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13"/>
  </p:notesMasterIdLst>
  <p:handoutMasterIdLst>
    <p:handoutMasterId r:id="rId114"/>
  </p:handoutMasterIdLst>
  <p:sldIdLst>
    <p:sldId id="2018" r:id="rId2"/>
    <p:sldId id="28810" r:id="rId3"/>
    <p:sldId id="28811" r:id="rId4"/>
    <p:sldId id="2158" r:id="rId5"/>
    <p:sldId id="28018" r:id="rId6"/>
    <p:sldId id="28375" r:id="rId7"/>
    <p:sldId id="28650" r:id="rId8"/>
    <p:sldId id="28788" r:id="rId9"/>
    <p:sldId id="28726" r:id="rId10"/>
    <p:sldId id="28727" r:id="rId11"/>
    <p:sldId id="28728" r:id="rId12"/>
    <p:sldId id="28770" r:id="rId13"/>
    <p:sldId id="1503" r:id="rId14"/>
    <p:sldId id="28729" r:id="rId15"/>
    <p:sldId id="28771" r:id="rId16"/>
    <p:sldId id="2861" r:id="rId17"/>
    <p:sldId id="28772" r:id="rId18"/>
    <p:sldId id="28794" r:id="rId19"/>
    <p:sldId id="28732" r:id="rId20"/>
    <p:sldId id="28795" r:id="rId21"/>
    <p:sldId id="28809" r:id="rId22"/>
    <p:sldId id="28796" r:id="rId23"/>
    <p:sldId id="8221" r:id="rId24"/>
    <p:sldId id="2055" r:id="rId25"/>
    <p:sldId id="281" r:id="rId26"/>
    <p:sldId id="27731" r:id="rId27"/>
    <p:sldId id="3641" r:id="rId28"/>
    <p:sldId id="28797" r:id="rId29"/>
    <p:sldId id="28739" r:id="rId30"/>
    <p:sldId id="28740" r:id="rId31"/>
    <p:sldId id="28741" r:id="rId32"/>
    <p:sldId id="5181" r:id="rId33"/>
    <p:sldId id="28798" r:id="rId34"/>
    <p:sldId id="28736" r:id="rId35"/>
    <p:sldId id="28799" r:id="rId36"/>
    <p:sldId id="28800" r:id="rId37"/>
    <p:sldId id="939" r:id="rId38"/>
    <p:sldId id="28789" r:id="rId39"/>
    <p:sldId id="28742" r:id="rId40"/>
    <p:sldId id="28743" r:id="rId41"/>
    <p:sldId id="28685" r:id="rId42"/>
    <p:sldId id="2850" r:id="rId43"/>
    <p:sldId id="6497" r:id="rId44"/>
    <p:sldId id="1184" r:id="rId45"/>
    <p:sldId id="6408" r:id="rId46"/>
    <p:sldId id="28773" r:id="rId47"/>
    <p:sldId id="28514" r:id="rId48"/>
    <p:sldId id="28373" r:id="rId49"/>
    <p:sldId id="2021" r:id="rId50"/>
    <p:sldId id="28801" r:id="rId51"/>
    <p:sldId id="4879" r:id="rId52"/>
    <p:sldId id="28125" r:id="rId53"/>
    <p:sldId id="28774" r:id="rId54"/>
    <p:sldId id="28775" r:id="rId55"/>
    <p:sldId id="28802" r:id="rId56"/>
    <p:sldId id="28746" r:id="rId57"/>
    <p:sldId id="28747" r:id="rId58"/>
    <p:sldId id="28776" r:id="rId59"/>
    <p:sldId id="28748" r:id="rId60"/>
    <p:sldId id="28777" r:id="rId61"/>
    <p:sldId id="284" r:id="rId62"/>
    <p:sldId id="345" r:id="rId63"/>
    <p:sldId id="28790" r:id="rId64"/>
    <p:sldId id="28749" r:id="rId65"/>
    <p:sldId id="28750" r:id="rId66"/>
    <p:sldId id="28751" r:id="rId67"/>
    <p:sldId id="28778" r:id="rId68"/>
    <p:sldId id="28752" r:id="rId69"/>
    <p:sldId id="28686" r:id="rId70"/>
    <p:sldId id="28687" r:id="rId71"/>
    <p:sldId id="28688" r:id="rId72"/>
    <p:sldId id="28365" r:id="rId73"/>
    <p:sldId id="28366" r:id="rId74"/>
    <p:sldId id="1703" r:id="rId75"/>
    <p:sldId id="28118" r:id="rId76"/>
    <p:sldId id="6189" r:id="rId77"/>
    <p:sldId id="28107" r:id="rId78"/>
    <p:sldId id="6190" r:id="rId79"/>
    <p:sldId id="6181" r:id="rId80"/>
    <p:sldId id="28753" r:id="rId81"/>
    <p:sldId id="28779" r:id="rId82"/>
    <p:sldId id="2026" r:id="rId83"/>
    <p:sldId id="2044" r:id="rId84"/>
    <p:sldId id="28754" r:id="rId85"/>
    <p:sldId id="28780" r:id="rId86"/>
    <p:sldId id="28755" r:id="rId87"/>
    <p:sldId id="28781" r:id="rId88"/>
    <p:sldId id="28756" r:id="rId89"/>
    <p:sldId id="28757" r:id="rId90"/>
    <p:sldId id="2090" r:id="rId91"/>
    <p:sldId id="27963" r:id="rId92"/>
    <p:sldId id="2157" r:id="rId93"/>
    <p:sldId id="27948" r:id="rId94"/>
    <p:sldId id="28758" r:id="rId95"/>
    <p:sldId id="28782" r:id="rId96"/>
    <p:sldId id="28783" r:id="rId97"/>
    <p:sldId id="28791" r:id="rId98"/>
    <p:sldId id="28663" r:id="rId99"/>
    <p:sldId id="28803" r:id="rId100"/>
    <p:sldId id="9169" r:id="rId101"/>
    <p:sldId id="28804" r:id="rId102"/>
    <p:sldId id="28784" r:id="rId103"/>
    <p:sldId id="28805" r:id="rId104"/>
    <p:sldId id="28785" r:id="rId105"/>
    <p:sldId id="28806" r:id="rId106"/>
    <p:sldId id="28786" r:id="rId107"/>
    <p:sldId id="28807" r:id="rId108"/>
    <p:sldId id="28808" r:id="rId109"/>
    <p:sldId id="28174" r:id="rId110"/>
    <p:sldId id="28792" r:id="rId111"/>
    <p:sldId id="27632" r:id="rId112"/>
  </p:sldIdLst>
  <p:sldSz cx="12192000" cy="6858000"/>
  <p:notesSz cx="7315200" cy="9601200"/>
  <p:custDataLst>
    <p:tags r:id="rId115"/>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8000"/>
    <a:srgbClr val="CCECFF"/>
    <a:srgbClr val="0000FF"/>
    <a:srgbClr val="000066"/>
    <a:srgbClr val="FFFF99"/>
    <a:srgbClr val="33CC33"/>
    <a:srgbClr val="0099FF"/>
    <a:srgbClr val="FFFF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29" autoAdjust="0"/>
    <p:restoredTop sz="95974" autoAdjust="0"/>
  </p:normalViewPr>
  <p:slideViewPr>
    <p:cSldViewPr>
      <p:cViewPr varScale="1">
        <p:scale>
          <a:sx n="118" d="100"/>
          <a:sy n="118" d="100"/>
        </p:scale>
        <p:origin x="518" y="9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9" d="100"/>
          <a:sy n="89" d="100"/>
        </p:scale>
        <p:origin x="4131"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handoutMaster" Target="handoutMasters/handoutMaster1.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gs" Target="tags/tag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8" name="Rectangle 4"/>
          <p:cNvSpPr>
            <a:spLocks noGrp="1" noChangeArrowheads="1"/>
          </p:cNvSpPr>
          <p:nvPr>
            <p:ph type="ftr" sz="quarter" idx="2"/>
          </p:nvPr>
        </p:nvSpPr>
        <p:spPr bwMode="auto">
          <a:xfrm>
            <a:off x="1" y="9122452"/>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defTabSz="920970" eaLnBrk="1" hangingPunct="1">
              <a:defRPr sz="1400">
                <a:latin typeface="Times New Roman" pitchFamily="18" charset="0"/>
                <a:cs typeface="Arial" charset="0"/>
              </a:defRPr>
            </a:lvl1pPr>
          </a:lstStyle>
          <a:p>
            <a:pPr>
              <a:defRPr/>
            </a:pPr>
            <a:r>
              <a:rPr lang="en-US" sz="1500" dirty="0">
                <a:latin typeface="Calibri" panose="020F0502020204030204" pitchFamily="34" charset="0"/>
                <a:cs typeface="Calibri" panose="020F0502020204030204" pitchFamily="34" charset="0"/>
              </a:rPr>
              <a:t>Sugar Land Bible Church</a:t>
            </a:r>
          </a:p>
        </p:txBody>
      </p:sp>
      <p:sp>
        <p:nvSpPr>
          <p:cNvPr id="36869" name="Rectangle 5"/>
          <p:cNvSpPr>
            <a:spLocks noGrp="1" noChangeArrowheads="1"/>
          </p:cNvSpPr>
          <p:nvPr>
            <p:ph type="sldNum" sz="quarter" idx="3"/>
          </p:nvPr>
        </p:nvSpPr>
        <p:spPr bwMode="auto">
          <a:xfrm>
            <a:off x="4144437" y="9122452"/>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algn="r" defTabSz="919579">
              <a:defRPr sz="1400">
                <a:cs typeface="Arial" panose="020B0604020202020204" pitchFamily="34" charset="0"/>
              </a:defRPr>
            </a:lvl1pPr>
          </a:lstStyle>
          <a:p>
            <a:pPr>
              <a:defRPr/>
            </a:pPr>
            <a:fld id="{B431BCF1-9F7D-49CF-B1E8-9146FE8C498C}" type="slidenum">
              <a:rPr lang="en-US" altLang="en-US">
                <a:latin typeface="+mn-lt"/>
              </a:rPr>
              <a:pPr>
                <a:defRPr/>
              </a:pPr>
              <a:t>‹#›</a:t>
            </a:fld>
            <a:endParaRPr lang="en-US" altLang="en-US" dirty="0">
              <a:latin typeface="+mn-lt"/>
            </a:endParaRPr>
          </a:p>
        </p:txBody>
      </p:sp>
      <p:sp>
        <p:nvSpPr>
          <p:cNvPr id="2" name="Header Placeholder 1">
            <a:extLst>
              <a:ext uri="{FF2B5EF4-FFF2-40B4-BE49-F238E27FC236}">
                <a16:creationId xmlns:a16="http://schemas.microsoft.com/office/drawing/2014/main" id="{A9493A41-A676-1A46-D196-EAAD0D01BE19}"/>
              </a:ext>
            </a:extLst>
          </p:cNvPr>
          <p:cNvSpPr>
            <a:spLocks noGrp="1"/>
          </p:cNvSpPr>
          <p:nvPr>
            <p:ph type="hdr" sz="quarter"/>
          </p:nvPr>
        </p:nvSpPr>
        <p:spPr>
          <a:xfrm>
            <a:off x="1714404" y="124354"/>
            <a:ext cx="4347077" cy="820028"/>
          </a:xfrm>
          <a:prstGeom prst="rect">
            <a:avLst/>
          </a:prstGeom>
        </p:spPr>
        <p:txBody>
          <a:bodyPr vert="horz" lIns="123621" tIns="61810" rIns="123621" bIns="61810" rtlCol="0"/>
          <a:lstStyle>
            <a:lvl1pPr algn="ctr">
              <a:defRPr sz="1800" dirty="0">
                <a:latin typeface="Calibri" panose="020F0502020204030204" pitchFamily="34" charset="0"/>
                <a:cs typeface="Calibri" panose="020F0502020204030204" pitchFamily="34" charset="0"/>
              </a:defRPr>
            </a:lvl1pPr>
          </a:lstStyle>
          <a:p>
            <a:pPr>
              <a:defRPr/>
            </a:pPr>
            <a:r>
              <a:rPr lang="en-US" sz="1500" dirty="0"/>
              <a:t>Dr. Andy Woods</a:t>
            </a:r>
          </a:p>
          <a:p>
            <a:pPr>
              <a:defRPr/>
            </a:pPr>
            <a:r>
              <a:rPr lang="en-US" sz="1500" dirty="0"/>
              <a:t>044 Exodus 12v14-51</a:t>
            </a:r>
          </a:p>
          <a:p>
            <a:pPr>
              <a:defRPr/>
            </a:pPr>
            <a:r>
              <a:rPr lang="en-US" sz="1500" dirty="0"/>
              <a:t>05-31-2026</a:t>
            </a: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089"/>
    </inkml:context>
    <inkml:brush xml:id="br0">
      <inkml:brushProperty name="width" value="0.05" units="cm"/>
      <inkml:brushProperty name="height" value="0.05" units="cm"/>
    </inkml:brush>
  </inkml:definitions>
  <inkml:trace contextRef="#ctx0" brushRef="#br0">17 17 3456,'-10'0'762,"6"0"-329,2 0-216,2 0-44,-1 0-48,1 0-48,0 0-49,0 0-104,0 0-47,0 0 76,0 0-13,0 0-48,0 0-120,1 0-48,1 0 35,2-1 14,-1 1-33,-2-1 211,-1 1-1,1 0 1,-1 0-1,0-1 1,1 1-1,-1 0 1,1-1 0,-1 1-1,0-1 1,1 1-1,-1 0 1,0-1-1,0 1 1,1-1-1,-1 1 1,0-1-1,0 1 1,0-1-1,1 1 1,-1-1-1,0 1 1,0-1-1,0 1 1,0-1-1,0 1 1,0-1-1,0 1 1,0-1 49,0-2-458,3 3 36,10 0-362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1:30.263"/>
    </inkml:context>
    <inkml:brush xml:id="br0">
      <inkml:brushProperty name="width" value="0.05" units="cm"/>
      <inkml:brushProperty name="height" value="0.05" units="cm"/>
    </inkml:brush>
  </inkml:definitions>
  <inkml:trace contextRef="#ctx0" brushRef="#br0">0 1 3456,'0'0'817,"0"0"-354,0 0-234,0 0-64,0 0-81,0 0-98,0 0-75,0 0-59,1 0-90,1 0-194,18 0-1378,-12 0 1098,-6 0-323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8-02-18T17:45:00.125"/>
    </inkml:context>
    <inkml:brush xml:id="br0">
      <inkml:brushProperty name="width" value="0.05" units="cm"/>
      <inkml:brushProperty name="height" value="0.05" units="cm"/>
    </inkml:brush>
  </inkml:definitions>
  <inkml:trace contextRef="#ctx0" brushRef="#br0">84 18 5376,'-7'0'745,"2"0"-148,-1 0-100,2-1-90,0 0-79,1 0-71,1-2-59,0 0-50,2-2-40,0 5-97,0 0-1,0 0 1,0 0 0,0-1-1,0 1 1,0 0 0,0 0-1,0 0 1,0 0 0,0 0-1,0 0 1,0 0 0,0 0-1,0 0 1,0-1 0,0 1-1,0 0 1,0 0 0,0 0-1,0 0 1,0 0 0,0 0-1,0 0 1,0 0 0,0 0-1,0 0 1,-1 0 0,1-1-1,0 1 1,0 0 0,0 0-1,0 0 1,0 0 0,0 0-1,0 0 1,0 0 0,0 0-1,0 0 1,0 0 0,0 0-1,-1 0 1,1 0 0,0 0-1,0 0 1,0 0 0,0 0-1,0 0 1,0 0 0,0 0-1,0 0 1,0 0 0,-1 0-1,1 0 1,0 0 0,0 0-1,0 0 1,0 0-11,-3 0 161,-9 0 316,9 0-357,-1 0-36,0 0-53,3 0-66,0 0-40,-1 0-15,2 0-55,-1 0-105,-1 0-7,-1 0 45,0 0-38,-2 0-333,2 0-86,3 0 285,0 0-46,0 0-361,0 0-540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0"/>
            <a:ext cx="3170764" cy="478748"/>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lvl1pPr defTabSz="920970" eaLnBrk="1" hangingPunct="1">
              <a:defRPr sz="1400">
                <a:latin typeface="Calibri" panose="020F0502020204030204" pitchFamily="34" charset="0"/>
                <a:cs typeface="Arial" charset="0"/>
              </a:defRPr>
            </a:lvl1pPr>
          </a:lstStyle>
          <a:p>
            <a:pPr>
              <a:defRPr/>
            </a:pPr>
            <a:endParaRPr lang="en-US" dirty="0"/>
          </a:p>
        </p:txBody>
      </p:sp>
      <p:sp>
        <p:nvSpPr>
          <p:cNvPr id="3" name="Date Placeholder 2"/>
          <p:cNvSpPr>
            <a:spLocks noGrp="1"/>
          </p:cNvSpPr>
          <p:nvPr>
            <p:ph type="dt" idx="1"/>
          </p:nvPr>
        </p:nvSpPr>
        <p:spPr bwMode="auto">
          <a:xfrm>
            <a:off x="4142749" y="0"/>
            <a:ext cx="3170763" cy="478748"/>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lvl1pPr algn="r" defTabSz="920970" eaLnBrk="1" hangingPunct="1">
              <a:defRPr sz="1400">
                <a:latin typeface="Calibri" panose="020F0502020204030204" pitchFamily="34" charset="0"/>
                <a:cs typeface="Arial" charset="0"/>
              </a:defRPr>
            </a:lvl1pPr>
          </a:lstStyle>
          <a:p>
            <a:pPr>
              <a:defRPr/>
            </a:pPr>
            <a:fld id="{02FA301A-137B-41F1-AC35-29D932AF757D}" type="datetimeFigureOut">
              <a:rPr lang="en-US" smtClean="0"/>
              <a:pPr>
                <a:defRPr/>
              </a:pPr>
              <a:t>9/5/26</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101038" tIns="50519" rIns="101038" bIns="50519" rtlCol="0" anchor="ctr"/>
          <a:lstStyle/>
          <a:p>
            <a:pPr lvl="0"/>
            <a:endParaRPr lang="en-US" noProof="0" dirty="0"/>
          </a:p>
        </p:txBody>
      </p:sp>
      <p:sp>
        <p:nvSpPr>
          <p:cNvPr id="5" name="Notes Placeholder 4"/>
          <p:cNvSpPr>
            <a:spLocks noGrp="1"/>
          </p:cNvSpPr>
          <p:nvPr>
            <p:ph type="body" sz="quarter" idx="3"/>
          </p:nvPr>
        </p:nvSpPr>
        <p:spPr bwMode="auto">
          <a:xfrm>
            <a:off x="732364" y="4561226"/>
            <a:ext cx="5850473" cy="4318573"/>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bwMode="auto">
          <a:xfrm>
            <a:off x="1" y="9120813"/>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defTabSz="920970" eaLnBrk="1" hangingPunct="1">
              <a:defRPr sz="1400">
                <a:latin typeface="Calibri" panose="020F0502020204030204" pitchFamily="34" charset="0"/>
                <a:cs typeface="Arial" charset="0"/>
              </a:defRPr>
            </a:lvl1pPr>
          </a:lstStyle>
          <a:p>
            <a:pPr>
              <a:defRPr/>
            </a:pPr>
            <a:endParaRPr lang="en-US" dirty="0"/>
          </a:p>
        </p:txBody>
      </p:sp>
      <p:sp>
        <p:nvSpPr>
          <p:cNvPr id="7" name="Slide Number Placeholder 6"/>
          <p:cNvSpPr>
            <a:spLocks noGrp="1"/>
          </p:cNvSpPr>
          <p:nvPr>
            <p:ph type="sldNum" sz="quarter" idx="5"/>
          </p:nvPr>
        </p:nvSpPr>
        <p:spPr bwMode="auto">
          <a:xfrm>
            <a:off x="4142749" y="9120813"/>
            <a:ext cx="3170763"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algn="r" defTabSz="919579">
              <a:defRPr sz="1400">
                <a:latin typeface="Calibri" panose="020F0502020204030204" pitchFamily="34" charset="0"/>
                <a:cs typeface="Arial" panose="020B0604020202020204" pitchFamily="34" charset="0"/>
              </a:defRPr>
            </a:lvl1pPr>
          </a:lstStyle>
          <a:p>
            <a:pPr>
              <a:defRPr/>
            </a:pPr>
            <a:fld id="{0A6B008D-698A-4CC7-B9FE-2543C3C21294}" type="slidenum">
              <a:rPr lang="en-US" altLang="en-US" smtClean="0"/>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12</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Dr. Andy Woods</a:t>
            </a:r>
          </a:p>
        </p:txBody>
      </p:sp>
      <p:sp>
        <p:nvSpPr>
          <p:cNvPr id="5" name="Date Placeholder 4"/>
          <p:cNvSpPr>
            <a:spLocks noGrp="1"/>
          </p:cNvSpPr>
          <p:nvPr>
            <p:ph type="dt" idx="11"/>
          </p:nvPr>
        </p:nvSpPr>
        <p:spPr/>
        <p:txBody>
          <a:bodyPr/>
          <a:lstStyle/>
          <a:p>
            <a:pPr>
              <a:defRPr/>
            </a:pPr>
            <a:r>
              <a:rPr lang="en-US"/>
              <a:t>4/4/2018</a:t>
            </a:r>
          </a:p>
        </p:txBody>
      </p:sp>
      <p:sp>
        <p:nvSpPr>
          <p:cNvPr id="6" name="Footer Placeholder 5"/>
          <p:cNvSpPr>
            <a:spLocks noGrp="1"/>
          </p:cNvSpPr>
          <p:nvPr>
            <p:ph type="ftr" sz="quarter" idx="12"/>
          </p:nvPr>
        </p:nvSpPr>
        <p:spPr/>
        <p:txBody>
          <a:bodyPr/>
          <a:lstStyle/>
          <a:p>
            <a:pPr>
              <a:defRPr/>
            </a:pPr>
            <a:r>
              <a:rPr lang="en-US" dirty="0">
                <a:cs typeface="Calibri" panose="020F0502020204030204" pitchFamily="34" charset="0"/>
              </a:rPr>
              <a:t>Sugar Land Bible Church</a:t>
            </a:r>
          </a:p>
        </p:txBody>
      </p:sp>
      <p:sp>
        <p:nvSpPr>
          <p:cNvPr id="7" name="Slide Number Placeholder 6"/>
          <p:cNvSpPr>
            <a:spLocks noGrp="1"/>
          </p:cNvSpPr>
          <p:nvPr>
            <p:ph type="sldNum" sz="quarter" idx="13"/>
          </p:nvPr>
        </p:nvSpPr>
        <p:spPr/>
        <p:txBody>
          <a:bodyPr/>
          <a:lstStyle/>
          <a:p>
            <a:pPr>
              <a:defRPr/>
            </a:pPr>
            <a:fld id="{152DD1A1-F99A-4FB8-8776-D254C3D23044}" type="slidenum">
              <a:rPr lang="en-US" altLang="en-US" smtClean="0"/>
              <a:pPr>
                <a:defRPr/>
              </a:pPr>
              <a:t>45</a:t>
            </a:fld>
            <a:endParaRPr lang="en-US" altLang="en-US" dirty="0"/>
          </a:p>
        </p:txBody>
      </p:sp>
    </p:spTree>
    <p:extLst>
      <p:ext uri="{BB962C8B-B14F-4D97-AF65-F5344CB8AC3E}">
        <p14:creationId xmlns:p14="http://schemas.microsoft.com/office/powerpoint/2010/main" val="3791720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46</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67</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85</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17F1-9E8C-4203-2F71-6749DB329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68E5F-5801-9A8D-4CF4-F9AA6391A6CB}"/>
              </a:ext>
            </a:extLst>
          </p:cNvPr>
          <p:cNvSpPr>
            <a:spLocks noGrp="1" noRot="1" noChangeAspect="1"/>
          </p:cNvSpPr>
          <p:nvPr>
            <p:ph type="sldImg"/>
          </p:nvPr>
        </p:nvSpPr>
        <p:spPr>
          <a:xfrm>
            <a:off x="458788" y="720725"/>
            <a:ext cx="6397625" cy="3598863"/>
          </a:xfrm>
        </p:spPr>
      </p:sp>
      <p:sp>
        <p:nvSpPr>
          <p:cNvPr id="3" name="Notes Placeholder 2">
            <a:extLst>
              <a:ext uri="{FF2B5EF4-FFF2-40B4-BE49-F238E27FC236}">
                <a16:creationId xmlns:a16="http://schemas.microsoft.com/office/drawing/2014/main" id="{901FD56C-A8B8-DD4C-AAD6-98904B839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22B70-CBAB-B47E-8717-5F1AB9C3FBF1}"/>
              </a:ext>
            </a:extLst>
          </p:cNvPr>
          <p:cNvSpPr>
            <a:spLocks noGrp="1"/>
          </p:cNvSpPr>
          <p:nvPr>
            <p:ph type="sldNum" sz="quarter" idx="5"/>
          </p:nvPr>
        </p:nvSpPr>
        <p:spPr/>
        <p:txBody>
          <a:bodyPr/>
          <a:lstStyle/>
          <a:p>
            <a:fld id="{3D084339-C7C3-4022-975D-A91B6BCBB8E5}" type="slidenum">
              <a:rPr lang="en-US" altLang="en-US" smtClean="0"/>
              <a:pPr/>
              <a:t>87</a:t>
            </a:fld>
            <a:endParaRPr lang="en-US" altLang="en-US" dirty="0"/>
          </a:p>
        </p:txBody>
      </p:sp>
    </p:spTree>
    <p:extLst>
      <p:ext uri="{BB962C8B-B14F-4D97-AF65-F5344CB8AC3E}">
        <p14:creationId xmlns:p14="http://schemas.microsoft.com/office/powerpoint/2010/main" val="4021235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76038-32F1-1683-5497-BD1209299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7D6C5-2812-A588-AD61-AEDD316315B3}"/>
              </a:ext>
            </a:extLst>
          </p:cNvPr>
          <p:cNvSpPr>
            <a:spLocks noGrp="1" noRot="1" noChangeAspect="1"/>
          </p:cNvSpPr>
          <p:nvPr>
            <p:ph type="sldImg"/>
          </p:nvPr>
        </p:nvSpPr>
        <p:spPr>
          <a:xfrm>
            <a:off x="584200" y="744538"/>
            <a:ext cx="6607175" cy="3716337"/>
          </a:xfrm>
        </p:spPr>
      </p:sp>
      <p:sp>
        <p:nvSpPr>
          <p:cNvPr id="3" name="Notes Placeholder 2">
            <a:extLst>
              <a:ext uri="{FF2B5EF4-FFF2-40B4-BE49-F238E27FC236}">
                <a16:creationId xmlns:a16="http://schemas.microsoft.com/office/drawing/2014/main" id="{21C6CAF4-6032-7E4F-FF24-C62E74FF061E}"/>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CC9F78A3-6726-762B-5DC8-D5566010BACB}"/>
              </a:ext>
            </a:extLst>
          </p:cNvPr>
          <p:cNvSpPr>
            <a:spLocks noGrp="1"/>
          </p:cNvSpPr>
          <p:nvPr>
            <p:ph type="hdr" sz="quarter"/>
          </p:nvPr>
        </p:nvSpPr>
        <p:spPr/>
        <p:txBody>
          <a:bodyPr/>
          <a:lstStyle/>
          <a:p>
            <a:pPr>
              <a:defRPr/>
            </a:pPr>
            <a:r>
              <a:rPr lang="en-US"/>
              <a:t>Dr. Andy Woods</a:t>
            </a:r>
            <a:endParaRPr lang="en-US" dirty="0"/>
          </a:p>
        </p:txBody>
      </p:sp>
      <p:sp>
        <p:nvSpPr>
          <p:cNvPr id="5" name="Date Placeholder 4">
            <a:extLst>
              <a:ext uri="{FF2B5EF4-FFF2-40B4-BE49-F238E27FC236}">
                <a16:creationId xmlns:a16="http://schemas.microsoft.com/office/drawing/2014/main" id="{FF8826EB-2362-431C-4C68-1ED42AA9D998}"/>
              </a:ext>
            </a:extLst>
          </p:cNvPr>
          <p:cNvSpPr>
            <a:spLocks noGrp="1"/>
          </p:cNvSpPr>
          <p:nvPr>
            <p:ph type="dt" idx="1"/>
          </p:nvPr>
        </p:nvSpPr>
        <p:spPr/>
        <p:txBody>
          <a:bodyPr/>
          <a:lstStyle/>
          <a:p>
            <a:pPr>
              <a:defRPr/>
            </a:pPr>
            <a:r>
              <a:rPr lang="en-US"/>
              <a:t>9/11/2016</a:t>
            </a:r>
            <a:endParaRPr lang="en-US" dirty="0"/>
          </a:p>
        </p:txBody>
      </p:sp>
      <p:sp>
        <p:nvSpPr>
          <p:cNvPr id="6" name="Footer Placeholder 5">
            <a:extLst>
              <a:ext uri="{FF2B5EF4-FFF2-40B4-BE49-F238E27FC236}">
                <a16:creationId xmlns:a16="http://schemas.microsoft.com/office/drawing/2014/main" id="{2BCAB7DF-0520-C1DC-08FB-04CF962C1101}"/>
              </a:ext>
            </a:extLst>
          </p:cNvPr>
          <p:cNvSpPr>
            <a:spLocks noGrp="1"/>
          </p:cNvSpPr>
          <p:nvPr>
            <p:ph type="ftr" sz="quarter" idx="4"/>
          </p:nvPr>
        </p:nvSpPr>
        <p:spPr/>
        <p:txBody>
          <a:bodyPr/>
          <a:lstStyle/>
          <a:p>
            <a:pPr>
              <a:defRPr/>
            </a:pPr>
            <a:r>
              <a:rPr lang="en-US"/>
              <a:t>Sugar Land Bible Church</a:t>
            </a:r>
            <a:endParaRPr lang="en-US" dirty="0"/>
          </a:p>
        </p:txBody>
      </p:sp>
      <p:sp>
        <p:nvSpPr>
          <p:cNvPr id="7" name="Slide Number Placeholder 6">
            <a:extLst>
              <a:ext uri="{FF2B5EF4-FFF2-40B4-BE49-F238E27FC236}">
                <a16:creationId xmlns:a16="http://schemas.microsoft.com/office/drawing/2014/main" id="{9DF35C9B-F06F-A314-58FC-6D75A13318B3}"/>
              </a:ext>
            </a:extLst>
          </p:cNvPr>
          <p:cNvSpPr>
            <a:spLocks noGrp="1"/>
          </p:cNvSpPr>
          <p:nvPr>
            <p:ph type="sldNum" sz="quarter" idx="5"/>
          </p:nvPr>
        </p:nvSpPr>
        <p:spPr/>
        <p:txBody>
          <a:bodyPr/>
          <a:lstStyle/>
          <a:p>
            <a:pPr>
              <a:defRPr/>
            </a:pPr>
            <a:fld id="{F3584848-F49B-4589-80F1-8AC4D2C6A1D1}" type="slidenum">
              <a:rPr lang="en-US" altLang="en-US" smtClean="0"/>
              <a:pPr>
                <a:defRPr/>
              </a:pPr>
              <a:t>111</a:t>
            </a:fld>
            <a:endParaRPr lang="en-US" altLang="en-US" dirty="0"/>
          </a:p>
        </p:txBody>
      </p:sp>
    </p:spTree>
    <p:extLst>
      <p:ext uri="{BB962C8B-B14F-4D97-AF65-F5344CB8AC3E}">
        <p14:creationId xmlns:p14="http://schemas.microsoft.com/office/powerpoint/2010/main" val="3467579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6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Content Placeholder 2"/>
          <p:cNvSpPr>
            <a:spLocks noGrp="1"/>
          </p:cNvSpPr>
          <p:nvPr>
            <p:ph idx="1"/>
          </p:nvPr>
        </p:nvSpPr>
        <p:spPr>
          <a:xfrm>
            <a:off x="1559984" y="1946275"/>
            <a:ext cx="10363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5"/>
          <p:cNvSpPr>
            <a:spLocks noGrp="1" noChangeArrowheads="1"/>
          </p:cNvSpPr>
          <p:nvPr>
            <p:ph type="dt" sz="half" idx="10"/>
          </p:nvPr>
        </p:nvSpPr>
        <p:spPr/>
        <p:txBody>
          <a:bodyPr/>
          <a:lstStyle>
            <a:lvl1pPr>
              <a:defRPr/>
            </a:lvl1pPr>
          </a:lstStyle>
          <a:p>
            <a:pPr>
              <a:defRPr/>
            </a:pPr>
            <a:endParaRPr lang="en-US"/>
          </a:p>
        </p:txBody>
      </p:sp>
      <p:sp>
        <p:nvSpPr>
          <p:cNvPr id="5" name="Rectangle 36"/>
          <p:cNvSpPr>
            <a:spLocks noGrp="1" noChangeArrowheads="1"/>
          </p:cNvSpPr>
          <p:nvPr>
            <p:ph type="ftr" sz="quarter" idx="11"/>
          </p:nvPr>
        </p:nvSpPr>
        <p:spPr/>
        <p:txBody>
          <a:bodyPr/>
          <a:lstStyle>
            <a:lvl1pPr>
              <a:defRPr/>
            </a:lvl1pPr>
          </a:lstStyle>
          <a:p>
            <a:pPr>
              <a:defRPr/>
            </a:pPr>
            <a:endParaRPr lang="en-US"/>
          </a:p>
        </p:txBody>
      </p:sp>
      <p:sp>
        <p:nvSpPr>
          <p:cNvPr id="6" name="Rectangle 37"/>
          <p:cNvSpPr>
            <a:spLocks noGrp="1" noChangeArrowheads="1"/>
          </p:cNvSpPr>
          <p:nvPr>
            <p:ph type="sldNum" sz="quarter" idx="12"/>
          </p:nvPr>
        </p:nvSpPr>
        <p:spPr/>
        <p:txBody>
          <a:bodyPr/>
          <a:lstStyle>
            <a:lvl1pPr>
              <a:defRPr/>
            </a:lvl1pPr>
          </a:lstStyle>
          <a:p>
            <a:pPr>
              <a:defRPr/>
            </a:pPr>
            <a:fld id="{97EE958F-01F3-48FD-B92D-72ACD68E3CDC}" type="slidenum">
              <a:rPr lang="en-US" altLang="en-US"/>
              <a:pPr>
                <a:defRPr/>
              </a:pPr>
              <a:t>‹#›</a:t>
            </a:fld>
            <a:endParaRPr lang="en-US"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p:txBody>
          <a:bodyPr/>
          <a:lstStyle>
            <a:lvl1pPr>
              <a:defRPr/>
            </a:lvl1pPr>
          </a:lstStyle>
          <a:p>
            <a:pPr>
              <a:defRPr/>
            </a:pPr>
            <a:endParaRPr lang="en-US"/>
          </a:p>
        </p:txBody>
      </p:sp>
      <p:sp>
        <p:nvSpPr>
          <p:cNvPr id="3" name="Rectangle 36"/>
          <p:cNvSpPr>
            <a:spLocks noGrp="1" noChangeArrowheads="1"/>
          </p:cNvSpPr>
          <p:nvPr>
            <p:ph type="ftr" sz="quarter" idx="11"/>
          </p:nvPr>
        </p:nvSpPr>
        <p:spPr/>
        <p:txBody>
          <a:bodyPr/>
          <a:lstStyle>
            <a:lvl1pPr>
              <a:defRPr/>
            </a:lvl1pPr>
          </a:lstStyle>
          <a:p>
            <a:pPr>
              <a:defRPr/>
            </a:pPr>
            <a:endParaRPr lang="en-US"/>
          </a:p>
        </p:txBody>
      </p:sp>
      <p:sp>
        <p:nvSpPr>
          <p:cNvPr id="4" name="Rectangle 37"/>
          <p:cNvSpPr>
            <a:spLocks noGrp="1" noChangeArrowheads="1"/>
          </p:cNvSpPr>
          <p:nvPr>
            <p:ph type="sldNum" sz="quarter" idx="12"/>
          </p:nvPr>
        </p:nvSpPr>
        <p:spPr/>
        <p:txBody>
          <a:bodyPr/>
          <a:lstStyle>
            <a:lvl1pPr>
              <a:defRPr/>
            </a:lvl1pPr>
          </a:lstStyle>
          <a:p>
            <a:pPr>
              <a:defRPr/>
            </a:pPr>
            <a:fld id="{B72FFE7D-95A6-4BE3-9BD6-B9AADF54BCFC}" type="slidenum">
              <a:rPr lang="en-US" altLang="en-US"/>
              <a:pPr>
                <a:defRPr/>
              </a:pPr>
              <a:t>‹#›</a:t>
            </a:fld>
            <a:endParaRPr lang="en-US"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59984" y="1946275"/>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43184" y="1946275"/>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p:txBody>
          <a:bodyPr/>
          <a:lstStyle>
            <a:lvl1pPr>
              <a:defRPr/>
            </a:lvl1pPr>
          </a:lstStyle>
          <a:p>
            <a:pPr>
              <a:defRPr/>
            </a:pPr>
            <a:fld id="{4E25677D-DC1A-49C2-8C51-DBC8FA5D7636}"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1_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1"/>
            <a:ext cx="144780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cs typeface="+mn-cs"/>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grpSp>
      </p:grpSp>
      <p:sp>
        <p:nvSpPr>
          <p:cNvPr id="15394" name="Rectangle 34"/>
          <p:cNvSpPr>
            <a:spLocks noGrp="1" noChangeArrowheads="1"/>
          </p:cNvSpPr>
          <p:nvPr>
            <p:ph type="ctrTitle" sz="quarter"/>
          </p:nvPr>
        </p:nvSpPr>
        <p:spPr>
          <a:xfrm>
            <a:off x="1524000" y="2286000"/>
            <a:ext cx="10363200" cy="1143000"/>
          </a:xfrm>
        </p:spPr>
        <p:txBody>
          <a:bodyPr/>
          <a:lstStyle>
            <a:lvl1pPr algn="ctr">
              <a:defRPr>
                <a:solidFill>
                  <a:srgbClr val="00FFFF"/>
                </a:solidFill>
              </a:defRPr>
            </a:lvl1pPr>
          </a:lstStyle>
          <a:p>
            <a:r>
              <a:rPr lang="en-US"/>
              <a:t>Click to edit Master title style</a:t>
            </a:r>
          </a:p>
        </p:txBody>
      </p:sp>
      <p:sp>
        <p:nvSpPr>
          <p:cNvPr id="15395" name="Rectangle 35"/>
          <p:cNvSpPr>
            <a:spLocks noGrp="1" noChangeArrowheads="1"/>
          </p:cNvSpPr>
          <p:nvPr>
            <p:ph type="subTitle" sz="quarter" idx="1"/>
          </p:nvPr>
        </p:nvSpPr>
        <p:spPr>
          <a:xfrm>
            <a:off x="2438400" y="3886200"/>
            <a:ext cx="8534400" cy="1752600"/>
          </a:xfrm>
        </p:spPr>
        <p:txBody>
          <a:bodyPr lIns="92075" tIns="46038" rIns="92075" bIns="46038"/>
          <a:lstStyle>
            <a:lvl1pPr marL="0" indent="0" algn="ctr">
              <a:buFont typeface="Wingdings" pitchFamily="2" charset="2"/>
              <a:buNone/>
              <a:defRPr>
                <a:solidFill>
                  <a:srgbClr val="FFFFFF"/>
                </a:solidFill>
              </a:defRPr>
            </a:lvl1pPr>
          </a:lstStyle>
          <a:p>
            <a:r>
              <a:rPr lang="en-US"/>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pPr>
              <a:defRPr/>
            </a:pPr>
            <a:fld id="{7A8FE1F4-FA06-4431-8F43-6A41B71C9600}" type="slidenum">
              <a:rPr lang="en-US" altLang="en-US"/>
              <a:pPr>
                <a:defRPr/>
              </a:pPr>
              <a:t>‹#›</a:t>
            </a:fld>
            <a:endParaRPr lang="en-US" altLang="en-US"/>
          </a:p>
        </p:txBody>
      </p:sp>
    </p:spTree>
    <p:extLst>
      <p:ext uri="{BB962C8B-B14F-4D97-AF65-F5344CB8AC3E}">
        <p14:creationId xmlns:p14="http://schemas.microsoft.com/office/powerpoint/2010/main" val="275200221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dt" sz="half" idx="10"/>
          </p:nvPr>
        </p:nvSpPr>
        <p:spPr>
          <a:ln/>
        </p:spPr>
        <p:txBody>
          <a:bodyPr/>
          <a:lstStyle>
            <a:lvl1pPr>
              <a:defRPr/>
            </a:lvl1pPr>
          </a:lstStyle>
          <a:p>
            <a:pPr>
              <a:defRPr/>
            </a:pPr>
            <a:fld id="{DF3D671D-A2A5-4CD9-8A9B-1F7FC052D772}" type="datetime1">
              <a:rPr lang="en-US"/>
              <a:pPr>
                <a:defRPr/>
              </a:pPr>
              <a:t>9/5/26</a:t>
            </a:fld>
            <a:endParaRPr lang="en-US"/>
          </a:p>
        </p:txBody>
      </p:sp>
      <p:sp>
        <p:nvSpPr>
          <p:cNvPr id="4" name="Rectangle 1030"/>
          <p:cNvSpPr>
            <a:spLocks noGrp="1" noChangeArrowheads="1"/>
          </p:cNvSpPr>
          <p:nvPr>
            <p:ph type="ftr" sz="quarter" idx="11"/>
          </p:nvPr>
        </p:nvSpPr>
        <p:spPr>
          <a:ln/>
        </p:spPr>
        <p:txBody>
          <a:bodyPr/>
          <a:lstStyle>
            <a:lvl1pPr>
              <a:defRPr/>
            </a:lvl1pPr>
          </a:lstStyle>
          <a:p>
            <a:pPr>
              <a:defRPr/>
            </a:pPr>
            <a:r>
              <a:rPr lang="en-US"/>
              <a:t>DANIEL</a:t>
            </a:r>
          </a:p>
        </p:txBody>
      </p:sp>
      <p:sp>
        <p:nvSpPr>
          <p:cNvPr id="5" name="Rectangle 1031"/>
          <p:cNvSpPr>
            <a:spLocks noGrp="1" noChangeArrowheads="1"/>
          </p:cNvSpPr>
          <p:nvPr>
            <p:ph type="sldNum" sz="quarter" idx="12"/>
          </p:nvPr>
        </p:nvSpPr>
        <p:spPr>
          <a:ln/>
        </p:spPr>
        <p:txBody>
          <a:bodyPr/>
          <a:lstStyle>
            <a:lvl1pPr>
              <a:defRPr/>
            </a:lvl1pPr>
          </a:lstStyle>
          <a:p>
            <a:pPr>
              <a:defRPr/>
            </a:pPr>
            <a:fld id="{92FA45A4-3805-48A4-AA47-434E5CC7F107}" type="slidenum">
              <a:rPr lang="en-US"/>
              <a:pPr>
                <a:defRPr/>
              </a:pPr>
              <a:t>‹#›</a:t>
            </a:fld>
            <a:endParaRPr lang="en-US"/>
          </a:p>
        </p:txBody>
      </p:sp>
    </p:spTree>
    <p:extLst>
      <p:ext uri="{BB962C8B-B14F-4D97-AF65-F5344CB8AC3E}">
        <p14:creationId xmlns:p14="http://schemas.microsoft.com/office/powerpoint/2010/main" val="3323182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1559984" y="1946275"/>
            <a:ext cx="10363200" cy="4114800"/>
          </a:xfrm>
        </p:spPr>
        <p:txBody>
          <a:bodyPr/>
          <a:lstStyle/>
          <a:p>
            <a:pPr lvl="0"/>
            <a:endParaRPr lang="en-US" noProof="0"/>
          </a:p>
        </p:txBody>
      </p:sp>
      <p:sp>
        <p:nvSpPr>
          <p:cNvPr id="4" name="Date Placeholder 3">
            <a:extLst>
              <a:ext uri="{FF2B5EF4-FFF2-40B4-BE49-F238E27FC236}">
                <a16:creationId xmlns:a16="http://schemas.microsoft.com/office/drawing/2014/main" id="{B44EAC00-4E29-3E16-0E0E-2ECF2469075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40836E99-AC8E-BC43-6DB2-100B9A44481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BBA8083-236D-7E1B-7FF5-92BA3E099D40}"/>
              </a:ext>
            </a:extLst>
          </p:cNvPr>
          <p:cNvSpPr>
            <a:spLocks noGrp="1"/>
          </p:cNvSpPr>
          <p:nvPr>
            <p:ph type="sldNum" sz="quarter" idx="12"/>
          </p:nvPr>
        </p:nvSpPr>
        <p:spPr/>
        <p:txBody>
          <a:bodyPr/>
          <a:lstStyle>
            <a:lvl1pPr>
              <a:defRPr/>
            </a:lvl1pPr>
          </a:lstStyle>
          <a:p>
            <a:pPr>
              <a:defRPr/>
            </a:pPr>
            <a:fld id="{E3ECBFC0-E162-4884-8955-BCD1CEC2D13D}" type="slidenum">
              <a:rPr lang="en-US" altLang="en-US"/>
              <a:pPr>
                <a:defRPr/>
              </a:pPr>
              <a:t>‹#›</a:t>
            </a:fld>
            <a:endParaRPr lang="en-US" altLang="en-US"/>
          </a:p>
        </p:txBody>
      </p:sp>
    </p:spTree>
    <p:extLst>
      <p:ext uri="{BB962C8B-B14F-4D97-AF65-F5344CB8AC3E}">
        <p14:creationId xmlns:p14="http://schemas.microsoft.com/office/powerpoint/2010/main" val="1427206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15240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807200" y="1981200"/>
            <a:ext cx="5080000" cy="4114800"/>
          </a:xfrm>
        </p:spPr>
        <p:txBody>
          <a:bodyPr/>
          <a:lstStyle/>
          <a:p>
            <a:pPr lvl="0"/>
            <a:endParaRPr lang="en-US" noProof="0"/>
          </a:p>
        </p:txBody>
      </p:sp>
      <p:sp>
        <p:nvSpPr>
          <p:cNvPr id="5" name="Rectangle 36"/>
          <p:cNvSpPr>
            <a:spLocks noGrp="1" noChangeArrowheads="1"/>
          </p:cNvSpPr>
          <p:nvPr>
            <p:ph type="dt" sz="half" idx="10"/>
          </p:nvPr>
        </p:nvSpPr>
        <p:spPr/>
        <p:txBody>
          <a:bodyPr/>
          <a:lstStyle>
            <a:lvl1pPr>
              <a:defRPr/>
            </a:lvl1pPr>
          </a:lstStyle>
          <a:p>
            <a:pPr>
              <a:defRPr/>
            </a:pPr>
            <a:endParaRPr lang="en-US"/>
          </a:p>
        </p:txBody>
      </p:sp>
      <p:sp>
        <p:nvSpPr>
          <p:cNvPr id="6" name="Rectangle 37"/>
          <p:cNvSpPr>
            <a:spLocks noGrp="1" noChangeArrowheads="1"/>
          </p:cNvSpPr>
          <p:nvPr>
            <p:ph type="ftr" sz="quarter" idx="11"/>
          </p:nvPr>
        </p:nvSpPr>
        <p:spPr/>
        <p:txBody>
          <a:bodyPr/>
          <a:lstStyle>
            <a:lvl1pPr>
              <a:defRPr/>
            </a:lvl1pPr>
          </a:lstStyle>
          <a:p>
            <a:pPr>
              <a:defRPr/>
            </a:pPr>
            <a:endParaRPr lang="en-US"/>
          </a:p>
        </p:txBody>
      </p:sp>
      <p:sp>
        <p:nvSpPr>
          <p:cNvPr id="7" name="Rectangle 38"/>
          <p:cNvSpPr>
            <a:spLocks noGrp="1" noChangeArrowheads="1"/>
          </p:cNvSpPr>
          <p:nvPr>
            <p:ph type="sldNum" sz="quarter" idx="12"/>
          </p:nvPr>
        </p:nvSpPr>
        <p:spPr/>
        <p:txBody>
          <a:bodyPr/>
          <a:lstStyle>
            <a:lvl1pPr>
              <a:defRPr/>
            </a:lvl1pPr>
          </a:lstStyle>
          <a:p>
            <a:pPr>
              <a:defRPr/>
            </a:pPr>
            <a:fld id="{21126E6A-BCE4-464E-8D4D-9BA37D430784}" type="slidenum">
              <a:rPr lang="en-US"/>
              <a:pPr>
                <a:defRPr/>
              </a:pPr>
              <a:t>‹#›</a:t>
            </a:fld>
            <a:endParaRPr lang="en-US"/>
          </a:p>
        </p:txBody>
      </p:sp>
    </p:spTree>
    <p:extLst>
      <p:ext uri="{BB962C8B-B14F-4D97-AF65-F5344CB8AC3E}">
        <p14:creationId xmlns:p14="http://schemas.microsoft.com/office/powerpoint/2010/main" val="247730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ClipArt Placeholder 2"/>
          <p:cNvSpPr>
            <a:spLocks noGrp="1"/>
          </p:cNvSpPr>
          <p:nvPr>
            <p:ph type="clipArt" sz="half" idx="1"/>
          </p:nvPr>
        </p:nvSpPr>
        <p:spPr>
          <a:xfrm>
            <a:off x="1524000" y="1981200"/>
            <a:ext cx="5080000" cy="4114800"/>
          </a:xfrm>
        </p:spPr>
        <p:txBody>
          <a:bodyPr/>
          <a:lstStyle/>
          <a:p>
            <a:pPr lvl="0"/>
            <a:endParaRPr lang="en-US" noProof="0"/>
          </a:p>
        </p:txBody>
      </p:sp>
      <p:sp>
        <p:nvSpPr>
          <p:cNvPr id="4" name="Text Placeholder 3"/>
          <p:cNvSpPr>
            <a:spLocks noGrp="1"/>
          </p:cNvSpPr>
          <p:nvPr>
            <p:ph type="body" sz="half" idx="2"/>
          </p:nvPr>
        </p:nvSpPr>
        <p:spPr>
          <a:xfrm>
            <a:off x="68072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6"/>
          <p:cNvSpPr>
            <a:spLocks noGrp="1" noChangeArrowheads="1"/>
          </p:cNvSpPr>
          <p:nvPr>
            <p:ph type="dt" sz="half" idx="10"/>
          </p:nvPr>
        </p:nvSpPr>
        <p:spPr/>
        <p:txBody>
          <a:bodyPr/>
          <a:lstStyle>
            <a:lvl1pPr>
              <a:defRPr/>
            </a:lvl1pPr>
          </a:lstStyle>
          <a:p>
            <a:pPr>
              <a:defRPr/>
            </a:pPr>
            <a:endParaRPr lang="en-US"/>
          </a:p>
        </p:txBody>
      </p:sp>
      <p:sp>
        <p:nvSpPr>
          <p:cNvPr id="6" name="Rectangle 37"/>
          <p:cNvSpPr>
            <a:spLocks noGrp="1" noChangeArrowheads="1"/>
          </p:cNvSpPr>
          <p:nvPr>
            <p:ph type="ftr" sz="quarter" idx="11"/>
          </p:nvPr>
        </p:nvSpPr>
        <p:spPr/>
        <p:txBody>
          <a:bodyPr/>
          <a:lstStyle>
            <a:lvl1pPr>
              <a:defRPr/>
            </a:lvl1pPr>
          </a:lstStyle>
          <a:p>
            <a:pPr>
              <a:defRPr/>
            </a:pPr>
            <a:endParaRPr lang="en-US"/>
          </a:p>
        </p:txBody>
      </p:sp>
      <p:sp>
        <p:nvSpPr>
          <p:cNvPr id="7" name="Rectangle 38"/>
          <p:cNvSpPr>
            <a:spLocks noGrp="1" noChangeArrowheads="1"/>
          </p:cNvSpPr>
          <p:nvPr>
            <p:ph type="sldNum" sz="quarter" idx="12"/>
          </p:nvPr>
        </p:nvSpPr>
        <p:spPr/>
        <p:txBody>
          <a:bodyPr/>
          <a:lstStyle>
            <a:lvl1pPr>
              <a:defRPr/>
            </a:lvl1pPr>
          </a:lstStyle>
          <a:p>
            <a:fld id="{DD70DC12-C0CD-48A1-9416-D7DC90E8C509}" type="slidenum">
              <a:rPr lang="en-US" altLang="en-US"/>
              <a:pPr/>
              <a:t>‹#›</a:t>
            </a:fld>
            <a:endParaRPr lang="en-US" altLang="en-US"/>
          </a:p>
        </p:txBody>
      </p:sp>
    </p:spTree>
    <p:extLst>
      <p:ext uri="{BB962C8B-B14F-4D97-AF65-F5344CB8AC3E}">
        <p14:creationId xmlns:p14="http://schemas.microsoft.com/office/powerpoint/2010/main" val="2498507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7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8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0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9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5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
            <a:ext cx="1447800" cy="6854825"/>
            <a:chOff x="0" y="0"/>
            <a:chExt cx="684" cy="4318"/>
          </a:xfrm>
        </p:grpSpPr>
        <p:sp>
          <p:nvSpPr>
            <p:cNvPr id="14339"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cs typeface="+mn-cs"/>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grpSp>
      </p:grpSp>
      <p:sp>
        <p:nvSpPr>
          <p:cNvPr id="1027" name="Rectangle 34"/>
          <p:cNvSpPr>
            <a:spLocks noGrp="1" noChangeArrowheads="1"/>
          </p:cNvSpPr>
          <p:nvPr>
            <p:ph type="title"/>
          </p:nvPr>
        </p:nvSpPr>
        <p:spPr bwMode="auto">
          <a:xfrm>
            <a:off x="1524000" y="6096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ltLang="en-US" dirty="0"/>
              <a:t>Click to edit Master title style</a:t>
            </a:r>
          </a:p>
        </p:txBody>
      </p:sp>
      <p:sp>
        <p:nvSpPr>
          <p:cNvPr id="14371" name="Rectangle 35"/>
          <p:cNvSpPr>
            <a:spLocks noGrp="1" noChangeArrowheads="1"/>
          </p:cNvSpPr>
          <p:nvPr>
            <p:ph type="dt" sz="half" idx="2"/>
          </p:nvPr>
        </p:nvSpPr>
        <p:spPr bwMode="auto">
          <a:xfrm>
            <a:off x="15240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sz="1400">
                <a:latin typeface="Calibri" panose="020F0502020204030204" pitchFamily="34" charset="0"/>
                <a:cs typeface="+mn-cs"/>
              </a:defRPr>
            </a:lvl1pPr>
          </a:lstStyle>
          <a:p>
            <a:pPr>
              <a:defRPr/>
            </a:pPr>
            <a:endParaRPr lang="en-US" dirty="0"/>
          </a:p>
        </p:txBody>
      </p:sp>
      <p:sp>
        <p:nvSpPr>
          <p:cNvPr id="14372" name="Rectangle 36"/>
          <p:cNvSpPr>
            <a:spLocks noGrp="1" noChangeArrowheads="1"/>
          </p:cNvSpPr>
          <p:nvPr>
            <p:ph type="ftr" sz="quarter" idx="3"/>
          </p:nvPr>
        </p:nvSpPr>
        <p:spPr bwMode="auto">
          <a:xfrm>
            <a:off x="4775200" y="6248400"/>
            <a:ext cx="38608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atin typeface="Calibri" panose="020F0502020204030204" pitchFamily="34" charset="0"/>
                <a:cs typeface="+mn-cs"/>
              </a:defRPr>
            </a:lvl1pPr>
          </a:lstStyle>
          <a:p>
            <a:pPr>
              <a:defRPr/>
            </a:pPr>
            <a:endParaRPr lang="en-US" dirty="0"/>
          </a:p>
        </p:txBody>
      </p:sp>
      <p:sp>
        <p:nvSpPr>
          <p:cNvPr id="14373" name="Rectangle 37"/>
          <p:cNvSpPr>
            <a:spLocks noGrp="1" noChangeArrowheads="1"/>
          </p:cNvSpPr>
          <p:nvPr>
            <p:ph type="sldNum" sz="quarter" idx="4"/>
          </p:nvPr>
        </p:nvSpPr>
        <p:spPr bwMode="auto">
          <a:xfrm>
            <a:off x="93472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atin typeface="Calibri" panose="020F0502020204030204" pitchFamily="34" charset="0"/>
                <a:cs typeface="Arial" panose="020B0604020202020204" pitchFamily="34" charset="0"/>
              </a:defRPr>
            </a:lvl1pPr>
          </a:lstStyle>
          <a:p>
            <a:pPr>
              <a:defRPr/>
            </a:pPr>
            <a:fld id="{504D9705-E3F2-4168-AF1A-5EC943AB6EC2}" type="slidenum">
              <a:rPr lang="en-US" altLang="en-US" smtClean="0"/>
              <a:pPr>
                <a:defRPr/>
              </a:pPr>
              <a:t>‹#›</a:t>
            </a:fld>
            <a:endParaRPr lang="en-US" altLang="en-US" dirty="0"/>
          </a:p>
        </p:txBody>
      </p:sp>
      <p:sp>
        <p:nvSpPr>
          <p:cNvPr id="14374" name="Rectangle 38"/>
          <p:cNvSpPr>
            <a:spLocks noGrp="1" noChangeArrowheads="1"/>
          </p:cNvSpPr>
          <p:nvPr>
            <p:ph type="body" idx="1"/>
          </p:nvPr>
        </p:nvSpPr>
        <p:spPr bwMode="auto">
          <a:xfrm>
            <a:off x="1559984" y="1946275"/>
            <a:ext cx="10363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dk2" tx1="lt1" bg2="dk1"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9" r:id="rId13"/>
    <p:sldLayoutId id="2147483680" r:id="rId14"/>
    <p:sldLayoutId id="2147483681" r:id="rId15"/>
    <p:sldLayoutId id="2147483682" r:id="rId16"/>
    <p:sldLayoutId id="2147483683" r:id="rId17"/>
  </p:sldLayoutIdLst>
  <p:transition/>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image" Target="../media/image19.jpeg"/><Relationship Id="rId1" Type="http://schemas.openxmlformats.org/officeDocument/2006/relationships/slideLayout" Target="../slideLayouts/slideLayout16.xml"/><Relationship Id="rId6" Type="http://schemas.openxmlformats.org/officeDocument/2006/relationships/image" Target="../media/image23.wmf"/><Relationship Id="rId5" Type="http://schemas.openxmlformats.org/officeDocument/2006/relationships/image" Target="../media/image22.wmf"/><Relationship Id="rId4" Type="http://schemas.openxmlformats.org/officeDocument/2006/relationships/image" Target="../media/image21.wmf"/></Relationships>
</file>

<file path=ppt/slides/_rels/slide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image" Target="../media/image19.jpeg"/><Relationship Id="rId1" Type="http://schemas.openxmlformats.org/officeDocument/2006/relationships/slideLayout" Target="../slideLayouts/slideLayout16.xml"/><Relationship Id="rId6" Type="http://schemas.openxmlformats.org/officeDocument/2006/relationships/image" Target="../media/image23.wmf"/><Relationship Id="rId5" Type="http://schemas.openxmlformats.org/officeDocument/2006/relationships/image" Target="../media/image22.wmf"/><Relationship Id="rId4" Type="http://schemas.openxmlformats.org/officeDocument/2006/relationships/image" Target="../media/image21.wmf"/></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300.png"/><Relationship Id="rId5" Type="http://schemas.openxmlformats.org/officeDocument/2006/relationships/customXml" Target="../ink/ink2.xml"/><Relationship Id="rId10" Type="http://schemas.openxmlformats.org/officeDocument/2006/relationships/image" Target="../media/image30.jpeg"/><Relationship Id="rId4" Type="http://schemas.openxmlformats.org/officeDocument/2006/relationships/image" Target="../media/image290.png"/><Relationship Id="rId9" Type="http://schemas.openxmlformats.org/officeDocument/2006/relationships/image" Target="../media/image29.jpe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 Id="rId4" Type="http://schemas.microsoft.com/office/2007/relationships/hdphoto" Target="../media/hdphoto2.wdp"/></Relationships>
</file>

<file path=ppt/slides/_rels/slide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5D130F-2481-615E-D2DC-ABC909AF630F}"/>
              </a:ext>
            </a:extLst>
          </p:cNvPr>
          <p:cNvPicPr>
            <a:picLocks noChangeAspect="1"/>
          </p:cNvPicPr>
          <p:nvPr/>
        </p:nvPicPr>
        <p:blipFill>
          <a:blip r:embed="rId2"/>
          <a:stretch>
            <a:fillRect/>
          </a:stretch>
        </p:blipFill>
        <p:spPr>
          <a:xfrm>
            <a:off x="609600" y="609600"/>
            <a:ext cx="10972800" cy="4413470"/>
          </a:xfrm>
          <a:prstGeom prst="rect">
            <a:avLst/>
          </a:prstGeom>
        </p:spPr>
      </p:pic>
      <p:pic>
        <p:nvPicPr>
          <p:cNvPr id="3" name="Picture 2">
            <a:extLst>
              <a:ext uri="{FF2B5EF4-FFF2-40B4-BE49-F238E27FC236}">
                <a16:creationId xmlns:a16="http://schemas.microsoft.com/office/drawing/2014/main" id="{31E891EE-EBB0-015B-F1A7-3900B5B806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19624" y="5410200"/>
            <a:ext cx="5352752" cy="1374774"/>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52508-DD4A-EBB0-741F-71074B986DE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9B5D1CDB-7BC5-57AC-C6F3-642CACE52660}"/>
              </a:ext>
            </a:extLst>
          </p:cNvPr>
          <p:cNvSpPr>
            <a:spLocks noGrp="1" noChangeArrowheads="1"/>
          </p:cNvSpPr>
          <p:nvPr>
            <p:ph type="body" idx="1"/>
          </p:nvPr>
        </p:nvSpPr>
        <p:spPr>
          <a:xfrm>
            <a:off x="1066801" y="1600200"/>
            <a:ext cx="7633650" cy="30367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Lamb’s death (21)</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Blood applied (22)</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Passover described (23)</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(24-27a)</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response (27b-28)</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D3917EEA-6E5D-6138-13F0-BC8EE6E37EF3}"/>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Exodus 12:21-28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Moses’</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Instructions to </a:t>
            </a: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Israel</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C68843D7-CFBE-44A7-69BA-A6B5AC2A8A56}"/>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1884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095750" y="228600"/>
            <a:ext cx="4000500" cy="914400"/>
          </a:xfrm>
        </p:spPr>
        <p:txBody>
          <a:bodyPr/>
          <a:lstStyle/>
          <a:p>
            <a:pPr algn="ctr" eaLnBrk="1" hangingPunct="1"/>
            <a:r>
              <a:rPr lang="en-US" sz="3200" dirty="0">
                <a:effectLst>
                  <a:outerShdw blurRad="38100" dist="38100" dir="2700000" algn="tl">
                    <a:srgbClr val="000000">
                      <a:alpha val="43137"/>
                    </a:srgbClr>
                  </a:outerShdw>
                </a:effectLst>
              </a:rPr>
              <a:t>Genesis 12</a:t>
            </a:r>
            <a:r>
              <a:rPr lang="en-US" sz="3200" dirty="0">
                <a:effectLst>
                  <a:outerShdw blurRad="38100" dist="38100" dir="2700000" algn="tl">
                    <a:srgbClr val="000000">
                      <a:alpha val="43137"/>
                    </a:srgbClr>
                  </a:outerShdw>
                </a:effectLst>
                <a:cs typeface="Calibri" panose="020F0502020204030204" pitchFamily="34" charset="0"/>
              </a:rPr>
              <a:t>‒25</a:t>
            </a:r>
            <a:br>
              <a:rPr lang="en-US" sz="3200" dirty="0">
                <a:effectLst>
                  <a:outerShdw blurRad="38100" dist="38100" dir="2700000" algn="tl">
                    <a:srgbClr val="000000">
                      <a:alpha val="43137"/>
                    </a:srgbClr>
                  </a:outerShdw>
                </a:effectLst>
                <a:cs typeface="Calibri" panose="020F0502020204030204" pitchFamily="34" charset="0"/>
              </a:rPr>
            </a:br>
            <a:r>
              <a:rPr lang="en-US" sz="2400" b="1" dirty="0">
                <a:solidFill>
                  <a:srgbClr val="FFFFCC"/>
                </a:solidFill>
                <a:effectLst>
                  <a:outerShdw blurRad="38100" dist="38100" dir="2700000" algn="tl">
                    <a:srgbClr val="000000">
                      <a:alpha val="43137"/>
                    </a:srgbClr>
                  </a:outerShdw>
                </a:effectLst>
                <a:ea typeface="+mn-ea"/>
                <a:cs typeface="+mn-cs"/>
              </a:rPr>
              <a:t>Abraham’s Early Journeys</a:t>
            </a:r>
          </a:p>
        </p:txBody>
      </p:sp>
      <p:pic>
        <p:nvPicPr>
          <p:cNvPr id="6" name="Picture 5">
            <a:extLst>
              <a:ext uri="{FF2B5EF4-FFF2-40B4-BE49-F238E27FC236}">
                <a16:creationId xmlns:a16="http://schemas.microsoft.com/office/drawing/2014/main" id="{47546BD8-01E6-4589-930B-9B8EB20E28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15600" y="152400"/>
            <a:ext cx="1074928" cy="914400"/>
          </a:xfrm>
          <a:prstGeom prst="rect">
            <a:avLst/>
          </a:prstGeom>
        </p:spPr>
      </p:pic>
      <p:graphicFrame>
        <p:nvGraphicFramePr>
          <p:cNvPr id="4" name="Table 4">
            <a:extLst>
              <a:ext uri="{FF2B5EF4-FFF2-40B4-BE49-F238E27FC236}">
                <a16:creationId xmlns:a16="http://schemas.microsoft.com/office/drawing/2014/main" id="{B1CD723D-B839-526A-B1A0-831FDAA799C5}"/>
              </a:ext>
            </a:extLst>
          </p:cNvPr>
          <p:cNvGraphicFramePr>
            <a:graphicFrameLocks noGrp="1"/>
          </p:cNvGraphicFramePr>
          <p:nvPr>
            <p:ph idx="1"/>
            <p:extLst>
              <p:ext uri="{D42A27DB-BD31-4B8C-83A1-F6EECF244321}">
                <p14:modId xmlns:p14="http://schemas.microsoft.com/office/powerpoint/2010/main" val="2588514448"/>
              </p:ext>
            </p:extLst>
          </p:nvPr>
        </p:nvGraphicFramePr>
        <p:xfrm>
          <a:off x="609600" y="1351280"/>
          <a:ext cx="11353800" cy="5143500"/>
        </p:xfrm>
        <a:graphic>
          <a:graphicData uri="http://schemas.openxmlformats.org/drawingml/2006/table">
            <a:tbl>
              <a:tblPr firstRow="1" bandRow="1">
                <a:tableStyleId>{5940675A-B579-460E-94D1-54222C63F5DA}</a:tableStyleId>
              </a:tblPr>
              <a:tblGrid>
                <a:gridCol w="5676900">
                  <a:extLst>
                    <a:ext uri="{9D8B030D-6E8A-4147-A177-3AD203B41FA5}">
                      <a16:colId xmlns:a16="http://schemas.microsoft.com/office/drawing/2014/main" val="3038107700"/>
                    </a:ext>
                  </a:extLst>
                </a:gridCol>
                <a:gridCol w="5676900">
                  <a:extLst>
                    <a:ext uri="{9D8B030D-6E8A-4147-A177-3AD203B41FA5}">
                      <a16:colId xmlns:a16="http://schemas.microsoft.com/office/drawing/2014/main" val="1663733028"/>
                    </a:ext>
                  </a:extLst>
                </a:gridCol>
              </a:tblGrid>
              <a:tr h="4516120">
                <a:tc>
                  <a:txBody>
                    <a:bodyPr/>
                    <a:lstStyle/>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Unconditional promises (Gen. 12:1-3)</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From Haran to Canaan (Gen. 12:4-5)</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In Canaan (Gen. 12:6-9)</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In Egypt (Gen. 12:10-20)</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Abram and Lot Separate (Gen. 13:1-13)</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Reaffirmation of Abram’s promises (Gen. 13:14-18)</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Abram Rescues Lot (14:1-24)</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Abrahamic Covenant (15:1-21)</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Hagar &amp; Ishmael (16:1-16)</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1" i="0" u="sng" strike="noStrike" kern="0" cap="none" spc="0" normalizeH="0" baseline="0" noProof="0" dirty="0">
                          <a:ln>
                            <a:noFill/>
                          </a:ln>
                          <a:solidFill>
                            <a:srgbClr val="FFFFCC"/>
                          </a:solidFill>
                          <a:effectLst>
                            <a:outerShdw blurRad="38100" dist="38100" dir="2700000" algn="tl">
                              <a:srgbClr val="000000"/>
                            </a:outerShdw>
                          </a:effectLst>
                          <a:uLnTx/>
                          <a:uFillTx/>
                          <a:latin typeface="Calibri" panose="020F0502020204030204" pitchFamily="34" charset="0"/>
                        </a:rPr>
                        <a:t>Circumcision  (Gen. 17:1-27)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Sodom  &amp; Gomorrah (Gen. 18‒19)</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Abraham &amp; Abimelech (Gen. 20)</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Isaac’s birth (Gen. 21:1-7)</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Ishmael’s expulsion (21:8-21)</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&amp; Abimelech’s covenant (21:22-34)</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sacrifices Isaac (22)</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Sarah’s death (23)</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Isaac’s marriage (24)</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&amp; Keturah (25:1-6)</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Abraham’s death (25:7-11)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09511595"/>
                  </a:ext>
                </a:extLst>
              </a:tr>
            </a:tbl>
          </a:graphicData>
        </a:graphic>
      </p:graphicFrame>
    </p:spTree>
    <p:extLst>
      <p:ext uri="{BB962C8B-B14F-4D97-AF65-F5344CB8AC3E}">
        <p14:creationId xmlns:p14="http://schemas.microsoft.com/office/powerpoint/2010/main" val="3108680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F87DB-D69D-F7D1-1F22-459A93B30780}"/>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3C623050-9B19-34F5-114A-B47202718B32}"/>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0817BE4E-E6EA-0C68-4188-3C21D65139CD}"/>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3CE84527-437F-B9CB-B345-186EB5400E9D}"/>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470574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E0509C-2596-B8CF-686F-7F1D43E8505B}"/>
              </a:ext>
            </a:extLst>
          </p:cNvPr>
          <p:cNvPicPr>
            <a:picLocks noChangeAspect="1"/>
          </p:cNvPicPr>
          <p:nvPr/>
        </p:nvPicPr>
        <p:blipFill>
          <a:blip r:embed="rId2"/>
          <a:stretch>
            <a:fillRect/>
          </a:stretch>
        </p:blipFill>
        <p:spPr>
          <a:xfrm>
            <a:off x="0" y="1"/>
            <a:ext cx="12192000" cy="6857999"/>
          </a:xfrm>
          <a:prstGeom prst="rect">
            <a:avLst/>
          </a:prstGeom>
        </p:spPr>
      </p:pic>
      <p:sp>
        <p:nvSpPr>
          <p:cNvPr id="3" name="Content Placeholder 2"/>
          <p:cNvSpPr>
            <a:spLocks noGrp="1"/>
          </p:cNvSpPr>
          <p:nvPr>
            <p:ph idx="1"/>
          </p:nvPr>
        </p:nvSpPr>
        <p:spPr>
          <a:xfrm>
            <a:off x="609600" y="0"/>
            <a:ext cx="10972800" cy="2819400"/>
          </a:xfrm>
        </p:spPr>
        <p:txBody>
          <a:bodyPr/>
          <a:lstStyle/>
          <a:p>
            <a:pPr marL="0" indent="0" algn="ctr" defTabSz="685800">
              <a:spcBef>
                <a:spcPct val="0"/>
              </a:spcBef>
              <a:spcAft>
                <a:spcPts val="900"/>
              </a:spcAft>
              <a:buNone/>
              <a:defRPr/>
            </a:pPr>
            <a:r>
              <a:rPr lang="en-US" sz="4000" kern="1200" dirty="0">
                <a:solidFill>
                  <a:schemeClr val="tx2"/>
                </a:solidFill>
                <a:ea typeface="+mj-ea"/>
              </a:rPr>
              <a:t>Exodus 12:5, 46</a:t>
            </a:r>
            <a:endParaRPr lang="en-US" sz="4000" kern="1200" dirty="0">
              <a:solidFill>
                <a:schemeClr val="tx2"/>
              </a:solidFill>
              <a:ea typeface="+mj-ea"/>
              <a:cs typeface="Calibri" panose="020F0502020204030204" pitchFamily="34" charset="0"/>
            </a:endParaRPr>
          </a:p>
          <a:p>
            <a:pPr marL="0" indent="0" algn="just">
              <a:spcBef>
                <a:spcPts val="0"/>
              </a:spcBef>
              <a:buNone/>
            </a:pPr>
            <a:r>
              <a:rPr lang="en-US" sz="3600" dirty="0"/>
              <a:t>“Your lamb shall be an </a:t>
            </a:r>
            <a:r>
              <a:rPr lang="en-US" sz="3600" b="1" u="sng" dirty="0">
                <a:solidFill>
                  <a:srgbClr val="FFFFCC"/>
                </a:solidFill>
              </a:rPr>
              <a:t>unblemished</a:t>
            </a:r>
            <a:r>
              <a:rPr lang="en-US" sz="3600" dirty="0"/>
              <a:t> male a year old; you may take it from the sheep or from the goats…</a:t>
            </a:r>
            <a:r>
              <a:rPr lang="en-US" sz="3600" b="0" i="0" u="none" strike="noStrike" dirty="0">
                <a:effectLst/>
              </a:rPr>
              <a:t>nor are you to </a:t>
            </a:r>
            <a:r>
              <a:rPr lang="en-US" sz="3600" b="1" i="0" u="sng" strike="noStrike" dirty="0">
                <a:solidFill>
                  <a:srgbClr val="FFFFCC"/>
                </a:solidFill>
                <a:effectLst/>
              </a:rPr>
              <a:t>break any bone</a:t>
            </a:r>
            <a:r>
              <a:rPr lang="en-US" sz="3600" b="0" i="0" u="none" strike="noStrike" dirty="0">
                <a:effectLst/>
              </a:rPr>
              <a:t> of it.”</a:t>
            </a:r>
            <a:endParaRPr lang="en-US" sz="3600" dirty="0">
              <a:effectLst>
                <a:outerShdw blurRad="38100" dist="38100" dir="2700000" algn="tl">
                  <a:srgbClr val="000000">
                    <a:alpha val="43137"/>
                  </a:srgbClr>
                </a:outerShdw>
              </a:effectLst>
            </a:endParaRPr>
          </a:p>
        </p:txBody>
      </p:sp>
      <p:pic>
        <p:nvPicPr>
          <p:cNvPr id="5" name="Picture 6" descr="Image result for passover lamb">
            <a:extLst>
              <a:ext uri="{FF2B5EF4-FFF2-40B4-BE49-F238E27FC236}">
                <a16:creationId xmlns:a16="http://schemas.microsoft.com/office/drawing/2014/main" id="{5FF4C3C5-0A6C-4DF0-BA2F-72A4F2DBBCD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10597" y="2592479"/>
            <a:ext cx="4018844" cy="2260600"/>
          </a:xfrm>
          <a:prstGeom prst="rect">
            <a:avLst/>
          </a:prstGeom>
          <a:noFill/>
          <a:ln>
            <a:solidFill>
              <a:schemeClr val="tx1"/>
            </a:solidFill>
          </a:ln>
        </p:spPr>
      </p:pic>
    </p:spTree>
    <p:extLst>
      <p:ext uri="{BB962C8B-B14F-4D97-AF65-F5344CB8AC3E}">
        <p14:creationId xmlns:p14="http://schemas.microsoft.com/office/powerpoint/2010/main" val="9202610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A8122-A323-5DB7-6998-1C122954635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0DB4E377-17FD-7907-D890-E8404734B858}"/>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9541ECB2-10B6-18A3-7643-69EF50E50411}"/>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4C7823FF-CCF1-A94E-14EB-4346E19A0441}"/>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506982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095750" y="228600"/>
            <a:ext cx="4000500" cy="914400"/>
          </a:xfrm>
        </p:spPr>
        <p:txBody>
          <a:bodyPr/>
          <a:lstStyle/>
          <a:p>
            <a:pPr algn="ctr" eaLnBrk="1" hangingPunct="1"/>
            <a:r>
              <a:rPr lang="en-US" sz="3200" dirty="0">
                <a:effectLst>
                  <a:outerShdw blurRad="38100" dist="38100" dir="2700000" algn="tl">
                    <a:srgbClr val="000000">
                      <a:alpha val="43137"/>
                    </a:srgbClr>
                  </a:outerShdw>
                </a:effectLst>
              </a:rPr>
              <a:t>Genesis 12</a:t>
            </a:r>
            <a:r>
              <a:rPr lang="en-US" sz="3200" dirty="0">
                <a:effectLst>
                  <a:outerShdw blurRad="38100" dist="38100" dir="2700000" algn="tl">
                    <a:srgbClr val="000000">
                      <a:alpha val="43137"/>
                    </a:srgbClr>
                  </a:outerShdw>
                </a:effectLst>
                <a:cs typeface="Calibri" panose="020F0502020204030204" pitchFamily="34" charset="0"/>
              </a:rPr>
              <a:t>‒25</a:t>
            </a:r>
            <a:br>
              <a:rPr lang="en-US" sz="3200" dirty="0">
                <a:effectLst>
                  <a:outerShdw blurRad="38100" dist="38100" dir="2700000" algn="tl">
                    <a:srgbClr val="000000">
                      <a:alpha val="43137"/>
                    </a:srgbClr>
                  </a:outerShdw>
                </a:effectLst>
                <a:cs typeface="Calibri" panose="020F0502020204030204" pitchFamily="34" charset="0"/>
              </a:rPr>
            </a:br>
            <a:r>
              <a:rPr lang="en-US" sz="2400" b="1" dirty="0">
                <a:solidFill>
                  <a:srgbClr val="FFFFCC"/>
                </a:solidFill>
                <a:effectLst>
                  <a:outerShdw blurRad="38100" dist="38100" dir="2700000" algn="tl">
                    <a:srgbClr val="000000">
                      <a:alpha val="43137"/>
                    </a:srgbClr>
                  </a:outerShdw>
                </a:effectLst>
                <a:ea typeface="+mn-ea"/>
                <a:cs typeface="+mn-cs"/>
              </a:rPr>
              <a:t>Abraham’s Early Journeys</a:t>
            </a:r>
          </a:p>
        </p:txBody>
      </p:sp>
      <p:pic>
        <p:nvPicPr>
          <p:cNvPr id="6" name="Picture 5">
            <a:extLst>
              <a:ext uri="{FF2B5EF4-FFF2-40B4-BE49-F238E27FC236}">
                <a16:creationId xmlns:a16="http://schemas.microsoft.com/office/drawing/2014/main" id="{47546BD8-01E6-4589-930B-9B8EB20E28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15600" y="152400"/>
            <a:ext cx="1074928" cy="914400"/>
          </a:xfrm>
          <a:prstGeom prst="rect">
            <a:avLst/>
          </a:prstGeom>
        </p:spPr>
      </p:pic>
      <p:graphicFrame>
        <p:nvGraphicFramePr>
          <p:cNvPr id="4" name="Table 4">
            <a:extLst>
              <a:ext uri="{FF2B5EF4-FFF2-40B4-BE49-F238E27FC236}">
                <a16:creationId xmlns:a16="http://schemas.microsoft.com/office/drawing/2014/main" id="{B1CD723D-B839-526A-B1A0-831FDAA799C5}"/>
              </a:ext>
            </a:extLst>
          </p:cNvPr>
          <p:cNvGraphicFramePr>
            <a:graphicFrameLocks noGrp="1"/>
          </p:cNvGraphicFramePr>
          <p:nvPr>
            <p:ph idx="1"/>
          </p:nvPr>
        </p:nvGraphicFramePr>
        <p:xfrm>
          <a:off x="609600" y="1351280"/>
          <a:ext cx="11353800" cy="5143500"/>
        </p:xfrm>
        <a:graphic>
          <a:graphicData uri="http://schemas.openxmlformats.org/drawingml/2006/table">
            <a:tbl>
              <a:tblPr firstRow="1" bandRow="1">
                <a:tableStyleId>{5940675A-B579-460E-94D1-54222C63F5DA}</a:tableStyleId>
              </a:tblPr>
              <a:tblGrid>
                <a:gridCol w="5676900">
                  <a:extLst>
                    <a:ext uri="{9D8B030D-6E8A-4147-A177-3AD203B41FA5}">
                      <a16:colId xmlns:a16="http://schemas.microsoft.com/office/drawing/2014/main" val="3038107700"/>
                    </a:ext>
                  </a:extLst>
                </a:gridCol>
                <a:gridCol w="5676900">
                  <a:extLst>
                    <a:ext uri="{9D8B030D-6E8A-4147-A177-3AD203B41FA5}">
                      <a16:colId xmlns:a16="http://schemas.microsoft.com/office/drawing/2014/main" val="1663733028"/>
                    </a:ext>
                  </a:extLst>
                </a:gridCol>
              </a:tblGrid>
              <a:tr h="4516120">
                <a:tc>
                  <a:txBody>
                    <a:bodyPr/>
                    <a:lstStyle/>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Unconditional promises (Gen. 12:1-3)</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From Haran to Canaan (Gen. 12:4-5)</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In Canaan (Gen. 12:6-9)</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In Egypt (Gen. 12:10-20)</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Abram and Lot Separate (Gen. 13:1-13)</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Reaffirmation of Abram’s promises (Gen. 13:14-18)</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Abram Rescues Lot (14:1-24)</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Abrahamic Covenant (15:1-21)</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Hagar &amp; Ishmael (16:1-16)</a:t>
                      </a:r>
                    </a:p>
                    <a:p>
                      <a:pPr marL="457200" marR="0" lvl="1" indent="-457200" algn="l" defTabSz="914400" rtl="0" eaLnBrk="1" fontAlgn="base" latinLnBrk="0" hangingPunct="1">
                        <a:lnSpc>
                          <a:spcPct val="100000"/>
                        </a:lnSpc>
                        <a:spcBef>
                          <a:spcPts val="0"/>
                        </a:spcBef>
                        <a:spcAft>
                          <a:spcPts val="900"/>
                        </a:spcAft>
                        <a:buClr>
                          <a:srgbClr val="00FFFF"/>
                        </a:buClr>
                        <a:buSzPct val="100000"/>
                        <a:buFont typeface="+mj-lt"/>
                        <a:buAutoNum type="romanUcPeriod"/>
                        <a:tabLst/>
                        <a:defRPr/>
                      </a:pPr>
                      <a:r>
                        <a:rPr kumimoji="0" lang="en-US" sz="2400" b="1" i="0" u="sng" strike="noStrike" kern="0" cap="none" spc="0" normalizeH="0" baseline="0" noProof="0" dirty="0">
                          <a:ln>
                            <a:noFill/>
                          </a:ln>
                          <a:solidFill>
                            <a:srgbClr val="FFFFCC"/>
                          </a:solidFill>
                          <a:effectLst>
                            <a:outerShdw blurRad="38100" dist="38100" dir="2700000" algn="tl">
                              <a:srgbClr val="000000"/>
                            </a:outerShdw>
                          </a:effectLst>
                          <a:uLnTx/>
                          <a:uFillTx/>
                          <a:latin typeface="Calibri" panose="020F0502020204030204" pitchFamily="34" charset="0"/>
                        </a:rPr>
                        <a:t>Circumcision  (Gen. 17:1-27)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Sodom  &amp; Gomorrah (Gen. 18‒19)</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rPr>
                        <a:t>Abraham &amp; Abimelech (Gen. 20)</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Isaac’s birth (Gen. 21:1-7)</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Ishmael’s expulsion (21:8-21)</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&amp; Abimelech’s covenant (21:22-34)</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sacrifices Isaac (22)</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Sarah’s death (23)</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Isaac’s marriage (24)</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 &amp; Keturah (25:1-6)</a:t>
                      </a:r>
                    </a:p>
                    <a:p>
                      <a:pPr marL="574675" marR="0" lvl="1" indent="-574675" algn="l" defTabSz="914400" rtl="0" eaLnBrk="1" fontAlgn="base" latinLnBrk="0" hangingPunct="1">
                        <a:lnSpc>
                          <a:spcPct val="100000"/>
                        </a:lnSpc>
                        <a:spcBef>
                          <a:spcPts val="0"/>
                        </a:spcBef>
                        <a:spcAft>
                          <a:spcPts val="900"/>
                        </a:spcAft>
                        <a:buClr>
                          <a:srgbClr val="00FFFF"/>
                        </a:buClr>
                        <a:buSzPct val="100000"/>
                        <a:buFont typeface="+mj-lt"/>
                        <a:buAutoNum type="romanUcPeriod" startAt="11"/>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pitchFamily="34" charset="0"/>
                          <a:ea typeface="+mn-ea"/>
                          <a:cs typeface="+mn-cs"/>
                        </a:rPr>
                        <a:t>Abraham’s death (25:7-11)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09511595"/>
                  </a:ext>
                </a:extLst>
              </a:tr>
            </a:tbl>
          </a:graphicData>
        </a:graphic>
      </p:graphicFrame>
    </p:spTree>
    <p:extLst>
      <p:ext uri="{BB962C8B-B14F-4D97-AF65-F5344CB8AC3E}">
        <p14:creationId xmlns:p14="http://schemas.microsoft.com/office/powerpoint/2010/main" val="42759538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57BE5-771D-5205-BF04-E7C56749C0EF}"/>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83CA1029-0B3F-0629-3C16-FB16C0A4899A}"/>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8C6A19D9-80C2-A88C-3012-733D0E0020D3}"/>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D4E4FA5C-F5F4-29A7-A905-77920CC57C49}"/>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200003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BF976F1-C419-45F3-827F-4465F821CC32}"/>
              </a:ext>
            </a:extLst>
          </p:cNvPr>
          <p:cNvSpPr>
            <a:spLocks noGrp="1" noChangeArrowheads="1"/>
          </p:cNvSpPr>
          <p:nvPr>
            <p:ph type="title"/>
          </p:nvPr>
        </p:nvSpPr>
        <p:spPr>
          <a:xfrm>
            <a:off x="2209800" y="228600"/>
            <a:ext cx="7772400" cy="457200"/>
          </a:xfrm>
        </p:spPr>
        <p:txBody>
          <a:bodyPr/>
          <a:lstStyle/>
          <a:p>
            <a:pPr algn="ctr"/>
            <a:r>
              <a:rPr lang="en-US" altLang="en-US" sz="2800" dirty="0"/>
              <a:t>“SEVEN SIGNS” in Gospel of John</a:t>
            </a:r>
          </a:p>
        </p:txBody>
      </p:sp>
      <p:graphicFrame>
        <p:nvGraphicFramePr>
          <p:cNvPr id="15398" name="Group 38">
            <a:extLst>
              <a:ext uri="{FF2B5EF4-FFF2-40B4-BE49-F238E27FC236}">
                <a16:creationId xmlns:a16="http://schemas.microsoft.com/office/drawing/2014/main" id="{CB31F8C7-A637-4EF8-AF89-D8F4F9821DB8}"/>
              </a:ext>
            </a:extLst>
          </p:cNvPr>
          <p:cNvGraphicFramePr>
            <a:graphicFrameLocks noGrp="1"/>
          </p:cNvGraphicFramePr>
          <p:nvPr/>
        </p:nvGraphicFramePr>
        <p:xfrm>
          <a:off x="3048000" y="838201"/>
          <a:ext cx="5981700" cy="5634041"/>
        </p:xfrm>
        <a:graphic>
          <a:graphicData uri="http://schemas.openxmlformats.org/drawingml/2006/table">
            <a:tbl>
              <a:tblPr/>
              <a:tblGrid>
                <a:gridCol w="4953000">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tblGrid>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1. Changing Water into Wine</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2:11</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0"/>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2. Healing official’s son</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4:46-54</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1"/>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3. Healing an invalid at the Pool of Bethesda</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5:1-18</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2"/>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4. Feeding the 5,000</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6:5-14</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3"/>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5. Walking on water</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6:16-21</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4"/>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 Healing a blind man</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9:1-7</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5"/>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7. Raising dead Lazarus</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11:1-45</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6"/>
                  </a:ext>
                </a:extLst>
              </a:tr>
            </a:tbl>
          </a:graphicData>
        </a:graphic>
      </p:graphicFrame>
      <p:pic>
        <p:nvPicPr>
          <p:cNvPr id="63517" name="Picture 29" descr="Copy of jesusheals[1]">
            <a:extLst>
              <a:ext uri="{FF2B5EF4-FFF2-40B4-BE49-F238E27FC236}">
                <a16:creationId xmlns:a16="http://schemas.microsoft.com/office/drawing/2014/main" id="{FD00FA6C-9C28-4F1A-8A7F-D1173BD2ACD8}"/>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a:ext>
            </a:extLst>
          </a:blip>
          <a:srcRect/>
          <a:stretch>
            <a:fillRect/>
          </a:stretch>
        </p:blipFill>
        <p:spPr>
          <a:xfrm>
            <a:off x="9220200" y="2667000"/>
            <a:ext cx="1130300" cy="1524000"/>
          </a:xfrm>
        </p:spPr>
      </p:pic>
      <p:pic>
        <p:nvPicPr>
          <p:cNvPr id="63518" name="Picture 30" descr="j0242529">
            <a:extLst>
              <a:ext uri="{FF2B5EF4-FFF2-40B4-BE49-F238E27FC236}">
                <a16:creationId xmlns:a16="http://schemas.microsoft.com/office/drawing/2014/main" id="{EADEB30F-75BF-43F6-8037-D44BD98B99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153526" y="838200"/>
            <a:ext cx="11525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9" name="Picture 31" descr="j0242629">
            <a:extLst>
              <a:ext uri="{FF2B5EF4-FFF2-40B4-BE49-F238E27FC236}">
                <a16:creationId xmlns:a16="http://schemas.microsoft.com/office/drawing/2014/main" id="{7F71135C-8554-400C-889F-814949FD4B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93188" y="4684714"/>
            <a:ext cx="1370012"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0" name="Picture 32" descr="j0193980">
            <a:extLst>
              <a:ext uri="{FF2B5EF4-FFF2-40B4-BE49-F238E27FC236}">
                <a16:creationId xmlns:a16="http://schemas.microsoft.com/office/drawing/2014/main" id="{B328A40D-4050-4F6D-83F8-23D2105AAF8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8800" y="381000"/>
            <a:ext cx="9525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1" name="Picture 33" descr="j0194036">
            <a:extLst>
              <a:ext uri="{FF2B5EF4-FFF2-40B4-BE49-F238E27FC236}">
                <a16:creationId xmlns:a16="http://schemas.microsoft.com/office/drawing/2014/main" id="{B5C3C3DB-AC98-4E7B-9439-5CB14886A7F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828800" y="3619500"/>
            <a:ext cx="121285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2" name="Picture 34" descr="SO01856_">
            <a:extLst>
              <a:ext uri="{FF2B5EF4-FFF2-40B4-BE49-F238E27FC236}">
                <a16:creationId xmlns:a16="http://schemas.microsoft.com/office/drawing/2014/main" id="{8C3F09C9-7D32-452B-B62F-985BEFE8D32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52600" y="5334001"/>
            <a:ext cx="12954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3" name="Picture 35" descr="j0275678">
            <a:extLst>
              <a:ext uri="{FF2B5EF4-FFF2-40B4-BE49-F238E27FC236}">
                <a16:creationId xmlns:a16="http://schemas.microsoft.com/office/drawing/2014/main" id="{4C25F50B-C055-422A-90D0-86A499DFE5D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828800" y="2135188"/>
            <a:ext cx="1143000"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893005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0B83F-649E-EBC6-FCB2-2B77459016CD}"/>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9DD0F749-76B1-027D-4C00-1FA0811A6161}"/>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8393B58C-2AF2-CCEB-4C54-5F3625352B59}"/>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4B3E6B79-C074-284E-8669-220CEB47AC34}"/>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32719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1AEFB-7A1C-0803-0CE0-5FE3553AB55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5EA04D5-6AA4-A97E-553C-D1B038314870}"/>
              </a:ext>
            </a:extLst>
          </p:cNvPr>
          <p:cNvPicPr>
            <a:picLocks noChangeAspect="1"/>
          </p:cNvPicPr>
          <p:nvPr/>
        </p:nvPicPr>
        <p:blipFill>
          <a:blip r:embed="rId2"/>
          <a:stretch>
            <a:fillRect/>
          </a:stretch>
        </p:blipFill>
        <p:spPr>
          <a:xfrm>
            <a:off x="0" y="1"/>
            <a:ext cx="12192000" cy="6857999"/>
          </a:xfrm>
          <a:prstGeom prst="rect">
            <a:avLst/>
          </a:prstGeom>
        </p:spPr>
      </p:pic>
      <p:sp>
        <p:nvSpPr>
          <p:cNvPr id="4" name="TextBox 3">
            <a:extLst>
              <a:ext uri="{FF2B5EF4-FFF2-40B4-BE49-F238E27FC236}">
                <a16:creationId xmlns:a16="http://schemas.microsoft.com/office/drawing/2014/main" id="{C6F6B9B0-8524-E487-0839-9AA71890102A}"/>
              </a:ext>
            </a:extLst>
          </p:cNvPr>
          <p:cNvSpPr txBox="1"/>
          <p:nvPr/>
        </p:nvSpPr>
        <p:spPr>
          <a:xfrm>
            <a:off x="762000" y="-11084"/>
            <a:ext cx="10972800" cy="3685624"/>
          </a:xfrm>
          <a:prstGeom prst="rect">
            <a:avLst/>
          </a:prstGeom>
          <a:noFill/>
        </p:spPr>
        <p:txBody>
          <a:bodyPr wrap="square">
            <a:spAutoFit/>
          </a:bodyPr>
          <a:lstStyle/>
          <a:p>
            <a:pPr marR="0" algn="ctr" defTabSz="685800" eaLnBrk="0" hangingPunct="0">
              <a:lnSpc>
                <a:spcPct val="115000"/>
              </a:lnSpc>
              <a:spcAft>
                <a:spcPts val="900"/>
              </a:spcAft>
              <a:buClr>
                <a:schemeClr val="tx2"/>
              </a:buClr>
              <a:buSzPct val="75000"/>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mn-cs"/>
              </a:rPr>
              <a:t>Genesis 15:13;16</a:t>
            </a:r>
          </a:p>
          <a:p>
            <a:pPr marL="0" marR="0" algn="just">
              <a:spcAft>
                <a:spcPts val="0"/>
              </a:spcAft>
              <a:buNone/>
            </a:pPr>
            <a:r>
              <a:rPr lang="en-US" sz="3600" u="none" strike="noStrike" baseline="30000" dirty="0">
                <a:effectLst/>
                <a:latin typeface="Calibri" panose="020F0502020204030204" pitchFamily="34" charset="0"/>
              </a:rPr>
              <a:t>13</a:t>
            </a:r>
            <a:r>
              <a:rPr lang="en-US" sz="3600" u="none" strike="noStrike" dirty="0">
                <a:effectLst/>
                <a:latin typeface="Calibri" panose="020F0502020204030204" pitchFamily="34" charset="0"/>
              </a:rPr>
              <a:t> </a:t>
            </a:r>
            <a:r>
              <a:rPr lang="en-US" sz="3600" i="1" dirty="0">
                <a:effectLst/>
                <a:latin typeface="Calibri" panose="020F0502020204030204" pitchFamily="34" charset="0"/>
              </a:rPr>
              <a:t>God</a:t>
            </a:r>
            <a:r>
              <a:rPr lang="en-US" sz="3600" dirty="0">
                <a:effectLst/>
                <a:latin typeface="Calibri" panose="020F0502020204030204" pitchFamily="34" charset="0"/>
              </a:rPr>
              <a:t> said to Abram, “Know for certain that your descendants will be strangers in a land that is not theirs, where they will be enslaved and oppressed four hundred years…</a:t>
            </a:r>
            <a:r>
              <a:rPr lang="en-US" sz="3600" u="none" strike="noStrike" baseline="30000" dirty="0">
                <a:effectLst/>
                <a:latin typeface="Calibri" panose="020F0502020204030204" pitchFamily="34" charset="0"/>
              </a:rPr>
              <a:t>16</a:t>
            </a:r>
            <a:r>
              <a:rPr lang="en-US" sz="3600" u="none" strike="noStrike" dirty="0">
                <a:effectLst/>
                <a:latin typeface="Calibri" panose="020F0502020204030204" pitchFamily="34" charset="0"/>
              </a:rPr>
              <a:t> </a:t>
            </a:r>
            <a:r>
              <a:rPr lang="en-US" sz="3600" dirty="0">
                <a:effectLst/>
                <a:latin typeface="Calibri" panose="020F0502020204030204" pitchFamily="34" charset="0"/>
              </a:rPr>
              <a:t>“Then in the fourth generation they will return here, for the iniquity of the Amorite is not yet complete.” </a:t>
            </a:r>
          </a:p>
        </p:txBody>
      </p:sp>
    </p:spTree>
    <p:extLst>
      <p:ext uri="{BB962C8B-B14F-4D97-AF65-F5344CB8AC3E}">
        <p14:creationId xmlns:p14="http://schemas.microsoft.com/office/powerpoint/2010/main" val="837368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idx="4294967295"/>
          </p:nvPr>
        </p:nvSpPr>
        <p:spPr>
          <a:xfrm>
            <a:off x="2209800" y="2857500"/>
            <a:ext cx="7772400" cy="1143000"/>
          </a:xfrm>
        </p:spPr>
        <p:txBody>
          <a:bodyPr/>
          <a:lstStyle/>
          <a:p>
            <a:pPr algn="ctr"/>
            <a:r>
              <a:rPr lang="en-US" altLang="en-US" sz="6000" dirty="0">
                <a:effectLst>
                  <a:outerShdw blurRad="38100" dist="38100" dir="2700000" algn="tl">
                    <a:srgbClr val="000000">
                      <a:alpha val="43137"/>
                    </a:srgbClr>
                  </a:outerShdw>
                </a:effectLst>
                <a:latin typeface="Calibri" panose="020F0502020204030204" pitchFamily="34" charset="0"/>
              </a:rPr>
              <a:t>Conclusion</a:t>
            </a:r>
          </a:p>
        </p:txBody>
      </p:sp>
    </p:spTree>
    <p:extLst>
      <p:ext uri="{BB962C8B-B14F-4D97-AF65-F5344CB8AC3E}">
        <p14:creationId xmlns:p14="http://schemas.microsoft.com/office/powerpoint/2010/main" val="9178309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7A7EC-7A31-73BD-12FD-49FBF018724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BC8CD5CE-55AE-736A-F323-5106234D88BF}"/>
              </a:ext>
            </a:extLst>
          </p:cNvPr>
          <p:cNvSpPr>
            <a:spLocks noGrp="1" noChangeArrowheads="1"/>
          </p:cNvSpPr>
          <p:nvPr>
            <p:ph type="body" idx="1"/>
          </p:nvPr>
        </p:nvSpPr>
        <p:spPr>
          <a:xfrm>
            <a:off x="1066801" y="1600200"/>
            <a:ext cx="7633650" cy="30367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death (21)</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Blood applied (22)</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Passover described (23)</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(24-27a)</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response (27b-28)</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4A5EEC07-F745-3F35-8037-7EF1E50B63C5}"/>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Exodus 12:21-28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Moses’</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Instructions to </a:t>
            </a: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Israel</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63F17532-A61B-0C9A-C03B-73BB20A86F62}"/>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890354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095F8-4805-F50B-F0C7-218A656FC990}"/>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FEC0BC1-61C3-85E4-3107-C7A66DF34F1F}"/>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2D796328-F9F8-C8AF-5AD0-240F1C7EB202}"/>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Death of the 1</a:t>
            </a:r>
            <a:r>
              <a:rPr lang="en-US" baseline="30000" dirty="0">
                <a:cs typeface="Calibri" panose="020F0502020204030204" pitchFamily="34" charset="0"/>
              </a:rPr>
              <a:t>st</a:t>
            </a:r>
            <a:r>
              <a:rPr lang="en-US" dirty="0">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C6B1444F-CBF6-52B5-75E2-B0AB68A2F889}"/>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822488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5BEAC-1719-9A4A-9427-91452E5F38F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325EAC7-DE35-507C-2E60-A62FDA69723F}"/>
              </a:ext>
            </a:extLst>
          </p:cNvPr>
          <p:cNvSpPr/>
          <p:nvPr/>
        </p:nvSpPr>
        <p:spPr>
          <a:xfrm>
            <a:off x="609600" y="4087346"/>
            <a:ext cx="10972800" cy="2313454"/>
          </a:xfrm>
          <a:prstGeom prst="rect">
            <a:avLst/>
          </a:prstGeom>
        </p:spPr>
        <p:txBody>
          <a:bodyPr wrap="square">
            <a:spAutoFit/>
          </a:bodyPr>
          <a:lstStyle/>
          <a:p>
            <a:pPr algn="just">
              <a:spcBef>
                <a:spcPts val="0"/>
              </a:spcBef>
              <a:spcAft>
                <a:spcPts val="1000"/>
              </a:spcAft>
            </a:pPr>
            <a:r>
              <a:rPr lang="en-US" sz="3600" u="none" strike="noStrike" baseline="30000" dirty="0">
                <a:effectLst>
                  <a:outerShdw blurRad="38100" dist="38100" dir="2700000" algn="tl">
                    <a:srgbClr val="000000">
                      <a:alpha val="43137"/>
                    </a:srgbClr>
                  </a:outerShdw>
                </a:effectLst>
                <a:latin typeface="Calibri" panose="020F0502020204030204" pitchFamily="34" charset="0"/>
              </a:rPr>
              <a:t>24</a:t>
            </a:r>
            <a:r>
              <a:rPr lang="en-US" sz="3600" u="none" strike="noStrike" dirty="0">
                <a:effectLst>
                  <a:outerShdw blurRad="38100" dist="38100" dir="2700000" algn="tl">
                    <a:srgbClr val="000000">
                      <a:alpha val="43137"/>
                    </a:srgbClr>
                  </a:outerShdw>
                </a:effectLst>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The </a:t>
            </a:r>
            <a:r>
              <a:rPr lang="en-US" sz="3600" cap="small" dirty="0">
                <a:effectLst>
                  <a:outerShdw blurRad="38100" dist="38100" dir="2700000" algn="tl">
                    <a:srgbClr val="000000">
                      <a:alpha val="43137"/>
                    </a:srgbClr>
                  </a:outerShdw>
                </a:effectLst>
                <a:latin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rPr>
              <a:t> bless you, and keep you; </a:t>
            </a:r>
            <a:r>
              <a:rPr lang="en-US" sz="3600" u="none" strike="noStrike" baseline="30000" dirty="0">
                <a:effectLst>
                  <a:outerShdw blurRad="38100" dist="38100" dir="2700000" algn="tl">
                    <a:srgbClr val="000000">
                      <a:alpha val="43137"/>
                    </a:srgbClr>
                  </a:outerShdw>
                </a:effectLst>
                <a:latin typeface="Calibri" panose="020F0502020204030204" pitchFamily="34" charset="0"/>
              </a:rPr>
              <a:t>25</a:t>
            </a:r>
            <a:r>
              <a:rPr lang="en-US" sz="3600" u="none" strike="noStrike" dirty="0">
                <a:effectLst>
                  <a:outerShdw blurRad="38100" dist="38100" dir="2700000" algn="tl">
                    <a:srgbClr val="000000">
                      <a:alpha val="43137"/>
                    </a:srgbClr>
                  </a:outerShdw>
                </a:effectLst>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The </a:t>
            </a:r>
            <a:r>
              <a:rPr lang="en-US" sz="3600" cap="small" dirty="0">
                <a:effectLst>
                  <a:outerShdw blurRad="38100" dist="38100" dir="2700000" algn="tl">
                    <a:srgbClr val="000000">
                      <a:alpha val="43137"/>
                    </a:srgbClr>
                  </a:outerShdw>
                </a:effectLst>
                <a:latin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rPr>
              <a:t> make His face shine on you, And be gracious to you; </a:t>
            </a:r>
            <a:r>
              <a:rPr lang="en-US" sz="3600" u="none" strike="noStrike" baseline="30000" dirty="0">
                <a:effectLst>
                  <a:outerShdw blurRad="38100" dist="38100" dir="2700000" algn="tl">
                    <a:srgbClr val="000000">
                      <a:alpha val="43137"/>
                    </a:srgbClr>
                  </a:outerShdw>
                </a:effectLst>
                <a:latin typeface="Calibri" panose="020F0502020204030204" pitchFamily="34" charset="0"/>
              </a:rPr>
              <a:t>26</a:t>
            </a:r>
            <a:r>
              <a:rPr lang="en-US" sz="3600" u="none" strike="noStrike" dirty="0">
                <a:effectLst>
                  <a:outerShdw blurRad="38100" dist="38100" dir="2700000" algn="tl">
                    <a:srgbClr val="000000">
                      <a:alpha val="43137"/>
                    </a:srgbClr>
                  </a:outerShdw>
                </a:effectLst>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The </a:t>
            </a:r>
            <a:r>
              <a:rPr lang="en-US" sz="3600" cap="small" dirty="0">
                <a:effectLst>
                  <a:outerShdw blurRad="38100" dist="38100" dir="2700000" algn="tl">
                    <a:srgbClr val="000000">
                      <a:alpha val="43137"/>
                    </a:srgbClr>
                  </a:outerShdw>
                </a:effectLst>
                <a:latin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rPr>
              <a:t> lift up His countenance on you, And give you peace.</a:t>
            </a:r>
          </a:p>
          <a:p>
            <a:pPr algn="r">
              <a:spcBef>
                <a:spcPts val="0"/>
              </a:spcBef>
              <a:spcAft>
                <a:spcPts val="1000"/>
              </a:spcAft>
            </a:pPr>
            <a:r>
              <a:rPr lang="en-US" sz="2800" dirty="0">
                <a:effectLst>
                  <a:outerShdw blurRad="38100" dist="38100" dir="2700000" algn="tl">
                    <a:srgbClr val="000000">
                      <a:alpha val="43137"/>
                    </a:srgbClr>
                  </a:outerShdw>
                </a:effectLst>
                <a:latin typeface="Calibri" panose="020F0502020204030204" pitchFamily="34" charset="0"/>
              </a:rPr>
              <a:t>Numbers 6:24–26 (NASB95)</a:t>
            </a:r>
          </a:p>
        </p:txBody>
      </p:sp>
      <p:pic>
        <p:nvPicPr>
          <p:cNvPr id="2" name="Picture 1">
            <a:extLst>
              <a:ext uri="{FF2B5EF4-FFF2-40B4-BE49-F238E27FC236}">
                <a16:creationId xmlns:a16="http://schemas.microsoft.com/office/drawing/2014/main" id="{08CF46EB-5A35-2263-DACA-0CBAF91179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38254" y="533400"/>
            <a:ext cx="5915492" cy="3200400"/>
          </a:xfrm>
          <a:prstGeom prst="rect">
            <a:avLst/>
          </a:prstGeom>
        </p:spPr>
      </p:pic>
    </p:spTree>
    <p:extLst>
      <p:ext uri="{BB962C8B-B14F-4D97-AF65-F5344CB8AC3E}">
        <p14:creationId xmlns:p14="http://schemas.microsoft.com/office/powerpoint/2010/main" val="29730012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2514600"/>
          </a:xfrm>
        </p:spPr>
        <p:txBody>
          <a:bodyPr/>
          <a:lstStyle/>
          <a:p>
            <a:pPr marL="0" indent="0" algn="just">
              <a:buNone/>
            </a:pPr>
            <a:r>
              <a:rPr lang="en-US" sz="33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sz="3300"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sz="3300" b="1" dirty="0">
                <a:solidFill>
                  <a:srgbClr val="FFFFCC"/>
                </a:solidFill>
                <a:effectLst>
                  <a:outerShdw blurRad="38100" dist="38100" dir="2700000" algn="tl">
                    <a:srgbClr val="000000">
                      <a:alpha val="43137"/>
                    </a:srgbClr>
                  </a:outerShdw>
                </a:effectLst>
              </a:rPr>
              <a:t>:7. </a:t>
            </a:r>
            <a:r>
              <a:rPr lang="en-US" sz="3300" b="0" i="0" dirty="0">
                <a:effectLst>
                  <a:outerShdw blurRad="38100" dist="38100" dir="2700000" algn="tl">
                    <a:srgbClr val="000000">
                      <a:alpha val="43137"/>
                    </a:srgbClr>
                  </a:outerShdw>
                </a:effectLst>
              </a:rPr>
              <a:t>The </a:t>
            </a:r>
            <a:r>
              <a:rPr lang="en-US" sz="3300" b="1" i="0" dirty="0">
                <a:solidFill>
                  <a:srgbClr val="FFFFCC"/>
                </a:solidFill>
                <a:effectLst>
                  <a:outerShdw blurRad="38100" dist="38100" dir="2700000" algn="tl">
                    <a:srgbClr val="000000">
                      <a:alpha val="43137"/>
                    </a:srgbClr>
                  </a:outerShdw>
                </a:effectLst>
              </a:rPr>
              <a:t>blood</a:t>
            </a:r>
            <a:r>
              <a:rPr lang="en-US" sz="3300" b="0" i="0" dirty="0">
                <a:effectLst>
                  <a:outerShdw blurRad="38100" dist="38100" dir="2700000" algn="tl">
                    <a:srgbClr val="000000">
                      <a:alpha val="43137"/>
                    </a:srgbClr>
                  </a:outerShdw>
                </a:effectLst>
              </a:rPr>
              <a:t> of the sacrificed lamb was to be stained on </a:t>
            </a:r>
            <a:r>
              <a:rPr lang="en-US" sz="3300" b="1" i="0" dirty="0">
                <a:solidFill>
                  <a:srgbClr val="FFFFCC"/>
                </a:solidFill>
                <a:effectLst>
                  <a:outerShdw blurRad="38100" dist="38100" dir="2700000" algn="tl">
                    <a:srgbClr val="000000">
                      <a:alpha val="43137"/>
                    </a:srgbClr>
                  </a:outerShdw>
                </a:effectLst>
              </a:rPr>
              <a:t>the two side posts and … upper door post</a:t>
            </a:r>
            <a:r>
              <a:rPr lang="en-US" sz="3300" b="0" i="0" dirty="0">
                <a:solidFill>
                  <a:srgbClr val="FFFFCC"/>
                </a:solidFill>
                <a:effectLst>
                  <a:outerShdw blurRad="38100" dist="38100" dir="2700000" algn="tl">
                    <a:srgbClr val="000000">
                      <a:alpha val="43137"/>
                    </a:srgbClr>
                  </a:outerShdw>
                </a:effectLst>
              </a:rPr>
              <a:t> </a:t>
            </a:r>
            <a:r>
              <a:rPr lang="en-US" sz="3300" b="0" i="0" dirty="0">
                <a:effectLst>
                  <a:outerShdw blurRad="38100" dist="38100" dir="2700000" algn="tl">
                    <a:srgbClr val="000000">
                      <a:alpha val="43137"/>
                    </a:srgbClr>
                  </a:outerShdw>
                </a:effectLst>
              </a:rPr>
              <a:t>of the home in which the lamb would be eaten that evening</a:t>
            </a:r>
            <a:r>
              <a:rPr lang="en-US" sz="3300" b="1" i="0" dirty="0">
                <a:effectLst>
                  <a:outerShdw blurRad="38100" dist="38100" dir="2700000" algn="tl">
                    <a:srgbClr val="000000">
                      <a:alpha val="43137"/>
                    </a:srgbClr>
                  </a:outerShdw>
                </a:effectLst>
              </a:rPr>
              <a:t>.</a:t>
            </a:r>
            <a:r>
              <a:rPr lang="en-US" sz="3300" b="0" i="0" dirty="0">
                <a:effectLst>
                  <a:outerShdw blurRad="38100" dist="38100" dir="2700000" algn="tl">
                    <a:srgbClr val="000000">
                      <a:alpha val="43137"/>
                    </a:srgbClr>
                  </a:outerShdw>
                </a:effectLst>
              </a:rPr>
              <a:t> At either corner where the side posts met the lintel, the bloody stain would have formed a cross</a:t>
            </a:r>
            <a:r>
              <a:rPr lang="en-US" sz="3300" dirty="0">
                <a:effectLst>
                  <a:outerShdw blurRad="38100" dist="38100" dir="2700000" algn="tl">
                    <a:srgbClr val="000000">
                      <a:alpha val="43137"/>
                    </a:srgbClr>
                  </a:outerShdw>
                </a:effectLst>
              </a:rPr>
              <a:t>.”</a:t>
            </a: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152400"/>
            <a:ext cx="832104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99).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713292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05A0DD-D3BF-4BB9-ADD8-1FEC68F4D05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4739759"/>
          </a:xfrm>
          <a:prstGeom prst="rect">
            <a:avLst/>
          </a:prstGeom>
          <a:noFill/>
          <a:ln w="28575">
            <a:noFill/>
            <a:miter lim="800000"/>
            <a:headEnd/>
            <a:tailEnd/>
          </a:ln>
        </p:spPr>
        <p:txBody>
          <a:bodyPr wrap="square">
            <a:spAutoFit/>
          </a:bodyPr>
          <a:lstStyle/>
          <a:p>
            <a:pPr algn="ctr" defTabSz="685800">
              <a:lnSpc>
                <a:spcPct val="90000"/>
              </a:lnSpc>
              <a:spcBef>
                <a:spcPts val="0"/>
              </a:spcBef>
              <a:spcAft>
                <a:spcPts val="12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Luke 24:27, 44</a:t>
            </a:r>
          </a:p>
          <a:p>
            <a:pPr algn="just" eaLnBrk="1" fontAlgn="auto" hangingPunct="1">
              <a:spcBef>
                <a:spcPts val="0"/>
              </a:spcBef>
              <a:spcAft>
                <a:spcPts val="0"/>
              </a:spcAft>
              <a:defRPr/>
            </a:pPr>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latin typeface="Calibri" panose="020F0502020204030204" pitchFamily="34" charset="0"/>
                <a:cs typeface="Calibri" panose="020F0502020204030204" pitchFamily="34" charset="0"/>
              </a:rPr>
              <a:t>27</a:t>
            </a:r>
            <a:r>
              <a:rPr lang="en-US" b="1" baseline="30000" dirty="0"/>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Then beginning with Moses and with all the prophets, He explained to them the things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concerning Himself in all the Scriptures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latin typeface="Calibri" panose="020F0502020204030204" pitchFamily="34" charset="0"/>
                <a:cs typeface="Calibri" panose="020F0502020204030204" pitchFamily="34" charset="0"/>
              </a:rPr>
              <a:t>44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He said to them, ‘These are My words which I spoke to you while I was still with you, that all things which are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written about 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Law of Moses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Prophets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Psalms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must be fulfilled.’”</a:t>
            </a:r>
            <a:endPar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3370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C8F5C-2CC8-49DF-0652-D31CE9CD6D92}"/>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531594B9-7E71-ACAC-B496-68C596C0564B}"/>
              </a:ext>
            </a:extLst>
          </p:cNvPr>
          <p:cNvSpPr>
            <a:spLocks noGrp="1" noChangeArrowheads="1"/>
          </p:cNvSpPr>
          <p:nvPr>
            <p:ph type="body" idx="1"/>
          </p:nvPr>
        </p:nvSpPr>
        <p:spPr>
          <a:xfrm>
            <a:off x="1066801" y="1600200"/>
            <a:ext cx="7633650" cy="30367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death (21)</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Blood applied (22)</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Passover described (23)</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(24-27a)</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response (27b-28)</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A35BD1C7-E6CC-3A54-C27D-808976A1F1DF}"/>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Exodus 12:21-28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Moses’</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Instructions to </a:t>
            </a: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Israel</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7BB84C96-34BD-F7A2-F04B-56AA0B662B36}"/>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03916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76EB1D-8D4C-4733-91AF-0E5EC4A498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34147" name="Rectangle 1"/>
          <p:cNvSpPr>
            <a:spLocks noChangeArrowheads="1"/>
          </p:cNvSpPr>
          <p:nvPr/>
        </p:nvSpPr>
        <p:spPr bwMode="auto">
          <a:xfrm>
            <a:off x="1066800" y="0"/>
            <a:ext cx="10058400" cy="2423740"/>
          </a:xfrm>
          <a:prstGeom prst="rect">
            <a:avLst/>
          </a:prstGeom>
          <a:noFill/>
          <a:ln w="28575">
            <a:noFill/>
            <a:miter lim="800000"/>
            <a:headEnd/>
            <a:tailEnd/>
          </a:ln>
        </p:spPr>
        <p:txBody>
          <a:bodyPr wrap="square">
            <a:spAutoFit/>
          </a:bodyPr>
          <a:lstStyle/>
          <a:p>
            <a:pPr marL="342900" indent="-342900" algn="ctr">
              <a:lnSpc>
                <a:spcPct val="90000"/>
              </a:lnSpc>
              <a:spcAft>
                <a:spcPts val="900"/>
              </a:spcAft>
              <a:buClr>
                <a:schemeClr val="tx1"/>
              </a:buClr>
              <a:buSzPct val="75000"/>
              <a:defRPr/>
            </a:pPr>
            <a:r>
              <a:rPr lang="en-US" alt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1:29</a:t>
            </a:r>
          </a:p>
          <a:p>
            <a:pPr algn="just">
              <a:spcBef>
                <a:spcPts val="0"/>
              </a:spcBef>
              <a:spcAft>
                <a:spcPts val="0"/>
              </a:spcAft>
            </a:pPr>
            <a:r>
              <a:rPr lang="en-US" altLang="en-US" sz="3600" kern="0" dirty="0">
                <a:latin typeface="Calibri" panose="020F0502020204030204" pitchFamily="34" charset="0"/>
                <a:cs typeface="Calibri" panose="020F0502020204030204" pitchFamily="34" charset="0"/>
              </a:rPr>
              <a:t>“</a:t>
            </a:r>
            <a:r>
              <a:rPr lang="en-US" sz="3600" b="0" i="0" u="none" strike="noStrike" dirty="0">
                <a:effectLst/>
                <a:latin typeface="Calibri" panose="020F0502020204030204" pitchFamily="34" charset="0"/>
              </a:rPr>
              <a:t>The next day he saw Jesus coming to him, and said, ‘Behold, </a:t>
            </a:r>
            <a:r>
              <a:rPr lang="en-US" sz="3600" b="1" i="0" u="sng" strike="noStrike" dirty="0">
                <a:solidFill>
                  <a:srgbClr val="FFFFCC"/>
                </a:solidFill>
                <a:effectLst/>
                <a:latin typeface="Calibri" panose="020F0502020204030204" pitchFamily="34" charset="0"/>
              </a:rPr>
              <a:t>the Lamb</a:t>
            </a:r>
            <a:r>
              <a:rPr lang="en-US" sz="3600" b="0" i="0" u="none" strike="noStrike" dirty="0">
                <a:effectLst/>
                <a:latin typeface="Calibri" panose="020F0502020204030204" pitchFamily="34" charset="0"/>
              </a:rPr>
              <a:t> of God who takes away the sin of the </a:t>
            </a:r>
            <a:r>
              <a:rPr lang="en-US" sz="3600" i="0" strike="noStrike" dirty="0">
                <a:effectLst/>
                <a:latin typeface="Calibri" panose="020F0502020204030204" pitchFamily="34" charset="0"/>
              </a:rPr>
              <a:t>world</a:t>
            </a:r>
            <a:r>
              <a:rPr lang="en-US" sz="3600" b="0" i="0" u="none" strike="noStrike" dirty="0">
                <a:effectLst/>
                <a:latin typeface="Calibri" panose="020F0502020204030204" pitchFamily="34" charset="0"/>
              </a:rPr>
              <a:t>!</a:t>
            </a:r>
            <a:r>
              <a:rPr lang="en-US" sz="3600" dirty="0">
                <a:latin typeface="Calibri" panose="020F0502020204030204" pitchFamily="34" charset="0"/>
              </a:rPr>
              <a:t>’”</a:t>
            </a:r>
            <a:endParaRPr lang="en-US" altLang="en-US" sz="3600" kern="0"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B2A3BEA0-6095-CA00-CBA8-9529F91DE799}"/>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rcRect l="15686" t="9479" r="15686" b="13813"/>
          <a:stretch/>
        </p:blipFill>
        <p:spPr>
          <a:xfrm>
            <a:off x="4648862" y="2423160"/>
            <a:ext cx="2894276" cy="2377440"/>
          </a:xfrm>
          <a:prstGeom prst="rect">
            <a:avLst/>
          </a:prstGeom>
          <a:ln w="38100">
            <a:solidFill>
              <a:schemeClr val="tx1"/>
            </a:solidFill>
          </a:ln>
        </p:spPr>
      </p:pic>
    </p:spTree>
    <p:extLst>
      <p:ext uri="{BB962C8B-B14F-4D97-AF65-F5344CB8AC3E}">
        <p14:creationId xmlns:p14="http://schemas.microsoft.com/office/powerpoint/2010/main" val="1514132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1026"/>
          <p:cNvSpPr>
            <a:spLocks noGrp="1" noChangeArrowheads="1"/>
          </p:cNvSpPr>
          <p:nvPr>
            <p:ph type="title"/>
          </p:nvPr>
        </p:nvSpPr>
        <p:spPr>
          <a:xfrm>
            <a:off x="2362200" y="228600"/>
            <a:ext cx="7772400" cy="914400"/>
          </a:xfrm>
        </p:spPr>
        <p:txBody>
          <a:bodyPr/>
          <a:lstStyle/>
          <a:p>
            <a:pPr marL="342900" indent="-342900" algn="ctr">
              <a:lnSpc>
                <a:spcPct val="90000"/>
              </a:lnSpc>
              <a:spcAft>
                <a:spcPts val="900"/>
              </a:spcAft>
              <a:buClr>
                <a:schemeClr val="tx1"/>
              </a:buClr>
              <a:buSzPct val="75000"/>
              <a:defRPr/>
            </a:pPr>
            <a:r>
              <a:rPr lang="en-US" altLang="en-US" sz="4000" kern="1200" dirty="0">
                <a:solidFill>
                  <a:srgbClr val="00FFFF"/>
                </a:solidFill>
                <a:effectLst>
                  <a:outerShdw blurRad="38100" dist="38100" dir="2700000" algn="tl">
                    <a:srgbClr val="000000"/>
                  </a:outerShdw>
                </a:effectLst>
                <a:cs typeface="Calibri" panose="020F0502020204030204" pitchFamily="34" charset="0"/>
              </a:rPr>
              <a:t>Exodus 12:23</a:t>
            </a:r>
          </a:p>
        </p:txBody>
      </p:sp>
      <p:sp>
        <p:nvSpPr>
          <p:cNvPr id="37891" name="Rectangle 1027"/>
          <p:cNvSpPr>
            <a:spLocks noGrp="1" noChangeArrowheads="1"/>
          </p:cNvSpPr>
          <p:nvPr>
            <p:ph type="body" idx="1"/>
          </p:nvPr>
        </p:nvSpPr>
        <p:spPr>
          <a:xfrm>
            <a:off x="3124200" y="1219200"/>
            <a:ext cx="8458200" cy="4314825"/>
          </a:xfrm>
        </p:spPr>
        <p:txBody>
          <a:bodyPr/>
          <a:lstStyle/>
          <a:p>
            <a:pPr marL="0" indent="0" algn="just">
              <a:buNone/>
            </a:pPr>
            <a:r>
              <a:rPr lang="en-US" altLang="en-US" sz="3000" dirty="0">
                <a:effectLst>
                  <a:outerShdw blurRad="38100" dist="38100" dir="2700000" algn="tl">
                    <a:srgbClr val="000000">
                      <a:alpha val="43137"/>
                    </a:srgbClr>
                  </a:outerShdw>
                </a:effectLst>
              </a:rPr>
              <a:t>“T</a:t>
            </a:r>
            <a:r>
              <a:rPr lang="en-US" sz="3000" b="0" i="0" dirty="0">
                <a:effectLst>
                  <a:outerShdw blurRad="38100" dist="38100" dir="2700000" algn="tl">
                    <a:srgbClr val="000000">
                      <a:alpha val="43137"/>
                    </a:srgbClr>
                  </a:outerShdw>
                </a:effectLst>
              </a:rPr>
              <a:t>he term ‘the destroyer’ in Ex. 12:23 (a </a:t>
            </a:r>
            <a:r>
              <a:rPr lang="en-US" sz="3000" b="0" i="0" dirty="0" err="1">
                <a:effectLst>
                  <a:outerShdw blurRad="38100" dist="38100" dir="2700000" algn="tl">
                    <a:srgbClr val="000000">
                      <a:alpha val="43137"/>
                    </a:srgbClr>
                  </a:outerShdw>
                </a:effectLst>
              </a:rPr>
              <a:t>Heb</a:t>
            </a:r>
            <a:r>
              <a:rPr lang="en-US" sz="3000" b="0" i="0" dirty="0">
                <a:effectLst>
                  <a:outerShdw blurRad="38100" dist="38100" dir="2700000" algn="tl">
                    <a:srgbClr val="000000">
                      <a:alpha val="43137"/>
                    </a:srgbClr>
                  </a:outerShdw>
                </a:effectLst>
              </a:rPr>
              <a:t>. participle from </a:t>
            </a:r>
            <a:r>
              <a:rPr lang="en-US" sz="3000" b="0" i="1" dirty="0" err="1">
                <a:effectLst>
                  <a:outerShdw blurRad="38100" dist="38100" dir="2700000" algn="tl">
                    <a:srgbClr val="000000">
                      <a:alpha val="43137"/>
                    </a:srgbClr>
                  </a:outerShdw>
                </a:effectLst>
              </a:rPr>
              <a:t>shahat</a:t>
            </a:r>
            <a:r>
              <a:rPr lang="en-US" sz="3000" b="0" i="0" dirty="0">
                <a:effectLst>
                  <a:outerShdw blurRad="38100" dist="38100" dir="2700000" algn="tl">
                    <a:srgbClr val="000000">
                      <a:alpha val="43137"/>
                    </a:srgbClr>
                  </a:outerShdw>
                </a:effectLst>
              </a:rPr>
              <a:t>, in the </a:t>
            </a:r>
            <a:r>
              <a:rPr lang="en-US" sz="3000" b="0" i="0" dirty="0" err="1">
                <a:effectLst>
                  <a:outerShdw blurRad="38100" dist="38100" dir="2700000" algn="tl">
                    <a:srgbClr val="000000">
                      <a:alpha val="43137"/>
                    </a:srgbClr>
                  </a:outerShdw>
                </a:effectLst>
              </a:rPr>
              <a:t>Hiphil</a:t>
            </a:r>
            <a:r>
              <a:rPr lang="en-US" sz="3000" b="0" i="0" dirty="0">
                <a:effectLst>
                  <a:outerShdw blurRad="38100" dist="38100" dir="2700000" algn="tl">
                    <a:srgbClr val="000000">
                      <a:alpha val="43137"/>
                    </a:srgbClr>
                  </a:outerShdw>
                </a:effectLst>
              </a:rPr>
              <a:t> theme) seems to suggest that the agent of destruction is someone other than the Lord (but compare Ex. 12:12, 13). Who then, or what, is ‘the destroyer?’…</a:t>
            </a:r>
            <a:r>
              <a:rPr lang="en-US" sz="3000" b="0" i="0" u="none" strike="noStrike" dirty="0">
                <a:effectLst>
                  <a:outerShdw blurRad="38100" dist="38100" dir="2700000" algn="tl">
                    <a:srgbClr val="000000">
                      <a:alpha val="43137"/>
                    </a:srgbClr>
                  </a:outerShdw>
                </a:effectLst>
              </a:rPr>
              <a:t>It seems that only with the NT revelation may this conundrum be solved. The ‘Destroyer</a:t>
            </a:r>
            <a:r>
              <a:rPr lang="en-US" sz="3000" dirty="0">
                <a:effectLst>
                  <a:outerShdw blurRad="38100" dist="38100" dir="2700000" algn="tl">
                    <a:srgbClr val="000000">
                      <a:alpha val="43137"/>
                    </a:srgbClr>
                  </a:outerShdw>
                </a:effectLst>
              </a:rPr>
              <a:t>’</a:t>
            </a:r>
            <a:r>
              <a:rPr lang="en-US" sz="3000" b="0" i="0" u="none" strike="noStrike" dirty="0">
                <a:effectLst>
                  <a:outerShdw blurRad="38100" dist="38100" dir="2700000" algn="tl">
                    <a:srgbClr val="000000">
                      <a:alpha val="43137"/>
                    </a:srgbClr>
                  </a:outerShdw>
                </a:effectLst>
              </a:rPr>
              <a:t> (the term should be spelled with a capital letter) appears to be another reference to the pre-incarnate Jesus! (This is also, we believe, the better solution to the meaning of the term ‘the Angel of Yahweh’; 23:20.)”</a:t>
            </a:r>
            <a:endParaRPr lang="en-US" altLang="en-US" sz="3000" dirty="0">
              <a:effectLst>
                <a:outerShdw blurRad="38100" dist="38100" dir="2700000" algn="tl">
                  <a:srgbClr val="000000">
                    <a:alpha val="43137"/>
                  </a:srgbClr>
                </a:outerShdw>
              </a:effectLst>
            </a:endParaRPr>
          </a:p>
        </p:txBody>
      </p:sp>
      <p:sp>
        <p:nvSpPr>
          <p:cNvPr id="83971" name="Text Box 1028"/>
          <p:cNvSpPr txBox="1">
            <a:spLocks noChangeArrowheads="1"/>
          </p:cNvSpPr>
          <p:nvPr/>
        </p:nvSpPr>
        <p:spPr bwMode="auto">
          <a:xfrm>
            <a:off x="4114800" y="6336268"/>
            <a:ext cx="6553200" cy="369332"/>
          </a:xfrm>
          <a:prstGeom prst="rect">
            <a:avLst/>
          </a:prstGeom>
          <a:noFill/>
          <a:ln w="9525">
            <a:noFill/>
            <a:miter lim="800000"/>
            <a:headEnd/>
            <a:tailEnd/>
          </a:ln>
        </p:spPr>
        <p:txBody>
          <a:bodyPr>
            <a:spAutoFit/>
          </a:bodyPr>
          <a:lstStyle/>
          <a:p>
            <a:pPr algn="ctr">
              <a:spcBef>
                <a:spcPct val="50000"/>
              </a:spcBef>
            </a:pPr>
            <a:r>
              <a:rPr lang="en-US" altLang="en-US" sz="1800" i="1" dirty="0">
                <a:latin typeface="Calibri" panose="020F0502020204030204" pitchFamily="34" charset="0"/>
                <a:cs typeface="Calibri" panose="020F0502020204030204" pitchFamily="34" charset="0"/>
              </a:rPr>
              <a:t>Nelson's New Illustrated Bible Commentary</a:t>
            </a:r>
            <a:r>
              <a:rPr lang="en-US" altLang="en-US" sz="1800" dirty="0">
                <a:latin typeface="Calibri" panose="020F0502020204030204" pitchFamily="34" charset="0"/>
                <a:cs typeface="Calibri" panose="020F0502020204030204" pitchFamily="34" charset="0"/>
              </a:rPr>
              <a:t>, 108.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 y="1524000"/>
            <a:ext cx="2209800" cy="3453726"/>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66771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1027"/>
          <p:cNvSpPr>
            <a:spLocks noGrp="1" noChangeArrowheads="1"/>
          </p:cNvSpPr>
          <p:nvPr>
            <p:ph type="body" idx="1"/>
          </p:nvPr>
        </p:nvSpPr>
        <p:spPr>
          <a:xfrm>
            <a:off x="3124200" y="1219200"/>
            <a:ext cx="8458200" cy="4314825"/>
          </a:xfrm>
        </p:spPr>
        <p:txBody>
          <a:bodyPr/>
          <a:lstStyle/>
          <a:p>
            <a:pPr marL="0" indent="0" algn="just">
              <a:buNone/>
            </a:pPr>
            <a:r>
              <a:rPr lang="en-US" altLang="en-US" sz="3000" dirty="0"/>
              <a:t>“</a:t>
            </a:r>
            <a:r>
              <a:rPr lang="en-US" sz="3000" b="0" i="0" u="none" strike="noStrike" dirty="0">
                <a:effectLst/>
              </a:rPr>
              <a:t>Certainly many will cringe at the notion of Jesus being described with this dark title; but they cringe as well at the picture of the Savior in Rev. 19:11–21. (Perhaps the same image is intended in the account of the Angel of the Lord with a drawn sword in His hand standing over the infamous </a:t>
            </a:r>
            <a:r>
              <a:rPr lang="en-US" sz="3000" b="0" i="0" u="none" strike="noStrike" dirty="0" err="1">
                <a:effectLst/>
              </a:rPr>
              <a:t>Balaam</a:t>
            </a:r>
            <a:r>
              <a:rPr lang="en-US" sz="3000" b="0" i="0" u="none" strike="noStrike" dirty="0">
                <a:effectLst/>
              </a:rPr>
              <a:t>; Num. 22:31.) Scriptural categories should not be established by ‘cringe-quotients</a:t>
            </a:r>
            <a:r>
              <a:rPr lang="en-US" sz="3000" dirty="0">
                <a:effectLst/>
              </a:rPr>
              <a:t>’</a:t>
            </a:r>
            <a:r>
              <a:rPr lang="en-US" sz="3000" b="0" i="0" u="none" strike="noStrike" dirty="0">
                <a:effectLst/>
              </a:rPr>
              <a:t>! There are many and varied portraits of the Savior-King in Scripture. Here is a neglected one, ‘the Destroyer!’”</a:t>
            </a:r>
          </a:p>
        </p:txBody>
      </p:sp>
      <p:pic>
        <p:nvPicPr>
          <p:cNvPr id="3" name="Picture 2">
            <a:extLst>
              <a:ext uri="{FF2B5EF4-FFF2-40B4-BE49-F238E27FC236}">
                <a16:creationId xmlns:a16="http://schemas.microsoft.com/office/drawing/2014/main" id="{23FC4F52-0AEA-F12A-4EED-0715AB6B73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 y="1524000"/>
            <a:ext cx="2209800" cy="3453726"/>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1026">
            <a:extLst>
              <a:ext uri="{FF2B5EF4-FFF2-40B4-BE49-F238E27FC236}">
                <a16:creationId xmlns:a16="http://schemas.microsoft.com/office/drawing/2014/main" id="{FC50BACF-C0B9-0832-D669-4F4D79E89064}"/>
              </a:ext>
            </a:extLst>
          </p:cNvPr>
          <p:cNvSpPr>
            <a:spLocks noGrp="1" noChangeArrowheads="1"/>
          </p:cNvSpPr>
          <p:nvPr>
            <p:ph type="title"/>
          </p:nvPr>
        </p:nvSpPr>
        <p:spPr>
          <a:xfrm>
            <a:off x="2362200" y="228600"/>
            <a:ext cx="7772400" cy="914400"/>
          </a:xfrm>
        </p:spPr>
        <p:txBody>
          <a:bodyPr/>
          <a:lstStyle/>
          <a:p>
            <a:pPr marL="342900" indent="-342900" algn="ctr">
              <a:lnSpc>
                <a:spcPct val="90000"/>
              </a:lnSpc>
              <a:spcAft>
                <a:spcPts val="900"/>
              </a:spcAft>
              <a:buClr>
                <a:schemeClr val="tx1"/>
              </a:buClr>
              <a:buSzPct val="75000"/>
              <a:defRPr/>
            </a:pPr>
            <a:r>
              <a:rPr lang="en-US" altLang="en-US" sz="4000" kern="1200" dirty="0">
                <a:solidFill>
                  <a:srgbClr val="00FFFF"/>
                </a:solidFill>
                <a:effectLst>
                  <a:outerShdw blurRad="38100" dist="38100" dir="2700000" algn="tl">
                    <a:srgbClr val="000000"/>
                  </a:outerShdw>
                </a:effectLst>
                <a:cs typeface="Calibri" panose="020F0502020204030204" pitchFamily="34" charset="0"/>
              </a:rPr>
              <a:t>Exodus 12:23</a:t>
            </a:r>
          </a:p>
        </p:txBody>
      </p:sp>
      <p:sp>
        <p:nvSpPr>
          <p:cNvPr id="7" name="Text Box 1028">
            <a:extLst>
              <a:ext uri="{FF2B5EF4-FFF2-40B4-BE49-F238E27FC236}">
                <a16:creationId xmlns:a16="http://schemas.microsoft.com/office/drawing/2014/main" id="{7DFC0ADD-E761-FD0A-A09F-4959DD3C8637}"/>
              </a:ext>
            </a:extLst>
          </p:cNvPr>
          <p:cNvSpPr txBox="1">
            <a:spLocks noChangeArrowheads="1"/>
          </p:cNvSpPr>
          <p:nvPr/>
        </p:nvSpPr>
        <p:spPr bwMode="auto">
          <a:xfrm>
            <a:off x="4114800" y="6336268"/>
            <a:ext cx="6553200" cy="369332"/>
          </a:xfrm>
          <a:prstGeom prst="rect">
            <a:avLst/>
          </a:prstGeom>
          <a:noFill/>
          <a:ln w="9525">
            <a:noFill/>
            <a:miter lim="800000"/>
            <a:headEnd/>
            <a:tailEnd/>
          </a:ln>
        </p:spPr>
        <p:txBody>
          <a:bodyPr>
            <a:spAutoFit/>
          </a:bodyPr>
          <a:lstStyle/>
          <a:p>
            <a:pPr algn="ctr">
              <a:spcBef>
                <a:spcPct val="50000"/>
              </a:spcBef>
            </a:pPr>
            <a:r>
              <a:rPr lang="en-US" altLang="en-US" sz="1800" i="1" dirty="0">
                <a:latin typeface="Calibri" panose="020F0502020204030204" pitchFamily="34" charset="0"/>
                <a:cs typeface="Calibri" panose="020F0502020204030204" pitchFamily="34" charset="0"/>
              </a:rPr>
              <a:t>Nelson's New Illustrated Bible Commentary</a:t>
            </a:r>
            <a:r>
              <a:rPr lang="en-US" altLang="en-US" sz="1800" dirty="0">
                <a:latin typeface="Calibri" panose="020F0502020204030204" pitchFamily="34" charset="0"/>
                <a:cs typeface="Calibri" panose="020F0502020204030204" pitchFamily="34" charset="0"/>
              </a:rPr>
              <a:t>, 108. </a:t>
            </a:r>
          </a:p>
        </p:txBody>
      </p:sp>
    </p:spTree>
    <p:extLst>
      <p:ext uri="{BB962C8B-B14F-4D97-AF65-F5344CB8AC3E}">
        <p14:creationId xmlns:p14="http://schemas.microsoft.com/office/powerpoint/2010/main" val="2862757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10452-35C3-1A5E-6589-481E92F7F7BE}"/>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4ACA4FFD-6355-DEC7-CDF6-A243579757D5}"/>
              </a:ext>
            </a:extLst>
          </p:cNvPr>
          <p:cNvSpPr>
            <a:spLocks noGrp="1" noChangeArrowheads="1"/>
          </p:cNvSpPr>
          <p:nvPr>
            <p:ph type="body" idx="1"/>
          </p:nvPr>
        </p:nvSpPr>
        <p:spPr>
          <a:xfrm>
            <a:off x="1066801" y="1600200"/>
            <a:ext cx="7633650" cy="30367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death (21)</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Blood applied (22)</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Passover described (23)</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Ritual established (24-27a)</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response (27b-28)</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04BA9489-03AA-1BC0-516B-380EF5FD2624}"/>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Exodus 12:21-28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Moses’</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Instructions to </a:t>
            </a: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Israel</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8D774214-9CF2-0A37-4D51-2CA2BE5D54C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72010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210E2-264C-8038-7ABA-8C1E9D6F2B15}"/>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97216E4E-6331-5C3B-6878-8EC4283FF30F}"/>
              </a:ext>
            </a:extLst>
          </p:cNvPr>
          <p:cNvSpPr>
            <a:spLocks noGrp="1" noChangeArrowheads="1"/>
          </p:cNvSpPr>
          <p:nvPr>
            <p:ph type="title"/>
          </p:nvPr>
        </p:nvSpPr>
        <p:spPr>
          <a:xfrm>
            <a:off x="2395538" y="228600"/>
            <a:ext cx="7400925" cy="914400"/>
          </a:xfrm>
        </p:spPr>
        <p:txBody>
          <a:bodyPr/>
          <a:lstStyle/>
          <a:p>
            <a:pPr marL="742950" indent="-742950" algn="ctr" eaLnBrk="1" hangingPunct="1">
              <a:buClr>
                <a:srgbClr val="CC66FF"/>
              </a:buClr>
              <a:buFont typeface="+mj-lt"/>
              <a:buAutoNum type="alphaUcPeriod" startAt="4"/>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12:24-27a</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Ritual Establish</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ed</a:t>
            </a:r>
          </a:p>
        </p:txBody>
      </p:sp>
      <p:sp>
        <p:nvSpPr>
          <p:cNvPr id="161795" name="Rectangle 3">
            <a:extLst>
              <a:ext uri="{FF2B5EF4-FFF2-40B4-BE49-F238E27FC236}">
                <a16:creationId xmlns:a16="http://schemas.microsoft.com/office/drawing/2014/main" id="{39400A23-40F9-F9FD-09CC-3EF9282DED12}"/>
              </a:ext>
            </a:extLst>
          </p:cNvPr>
          <p:cNvSpPr>
            <a:spLocks noGrp="1" noChangeArrowheads="1"/>
          </p:cNvSpPr>
          <p:nvPr>
            <p:ph type="body" idx="1"/>
          </p:nvPr>
        </p:nvSpPr>
        <p:spPr>
          <a:xfrm>
            <a:off x="1524000" y="2057400"/>
            <a:ext cx="7174441" cy="2286000"/>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Practiced forever (24</a:t>
            </a:r>
            <a:r>
              <a:rPr lang="en-US" dirty="0">
                <a:effectLst>
                  <a:outerShdw blurRad="38100" dist="38100" dir="2700000" algn="tl">
                    <a:srgbClr val="000000">
                      <a:alpha val="43137"/>
                    </a:srgbClr>
                  </a:outerShdw>
                </a:effectLst>
                <a:cs typeface="Calibri" panose="020F0502020204030204" pitchFamily="34" charset="0"/>
              </a:rPr>
              <a:t>)</a:t>
            </a:r>
            <a:endPar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In the land (25)</a:t>
            </a: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Taught in the family (26-27a)</a:t>
            </a:r>
          </a:p>
        </p:txBody>
      </p:sp>
      <p:pic>
        <p:nvPicPr>
          <p:cNvPr id="3" name="Picture 2">
            <a:extLst>
              <a:ext uri="{FF2B5EF4-FFF2-40B4-BE49-F238E27FC236}">
                <a16:creationId xmlns:a16="http://schemas.microsoft.com/office/drawing/2014/main" id="{3FFF9BB1-7105-BCEF-A225-9D559BF66B89}"/>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8853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65D17A-2140-AAA3-D667-7F7D66DB3DBF}"/>
              </a:ext>
            </a:extLst>
          </p:cNvPr>
          <p:cNvPicPr>
            <a:picLocks noChangeAspect="1"/>
          </p:cNvPicPr>
          <p:nvPr/>
        </p:nvPicPr>
        <p:blipFill>
          <a:blip r:embed="rId2"/>
          <a:stretch>
            <a:fillRect/>
          </a:stretch>
        </p:blipFill>
        <p:spPr>
          <a:xfrm>
            <a:off x="3075132" y="89739"/>
            <a:ext cx="5593261" cy="6678521"/>
          </a:xfrm>
          <a:prstGeom prst="rect">
            <a:avLst/>
          </a:prstGeom>
        </p:spPr>
      </p:pic>
    </p:spTree>
    <p:extLst>
      <p:ext uri="{BB962C8B-B14F-4D97-AF65-F5344CB8AC3E}">
        <p14:creationId xmlns:p14="http://schemas.microsoft.com/office/powerpoint/2010/main" val="144767868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DC110-1A8A-E1F8-EBD6-08621ABF32D2}"/>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9E0A1B79-F93B-DD68-5AB3-98F70BDBB423}"/>
              </a:ext>
            </a:extLst>
          </p:cNvPr>
          <p:cNvSpPr>
            <a:spLocks noGrp="1" noChangeArrowheads="1"/>
          </p:cNvSpPr>
          <p:nvPr>
            <p:ph type="title"/>
          </p:nvPr>
        </p:nvSpPr>
        <p:spPr>
          <a:xfrm>
            <a:off x="2395538" y="228600"/>
            <a:ext cx="7400925" cy="914400"/>
          </a:xfrm>
        </p:spPr>
        <p:txBody>
          <a:bodyPr/>
          <a:lstStyle/>
          <a:p>
            <a:pPr marL="742950" indent="-742950" algn="ctr" eaLnBrk="1" hangingPunct="1">
              <a:buClr>
                <a:srgbClr val="CC66FF"/>
              </a:buClr>
              <a:buFont typeface="+mj-lt"/>
              <a:buAutoNum type="alphaUcPeriod" startAt="4"/>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12:24-27a</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Ritual Establish</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ed</a:t>
            </a:r>
          </a:p>
        </p:txBody>
      </p:sp>
      <p:sp>
        <p:nvSpPr>
          <p:cNvPr id="161795" name="Rectangle 3">
            <a:extLst>
              <a:ext uri="{FF2B5EF4-FFF2-40B4-BE49-F238E27FC236}">
                <a16:creationId xmlns:a16="http://schemas.microsoft.com/office/drawing/2014/main" id="{F47CF0F7-DC2F-5D6C-AA85-145990E885EE}"/>
              </a:ext>
            </a:extLst>
          </p:cNvPr>
          <p:cNvSpPr>
            <a:spLocks noGrp="1" noChangeArrowheads="1"/>
          </p:cNvSpPr>
          <p:nvPr>
            <p:ph type="body" idx="1"/>
          </p:nvPr>
        </p:nvSpPr>
        <p:spPr>
          <a:xfrm>
            <a:off x="1524000" y="2057400"/>
            <a:ext cx="7174441" cy="2286000"/>
          </a:xfrm>
        </p:spPr>
        <p:txBody>
          <a:bodyPr/>
          <a:lstStyle/>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Practiced forever (24)</a:t>
            </a: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In the land (25)</a:t>
            </a: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Taught in the family (26-27a)</a:t>
            </a:r>
          </a:p>
        </p:txBody>
      </p:sp>
      <p:pic>
        <p:nvPicPr>
          <p:cNvPr id="3" name="Picture 2">
            <a:extLst>
              <a:ext uri="{FF2B5EF4-FFF2-40B4-BE49-F238E27FC236}">
                <a16:creationId xmlns:a16="http://schemas.microsoft.com/office/drawing/2014/main" id="{D7935363-DDFC-B66A-ECFC-93539913BDD8}"/>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810332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52575-3F0A-4BCA-AAC5-1E2F502692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defTabSz="685800">
              <a:spcBef>
                <a:spcPts val="0"/>
              </a:spcBef>
              <a:spcAft>
                <a:spcPts val="9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13:19; 14:29</a:t>
            </a:r>
          </a:p>
          <a:p>
            <a:pPr algn="just"/>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now on I am telling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comes to pass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does occur, you may believe that I am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14:29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I have told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it happens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happens, you may believe.”</a:t>
            </a:r>
          </a:p>
        </p:txBody>
      </p:sp>
      <p:pic>
        <p:nvPicPr>
          <p:cNvPr id="2" name="Picture 1">
            <a:extLst>
              <a:ext uri="{FF2B5EF4-FFF2-40B4-BE49-F238E27FC236}">
                <a16:creationId xmlns:a16="http://schemas.microsoft.com/office/drawing/2014/main" id="{A6E18732-ADA3-8699-48A6-A162F1FB782F}"/>
              </a:ext>
            </a:extLst>
          </p:cNvPr>
          <p:cNvPicPr>
            <a:picLocks noChangeAspect="1"/>
          </p:cNvPicPr>
          <p:nvPr/>
        </p:nvPicPr>
        <p:blipFill>
          <a:blip r:embed="rId3"/>
          <a:srcRect l="17407"/>
          <a:stretch/>
        </p:blipFill>
        <p:spPr>
          <a:xfrm>
            <a:off x="4963160" y="3048000"/>
            <a:ext cx="2265680" cy="182880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42718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CBDA7-03E2-D192-8EF1-E49F7289F22A}"/>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EAB4FBB-9010-353C-1321-61A11A909F6E}"/>
              </a:ext>
            </a:extLst>
          </p:cNvPr>
          <p:cNvSpPr>
            <a:spLocks noGrp="1" noChangeArrowheads="1"/>
          </p:cNvSpPr>
          <p:nvPr>
            <p:ph type="title"/>
          </p:nvPr>
        </p:nvSpPr>
        <p:spPr>
          <a:xfrm>
            <a:off x="2395538" y="228600"/>
            <a:ext cx="7400925" cy="914400"/>
          </a:xfrm>
        </p:spPr>
        <p:txBody>
          <a:bodyPr/>
          <a:lstStyle/>
          <a:p>
            <a:pPr marL="742950" indent="-742950" algn="ctr" eaLnBrk="1" hangingPunct="1">
              <a:buClr>
                <a:srgbClr val="CC66FF"/>
              </a:buClr>
              <a:buFont typeface="+mj-lt"/>
              <a:buAutoNum type="alphaUcPeriod" startAt="4"/>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12:24-27a</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Ritual Establish</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ed</a:t>
            </a:r>
          </a:p>
        </p:txBody>
      </p:sp>
      <p:sp>
        <p:nvSpPr>
          <p:cNvPr id="161795" name="Rectangle 3">
            <a:extLst>
              <a:ext uri="{FF2B5EF4-FFF2-40B4-BE49-F238E27FC236}">
                <a16:creationId xmlns:a16="http://schemas.microsoft.com/office/drawing/2014/main" id="{6ED87309-6383-966F-CB20-FA81EE4224B5}"/>
              </a:ext>
            </a:extLst>
          </p:cNvPr>
          <p:cNvSpPr>
            <a:spLocks noGrp="1" noChangeArrowheads="1"/>
          </p:cNvSpPr>
          <p:nvPr>
            <p:ph type="body" idx="1"/>
          </p:nvPr>
        </p:nvSpPr>
        <p:spPr>
          <a:xfrm>
            <a:off x="1524000" y="2057400"/>
            <a:ext cx="7174441" cy="2286000"/>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Practiced forever (24)</a:t>
            </a:r>
          </a:p>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In the land (25)</a:t>
            </a: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Taught in the family (26-27a)</a:t>
            </a:r>
          </a:p>
        </p:txBody>
      </p:sp>
      <p:pic>
        <p:nvPicPr>
          <p:cNvPr id="3" name="Picture 2">
            <a:extLst>
              <a:ext uri="{FF2B5EF4-FFF2-40B4-BE49-F238E27FC236}">
                <a16:creationId xmlns:a16="http://schemas.microsoft.com/office/drawing/2014/main" id="{807FAE36-46A5-CDB3-65F3-874DACE8644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65621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2ACE04-FABD-46A8-BCCE-F3190DBFD78C}"/>
              </a:ext>
            </a:extLst>
          </p:cNvPr>
          <p:cNvPicPr>
            <a:picLocks noChangeAspect="1"/>
          </p:cNvPicPr>
          <p:nvPr/>
        </p:nvPicPr>
        <p:blipFill>
          <a:blip r:embed="rId2"/>
          <a:stretch>
            <a:fillRect/>
          </a:stretch>
        </p:blipFill>
        <p:spPr>
          <a:xfrm>
            <a:off x="0" y="0"/>
            <a:ext cx="12192000" cy="6857999"/>
          </a:xfrm>
          <a:prstGeom prst="rect">
            <a:avLst/>
          </a:prstGeom>
        </p:spPr>
      </p:pic>
      <p:sp>
        <p:nvSpPr>
          <p:cNvPr id="134147" name="Rectangle 1"/>
          <p:cNvSpPr>
            <a:spLocks noChangeArrowheads="1"/>
          </p:cNvSpPr>
          <p:nvPr/>
        </p:nvSpPr>
        <p:spPr bwMode="auto">
          <a:xfrm>
            <a:off x="609601" y="0"/>
            <a:ext cx="10972800" cy="4662815"/>
          </a:xfrm>
          <a:prstGeom prst="rect">
            <a:avLst/>
          </a:prstGeom>
          <a:noFill/>
          <a:ln w="28575">
            <a:noFill/>
            <a:miter lim="800000"/>
            <a:headEnd/>
            <a:tailEnd/>
          </a:ln>
        </p:spPr>
        <p:txBody>
          <a:bodyPr wrap="square">
            <a:spAutoFit/>
          </a:bodyPr>
          <a:lstStyle/>
          <a:p>
            <a:pPr algn="ctr">
              <a:spcAft>
                <a:spcPts val="600"/>
              </a:spcAft>
            </a:pPr>
            <a:r>
              <a:rPr lang="en-US" sz="3600" baseline="30000" dirty="0">
                <a:latin typeface="Calibri" panose="020F0502020204030204" pitchFamily="34" charset="0"/>
              </a:rPr>
              <a:t> </a:t>
            </a: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Genesis 15:18-21</a:t>
            </a:r>
          </a:p>
          <a:p>
            <a:pPr algn="just"/>
            <a:r>
              <a:rPr lang="en-US" sz="3600" baseline="30000" dirty="0">
                <a:effectLst>
                  <a:outerShdw blurRad="38100" dist="38100" dir="2700000" algn="tl">
                    <a:srgbClr val="000000">
                      <a:alpha val="43137"/>
                    </a:srgbClr>
                  </a:outerShdw>
                </a:effectLst>
                <a:latin typeface="Calibri" panose="020F0502020204030204" pitchFamily="34" charset="0"/>
              </a:rPr>
              <a:t>18</a:t>
            </a:r>
            <a:r>
              <a:rPr lang="en-US" sz="3600" dirty="0">
                <a:effectLst>
                  <a:outerShdw blurRad="38100" dist="38100" dir="2700000" algn="tl">
                    <a:srgbClr val="000000">
                      <a:alpha val="43137"/>
                    </a:srgbClr>
                  </a:outerShdw>
                </a:effectLst>
                <a:latin typeface="Calibri" panose="020F0502020204030204" pitchFamily="34" charset="0"/>
              </a:rPr>
              <a:t> On that day the </a:t>
            </a:r>
            <a:r>
              <a:rPr lang="en-US" sz="3600" cap="small" dirty="0">
                <a:effectLst>
                  <a:outerShdw blurRad="38100" dist="38100" dir="2700000" algn="tl">
                    <a:srgbClr val="000000">
                      <a:alpha val="43137"/>
                    </a:srgbClr>
                  </a:outerShdw>
                </a:effectLst>
                <a:latin typeface="Calibri" panose="020F0502020204030204" pitchFamily="34" charset="0"/>
              </a:rPr>
              <a:t>Lord</a:t>
            </a:r>
            <a:r>
              <a:rPr lang="en-US" sz="3600" dirty="0">
                <a:effectLst>
                  <a:outerShdw blurRad="38100" dist="38100" dir="2700000" algn="tl">
                    <a:srgbClr val="000000">
                      <a:alpha val="43137"/>
                    </a:srgbClr>
                  </a:outerShdw>
                </a:effectLst>
                <a:latin typeface="Calibri" panose="020F0502020204030204" pitchFamily="34" charset="0"/>
              </a:rPr>
              <a:t> made a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covenant</a:t>
            </a:r>
            <a:r>
              <a:rPr lang="en-US" sz="3600" dirty="0">
                <a:effectLst>
                  <a:outerShdw blurRad="38100" dist="38100" dir="2700000" algn="tl">
                    <a:srgbClr val="000000">
                      <a:alpha val="43137"/>
                    </a:srgbClr>
                  </a:outerShdw>
                </a:effectLst>
                <a:latin typeface="Calibri" panose="020F0502020204030204" pitchFamily="34" charset="0"/>
              </a:rPr>
              <a:t> with Abram, saying, “To your descendants I have given this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land</a:t>
            </a:r>
            <a:r>
              <a:rPr lang="en-US" sz="3600" dirty="0">
                <a:effectLst>
                  <a:outerShdw blurRad="38100" dist="38100" dir="2700000" algn="tl">
                    <a:srgbClr val="000000">
                      <a:alpha val="43137"/>
                    </a:srgbClr>
                  </a:outerShdw>
                </a:effectLst>
                <a:latin typeface="Calibri" panose="020F0502020204030204" pitchFamily="34" charset="0"/>
              </a:rPr>
              <a:t>, From the river of Egypt as far as the great river, the river Euphrates: </a:t>
            </a:r>
            <a:r>
              <a:rPr lang="en-US" sz="3600" baseline="30000" dirty="0">
                <a:effectLst>
                  <a:outerShdw blurRad="38100" dist="38100" dir="2700000" algn="tl">
                    <a:srgbClr val="000000">
                      <a:alpha val="43137"/>
                    </a:srgbClr>
                  </a:outerShdw>
                </a:effectLst>
                <a:latin typeface="Calibri" panose="020F0502020204030204" pitchFamily="34" charset="0"/>
              </a:rPr>
              <a:t>19 </a:t>
            </a:r>
            <a:r>
              <a:rPr lang="en-US" sz="3600" dirty="0">
                <a:effectLst>
                  <a:outerShdw blurRad="38100" dist="38100" dir="2700000" algn="tl">
                    <a:srgbClr val="000000">
                      <a:alpha val="43137"/>
                    </a:srgbClr>
                  </a:outerShdw>
                </a:effectLst>
                <a:latin typeface="Calibri" panose="020F0502020204030204" pitchFamily="34" charset="0"/>
              </a:rPr>
              <a:t>the Kenite and the </a:t>
            </a:r>
            <a:r>
              <a:rPr lang="en-US" sz="3600" dirty="0" err="1">
                <a:effectLst>
                  <a:outerShdw blurRad="38100" dist="38100" dir="2700000" algn="tl">
                    <a:srgbClr val="000000">
                      <a:alpha val="43137"/>
                    </a:srgbClr>
                  </a:outerShdw>
                </a:effectLst>
                <a:latin typeface="Calibri" panose="020F0502020204030204" pitchFamily="34" charset="0"/>
              </a:rPr>
              <a:t>Kenizzite</a:t>
            </a:r>
            <a:r>
              <a:rPr lang="en-US" sz="3600" dirty="0">
                <a:effectLst>
                  <a:outerShdw blurRad="38100" dist="38100" dir="2700000" algn="tl">
                    <a:srgbClr val="000000">
                      <a:alpha val="43137"/>
                    </a:srgbClr>
                  </a:outerShdw>
                </a:effectLst>
                <a:latin typeface="Calibri" panose="020F0502020204030204" pitchFamily="34" charset="0"/>
              </a:rPr>
              <a:t> and the </a:t>
            </a:r>
            <a:r>
              <a:rPr lang="en-US" sz="3600" dirty="0" err="1">
                <a:effectLst>
                  <a:outerShdw blurRad="38100" dist="38100" dir="2700000" algn="tl">
                    <a:srgbClr val="000000">
                      <a:alpha val="43137"/>
                    </a:srgbClr>
                  </a:outerShdw>
                </a:effectLst>
                <a:latin typeface="Calibri" panose="020F0502020204030204" pitchFamily="34" charset="0"/>
              </a:rPr>
              <a:t>Kadmonite</a:t>
            </a:r>
            <a:r>
              <a:rPr lang="en-US" sz="3600" dirty="0">
                <a:effectLst>
                  <a:outerShdw blurRad="38100" dist="38100" dir="2700000" algn="tl">
                    <a:srgbClr val="000000">
                      <a:alpha val="43137"/>
                    </a:srgbClr>
                  </a:outerShdw>
                </a:effectLst>
                <a:latin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rPr>
              <a:t>20 </a:t>
            </a:r>
            <a:r>
              <a:rPr lang="en-US" sz="3600" dirty="0">
                <a:effectLst>
                  <a:outerShdw blurRad="38100" dist="38100" dir="2700000" algn="tl">
                    <a:srgbClr val="000000">
                      <a:alpha val="43137"/>
                    </a:srgbClr>
                  </a:outerShdw>
                </a:effectLst>
                <a:latin typeface="Calibri" panose="020F0502020204030204" pitchFamily="34" charset="0"/>
              </a:rPr>
              <a:t>and the Hittite and the Perizzite and the Rephaim </a:t>
            </a:r>
            <a:r>
              <a:rPr lang="en-US" sz="3600" baseline="30000" dirty="0">
                <a:effectLst>
                  <a:outerShdw blurRad="38100" dist="38100" dir="2700000" algn="tl">
                    <a:srgbClr val="000000">
                      <a:alpha val="43137"/>
                    </a:srgbClr>
                  </a:outerShdw>
                </a:effectLst>
                <a:latin typeface="Calibri" panose="020F0502020204030204" pitchFamily="34" charset="0"/>
              </a:rPr>
              <a:t>21 </a:t>
            </a:r>
            <a:r>
              <a:rPr lang="en-US" sz="3600" dirty="0">
                <a:effectLst>
                  <a:outerShdw blurRad="38100" dist="38100" dir="2700000" algn="tl">
                    <a:srgbClr val="000000">
                      <a:alpha val="43137"/>
                    </a:srgbClr>
                  </a:outerShdw>
                </a:effectLst>
                <a:latin typeface="Calibri" panose="020F0502020204030204" pitchFamily="34" charset="0"/>
              </a:rPr>
              <a:t>and the Amorite and the Canaanite and the </a:t>
            </a:r>
            <a:r>
              <a:rPr lang="en-US" sz="3600" dirty="0" err="1">
                <a:effectLst>
                  <a:outerShdw blurRad="38100" dist="38100" dir="2700000" algn="tl">
                    <a:srgbClr val="000000">
                      <a:alpha val="43137"/>
                    </a:srgbClr>
                  </a:outerShdw>
                </a:effectLst>
                <a:latin typeface="Calibri" panose="020F0502020204030204" pitchFamily="34" charset="0"/>
              </a:rPr>
              <a:t>Girgashite</a:t>
            </a:r>
            <a:r>
              <a:rPr lang="en-US" sz="3600" dirty="0">
                <a:effectLst>
                  <a:outerShdw blurRad="38100" dist="38100" dir="2700000" algn="tl">
                    <a:srgbClr val="000000">
                      <a:alpha val="43137"/>
                    </a:srgbClr>
                  </a:outerShdw>
                </a:effectLst>
                <a:latin typeface="Calibri" panose="020F0502020204030204" pitchFamily="34" charset="0"/>
              </a:rPr>
              <a:t> and the Jebusite.”</a:t>
            </a:r>
            <a:endParaRPr lang="en-US" sz="2800" dirty="0">
              <a:latin typeface="Calibri" panose="020F0502020204030204" pitchFamily="34" charset="0"/>
            </a:endParaRPr>
          </a:p>
        </p:txBody>
      </p:sp>
    </p:spTree>
    <p:extLst>
      <p:ext uri="{BB962C8B-B14F-4D97-AF65-F5344CB8AC3E}">
        <p14:creationId xmlns:p14="http://schemas.microsoft.com/office/powerpoint/2010/main" val="302924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680634" y="228600"/>
            <a:ext cx="8830732" cy="6400800"/>
          </a:xfrm>
          <a:prstGeom prst="rect">
            <a:avLst/>
          </a:prstGeom>
        </p:spPr>
      </p:pic>
    </p:spTree>
    <p:extLst>
      <p:ext uri="{BB962C8B-B14F-4D97-AF65-F5344CB8AC3E}">
        <p14:creationId xmlns:p14="http://schemas.microsoft.com/office/powerpoint/2010/main" val="668474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2">
            <a:extLst>
              <a:ext uri="{FF2B5EF4-FFF2-40B4-BE49-F238E27FC236}">
                <a16:creationId xmlns:a16="http://schemas.microsoft.com/office/drawing/2014/main" id="{B2009F3A-585B-B0A2-5022-E58698F059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457200"/>
            <a:ext cx="8382000" cy="6019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0179" name="Oval 7">
            <a:extLst>
              <a:ext uri="{FF2B5EF4-FFF2-40B4-BE49-F238E27FC236}">
                <a16:creationId xmlns:a16="http://schemas.microsoft.com/office/drawing/2014/main" id="{DF87564D-4AD4-8397-BDB1-B59D64A1283F}"/>
              </a:ext>
            </a:extLst>
          </p:cNvPr>
          <p:cNvSpPr>
            <a:spLocks noChangeArrowheads="1"/>
          </p:cNvSpPr>
          <p:nvPr/>
        </p:nvSpPr>
        <p:spPr bwMode="auto">
          <a:xfrm>
            <a:off x="3276600" y="2286000"/>
            <a:ext cx="1600200" cy="914400"/>
          </a:xfrm>
          <a:prstGeom prst="ellipse">
            <a:avLst/>
          </a:prstGeom>
          <a:noFill/>
          <a:ln w="762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dirty="0">
              <a:latin typeface="Calibri" panose="020F0502020204030204" pitchFamily="34" charset="0"/>
            </a:endParaRPr>
          </a:p>
        </p:txBody>
      </p:sp>
      <p:sp>
        <p:nvSpPr>
          <p:cNvPr id="50180" name="Oval 7">
            <a:extLst>
              <a:ext uri="{FF2B5EF4-FFF2-40B4-BE49-F238E27FC236}">
                <a16:creationId xmlns:a16="http://schemas.microsoft.com/office/drawing/2014/main" id="{76FE7CA3-1559-3442-1564-8612FBDAE913}"/>
              </a:ext>
            </a:extLst>
          </p:cNvPr>
          <p:cNvSpPr>
            <a:spLocks noChangeArrowheads="1"/>
          </p:cNvSpPr>
          <p:nvPr/>
        </p:nvSpPr>
        <p:spPr bwMode="auto">
          <a:xfrm>
            <a:off x="5867400" y="4800600"/>
            <a:ext cx="1600200" cy="914400"/>
          </a:xfrm>
          <a:prstGeom prst="ellipse">
            <a:avLst/>
          </a:prstGeom>
          <a:noFill/>
          <a:ln w="762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dirty="0">
              <a:latin typeface="Calibri" panose="020F0502020204030204" pitchFamily="34" charset="0"/>
            </a:endParaRPr>
          </a:p>
        </p:txBody>
      </p:sp>
      <p:sp>
        <p:nvSpPr>
          <p:cNvPr id="50181" name="Oval 7">
            <a:extLst>
              <a:ext uri="{FF2B5EF4-FFF2-40B4-BE49-F238E27FC236}">
                <a16:creationId xmlns:a16="http://schemas.microsoft.com/office/drawing/2014/main" id="{BA145B09-1E9A-567B-DADE-236848F9679A}"/>
              </a:ext>
            </a:extLst>
          </p:cNvPr>
          <p:cNvSpPr>
            <a:spLocks noChangeArrowheads="1"/>
          </p:cNvSpPr>
          <p:nvPr/>
        </p:nvSpPr>
        <p:spPr bwMode="auto">
          <a:xfrm>
            <a:off x="6629400" y="533400"/>
            <a:ext cx="1600200" cy="914400"/>
          </a:xfrm>
          <a:prstGeom prst="ellipse">
            <a:avLst/>
          </a:prstGeom>
          <a:noFill/>
          <a:ln w="762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dirty="0">
              <a:latin typeface="Calibri" panose="020F050202020403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7E228-32B8-3921-5721-0BA42150F27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CBB43719-CECD-F398-1E33-BF64F76D1F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8967" y="137160"/>
            <a:ext cx="8734067" cy="6583680"/>
          </a:xfrm>
          <a:prstGeom prst="rect">
            <a:avLst/>
          </a:prstGeom>
          <a:ln w="38100">
            <a:solidFill>
              <a:schemeClr val="tx1"/>
            </a:solidFill>
          </a:ln>
        </p:spPr>
      </p:pic>
    </p:spTree>
    <p:extLst>
      <p:ext uri="{BB962C8B-B14F-4D97-AF65-F5344CB8AC3E}">
        <p14:creationId xmlns:p14="http://schemas.microsoft.com/office/powerpoint/2010/main" val="332917198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69A3D55-214E-431A-B02E-F92D51845533}"/>
              </a:ext>
            </a:extLst>
          </p:cNvPr>
          <p:cNvGraphicFramePr>
            <a:graphicFrameLocks noGrp="1"/>
          </p:cNvGraphicFramePr>
          <p:nvPr>
            <p:ph idx="1"/>
          </p:nvPr>
        </p:nvGraphicFramePr>
        <p:xfrm>
          <a:off x="1600200" y="294048"/>
          <a:ext cx="8991600" cy="4277953"/>
        </p:xfrm>
        <a:graphic>
          <a:graphicData uri="http://schemas.openxmlformats.org/drawingml/2006/table">
            <a:tbl>
              <a:tblPr firstRow="1" bandRow="1">
                <a:tableStyleId>{073A0DAA-6AF3-43AB-8588-CEC1D06C72B9}</a:tableStyleId>
              </a:tblPr>
              <a:tblGrid>
                <a:gridCol w="7620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gridCol w="2514600">
                  <a:extLst>
                    <a:ext uri="{9D8B030D-6E8A-4147-A177-3AD203B41FA5}">
                      <a16:colId xmlns:a16="http://schemas.microsoft.com/office/drawing/2014/main" val="20003"/>
                    </a:ext>
                  </a:extLst>
                </a:gridCol>
              </a:tblGrid>
              <a:tr h="620353">
                <a:tc gridSpan="4">
                  <a:txBody>
                    <a:bodyPr/>
                    <a:lstStyle/>
                    <a:p>
                      <a:pPr algn="ctr"/>
                      <a:r>
                        <a:rPr lang="en-US" sz="3400" b="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Reliability of the “Divine Regathering” Predictions</a:t>
                      </a:r>
                    </a:p>
                  </a:txBody>
                  <a:tcPr marT="45717" marB="45717" anchor="ctr"/>
                </a:tc>
                <a:tc hMerge="1">
                  <a:txBody>
                    <a:bodyPr/>
                    <a:lstStyle/>
                    <a:p>
                      <a:endParaRPr lang="en-US" sz="2600" dirty="0">
                        <a:latin typeface="Calibri" panose="020F0502020204030204" pitchFamily="34" charset="0"/>
                      </a:endParaRPr>
                    </a:p>
                  </a:txBody>
                  <a:tcPr marT="45717" marB="45717"/>
                </a:tc>
                <a:tc hMerge="1">
                  <a:txBody>
                    <a:bodyPr/>
                    <a:lstStyle/>
                    <a:p>
                      <a:endParaRPr lang="en-US" sz="2600" dirty="0">
                        <a:latin typeface="Calibri" panose="020F0502020204030204" pitchFamily="34" charset="0"/>
                      </a:endParaRPr>
                    </a:p>
                  </a:txBody>
                  <a:tcPr marT="45717" marB="45717"/>
                </a:tc>
                <a:tc hMerge="1">
                  <a:txBody>
                    <a:bodyPr/>
                    <a:lstStyle/>
                    <a:p>
                      <a:endParaRPr lang="en-US" sz="2600" dirty="0">
                        <a:latin typeface="Calibri" panose="020F0502020204030204" pitchFamily="34" charset="0"/>
                      </a:endParaRPr>
                    </a:p>
                  </a:txBody>
                  <a:tcPr marT="45717" marB="45717"/>
                </a:tc>
                <a:extLst>
                  <a:ext uri="{0D108BD9-81ED-4DB2-BD59-A6C34878D82A}">
                    <a16:rowId xmlns:a16="http://schemas.microsoft.com/office/drawing/2014/main" val="998035538"/>
                  </a:ext>
                </a:extLst>
              </a:tr>
              <a:tr h="914400">
                <a:tc>
                  <a:txBody>
                    <a:bodyPr/>
                    <a:lstStyle/>
                    <a:p>
                      <a:endParaRPr lang="en-US" sz="2600" b="1" dirty="0">
                        <a:latin typeface="Calibri" panose="020F0502020204030204" pitchFamily="34" charset="0"/>
                        <a:cs typeface="Calibri" panose="020F0502020204030204" pitchFamily="34" charset="0"/>
                      </a:endParaRPr>
                    </a:p>
                  </a:txBody>
                  <a:tcPr marT="45717" marB="45717" anchor="ctr"/>
                </a:tc>
                <a:tc>
                  <a:txBody>
                    <a:bodyPr/>
                    <a:lstStyle/>
                    <a:p>
                      <a:pPr algn="ctr"/>
                      <a:r>
                        <a:rPr lang="en-US" sz="2600" b="1" dirty="0">
                          <a:solidFill>
                            <a:schemeClr val="bg2">
                              <a:lumMod val="95000"/>
                              <a:lumOff val="5000"/>
                            </a:schemeClr>
                          </a:solidFill>
                          <a:latin typeface="Calibri" panose="020F0502020204030204" pitchFamily="34" charset="0"/>
                          <a:cs typeface="Calibri" panose="020F0502020204030204" pitchFamily="34" charset="0"/>
                        </a:rPr>
                        <a:t>RETURN</a:t>
                      </a:r>
                    </a:p>
                  </a:txBody>
                  <a:tcPr marT="45717" marB="45717" anchor="ctr"/>
                </a:tc>
                <a:tc>
                  <a:txBody>
                    <a:bodyPr/>
                    <a:lstStyle/>
                    <a:p>
                      <a:pPr algn="ctr"/>
                      <a:r>
                        <a:rPr lang="en-US" sz="2600" b="1" dirty="0">
                          <a:solidFill>
                            <a:schemeClr val="bg1">
                              <a:lumMod val="50000"/>
                            </a:schemeClr>
                          </a:solidFill>
                          <a:latin typeface="Calibri" panose="020F0502020204030204" pitchFamily="34" charset="0"/>
                          <a:cs typeface="Calibri" panose="020F0502020204030204" pitchFamily="34" charset="0"/>
                        </a:rPr>
                        <a:t>PREDICTED</a:t>
                      </a:r>
                    </a:p>
                  </a:txBody>
                  <a:tcPr marT="45717" marB="45717" anchor="ctr"/>
                </a:tc>
                <a:tc>
                  <a:txBody>
                    <a:bodyPr/>
                    <a:lstStyle/>
                    <a:p>
                      <a:pPr algn="ctr"/>
                      <a:r>
                        <a:rPr lang="en-US" sz="2600" b="1" dirty="0">
                          <a:solidFill>
                            <a:srgbClr val="C00000"/>
                          </a:solidFill>
                          <a:latin typeface="Calibri" panose="020F0502020204030204" pitchFamily="34" charset="0"/>
                          <a:cs typeface="Calibri" panose="020F0502020204030204" pitchFamily="34" charset="0"/>
                        </a:rPr>
                        <a:t>FULFILLED</a:t>
                      </a:r>
                    </a:p>
                  </a:txBody>
                  <a:tcPr marT="45717" marB="45717" anchor="ctr"/>
                </a:tc>
                <a:extLst>
                  <a:ext uri="{0D108BD9-81ED-4DB2-BD59-A6C34878D82A}">
                    <a16:rowId xmlns:a16="http://schemas.microsoft.com/office/drawing/2014/main" val="10000"/>
                  </a:ext>
                </a:extLst>
              </a:tr>
              <a:tr h="914400">
                <a:tc>
                  <a:txBody>
                    <a:bodyPr/>
                    <a:lstStyle/>
                    <a:p>
                      <a:pPr algn="ctr"/>
                      <a:r>
                        <a:rPr lang="en-US" sz="2600" dirty="0">
                          <a:latin typeface="Calibri" panose="020F0502020204030204" pitchFamily="34" charset="0"/>
                          <a:cs typeface="Calibri" panose="020F0502020204030204" pitchFamily="34" charset="0"/>
                        </a:rPr>
                        <a:t>1</a:t>
                      </a:r>
                      <a:r>
                        <a:rPr lang="en-US" sz="2600" baseline="30000" dirty="0">
                          <a:latin typeface="Calibri" panose="020F0502020204030204" pitchFamily="34" charset="0"/>
                          <a:cs typeface="Calibri" panose="020F0502020204030204" pitchFamily="34" charset="0"/>
                        </a:rPr>
                        <a:t>st</a:t>
                      </a:r>
                      <a:endParaRPr lang="en-US" sz="2600" dirty="0">
                        <a:latin typeface="Calibri" panose="020F0502020204030204" pitchFamily="34" charset="0"/>
                        <a:cs typeface="Calibri" panose="020F0502020204030204" pitchFamily="34" charset="0"/>
                      </a:endParaRPr>
                    </a:p>
                  </a:txBody>
                  <a:tcPr marT="45717" marB="45717" anchor="ctr"/>
                </a:tc>
                <a:tc>
                  <a:txBody>
                    <a:bodyPr/>
                    <a:lstStyle/>
                    <a:p>
                      <a:r>
                        <a:rPr lang="en-US" sz="2600" dirty="0">
                          <a:latin typeface="Calibri" panose="020F0502020204030204" pitchFamily="34" charset="0"/>
                          <a:cs typeface="Calibri" panose="020F0502020204030204" pitchFamily="34" charset="0"/>
                        </a:rPr>
                        <a:t>From Egypt to Canaan</a:t>
                      </a:r>
                    </a:p>
                  </a:txBody>
                  <a:tcPr marT="45717" marB="45717" anchor="ctr"/>
                </a:tc>
                <a:tc>
                  <a:txBody>
                    <a:bodyPr/>
                    <a:lstStyle/>
                    <a:p>
                      <a:r>
                        <a:rPr lang="en-US" sz="2600" dirty="0">
                          <a:latin typeface="Calibri" panose="020F0502020204030204" pitchFamily="34" charset="0"/>
                          <a:cs typeface="Calibri" panose="020F0502020204030204" pitchFamily="34" charset="0"/>
                        </a:rPr>
                        <a:t>Gen. 15:13-14</a:t>
                      </a:r>
                    </a:p>
                  </a:txBody>
                  <a:tcPr marT="45717" marB="45717" anchor="ctr"/>
                </a:tc>
                <a:tc>
                  <a:txBody>
                    <a:bodyPr/>
                    <a:lstStyle/>
                    <a:p>
                      <a:pPr algn="ctr"/>
                      <a:r>
                        <a:rPr lang="en-US" sz="2600" dirty="0">
                          <a:latin typeface="Calibri" panose="020F0502020204030204" pitchFamily="34" charset="0"/>
                          <a:cs typeface="Calibri" panose="020F0502020204030204" pitchFamily="34" charset="0"/>
                        </a:rPr>
                        <a:t>Joshua 1‒12</a:t>
                      </a:r>
                    </a:p>
                  </a:txBody>
                  <a:tcPr marT="45717" marB="45717" anchor="ctr"/>
                </a:tc>
                <a:extLst>
                  <a:ext uri="{0D108BD9-81ED-4DB2-BD59-A6C34878D82A}">
                    <a16:rowId xmlns:a16="http://schemas.microsoft.com/office/drawing/2014/main" val="10001"/>
                  </a:ext>
                </a:extLst>
              </a:tr>
              <a:tr h="914400">
                <a:tc>
                  <a:txBody>
                    <a:bodyPr/>
                    <a:lstStyle/>
                    <a:p>
                      <a:pPr algn="ctr"/>
                      <a:r>
                        <a:rPr lang="en-US" sz="2600" dirty="0">
                          <a:latin typeface="Calibri" panose="020F0502020204030204" pitchFamily="34" charset="0"/>
                          <a:cs typeface="Calibri" panose="020F0502020204030204" pitchFamily="34" charset="0"/>
                        </a:rPr>
                        <a:t>2</a:t>
                      </a:r>
                      <a:r>
                        <a:rPr lang="en-US" sz="2600" baseline="30000" dirty="0">
                          <a:latin typeface="Calibri" panose="020F0502020204030204" pitchFamily="34" charset="0"/>
                          <a:cs typeface="Calibri" panose="020F0502020204030204" pitchFamily="34" charset="0"/>
                        </a:rPr>
                        <a:t>nd</a:t>
                      </a:r>
                      <a:endParaRPr lang="en-US" sz="2600" dirty="0">
                        <a:latin typeface="Calibri" panose="020F0502020204030204" pitchFamily="34" charset="0"/>
                        <a:cs typeface="Calibri" panose="020F0502020204030204" pitchFamily="34" charset="0"/>
                      </a:endParaRPr>
                    </a:p>
                  </a:txBody>
                  <a:tcPr marT="45717" marB="45717" anchor="ctr"/>
                </a:tc>
                <a:tc>
                  <a:txBody>
                    <a:bodyPr/>
                    <a:lstStyle/>
                    <a:p>
                      <a:r>
                        <a:rPr lang="en-US" sz="2600" dirty="0">
                          <a:latin typeface="Calibri" panose="020F0502020204030204" pitchFamily="34" charset="0"/>
                          <a:cs typeface="Calibri" panose="020F0502020204030204" pitchFamily="34" charset="0"/>
                        </a:rPr>
                        <a:t>From Babylon to Israel</a:t>
                      </a:r>
                    </a:p>
                  </a:txBody>
                  <a:tcPr marT="45717" marB="45717" anchor="ctr"/>
                </a:tc>
                <a:tc>
                  <a:txBody>
                    <a:bodyPr/>
                    <a:lstStyle/>
                    <a:p>
                      <a:r>
                        <a:rPr lang="en-US" sz="2600" dirty="0">
                          <a:latin typeface="Calibri" panose="020F0502020204030204" pitchFamily="34" charset="0"/>
                          <a:cs typeface="Calibri" panose="020F0502020204030204" pitchFamily="34" charset="0"/>
                        </a:rPr>
                        <a:t>Jer. 25:11; 29:10</a:t>
                      </a:r>
                    </a:p>
                  </a:txBody>
                  <a:tcPr marT="45717" marB="45717" anchor="ctr"/>
                </a:tc>
                <a:tc>
                  <a:txBody>
                    <a:bodyPr/>
                    <a:lstStyle/>
                    <a:p>
                      <a:pPr algn="ctr"/>
                      <a:r>
                        <a:rPr lang="en-US" sz="2600" dirty="0">
                          <a:latin typeface="Calibri" panose="020F0502020204030204" pitchFamily="34" charset="0"/>
                          <a:cs typeface="Calibri" panose="020F0502020204030204" pitchFamily="34" charset="0"/>
                        </a:rPr>
                        <a:t>Ezra &amp; Nehemiah</a:t>
                      </a:r>
                    </a:p>
                  </a:txBody>
                  <a:tcPr marT="45717" marB="45717" anchor="ctr"/>
                </a:tc>
                <a:extLst>
                  <a:ext uri="{0D108BD9-81ED-4DB2-BD59-A6C34878D82A}">
                    <a16:rowId xmlns:a16="http://schemas.microsoft.com/office/drawing/2014/main" val="10002"/>
                  </a:ext>
                </a:extLst>
              </a:tr>
              <a:tr h="914400">
                <a:tc>
                  <a:txBody>
                    <a:bodyPr/>
                    <a:lstStyle/>
                    <a:p>
                      <a:pPr algn="ctr"/>
                      <a:r>
                        <a:rPr lang="en-US" sz="2600" dirty="0">
                          <a:latin typeface="Calibri" panose="020F0502020204030204" pitchFamily="34" charset="0"/>
                          <a:cs typeface="Calibri" panose="020F0502020204030204" pitchFamily="34" charset="0"/>
                        </a:rPr>
                        <a:t>3</a:t>
                      </a:r>
                      <a:r>
                        <a:rPr lang="en-US" sz="2600" baseline="30000" dirty="0">
                          <a:latin typeface="Calibri" panose="020F0502020204030204" pitchFamily="34" charset="0"/>
                          <a:cs typeface="Calibri" panose="020F0502020204030204" pitchFamily="34" charset="0"/>
                        </a:rPr>
                        <a:t>rd</a:t>
                      </a:r>
                      <a:endParaRPr lang="en-US" sz="2600" dirty="0">
                        <a:latin typeface="Calibri" panose="020F0502020204030204" pitchFamily="34" charset="0"/>
                        <a:cs typeface="Calibri" panose="020F0502020204030204" pitchFamily="34" charset="0"/>
                      </a:endParaRPr>
                    </a:p>
                  </a:txBody>
                  <a:tcPr marT="45717" marB="45717" anchor="ctr"/>
                </a:tc>
                <a:tc>
                  <a:txBody>
                    <a:bodyPr/>
                    <a:lstStyle/>
                    <a:p>
                      <a:r>
                        <a:rPr lang="en-US" sz="2600" dirty="0">
                          <a:latin typeface="Calibri" panose="020F0502020204030204" pitchFamily="34" charset="0"/>
                          <a:cs typeface="Calibri" panose="020F0502020204030204" pitchFamily="34" charset="0"/>
                        </a:rPr>
                        <a:t>From the Diaspora to Israel’s restoration</a:t>
                      </a:r>
                    </a:p>
                  </a:txBody>
                  <a:tcPr marT="45717" marB="45717" anchor="ctr"/>
                </a:tc>
                <a:tc>
                  <a:txBody>
                    <a:bodyPr/>
                    <a:lstStyle/>
                    <a:p>
                      <a:r>
                        <a:rPr lang="en-US" sz="2600" dirty="0">
                          <a:latin typeface="Calibri" panose="020F0502020204030204" pitchFamily="34" charset="0"/>
                          <a:cs typeface="Calibri" panose="020F0502020204030204" pitchFamily="34" charset="0"/>
                        </a:rPr>
                        <a:t>Ezekiel 36:24-28</a:t>
                      </a:r>
                    </a:p>
                  </a:txBody>
                  <a:tcPr marT="45717" marB="45717" anchor="ctr"/>
                </a:tc>
                <a:tc>
                  <a:txBody>
                    <a:bodyPr/>
                    <a:lstStyle/>
                    <a:p>
                      <a:pPr algn="ctr"/>
                      <a:r>
                        <a:rPr lang="en-US" sz="2600" dirty="0">
                          <a:latin typeface="Calibri" panose="020F0502020204030204" pitchFamily="34" charset="0"/>
                          <a:cs typeface="Calibri" panose="020F0502020204030204" pitchFamily="34" charset="0"/>
                        </a:rPr>
                        <a:t>Millennial</a:t>
                      </a:r>
                    </a:p>
                    <a:p>
                      <a:pPr algn="ctr"/>
                      <a:r>
                        <a:rPr lang="en-US" sz="2600" dirty="0">
                          <a:latin typeface="Calibri" panose="020F0502020204030204" pitchFamily="34" charset="0"/>
                          <a:cs typeface="Calibri" panose="020F0502020204030204" pitchFamily="34" charset="0"/>
                        </a:rPr>
                        <a:t>Kingdom</a:t>
                      </a:r>
                    </a:p>
                  </a:txBody>
                  <a:tcPr marT="45717" marB="45717" anchor="ctr"/>
                </a:tc>
                <a:extLst>
                  <a:ext uri="{0D108BD9-81ED-4DB2-BD59-A6C34878D82A}">
                    <a16:rowId xmlns:a16="http://schemas.microsoft.com/office/drawing/2014/main" val="10003"/>
                  </a:ext>
                </a:extLst>
              </a:tr>
            </a:tbl>
          </a:graphicData>
        </a:graphic>
      </p:graphicFrame>
      <p:pic>
        <p:nvPicPr>
          <p:cNvPr id="2" name="Picture 1">
            <a:extLst>
              <a:ext uri="{FF2B5EF4-FFF2-40B4-BE49-F238E27FC236}">
                <a16:creationId xmlns:a16="http://schemas.microsoft.com/office/drawing/2014/main" id="{668C25CF-5366-4A6D-8DB5-4CCDE7CC064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72475" y="4800600"/>
            <a:ext cx="3247053" cy="1828800"/>
          </a:xfrm>
          <a:prstGeom prst="rect">
            <a:avLst/>
          </a:prstGeom>
        </p:spPr>
      </p:pic>
    </p:spTree>
    <p:extLst>
      <p:ext uri="{BB962C8B-B14F-4D97-AF65-F5344CB8AC3E}">
        <p14:creationId xmlns:p14="http://schemas.microsoft.com/office/powerpoint/2010/main" val="2254800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A49FB-4F88-049A-E8F8-81574C9414DD}"/>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3823B5E4-0C35-4B10-43A0-B4C110569E69}"/>
              </a:ext>
            </a:extLst>
          </p:cNvPr>
          <p:cNvSpPr>
            <a:spLocks noGrp="1" noChangeArrowheads="1"/>
          </p:cNvSpPr>
          <p:nvPr>
            <p:ph type="title"/>
          </p:nvPr>
        </p:nvSpPr>
        <p:spPr>
          <a:xfrm>
            <a:off x="2395538" y="228600"/>
            <a:ext cx="7400925" cy="914400"/>
          </a:xfrm>
        </p:spPr>
        <p:txBody>
          <a:bodyPr/>
          <a:lstStyle/>
          <a:p>
            <a:pPr marL="742950" indent="-742950" algn="ctr" eaLnBrk="1" hangingPunct="1">
              <a:buClr>
                <a:srgbClr val="CC66FF"/>
              </a:buClr>
              <a:buFont typeface="+mj-lt"/>
              <a:buAutoNum type="alphaUcPeriod" startAt="4"/>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12:24-27a</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Ritual Establish</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ed</a:t>
            </a:r>
          </a:p>
        </p:txBody>
      </p:sp>
      <p:sp>
        <p:nvSpPr>
          <p:cNvPr id="161795" name="Rectangle 3">
            <a:extLst>
              <a:ext uri="{FF2B5EF4-FFF2-40B4-BE49-F238E27FC236}">
                <a16:creationId xmlns:a16="http://schemas.microsoft.com/office/drawing/2014/main" id="{CC0004B4-40DF-4D39-32C8-6668686278B1}"/>
              </a:ext>
            </a:extLst>
          </p:cNvPr>
          <p:cNvSpPr>
            <a:spLocks noGrp="1" noChangeArrowheads="1"/>
          </p:cNvSpPr>
          <p:nvPr>
            <p:ph type="body" idx="1"/>
          </p:nvPr>
        </p:nvSpPr>
        <p:spPr>
          <a:xfrm>
            <a:off x="1524000" y="2057400"/>
            <a:ext cx="7174441" cy="2286000"/>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Practiced forever (24)</a:t>
            </a: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In the land (25)</a:t>
            </a:r>
          </a:p>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Taught in the family (26-27a)</a:t>
            </a:r>
            <a:endParaRPr lang="en-US" dirty="0">
              <a:effectLst>
                <a:outerShdw blurRad="38100" dist="38100" dir="2700000" algn="tl">
                  <a:srgbClr val="000000">
                    <a:alpha val="43137"/>
                  </a:srgbClr>
                </a:outerShdw>
              </a:effectLst>
              <a:cs typeface="Calibri" panose="020F0502020204030204" pitchFamily="34" charset="0"/>
            </a:endParaRPr>
          </a:p>
        </p:txBody>
      </p:sp>
      <p:pic>
        <p:nvPicPr>
          <p:cNvPr id="3" name="Picture 2">
            <a:extLst>
              <a:ext uri="{FF2B5EF4-FFF2-40B4-BE49-F238E27FC236}">
                <a16:creationId xmlns:a16="http://schemas.microsoft.com/office/drawing/2014/main" id="{D37998B1-ED0F-AA0E-EF07-855A7E7F77E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57138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59FD3-F58D-E3BF-28B7-976803CB8E5D}"/>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ABF533FE-4C8E-D73C-991F-58D7680B8712}"/>
              </a:ext>
            </a:extLst>
          </p:cNvPr>
          <p:cNvSpPr>
            <a:spLocks noGrp="1" noChangeArrowheads="1"/>
          </p:cNvSpPr>
          <p:nvPr>
            <p:ph type="title"/>
          </p:nvPr>
        </p:nvSpPr>
        <p:spPr>
          <a:xfrm>
            <a:off x="2395538" y="228600"/>
            <a:ext cx="7400925" cy="914400"/>
          </a:xfrm>
        </p:spPr>
        <p:txBody>
          <a:bodyPr/>
          <a:lstStyle/>
          <a:p>
            <a:pPr marL="742950" indent="-742950" algn="ctr" eaLnBrk="1" hangingPunct="1">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cs typeface="Calibri" panose="020F0502020204030204" pitchFamily="34" charset="0"/>
              </a:rPr>
              <a:t>Exodus 12:26-27a</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mn-cs"/>
              </a:rPr>
              <a:t>Taught in the Family</a:t>
            </a:r>
          </a:p>
        </p:txBody>
      </p:sp>
      <p:sp>
        <p:nvSpPr>
          <p:cNvPr id="161795" name="Rectangle 3">
            <a:extLst>
              <a:ext uri="{FF2B5EF4-FFF2-40B4-BE49-F238E27FC236}">
                <a16:creationId xmlns:a16="http://schemas.microsoft.com/office/drawing/2014/main" id="{9C95077B-373E-28B7-FDB8-E6B3026DAD13}"/>
              </a:ext>
            </a:extLst>
          </p:cNvPr>
          <p:cNvSpPr>
            <a:spLocks noGrp="1" noChangeArrowheads="1"/>
          </p:cNvSpPr>
          <p:nvPr>
            <p:ph type="body" idx="1"/>
          </p:nvPr>
        </p:nvSpPr>
        <p:spPr>
          <a:xfrm>
            <a:off x="1524000" y="2057400"/>
            <a:ext cx="7730104" cy="2743200"/>
          </a:xfrm>
        </p:spPr>
        <p:txBody>
          <a:bodyPr/>
          <a:lstStyle/>
          <a:p>
            <a:pPr marL="514350" lvl="3" indent="-514350" eaLnBrk="1" hangingPunct="1">
              <a:spcBef>
                <a:spcPts val="0"/>
              </a:spcBef>
              <a:spcAft>
                <a:spcPts val="2400"/>
              </a:spcAft>
              <a:buClr>
                <a:srgbClr val="FFC000"/>
              </a:buClr>
              <a:buFont typeface="+mj-lt"/>
              <a:buAutoNum type="alphaLcParenR"/>
              <a:defRPr/>
            </a:pPr>
            <a:r>
              <a:rPr lang="en-US" dirty="0">
                <a:effectLst>
                  <a:outerShdw blurRad="38100" dist="38100" dir="2700000" algn="tl">
                    <a:srgbClr val="000000">
                      <a:alpha val="43137"/>
                    </a:srgbClr>
                  </a:outerShdw>
                </a:effectLst>
              </a:rPr>
              <a:t>Children's question (26)</a:t>
            </a:r>
          </a:p>
          <a:p>
            <a:pPr marL="514350" lvl="3" indent="-514350" eaLnBrk="1" hangingPunct="1">
              <a:spcBef>
                <a:spcPts val="0"/>
              </a:spcBef>
              <a:spcAft>
                <a:spcPts val="2400"/>
              </a:spcAft>
              <a:buClr>
                <a:srgbClr val="FFC000"/>
              </a:buClr>
              <a:buFont typeface="+mj-lt"/>
              <a:buAutoNum type="alphaLcParenR"/>
              <a:defRPr/>
            </a:pPr>
            <a:r>
              <a:rPr lang="en-US" dirty="0">
                <a:effectLst>
                  <a:outerShdw blurRad="38100" dist="38100" dir="2700000" algn="tl">
                    <a:srgbClr val="000000">
                      <a:alpha val="43137"/>
                    </a:srgbClr>
                  </a:outerShdw>
                </a:effectLst>
              </a:rPr>
              <a:t>Parent’s answer (27a)</a:t>
            </a:r>
            <a:endParaRPr lang="en-US" sz="2800"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B98E4472-38E0-7C74-03AF-66482C486361}"/>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24384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8FBE80-95DA-4256-C332-20C292D9278A}"/>
              </a:ext>
            </a:extLst>
          </p:cNvPr>
          <p:cNvPicPr>
            <a:picLocks noChangeAspect="1"/>
          </p:cNvPicPr>
          <p:nvPr/>
        </p:nvPicPr>
        <p:blipFill>
          <a:blip r:embed="rId2"/>
          <a:srcRect l="11098" t="11502" r="517" b="10445"/>
          <a:stretch>
            <a:fillRect/>
          </a:stretch>
        </p:blipFill>
        <p:spPr>
          <a:xfrm>
            <a:off x="1334066" y="274991"/>
            <a:ext cx="9523868" cy="6308018"/>
          </a:xfrm>
          <a:prstGeom prst="rect">
            <a:avLst/>
          </a:prstGeom>
        </p:spPr>
      </p:pic>
    </p:spTree>
    <p:extLst>
      <p:ext uri="{BB962C8B-B14F-4D97-AF65-F5344CB8AC3E}">
        <p14:creationId xmlns:p14="http://schemas.microsoft.com/office/powerpoint/2010/main" val="87154994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AE41D-8216-B910-991F-C64A7F841AB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4C6B4D05-065C-AABF-83CB-F03224B835DF}"/>
              </a:ext>
            </a:extLst>
          </p:cNvPr>
          <p:cNvSpPr>
            <a:spLocks noGrp="1" noChangeArrowheads="1"/>
          </p:cNvSpPr>
          <p:nvPr>
            <p:ph type="title"/>
          </p:nvPr>
        </p:nvSpPr>
        <p:spPr>
          <a:xfrm>
            <a:off x="2395538" y="228600"/>
            <a:ext cx="7400925" cy="914400"/>
          </a:xfrm>
        </p:spPr>
        <p:txBody>
          <a:bodyPr/>
          <a:lstStyle/>
          <a:p>
            <a:pPr marL="742950" indent="-742950" algn="ctr" eaLnBrk="1" hangingPunct="1">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cs typeface="Calibri" panose="020F0502020204030204" pitchFamily="34" charset="0"/>
              </a:rPr>
              <a:t>Exodus 12:26-27a</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mn-cs"/>
              </a:rPr>
              <a:t>Taught in the Family</a:t>
            </a:r>
          </a:p>
        </p:txBody>
      </p:sp>
      <p:sp>
        <p:nvSpPr>
          <p:cNvPr id="161795" name="Rectangle 3">
            <a:extLst>
              <a:ext uri="{FF2B5EF4-FFF2-40B4-BE49-F238E27FC236}">
                <a16:creationId xmlns:a16="http://schemas.microsoft.com/office/drawing/2014/main" id="{BB970CB3-59F6-BB4D-4806-53D97CFF9F5D}"/>
              </a:ext>
            </a:extLst>
          </p:cNvPr>
          <p:cNvSpPr>
            <a:spLocks noGrp="1" noChangeArrowheads="1"/>
          </p:cNvSpPr>
          <p:nvPr>
            <p:ph type="body" idx="1"/>
          </p:nvPr>
        </p:nvSpPr>
        <p:spPr>
          <a:xfrm>
            <a:off x="1524000" y="2057400"/>
            <a:ext cx="7730104" cy="2743200"/>
          </a:xfrm>
        </p:spPr>
        <p:txBody>
          <a:bodyPr/>
          <a:lstStyle/>
          <a:p>
            <a:pPr marL="514350" lvl="3" indent="-514350" eaLnBrk="1" hangingPunct="1">
              <a:spcBef>
                <a:spcPts val="0"/>
              </a:spcBef>
              <a:spcAft>
                <a:spcPts val="2400"/>
              </a:spcAft>
              <a:buClr>
                <a:srgbClr val="FFC000"/>
              </a:buClr>
              <a:buFont typeface="+mj-lt"/>
              <a:buAutoNum type="alphaLcParenR"/>
              <a:defRPr/>
            </a:pPr>
            <a:r>
              <a:rPr lang="en-US" b="1" u="sng" dirty="0">
                <a:solidFill>
                  <a:srgbClr val="FFFFCC"/>
                </a:solidFill>
                <a:effectLst>
                  <a:outerShdw blurRad="38100" dist="38100" dir="2700000" algn="tl">
                    <a:srgbClr val="000000">
                      <a:alpha val="43137"/>
                    </a:srgbClr>
                  </a:outerShdw>
                </a:effectLst>
              </a:rPr>
              <a:t>Children's question (26)</a:t>
            </a:r>
          </a:p>
          <a:p>
            <a:pPr marL="514350" lvl="3" indent="-514350" eaLnBrk="1" hangingPunct="1">
              <a:spcBef>
                <a:spcPts val="0"/>
              </a:spcBef>
              <a:spcAft>
                <a:spcPts val="2400"/>
              </a:spcAft>
              <a:buClr>
                <a:srgbClr val="FFC000"/>
              </a:buClr>
              <a:buFont typeface="+mj-lt"/>
              <a:buAutoNum type="alphaLcParenR"/>
              <a:defRPr/>
            </a:pPr>
            <a:r>
              <a:rPr lang="en-US" dirty="0">
                <a:effectLst>
                  <a:outerShdw blurRad="38100" dist="38100" dir="2700000" algn="tl">
                    <a:srgbClr val="000000">
                      <a:alpha val="43137"/>
                    </a:srgbClr>
                  </a:outerShdw>
                </a:effectLst>
              </a:rPr>
              <a:t>Parent’s answer (27a)</a:t>
            </a:r>
            <a:endParaRPr lang="en-US" sz="2800"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DDF9834D-6E9F-A71F-EA47-1AB78506A7EA}"/>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21552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7A0A-8CB8-0ED2-B417-134A425346C6}"/>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1B781DF3-D2D0-3265-91ED-77E74F7A7A56}"/>
              </a:ext>
            </a:extLst>
          </p:cNvPr>
          <p:cNvSpPr>
            <a:spLocks noGrp="1" noChangeArrowheads="1"/>
          </p:cNvSpPr>
          <p:nvPr>
            <p:ph type="title"/>
          </p:nvPr>
        </p:nvSpPr>
        <p:spPr>
          <a:xfrm>
            <a:off x="2395538" y="228600"/>
            <a:ext cx="7400925" cy="914400"/>
          </a:xfrm>
        </p:spPr>
        <p:txBody>
          <a:bodyPr/>
          <a:lstStyle/>
          <a:p>
            <a:pPr marL="742950" indent="-742950" algn="ctr" eaLnBrk="1" hangingPunct="1">
              <a:buClr>
                <a:srgbClr val="00FF00"/>
              </a:buClr>
              <a:buFont typeface="+mj-lt"/>
              <a:buAutoNum type="arabicPeriod" startAt="3"/>
            </a:pPr>
            <a:r>
              <a:rPr lang="en-US" sz="3600" dirty="0">
                <a:solidFill>
                  <a:srgbClr val="00FFFF"/>
                </a:solidFill>
                <a:effectLst>
                  <a:outerShdw blurRad="38100" dist="38100" dir="2700000" algn="tl">
                    <a:srgbClr val="000000">
                      <a:alpha val="43137"/>
                    </a:srgbClr>
                  </a:outerShdw>
                </a:effectLst>
                <a:cs typeface="Calibri" panose="020F0502020204030204" pitchFamily="34" charset="0"/>
              </a:rPr>
              <a:t>Exodus 12:26-27a</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mn-cs"/>
              </a:rPr>
              <a:t>Taught in the Family</a:t>
            </a:r>
          </a:p>
        </p:txBody>
      </p:sp>
      <p:sp>
        <p:nvSpPr>
          <p:cNvPr id="161795" name="Rectangle 3">
            <a:extLst>
              <a:ext uri="{FF2B5EF4-FFF2-40B4-BE49-F238E27FC236}">
                <a16:creationId xmlns:a16="http://schemas.microsoft.com/office/drawing/2014/main" id="{F6D33168-24B0-1696-3D55-42F267A9A534}"/>
              </a:ext>
            </a:extLst>
          </p:cNvPr>
          <p:cNvSpPr>
            <a:spLocks noGrp="1" noChangeArrowheads="1"/>
          </p:cNvSpPr>
          <p:nvPr>
            <p:ph type="body" idx="1"/>
          </p:nvPr>
        </p:nvSpPr>
        <p:spPr>
          <a:xfrm>
            <a:off x="1524000" y="2057400"/>
            <a:ext cx="7730104" cy="2743200"/>
          </a:xfrm>
        </p:spPr>
        <p:txBody>
          <a:bodyPr/>
          <a:lstStyle/>
          <a:p>
            <a:pPr marL="514350" lvl="3" indent="-514350" eaLnBrk="1" hangingPunct="1">
              <a:spcBef>
                <a:spcPts val="0"/>
              </a:spcBef>
              <a:spcAft>
                <a:spcPts val="2400"/>
              </a:spcAft>
              <a:buClr>
                <a:srgbClr val="FFC000"/>
              </a:buClr>
              <a:buFont typeface="+mj-lt"/>
              <a:buAutoNum type="alphaLcParenR"/>
              <a:defRPr/>
            </a:pPr>
            <a:r>
              <a:rPr lang="en-US" dirty="0">
                <a:effectLst>
                  <a:outerShdw blurRad="38100" dist="38100" dir="2700000" algn="tl">
                    <a:srgbClr val="000000">
                      <a:alpha val="43137"/>
                    </a:srgbClr>
                  </a:outerShdw>
                </a:effectLst>
              </a:rPr>
              <a:t>Children's question (26)</a:t>
            </a:r>
          </a:p>
          <a:p>
            <a:pPr marL="514350" lvl="3" indent="-514350" eaLnBrk="1" hangingPunct="1">
              <a:spcBef>
                <a:spcPts val="0"/>
              </a:spcBef>
              <a:spcAft>
                <a:spcPts val="2400"/>
              </a:spcAft>
              <a:buClr>
                <a:srgbClr val="FFC000"/>
              </a:buClr>
              <a:buFont typeface="+mj-lt"/>
              <a:buAutoNum type="alphaLcParenR"/>
              <a:defRPr/>
            </a:pPr>
            <a:r>
              <a:rPr lang="en-US" b="1" u="sng" dirty="0">
                <a:solidFill>
                  <a:srgbClr val="FFFFCC"/>
                </a:solidFill>
                <a:effectLst>
                  <a:outerShdw blurRad="38100" dist="38100" dir="2700000" algn="tl">
                    <a:srgbClr val="000000">
                      <a:alpha val="43137"/>
                    </a:srgbClr>
                  </a:outerShdw>
                </a:effectLst>
              </a:rPr>
              <a:t>Parent’s answer (27a)</a:t>
            </a:r>
            <a:endParaRPr lang="en-US" sz="2800"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9026C61C-D9BE-0F2E-397B-951CAE9476A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61996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50ED44-F344-48FF-8711-1FFEFE08D8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609600" y="0"/>
            <a:ext cx="10896600" cy="3581400"/>
          </a:xfrm>
        </p:spPr>
        <p:txBody>
          <a:bodyPr/>
          <a:lstStyle/>
          <a:p>
            <a:pPr algn="ctr">
              <a:spcBef>
                <a:spcPts val="0"/>
              </a:spcBef>
              <a:spcAft>
                <a:spcPts val="900"/>
              </a:spcAft>
              <a:buNone/>
              <a:defRPr/>
            </a:pPr>
            <a:r>
              <a:rPr lang="en-US" sz="3600" dirty="0">
                <a:latin typeface="Calibri" panose="020F0502020204030204" pitchFamily="34" charset="0"/>
                <a:ea typeface="Calibri" panose="020F0502020204030204" pitchFamily="34" charset="0"/>
                <a:cs typeface="Calibri" panose="020F0502020204030204" pitchFamily="34" charset="0"/>
              </a:rPr>
              <a:t>	</a:t>
            </a:r>
            <a:r>
              <a:rPr lang="en-US" sz="4000" kern="1200" dirty="0">
                <a:solidFill>
                  <a:schemeClr val="tx2"/>
                </a:solidFill>
                <a:latin typeface="Calibri" panose="020F0502020204030204" pitchFamily="34" charset="0"/>
                <a:ea typeface="Calibri" panose="020F0502020204030204" pitchFamily="34" charset="0"/>
                <a:cs typeface="Calibri" panose="020F0502020204030204" pitchFamily="34" charset="0"/>
              </a:rPr>
              <a:t>Deuteronomy</a:t>
            </a:r>
            <a:r>
              <a:rPr lang="en-US" altLang="en-US" sz="4000" kern="1200" dirty="0">
                <a:solidFill>
                  <a:schemeClr val="tx2"/>
                </a:solidFill>
                <a:latin typeface="Calibri" panose="020F0502020204030204" pitchFamily="34" charset="0"/>
                <a:ea typeface="Calibri" panose="020F0502020204030204" pitchFamily="34" charset="0"/>
                <a:cs typeface="Calibri" panose="020F0502020204030204" pitchFamily="34" charset="0"/>
              </a:rPr>
              <a:t> 6:4-7</a:t>
            </a:r>
            <a:endParaRPr lang="en-US" sz="4000" kern="12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0" indent="0" algn="just">
              <a:spcBef>
                <a:spcPts val="0"/>
              </a:spcBef>
              <a:buNone/>
              <a:defRPr/>
            </a:pPr>
            <a:r>
              <a:rPr lang="en-US" sz="35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r>
              <a:rPr lang="en-US" sz="35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4</a:t>
            </a:r>
            <a:r>
              <a:rPr lang="en-US" sz="35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Hear, Israel! The Lord is our God, the Lord is one!... </a:t>
            </a:r>
            <a:r>
              <a:rPr lang="en-US" sz="35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6</a:t>
            </a:r>
            <a:r>
              <a:rPr lang="en-US" sz="35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These words, which I am commanding you today, shall be on your heart. </a:t>
            </a:r>
            <a:r>
              <a:rPr lang="en-US" sz="35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7 </a:t>
            </a:r>
            <a:r>
              <a:rPr lang="en-US" sz="35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You shall teach them diligently to your sons and shall talk of them when you sit in your house and when you walk by the way and when you lie down and when you rise up.”</a:t>
            </a:r>
          </a:p>
        </p:txBody>
      </p:sp>
      <p:pic>
        <p:nvPicPr>
          <p:cNvPr id="1026" name="Picture 2" descr="Shema Israel (Escucha Israel ) Chords - Chordify">
            <a:extLst>
              <a:ext uri="{FF2B5EF4-FFF2-40B4-BE49-F238E27FC236}">
                <a16:creationId xmlns:a16="http://schemas.microsoft.com/office/drawing/2014/main" id="{5F43E8A2-8D33-4324-A60C-41E76F6A0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9240" y="3581400"/>
            <a:ext cx="2293520" cy="1287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73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C124A-A47E-01D1-31C3-9C9944BBC369}"/>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32B30DC4-F059-144F-26A7-F5149B668A6B}"/>
              </a:ext>
            </a:extLst>
          </p:cNvPr>
          <p:cNvSpPr>
            <a:spLocks noGrp="1" noChangeArrowheads="1"/>
          </p:cNvSpPr>
          <p:nvPr>
            <p:ph type="body" idx="1"/>
          </p:nvPr>
        </p:nvSpPr>
        <p:spPr>
          <a:xfrm>
            <a:off x="1066801" y="1600200"/>
            <a:ext cx="7633650" cy="30367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death (21)</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Blood applied (22)</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Passover described (23)</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(24-27a)</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Israel’s response (27b-28)</a:t>
            </a: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EDA46466-F5F0-9794-185B-6B7B2010918A}"/>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Exodus 12:21-28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Moses’</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Instructions to </a:t>
            </a: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Israel</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A1910D30-B1E5-02C9-324D-01494E6876E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393988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C60EE-330D-47A1-9D53-3E43FA6D064D}"/>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45C38BDE-E1C0-FCBA-54C9-FF4BA27EB3E8}"/>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5"/>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12:27b-28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Israel’s Response</a:t>
            </a:r>
          </a:p>
        </p:txBody>
      </p:sp>
      <p:sp>
        <p:nvSpPr>
          <p:cNvPr id="161795" name="Rectangle 3">
            <a:extLst>
              <a:ext uri="{FF2B5EF4-FFF2-40B4-BE49-F238E27FC236}">
                <a16:creationId xmlns:a16="http://schemas.microsoft.com/office/drawing/2014/main" id="{D5239228-053B-8C53-DAC3-7B50F433C027}"/>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Worship</a:t>
            </a: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(2</a:t>
            </a:r>
            <a:r>
              <a:rPr lang="en-US" dirty="0">
                <a:effectLst>
                  <a:outerShdw blurRad="38100" dist="38100" dir="2700000" algn="tl">
                    <a:srgbClr val="000000">
                      <a:alpha val="43137"/>
                    </a:srgbClr>
                  </a:outerShdw>
                </a:effectLst>
                <a:cs typeface="Calibri" panose="020F0502020204030204" pitchFamily="34" charset="0"/>
              </a:rPr>
              <a:t>7b)</a:t>
            </a:r>
            <a:endPar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Obedience (28)</a:t>
            </a:r>
          </a:p>
        </p:txBody>
      </p:sp>
      <p:pic>
        <p:nvPicPr>
          <p:cNvPr id="3" name="Picture 2">
            <a:extLst>
              <a:ext uri="{FF2B5EF4-FFF2-40B4-BE49-F238E27FC236}">
                <a16:creationId xmlns:a16="http://schemas.microsoft.com/office/drawing/2014/main" id="{137AFF5C-35F4-E1AC-1B27-ECB3272F9F58}"/>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91493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53253-06EB-D0E2-328F-7F3213369454}"/>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C6A07ED8-255A-220F-6969-3A1CECA21018}"/>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5"/>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12:27b-28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Israel’s Response</a:t>
            </a:r>
          </a:p>
        </p:txBody>
      </p:sp>
      <p:sp>
        <p:nvSpPr>
          <p:cNvPr id="161795" name="Rectangle 3">
            <a:extLst>
              <a:ext uri="{FF2B5EF4-FFF2-40B4-BE49-F238E27FC236}">
                <a16:creationId xmlns:a16="http://schemas.microsoft.com/office/drawing/2014/main" id="{71809A85-8F0C-6149-6063-3306948D9F8E}"/>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Worship (27b)</a:t>
            </a: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Obedience (28)</a:t>
            </a:r>
          </a:p>
        </p:txBody>
      </p:sp>
      <p:pic>
        <p:nvPicPr>
          <p:cNvPr id="3" name="Picture 2">
            <a:extLst>
              <a:ext uri="{FF2B5EF4-FFF2-40B4-BE49-F238E27FC236}">
                <a16:creationId xmlns:a16="http://schemas.microsoft.com/office/drawing/2014/main" id="{D764AA30-167E-DABF-8C33-FFBA62BD138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07846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6E778-08EE-4A98-00C3-9419E74D785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4CE5545A-B8D2-337B-F10B-AAE1A4E0A3D4}"/>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5"/>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12:27b-28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Israel’s Response</a:t>
            </a:r>
          </a:p>
        </p:txBody>
      </p:sp>
      <p:sp>
        <p:nvSpPr>
          <p:cNvPr id="161795" name="Rectangle 3">
            <a:extLst>
              <a:ext uri="{FF2B5EF4-FFF2-40B4-BE49-F238E27FC236}">
                <a16:creationId xmlns:a16="http://schemas.microsoft.com/office/drawing/2014/main" id="{CFC9B0FD-8147-3366-8410-9A737E88C25F}"/>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Worship (27b)</a:t>
            </a:r>
          </a:p>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Obedience (28)</a:t>
            </a:r>
          </a:p>
        </p:txBody>
      </p:sp>
      <p:pic>
        <p:nvPicPr>
          <p:cNvPr id="3" name="Picture 2">
            <a:extLst>
              <a:ext uri="{FF2B5EF4-FFF2-40B4-BE49-F238E27FC236}">
                <a16:creationId xmlns:a16="http://schemas.microsoft.com/office/drawing/2014/main" id="{2DD27C5D-A29B-CB45-8242-4F343511705A}"/>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561825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BF976F1-C419-45F3-827F-4465F821CC32}"/>
              </a:ext>
            </a:extLst>
          </p:cNvPr>
          <p:cNvSpPr>
            <a:spLocks noGrp="1" noChangeArrowheads="1"/>
          </p:cNvSpPr>
          <p:nvPr>
            <p:ph type="title"/>
          </p:nvPr>
        </p:nvSpPr>
        <p:spPr>
          <a:xfrm>
            <a:off x="2209800" y="228600"/>
            <a:ext cx="7772400" cy="457200"/>
          </a:xfrm>
        </p:spPr>
        <p:txBody>
          <a:bodyPr/>
          <a:lstStyle/>
          <a:p>
            <a:pPr algn="ctr"/>
            <a:r>
              <a:rPr lang="en-US" altLang="en-US" sz="2800" dirty="0"/>
              <a:t>“SEVEN SIGNS” in Gospel of John</a:t>
            </a:r>
          </a:p>
        </p:txBody>
      </p:sp>
      <p:graphicFrame>
        <p:nvGraphicFramePr>
          <p:cNvPr id="15398" name="Group 38">
            <a:extLst>
              <a:ext uri="{FF2B5EF4-FFF2-40B4-BE49-F238E27FC236}">
                <a16:creationId xmlns:a16="http://schemas.microsoft.com/office/drawing/2014/main" id="{CB31F8C7-A637-4EF8-AF89-D8F4F9821DB8}"/>
              </a:ext>
            </a:extLst>
          </p:cNvPr>
          <p:cNvGraphicFramePr>
            <a:graphicFrameLocks noGrp="1"/>
          </p:cNvGraphicFramePr>
          <p:nvPr/>
        </p:nvGraphicFramePr>
        <p:xfrm>
          <a:off x="3048000" y="838201"/>
          <a:ext cx="5981700" cy="5634041"/>
        </p:xfrm>
        <a:graphic>
          <a:graphicData uri="http://schemas.openxmlformats.org/drawingml/2006/table">
            <a:tbl>
              <a:tblPr/>
              <a:tblGrid>
                <a:gridCol w="4953000">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tblGrid>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1. Changing Water into Wine</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2:11</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0"/>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2. Healing official’s son</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4:46-54</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1"/>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3. Healing an invalid at the Pool of Bethesda</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5:1-18</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2"/>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4. Feeding the 5,000</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6:5-14</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3"/>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5. Walking on water</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6:16-21</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4"/>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6. Healing a blind man</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9:1-7</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5"/>
                  </a:ext>
                </a:extLst>
              </a:tr>
              <a:tr h="804863">
                <a:tc>
                  <a:txBody>
                    <a:bodyPr/>
                    <a:lstStyle/>
                    <a:p>
                      <a:pPr marL="0" marR="0" lvl="0" indent="0" algn="l"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7. Raising dead Lazarus</a:t>
                      </a:r>
                    </a:p>
                  </a:txBody>
                  <a:tcPr marT="47193" marB="4719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sz="2000" b="1" i="0" u="none" strike="noStrike" cap="none" normalizeH="0" baseline="0" dirty="0">
                          <a:ln>
                            <a:noFill/>
                          </a:ln>
                          <a:solidFill>
                            <a:schemeClr val="bg2"/>
                          </a:solidFill>
                          <a:effectLst/>
                          <a:latin typeface="Abadi MT Condensed Light" pitchFamily="34" charset="0"/>
                        </a:rPr>
                        <a:t>11:1-45</a:t>
                      </a:r>
                    </a:p>
                  </a:txBody>
                  <a:tcPr marT="47193" marB="4719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6"/>
                  </a:ext>
                </a:extLst>
              </a:tr>
            </a:tbl>
          </a:graphicData>
        </a:graphic>
      </p:graphicFrame>
      <p:pic>
        <p:nvPicPr>
          <p:cNvPr id="63517" name="Picture 29" descr="Copy of jesusheals[1]">
            <a:extLst>
              <a:ext uri="{FF2B5EF4-FFF2-40B4-BE49-F238E27FC236}">
                <a16:creationId xmlns:a16="http://schemas.microsoft.com/office/drawing/2014/main" id="{FD00FA6C-9C28-4F1A-8A7F-D1173BD2ACD8}"/>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a:ext>
            </a:extLst>
          </a:blip>
          <a:srcRect/>
          <a:stretch>
            <a:fillRect/>
          </a:stretch>
        </p:blipFill>
        <p:spPr>
          <a:xfrm>
            <a:off x="9220200" y="2667000"/>
            <a:ext cx="1130300" cy="1524000"/>
          </a:xfrm>
        </p:spPr>
      </p:pic>
      <p:pic>
        <p:nvPicPr>
          <p:cNvPr id="63518" name="Picture 30" descr="j0242529">
            <a:extLst>
              <a:ext uri="{FF2B5EF4-FFF2-40B4-BE49-F238E27FC236}">
                <a16:creationId xmlns:a16="http://schemas.microsoft.com/office/drawing/2014/main" id="{EADEB30F-75BF-43F6-8037-D44BD98B99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153526" y="838200"/>
            <a:ext cx="11525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9" name="Picture 31" descr="j0242629">
            <a:extLst>
              <a:ext uri="{FF2B5EF4-FFF2-40B4-BE49-F238E27FC236}">
                <a16:creationId xmlns:a16="http://schemas.microsoft.com/office/drawing/2014/main" id="{7F71135C-8554-400C-889F-814949FD4B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93188" y="4684714"/>
            <a:ext cx="1370012"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0" name="Picture 32" descr="j0193980">
            <a:extLst>
              <a:ext uri="{FF2B5EF4-FFF2-40B4-BE49-F238E27FC236}">
                <a16:creationId xmlns:a16="http://schemas.microsoft.com/office/drawing/2014/main" id="{B328A40D-4050-4F6D-83F8-23D2105AAF8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8800" y="381000"/>
            <a:ext cx="9525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1" name="Picture 33" descr="j0194036">
            <a:extLst>
              <a:ext uri="{FF2B5EF4-FFF2-40B4-BE49-F238E27FC236}">
                <a16:creationId xmlns:a16="http://schemas.microsoft.com/office/drawing/2014/main" id="{B5C3C3DB-AC98-4E7B-9439-5CB14886A7F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828800" y="3619500"/>
            <a:ext cx="121285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2" name="Picture 34" descr="SO01856_">
            <a:extLst>
              <a:ext uri="{FF2B5EF4-FFF2-40B4-BE49-F238E27FC236}">
                <a16:creationId xmlns:a16="http://schemas.microsoft.com/office/drawing/2014/main" id="{8C3F09C9-7D32-452B-B62F-985BEFE8D32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52600" y="5334001"/>
            <a:ext cx="12954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23" name="Picture 35" descr="j0275678">
            <a:extLst>
              <a:ext uri="{FF2B5EF4-FFF2-40B4-BE49-F238E27FC236}">
                <a16:creationId xmlns:a16="http://schemas.microsoft.com/office/drawing/2014/main" id="{4C25F50B-C055-422A-90D0-86A499DFE5D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828800" y="2135188"/>
            <a:ext cx="1143000"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5CF4A-D0D1-0BF1-F371-DE7B5FB144D3}"/>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6B2DDC7C-1914-EEAC-95E0-332F734A5218}"/>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06F3EAE7-C8C4-9E78-C05F-60B2196D7031}"/>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b="1" u="sng" dirty="0">
                <a:solidFill>
                  <a:srgbClr val="FFFFCC"/>
                </a:solidFill>
                <a:cs typeface="Calibri" panose="020F0502020204030204" pitchFamily="34" charset="0"/>
              </a:rPr>
              <a:t>Death of the 1</a:t>
            </a:r>
            <a:r>
              <a:rPr lang="en-US" b="1" u="sng" baseline="30000" dirty="0">
                <a:solidFill>
                  <a:srgbClr val="FFFFCC"/>
                </a:solidFill>
                <a:cs typeface="Calibri" panose="020F0502020204030204" pitchFamily="34" charset="0"/>
              </a:rPr>
              <a:t>st</a:t>
            </a:r>
            <a:r>
              <a:rPr lang="en-US" b="1" u="sng" dirty="0">
                <a:solidFill>
                  <a:srgbClr val="FFFFCC"/>
                </a:solidFill>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4E6A3362-303B-360C-5BA7-A889CB9B69F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3005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3666D-1F86-A0FB-9B07-0A37EDDC5C8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4FBD211B-F26A-9DBA-6E9F-76C2EB8F774E}"/>
              </a:ext>
            </a:extLst>
          </p:cNvPr>
          <p:cNvSpPr>
            <a:spLocks noGrp="1" noChangeArrowheads="1"/>
          </p:cNvSpPr>
          <p:nvPr>
            <p:ph type="body" idx="1"/>
          </p:nvPr>
        </p:nvSpPr>
        <p:spPr>
          <a:xfrm>
            <a:off x="1066801" y="2057400"/>
            <a:ext cx="7633650" cy="25795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Comprehensive judgment (29)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Emotional response (30)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Command to leave (31-32)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2F9FE509-DD2E-A825-9E77-3DEB6CF4EB21}"/>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III. Exodus 12:429-32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Death of 1</a:t>
            </a:r>
            <a:r>
              <a:rPr lang="en-US" sz="2800" b="1" baseline="300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Born</a:t>
            </a:r>
          </a:p>
        </p:txBody>
      </p:sp>
      <p:pic>
        <p:nvPicPr>
          <p:cNvPr id="3" name="Picture 2">
            <a:extLst>
              <a:ext uri="{FF2B5EF4-FFF2-40B4-BE49-F238E27FC236}">
                <a16:creationId xmlns:a16="http://schemas.microsoft.com/office/drawing/2014/main" id="{A0F6381B-504E-85B0-5C73-074E935F5AF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543200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491CB-A72E-9231-5689-1A3135308442}"/>
            </a:ext>
          </a:extLst>
        </p:cNvPr>
        <p:cNvGrpSpPr/>
        <p:nvPr/>
      </p:nvGrpSpPr>
      <p:grpSpPr>
        <a:xfrm>
          <a:off x="0" y="0"/>
          <a:ext cx="0" cy="0"/>
          <a:chOff x="0" y="0"/>
          <a:chExt cx="0" cy="0"/>
        </a:xfrm>
      </p:grpSpPr>
      <p:sp>
        <p:nvSpPr>
          <p:cNvPr id="53249" name="Rectangle 2">
            <a:extLst>
              <a:ext uri="{FF2B5EF4-FFF2-40B4-BE49-F238E27FC236}">
                <a16:creationId xmlns:a16="http://schemas.microsoft.com/office/drawing/2014/main" id="{F5256F6A-7B19-3DC2-FEBD-4BD09942055F}"/>
              </a:ext>
            </a:extLst>
          </p:cNvPr>
          <p:cNvSpPr>
            <a:spLocks noGrp="1" noChangeArrowheads="1"/>
          </p:cNvSpPr>
          <p:nvPr>
            <p:ph type="title"/>
          </p:nvPr>
        </p:nvSpPr>
        <p:spPr>
          <a:xfrm>
            <a:off x="914400" y="228600"/>
            <a:ext cx="10363200" cy="914400"/>
          </a:xfrm>
        </p:spPr>
        <p:txBody>
          <a:bodyPr/>
          <a:lstStyle/>
          <a:p>
            <a:pPr algn="ctr"/>
            <a:r>
              <a:rPr lang="en-US" altLang="en-US" sz="3600" kern="1200" dirty="0">
                <a:effectLst>
                  <a:outerShdw blurRad="38100" dist="38100" dir="2700000" algn="tl">
                    <a:srgbClr val="000000">
                      <a:alpha val="43137"/>
                    </a:srgbClr>
                  </a:outerShdw>
                </a:effectLst>
                <a:latin typeface="Calibri" panose="020F0502020204030204" pitchFamily="34" charset="0"/>
              </a:rPr>
              <a:t>EXODUS STRUCTURE/OUTLINE</a:t>
            </a:r>
          </a:p>
        </p:txBody>
      </p:sp>
      <p:sp>
        <p:nvSpPr>
          <p:cNvPr id="9219" name="Rectangle 3">
            <a:extLst>
              <a:ext uri="{FF2B5EF4-FFF2-40B4-BE49-F238E27FC236}">
                <a16:creationId xmlns:a16="http://schemas.microsoft.com/office/drawing/2014/main" id="{7C6FA43D-FD39-45EF-C247-3B31B14FAA8F}"/>
              </a:ext>
            </a:extLst>
          </p:cNvPr>
          <p:cNvSpPr>
            <a:spLocks noGrp="1" noChangeArrowheads="1"/>
          </p:cNvSpPr>
          <p:nvPr>
            <p:ph type="body" idx="1"/>
          </p:nvPr>
        </p:nvSpPr>
        <p:spPr>
          <a:xfrm>
            <a:off x="609600" y="1371600"/>
            <a:ext cx="8839200" cy="4673600"/>
          </a:xfrm>
        </p:spPr>
        <p:txBody>
          <a:bodyPr/>
          <a:lstStyle/>
          <a:p>
            <a:pPr algn="just">
              <a:spcBef>
                <a:spcPts val="0"/>
              </a:spcBef>
              <a:spcAft>
                <a:spcPts val="900"/>
              </a:spcAft>
              <a:defRPr/>
            </a:pPr>
            <a:r>
              <a:rPr lang="en-US" altLang="en-US" sz="3000" b="1" dirty="0">
                <a:solidFill>
                  <a:srgbClr val="FFFFCC"/>
                </a:solidFill>
                <a:latin typeface="Calibri" panose="020F0502020204030204" pitchFamily="34" charset="0"/>
                <a:ea typeface="Calibri" panose="020F0502020204030204" pitchFamily="34" charset="0"/>
                <a:cs typeface="Calibri" panose="020F0502020204030204" pitchFamily="34" charset="0"/>
              </a:rPr>
              <a:t>Redemption (1–18)</a:t>
            </a:r>
          </a:p>
          <a:p>
            <a:pPr lvl="1">
              <a:spcBef>
                <a:spcPts val="0"/>
              </a:spcBef>
              <a:spcAft>
                <a:spcPts val="900"/>
              </a:spcAft>
              <a:defRPr/>
            </a:pPr>
            <a:r>
              <a:rPr lang="en-US" altLang="en-US" sz="3000" b="1" u="sng" dirty="0">
                <a:solidFill>
                  <a:srgbClr val="FFFFCC"/>
                </a:solidFill>
                <a:latin typeface="Calibri" panose="020F0502020204030204" pitchFamily="34" charset="0"/>
                <a:ea typeface="Calibri" panose="020F0502020204030204" pitchFamily="34" charset="0"/>
                <a:cs typeface="Calibri" panose="020F0502020204030204" pitchFamily="34" charset="0"/>
              </a:rPr>
              <a:t>Redemption (1:1–12:30)</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Liberation (12:31–15:21)</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Preservation (15:22–18:27)</a:t>
            </a:r>
          </a:p>
          <a:p>
            <a:pPr>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Mosaic Covenant (19–40)</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Law (19–24)</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Tabernacle instructions (25–31)  </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Apostasy (32–34) </a:t>
            </a:r>
          </a:p>
          <a:p>
            <a:pPr lvl="1">
              <a:spcBef>
                <a:spcPts val="0"/>
              </a:spcBef>
              <a:spcAft>
                <a:spcPts val="9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Tabernacle building (35–40) </a:t>
            </a:r>
          </a:p>
        </p:txBody>
      </p:sp>
      <p:pic>
        <p:nvPicPr>
          <p:cNvPr id="3" name="Picture 2">
            <a:extLst>
              <a:ext uri="{FF2B5EF4-FFF2-40B4-BE49-F238E27FC236}">
                <a16:creationId xmlns:a16="http://schemas.microsoft.com/office/drawing/2014/main" id="{0A2AD9E3-E57E-5E04-B9F8-969E630603A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5285586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B5C9D-8C1D-ECFF-F17A-A2A94B15D851}"/>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071B1833-DEEF-C4F1-9EB1-855E0C5B9CF1}"/>
              </a:ext>
            </a:extLst>
          </p:cNvPr>
          <p:cNvSpPr>
            <a:spLocks noGrp="1" noChangeArrowheads="1"/>
          </p:cNvSpPr>
          <p:nvPr>
            <p:ph type="body" idx="1"/>
          </p:nvPr>
        </p:nvSpPr>
        <p:spPr>
          <a:xfrm>
            <a:off x="1066801" y="2057400"/>
            <a:ext cx="7633650" cy="25795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Comprehensive judgment (29)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Emotional response (30)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Command to leave (31-32)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5FA6C80B-E6FC-453D-17D9-114F362FB8C7}"/>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III. Exodus 12:429-32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Death of 1</a:t>
            </a:r>
            <a:r>
              <a:rPr lang="en-US" sz="2800" b="1" baseline="300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Born</a:t>
            </a:r>
          </a:p>
        </p:txBody>
      </p:sp>
      <p:pic>
        <p:nvPicPr>
          <p:cNvPr id="3" name="Picture 2">
            <a:extLst>
              <a:ext uri="{FF2B5EF4-FFF2-40B4-BE49-F238E27FC236}">
                <a16:creationId xmlns:a16="http://schemas.microsoft.com/office/drawing/2014/main" id="{84A046C6-B623-0105-5E54-AB57E5F840E7}"/>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116005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41FFE8-86D2-3D36-1771-9B9B3CFF2D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11179" y="228600"/>
            <a:ext cx="9769643" cy="6400800"/>
          </a:xfrm>
          <a:prstGeom prst="rect">
            <a:avLst/>
          </a:prstGeom>
          <a:ln>
            <a:solidFill>
              <a:srgbClr val="FFFFCC"/>
            </a:solidFill>
          </a:ln>
        </p:spPr>
      </p:pic>
    </p:spTree>
    <p:extLst>
      <p:ext uri="{BB962C8B-B14F-4D97-AF65-F5344CB8AC3E}">
        <p14:creationId xmlns:p14="http://schemas.microsoft.com/office/powerpoint/2010/main" val="149013785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609600" y="394891"/>
          <a:ext cx="10972800" cy="6068219"/>
        </p:xfrm>
        <a:graphic>
          <a:graphicData uri="http://schemas.openxmlformats.org/drawingml/2006/table">
            <a:tbl>
              <a:tblPr firstRow="1" bandRow="1">
                <a:tableStyleId>{5C22544A-7EE6-4342-B048-85BDC9FD1C3A}</a:tableStyleId>
              </a:tblPr>
              <a:tblGrid>
                <a:gridCol w="146304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651760">
                  <a:extLst>
                    <a:ext uri="{9D8B030D-6E8A-4147-A177-3AD203B41FA5}">
                      <a16:colId xmlns:a16="http://schemas.microsoft.com/office/drawing/2014/main" val="20002"/>
                    </a:ext>
                  </a:extLst>
                </a:gridCol>
                <a:gridCol w="2194560">
                  <a:extLst>
                    <a:ext uri="{9D8B030D-6E8A-4147-A177-3AD203B41FA5}">
                      <a16:colId xmlns:a16="http://schemas.microsoft.com/office/drawing/2014/main" val="20003"/>
                    </a:ext>
                  </a:extLst>
                </a:gridCol>
                <a:gridCol w="2377440">
                  <a:extLst>
                    <a:ext uri="{9D8B030D-6E8A-4147-A177-3AD203B41FA5}">
                      <a16:colId xmlns:a16="http://schemas.microsoft.com/office/drawing/2014/main" val="20004"/>
                    </a:ext>
                  </a:extLst>
                </a:gridCol>
              </a:tblGrid>
              <a:tr h="794830">
                <a:tc gridSpan="5">
                  <a:txBody>
                    <a:bodyPr/>
                    <a:lstStyle/>
                    <a:p>
                      <a:pPr algn="ctr"/>
                      <a:r>
                        <a:rPr kumimoji="0" lang="en-US" sz="3600" b="1" i="0" u="none" strike="noStrike" kern="0" cap="none" spc="0" normalizeH="0" baseline="0" noProof="0" dirty="0">
                          <a:ln>
                            <a:noFill/>
                          </a:ln>
                          <a:solidFill>
                            <a:srgbClr val="FFFFCC"/>
                          </a:solidFill>
                          <a:effectLst>
                            <a:outerShdw blurRad="38100" dist="38100" dir="2700000" algn="tl">
                              <a:srgbClr val="000000">
                                <a:alpha val="43137"/>
                              </a:srgbClr>
                            </a:outerShdw>
                          </a:effectLst>
                          <a:uLnTx/>
                          <a:uFillTx/>
                          <a:latin typeface="Calibri" panose="020F0502020204030204" pitchFamily="34" charset="0"/>
                          <a:ea typeface="+mj-ea"/>
                          <a:cs typeface="+mj-cs"/>
                        </a:rPr>
                        <a:t>Scripture’s Four Judgments</a:t>
                      </a:r>
                      <a:endParaRPr lang="en-US" sz="1400" b="1" dirty="0">
                        <a:solidFill>
                          <a:srgbClr val="FFFFCC"/>
                        </a:solidFill>
                        <a:effectLst>
                          <a:outerShdw blurRad="38100" dist="38100" dir="2700000" algn="tl">
                            <a:srgbClr val="000000">
                              <a:alpha val="43137"/>
                            </a:srgbClr>
                          </a:outerShdw>
                        </a:effectLst>
                        <a:latin typeface="Calibri" panose="020F0502020204030204" pitchFamily="34" charset="0"/>
                      </a:endParaRPr>
                    </a:p>
                  </a:txBody>
                  <a:tcPr marT="45717" marB="45717" anchor="ctr"/>
                </a:tc>
                <a:tc hMerge="1">
                  <a:txBody>
                    <a:bodyPr/>
                    <a:lstStyle/>
                    <a:p>
                      <a:endParaRPr lang="en-US" sz="1800" dirty="0">
                        <a:latin typeface="Calibri" panose="020F0502020204030204" pitchFamily="34" charset="0"/>
                      </a:endParaRPr>
                    </a:p>
                  </a:txBody>
                  <a:tcPr marT="45717" marB="45717"/>
                </a:tc>
                <a:tc hMerge="1">
                  <a:txBody>
                    <a:bodyPr/>
                    <a:lstStyle/>
                    <a:p>
                      <a:endParaRPr lang="en-US" sz="1800" dirty="0">
                        <a:latin typeface="Calibri" panose="020F0502020204030204" pitchFamily="34" charset="0"/>
                      </a:endParaRPr>
                    </a:p>
                  </a:txBody>
                  <a:tcPr marT="45717" marB="45717"/>
                </a:tc>
                <a:tc hMerge="1">
                  <a:txBody>
                    <a:bodyPr/>
                    <a:lstStyle/>
                    <a:p>
                      <a:endParaRPr lang="en-US" sz="1800" b="1" u="sng" dirty="0">
                        <a:solidFill>
                          <a:schemeClr val="bg1"/>
                        </a:solidFill>
                        <a:latin typeface="Calibri" panose="020F0502020204030204" pitchFamily="34" charset="0"/>
                      </a:endParaRPr>
                    </a:p>
                  </a:txBody>
                  <a:tcPr marT="45717" marB="45717"/>
                </a:tc>
                <a:tc hMerge="1">
                  <a:txBody>
                    <a:bodyPr/>
                    <a:lstStyle/>
                    <a:p>
                      <a:endParaRPr lang="en-US" sz="1800" dirty="0">
                        <a:latin typeface="Calibri" panose="020F0502020204030204" pitchFamily="34" charset="0"/>
                      </a:endParaRPr>
                    </a:p>
                  </a:txBody>
                  <a:tcPr marT="45717" marB="45717"/>
                </a:tc>
                <a:extLst>
                  <a:ext uri="{0D108BD9-81ED-4DB2-BD59-A6C34878D82A}">
                    <a16:rowId xmlns:a16="http://schemas.microsoft.com/office/drawing/2014/main" val="1141638253"/>
                  </a:ext>
                </a:extLst>
              </a:tr>
              <a:tr h="794830">
                <a:tc>
                  <a:txBody>
                    <a:bodyPr/>
                    <a:lstStyle/>
                    <a:p>
                      <a:pPr algn="l"/>
                      <a:r>
                        <a:rPr lang="en-US" sz="1800" b="1" dirty="0">
                          <a:latin typeface="Calibri" panose="020F0502020204030204" pitchFamily="34" charset="0"/>
                        </a:rPr>
                        <a:t>NAME</a:t>
                      </a:r>
                    </a:p>
                  </a:txBody>
                  <a:tcPr marT="45717" marB="45717" anchor="ctr"/>
                </a:tc>
                <a:tc>
                  <a:txBody>
                    <a:bodyPr/>
                    <a:lstStyle/>
                    <a:p>
                      <a:pPr marL="0" algn="ctr" defTabSz="914400" rtl="0" eaLnBrk="1" latinLnBrk="0" hangingPunct="1"/>
                      <a:r>
                        <a:rPr lang="en-US" sz="1800" b="1" kern="1200" dirty="0">
                          <a:solidFill>
                            <a:srgbClr val="0000CC"/>
                          </a:solidFill>
                          <a:latin typeface="Calibri" panose="020F0502020204030204" pitchFamily="34" charset="0"/>
                          <a:ea typeface="+mn-ea"/>
                          <a:cs typeface="+mn-cs"/>
                        </a:rPr>
                        <a:t>SHEEP AND GOAT</a:t>
                      </a:r>
                    </a:p>
                  </a:txBody>
                  <a:tcPr marT="45717" marB="45717" anchor="ctr">
                    <a:solidFill>
                      <a:schemeClr val="tx2">
                        <a:lumMod val="20000"/>
                        <a:lumOff val="80000"/>
                      </a:schemeClr>
                    </a:solidFill>
                  </a:tcPr>
                </a:tc>
                <a:tc>
                  <a:txBody>
                    <a:bodyPr/>
                    <a:lstStyle/>
                    <a:p>
                      <a:pPr algn="ctr"/>
                      <a:r>
                        <a:rPr lang="en-US" sz="1800" b="1" dirty="0">
                          <a:solidFill>
                            <a:schemeClr val="bg2"/>
                          </a:solidFill>
                          <a:latin typeface="Calibri" panose="020F0502020204030204" pitchFamily="34" charset="0"/>
                        </a:rPr>
                        <a:t>JUDGMENT OF THE JEWS</a:t>
                      </a:r>
                    </a:p>
                  </a:txBody>
                  <a:tcPr marT="45717" marB="45717" anchor="ctr"/>
                </a:tc>
                <a:tc>
                  <a:txBody>
                    <a:bodyPr/>
                    <a:lstStyle/>
                    <a:p>
                      <a:pPr marL="0" algn="ctr" defTabSz="914400" rtl="0" eaLnBrk="1" latinLnBrk="0" hangingPunct="1"/>
                      <a:r>
                        <a:rPr lang="en-US" sz="1800" b="1" kern="1200" dirty="0">
                          <a:solidFill>
                            <a:srgbClr val="9900FF"/>
                          </a:solidFill>
                          <a:latin typeface="Calibri" panose="020F0502020204030204" pitchFamily="34" charset="0"/>
                          <a:ea typeface="+mn-ea"/>
                          <a:cs typeface="+mn-cs"/>
                        </a:rPr>
                        <a:t>BEMA SEAT</a:t>
                      </a:r>
                    </a:p>
                  </a:txBody>
                  <a:tcPr marT="45717" marB="45717" anchor="ctr">
                    <a:solidFill>
                      <a:schemeClr val="accent5">
                        <a:lumMod val="60000"/>
                        <a:lumOff val="40000"/>
                      </a:schemeClr>
                    </a:solidFill>
                  </a:tcPr>
                </a:tc>
                <a:tc>
                  <a:txBody>
                    <a:bodyPr/>
                    <a:lstStyle/>
                    <a:p>
                      <a:pPr algn="ctr"/>
                      <a:r>
                        <a:rPr lang="en-US" sz="1800" b="1" kern="1200" dirty="0">
                          <a:solidFill>
                            <a:srgbClr val="C00000"/>
                          </a:solidFill>
                          <a:latin typeface="Calibri" panose="020F0502020204030204" pitchFamily="34" charset="0"/>
                          <a:ea typeface="+mn-ea"/>
                          <a:cs typeface="+mn-cs"/>
                        </a:rPr>
                        <a:t>GREAT WHITE THRONE</a:t>
                      </a:r>
                    </a:p>
                  </a:txBody>
                  <a:tcPr marT="45717" marB="45717" anchor="ctr"/>
                </a:tc>
                <a:extLst>
                  <a:ext uri="{0D108BD9-81ED-4DB2-BD59-A6C34878D82A}">
                    <a16:rowId xmlns:a16="http://schemas.microsoft.com/office/drawing/2014/main" val="10000"/>
                  </a:ext>
                </a:extLst>
              </a:tr>
              <a:tr h="371120">
                <a:tc>
                  <a:txBody>
                    <a:bodyPr/>
                    <a:lstStyle/>
                    <a:p>
                      <a:r>
                        <a:rPr lang="en-US" sz="1800" b="1" dirty="0">
                          <a:latin typeface="Calibri" panose="020F0502020204030204" pitchFamily="34" charset="0"/>
                        </a:rPr>
                        <a:t>SCRIPTURE</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Matt 25:31-46</a:t>
                      </a:r>
                    </a:p>
                  </a:txBody>
                  <a:tcPr marT="45717" marB="45717" anchor="ctr">
                    <a:solidFill>
                      <a:schemeClr val="accent5">
                        <a:lumMod val="20000"/>
                        <a:lumOff val="80000"/>
                      </a:schemeClr>
                    </a:solidFill>
                  </a:tcPr>
                </a:tc>
                <a:tc>
                  <a:txBody>
                    <a:bodyPr/>
                    <a:lstStyle/>
                    <a:p>
                      <a:r>
                        <a:rPr lang="en-US" sz="2000" b="1" dirty="0">
                          <a:solidFill>
                            <a:schemeClr val="bg2"/>
                          </a:solidFill>
                          <a:latin typeface="Calibri" panose="020F0502020204030204" pitchFamily="34" charset="0"/>
                        </a:rPr>
                        <a:t>Ezek 20:33-44</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1 Cor 3:10-15</a:t>
                      </a:r>
                    </a:p>
                  </a:txBody>
                  <a:tcPr marT="45717" marB="45717" anchor="ctr">
                    <a:solidFill>
                      <a:schemeClr val="accent5">
                        <a:lumMod val="20000"/>
                        <a:lumOff val="80000"/>
                      </a:schemeClr>
                    </a:solidFill>
                  </a:tcPr>
                </a:tc>
                <a:tc>
                  <a:txBody>
                    <a:bodyPr/>
                    <a:lstStyle/>
                    <a:p>
                      <a:r>
                        <a:rPr lang="en-US" sz="2000" b="1" kern="1200" dirty="0">
                          <a:solidFill>
                            <a:srgbClr val="C00000"/>
                          </a:solidFill>
                          <a:latin typeface="Calibri" panose="020F0502020204030204" pitchFamily="34" charset="0"/>
                          <a:ea typeface="+mn-ea"/>
                          <a:cs typeface="+mn-cs"/>
                        </a:rPr>
                        <a:t>Rev 20:11-15</a:t>
                      </a:r>
                    </a:p>
                  </a:txBody>
                  <a:tcPr marT="45717" marB="45717" anchor="ctr"/>
                </a:tc>
                <a:extLst>
                  <a:ext uri="{0D108BD9-81ED-4DB2-BD59-A6C34878D82A}">
                    <a16:rowId xmlns:a16="http://schemas.microsoft.com/office/drawing/2014/main" val="10001"/>
                  </a:ext>
                </a:extLst>
              </a:tr>
              <a:tr h="649461">
                <a:tc>
                  <a:txBody>
                    <a:bodyPr/>
                    <a:lstStyle/>
                    <a:p>
                      <a:r>
                        <a:rPr lang="en-US" sz="1800" b="1" dirty="0">
                          <a:latin typeface="Calibri" panose="020F0502020204030204" pitchFamily="34" charset="0"/>
                        </a:rPr>
                        <a:t>PLACE</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Earth, Jerusalem</a:t>
                      </a:r>
                    </a:p>
                  </a:txBody>
                  <a:tcPr marT="45717" marB="45717" anchor="ctr">
                    <a:solidFill>
                      <a:schemeClr val="tx2">
                        <a:lumMod val="20000"/>
                        <a:lumOff val="80000"/>
                      </a:schemeClr>
                    </a:solidFill>
                  </a:tcPr>
                </a:tc>
                <a:tc>
                  <a:txBody>
                    <a:bodyPr/>
                    <a:lstStyle/>
                    <a:p>
                      <a:r>
                        <a:rPr lang="en-US" sz="2000" b="1" dirty="0">
                          <a:solidFill>
                            <a:schemeClr val="bg2"/>
                          </a:solidFill>
                          <a:latin typeface="Calibri" panose="020F0502020204030204" pitchFamily="34" charset="0"/>
                        </a:rPr>
                        <a:t>Earth, wilderness</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Heaven</a:t>
                      </a:r>
                    </a:p>
                  </a:txBody>
                  <a:tcPr marT="45717" marB="45717" anchor="ctr">
                    <a:solidFill>
                      <a:schemeClr val="accent5">
                        <a:lumMod val="60000"/>
                        <a:lumOff val="40000"/>
                      </a:schemeClr>
                    </a:solidFill>
                  </a:tcPr>
                </a:tc>
                <a:tc>
                  <a:txBody>
                    <a:bodyPr/>
                    <a:lstStyle/>
                    <a:p>
                      <a:r>
                        <a:rPr lang="en-US" sz="2000" b="1" kern="1200" dirty="0">
                          <a:solidFill>
                            <a:srgbClr val="C00000"/>
                          </a:solidFill>
                          <a:latin typeface="Calibri" panose="020F0502020204030204" pitchFamily="34" charset="0"/>
                          <a:ea typeface="+mn-ea"/>
                          <a:cs typeface="+mn-cs"/>
                        </a:rPr>
                        <a:t>Earth</a:t>
                      </a:r>
                    </a:p>
                  </a:txBody>
                  <a:tcPr marT="45717" marB="45717" anchor="ctr"/>
                </a:tc>
                <a:extLst>
                  <a:ext uri="{0D108BD9-81ED-4DB2-BD59-A6C34878D82A}">
                    <a16:rowId xmlns:a16="http://schemas.microsoft.com/office/drawing/2014/main" val="10002"/>
                  </a:ext>
                </a:extLst>
              </a:tr>
              <a:tr h="927801">
                <a:tc>
                  <a:txBody>
                    <a:bodyPr/>
                    <a:lstStyle/>
                    <a:p>
                      <a:r>
                        <a:rPr lang="en-US" sz="1800" b="1" dirty="0">
                          <a:latin typeface="Calibri" panose="020F0502020204030204" pitchFamily="34" charset="0"/>
                        </a:rPr>
                        <a:t>AUDIENCE</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Gentile Tribulation survivors</a:t>
                      </a:r>
                    </a:p>
                  </a:txBody>
                  <a:tcPr marT="45717" marB="45717" anchor="ctr">
                    <a:solidFill>
                      <a:schemeClr val="accent5">
                        <a:lumMod val="20000"/>
                        <a:lumOff val="80000"/>
                      </a:schemeClr>
                    </a:solidFill>
                  </a:tcPr>
                </a:tc>
                <a:tc>
                  <a:txBody>
                    <a:bodyPr/>
                    <a:lstStyle/>
                    <a:p>
                      <a:r>
                        <a:rPr lang="en-US" sz="2000" b="1" dirty="0">
                          <a:solidFill>
                            <a:schemeClr val="bg2"/>
                          </a:solidFill>
                          <a:latin typeface="Calibri" panose="020F0502020204030204" pitchFamily="34" charset="0"/>
                        </a:rPr>
                        <a:t>Jewish Tribulation survivors</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Church Age believers</a:t>
                      </a:r>
                    </a:p>
                  </a:txBody>
                  <a:tcPr marT="45717" marB="45717" anchor="ctr">
                    <a:solidFill>
                      <a:schemeClr val="accent5">
                        <a:lumMod val="20000"/>
                        <a:lumOff val="80000"/>
                      </a:schemeClr>
                    </a:solidFill>
                  </a:tcPr>
                </a:tc>
                <a:tc>
                  <a:txBody>
                    <a:bodyPr/>
                    <a:lstStyle/>
                    <a:p>
                      <a:r>
                        <a:rPr lang="en-US" sz="2000" b="1" kern="1200" dirty="0">
                          <a:solidFill>
                            <a:srgbClr val="C00000"/>
                          </a:solidFill>
                          <a:latin typeface="Calibri" panose="020F0502020204030204" pitchFamily="34" charset="0"/>
                          <a:ea typeface="+mn-ea"/>
                          <a:cs typeface="+mn-cs"/>
                        </a:rPr>
                        <a:t>All unsaved</a:t>
                      </a:r>
                    </a:p>
                  </a:txBody>
                  <a:tcPr marT="45717" marB="45717" anchor="ctr"/>
                </a:tc>
                <a:extLst>
                  <a:ext uri="{0D108BD9-81ED-4DB2-BD59-A6C34878D82A}">
                    <a16:rowId xmlns:a16="http://schemas.microsoft.com/office/drawing/2014/main" val="10003"/>
                  </a:ext>
                </a:extLst>
              </a:tr>
              <a:tr h="649461">
                <a:tc>
                  <a:txBody>
                    <a:bodyPr/>
                    <a:lstStyle/>
                    <a:p>
                      <a:r>
                        <a:rPr lang="en-US" sz="1800" b="1" dirty="0">
                          <a:latin typeface="Calibri" panose="020F0502020204030204" pitchFamily="34" charset="0"/>
                        </a:rPr>
                        <a:t>WHEN</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After Tribulation</a:t>
                      </a:r>
                    </a:p>
                  </a:txBody>
                  <a:tcPr marT="45717" marB="45717" anchor="ctr">
                    <a:solidFill>
                      <a:schemeClr val="tx2">
                        <a:lumMod val="20000"/>
                        <a:lumOff val="80000"/>
                      </a:schemeClr>
                    </a:solidFill>
                  </a:tcPr>
                </a:tc>
                <a:tc>
                  <a:txBody>
                    <a:bodyPr/>
                    <a:lstStyle/>
                    <a:p>
                      <a:r>
                        <a:rPr lang="en-US" sz="2000" b="1" dirty="0">
                          <a:solidFill>
                            <a:schemeClr val="bg2"/>
                          </a:solidFill>
                          <a:latin typeface="Calibri" panose="020F0502020204030204" pitchFamily="34" charset="0"/>
                        </a:rPr>
                        <a:t>After Tribulation</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After rapture</a:t>
                      </a:r>
                    </a:p>
                  </a:txBody>
                  <a:tcPr marT="45717" marB="45717" anchor="ctr">
                    <a:solidFill>
                      <a:schemeClr val="accent5">
                        <a:lumMod val="60000"/>
                        <a:lumOff val="40000"/>
                      </a:schemeClr>
                    </a:solidFill>
                  </a:tcPr>
                </a:tc>
                <a:tc>
                  <a:txBody>
                    <a:bodyPr/>
                    <a:lstStyle/>
                    <a:p>
                      <a:r>
                        <a:rPr lang="en-US" sz="2000" b="1" kern="1200" dirty="0">
                          <a:solidFill>
                            <a:srgbClr val="C00000"/>
                          </a:solidFill>
                          <a:latin typeface="Calibri" panose="020F0502020204030204" pitchFamily="34" charset="0"/>
                          <a:ea typeface="+mn-ea"/>
                          <a:cs typeface="+mn-cs"/>
                        </a:rPr>
                        <a:t>After Millennium</a:t>
                      </a:r>
                    </a:p>
                  </a:txBody>
                  <a:tcPr marT="45717" marB="45717" anchor="ctr"/>
                </a:tc>
                <a:extLst>
                  <a:ext uri="{0D108BD9-81ED-4DB2-BD59-A6C34878D82A}">
                    <a16:rowId xmlns:a16="http://schemas.microsoft.com/office/drawing/2014/main" val="10004"/>
                  </a:ext>
                </a:extLst>
              </a:tr>
              <a:tr h="927801">
                <a:tc>
                  <a:txBody>
                    <a:bodyPr/>
                    <a:lstStyle/>
                    <a:p>
                      <a:r>
                        <a:rPr lang="en-US" sz="1800" b="1" dirty="0">
                          <a:latin typeface="Calibri" panose="020F0502020204030204" pitchFamily="34" charset="0"/>
                        </a:rPr>
                        <a:t>PURPOSE</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Saved Gentiles enter kingdom</a:t>
                      </a:r>
                    </a:p>
                  </a:txBody>
                  <a:tcPr marT="45717" marB="45717" anchor="ctr">
                    <a:solidFill>
                      <a:schemeClr val="accent5">
                        <a:lumMod val="20000"/>
                        <a:lumOff val="80000"/>
                      </a:schemeClr>
                    </a:solidFill>
                  </a:tcPr>
                </a:tc>
                <a:tc>
                  <a:txBody>
                    <a:bodyPr/>
                    <a:lstStyle/>
                    <a:p>
                      <a:r>
                        <a:rPr lang="en-US" sz="2000" b="1" dirty="0">
                          <a:solidFill>
                            <a:schemeClr val="bg2"/>
                          </a:solidFill>
                          <a:latin typeface="Calibri" panose="020F0502020204030204" pitchFamily="34" charset="0"/>
                        </a:rPr>
                        <a:t>Saved Jews enter kingdom</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Reward believers</a:t>
                      </a:r>
                    </a:p>
                  </a:txBody>
                  <a:tcPr marT="45717" marB="45717" anchor="ctr">
                    <a:solidFill>
                      <a:schemeClr val="accent5">
                        <a:lumMod val="20000"/>
                        <a:lumOff val="80000"/>
                      </a:schemeClr>
                    </a:solidFill>
                  </a:tcPr>
                </a:tc>
                <a:tc>
                  <a:txBody>
                    <a:bodyPr/>
                    <a:lstStyle/>
                    <a:p>
                      <a:r>
                        <a:rPr lang="en-US" sz="2000" b="1" kern="1200" dirty="0">
                          <a:solidFill>
                            <a:srgbClr val="C00000"/>
                          </a:solidFill>
                          <a:latin typeface="Calibri" panose="020F0502020204030204" pitchFamily="34" charset="0"/>
                          <a:ea typeface="+mn-ea"/>
                          <a:cs typeface="+mn-cs"/>
                        </a:rPr>
                        <a:t>Degree of punishment in hell</a:t>
                      </a:r>
                    </a:p>
                  </a:txBody>
                  <a:tcPr marT="45717" marB="45717" anchor="ctr"/>
                </a:tc>
                <a:extLst>
                  <a:ext uri="{0D108BD9-81ED-4DB2-BD59-A6C34878D82A}">
                    <a16:rowId xmlns:a16="http://schemas.microsoft.com/office/drawing/2014/main" val="10005"/>
                  </a:ext>
                </a:extLst>
              </a:tr>
              <a:tr h="927801">
                <a:tc>
                  <a:txBody>
                    <a:bodyPr/>
                    <a:lstStyle/>
                    <a:p>
                      <a:r>
                        <a:rPr lang="en-US" sz="1800" b="1" dirty="0">
                          <a:latin typeface="Calibri" panose="020F0502020204030204" pitchFamily="34" charset="0"/>
                        </a:rPr>
                        <a:t>EVALUATION</a:t>
                      </a:r>
                    </a:p>
                  </a:txBody>
                  <a:tcPr marT="45717" marB="45717" anchor="ctr"/>
                </a:tc>
                <a:tc>
                  <a:txBody>
                    <a:bodyPr/>
                    <a:lstStyle/>
                    <a:p>
                      <a:pPr marL="0" algn="l" defTabSz="914400" rtl="0" eaLnBrk="1" latinLnBrk="0" hangingPunct="1"/>
                      <a:r>
                        <a:rPr lang="en-US" sz="2000" b="1" kern="1200" dirty="0">
                          <a:solidFill>
                            <a:srgbClr val="0000CC"/>
                          </a:solidFill>
                          <a:latin typeface="Calibri" panose="020F0502020204030204" pitchFamily="34" charset="0"/>
                          <a:ea typeface="+mn-ea"/>
                          <a:cs typeface="+mn-cs"/>
                        </a:rPr>
                        <a:t>Treatment of Christ’s brethren</a:t>
                      </a:r>
                    </a:p>
                  </a:txBody>
                  <a:tcPr marT="45717" marB="45717" anchor="ctr">
                    <a:solidFill>
                      <a:schemeClr val="tx2">
                        <a:lumMod val="20000"/>
                        <a:lumOff val="80000"/>
                      </a:schemeClr>
                    </a:solidFill>
                  </a:tcPr>
                </a:tc>
                <a:tc>
                  <a:txBody>
                    <a:bodyPr/>
                    <a:lstStyle/>
                    <a:p>
                      <a:r>
                        <a:rPr lang="en-US" sz="2000" b="1" dirty="0">
                          <a:solidFill>
                            <a:schemeClr val="bg2"/>
                          </a:solidFill>
                          <a:latin typeface="Calibri" panose="020F0502020204030204" pitchFamily="34" charset="0"/>
                        </a:rPr>
                        <a:t>Passing under shepherd’s rod</a:t>
                      </a:r>
                    </a:p>
                  </a:txBody>
                  <a:tcPr marT="45717" marB="45717" anchor="ctr"/>
                </a:tc>
                <a:tc>
                  <a:txBody>
                    <a:bodyPr/>
                    <a:lstStyle/>
                    <a:p>
                      <a:pPr marL="0" algn="l" defTabSz="914400" rtl="0" eaLnBrk="1" latinLnBrk="0" hangingPunct="1"/>
                      <a:r>
                        <a:rPr lang="en-US" sz="2000" b="1" kern="1200" dirty="0">
                          <a:solidFill>
                            <a:srgbClr val="9900FF"/>
                          </a:solidFill>
                          <a:latin typeface="Calibri" panose="020F0502020204030204" pitchFamily="34" charset="0"/>
                          <a:ea typeface="+mn-ea"/>
                          <a:cs typeface="+mn-cs"/>
                        </a:rPr>
                        <a:t>Works taken through fire</a:t>
                      </a:r>
                    </a:p>
                  </a:txBody>
                  <a:tcPr marT="45717" marB="45717" anchor="ctr">
                    <a:solidFill>
                      <a:schemeClr val="accent5">
                        <a:lumMod val="60000"/>
                        <a:lumOff val="40000"/>
                      </a:schemeClr>
                    </a:solidFill>
                  </a:tcPr>
                </a:tc>
                <a:tc>
                  <a:txBody>
                    <a:bodyPr/>
                    <a:lstStyle/>
                    <a:p>
                      <a:r>
                        <a:rPr lang="en-US" sz="2000" b="1" kern="1200" dirty="0">
                          <a:solidFill>
                            <a:srgbClr val="C00000"/>
                          </a:solidFill>
                          <a:latin typeface="Calibri" panose="020F0502020204030204" pitchFamily="34" charset="0"/>
                          <a:ea typeface="+mn-ea"/>
                          <a:cs typeface="+mn-cs"/>
                        </a:rPr>
                        <a:t>Not in the book; judged by books</a:t>
                      </a:r>
                    </a:p>
                  </a:txBody>
                  <a:tcPr marT="45717" marB="45717"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0164997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BD754E-6B8E-47CB-99C4-691332F4F52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89928" y="137160"/>
            <a:ext cx="9212145" cy="6583680"/>
          </a:xfrm>
          <a:prstGeom prst="rect">
            <a:avLst/>
          </a:prstGeom>
        </p:spPr>
      </p:pic>
    </p:spTree>
    <p:extLst>
      <p:ext uri="{BB962C8B-B14F-4D97-AF65-F5344CB8AC3E}">
        <p14:creationId xmlns:p14="http://schemas.microsoft.com/office/powerpoint/2010/main" val="101304244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7772400" cy="914400"/>
          </a:xfrm>
        </p:spPr>
        <p:txBody>
          <a:bodyPr/>
          <a:lstStyle/>
          <a:p>
            <a:pPr algn="ctr"/>
            <a:r>
              <a:rPr lang="en-US" sz="3600" kern="1200" dirty="0">
                <a:solidFill>
                  <a:srgbClr val="00FFFF"/>
                </a:solidFill>
                <a:effectLst>
                  <a:outerShdw blurRad="38100" dist="38100" dir="2700000" algn="tl">
                    <a:srgbClr val="000000">
                      <a:alpha val="43137"/>
                    </a:srgbClr>
                  </a:outerShdw>
                </a:effectLst>
                <a:ea typeface="+mn-ea"/>
                <a:cs typeface="+mn-cs"/>
              </a:rPr>
              <a:t>E.W. Bullinger (1837‒1913)</a:t>
            </a:r>
          </a:p>
        </p:txBody>
      </p:sp>
      <p:pic>
        <p:nvPicPr>
          <p:cNvPr id="5" name="Picture 4">
            <a:extLst>
              <a:ext uri="{FF2B5EF4-FFF2-40B4-BE49-F238E27FC236}">
                <a16:creationId xmlns:a16="http://schemas.microsoft.com/office/drawing/2014/main" id="{2A713A81-54F8-4915-B549-9AB8BEBD44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83214" y="1596775"/>
            <a:ext cx="7425572" cy="4346825"/>
          </a:xfrm>
          <a:prstGeom prst="rect">
            <a:avLst/>
          </a:prstGeom>
        </p:spPr>
      </p:pic>
    </p:spTree>
    <p:extLst>
      <p:ext uri="{BB962C8B-B14F-4D97-AF65-F5344CB8AC3E}">
        <p14:creationId xmlns:p14="http://schemas.microsoft.com/office/powerpoint/2010/main" val="6305593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F9BA11E-28E2-4B3A-A673-6773D66734D0}"/>
              </a:ext>
            </a:extLst>
          </p:cNvPr>
          <p:cNvSpPr txBox="1">
            <a:spLocks noChangeArrowheads="1"/>
          </p:cNvSpPr>
          <p:nvPr/>
        </p:nvSpPr>
        <p:spPr bwMode="auto">
          <a:xfrm>
            <a:off x="609600" y="1626120"/>
            <a:ext cx="10972800" cy="462228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just">
              <a:spcBef>
                <a:spcPts val="0"/>
              </a:spcBef>
              <a:buNone/>
            </a:pPr>
            <a:r>
              <a:rPr lang="en-US" dirty="0">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a:t>
            </a:r>
            <a:r>
              <a:rPr lang="en-US" b="0" i="1" dirty="0" err="1">
                <a:effectLst>
                  <a:outerShdw blurRad="38100" dist="38100" dir="2700000" algn="tl">
                    <a:srgbClr val="000000">
                      <a:alpha val="43137"/>
                    </a:srgbClr>
                  </a:outerShdw>
                </a:effectLst>
                <a:latin typeface="Calibri" panose="020F0502020204030204" pitchFamily="34" charset="0"/>
              </a:rPr>
              <a:t>Merism</a:t>
            </a:r>
            <a:r>
              <a:rPr lang="en-US" b="0" i="0" dirty="0">
                <a:effectLst>
                  <a:outerShdw blurRad="38100" dist="38100" dir="2700000" algn="tl">
                    <a:srgbClr val="000000">
                      <a:alpha val="43137"/>
                    </a:srgbClr>
                  </a:outerShdw>
                </a:effectLst>
                <a:latin typeface="Calibri" panose="020F0502020204030204" pitchFamily="34" charset="0"/>
              </a:rPr>
              <a:t>. A </a:t>
            </a:r>
            <a:r>
              <a:rPr lang="en-US" b="0" i="0" dirty="0" err="1">
                <a:effectLst>
                  <a:outerShdw blurRad="38100" dist="38100" dir="2700000" algn="tl">
                    <a:srgbClr val="000000">
                      <a:alpha val="43137"/>
                    </a:srgbClr>
                  </a:outerShdw>
                </a:effectLst>
                <a:latin typeface="Calibri" panose="020F0502020204030204" pitchFamily="34" charset="0"/>
              </a:rPr>
              <a:t>merism</a:t>
            </a:r>
            <a:r>
              <a:rPr lang="en-US" b="0" i="0" dirty="0">
                <a:effectLst>
                  <a:outerShdw blurRad="38100" dist="38100" dir="2700000" algn="tl">
                    <a:srgbClr val="000000">
                      <a:alpha val="43137"/>
                    </a:srgbClr>
                  </a:outerShdw>
                </a:effectLst>
                <a:latin typeface="Calibri" panose="020F0502020204030204" pitchFamily="34" charset="0"/>
              </a:rPr>
              <a:t> is a form of synecdoche in which the totality or whole is substituted by two contrasting or opposite parts. When the psalmist wrote, ‘You know when I sit and when I rise’ (Ps. 139:2), he was not limiting the Lord’s knowledge to times when he sat down and when he got up. Instead he was saying the Lord knew all his actions.”</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71143766-1925-4265-A7F8-E13E532AF080}"/>
                  </a:ext>
                </a:extLst>
              </p14:cNvPr>
              <p14:cNvContentPartPr/>
              <p14:nvPr/>
            </p14:nvContentPartPr>
            <p14:xfrm>
              <a:off x="6161659" y="5127760"/>
              <a:ext cx="12240" cy="6480"/>
            </p14:xfrm>
          </p:contentPart>
        </mc:Choice>
        <mc:Fallback xmlns="">
          <p:pic>
            <p:nvPicPr>
              <p:cNvPr id="5" name="Ink 4">
                <a:extLst>
                  <a:ext uri="{FF2B5EF4-FFF2-40B4-BE49-F238E27FC236}">
                    <a16:creationId xmlns:a16="http://schemas.microsoft.com/office/drawing/2014/main" id="{71143766-1925-4265-A7F8-E13E532AF080}"/>
                  </a:ext>
                </a:extLst>
              </p:cNvPr>
              <p:cNvPicPr/>
              <p:nvPr/>
            </p:nvPicPr>
            <p:blipFill>
              <a:blip r:embed="rId4"/>
              <a:stretch>
                <a:fillRect/>
              </a:stretch>
            </p:blipFill>
            <p:spPr>
              <a:xfrm>
                <a:off x="6152659" y="5118760"/>
                <a:ext cx="298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E323F91-5EC0-4040-B6AC-7BBF1164F850}"/>
                  </a:ext>
                </a:extLst>
              </p14:cNvPr>
              <p14:cNvContentPartPr/>
              <p14:nvPr/>
            </p14:nvContentPartPr>
            <p14:xfrm>
              <a:off x="6221419" y="5163400"/>
              <a:ext cx="12240" cy="360"/>
            </p14:xfrm>
          </p:contentPart>
        </mc:Choice>
        <mc:Fallback xmlns="">
          <p:pic>
            <p:nvPicPr>
              <p:cNvPr id="7" name="Ink 6">
                <a:extLst>
                  <a:ext uri="{FF2B5EF4-FFF2-40B4-BE49-F238E27FC236}">
                    <a16:creationId xmlns:a16="http://schemas.microsoft.com/office/drawing/2014/main" id="{EE323F91-5EC0-4040-B6AC-7BBF1164F850}"/>
                  </a:ext>
                </a:extLst>
              </p:cNvPr>
              <p:cNvPicPr/>
              <p:nvPr/>
            </p:nvPicPr>
            <p:blipFill>
              <a:blip r:embed="rId6"/>
              <a:stretch>
                <a:fillRect/>
              </a:stretch>
            </p:blipFill>
            <p:spPr>
              <a:xfrm>
                <a:off x="6212419" y="5154400"/>
                <a:ext cx="298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E2F05218-E974-43F4-821D-F25AA8422178}"/>
                  </a:ext>
                </a:extLst>
              </p14:cNvPr>
              <p14:cNvContentPartPr/>
              <p14:nvPr/>
            </p14:nvContentPartPr>
            <p14:xfrm>
              <a:off x="12711619" y="4798720"/>
              <a:ext cx="30240" cy="6480"/>
            </p14:xfrm>
          </p:contentPart>
        </mc:Choice>
        <mc:Fallback xmlns="">
          <p:pic>
            <p:nvPicPr>
              <p:cNvPr id="8" name="Ink 7">
                <a:extLst>
                  <a:ext uri="{FF2B5EF4-FFF2-40B4-BE49-F238E27FC236}">
                    <a16:creationId xmlns:a16="http://schemas.microsoft.com/office/drawing/2014/main" id="{E2F05218-E974-43F4-821D-F25AA8422178}"/>
                  </a:ext>
                </a:extLst>
              </p:cNvPr>
              <p:cNvPicPr/>
              <p:nvPr/>
            </p:nvPicPr>
            <p:blipFill>
              <a:blip r:embed="rId8"/>
              <a:stretch>
                <a:fillRect/>
              </a:stretch>
            </p:blipFill>
            <p:spPr>
              <a:xfrm>
                <a:off x="12702619" y="4789720"/>
                <a:ext cx="47880" cy="24120"/>
              </a:xfrm>
              <a:prstGeom prst="rect">
                <a:avLst/>
              </a:prstGeom>
            </p:spPr>
          </p:pic>
        </mc:Fallback>
      </mc:AlternateContent>
      <p:sp>
        <p:nvSpPr>
          <p:cNvPr id="2" name="Rectangle 1">
            <a:extLst>
              <a:ext uri="{FF2B5EF4-FFF2-40B4-BE49-F238E27FC236}">
                <a16:creationId xmlns:a16="http://schemas.microsoft.com/office/drawing/2014/main" id="{9833B6BE-F3D5-439A-96B3-B1A1BE27E660}"/>
              </a:ext>
            </a:extLst>
          </p:cNvPr>
          <p:cNvSpPr/>
          <p:nvPr/>
        </p:nvSpPr>
        <p:spPr>
          <a:xfrm>
            <a:off x="3438525" y="228601"/>
            <a:ext cx="5314950" cy="1031051"/>
          </a:xfrm>
          <a:prstGeom prst="rect">
            <a:avLst/>
          </a:prstGeom>
        </p:spPr>
        <p:txBody>
          <a:bodyPr wrap="square">
            <a:spAutoFit/>
          </a:bodyPr>
          <a:lstStyle/>
          <a:p>
            <a:pPr algn="ctr">
              <a:spcBef>
                <a:spcPts val="0"/>
              </a:spcBef>
              <a:spcAft>
                <a:spcPts val="600"/>
              </a:spcAft>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Roy B. </a:t>
            </a:r>
            <a:r>
              <a:rPr lang="en-US" sz="3600" dirty="0" err="1">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Zuck</a:t>
            </a: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 </a:t>
            </a:r>
          </a:p>
          <a:p>
            <a:pPr algn="ctr">
              <a:spcBef>
                <a:spcPts val="0"/>
              </a:spcBef>
              <a:spcAft>
                <a:spcPts val="0"/>
              </a:spcAft>
            </a:pPr>
            <a:r>
              <a:rPr lang="en-US" sz="2000" i="1" dirty="0">
                <a:latin typeface="Calibri" panose="020F0502020204030204" pitchFamily="34" charset="0"/>
                <a:cs typeface="Calibri" panose="020F0502020204030204" pitchFamily="34" charset="0"/>
              </a:rPr>
              <a:t>Basic Bible Interpretation</a:t>
            </a:r>
            <a:r>
              <a:rPr lang="en-US" sz="2000" dirty="0">
                <a:latin typeface="Calibri" panose="020F0502020204030204" pitchFamily="34" charset="0"/>
                <a:cs typeface="Calibri" panose="020F0502020204030204" pitchFamily="34" charset="0"/>
              </a:rPr>
              <a:t>, p. 151.</a:t>
            </a:r>
            <a:endParaRPr lang="en-US" sz="2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4" name="Picture 2">
            <a:extLst>
              <a:ext uri="{FF2B5EF4-FFF2-40B4-BE49-F238E27FC236}">
                <a16:creationId xmlns:a16="http://schemas.microsoft.com/office/drawing/2014/main" id="{D533C8A8-5FDB-42FC-B4E9-70FDAEA5F8B0}"/>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668000" y="59058"/>
            <a:ext cx="885010" cy="13239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oy zuck basic bible interpretation">
            <a:extLst>
              <a:ext uri="{FF2B5EF4-FFF2-40B4-BE49-F238E27FC236}">
                <a16:creationId xmlns:a16="http://schemas.microsoft.com/office/drawing/2014/main" id="{40886A84-48AB-487C-AD4C-F17BFD9F817C}"/>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09601" y="59056"/>
            <a:ext cx="1295400" cy="109728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673396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2514600"/>
          </a:xfrm>
        </p:spPr>
        <p:txBody>
          <a:bodyPr/>
          <a:lstStyle/>
          <a:p>
            <a:pPr marL="0" indent="0" algn="just">
              <a:buNone/>
            </a:pPr>
            <a:r>
              <a:rPr lang="en-US" sz="31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sz="3100"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sz="3100" b="1" dirty="0">
                <a:solidFill>
                  <a:srgbClr val="FFFFCC"/>
                </a:solidFill>
                <a:effectLst>
                  <a:outerShdw blurRad="38100" dist="38100" dir="2700000" algn="tl">
                    <a:srgbClr val="000000">
                      <a:alpha val="43137"/>
                    </a:srgbClr>
                  </a:outerShdw>
                </a:effectLst>
              </a:rPr>
              <a:t>:29. </a:t>
            </a:r>
            <a:r>
              <a:rPr lang="en-US" b="0" i="0" u="none" strike="noStrike" dirty="0">
                <a:effectLst>
                  <a:outerShdw blurRad="38100" dist="38100" dir="2700000" algn="tl">
                    <a:srgbClr val="000000">
                      <a:alpha val="43137"/>
                    </a:srgbClr>
                  </a:outerShdw>
                </a:effectLst>
              </a:rPr>
              <a:t>Those holding to the miraculous intensification of natural events theory of the plagues cannot in any fashion explain the origin of a virus intelligent enough to select only firstborn males. The hand of the Lord is the only satisfactory explanation for this disaster. His promised judgment (4:23) had been rendered.</a:t>
            </a:r>
            <a:r>
              <a:rPr lang="en-US" u="none" strike="noStrike"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246727"/>
            <a:ext cx="8321040"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spcAft>
                <a:spcPts val="600"/>
              </a:spcAft>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101).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3006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026"/>
          <p:cNvSpPr>
            <a:spLocks noGrp="1" noChangeArrowheads="1"/>
          </p:cNvSpPr>
          <p:nvPr>
            <p:ph type="title"/>
          </p:nvPr>
        </p:nvSpPr>
        <p:spPr>
          <a:xfrm>
            <a:off x="2209800" y="228600"/>
            <a:ext cx="7772400" cy="914400"/>
          </a:xfrm>
        </p:spPr>
        <p:txBody>
          <a:bodyPr/>
          <a:lstStyle/>
          <a:p>
            <a:pPr algn="ctr"/>
            <a:r>
              <a:rPr lang="en-US" altLang="en-US" sz="3600" kern="1200" dirty="0">
                <a:effectLst>
                  <a:outerShdw blurRad="38100" dist="38100" dir="2700000" algn="tl">
                    <a:srgbClr val="000000">
                      <a:alpha val="43137"/>
                    </a:srgbClr>
                  </a:outerShdw>
                </a:effectLst>
                <a:latin typeface="Calibri" panose="020F0502020204030204" pitchFamily="34" charset="0"/>
              </a:rPr>
              <a:t>PLAGUES’ MIRACULOUS NATURE</a:t>
            </a:r>
          </a:p>
        </p:txBody>
      </p:sp>
      <p:sp>
        <p:nvSpPr>
          <p:cNvPr id="35843" name="Rectangle 1027"/>
          <p:cNvSpPr>
            <a:spLocks noGrp="1" noChangeArrowheads="1"/>
          </p:cNvSpPr>
          <p:nvPr>
            <p:ph type="body" idx="1"/>
          </p:nvPr>
        </p:nvSpPr>
        <p:spPr>
          <a:xfrm>
            <a:off x="533401" y="1143000"/>
            <a:ext cx="7391400" cy="5410200"/>
          </a:xfrm>
        </p:spPr>
        <p:txBody>
          <a:bodyPr/>
          <a:lstStyle/>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Moses knew about them beforehand (8:10; 9:5, 29)</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Instantaneous appearance and termination</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Description as “signs and wonders” (7:3)</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Intensification</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Timing</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Accomplishment of a moral purpose (11:1)</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Response they invoked from the Egyptian sorcerers (7:22; 8:18-19)</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Last seven plagues did not effect the Jews living in Goshen (9:6) </a:t>
            </a:r>
          </a:p>
          <a:p>
            <a:pPr algn="just">
              <a:spcBef>
                <a:spcPts val="0"/>
              </a:spcBef>
              <a:spcAft>
                <a:spcPts val="400"/>
              </a:spcAft>
              <a:defRPr/>
            </a:pPr>
            <a:r>
              <a:rPr lang="en-US" altLang="en-US" sz="2550" dirty="0">
                <a:latin typeface="Calibri" panose="020F0502020204030204" pitchFamily="34" charset="0"/>
                <a:ea typeface="Calibri" panose="020F0502020204030204" pitchFamily="34" charset="0"/>
                <a:cs typeface="Calibri" panose="020F0502020204030204" pitchFamily="34" charset="0"/>
              </a:rPr>
              <a:t>Nile into blood affected all rivers, streams, pools, reservoirs, and vessels holding waters </a:t>
            </a:r>
          </a:p>
        </p:txBody>
      </p:sp>
      <p:sp>
        <p:nvSpPr>
          <p:cNvPr id="75779" name="Text Box 1028"/>
          <p:cNvSpPr txBox="1">
            <a:spLocks noChangeArrowheads="1"/>
          </p:cNvSpPr>
          <p:nvPr/>
        </p:nvSpPr>
        <p:spPr bwMode="auto">
          <a:xfrm>
            <a:off x="2705100" y="6324600"/>
            <a:ext cx="6781800" cy="400110"/>
          </a:xfrm>
          <a:prstGeom prst="rect">
            <a:avLst/>
          </a:prstGeom>
          <a:noFill/>
          <a:ln w="9525">
            <a:noFill/>
            <a:miter lim="800000"/>
            <a:headEnd/>
            <a:tailEnd/>
          </a:ln>
        </p:spPr>
        <p:txBody>
          <a:bodyPr>
            <a:spAutoFit/>
          </a:bodyPr>
          <a:lstStyle/>
          <a:p>
            <a:pPr algn="ctr">
              <a:spcBef>
                <a:spcPts val="0"/>
              </a:spcBef>
            </a:pPr>
            <a:r>
              <a:rPr lang="en-US" altLang="en-US" sz="2000" dirty="0">
                <a:latin typeface="Calibri" panose="020F0502020204030204" pitchFamily="34" charset="0"/>
                <a:ea typeface="Calibri" panose="020F0502020204030204" pitchFamily="34" charset="0"/>
                <a:cs typeface="Calibri" panose="020F0502020204030204" pitchFamily="34" charset="0"/>
              </a:rPr>
              <a:t>Hill and Walton, </a:t>
            </a:r>
            <a:r>
              <a:rPr lang="en-US" altLang="en-US" sz="2000" i="1" dirty="0">
                <a:latin typeface="Calibri" panose="020F0502020204030204" pitchFamily="34" charset="0"/>
                <a:ea typeface="Calibri" panose="020F0502020204030204" pitchFamily="34" charset="0"/>
                <a:cs typeface="Calibri" panose="020F0502020204030204" pitchFamily="34" charset="0"/>
              </a:rPr>
              <a:t>A Survey of the Old Testament</a:t>
            </a:r>
            <a:r>
              <a:rPr lang="en-US" altLang="en-US" sz="2000" dirty="0">
                <a:latin typeface="Calibri" panose="020F0502020204030204" pitchFamily="34" charset="0"/>
                <a:ea typeface="Calibri" panose="020F0502020204030204" pitchFamily="34" charset="0"/>
                <a:cs typeface="Calibri" panose="020F0502020204030204" pitchFamily="34" charset="0"/>
              </a:rPr>
              <a:t>, 114-15 </a:t>
            </a:r>
          </a:p>
        </p:txBody>
      </p:sp>
      <p:pic>
        <p:nvPicPr>
          <p:cNvPr id="2" name="Picture 1">
            <a:extLst>
              <a:ext uri="{FF2B5EF4-FFF2-40B4-BE49-F238E27FC236}">
                <a16:creationId xmlns:a16="http://schemas.microsoft.com/office/drawing/2014/main" id="{7059DA80-DDEC-0F46-8BBD-EB62F9B037CA}"/>
              </a:ext>
            </a:extLst>
          </p:cNvPr>
          <p:cNvPicPr>
            <a:picLocks noChangeAspect="1"/>
          </p:cNvPicPr>
          <p:nvPr/>
        </p:nvPicPr>
        <p:blipFill>
          <a:blip r:embed="rId2"/>
          <a:srcRect b="20526"/>
          <a:stretch>
            <a:fillRect/>
          </a:stretch>
        </p:blipFill>
        <p:spPr>
          <a:xfrm>
            <a:off x="8705976" y="1981200"/>
            <a:ext cx="2876424" cy="228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56057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0F100-CD3D-5AA1-FAA0-12C4BB575E7D}"/>
            </a:ext>
          </a:extLst>
        </p:cNvPr>
        <p:cNvGrpSpPr/>
        <p:nvPr/>
      </p:nvGrpSpPr>
      <p:grpSpPr>
        <a:xfrm>
          <a:off x="0" y="0"/>
          <a:ext cx="0" cy="0"/>
          <a:chOff x="0" y="0"/>
          <a:chExt cx="0" cy="0"/>
        </a:xfrm>
      </p:grpSpPr>
      <p:sp>
        <p:nvSpPr>
          <p:cNvPr id="16387" name="Rectangle 3">
            <a:extLst>
              <a:ext uri="{FF2B5EF4-FFF2-40B4-BE49-F238E27FC236}">
                <a16:creationId xmlns:a16="http://schemas.microsoft.com/office/drawing/2014/main" id="{D9342E5D-804D-F26A-2A75-C3EFEE0F6964}"/>
              </a:ext>
            </a:extLst>
          </p:cNvPr>
          <p:cNvSpPr>
            <a:spLocks noGrp="1" noChangeArrowheads="1"/>
          </p:cNvSpPr>
          <p:nvPr>
            <p:ph type="body" idx="1"/>
          </p:nvPr>
        </p:nvSpPr>
        <p:spPr>
          <a:xfrm>
            <a:off x="609600" y="1600200"/>
            <a:ext cx="10972800" cy="2971800"/>
          </a:xfrm>
        </p:spPr>
        <p:txBody>
          <a:bodyPr/>
          <a:lstStyle/>
          <a:p>
            <a:pPr marL="0" indent="0" algn="just">
              <a:spcBef>
                <a:spcPts val="0"/>
              </a:spcBef>
              <a:buNone/>
            </a:pPr>
            <a:r>
              <a:rPr lang="en-US"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b="1" i="0" dirty="0">
                <a:solidFill>
                  <a:srgbClr val="FFFFCC"/>
                </a:solidFill>
                <a:effectLst>
                  <a:outerShdw blurRad="38100" dist="38100" dir="2700000" algn="tl">
                    <a:srgbClr val="000000">
                      <a:alpha val="43137"/>
                    </a:srgbClr>
                  </a:outerShdw>
                </a:effectLst>
              </a:rPr>
              <a:t>12:29</a:t>
            </a:r>
            <a:r>
              <a:rPr lang="en-US" b="0" i="0" dirty="0">
                <a:effectLst>
                  <a:outerShdw blurRad="38100" dist="38100" dir="2700000" algn="tl">
                    <a:srgbClr val="000000">
                      <a:alpha val="43137"/>
                    </a:srgbClr>
                  </a:outerShdw>
                </a:effectLst>
              </a:rPr>
              <a:t> “</a:t>
            </a:r>
            <a:r>
              <a:rPr lang="en-US" b="0" i="1" dirty="0">
                <a:effectLst>
                  <a:outerShdw blurRad="38100" dist="38100" dir="2700000" algn="tl">
                    <a:srgbClr val="000000">
                      <a:alpha val="43137"/>
                    </a:srgbClr>
                  </a:outerShdw>
                </a:effectLst>
              </a:rPr>
              <a:t>the firstborn of Pharaoh.</a:t>
            </a:r>
            <a:r>
              <a:rPr lang="en-US" b="0" i="0" dirty="0">
                <a:effectLst>
                  <a:outerShdw blurRad="38100" dist="38100" dir="2700000" algn="tl">
                    <a:srgbClr val="000000">
                      <a:alpha val="43137"/>
                    </a:srgbClr>
                  </a:outerShdw>
                </a:effectLst>
              </a:rPr>
              <a:t> We know </a:t>
            </a:r>
            <a:r>
              <a:rPr lang="en-US" b="0" i="0" dirty="0" err="1">
                <a:effectLst>
                  <a:outerShdw blurRad="38100" dist="38100" dir="2700000" algn="tl">
                    <a:srgbClr val="000000">
                      <a:alpha val="43137"/>
                    </a:srgbClr>
                  </a:outerShdw>
                </a:effectLst>
              </a:rPr>
              <a:t>Thutmose</a:t>
            </a:r>
            <a:r>
              <a:rPr lang="en-US" b="0" i="0" dirty="0">
                <a:effectLst>
                  <a:outerShdw blurRad="38100" dist="38100" dir="2700000" algn="tl">
                    <a:srgbClr val="000000">
                      <a:alpha val="43137"/>
                    </a:srgbClr>
                  </a:outerShdw>
                </a:effectLst>
              </a:rPr>
              <a:t> IV succeeded </a:t>
            </a:r>
            <a:r>
              <a:rPr lang="en-US" b="0" i="0" dirty="0" err="1">
                <a:effectLst>
                  <a:outerShdw blurRad="38100" dist="38100" dir="2700000" algn="tl">
                    <a:srgbClr val="000000">
                      <a:alpha val="43137"/>
                    </a:srgbClr>
                  </a:outerShdw>
                </a:effectLst>
              </a:rPr>
              <a:t>Amenhotep</a:t>
            </a:r>
            <a:r>
              <a:rPr lang="en-US" b="0" i="0" dirty="0">
                <a:effectLst>
                  <a:outerShdw blurRad="38100" dist="38100" dir="2700000" algn="tl">
                    <a:srgbClr val="000000">
                      <a:alpha val="43137"/>
                    </a:srgbClr>
                  </a:outerShdw>
                </a:effectLst>
              </a:rPr>
              <a:t> II, the Pharaoh of the Exodus, but </a:t>
            </a:r>
            <a:r>
              <a:rPr lang="en-US" b="0" i="0" dirty="0" err="1">
                <a:effectLst>
                  <a:outerShdw blurRad="38100" dist="38100" dir="2700000" algn="tl">
                    <a:srgbClr val="000000">
                      <a:alpha val="43137"/>
                    </a:srgbClr>
                  </a:outerShdw>
                </a:effectLst>
              </a:rPr>
              <a:t>Thutmose</a:t>
            </a:r>
            <a:r>
              <a:rPr lang="en-US" b="0" i="0" dirty="0">
                <a:effectLst>
                  <a:outerShdw blurRad="38100" dist="38100" dir="2700000" algn="tl">
                    <a:srgbClr val="000000">
                      <a:alpha val="43137"/>
                    </a:srgbClr>
                  </a:outerShdw>
                </a:effectLst>
              </a:rPr>
              <a:t> IV was not his firstborn</a:t>
            </a:r>
            <a:r>
              <a:rPr lang="en-US" dirty="0">
                <a:effectLst>
                  <a:outerShdw blurRad="38100" dist="38100" dir="2700000" algn="tl">
                    <a:srgbClr val="000000">
                      <a:alpha val="43137"/>
                    </a:srgbClr>
                  </a:outerShdw>
                </a:effectLst>
              </a:rPr>
              <a:t>.”</a:t>
            </a:r>
          </a:p>
        </p:txBody>
      </p:sp>
      <p:pic>
        <p:nvPicPr>
          <p:cNvPr id="29700" name="Picture 4">
            <a:extLst>
              <a:ext uri="{FF2B5EF4-FFF2-40B4-BE49-F238E27FC236}">
                <a16:creationId xmlns:a16="http://schemas.microsoft.com/office/drawing/2014/main" id="{47A7886D-37B5-2427-A1D4-849B23522B1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76200"/>
            <a:ext cx="906780" cy="1097280"/>
          </a:xfrm>
          <a:prstGeom prst="rect">
            <a:avLst/>
          </a:prstGeom>
          <a:noFill/>
          <a:ln w="9525">
            <a:solidFill>
              <a:schemeClr val="tx1"/>
            </a:solidFill>
            <a:miter lim="800000"/>
            <a:headEnd/>
            <a:tailEnd/>
          </a:ln>
        </p:spPr>
      </p:pic>
      <p:sp>
        <p:nvSpPr>
          <p:cNvPr id="5" name="Rectangle 2">
            <a:extLst>
              <a:ext uri="{FF2B5EF4-FFF2-40B4-BE49-F238E27FC236}">
                <a16:creationId xmlns:a16="http://schemas.microsoft.com/office/drawing/2014/main" id="{C1605EA3-5ECA-CB7C-5CBC-6CE53C6CF28D}"/>
              </a:ext>
            </a:extLst>
          </p:cNvPr>
          <p:cNvSpPr>
            <a:spLocks noGrp="1" noChangeArrowheads="1"/>
          </p:cNvSpPr>
          <p:nvPr>
            <p:ph type="title"/>
          </p:nvPr>
        </p:nvSpPr>
        <p:spPr>
          <a:xfrm>
            <a:off x="3009900" y="228600"/>
            <a:ext cx="6172200" cy="914400"/>
          </a:xfrm>
        </p:spPr>
        <p:txBody>
          <a:bodyPr/>
          <a:lstStyle/>
          <a:p>
            <a:pPr algn="ct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Charles Ryrie</a:t>
            </a:r>
            <a:br>
              <a:rPr lang="en-US" sz="3600" dirty="0">
                <a:latin typeface="Calibri" panose="020F0502020204030204" pitchFamily="34" charset="0"/>
                <a:cs typeface="Calibri" panose="020F0502020204030204" pitchFamily="34" charset="0"/>
              </a:rPr>
            </a:br>
            <a:r>
              <a:rPr lang="en-US" sz="2000" i="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Ryrie Study Bible, </a:t>
            </a:r>
            <a:r>
              <a:rPr lang="en-US" sz="20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page 10</a:t>
            </a:r>
            <a:r>
              <a:rPr lang="en-US" sz="2000" dirty="0">
                <a:solidFill>
                  <a:schemeClr val="tx1"/>
                </a:solidFill>
                <a:effectLst>
                  <a:outerShdw blurRad="38100" dist="38100" dir="2700000" algn="tl">
                    <a:srgbClr val="000000">
                      <a:alpha val="43137"/>
                    </a:srgbClr>
                  </a:outerShdw>
                </a:effectLst>
                <a:cs typeface="Calibri" panose="020F0502020204030204" pitchFamily="34" charset="0"/>
              </a:rPr>
              <a:t>9</a:t>
            </a:r>
          </a:p>
        </p:txBody>
      </p:sp>
    </p:spTree>
    <p:extLst>
      <p:ext uri="{BB962C8B-B14F-4D97-AF65-F5344CB8AC3E}">
        <p14:creationId xmlns:p14="http://schemas.microsoft.com/office/powerpoint/2010/main" val="1318596883"/>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026"/>
          <p:cNvSpPr>
            <a:spLocks noGrp="1" noChangeArrowheads="1"/>
          </p:cNvSpPr>
          <p:nvPr>
            <p:ph type="title"/>
          </p:nvPr>
        </p:nvSpPr>
        <p:spPr>
          <a:xfrm>
            <a:off x="914400" y="228600"/>
            <a:ext cx="10363200" cy="914400"/>
          </a:xfrm>
        </p:spPr>
        <p:txBody>
          <a:bodyPr/>
          <a:lstStyle/>
          <a:p>
            <a:pPr algn="ctr"/>
            <a:r>
              <a:rPr lang="en-US" altLang="en-US" sz="3600" kern="1200" dirty="0">
                <a:latin typeface="Calibri" panose="020F0502020204030204" pitchFamily="34" charset="0"/>
                <a:ea typeface="Calibri" panose="020F0502020204030204" pitchFamily="34" charset="0"/>
                <a:cs typeface="Calibri" panose="020F0502020204030204" pitchFamily="34" charset="0"/>
              </a:rPr>
              <a:t>DATE OF THE EXODUS</a:t>
            </a:r>
          </a:p>
        </p:txBody>
      </p:sp>
      <p:sp>
        <p:nvSpPr>
          <p:cNvPr id="22531" name="Rectangle 1027"/>
          <p:cNvSpPr>
            <a:spLocks noGrp="1" noChangeArrowheads="1"/>
          </p:cNvSpPr>
          <p:nvPr>
            <p:ph type="body" idx="1"/>
          </p:nvPr>
        </p:nvSpPr>
        <p:spPr>
          <a:xfrm>
            <a:off x="609600" y="1905000"/>
            <a:ext cx="5638800" cy="3048000"/>
          </a:xfrm>
        </p:spPr>
        <p:txBody>
          <a:bodyPr/>
          <a:lstStyle/>
          <a:p>
            <a:pPr marL="457200" indent="-457200">
              <a:spcBef>
                <a:spcPts val="0"/>
              </a:spcBef>
              <a:spcAft>
                <a:spcPts val="1200"/>
              </a:spcAft>
              <a:defRPr/>
            </a:pPr>
            <a:r>
              <a:rPr lang="en-US" altLang="en-US" kern="1200" dirty="0">
                <a:latin typeface="Calibri" panose="020F0502020204030204" pitchFamily="34" charset="0"/>
              </a:rPr>
              <a:t>1446 </a:t>
            </a:r>
            <a:r>
              <a:rPr lang="en-US" altLang="en-US" kern="1200" cap="small" dirty="0" err="1">
                <a:latin typeface="Calibri" panose="020F0502020204030204" pitchFamily="34" charset="0"/>
              </a:rPr>
              <a:t>b.c.</a:t>
            </a:r>
            <a:endParaRPr lang="en-US" altLang="en-US" kern="1200" cap="small" dirty="0">
              <a:latin typeface="Calibri" panose="020F0502020204030204" pitchFamily="34" charset="0"/>
            </a:endParaRPr>
          </a:p>
          <a:p>
            <a:pPr marL="914400" lvl="1" indent="-457200">
              <a:spcBef>
                <a:spcPts val="0"/>
              </a:spcBef>
              <a:spcAft>
                <a:spcPts val="1200"/>
              </a:spcAft>
              <a:defRPr/>
            </a:pPr>
            <a:r>
              <a:rPr lang="en-US" altLang="en-US" kern="1200" dirty="0">
                <a:latin typeface="Calibri" panose="020F0502020204030204" pitchFamily="34" charset="0"/>
                <a:ea typeface="+mn-ea"/>
                <a:cs typeface="+mn-cs"/>
              </a:rPr>
              <a:t>Literal numbers</a:t>
            </a:r>
          </a:p>
          <a:p>
            <a:pPr marL="914400" lvl="1" indent="-457200">
              <a:spcBef>
                <a:spcPts val="0"/>
              </a:spcBef>
              <a:spcAft>
                <a:spcPts val="1200"/>
              </a:spcAft>
              <a:defRPr/>
            </a:pPr>
            <a:r>
              <a:rPr lang="en-US" altLang="en-US" kern="1200" dirty="0">
                <a:latin typeface="Calibri" panose="020F0502020204030204" pitchFamily="34" charset="0"/>
                <a:ea typeface="+mn-ea"/>
                <a:cs typeface="+mn-cs"/>
              </a:rPr>
              <a:t>Oppression – Thutmose III</a:t>
            </a:r>
          </a:p>
          <a:p>
            <a:pPr marL="914400" lvl="1" indent="-457200">
              <a:spcBef>
                <a:spcPts val="0"/>
              </a:spcBef>
              <a:spcAft>
                <a:spcPts val="1200"/>
              </a:spcAft>
              <a:defRPr/>
            </a:pPr>
            <a:r>
              <a:rPr lang="en-US" altLang="en-US" kern="1200" dirty="0">
                <a:latin typeface="Calibri" panose="020F0502020204030204" pitchFamily="34" charset="0"/>
                <a:ea typeface="+mn-ea"/>
                <a:cs typeface="+mn-cs"/>
              </a:rPr>
              <a:t>Exodus – Amenhotep II</a:t>
            </a:r>
          </a:p>
        </p:txBody>
      </p:sp>
      <p:pic>
        <p:nvPicPr>
          <p:cNvPr id="3" name="Picture 2">
            <a:extLst>
              <a:ext uri="{FF2B5EF4-FFF2-40B4-BE49-F238E27FC236}">
                <a16:creationId xmlns:a16="http://schemas.microsoft.com/office/drawing/2014/main" id="{D2BD2A5A-508D-6E34-FC8F-DBDB2228979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0C994-6E9E-4E35-A475-F8AF7D515921}"/>
            </a:ext>
          </a:extLst>
        </p:cNvPr>
        <p:cNvGrpSpPr/>
        <p:nvPr/>
      </p:nvGrpSpPr>
      <p:grpSpPr>
        <a:xfrm>
          <a:off x="0" y="0"/>
          <a:ext cx="0" cy="0"/>
          <a:chOff x="0" y="0"/>
          <a:chExt cx="0" cy="0"/>
        </a:xfrm>
      </p:grpSpPr>
      <p:sp>
        <p:nvSpPr>
          <p:cNvPr id="55297" name="Rectangle 2">
            <a:extLst>
              <a:ext uri="{FF2B5EF4-FFF2-40B4-BE49-F238E27FC236}">
                <a16:creationId xmlns:a16="http://schemas.microsoft.com/office/drawing/2014/main" id="{B26335D7-BC12-3B0B-AA98-B9D3140CC707}"/>
              </a:ext>
            </a:extLst>
          </p:cNvPr>
          <p:cNvSpPr>
            <a:spLocks noGrp="1" noChangeArrowheads="1"/>
          </p:cNvSpPr>
          <p:nvPr>
            <p:ph type="title"/>
          </p:nvPr>
        </p:nvSpPr>
        <p:spPr>
          <a:xfrm>
            <a:off x="914400" y="228600"/>
            <a:ext cx="10363200" cy="914400"/>
          </a:xfrm>
        </p:spPr>
        <p:txBody>
          <a:bodyPr/>
          <a:lstStyle/>
          <a:p>
            <a:pPr algn="ctr"/>
            <a:r>
              <a:rPr lang="en-US" altLang="en-US" sz="3600" kern="1200" dirty="0">
                <a:effectLst>
                  <a:outerShdw blurRad="38100" dist="38100" dir="2700000" algn="tl">
                    <a:srgbClr val="000000">
                      <a:alpha val="43137"/>
                    </a:srgbClr>
                  </a:outerShdw>
                </a:effectLst>
                <a:latin typeface="Calibri" panose="020F0502020204030204" pitchFamily="34" charset="0"/>
              </a:rPr>
              <a:t>REDEMPTION</a:t>
            </a:r>
            <a:br>
              <a:rPr lang="en-US" altLang="en-US" sz="3600" kern="1200" dirty="0">
                <a:effectLst>
                  <a:outerShdw blurRad="38100" dist="38100" dir="2700000" algn="tl">
                    <a:srgbClr val="000000">
                      <a:alpha val="43137"/>
                    </a:srgbClr>
                  </a:outerShdw>
                </a:effectLst>
                <a:latin typeface="Calibri" panose="020F0502020204030204" pitchFamily="34" charset="0"/>
              </a:rPr>
            </a:br>
            <a:r>
              <a:rPr lang="en-US" altLang="en-US" sz="2800" b="1" dirty="0">
                <a:solidFill>
                  <a:srgbClr val="FFFFCC"/>
                </a:solidFill>
                <a:effectLst>
                  <a:outerShdw blurRad="38100" dist="38100" dir="2700000" algn="tl">
                    <a:srgbClr val="000000"/>
                  </a:outerShdw>
                </a:effectLst>
                <a:ea typeface="Calibri" panose="020F0502020204030204" pitchFamily="34" charset="0"/>
                <a:cs typeface="Calibri" panose="020F0502020204030204" pitchFamily="34" charset="0"/>
              </a:rPr>
              <a:t>(1:1–12:30)</a:t>
            </a:r>
            <a:endParaRPr lang="en-US" altLang="en-US" sz="3200" b="1" dirty="0">
              <a:solidFill>
                <a:srgbClr val="FFFFCC"/>
              </a:solidFill>
              <a:effectLst>
                <a:outerShdw blurRad="38100" dist="38100" dir="2700000" algn="tl">
                  <a:srgbClr val="000000"/>
                </a:outerShdw>
              </a:effectLst>
              <a:ea typeface="Calibri" panose="020F0502020204030204" pitchFamily="34" charset="0"/>
              <a:cs typeface="Calibri" panose="020F0502020204030204" pitchFamily="34" charset="0"/>
            </a:endParaRPr>
          </a:p>
        </p:txBody>
      </p:sp>
      <p:sp>
        <p:nvSpPr>
          <p:cNvPr id="11267" name="Rectangle 3">
            <a:extLst>
              <a:ext uri="{FF2B5EF4-FFF2-40B4-BE49-F238E27FC236}">
                <a16:creationId xmlns:a16="http://schemas.microsoft.com/office/drawing/2014/main" id="{6CA513BF-6252-7953-2162-D768BB724901}"/>
              </a:ext>
            </a:extLst>
          </p:cNvPr>
          <p:cNvSpPr>
            <a:spLocks noGrp="1" noChangeArrowheads="1"/>
          </p:cNvSpPr>
          <p:nvPr>
            <p:ph type="body" idx="1"/>
          </p:nvPr>
        </p:nvSpPr>
        <p:spPr>
          <a:xfrm>
            <a:off x="609599" y="1371601"/>
            <a:ext cx="7637741" cy="4267200"/>
          </a:xfrm>
        </p:spPr>
        <p:txBody>
          <a:bodyPr/>
          <a:lstStyle/>
          <a:p>
            <a:pPr>
              <a:spcBef>
                <a:spcPts val="0"/>
              </a:spcBef>
              <a:spcAft>
                <a:spcPts val="12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Why redemption is necessary (</a:t>
            </a:r>
            <a:r>
              <a:rPr lang="en-US" altLang="en-US" sz="3000" dirty="0" err="1">
                <a:latin typeface="Calibri" panose="020F0502020204030204" pitchFamily="34" charset="0"/>
                <a:ea typeface="Calibri" panose="020F0502020204030204" pitchFamily="34" charset="0"/>
                <a:cs typeface="Calibri" panose="020F0502020204030204" pitchFamily="34" charset="0"/>
              </a:rPr>
              <a:t>Exod</a:t>
            </a:r>
            <a:r>
              <a:rPr lang="en-US" altLang="en-US" sz="3000" dirty="0">
                <a:latin typeface="Calibri" panose="020F0502020204030204" pitchFamily="34" charset="0"/>
                <a:ea typeface="Calibri" panose="020F0502020204030204" pitchFamily="34" charset="0"/>
                <a:cs typeface="Calibri" panose="020F0502020204030204" pitchFamily="34" charset="0"/>
              </a:rPr>
              <a:t> 1)</a:t>
            </a:r>
          </a:p>
          <a:p>
            <a:pPr>
              <a:spcBef>
                <a:spcPts val="0"/>
              </a:spcBef>
              <a:spcAft>
                <a:spcPts val="1200"/>
              </a:spcAft>
              <a:defRPr/>
            </a:pPr>
            <a:r>
              <a:rPr lang="en-US" altLang="en-US" sz="3000" dirty="0">
                <a:latin typeface="Calibri" panose="020F0502020204030204" pitchFamily="34" charset="0"/>
                <a:cs typeface="Calibri" panose="020F0502020204030204" pitchFamily="34" charset="0"/>
              </a:rPr>
              <a:t>Development of the deliverer (</a:t>
            </a:r>
            <a:r>
              <a:rPr lang="en-US" altLang="en-US" sz="3000" dirty="0" err="1">
                <a:latin typeface="Calibri" panose="020F0502020204030204" pitchFamily="34" charset="0"/>
                <a:cs typeface="Calibri" panose="020F0502020204030204" pitchFamily="34" charset="0"/>
              </a:rPr>
              <a:t>Exod</a:t>
            </a:r>
            <a:r>
              <a:rPr lang="en-US" altLang="en-US" sz="3000" dirty="0">
                <a:latin typeface="Calibri" panose="020F0502020204030204" pitchFamily="34" charset="0"/>
                <a:cs typeface="Calibri" panose="020F0502020204030204" pitchFamily="34" charset="0"/>
              </a:rPr>
              <a:t> 2–4)</a:t>
            </a:r>
          </a:p>
          <a:p>
            <a:pPr>
              <a:spcBef>
                <a:spcPts val="0"/>
              </a:spcBef>
              <a:spcAft>
                <a:spcPts val="12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First confrontation with Pharaoh (</a:t>
            </a:r>
            <a:r>
              <a:rPr lang="en-US" altLang="en-US" sz="3000" dirty="0" err="1">
                <a:latin typeface="Calibri" panose="020F0502020204030204" pitchFamily="34" charset="0"/>
                <a:ea typeface="Calibri" panose="020F0502020204030204" pitchFamily="34" charset="0"/>
                <a:cs typeface="Calibri" panose="020F0502020204030204" pitchFamily="34" charset="0"/>
              </a:rPr>
              <a:t>Exod</a:t>
            </a:r>
            <a:r>
              <a:rPr lang="en-US" altLang="en-US" sz="3000" dirty="0">
                <a:latin typeface="Calibri" panose="020F0502020204030204" pitchFamily="34" charset="0"/>
                <a:ea typeface="Calibri" panose="020F0502020204030204" pitchFamily="34" charset="0"/>
                <a:cs typeface="Calibri" panose="020F0502020204030204" pitchFamily="34" charset="0"/>
              </a:rPr>
              <a:t> 5) </a:t>
            </a:r>
          </a:p>
          <a:p>
            <a:pPr>
              <a:spcBef>
                <a:spcPts val="0"/>
              </a:spcBef>
              <a:spcAft>
                <a:spcPts val="12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God reassures Moses (</a:t>
            </a:r>
            <a:r>
              <a:rPr lang="en-US" altLang="en-US" sz="3000" dirty="0" err="1">
                <a:latin typeface="Calibri" panose="020F0502020204030204" pitchFamily="34" charset="0"/>
                <a:ea typeface="Calibri" panose="020F0502020204030204" pitchFamily="34" charset="0"/>
                <a:cs typeface="Calibri" panose="020F0502020204030204" pitchFamily="34" charset="0"/>
              </a:rPr>
              <a:t>Exod</a:t>
            </a:r>
            <a:r>
              <a:rPr lang="en-US" altLang="en-US" sz="3000" dirty="0">
                <a:latin typeface="Calibri" panose="020F0502020204030204" pitchFamily="34" charset="0"/>
                <a:ea typeface="Calibri" panose="020F0502020204030204" pitchFamily="34" charset="0"/>
                <a:cs typeface="Calibri" panose="020F0502020204030204" pitchFamily="34" charset="0"/>
              </a:rPr>
              <a:t> 6:1–7:7) </a:t>
            </a:r>
          </a:p>
          <a:p>
            <a:pPr>
              <a:spcBef>
                <a:spcPts val="0"/>
              </a:spcBef>
              <a:spcAft>
                <a:spcPts val="1200"/>
              </a:spcAft>
              <a:defRPr/>
            </a:pPr>
            <a:r>
              <a:rPr lang="en-US" altLang="en-US" sz="3000" dirty="0">
                <a:latin typeface="Calibri" panose="020F0502020204030204" pitchFamily="34" charset="0"/>
                <a:ea typeface="Calibri" panose="020F0502020204030204" pitchFamily="34" charset="0"/>
                <a:cs typeface="Calibri" panose="020F0502020204030204" pitchFamily="34" charset="0"/>
              </a:rPr>
              <a:t>Second confrontation with Pharaoh (</a:t>
            </a:r>
            <a:r>
              <a:rPr lang="en-US" altLang="en-US" sz="3000" dirty="0" err="1">
                <a:latin typeface="Calibri" panose="020F0502020204030204" pitchFamily="34" charset="0"/>
                <a:ea typeface="Calibri" panose="020F0502020204030204" pitchFamily="34" charset="0"/>
                <a:cs typeface="Calibri" panose="020F0502020204030204" pitchFamily="34" charset="0"/>
              </a:rPr>
              <a:t>Exod</a:t>
            </a:r>
            <a:r>
              <a:rPr lang="en-US" altLang="en-US" sz="3000" dirty="0">
                <a:latin typeface="Calibri" panose="020F0502020204030204" pitchFamily="34" charset="0"/>
                <a:ea typeface="Calibri" panose="020F0502020204030204" pitchFamily="34" charset="0"/>
                <a:cs typeface="Calibri" panose="020F0502020204030204" pitchFamily="34" charset="0"/>
              </a:rPr>
              <a:t> 7:8-13)</a:t>
            </a:r>
          </a:p>
          <a:p>
            <a:pPr>
              <a:spcBef>
                <a:spcPts val="0"/>
              </a:spcBef>
              <a:spcAft>
                <a:spcPts val="1200"/>
              </a:spcAft>
              <a:defRPr/>
            </a:pPr>
            <a:r>
              <a:rPr lang="en-US" altLang="en-US" sz="3000" b="1" u="sng" dirty="0">
                <a:solidFill>
                  <a:srgbClr val="FFFFCC"/>
                </a:solidFill>
                <a:latin typeface="Calibri" panose="020F0502020204030204" pitchFamily="34" charset="0"/>
                <a:ea typeface="Calibri" panose="020F0502020204030204" pitchFamily="34" charset="0"/>
                <a:cs typeface="Calibri" panose="020F0502020204030204" pitchFamily="34" charset="0"/>
              </a:rPr>
              <a:t>Plagues (</a:t>
            </a:r>
            <a:r>
              <a:rPr lang="en-US" altLang="en-US" sz="3000" b="1" u="sng" dirty="0" err="1">
                <a:solidFill>
                  <a:srgbClr val="FFFFCC"/>
                </a:solidFill>
                <a:latin typeface="Calibri" panose="020F0502020204030204" pitchFamily="34" charset="0"/>
                <a:ea typeface="Calibri" panose="020F0502020204030204" pitchFamily="34" charset="0"/>
                <a:cs typeface="Calibri" panose="020F0502020204030204" pitchFamily="34" charset="0"/>
              </a:rPr>
              <a:t>Exod</a:t>
            </a:r>
            <a:r>
              <a:rPr lang="en-US" altLang="en-US" sz="3000" b="1" u="sng" dirty="0">
                <a:solidFill>
                  <a:srgbClr val="FFFFCC"/>
                </a:solidFill>
                <a:latin typeface="Calibri" panose="020F0502020204030204" pitchFamily="34" charset="0"/>
                <a:ea typeface="Calibri" panose="020F0502020204030204" pitchFamily="34" charset="0"/>
                <a:cs typeface="Calibri" panose="020F0502020204030204" pitchFamily="34" charset="0"/>
              </a:rPr>
              <a:t> 7:14–12:30) </a:t>
            </a:r>
          </a:p>
        </p:txBody>
      </p:sp>
      <p:pic>
        <p:nvPicPr>
          <p:cNvPr id="3" name="Picture 2">
            <a:extLst>
              <a:ext uri="{FF2B5EF4-FFF2-40B4-BE49-F238E27FC236}">
                <a16:creationId xmlns:a16="http://schemas.microsoft.com/office/drawing/2014/main" id="{7D0227E0-D731-B9A9-31E2-60AB6837733B}"/>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9874094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E7AB0-F15E-32F0-94F9-C34C76E7E1DC}"/>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B0F41AF5-012C-CC84-F6A3-B242187CD638}"/>
              </a:ext>
            </a:extLst>
          </p:cNvPr>
          <p:cNvSpPr>
            <a:spLocks noGrp="1" noChangeArrowheads="1"/>
          </p:cNvSpPr>
          <p:nvPr>
            <p:ph type="body" idx="1"/>
          </p:nvPr>
        </p:nvSpPr>
        <p:spPr>
          <a:xfrm>
            <a:off x="1066801" y="2057400"/>
            <a:ext cx="7633650" cy="25795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Comprehensive judgment (29)</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Emotional response (30)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Command to leave (31-32)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CBD556F0-356B-D19D-74CB-D2B7F1A47BBE}"/>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III. Exodus 12:429-32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Death of 1</a:t>
            </a:r>
            <a:r>
              <a:rPr lang="en-US" sz="2800" b="1" baseline="300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Born</a:t>
            </a:r>
          </a:p>
        </p:txBody>
      </p:sp>
      <p:pic>
        <p:nvPicPr>
          <p:cNvPr id="3" name="Picture 2">
            <a:extLst>
              <a:ext uri="{FF2B5EF4-FFF2-40B4-BE49-F238E27FC236}">
                <a16:creationId xmlns:a16="http://schemas.microsoft.com/office/drawing/2014/main" id="{44B59DD6-01C2-D035-435B-3FE5E44268E8}"/>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00307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F3925-5DAE-2967-630C-EB83868FF64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35C2740-1D77-5A9F-82C0-8F03746A28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939" name="Rectangle 3">
            <a:extLst>
              <a:ext uri="{FF2B5EF4-FFF2-40B4-BE49-F238E27FC236}">
                <a16:creationId xmlns:a16="http://schemas.microsoft.com/office/drawing/2014/main" id="{1DD8DDAA-38A9-0A3F-44ED-55B40135CDE5}"/>
              </a:ext>
            </a:extLst>
          </p:cNvPr>
          <p:cNvSpPr>
            <a:spLocks noGrp="1"/>
          </p:cNvSpPr>
          <p:nvPr>
            <p:ph type="body" sz="half" idx="2"/>
          </p:nvPr>
        </p:nvSpPr>
        <p:spPr>
          <a:xfrm>
            <a:off x="609600" y="0"/>
            <a:ext cx="10972800" cy="5105400"/>
          </a:xfrm>
        </p:spPr>
        <p:txBody>
          <a:bodyPr/>
          <a:lstStyle/>
          <a:p>
            <a:pPr marL="0" indent="0" algn="ctr">
              <a:lnSpc>
                <a:spcPct val="100000"/>
              </a:lnSpc>
              <a:spcBef>
                <a:spcPts val="0"/>
              </a:spcBef>
              <a:spcAft>
                <a:spcPts val="900"/>
              </a:spcAft>
              <a:buNone/>
            </a:pPr>
            <a:r>
              <a:rPr 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1 Thessalonians 4:13-18</a:t>
            </a:r>
          </a:p>
          <a:p>
            <a:pPr marL="0" indent="0" algn="just">
              <a:lnSpc>
                <a:spcPct val="100000"/>
              </a:lnSpc>
              <a:spcBef>
                <a:spcPts val="0"/>
              </a:spcBef>
              <a:buNone/>
            </a:pP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13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we do not want you to be uninformed, brethren, about those who are asleep, so that you will not </a:t>
            </a:r>
            <a:r>
              <a:rPr lang="en-US" sz="35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grieve</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as do the rest who have no hope.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if we believe that Jesus died and rose again, even so God will bring with Him those who have fallen asleep in Jesus.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15 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this we say to you by the word of the Lord, that we who are alive and remain until the coming of the Lord, will not precede. . .</a:t>
            </a:r>
          </a:p>
        </p:txBody>
      </p:sp>
    </p:spTree>
    <p:extLst>
      <p:ext uri="{BB962C8B-B14F-4D97-AF65-F5344CB8AC3E}">
        <p14:creationId xmlns:p14="http://schemas.microsoft.com/office/powerpoint/2010/main" val="20157957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0DEEA-FA54-6B1A-7702-43AE7876AA9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8B242D8-5E1F-028A-A742-BB486691B4D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939" name="Rectangle 3">
            <a:extLst>
              <a:ext uri="{FF2B5EF4-FFF2-40B4-BE49-F238E27FC236}">
                <a16:creationId xmlns:a16="http://schemas.microsoft.com/office/drawing/2014/main" id="{5E69C027-AD93-3777-4BB1-2DB41A631160}"/>
              </a:ext>
            </a:extLst>
          </p:cNvPr>
          <p:cNvSpPr>
            <a:spLocks noGrp="1"/>
          </p:cNvSpPr>
          <p:nvPr>
            <p:ph type="body" sz="half" idx="2"/>
          </p:nvPr>
        </p:nvSpPr>
        <p:spPr>
          <a:xfrm>
            <a:off x="609600" y="0"/>
            <a:ext cx="10972800" cy="5105400"/>
          </a:xfrm>
        </p:spPr>
        <p:txBody>
          <a:bodyPr/>
          <a:lstStyle/>
          <a:p>
            <a:pPr marL="0" indent="0" algn="ctr">
              <a:lnSpc>
                <a:spcPct val="100000"/>
              </a:lnSpc>
              <a:spcBef>
                <a:spcPts val="0"/>
              </a:spcBef>
              <a:spcAft>
                <a:spcPts val="900"/>
              </a:spcAft>
              <a:buNone/>
            </a:pPr>
            <a:r>
              <a:rPr 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1 Thessalonians 4:13-18</a:t>
            </a:r>
          </a:p>
          <a:p>
            <a:pPr marL="0" indent="0" algn="just">
              <a:lnSpc>
                <a:spcPct val="100000"/>
              </a:lnSpc>
              <a:spcBef>
                <a:spcPts val="0"/>
              </a:spcBef>
              <a:buNone/>
            </a:pP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 . those who have fallen asleep.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16 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the Lord Himself descend from heaven with a shout, with the voice of </a:t>
            </a:r>
            <a:r>
              <a:rPr lang="en-US" sz="35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archangel and with the trumpet of God, and the dead in Christ will rise first.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17 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Then we who are alive and remain will be caught up together with them in the clouds to meet the Lord in the air, and so we shall always be with the Lord. </a:t>
            </a:r>
            <a:r>
              <a:rPr lang="en-US" sz="35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18 </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Therefore </a:t>
            </a:r>
            <a:r>
              <a:rPr lang="en-US" sz="35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comfort one another</a:t>
            </a:r>
            <a:r>
              <a:rPr lang="en-US" sz="35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with these words."</a:t>
            </a:r>
          </a:p>
        </p:txBody>
      </p:sp>
    </p:spTree>
    <p:extLst>
      <p:ext uri="{BB962C8B-B14F-4D97-AF65-F5344CB8AC3E}">
        <p14:creationId xmlns:p14="http://schemas.microsoft.com/office/powerpoint/2010/main" val="26222435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58307-487A-B19D-8E08-18E21B100622}"/>
            </a:ext>
          </a:extLst>
        </p:cNvPr>
        <p:cNvGrpSpPr/>
        <p:nvPr/>
      </p:nvGrpSpPr>
      <p:grpSpPr>
        <a:xfrm>
          <a:off x="0" y="0"/>
          <a:ext cx="0" cy="0"/>
          <a:chOff x="0" y="0"/>
          <a:chExt cx="0" cy="0"/>
        </a:xfrm>
      </p:grpSpPr>
      <p:pic>
        <p:nvPicPr>
          <p:cNvPr id="1028" name="Picture 4" descr="Every Prophecy of the Bible: Clear Explanations for ...">
            <a:extLst>
              <a:ext uri="{FF2B5EF4-FFF2-40B4-BE49-F238E27FC236}">
                <a16:creationId xmlns:a16="http://schemas.microsoft.com/office/drawing/2014/main" id="{D21B9F89-9A7F-AC0A-AE5F-4352EA18B2E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86213" y="247575"/>
            <a:ext cx="4219575" cy="6362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9236593"/>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52575-3F0A-4BCA-AAC5-1E2F502692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defTabSz="685800">
              <a:spcBef>
                <a:spcPts val="0"/>
              </a:spcBef>
              <a:spcAft>
                <a:spcPts val="9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13:19; 14:29</a:t>
            </a:r>
          </a:p>
          <a:p>
            <a:pPr algn="just"/>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now on I am telling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comes to pass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does occur, you may believe that I am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14:29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I have told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it happens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happens, you may believe.”</a:t>
            </a:r>
          </a:p>
        </p:txBody>
      </p:sp>
      <p:pic>
        <p:nvPicPr>
          <p:cNvPr id="2" name="Picture 1">
            <a:extLst>
              <a:ext uri="{FF2B5EF4-FFF2-40B4-BE49-F238E27FC236}">
                <a16:creationId xmlns:a16="http://schemas.microsoft.com/office/drawing/2014/main" id="{A6E18732-ADA3-8699-48A6-A162F1FB782F}"/>
              </a:ext>
            </a:extLst>
          </p:cNvPr>
          <p:cNvPicPr>
            <a:picLocks noChangeAspect="1"/>
          </p:cNvPicPr>
          <p:nvPr/>
        </p:nvPicPr>
        <p:blipFill>
          <a:blip r:embed="rId3"/>
          <a:srcRect l="17407"/>
          <a:stretch/>
        </p:blipFill>
        <p:spPr>
          <a:xfrm>
            <a:off x="4963160" y="3048000"/>
            <a:ext cx="2265680" cy="182880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30608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8B1B0-D624-2282-373B-87A75B39AF0B}"/>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8738D55D-3544-9303-A754-F47776265C29}"/>
              </a:ext>
            </a:extLst>
          </p:cNvPr>
          <p:cNvSpPr>
            <a:spLocks noGrp="1" noChangeArrowheads="1"/>
          </p:cNvSpPr>
          <p:nvPr>
            <p:ph type="body" idx="1"/>
          </p:nvPr>
        </p:nvSpPr>
        <p:spPr>
          <a:xfrm>
            <a:off x="1066801" y="2057400"/>
            <a:ext cx="7633650" cy="257957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Comprehensive judgment (29)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Emotional response (30)</a:t>
            </a:r>
          </a:p>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Command to leave (31-32)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6FACB229-4E04-DF91-C9D2-DBFC505ED74D}"/>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III. Exodus 12:429-32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Death of 1</a:t>
            </a:r>
            <a:r>
              <a:rPr lang="en-US" sz="2800" b="1" baseline="300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st</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Born</a:t>
            </a:r>
          </a:p>
        </p:txBody>
      </p:sp>
      <p:pic>
        <p:nvPicPr>
          <p:cNvPr id="3" name="Picture 2">
            <a:extLst>
              <a:ext uri="{FF2B5EF4-FFF2-40B4-BE49-F238E27FC236}">
                <a16:creationId xmlns:a16="http://schemas.microsoft.com/office/drawing/2014/main" id="{8257D416-8F15-7C7A-23F7-C1C0378DA877}"/>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150381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0AD3F-F4BC-A715-A815-4FD2AA3908B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DEAC425-A414-B14B-F7D7-7B4DD79550EB}"/>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3"/>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12:31-32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Command to Leave</a:t>
            </a:r>
          </a:p>
        </p:txBody>
      </p:sp>
      <p:sp>
        <p:nvSpPr>
          <p:cNvPr id="161795" name="Rectangle 3">
            <a:extLst>
              <a:ext uri="{FF2B5EF4-FFF2-40B4-BE49-F238E27FC236}">
                <a16:creationId xmlns:a16="http://schemas.microsoft.com/office/drawing/2014/main" id="{CBF81F2D-CF43-7E06-4DAF-A083EE361092}"/>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People (</a:t>
            </a:r>
            <a:r>
              <a:rPr lang="en-US" dirty="0">
                <a:effectLst>
                  <a:outerShdw blurRad="38100" dist="38100" dir="2700000" algn="tl">
                    <a:srgbClr val="000000">
                      <a:alpha val="43137"/>
                    </a:srgbClr>
                  </a:outerShdw>
                </a:effectLst>
                <a:cs typeface="Calibri" panose="020F0502020204030204" pitchFamily="34" charset="0"/>
              </a:rPr>
              <a:t>31)</a:t>
            </a:r>
            <a:endPar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Flocks (32)</a:t>
            </a: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indent="-12573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lvl="2"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p:txBody>
      </p:sp>
      <p:pic>
        <p:nvPicPr>
          <p:cNvPr id="3" name="Picture 2">
            <a:extLst>
              <a:ext uri="{FF2B5EF4-FFF2-40B4-BE49-F238E27FC236}">
                <a16:creationId xmlns:a16="http://schemas.microsoft.com/office/drawing/2014/main" id="{DF4C53A8-552D-CF74-5CDD-DEBC124F5A9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383769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46185-8E6B-FCFB-03AB-2DDD1FFC60EB}"/>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FA49E756-9ED5-F75D-760D-7915535157A3}"/>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3"/>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12:31-32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Command to Leave</a:t>
            </a:r>
          </a:p>
        </p:txBody>
      </p:sp>
      <p:sp>
        <p:nvSpPr>
          <p:cNvPr id="161795" name="Rectangle 3">
            <a:extLst>
              <a:ext uri="{FF2B5EF4-FFF2-40B4-BE49-F238E27FC236}">
                <a16:creationId xmlns:a16="http://schemas.microsoft.com/office/drawing/2014/main" id="{6C5C67E8-77D1-8219-2599-EE7DD00D6AF3}"/>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People (</a:t>
            </a: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31)</a:t>
            </a:r>
            <a:endParaRPr lang="en-US"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cs typeface="Calibri" panose="020F0502020204030204" pitchFamily="34" charset="0"/>
              </a:rPr>
              <a:t>Flocks (32)</a:t>
            </a: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indent="-12573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lvl="2"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p:txBody>
      </p:sp>
      <p:pic>
        <p:nvPicPr>
          <p:cNvPr id="3" name="Picture 2">
            <a:extLst>
              <a:ext uri="{FF2B5EF4-FFF2-40B4-BE49-F238E27FC236}">
                <a16:creationId xmlns:a16="http://schemas.microsoft.com/office/drawing/2014/main" id="{8391B48A-F6BB-7396-2571-442BC09FB834}"/>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98991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0F100-CD3D-5AA1-FAA0-12C4BB575E7D}"/>
            </a:ext>
          </a:extLst>
        </p:cNvPr>
        <p:cNvGrpSpPr/>
        <p:nvPr/>
      </p:nvGrpSpPr>
      <p:grpSpPr>
        <a:xfrm>
          <a:off x="0" y="0"/>
          <a:ext cx="0" cy="0"/>
          <a:chOff x="0" y="0"/>
          <a:chExt cx="0" cy="0"/>
        </a:xfrm>
      </p:grpSpPr>
      <p:sp>
        <p:nvSpPr>
          <p:cNvPr id="16387" name="Rectangle 3">
            <a:extLst>
              <a:ext uri="{FF2B5EF4-FFF2-40B4-BE49-F238E27FC236}">
                <a16:creationId xmlns:a16="http://schemas.microsoft.com/office/drawing/2014/main" id="{D9342E5D-804D-F26A-2A75-C3EFEE0F6964}"/>
              </a:ext>
            </a:extLst>
          </p:cNvPr>
          <p:cNvSpPr>
            <a:spLocks noGrp="1" noChangeArrowheads="1"/>
          </p:cNvSpPr>
          <p:nvPr>
            <p:ph type="body" idx="1"/>
          </p:nvPr>
        </p:nvSpPr>
        <p:spPr>
          <a:xfrm>
            <a:off x="609600" y="1600200"/>
            <a:ext cx="10972800" cy="2971800"/>
          </a:xfrm>
        </p:spPr>
        <p:txBody>
          <a:bodyPr/>
          <a:lstStyle/>
          <a:p>
            <a:pPr marL="0" indent="0" algn="just">
              <a:spcBef>
                <a:spcPts val="0"/>
              </a:spcBef>
              <a:buNone/>
            </a:pPr>
            <a:r>
              <a:rPr lang="en-US"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b="1" i="0" dirty="0">
                <a:solidFill>
                  <a:srgbClr val="FFFFCC"/>
                </a:solidFill>
                <a:effectLst>
                  <a:outerShdw blurRad="38100" dist="38100" dir="2700000" algn="tl">
                    <a:srgbClr val="000000">
                      <a:alpha val="43137"/>
                    </a:srgbClr>
                  </a:outerShdw>
                </a:effectLst>
              </a:rPr>
              <a:t>12:31</a:t>
            </a:r>
            <a:r>
              <a:rPr lang="en-US" b="0" i="0" dirty="0">
                <a:effectLst>
                  <a:outerShdw blurRad="38100" dist="38100" dir="2700000" algn="tl">
                    <a:srgbClr val="000000">
                      <a:alpha val="43137"/>
                    </a:srgbClr>
                  </a:outerShdw>
                </a:effectLst>
              </a:rPr>
              <a:t> “Though Pharaoh manufactured rationalizations for the other plagues, he could not reason away the trauma of the death of his own son. He called for </a:t>
            </a:r>
            <a:r>
              <a:rPr lang="en-US" b="0" i="1" dirty="0">
                <a:effectLst>
                  <a:outerShdw blurRad="38100" dist="38100" dir="2700000" algn="tl">
                    <a:srgbClr val="000000">
                      <a:alpha val="43137"/>
                    </a:srgbClr>
                  </a:outerShdw>
                </a:effectLst>
              </a:rPr>
              <a:t>Moses and Aaron</a:t>
            </a:r>
            <a:r>
              <a:rPr lang="en-US" b="0" i="0" dirty="0">
                <a:effectLst>
                  <a:outerShdw blurRad="38100" dist="38100" dir="2700000" algn="tl">
                    <a:srgbClr val="000000">
                      <a:alpha val="43137"/>
                    </a:srgbClr>
                  </a:outerShdw>
                </a:effectLst>
              </a:rPr>
              <a:t> that night and gave them permission to go, this time without insisting on any concessions.”</a:t>
            </a:r>
          </a:p>
          <a:p>
            <a:pPr marL="0" indent="0" algn="just">
              <a:spcBef>
                <a:spcPts val="0"/>
              </a:spcBef>
              <a:buNone/>
            </a:pPr>
            <a:endParaRPr lang="en-US" dirty="0">
              <a:effectLst>
                <a:outerShdw blurRad="38100" dist="38100" dir="2700000" algn="tl">
                  <a:srgbClr val="000000">
                    <a:alpha val="43137"/>
                  </a:srgbClr>
                </a:outerShdw>
              </a:effectLst>
            </a:endParaRPr>
          </a:p>
        </p:txBody>
      </p:sp>
      <p:pic>
        <p:nvPicPr>
          <p:cNvPr id="29700" name="Picture 4">
            <a:extLst>
              <a:ext uri="{FF2B5EF4-FFF2-40B4-BE49-F238E27FC236}">
                <a16:creationId xmlns:a16="http://schemas.microsoft.com/office/drawing/2014/main" id="{47A7886D-37B5-2427-A1D4-849B23522B1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76200"/>
            <a:ext cx="906780" cy="1097280"/>
          </a:xfrm>
          <a:prstGeom prst="rect">
            <a:avLst/>
          </a:prstGeom>
          <a:noFill/>
          <a:ln w="9525">
            <a:solidFill>
              <a:schemeClr val="tx1"/>
            </a:solidFill>
            <a:miter lim="800000"/>
            <a:headEnd/>
            <a:tailEnd/>
          </a:ln>
        </p:spPr>
      </p:pic>
      <p:sp>
        <p:nvSpPr>
          <p:cNvPr id="5" name="Rectangle 2">
            <a:extLst>
              <a:ext uri="{FF2B5EF4-FFF2-40B4-BE49-F238E27FC236}">
                <a16:creationId xmlns:a16="http://schemas.microsoft.com/office/drawing/2014/main" id="{C1605EA3-5ECA-CB7C-5CBC-6CE53C6CF28D}"/>
              </a:ext>
            </a:extLst>
          </p:cNvPr>
          <p:cNvSpPr>
            <a:spLocks noGrp="1" noChangeArrowheads="1"/>
          </p:cNvSpPr>
          <p:nvPr>
            <p:ph type="title"/>
          </p:nvPr>
        </p:nvSpPr>
        <p:spPr>
          <a:xfrm>
            <a:off x="3009900" y="228600"/>
            <a:ext cx="6172200" cy="914400"/>
          </a:xfrm>
        </p:spPr>
        <p:txBody>
          <a:bodyPr/>
          <a:lstStyle/>
          <a:p>
            <a:pPr algn="ct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Charles Ryrie</a:t>
            </a:r>
            <a:br>
              <a:rPr lang="en-US" sz="3600" dirty="0">
                <a:latin typeface="Calibri" panose="020F0502020204030204" pitchFamily="34" charset="0"/>
                <a:cs typeface="Calibri" panose="020F0502020204030204" pitchFamily="34" charset="0"/>
              </a:rPr>
            </a:br>
            <a:r>
              <a:rPr lang="en-US" sz="2000" i="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Ryrie Study Bible, </a:t>
            </a:r>
            <a:r>
              <a:rPr lang="en-US" sz="20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page 10</a:t>
            </a:r>
            <a:r>
              <a:rPr lang="en-US" sz="2000" dirty="0">
                <a:solidFill>
                  <a:schemeClr val="tx1"/>
                </a:solidFill>
                <a:effectLst>
                  <a:outerShdw blurRad="38100" dist="38100" dir="2700000" algn="tl">
                    <a:srgbClr val="000000">
                      <a:alpha val="43137"/>
                    </a:srgbClr>
                  </a:outerShdw>
                </a:effectLst>
                <a:cs typeface="Calibri" panose="020F0502020204030204" pitchFamily="34" charset="0"/>
              </a:rPr>
              <a:t>9</a:t>
            </a:r>
          </a:p>
        </p:txBody>
      </p:sp>
    </p:spTree>
    <p:extLst>
      <p:ext uri="{BB962C8B-B14F-4D97-AF65-F5344CB8AC3E}">
        <p14:creationId xmlns:p14="http://schemas.microsoft.com/office/powerpoint/2010/main" val="4165618664"/>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E2B64-8CB2-B8F2-11D1-993ED520906C}"/>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2F29355E-9405-AAE3-531D-98418F9CE2DF}"/>
              </a:ext>
            </a:extLst>
          </p:cNvPr>
          <p:cNvSpPr>
            <a:spLocks noGrp="1" noChangeArrowheads="1"/>
          </p:cNvSpPr>
          <p:nvPr>
            <p:ph type="title"/>
          </p:nvPr>
        </p:nvSpPr>
        <p:spPr>
          <a:xfrm>
            <a:off x="2395538" y="228600"/>
            <a:ext cx="7400925" cy="1097280"/>
          </a:xfrm>
        </p:spPr>
        <p:txBody>
          <a:bodyPr/>
          <a:lstStyle/>
          <a:p>
            <a:pPr marL="742950" indent="-742950" algn="ctr" eaLnBrk="1" hangingPunct="1">
              <a:buClr>
                <a:srgbClr val="CC66FF"/>
              </a:buClr>
              <a:buFont typeface="+mj-lt"/>
              <a:buAutoNum type="alphaUcPeriod" startAt="3"/>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Exodus </a:t>
            </a:r>
            <a:r>
              <a:rPr lang="en-US" sz="3600" dirty="0">
                <a:effectLst>
                  <a:outerShdw blurRad="38100" dist="38100" dir="2700000" algn="tl">
                    <a:srgbClr val="000000">
                      <a:alpha val="43137"/>
                    </a:srgbClr>
                  </a:outerShdw>
                </a:effectLst>
                <a:cs typeface="Calibri" panose="020F0502020204030204" pitchFamily="34" charset="0"/>
              </a:rPr>
              <a:t>12:31-32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Command to Leave</a:t>
            </a:r>
          </a:p>
        </p:txBody>
      </p:sp>
      <p:sp>
        <p:nvSpPr>
          <p:cNvPr id="161795" name="Rectangle 3">
            <a:extLst>
              <a:ext uri="{FF2B5EF4-FFF2-40B4-BE49-F238E27FC236}">
                <a16:creationId xmlns:a16="http://schemas.microsoft.com/office/drawing/2014/main" id="{E60A8800-8279-0A8F-3D31-952A6BE791AB}"/>
              </a:ext>
            </a:extLst>
          </p:cNvPr>
          <p:cNvSpPr>
            <a:spLocks noGrp="1" noChangeArrowheads="1"/>
          </p:cNvSpPr>
          <p:nvPr>
            <p:ph type="body" idx="1"/>
          </p:nvPr>
        </p:nvSpPr>
        <p:spPr>
          <a:xfrm>
            <a:off x="1524000" y="2057400"/>
            <a:ext cx="7174441" cy="1446221"/>
          </a:xfrm>
        </p:spPr>
        <p:txBody>
          <a:bodyPr/>
          <a:lstStyle/>
          <a:p>
            <a:pPr marL="457200" lvl="3" indent="-457200" eaLnBrk="1" hangingPunct="1">
              <a:spcBef>
                <a:spcPts val="0"/>
              </a:spcBef>
              <a:spcAft>
                <a:spcPts val="1800"/>
              </a:spcAft>
              <a:buClr>
                <a:srgbClr val="00FF00"/>
              </a:buClr>
              <a:buFont typeface="+mj-lt"/>
              <a:buAutoNum type="arabicPeriod"/>
              <a:defRPr/>
            </a:pP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People (</a:t>
            </a:r>
            <a:r>
              <a:rPr lang="en-US" dirty="0">
                <a:effectLst>
                  <a:outerShdw blurRad="38100" dist="38100" dir="2700000" algn="tl">
                    <a:srgbClr val="000000">
                      <a:alpha val="43137"/>
                    </a:srgbClr>
                  </a:outerShdw>
                </a:effectLst>
                <a:cs typeface="Calibri" panose="020F0502020204030204" pitchFamily="34" charset="0"/>
              </a:rPr>
              <a:t>31)</a:t>
            </a:r>
            <a:endPar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Flocks (32)</a:t>
            </a: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indent="-12573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0" lvl="2"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a:p>
            <a:pPr marL="457200" lvl="3" indent="-457200" eaLnBrk="1" hangingPunct="1">
              <a:spcBef>
                <a:spcPts val="0"/>
              </a:spcBef>
              <a:spcAft>
                <a:spcPts val="1800"/>
              </a:spcAft>
              <a:buClr>
                <a:srgbClr val="00FF00"/>
              </a:buClr>
              <a:buFont typeface="+mj-lt"/>
              <a:buAutoNum type="arabicPeriod"/>
              <a:defRPr/>
            </a:pPr>
            <a:endParaRPr lang="en-US" dirty="0">
              <a:effectLst>
                <a:outerShdw blurRad="38100" dist="38100" dir="2700000" algn="tl">
                  <a:srgbClr val="000000">
                    <a:alpha val="43137"/>
                  </a:srgbClr>
                </a:outerShdw>
              </a:effectLst>
              <a:cs typeface="Calibri" panose="020F0502020204030204" pitchFamily="34" charset="0"/>
            </a:endParaRPr>
          </a:p>
        </p:txBody>
      </p:sp>
      <p:pic>
        <p:nvPicPr>
          <p:cNvPr id="3" name="Picture 2">
            <a:extLst>
              <a:ext uri="{FF2B5EF4-FFF2-40B4-BE49-F238E27FC236}">
                <a16:creationId xmlns:a16="http://schemas.microsoft.com/office/drawing/2014/main" id="{CF015788-5278-7A5E-3767-9E8ADEA213F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43687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13470-3184-40CF-29FD-1178CCA75E78}"/>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97DE44D-4BEB-4D90-544A-0CA14B9EEDD8}"/>
              </a:ext>
            </a:extLst>
          </p:cNvPr>
          <p:cNvGraphicFramePr>
            <a:graphicFrameLocks noGrp="1"/>
          </p:cNvGraphicFramePr>
          <p:nvPr>
            <p:ph idx="1"/>
          </p:nvPr>
        </p:nvGraphicFramePr>
        <p:xfrm>
          <a:off x="609600" y="120775"/>
          <a:ext cx="10972801" cy="6599149"/>
        </p:xfrm>
        <a:graphic>
          <a:graphicData uri="http://schemas.openxmlformats.org/drawingml/2006/table">
            <a:tbl>
              <a:tblPr firstRow="1" bandRow="1">
                <a:tableStyleId>{073A0DAA-6AF3-43AB-8588-CEC1D06C72B9}</a:tableStyleId>
              </a:tblPr>
              <a:tblGrid>
                <a:gridCol w="929898">
                  <a:extLst>
                    <a:ext uri="{9D8B030D-6E8A-4147-A177-3AD203B41FA5}">
                      <a16:colId xmlns:a16="http://schemas.microsoft.com/office/drawing/2014/main" val="1281036659"/>
                    </a:ext>
                  </a:extLst>
                </a:gridCol>
                <a:gridCol w="3864939">
                  <a:extLst>
                    <a:ext uri="{9D8B030D-6E8A-4147-A177-3AD203B41FA5}">
                      <a16:colId xmlns:a16="http://schemas.microsoft.com/office/drawing/2014/main" val="3939120806"/>
                    </a:ext>
                  </a:extLst>
                </a:gridCol>
                <a:gridCol w="3088982">
                  <a:extLst>
                    <a:ext uri="{9D8B030D-6E8A-4147-A177-3AD203B41FA5}">
                      <a16:colId xmlns:a16="http://schemas.microsoft.com/office/drawing/2014/main" val="2755603270"/>
                    </a:ext>
                  </a:extLst>
                </a:gridCol>
                <a:gridCol w="3088982">
                  <a:extLst>
                    <a:ext uri="{9D8B030D-6E8A-4147-A177-3AD203B41FA5}">
                      <a16:colId xmlns:a16="http://schemas.microsoft.com/office/drawing/2014/main" val="3131948577"/>
                    </a:ext>
                  </a:extLst>
                </a:gridCol>
              </a:tblGrid>
              <a:tr h="731520">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kern="12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The Plagues </a:t>
                      </a:r>
                      <a:r>
                        <a:rPr lang="en-US" sz="3600" b="0" kern="1200" noProof="0" dirty="0">
                          <a:solidFill>
                            <a:srgbClr val="FFFFCC"/>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of Egypt</a:t>
                      </a:r>
                    </a:p>
                  </a:txBody>
                  <a:tcPr anchor="ctr">
                    <a:solidFill>
                      <a:schemeClr val="bg2"/>
                    </a:solidFill>
                  </a:tcPr>
                </a:tc>
                <a:tc hMerge="1">
                  <a:txBody>
                    <a:bodyPr/>
                    <a:lstStyle/>
                    <a:p>
                      <a:endParaRPr lang="en-US" dirty="0"/>
                    </a:p>
                  </a:txBody>
                  <a:tcPr anchor="ctr"/>
                </a:tc>
                <a:tc hMerge="1">
                  <a:txBody>
                    <a:bodyPr/>
                    <a:lstStyle/>
                    <a:p>
                      <a:endParaRPr lang="en-US" dirty="0"/>
                    </a:p>
                  </a:txBody>
                  <a:tcPr anchor="ctr"/>
                </a:tc>
                <a:tc hMerge="1">
                  <a:txBody>
                    <a:bodyPr/>
                    <a:lstStyle/>
                    <a:p>
                      <a:endParaRPr lang="en-US" dirty="0"/>
                    </a:p>
                  </a:txBody>
                  <a:tcPr anchor="ctr"/>
                </a:tc>
                <a:extLst>
                  <a:ext uri="{0D108BD9-81ED-4DB2-BD59-A6C34878D82A}">
                    <a16:rowId xmlns:a16="http://schemas.microsoft.com/office/drawing/2014/main" val="3257300286"/>
                  </a:ext>
                </a:extLst>
              </a:tr>
              <a:tr h="518389">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NO.</a:t>
                      </a:r>
                    </a:p>
                  </a:txBody>
                  <a:tcPr anchor="ctr">
                    <a:solidFill>
                      <a:schemeClr val="bg2"/>
                    </a:solidFill>
                  </a:tcPr>
                </a:tc>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DESCRIPTION</a:t>
                      </a:r>
                    </a:p>
                  </a:txBody>
                  <a:tcPr anchor="ctr">
                    <a:solidFill>
                      <a:schemeClr val="bg2"/>
                    </a:solidFill>
                  </a:tcPr>
                </a:tc>
                <a:tc>
                  <a:txBody>
                    <a:bodyPr/>
                    <a:lstStyle/>
                    <a:p>
                      <a:pPr algn="ctr"/>
                      <a:r>
                        <a:rPr lang="en-US" sz="2400" b="1" kern="1200"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SCRIPTURE</a:t>
                      </a:r>
                    </a:p>
                  </a:txBody>
                  <a:tcPr anchor="ctr">
                    <a:solidFill>
                      <a:schemeClr val="bg2"/>
                    </a:solidFill>
                  </a:tcPr>
                </a:tc>
                <a:tc>
                  <a:txBody>
                    <a:bodyPr/>
                    <a:lstStyle/>
                    <a:p>
                      <a:pPr algn="ctr"/>
                      <a:r>
                        <a:rPr lang="en-US" sz="2400" b="1" kern="1200" dirty="0">
                          <a:solidFill>
                            <a:schemeClr val="tx2">
                              <a:lumMod val="60000"/>
                              <a:lumOff val="40000"/>
                            </a:schemeClr>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Egyptian Deity</a:t>
                      </a:r>
                    </a:p>
                  </a:txBody>
                  <a:tcPr anchor="ctr">
                    <a:solidFill>
                      <a:schemeClr val="bg2"/>
                    </a:solidFill>
                  </a:tcPr>
                </a:tc>
                <a:extLst>
                  <a:ext uri="{0D108BD9-81ED-4DB2-BD59-A6C34878D82A}">
                    <a16:rowId xmlns:a16="http://schemas.microsoft.com/office/drawing/2014/main" val="1204976739"/>
                  </a:ext>
                </a:extLst>
              </a:tr>
              <a:tr h="502920">
                <a:tc>
                  <a:txBody>
                    <a:bodyPr/>
                    <a:lstStyle/>
                    <a:p>
                      <a:pPr algn="ctr"/>
                      <a:r>
                        <a:rPr lang="en-US" sz="2400" b="1" dirty="0">
                          <a:latin typeface="Calibri" panose="020F0502020204030204" pitchFamily="34" charset="0"/>
                          <a:cs typeface="Calibri" panose="020F0502020204030204" pitchFamily="34" charset="0"/>
                        </a:rPr>
                        <a:t>1.</a:t>
                      </a:r>
                    </a:p>
                  </a:txBody>
                  <a:tcPr anchor="ctr"/>
                </a:tc>
                <a:tc>
                  <a:txBody>
                    <a:bodyPr/>
                    <a:lstStyle/>
                    <a:p>
                      <a:pPr algn="l"/>
                      <a:r>
                        <a:rPr lang="en-US" sz="2400" b="1" dirty="0">
                          <a:latin typeface="Calibri" panose="020F0502020204030204" pitchFamily="34" charset="0"/>
                          <a:cs typeface="Calibri" panose="020F0502020204030204" pitchFamily="34" charset="0"/>
                        </a:rPr>
                        <a:t>Water to Blood</a:t>
                      </a:r>
                    </a:p>
                  </a:txBody>
                  <a:tcPr anchor="ctr"/>
                </a:tc>
                <a:tc>
                  <a:txBody>
                    <a:bodyPr/>
                    <a:lstStyle/>
                    <a:p>
                      <a:pPr marL="112713" indent="0" algn="l"/>
                      <a:r>
                        <a:rPr lang="en-US" sz="2400" b="1" dirty="0">
                          <a:solidFill>
                            <a:srgbClr val="0000CC"/>
                          </a:solidFill>
                          <a:latin typeface="Calibri" panose="020F0502020204030204" pitchFamily="34" charset="0"/>
                          <a:cs typeface="Calibri" panose="020F0502020204030204" pitchFamily="34" charset="0"/>
                        </a:rPr>
                        <a:t>Exod. 7:14-25</a:t>
                      </a:r>
                    </a:p>
                  </a:txBody>
                  <a:tcPr anchor="ctr"/>
                </a:tc>
                <a:tc>
                  <a:txBody>
                    <a:bodyPr/>
                    <a:lstStyle/>
                    <a:p>
                      <a:pPr marL="0" algn="ctr" defTabSz="914400" rtl="0" eaLnBrk="1" latinLnBrk="0" hangingPunct="1"/>
                      <a:r>
                        <a:rPr lang="en-US" sz="2400" b="1" kern="1200" dirty="0" err="1">
                          <a:solidFill>
                            <a:srgbClr val="C00000"/>
                          </a:solidFill>
                          <a:latin typeface="Calibri" panose="020F0502020204030204" pitchFamily="34" charset="0"/>
                          <a:ea typeface="+mn-ea"/>
                          <a:cs typeface="Calibri" panose="020F0502020204030204" pitchFamily="34" charset="0"/>
                        </a:rPr>
                        <a:t>Hapi</a:t>
                      </a:r>
                      <a:r>
                        <a:rPr lang="en-US" sz="2400" b="1" kern="1200" dirty="0">
                          <a:solidFill>
                            <a:srgbClr val="C00000"/>
                          </a:solidFill>
                          <a:latin typeface="Calibri" panose="020F0502020204030204" pitchFamily="34" charset="0"/>
                          <a:ea typeface="+mn-ea"/>
                          <a:cs typeface="Calibri" panose="020F0502020204030204" pitchFamily="34" charset="0"/>
                        </a:rPr>
                        <a:t>, Khnum</a:t>
                      </a:r>
                    </a:p>
                  </a:txBody>
                  <a:tcPr anchor="ctr"/>
                </a:tc>
                <a:extLst>
                  <a:ext uri="{0D108BD9-81ED-4DB2-BD59-A6C34878D82A}">
                    <a16:rowId xmlns:a16="http://schemas.microsoft.com/office/drawing/2014/main" val="558539107"/>
                  </a:ext>
                </a:extLst>
              </a:tr>
              <a:tr h="502920">
                <a:tc>
                  <a:txBody>
                    <a:bodyPr/>
                    <a:lstStyle/>
                    <a:p>
                      <a:pPr algn="ctr"/>
                      <a:r>
                        <a:rPr lang="en-US" sz="2400" b="1" dirty="0">
                          <a:latin typeface="Calibri" panose="020F0502020204030204" pitchFamily="34" charset="0"/>
                          <a:cs typeface="Calibri" panose="020F0502020204030204" pitchFamily="34" charset="0"/>
                        </a:rPr>
                        <a:t>2.</a:t>
                      </a:r>
                    </a:p>
                  </a:txBody>
                  <a:tcPr anchor="ctr"/>
                </a:tc>
                <a:tc>
                  <a:txBody>
                    <a:bodyPr/>
                    <a:lstStyle/>
                    <a:p>
                      <a:pPr algn="l"/>
                      <a:r>
                        <a:rPr lang="en-US" sz="2400" b="1" dirty="0">
                          <a:latin typeface="Calibri" panose="020F0502020204030204" pitchFamily="34" charset="0"/>
                          <a:cs typeface="Calibri" panose="020F0502020204030204" pitchFamily="34" charset="0"/>
                        </a:rPr>
                        <a:t>Frogs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8:1-15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Heqt</a:t>
                      </a:r>
                    </a:p>
                  </a:txBody>
                  <a:tcPr anchor="ctr"/>
                </a:tc>
                <a:extLst>
                  <a:ext uri="{0D108BD9-81ED-4DB2-BD59-A6C34878D82A}">
                    <a16:rowId xmlns:a16="http://schemas.microsoft.com/office/drawing/2014/main" val="2935229951"/>
                  </a:ext>
                </a:extLst>
              </a:tr>
              <a:tr h="502920">
                <a:tc>
                  <a:txBody>
                    <a:bodyPr/>
                    <a:lstStyle/>
                    <a:p>
                      <a:pPr algn="ctr"/>
                      <a:r>
                        <a:rPr lang="en-US" sz="2400" b="1" dirty="0">
                          <a:latin typeface="Calibri" panose="020F0502020204030204" pitchFamily="34" charset="0"/>
                          <a:cs typeface="Calibri" panose="020F0502020204030204" pitchFamily="34" charset="0"/>
                        </a:rPr>
                        <a:t>3.</a:t>
                      </a:r>
                    </a:p>
                  </a:txBody>
                  <a:tcPr anchor="ctr"/>
                </a:tc>
                <a:tc>
                  <a:txBody>
                    <a:bodyPr/>
                    <a:lstStyle/>
                    <a:p>
                      <a:pPr algn="l"/>
                      <a:r>
                        <a:rPr lang="en-US" sz="2400" b="1" dirty="0">
                          <a:latin typeface="Calibri" panose="020F0502020204030204" pitchFamily="34" charset="0"/>
                          <a:cs typeface="Calibri" panose="020F0502020204030204" pitchFamily="34" charset="0"/>
                        </a:rPr>
                        <a:t>Gnats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8:16-19</a:t>
                      </a:r>
                    </a:p>
                  </a:txBody>
                  <a:tcPr anchor="ctr"/>
                </a:tc>
                <a:tc>
                  <a:txBody>
                    <a:bodyPr/>
                    <a:lstStyle/>
                    <a:p>
                      <a:pPr algn="ctr"/>
                      <a:r>
                        <a:rPr lang="en-US" sz="2400" b="1" kern="1200" dirty="0">
                          <a:solidFill>
                            <a:srgbClr val="C00000"/>
                          </a:solidFill>
                          <a:latin typeface="Calibri" panose="020F0502020204030204" pitchFamily="34" charset="0"/>
                          <a:ea typeface="+mn-ea"/>
                          <a:cs typeface="Calibri" panose="020F0502020204030204" pitchFamily="34" charset="0"/>
                        </a:rPr>
                        <a:t>Set</a:t>
                      </a:r>
                    </a:p>
                  </a:txBody>
                  <a:tcPr anchor="ctr"/>
                </a:tc>
                <a:extLst>
                  <a:ext uri="{0D108BD9-81ED-4DB2-BD59-A6C34878D82A}">
                    <a16:rowId xmlns:a16="http://schemas.microsoft.com/office/drawing/2014/main" val="1282089858"/>
                  </a:ext>
                </a:extLst>
              </a:tr>
              <a:tr h="502920">
                <a:tc>
                  <a:txBody>
                    <a:bodyPr/>
                    <a:lstStyle/>
                    <a:p>
                      <a:pPr algn="ctr"/>
                      <a:r>
                        <a:rPr lang="en-US" sz="2400" b="1" dirty="0">
                          <a:latin typeface="Calibri" panose="020F0502020204030204" pitchFamily="34" charset="0"/>
                          <a:cs typeface="Calibri" panose="020F0502020204030204" pitchFamily="34" charset="0"/>
                        </a:rPr>
                        <a:t>4.</a:t>
                      </a:r>
                    </a:p>
                  </a:txBody>
                  <a:tcPr anchor="ctr"/>
                </a:tc>
                <a:tc>
                  <a:txBody>
                    <a:bodyPr/>
                    <a:lstStyle/>
                    <a:p>
                      <a:pPr algn="l"/>
                      <a:r>
                        <a:rPr lang="en-US" sz="2400" b="1" dirty="0">
                          <a:latin typeface="Calibri" panose="020F0502020204030204" pitchFamily="34" charset="0"/>
                          <a:cs typeface="Calibri" panose="020F0502020204030204" pitchFamily="34" charset="0"/>
                        </a:rPr>
                        <a:t>Flies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8:20-32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err="1">
                          <a:solidFill>
                            <a:srgbClr val="C00000"/>
                          </a:solidFill>
                          <a:latin typeface="Calibri" panose="020F0502020204030204" pitchFamily="34" charset="0"/>
                          <a:ea typeface="+mn-ea"/>
                          <a:cs typeface="Calibri" panose="020F0502020204030204" pitchFamily="34" charset="0"/>
                        </a:rPr>
                        <a:t>Uatchit</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982611401"/>
                  </a:ext>
                </a:extLst>
              </a:tr>
              <a:tr h="502920">
                <a:tc>
                  <a:txBody>
                    <a:bodyPr/>
                    <a:lstStyle/>
                    <a:p>
                      <a:pPr algn="ctr"/>
                      <a:r>
                        <a:rPr lang="en-US" sz="2400" b="1" dirty="0">
                          <a:latin typeface="Calibri" panose="020F0502020204030204" pitchFamily="34" charset="0"/>
                          <a:cs typeface="Calibri" panose="020F0502020204030204" pitchFamily="34" charset="0"/>
                        </a:rPr>
                        <a:t>5.</a:t>
                      </a:r>
                    </a:p>
                  </a:txBody>
                  <a:tcPr anchor="ctr"/>
                </a:tc>
                <a:tc>
                  <a:txBody>
                    <a:bodyPr/>
                    <a:lstStyle/>
                    <a:p>
                      <a:pPr algn="l"/>
                      <a:r>
                        <a:rPr lang="en-US" sz="2400" b="1" dirty="0">
                          <a:latin typeface="Calibri" panose="020F0502020204030204" pitchFamily="34" charset="0"/>
                          <a:cs typeface="Calibri" panose="020F0502020204030204" pitchFamily="34" charset="0"/>
                        </a:rPr>
                        <a:t>Disease on Cattle</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9:1-7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Hathor, </a:t>
                      </a:r>
                      <a:r>
                        <a:rPr lang="en-US" sz="2400" b="1" kern="1200" dirty="0" err="1">
                          <a:solidFill>
                            <a:srgbClr val="C00000"/>
                          </a:solidFill>
                          <a:latin typeface="Calibri" panose="020F0502020204030204" pitchFamily="34" charset="0"/>
                          <a:ea typeface="+mn-ea"/>
                          <a:cs typeface="Calibri" panose="020F0502020204030204" pitchFamily="34" charset="0"/>
                        </a:rPr>
                        <a:t>Apis</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913668434"/>
                  </a:ext>
                </a:extLst>
              </a:tr>
              <a:tr h="502920">
                <a:tc>
                  <a:txBody>
                    <a:bodyPr/>
                    <a:lstStyle/>
                    <a:p>
                      <a:pPr algn="ctr"/>
                      <a:r>
                        <a:rPr lang="en-US" sz="2400" b="1" dirty="0">
                          <a:latin typeface="Calibri" panose="020F0502020204030204" pitchFamily="34" charset="0"/>
                          <a:cs typeface="Calibri" panose="020F0502020204030204" pitchFamily="34" charset="0"/>
                        </a:rPr>
                        <a:t>6.</a:t>
                      </a:r>
                    </a:p>
                  </a:txBody>
                  <a:tcPr anchor="ctr"/>
                </a:tc>
                <a:tc>
                  <a:txBody>
                    <a:bodyPr/>
                    <a:lstStyle/>
                    <a:p>
                      <a:pPr algn="l"/>
                      <a:r>
                        <a:rPr lang="en-US" sz="2400" b="1" dirty="0">
                          <a:latin typeface="Calibri" panose="020F0502020204030204" pitchFamily="34" charset="0"/>
                          <a:cs typeface="Calibri" panose="020F0502020204030204" pitchFamily="34" charset="0"/>
                        </a:rPr>
                        <a:t>Boils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9:8-12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Sekhmet, Serapis</a:t>
                      </a:r>
                    </a:p>
                  </a:txBody>
                  <a:tcPr anchor="ctr"/>
                </a:tc>
                <a:extLst>
                  <a:ext uri="{0D108BD9-81ED-4DB2-BD59-A6C34878D82A}">
                    <a16:rowId xmlns:a16="http://schemas.microsoft.com/office/drawing/2014/main" val="443366115"/>
                  </a:ext>
                </a:extLst>
              </a:tr>
              <a:tr h="502920">
                <a:tc>
                  <a:txBody>
                    <a:bodyPr/>
                    <a:lstStyle/>
                    <a:p>
                      <a:pPr algn="ctr"/>
                      <a:r>
                        <a:rPr lang="en-US" sz="2400" b="1" dirty="0">
                          <a:latin typeface="Calibri" panose="020F0502020204030204" pitchFamily="34" charset="0"/>
                          <a:cs typeface="Calibri" panose="020F0502020204030204" pitchFamily="34" charset="0"/>
                        </a:rPr>
                        <a:t>7.</a:t>
                      </a:r>
                    </a:p>
                  </a:txBody>
                  <a:tcPr anchor="ctr"/>
                </a:tc>
                <a:tc>
                  <a:txBody>
                    <a:bodyPr/>
                    <a:lstStyle/>
                    <a:p>
                      <a:pPr algn="l"/>
                      <a:r>
                        <a:rPr lang="en-US" sz="2400" b="1" dirty="0">
                          <a:latin typeface="Calibri" panose="020F0502020204030204" pitchFamily="34" charset="0"/>
                          <a:cs typeface="Calibri" panose="020F0502020204030204" pitchFamily="34" charset="0"/>
                        </a:rPr>
                        <a:t>Hail</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9:13-35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Seth, Nut</a:t>
                      </a:r>
                    </a:p>
                  </a:txBody>
                  <a:tcPr anchor="ctr"/>
                </a:tc>
                <a:extLst>
                  <a:ext uri="{0D108BD9-81ED-4DB2-BD59-A6C34878D82A}">
                    <a16:rowId xmlns:a16="http://schemas.microsoft.com/office/drawing/2014/main" val="482985495"/>
                  </a:ext>
                </a:extLst>
              </a:tr>
              <a:tr h="502920">
                <a:tc>
                  <a:txBody>
                    <a:bodyPr/>
                    <a:lstStyle/>
                    <a:p>
                      <a:pPr algn="ctr"/>
                      <a:r>
                        <a:rPr lang="en-US" sz="2400" b="1" dirty="0">
                          <a:latin typeface="Calibri" panose="020F0502020204030204" pitchFamily="34" charset="0"/>
                          <a:cs typeface="Calibri" panose="020F0502020204030204" pitchFamily="34" charset="0"/>
                        </a:rPr>
                        <a:t>8.</a:t>
                      </a:r>
                    </a:p>
                  </a:txBody>
                  <a:tcPr anchor="ctr"/>
                </a:tc>
                <a:tc>
                  <a:txBody>
                    <a:bodyPr/>
                    <a:lstStyle/>
                    <a:p>
                      <a:pPr algn="l"/>
                      <a:r>
                        <a:rPr lang="en-US" sz="2400" b="1" dirty="0">
                          <a:latin typeface="Calibri" panose="020F0502020204030204" pitchFamily="34" charset="0"/>
                          <a:cs typeface="Calibri" panose="020F0502020204030204" pitchFamily="34" charset="0"/>
                        </a:rPr>
                        <a:t>Locusts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10:1-20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Seth, Nut,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Osiris</a:t>
                      </a:r>
                    </a:p>
                  </a:txBody>
                  <a:tcPr anchor="ctr"/>
                </a:tc>
                <a:extLst>
                  <a:ext uri="{0D108BD9-81ED-4DB2-BD59-A6C34878D82A}">
                    <a16:rowId xmlns:a16="http://schemas.microsoft.com/office/drawing/2014/main" val="3454855397"/>
                  </a:ext>
                </a:extLst>
              </a:tr>
              <a:tr h="502920">
                <a:tc>
                  <a:txBody>
                    <a:bodyPr/>
                    <a:lstStyle/>
                    <a:p>
                      <a:pPr algn="ctr"/>
                      <a:r>
                        <a:rPr lang="en-US" sz="2400" b="1" dirty="0">
                          <a:latin typeface="Calibri" panose="020F0502020204030204" pitchFamily="34" charset="0"/>
                          <a:cs typeface="Calibri" panose="020F0502020204030204" pitchFamily="34" charset="0"/>
                        </a:rPr>
                        <a:t>9.</a:t>
                      </a:r>
                    </a:p>
                  </a:txBody>
                  <a:tcPr anchor="ctr"/>
                </a:tc>
                <a:tc>
                  <a:txBody>
                    <a:bodyPr/>
                    <a:lstStyle/>
                    <a:p>
                      <a:pPr algn="l"/>
                      <a:r>
                        <a:rPr lang="en-US" sz="2400" b="1" dirty="0">
                          <a:latin typeface="Calibri" panose="020F0502020204030204" pitchFamily="34" charset="0"/>
                          <a:cs typeface="Calibri" panose="020F0502020204030204" pitchFamily="34" charset="0"/>
                        </a:rPr>
                        <a:t>Darkness</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10:21-29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Re, Horus, </a:t>
                      </a:r>
                      <a:r>
                        <a:rPr lang="en-US" sz="2400" b="1" kern="1200" dirty="0" err="1">
                          <a:solidFill>
                            <a:srgbClr val="C00000"/>
                          </a:solidFill>
                          <a:latin typeface="Calibri" panose="020F0502020204030204" pitchFamily="34" charset="0"/>
                          <a:ea typeface="+mn-ea"/>
                          <a:cs typeface="Calibri" panose="020F0502020204030204" pitchFamily="34" charset="0"/>
                        </a:rPr>
                        <a:t>Atum</a:t>
                      </a:r>
                      <a:endParaRPr lang="en-US" sz="2400" b="1" kern="1200" dirty="0">
                        <a:solidFill>
                          <a:srgbClr val="C00000"/>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3188230933"/>
                  </a:ext>
                </a:extLst>
              </a:tr>
              <a:tr h="502920">
                <a:tc>
                  <a:txBody>
                    <a:bodyPr/>
                    <a:lstStyle/>
                    <a:p>
                      <a:pPr algn="ctr"/>
                      <a:r>
                        <a:rPr lang="en-US" sz="2400" b="1" dirty="0">
                          <a:latin typeface="Calibri" panose="020F0502020204030204" pitchFamily="34" charset="0"/>
                          <a:cs typeface="Calibri" panose="020F0502020204030204" pitchFamily="34" charset="0"/>
                        </a:rPr>
                        <a:t>10.</a:t>
                      </a:r>
                    </a:p>
                  </a:txBody>
                  <a:tcPr anchor="ctr"/>
                </a:tc>
                <a:tc>
                  <a:txBody>
                    <a:bodyPr/>
                    <a:lstStyle/>
                    <a:p>
                      <a:pPr algn="l"/>
                      <a:r>
                        <a:rPr lang="en-US" sz="2400" b="1" dirty="0">
                          <a:latin typeface="Calibri" panose="020F0502020204030204" pitchFamily="34" charset="0"/>
                          <a:cs typeface="Calibri" panose="020F0502020204030204" pitchFamily="34" charset="0"/>
                        </a:rPr>
                        <a:t>Death of the First Born</a:t>
                      </a:r>
                    </a:p>
                  </a:txBody>
                  <a:tcPr anchor="ctr"/>
                </a:tc>
                <a:tc>
                  <a:txBody>
                    <a:bodyPr/>
                    <a:lstStyle/>
                    <a:p>
                      <a:pPr marL="112713"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CC"/>
                          </a:solidFill>
                          <a:latin typeface="Calibri" panose="020F0502020204030204" pitchFamily="34" charset="0"/>
                          <a:ea typeface="+mn-ea"/>
                          <a:cs typeface="Calibri" panose="020F0502020204030204" pitchFamily="34" charset="0"/>
                        </a:rPr>
                        <a:t>Exod. 12:29-36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C00000"/>
                          </a:solidFill>
                          <a:latin typeface="Calibri" panose="020F0502020204030204" pitchFamily="34" charset="0"/>
                          <a:ea typeface="+mn-ea"/>
                          <a:cs typeface="Calibri" panose="020F0502020204030204" pitchFamily="34" charset="0"/>
                        </a:rPr>
                        <a:t>Min, Osiris, Heqt, Isis</a:t>
                      </a:r>
                    </a:p>
                  </a:txBody>
                  <a:tcPr anchor="ctr"/>
                </a:tc>
                <a:extLst>
                  <a:ext uri="{0D108BD9-81ED-4DB2-BD59-A6C34878D82A}">
                    <a16:rowId xmlns:a16="http://schemas.microsoft.com/office/drawing/2014/main" val="1747955805"/>
                  </a:ext>
                </a:extLst>
              </a:tr>
            </a:tbl>
          </a:graphicData>
        </a:graphic>
      </p:graphicFrame>
    </p:spTree>
    <p:extLst>
      <p:ext uri="{BB962C8B-B14F-4D97-AF65-F5344CB8AC3E}">
        <p14:creationId xmlns:p14="http://schemas.microsoft.com/office/powerpoint/2010/main" val="1766127975"/>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7E228-32B8-3921-5721-0BA42150F27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CBB43719-CECD-F398-1E33-BF64F76D1F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8967" y="137160"/>
            <a:ext cx="8734067" cy="6583680"/>
          </a:xfrm>
          <a:prstGeom prst="rect">
            <a:avLst/>
          </a:prstGeom>
          <a:ln w="38100">
            <a:solidFill>
              <a:schemeClr val="tx1"/>
            </a:solidFill>
          </a:ln>
        </p:spPr>
      </p:pic>
    </p:spTree>
    <p:extLst>
      <p:ext uri="{BB962C8B-B14F-4D97-AF65-F5344CB8AC3E}">
        <p14:creationId xmlns:p14="http://schemas.microsoft.com/office/powerpoint/2010/main" val="461745455"/>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3608D1F8-D74C-15E8-271C-145994961542}"/>
              </a:ext>
            </a:extLst>
          </p:cNvPr>
          <p:cNvSpPr>
            <a:spLocks noGrp="1" noChangeArrowheads="1"/>
          </p:cNvSpPr>
          <p:nvPr>
            <p:ph type="title" idx="4294967295"/>
          </p:nvPr>
        </p:nvSpPr>
        <p:spPr>
          <a:xfrm>
            <a:off x="3276600" y="609600"/>
            <a:ext cx="7162800" cy="1143000"/>
          </a:xfrm>
        </p:spPr>
        <p:txBody>
          <a:bodyPr/>
          <a:lstStyle/>
          <a:p>
            <a:r>
              <a:rPr lang="en-US" altLang="en-US"/>
              <a:t>Tabernacle Diagram</a:t>
            </a:r>
          </a:p>
        </p:txBody>
      </p:sp>
      <p:pic>
        <p:nvPicPr>
          <p:cNvPr id="54275" name="Picture 3" descr="diagram1">
            <a:extLst>
              <a:ext uri="{FF2B5EF4-FFF2-40B4-BE49-F238E27FC236}">
                <a16:creationId xmlns:a16="http://schemas.microsoft.com/office/drawing/2014/main" id="{3B42D0FA-F023-20A2-B7D9-A96839E23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414" y="228600"/>
            <a:ext cx="6759173" cy="640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56CA19-CB42-3D9F-63D2-C157378B0255}"/>
              </a:ext>
            </a:extLst>
          </p:cNvPr>
          <p:cNvSpPr>
            <a:spLocks noGrp="1" noChangeArrowheads="1"/>
          </p:cNvSpPr>
          <p:nvPr>
            <p:ph type="title"/>
          </p:nvPr>
        </p:nvSpPr>
        <p:spPr>
          <a:xfrm>
            <a:off x="914400" y="228600"/>
            <a:ext cx="10363200" cy="914400"/>
          </a:xfrm>
        </p:spPr>
        <p:txBody>
          <a:bodyPr/>
          <a:lstStyle/>
          <a:p>
            <a:pPr algn="ctr"/>
            <a:r>
              <a:rPr lang="en-US" altLang="en-US" dirty="0"/>
              <a:t>Ark of the Covenant</a:t>
            </a:r>
          </a:p>
        </p:txBody>
      </p:sp>
      <p:pic>
        <p:nvPicPr>
          <p:cNvPr id="70659" name="Picture 3">
            <a:extLst>
              <a:ext uri="{FF2B5EF4-FFF2-40B4-BE49-F238E27FC236}">
                <a16:creationId xmlns:a16="http://schemas.microsoft.com/office/drawing/2014/main" id="{505C2463-2B91-2A06-8EE5-85C5DE76C0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2417" y="1295400"/>
            <a:ext cx="7527167" cy="5029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9DFC1-61C7-1249-7A8E-5A58FFA8C76B}"/>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9D15B7D6-1C7E-9B60-869D-5BCB8C8F9969}"/>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D7F04509-6E53-86E0-F845-E3B701BECC3E}"/>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Death of the 1</a:t>
            </a:r>
            <a:r>
              <a:rPr lang="en-US" baseline="30000" dirty="0">
                <a:cs typeface="Calibri" panose="020F0502020204030204" pitchFamily="34" charset="0"/>
              </a:rPr>
              <a:t>st</a:t>
            </a:r>
            <a:r>
              <a:rPr lang="en-US" dirty="0">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b="1" u="sng" dirty="0">
                <a:solidFill>
                  <a:srgbClr val="FFFFCC"/>
                </a:solidFill>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2F837052-8A11-2A4C-CEC8-50047509F62B}"/>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13145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E5BF7-9094-C17F-A775-414ED85361F5}"/>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1A038A1-9968-9BB7-B7A9-D745CCD5E440}"/>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7DB2B7CE-CDF1-294E-CD94-1656A1B6C183}"/>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BBEBC12A-5D2A-4A6A-DF9F-BB0CE4B7A0F2}"/>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97683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C6866-D058-8BEA-8517-1C1BCB3F220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D644AA49-E615-339F-F2FA-28FCC495AF20}"/>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85A836FD-E24F-E8CB-F3F2-B7FD4CA42FA7}"/>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35BE7BD2-EBA2-1785-5845-88F702BF1405}"/>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934362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FC39E-56DD-4276-E393-50E27C55E31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1D57F202-9A00-6999-BFFF-B9C9E40D135D}"/>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8B2AA7ED-9059-5552-491B-98481EC83C51}"/>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CA085964-1B18-17A0-C6C3-885809FF9726}"/>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629234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2514600"/>
          </a:xfrm>
        </p:spPr>
        <p:txBody>
          <a:bodyPr/>
          <a:lstStyle/>
          <a:p>
            <a:pPr marL="0" indent="0" algn="just">
              <a:buNone/>
            </a:pPr>
            <a:r>
              <a:rPr lang="en-US" sz="31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sz="3100"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sz="3100" b="1" dirty="0">
                <a:solidFill>
                  <a:srgbClr val="FFFFCC"/>
                </a:solidFill>
                <a:effectLst>
                  <a:outerShdw blurRad="38100" dist="38100" dir="2700000" algn="tl">
                    <a:srgbClr val="000000">
                      <a:alpha val="43137"/>
                    </a:srgbClr>
                  </a:outerShdw>
                </a:effectLst>
              </a:rPr>
              <a:t>:34.  …</a:t>
            </a:r>
            <a:r>
              <a:rPr lang="en-US" b="0" i="0" u="none" strike="noStrike" dirty="0">
                <a:effectLst>
                  <a:outerShdw blurRad="38100" dist="38100" dir="2700000" algn="tl">
                    <a:srgbClr val="000000">
                      <a:alpha val="43137"/>
                    </a:srgbClr>
                  </a:outerShdw>
                </a:effectLst>
              </a:rPr>
              <a:t>in the Hebrews’ haste to leave (on what was the first day of the seven-day festival), they grabbed the only food that was on hand: their as yet unleavened bread dough. They formed the dough into cakes and hoisted the pans onto their shoulders. The sun then baked the cakes into matzos, unleavened bread.</a:t>
            </a:r>
            <a:r>
              <a:rPr lang="en-US" u="none" strike="noStrike"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152400"/>
            <a:ext cx="8321040"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spcAft>
                <a:spcPts val="600"/>
              </a:spcAft>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101).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44503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3A06F-A500-EBD1-5D3B-18722E5652B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BBCAEE0-C326-93EE-6FC7-08D261673C51}"/>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D92509E3-35E0-6DFC-F86A-7E1E597F9F25}"/>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A3A5A4A6-C4DD-CE7F-008C-933CD0BB8D8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9468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BulloKr\AppData\Local\Microsoft\Windows\Temporary Internet Files\Content.IE5\PONOXAD0\MP900382922[1].jpg">
            <a:extLst>
              <a:ext uri="{FF2B5EF4-FFF2-40B4-BE49-F238E27FC236}">
                <a16:creationId xmlns:a16="http://schemas.microsoft.com/office/drawing/2014/main" id="{262D227C-7ABB-4FAE-81CF-0276FD57ABE8}"/>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124201" y="1143001"/>
            <a:ext cx="6335713" cy="4525963"/>
          </a:xfrm>
        </p:spPr>
      </p:pic>
      <p:pic>
        <p:nvPicPr>
          <p:cNvPr id="26627" name="Picture 2" descr="C:\Users\BulloKr\AppData\Local\Microsoft\Windows\Temporary Internet Files\Content.Outlook\N34490JH\image (2).jpg">
            <a:extLst>
              <a:ext uri="{FF2B5EF4-FFF2-40B4-BE49-F238E27FC236}">
                <a16:creationId xmlns:a16="http://schemas.microsoft.com/office/drawing/2014/main" id="{1D34D6F6-82FD-481C-8B43-412F426B3DC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00" y="190500"/>
            <a:ext cx="8382000"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7">
            <a:extLst>
              <a:ext uri="{FF2B5EF4-FFF2-40B4-BE49-F238E27FC236}">
                <a16:creationId xmlns:a16="http://schemas.microsoft.com/office/drawing/2014/main" id="{F84ED823-27E7-471C-8AD4-4B21E753D62C}"/>
              </a:ext>
            </a:extLst>
          </p:cNvPr>
          <p:cNvSpPr>
            <a:spLocks noChangeArrowheads="1"/>
          </p:cNvSpPr>
          <p:nvPr/>
        </p:nvSpPr>
        <p:spPr bwMode="auto">
          <a:xfrm>
            <a:off x="6096000" y="3582239"/>
            <a:ext cx="1280746" cy="609600"/>
          </a:xfrm>
          <a:prstGeom prst="ellipse">
            <a:avLst/>
          </a:prstGeom>
          <a:noFill/>
          <a:ln w="381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31088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15DF6-8ACE-16E2-2FDD-C71DD681F759}"/>
            </a:ext>
          </a:extLst>
        </p:cNvPr>
        <p:cNvGrpSpPr/>
        <p:nvPr/>
      </p:nvGrpSpPr>
      <p:grpSpPr>
        <a:xfrm>
          <a:off x="0" y="0"/>
          <a:ext cx="0" cy="0"/>
          <a:chOff x="0" y="0"/>
          <a:chExt cx="0" cy="0"/>
        </a:xfrm>
      </p:grpSpPr>
      <p:sp>
        <p:nvSpPr>
          <p:cNvPr id="73729" name="Rectangle 2">
            <a:extLst>
              <a:ext uri="{FF2B5EF4-FFF2-40B4-BE49-F238E27FC236}">
                <a16:creationId xmlns:a16="http://schemas.microsoft.com/office/drawing/2014/main" id="{683CB4A2-2668-35AF-4B9C-5B2A4EA2BEFB}"/>
              </a:ext>
            </a:extLst>
          </p:cNvPr>
          <p:cNvSpPr>
            <a:spLocks noGrp="1" noChangeArrowheads="1"/>
          </p:cNvSpPr>
          <p:nvPr>
            <p:ph type="title"/>
          </p:nvPr>
        </p:nvSpPr>
        <p:spPr>
          <a:xfrm>
            <a:off x="914400" y="228600"/>
            <a:ext cx="10363200" cy="914400"/>
          </a:xfrm>
        </p:spPr>
        <p:txBody>
          <a:bodyPr/>
          <a:lstStyle/>
          <a:p>
            <a:pPr algn="ctr"/>
            <a:r>
              <a:rPr lang="en-US" altLang="en-US" sz="3600" kern="1200" dirty="0">
                <a:effectLst>
                  <a:outerShdw blurRad="38100" dist="38100" dir="2700000" algn="tl">
                    <a:srgbClr val="000000">
                      <a:alpha val="43137"/>
                    </a:srgbClr>
                  </a:outerShdw>
                </a:effectLst>
                <a:latin typeface="Calibri" panose="020F0502020204030204" pitchFamily="34" charset="0"/>
              </a:rPr>
              <a:t>TEN PLAGUES REDEMPTION (7:14–12:30)</a:t>
            </a:r>
          </a:p>
        </p:txBody>
      </p:sp>
      <p:sp>
        <p:nvSpPr>
          <p:cNvPr id="12291" name="Rectangle 3">
            <a:extLst>
              <a:ext uri="{FF2B5EF4-FFF2-40B4-BE49-F238E27FC236}">
                <a16:creationId xmlns:a16="http://schemas.microsoft.com/office/drawing/2014/main" id="{0F68501B-31BC-C793-5D34-055E1259D744}"/>
              </a:ext>
            </a:extLst>
          </p:cNvPr>
          <p:cNvSpPr>
            <a:spLocks noGrp="1" noChangeArrowheads="1"/>
          </p:cNvSpPr>
          <p:nvPr>
            <p:ph type="body" idx="1"/>
          </p:nvPr>
        </p:nvSpPr>
        <p:spPr>
          <a:xfrm>
            <a:off x="655320" y="1752600"/>
            <a:ext cx="3383280" cy="3276600"/>
          </a:xfrm>
        </p:spPr>
        <p:txBody>
          <a:bodyPr/>
          <a:lstStyle/>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Nile to blood</a:t>
            </a:r>
          </a:p>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Frogs</a:t>
            </a:r>
          </a:p>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Gnats </a:t>
            </a:r>
          </a:p>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Flies</a:t>
            </a:r>
          </a:p>
          <a:p>
            <a:pPr marL="514350" indent="-514350">
              <a:spcBef>
                <a:spcPts val="0"/>
              </a:spcBef>
              <a:spcAft>
                <a:spcPts val="1800"/>
              </a:spcAft>
              <a:buSzPct val="100000"/>
              <a:buFont typeface="+mj-lt"/>
              <a:buAutoNum type="arabicPeriod"/>
              <a:defRPr/>
            </a:pPr>
            <a:r>
              <a:rPr lang="en-US" altLang="en-US" sz="2800" dirty="0">
                <a:latin typeface="Calibri" panose="020F0502020204030204" pitchFamily="34" charset="0"/>
                <a:ea typeface="Calibri" panose="020F0502020204030204" pitchFamily="34" charset="0"/>
                <a:cs typeface="Calibri" panose="020F0502020204030204" pitchFamily="34" charset="0"/>
              </a:rPr>
              <a:t>Death of livestock</a:t>
            </a:r>
          </a:p>
        </p:txBody>
      </p:sp>
      <p:pic>
        <p:nvPicPr>
          <p:cNvPr id="3" name="Picture 2">
            <a:extLst>
              <a:ext uri="{FF2B5EF4-FFF2-40B4-BE49-F238E27FC236}">
                <a16:creationId xmlns:a16="http://schemas.microsoft.com/office/drawing/2014/main" id="{1F98254E-EBC3-4BEB-F6AD-9551EBE70080}"/>
              </a:ext>
            </a:extLst>
          </p:cNvPr>
          <p:cNvPicPr>
            <a:picLocks noChangeAspect="1"/>
          </p:cNvPicPr>
          <p:nvPr/>
        </p:nvPicPr>
        <p:blipFill>
          <a:blip r:embed="rId2"/>
          <a:srcRect l="4938" t="6775" r="4946" b="6841"/>
          <a:stretch/>
        </p:blipFill>
        <p:spPr>
          <a:xfrm>
            <a:off x="4428471" y="22860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3">
            <a:extLst>
              <a:ext uri="{FF2B5EF4-FFF2-40B4-BE49-F238E27FC236}">
                <a16:creationId xmlns:a16="http://schemas.microsoft.com/office/drawing/2014/main" id="{8910D226-2D65-4D6A-267F-B73D5E2848A6}"/>
              </a:ext>
            </a:extLst>
          </p:cNvPr>
          <p:cNvSpPr txBox="1">
            <a:spLocks noChangeArrowheads="1"/>
          </p:cNvSpPr>
          <p:nvPr/>
        </p:nvSpPr>
        <p:spPr bwMode="auto">
          <a:xfrm>
            <a:off x="8305800" y="1752600"/>
            <a:ext cx="3352800" cy="3276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514350" indent="-514350">
              <a:spcBef>
                <a:spcPts val="0"/>
              </a:spcBef>
              <a:spcAft>
                <a:spcPts val="1800"/>
              </a:spcAft>
              <a:buSzPct val="100000"/>
              <a:buFont typeface="+mj-lt"/>
              <a:buAutoNum type="arabicPeriod" startAt="6"/>
              <a:defRPr/>
            </a:pPr>
            <a:r>
              <a:rPr lang="en-US" altLang="en-US" sz="2800" dirty="0">
                <a:ea typeface="Calibri" panose="020F0502020204030204" pitchFamily="34" charset="0"/>
                <a:cs typeface="Calibri" panose="020F0502020204030204" pitchFamily="34" charset="0"/>
              </a:rPr>
              <a:t>Boils</a:t>
            </a:r>
          </a:p>
          <a:p>
            <a:pPr marL="514350" indent="-514350">
              <a:spcBef>
                <a:spcPts val="0"/>
              </a:spcBef>
              <a:spcAft>
                <a:spcPts val="1800"/>
              </a:spcAft>
              <a:buSzPct val="100000"/>
              <a:buFont typeface="+mj-lt"/>
              <a:buAutoNum type="arabicPeriod" startAt="6"/>
              <a:defRPr/>
            </a:pPr>
            <a:r>
              <a:rPr lang="en-US" altLang="en-US" sz="2800" dirty="0">
                <a:ea typeface="Calibri" panose="020F0502020204030204" pitchFamily="34" charset="0"/>
                <a:cs typeface="Calibri" panose="020F0502020204030204" pitchFamily="34" charset="0"/>
              </a:rPr>
              <a:t>Hail</a:t>
            </a:r>
          </a:p>
          <a:p>
            <a:pPr marL="514350" indent="-514350">
              <a:spcBef>
                <a:spcPts val="0"/>
              </a:spcBef>
              <a:spcAft>
                <a:spcPts val="1800"/>
              </a:spcAft>
              <a:buSzPct val="100000"/>
              <a:buFont typeface="+mj-lt"/>
              <a:buAutoNum type="arabicPeriod" startAt="6"/>
              <a:defRPr/>
            </a:pPr>
            <a:r>
              <a:rPr lang="en-US" altLang="en-US" sz="2800" dirty="0">
                <a:ea typeface="Calibri" panose="020F0502020204030204" pitchFamily="34" charset="0"/>
                <a:cs typeface="Calibri" panose="020F0502020204030204" pitchFamily="34" charset="0"/>
              </a:rPr>
              <a:t>Locusts</a:t>
            </a:r>
          </a:p>
          <a:p>
            <a:pPr marL="514350" indent="-514350">
              <a:spcBef>
                <a:spcPts val="0"/>
              </a:spcBef>
              <a:spcAft>
                <a:spcPts val="1800"/>
              </a:spcAft>
              <a:buSzPct val="100000"/>
              <a:buFont typeface="+mj-lt"/>
              <a:buAutoNum type="arabicPeriod" startAt="6"/>
              <a:defRPr/>
            </a:pPr>
            <a:r>
              <a:rPr lang="en-US" altLang="en-US" sz="2800" dirty="0">
                <a:ea typeface="Calibri" panose="020F0502020204030204" pitchFamily="34" charset="0"/>
                <a:cs typeface="Calibri" panose="020F0502020204030204" pitchFamily="34" charset="0"/>
              </a:rPr>
              <a:t>Darkness</a:t>
            </a:r>
          </a:p>
          <a:p>
            <a:pPr marL="514350" indent="-514350">
              <a:spcBef>
                <a:spcPts val="0"/>
              </a:spcBef>
              <a:spcAft>
                <a:spcPts val="1800"/>
              </a:spcAft>
              <a:buSzPct val="100000"/>
              <a:buFont typeface="+mj-lt"/>
              <a:buAutoNum type="arabicPeriod" startAt="6"/>
              <a:defRPr/>
            </a:pPr>
            <a:r>
              <a:rPr lang="en-US" altLang="en-US" sz="2800" b="1" u="sng" dirty="0">
                <a:solidFill>
                  <a:srgbClr val="FFFFCC"/>
                </a:solidFill>
                <a:ea typeface="Calibri" panose="020F0502020204030204" pitchFamily="34" charset="0"/>
                <a:cs typeface="Calibri" panose="020F0502020204030204" pitchFamily="34" charset="0"/>
              </a:rPr>
              <a:t>Death of 1st born</a:t>
            </a:r>
          </a:p>
        </p:txBody>
      </p:sp>
    </p:spTree>
    <p:extLst>
      <p:ext uri="{BB962C8B-B14F-4D97-AF65-F5344CB8AC3E}">
        <p14:creationId xmlns:p14="http://schemas.microsoft.com/office/powerpoint/2010/main" val="365078299"/>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C7AFDA-1F3B-FBFF-D686-F21864FD65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0419" name="Text Box 3"/>
          <p:cNvSpPr txBox="1">
            <a:spLocks noChangeArrowheads="1"/>
          </p:cNvSpPr>
          <p:nvPr/>
        </p:nvSpPr>
        <p:spPr bwMode="auto">
          <a:xfrm>
            <a:off x="609600" y="0"/>
            <a:ext cx="10972800"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342900" indent="-342900" algn="ctr" defTabSz="685800">
              <a:spcAft>
                <a:spcPts val="900"/>
              </a:spcAft>
              <a:buClr>
                <a:srgbClr val="00FFFF"/>
              </a:buClr>
              <a:buSzPct val="7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4000" b="0" kern="0" dirty="0">
                <a:solidFill>
                  <a:srgbClr val="00FFFF"/>
                </a:solidFill>
                <a:effectLst>
                  <a:outerShdw blurRad="38100" dist="38100" dir="2700000" algn="tl">
                    <a:srgbClr val="000000"/>
                  </a:outerShdw>
                </a:effectLst>
                <a:latin typeface="Calibri" panose="020F0502020204030204" pitchFamily="34" charset="0"/>
                <a:ea typeface="+mj-ea"/>
                <a:cs typeface="+mj-cs"/>
              </a:rPr>
              <a:t>Genesis 37:9</a:t>
            </a:r>
          </a:p>
          <a:p>
            <a:pPr algn="just" eaLnBrk="1" hangingPunct="1">
              <a:spcBef>
                <a:spcPts val="0"/>
              </a:spcBef>
              <a:spcAft>
                <a:spcPts val="0"/>
              </a:spcAft>
            </a:pPr>
            <a:r>
              <a:rPr lang="en-US" altLang="en-US" sz="3400" b="0" dirty="0">
                <a:effectLst>
                  <a:outerShdw blurRad="38100" dist="38100" dir="2700000" algn="tl">
                    <a:srgbClr val="000000"/>
                  </a:outerShdw>
                </a:effectLst>
                <a:latin typeface="Calibri" panose="020F0502020204030204" pitchFamily="34" charset="0"/>
                <a:cs typeface="+mn-cs"/>
              </a:rPr>
              <a:t>“Now he had still another dream, and related it to his brothers, and said, ‘Lo, I have had still another dream; and behold, the sun and the moon and eleven stars were </a:t>
            </a:r>
            <a:r>
              <a:rPr lang="en-US" altLang="en-US" sz="3400" b="1" u="sng" dirty="0">
                <a:solidFill>
                  <a:srgbClr val="FFFFCC"/>
                </a:solidFill>
                <a:effectLst>
                  <a:outerShdw blurRad="38100" dist="38100" dir="2700000" algn="tl">
                    <a:srgbClr val="000000"/>
                  </a:outerShdw>
                </a:effectLst>
                <a:latin typeface="Calibri" panose="020F0502020204030204" pitchFamily="34" charset="0"/>
                <a:cs typeface="+mn-cs"/>
              </a:rPr>
              <a:t>bowing</a:t>
            </a:r>
            <a:r>
              <a:rPr lang="en-US" altLang="en-US" sz="3400" b="0" dirty="0">
                <a:effectLst>
                  <a:outerShdw blurRad="38100" dist="38100" dir="2700000" algn="tl">
                    <a:srgbClr val="000000"/>
                  </a:outerShdw>
                </a:effectLst>
                <a:latin typeface="Calibri" panose="020F0502020204030204" pitchFamily="34" charset="0"/>
                <a:cs typeface="+mn-cs"/>
              </a:rPr>
              <a:t> down to me.’”</a:t>
            </a:r>
          </a:p>
        </p:txBody>
      </p:sp>
      <p:pic>
        <p:nvPicPr>
          <p:cNvPr id="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71361" y="2865120"/>
            <a:ext cx="1849278" cy="201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0340756"/>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3FDCF1-AF86-21BE-92B5-8C42DAD98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0419" name="Text Box 3"/>
          <p:cNvSpPr txBox="1">
            <a:spLocks noChangeArrowheads="1"/>
          </p:cNvSpPr>
          <p:nvPr/>
        </p:nvSpPr>
        <p:spPr bwMode="auto">
          <a:xfrm>
            <a:off x="609600" y="0"/>
            <a:ext cx="10972800"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342900" indent="-342900" algn="ctr" defTabSz="685800">
              <a:spcBef>
                <a:spcPts val="0"/>
              </a:spcBef>
              <a:spcAft>
                <a:spcPts val="900"/>
              </a:spcAft>
              <a:buClr>
                <a:schemeClr val="tx2"/>
              </a:buClr>
              <a:buSzPct val="7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Lst>
              <a:defRPr/>
            </a:pPr>
            <a:r>
              <a:rPr lang="en-US" altLang="en-US" sz="4000" b="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Genesis 37:10</a:t>
            </a:r>
          </a:p>
          <a:p>
            <a:pPr algn="just" eaLnBrk="1" hangingPunct="1">
              <a:spcBef>
                <a:spcPts val="0"/>
              </a:spcBef>
              <a:spcAft>
                <a:spcPts val="0"/>
              </a:spcAft>
            </a:pPr>
            <a:r>
              <a:rPr lang="en-US" altLang="en-US" sz="3400" b="0" dirty="0">
                <a:effectLst>
                  <a:outerShdw blurRad="38100" dist="38100" dir="2700000" algn="tl">
                    <a:srgbClr val="000000"/>
                  </a:outerShdw>
                </a:effectLst>
                <a:latin typeface="Calibri" panose="020F0502020204030204" pitchFamily="34" charset="0"/>
                <a:cs typeface="+mn-cs"/>
              </a:rPr>
              <a:t>“He related it to his father and to his brothers; and his father rebuked him and said to him, ‘What is this dream that you have had? Shall I and your mother and your brothers actually come to </a:t>
            </a:r>
            <a:r>
              <a:rPr lang="en-US" altLang="en-US" sz="3400" b="1" u="sng" dirty="0">
                <a:solidFill>
                  <a:srgbClr val="FFFFCC"/>
                </a:solidFill>
                <a:effectLst>
                  <a:outerShdw blurRad="38100" dist="38100" dir="2700000" algn="tl">
                    <a:srgbClr val="000000"/>
                  </a:outerShdw>
                </a:effectLst>
                <a:latin typeface="Calibri" panose="020F0502020204030204" pitchFamily="34" charset="0"/>
                <a:cs typeface="+mn-cs"/>
              </a:rPr>
              <a:t>bow</a:t>
            </a:r>
            <a:r>
              <a:rPr lang="en-US" altLang="en-US" sz="3400" b="0" dirty="0">
                <a:effectLst>
                  <a:outerShdw blurRad="38100" dist="38100" dir="2700000" algn="tl">
                    <a:srgbClr val="000000"/>
                  </a:outerShdw>
                </a:effectLst>
                <a:latin typeface="Calibri" panose="020F0502020204030204" pitchFamily="34" charset="0"/>
                <a:cs typeface="+mn-cs"/>
              </a:rPr>
              <a:t> ourselves down before you to the ground?’”</a:t>
            </a:r>
          </a:p>
        </p:txBody>
      </p:sp>
      <p:pic>
        <p:nvPicPr>
          <p:cNvPr id="7" name="Picture 2">
            <a:extLst>
              <a:ext uri="{FF2B5EF4-FFF2-40B4-BE49-F238E27FC236}">
                <a16:creationId xmlns:a16="http://schemas.microsoft.com/office/drawing/2014/main" id="{9403F7FE-51DB-3C8C-8C95-D75B8332F09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71361" y="2865120"/>
            <a:ext cx="1849278" cy="201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7887998"/>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58307-487A-B19D-8E08-18E21B100622}"/>
            </a:ext>
          </a:extLst>
        </p:cNvPr>
        <p:cNvGrpSpPr/>
        <p:nvPr/>
      </p:nvGrpSpPr>
      <p:grpSpPr>
        <a:xfrm>
          <a:off x="0" y="0"/>
          <a:ext cx="0" cy="0"/>
          <a:chOff x="0" y="0"/>
          <a:chExt cx="0" cy="0"/>
        </a:xfrm>
      </p:grpSpPr>
      <p:pic>
        <p:nvPicPr>
          <p:cNvPr id="1028" name="Picture 4" descr="Every Prophecy of the Bible: Clear Explanations for ...">
            <a:extLst>
              <a:ext uri="{FF2B5EF4-FFF2-40B4-BE49-F238E27FC236}">
                <a16:creationId xmlns:a16="http://schemas.microsoft.com/office/drawing/2014/main" id="{D21B9F89-9A7F-AC0A-AE5F-4352EA18B2E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86213" y="247575"/>
            <a:ext cx="4219575" cy="6362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98339399"/>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52575-3F0A-4BCA-AAC5-1E2F502692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defTabSz="685800">
              <a:spcBef>
                <a:spcPts val="0"/>
              </a:spcBef>
              <a:spcAft>
                <a:spcPts val="9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13:19; 14:29</a:t>
            </a:r>
          </a:p>
          <a:p>
            <a:pPr algn="just"/>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now on I am telling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comes to pass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does occur, you may believe that I am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14:29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I have told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it happens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happens, you may believe.”</a:t>
            </a:r>
          </a:p>
        </p:txBody>
      </p:sp>
      <p:pic>
        <p:nvPicPr>
          <p:cNvPr id="2" name="Picture 1">
            <a:extLst>
              <a:ext uri="{FF2B5EF4-FFF2-40B4-BE49-F238E27FC236}">
                <a16:creationId xmlns:a16="http://schemas.microsoft.com/office/drawing/2014/main" id="{A6E18732-ADA3-8699-48A6-A162F1FB782F}"/>
              </a:ext>
            </a:extLst>
          </p:cNvPr>
          <p:cNvPicPr>
            <a:picLocks noChangeAspect="1"/>
          </p:cNvPicPr>
          <p:nvPr/>
        </p:nvPicPr>
        <p:blipFill>
          <a:blip r:embed="rId3"/>
          <a:srcRect l="17407"/>
          <a:stretch/>
        </p:blipFill>
        <p:spPr>
          <a:xfrm>
            <a:off x="4963160" y="3048000"/>
            <a:ext cx="2265680" cy="182880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738499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e-caremanagement.com/wp-content/uploads/swiss1.jpg">
            <a:extLst>
              <a:ext uri="{FF2B5EF4-FFF2-40B4-BE49-F238E27FC236}">
                <a16:creationId xmlns:a16="http://schemas.microsoft.com/office/drawing/2014/main" id="{D83E04B5-29B9-4BEB-BFE2-F2F5B77122DF}"/>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438400" y="137160"/>
            <a:ext cx="7315200" cy="6583680"/>
          </a:xfrm>
          <a:prstGeom prst="rect">
            <a:avLst/>
          </a:prstGeom>
          <a:noFill/>
        </p:spPr>
      </p:pic>
    </p:spTree>
    <p:extLst>
      <p:ext uri="{BB962C8B-B14F-4D97-AF65-F5344CB8AC3E}">
        <p14:creationId xmlns:p14="http://schemas.microsoft.com/office/powerpoint/2010/main" val="238136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0C75646-7AE9-B3C6-432E-7AE15522676C}"/>
              </a:ext>
            </a:extLst>
          </p:cNvPr>
          <p:cNvPicPr>
            <a:picLocks noChangeAspect="1"/>
          </p:cNvPicPr>
          <p:nvPr/>
        </p:nvPicPr>
        <p:blipFill>
          <a:blip r:embed="rId2"/>
          <a:stretch>
            <a:fillRect/>
          </a:stretch>
        </p:blipFill>
        <p:spPr>
          <a:xfrm>
            <a:off x="2480733" y="762000"/>
            <a:ext cx="7230534" cy="5943600"/>
          </a:xfrm>
          <a:prstGeom prst="rect">
            <a:avLst/>
          </a:prstGeom>
          <a:solidFill>
            <a:schemeClr val="tx2">
              <a:lumMod val="40000"/>
              <a:lumOff val="60000"/>
            </a:schemeClr>
          </a:solidFill>
          <a:ln w="38100">
            <a:solidFill>
              <a:schemeClr val="tx1"/>
            </a:solidFill>
          </a:ln>
        </p:spPr>
      </p:pic>
      <p:sp>
        <p:nvSpPr>
          <p:cNvPr id="18" name="Rectangle 2">
            <a:extLst>
              <a:ext uri="{FF2B5EF4-FFF2-40B4-BE49-F238E27FC236}">
                <a16:creationId xmlns:a16="http://schemas.microsoft.com/office/drawing/2014/main" id="{2D90FD78-E2D1-ED01-D4C4-5DF02C633CDE}"/>
              </a:ext>
            </a:extLst>
          </p:cNvPr>
          <p:cNvSpPr>
            <a:spLocks noGrp="1" noChangeArrowheads="1"/>
          </p:cNvSpPr>
          <p:nvPr>
            <p:ph type="title"/>
          </p:nvPr>
        </p:nvSpPr>
        <p:spPr>
          <a:xfrm>
            <a:off x="3162300" y="76200"/>
            <a:ext cx="5867400" cy="548640"/>
          </a:xfrm>
        </p:spPr>
        <p:txBody>
          <a:bodyPr/>
          <a:lstStyle/>
          <a:p>
            <a:pPr algn="ctr"/>
            <a:r>
              <a:rPr lang="en-US" altLang="en-US" sz="3600" dirty="0">
                <a:effectLst>
                  <a:outerShdw blurRad="38100" dist="38100" dir="2700000" algn="tl">
                    <a:srgbClr val="000000">
                      <a:alpha val="43137"/>
                    </a:srgbClr>
                  </a:outerShdw>
                </a:effectLst>
              </a:rPr>
              <a:t>Maslow’s Hierarchy of Needs</a:t>
            </a:r>
          </a:p>
        </p:txBody>
      </p:sp>
    </p:spTree>
    <p:extLst>
      <p:ext uri="{BB962C8B-B14F-4D97-AF65-F5344CB8AC3E}">
        <p14:creationId xmlns:p14="http://schemas.microsoft.com/office/powerpoint/2010/main" val="2994067907"/>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E9D526-CB05-42DE-B04F-AB7AAA9053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3" name="Content Placeholder 2"/>
          <p:cNvSpPr>
            <a:spLocks noGrp="1"/>
          </p:cNvSpPr>
          <p:nvPr>
            <p:ph idx="1"/>
          </p:nvPr>
        </p:nvSpPr>
        <p:spPr>
          <a:xfrm>
            <a:off x="609600" y="0"/>
            <a:ext cx="10972800" cy="3048000"/>
          </a:xfrm>
        </p:spPr>
        <p:txBody>
          <a:bodyPr/>
          <a:lstStyle/>
          <a:p>
            <a:pPr algn="ctr" defTabSz="685800">
              <a:spcBef>
                <a:spcPct val="0"/>
              </a:spcBef>
              <a:spcAft>
                <a:spcPts val="900"/>
              </a:spcAft>
              <a:buNone/>
              <a:defRPr/>
            </a:pPr>
            <a:r>
              <a:rPr lang="en-US" sz="4000" kern="1200" dirty="0">
                <a:solidFill>
                  <a:schemeClr val="tx2"/>
                </a:solidFill>
                <a:ea typeface="+mj-ea"/>
                <a:cs typeface="Calibri" panose="020F0502020204030204" pitchFamily="34" charset="0"/>
              </a:rPr>
              <a:t>2 Timothy 3:16-17</a:t>
            </a:r>
          </a:p>
          <a:p>
            <a:pPr marL="0" indent="0" algn="just">
              <a:spcBef>
                <a:spcPts val="0"/>
              </a:spcBef>
              <a:buNone/>
            </a:pPr>
            <a:r>
              <a:rPr lang="en-US" sz="3600" dirty="0">
                <a:effectLst>
                  <a:outerShdw blurRad="38100" dist="38100" dir="2700000" algn="tl">
                    <a:srgbClr val="000000">
                      <a:alpha val="43137"/>
                    </a:srgbClr>
                  </a:outerShdw>
                </a:effectLst>
              </a:rPr>
              <a:t>“</a:t>
            </a:r>
            <a:r>
              <a:rPr lang="en-US" sz="3600" baseline="30000" dirty="0">
                <a:effectLst/>
              </a:rPr>
              <a:t>16</a:t>
            </a:r>
            <a:r>
              <a:rPr lang="en-US" sz="3600" dirty="0">
                <a:effectLst>
                  <a:outerShdw blurRad="38100" dist="38100" dir="2700000" algn="tl">
                    <a:srgbClr val="000000">
                      <a:alpha val="43137"/>
                    </a:srgbClr>
                  </a:outerShdw>
                </a:effectLst>
              </a:rPr>
              <a:t> </a:t>
            </a:r>
            <a:r>
              <a:rPr lang="en-US" sz="3600" b="1" u="sng" dirty="0">
                <a:solidFill>
                  <a:srgbClr val="FFFFCC"/>
                </a:solidFill>
                <a:effectLst>
                  <a:outerShdw blurRad="38100" dist="38100" dir="2700000" algn="tl">
                    <a:srgbClr val="000000">
                      <a:alpha val="43137"/>
                    </a:srgbClr>
                  </a:outerShdw>
                </a:effectLst>
              </a:rPr>
              <a:t>All Scripture</a:t>
            </a:r>
            <a:r>
              <a:rPr lang="en-US" sz="3600" dirty="0">
                <a:effectLst>
                  <a:outerShdw blurRad="38100" dist="38100" dir="2700000" algn="tl">
                    <a:srgbClr val="000000">
                      <a:alpha val="43137"/>
                    </a:srgbClr>
                  </a:outerShdw>
                </a:effectLst>
              </a:rPr>
              <a:t> is </a:t>
            </a:r>
            <a:r>
              <a:rPr lang="en-US" sz="3600" b="1" u="sng" dirty="0">
                <a:solidFill>
                  <a:srgbClr val="FFFFCC"/>
                </a:solidFill>
                <a:effectLst>
                  <a:outerShdw blurRad="38100" dist="38100" dir="2700000" algn="tl">
                    <a:srgbClr val="000000">
                      <a:alpha val="43137"/>
                    </a:srgbClr>
                  </a:outerShdw>
                </a:effectLst>
              </a:rPr>
              <a:t>inspired by God [</a:t>
            </a:r>
            <a:r>
              <a:rPr lang="en-US" sz="3600" b="1" i="1" u="sng" dirty="0">
                <a:solidFill>
                  <a:srgbClr val="FFFFCC"/>
                </a:solidFill>
                <a:effectLst>
                  <a:outerShdw blurRad="38100" dist="38100" dir="2700000" algn="tl">
                    <a:srgbClr val="000000">
                      <a:alpha val="43137"/>
                    </a:srgbClr>
                  </a:outerShdw>
                </a:effectLst>
              </a:rPr>
              <a:t>theopneustos</a:t>
            </a:r>
            <a:r>
              <a:rPr lang="en-US" sz="3600" b="1" u="sng" dirty="0">
                <a:solidFill>
                  <a:srgbClr val="FFFFCC"/>
                </a:solidFill>
                <a:effectLst>
                  <a:outerShdw blurRad="38100" dist="38100" dir="2700000" algn="tl">
                    <a:srgbClr val="000000">
                      <a:alpha val="43137"/>
                    </a:srgbClr>
                  </a:outerShdw>
                </a:effectLst>
              </a:rPr>
              <a:t>]</a:t>
            </a:r>
            <a:r>
              <a:rPr lang="en-US" sz="3600" b="1" dirty="0">
                <a:solidFill>
                  <a:srgbClr val="FFFFCC"/>
                </a:solidFill>
                <a:effectLst>
                  <a:outerShdw blurRad="38100" dist="38100" dir="2700000" algn="tl">
                    <a:srgbClr val="000000">
                      <a:alpha val="43137"/>
                    </a:srgbClr>
                  </a:outerShdw>
                </a:effectLst>
              </a:rPr>
              <a:t> </a:t>
            </a:r>
            <a:r>
              <a:rPr lang="en-US" sz="3600" dirty="0">
                <a:effectLst>
                  <a:outerShdw blurRad="38100" dist="38100" dir="2700000" algn="tl">
                    <a:srgbClr val="000000">
                      <a:alpha val="43137"/>
                    </a:srgbClr>
                  </a:outerShdw>
                </a:effectLst>
              </a:rPr>
              <a:t>and profitable for teaching, for reproof, for correction, for training in righteousness; </a:t>
            </a:r>
            <a:r>
              <a:rPr lang="en-US" sz="3600" baseline="30000" dirty="0">
                <a:effectLst/>
              </a:rPr>
              <a:t>17</a:t>
            </a:r>
            <a:r>
              <a:rPr lang="en-US" sz="3600" dirty="0">
                <a:effectLst>
                  <a:outerShdw blurRad="38100" dist="38100" dir="2700000" algn="tl">
                    <a:srgbClr val="000000">
                      <a:alpha val="43137"/>
                    </a:srgbClr>
                  </a:outerShdw>
                </a:effectLst>
              </a:rPr>
              <a:t> so that the man of God may be adequate, equipped for </a:t>
            </a:r>
            <a:r>
              <a:rPr lang="en-US" sz="3600" b="1" u="sng" dirty="0">
                <a:solidFill>
                  <a:srgbClr val="FFFFCC"/>
                </a:solidFill>
                <a:effectLst>
                  <a:outerShdw blurRad="38100" dist="38100" dir="2700000" algn="tl">
                    <a:srgbClr val="000000">
                      <a:alpha val="43137"/>
                    </a:srgbClr>
                  </a:outerShdw>
                </a:effectLst>
              </a:rPr>
              <a:t>every</a:t>
            </a:r>
            <a:r>
              <a:rPr lang="en-US" sz="3600" dirty="0">
                <a:effectLst>
                  <a:outerShdw blurRad="38100" dist="38100" dir="2700000" algn="tl">
                    <a:srgbClr val="000000">
                      <a:alpha val="43137"/>
                    </a:srgbClr>
                  </a:outerShdw>
                </a:effectLst>
              </a:rPr>
              <a:t> good work.”</a:t>
            </a:r>
          </a:p>
        </p:txBody>
      </p:sp>
      <p:pic>
        <p:nvPicPr>
          <p:cNvPr id="6" name="Picture 5">
            <a:extLst>
              <a:ext uri="{FF2B5EF4-FFF2-40B4-BE49-F238E27FC236}">
                <a16:creationId xmlns:a16="http://schemas.microsoft.com/office/drawing/2014/main" id="{980B068D-3E25-4C28-8A41-3FB223D75A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0777" y="3048000"/>
            <a:ext cx="2450447" cy="1828800"/>
          </a:xfrm>
          <a:prstGeom prst="rect">
            <a:avLst/>
          </a:prstGeom>
          <a:ln>
            <a:solidFill>
              <a:schemeClr val="tx1"/>
            </a:solidFill>
          </a:ln>
        </p:spPr>
      </p:pic>
    </p:spTree>
    <p:extLst>
      <p:ext uri="{BB962C8B-B14F-4D97-AF65-F5344CB8AC3E}">
        <p14:creationId xmlns:p14="http://schemas.microsoft.com/office/powerpoint/2010/main" val="532224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1E5AA1-CB36-4165-89AB-157D820BE6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38914" name="Rectangle 3">
            <a:extLst>
              <a:ext uri="{FF2B5EF4-FFF2-40B4-BE49-F238E27FC236}">
                <a16:creationId xmlns:a16="http://schemas.microsoft.com/office/drawing/2014/main" id="{72F1D0A4-B466-40F2-9DC5-B2CC8E1FF1BA}"/>
              </a:ext>
            </a:extLst>
          </p:cNvPr>
          <p:cNvSpPr>
            <a:spLocks noChangeArrowheads="1"/>
          </p:cNvSpPr>
          <p:nvPr/>
        </p:nvSpPr>
        <p:spPr bwMode="auto">
          <a:xfrm>
            <a:off x="609600" y="0"/>
            <a:ext cx="10972800" cy="4739759"/>
          </a:xfrm>
          <a:prstGeom prst="rect">
            <a:avLst/>
          </a:prstGeom>
          <a:noFill/>
          <a:ln>
            <a:noFill/>
          </a:ln>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342900" indent="-342900" algn="ctr" defTabSz="685800" eaLnBrk="0" hangingPunct="0">
              <a:spcAft>
                <a:spcPts val="900"/>
              </a:spcAft>
              <a:buClr>
                <a:schemeClr val="tx2"/>
              </a:buClr>
              <a:buSzPct val="75000"/>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2 Peter 1:3-4</a:t>
            </a:r>
          </a:p>
          <a:p>
            <a:pPr algn="just">
              <a:spcAft>
                <a:spcPts val="0"/>
              </a:spcAft>
              <a:defRPr/>
            </a:pP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 </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Seeing that His divine power has granted to us </a:t>
            </a:r>
            <a:r>
              <a:rPr lang="en-US" sz="3600" b="1" u="sng" kern="0" dirty="0">
                <a:solidFill>
                  <a:srgbClr val="FFFFCC"/>
                </a:solidFill>
                <a:effectLst>
                  <a:outerShdw blurRad="38100" dist="38100" dir="2700000" algn="tl">
                    <a:srgbClr val="000000">
                      <a:alpha val="43137"/>
                    </a:srgbClr>
                  </a:outerShdw>
                </a:effectLst>
                <a:latin typeface="Calibri" panose="020F0502020204030204" pitchFamily="34" charset="0"/>
                <a:cs typeface="+mn-cs"/>
              </a:rPr>
              <a:t>everything</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 pertaining to life and godliness, through the true knowledge of Him who called us by His own glory and excellence.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For by these He has granted to us His precious and magnificent </a:t>
            </a:r>
            <a:r>
              <a:rPr lang="en-US" sz="3600" b="1" u="sng" kern="0" dirty="0">
                <a:solidFill>
                  <a:srgbClr val="FFFFCC"/>
                </a:solidFill>
                <a:effectLst>
                  <a:outerShdw blurRad="38100" dist="38100" dir="2700000" algn="tl">
                    <a:srgbClr val="000000">
                      <a:alpha val="43137"/>
                    </a:srgbClr>
                  </a:outerShdw>
                </a:effectLst>
                <a:latin typeface="Calibri" panose="020F0502020204030204" pitchFamily="34" charset="0"/>
                <a:cs typeface="+mn-cs"/>
              </a:rPr>
              <a:t>promises</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 so that by them you may become partakers of </a:t>
            </a:r>
            <a:r>
              <a:rPr lang="en-US" sz="3600" i="1"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the</a:t>
            </a:r>
            <a:r>
              <a:rPr lang="en-US" sz="3600" kern="0" dirty="0">
                <a:solidFill>
                  <a:srgbClr val="FFFFFF"/>
                </a:solidFill>
                <a:effectLst>
                  <a:outerShdw blurRad="38100" dist="38100" dir="2700000" algn="tl">
                    <a:srgbClr val="000000">
                      <a:alpha val="43137"/>
                    </a:srgbClr>
                  </a:outerShdw>
                </a:effectLst>
                <a:latin typeface="Calibri" panose="020F0502020204030204" pitchFamily="34" charset="0"/>
                <a:cs typeface="+mn-cs"/>
              </a:rPr>
              <a:t> divine nature, having escaped the corruption that is in the world by lust.”</a:t>
            </a:r>
            <a:endParaRPr lang="en-US" sz="3600" dirty="0">
              <a:solidFill>
                <a:srgbClr val="3333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E9D526-CB05-42DE-B04F-AB7AAA9053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3" name="Content Placeholder 2"/>
          <p:cNvSpPr>
            <a:spLocks noGrp="1"/>
          </p:cNvSpPr>
          <p:nvPr>
            <p:ph idx="1"/>
          </p:nvPr>
        </p:nvSpPr>
        <p:spPr>
          <a:xfrm>
            <a:off x="609600" y="0"/>
            <a:ext cx="10972800" cy="3048000"/>
          </a:xfrm>
        </p:spPr>
        <p:txBody>
          <a:bodyPr/>
          <a:lstStyle/>
          <a:p>
            <a:pPr algn="ctr" defTabSz="685800">
              <a:spcBef>
                <a:spcPct val="0"/>
              </a:spcBef>
              <a:spcAft>
                <a:spcPts val="900"/>
              </a:spcAft>
              <a:buNone/>
              <a:defRPr/>
            </a:pPr>
            <a:r>
              <a:rPr lang="en-US" sz="4000" kern="1200" dirty="0">
                <a:solidFill>
                  <a:schemeClr val="tx2"/>
                </a:solidFill>
                <a:ea typeface="+mj-ea"/>
                <a:cs typeface="Calibri" panose="020F0502020204030204" pitchFamily="34" charset="0"/>
              </a:rPr>
              <a:t>1 Peter 2:2</a:t>
            </a:r>
          </a:p>
          <a:p>
            <a:pPr marL="0" indent="0" algn="just">
              <a:spcBef>
                <a:spcPts val="0"/>
              </a:spcBef>
              <a:buNone/>
            </a:pPr>
            <a:r>
              <a:rPr lang="en-US" sz="3600" dirty="0">
                <a:effectLst>
                  <a:outerShdw blurRad="38100" dist="38100" dir="2700000" algn="tl">
                    <a:srgbClr val="000000">
                      <a:alpha val="43137"/>
                    </a:srgbClr>
                  </a:outerShdw>
                </a:effectLst>
              </a:rPr>
              <a:t>“like newborn babies, long for the </a:t>
            </a:r>
            <a:r>
              <a:rPr lang="en-US" sz="3600" b="1" u="sng" dirty="0">
                <a:solidFill>
                  <a:srgbClr val="FFFFCC"/>
                </a:solidFill>
                <a:effectLst>
                  <a:outerShdw blurRad="38100" dist="38100" dir="2700000" algn="tl">
                    <a:srgbClr val="000000">
                      <a:alpha val="43137"/>
                    </a:srgbClr>
                  </a:outerShdw>
                </a:effectLst>
              </a:rPr>
              <a:t>pure  [</a:t>
            </a:r>
            <a:r>
              <a:rPr lang="en-US" sz="3600" b="1" i="1" u="sng" dirty="0">
                <a:solidFill>
                  <a:srgbClr val="FFFFCC"/>
                </a:solidFill>
                <a:effectLst>
                  <a:outerShdw blurRad="38100" dist="38100" dir="2700000" algn="tl">
                    <a:srgbClr val="000000">
                      <a:alpha val="43137"/>
                    </a:srgbClr>
                  </a:outerShdw>
                </a:effectLst>
              </a:rPr>
              <a:t>adolos</a:t>
            </a:r>
            <a:r>
              <a:rPr lang="en-US" sz="3600" b="1" u="sng" dirty="0">
                <a:solidFill>
                  <a:srgbClr val="FFFFCC"/>
                </a:solidFill>
                <a:effectLst>
                  <a:outerShdw blurRad="38100" dist="38100" dir="2700000" algn="tl">
                    <a:srgbClr val="000000">
                      <a:alpha val="43137"/>
                    </a:srgbClr>
                  </a:outerShdw>
                </a:effectLst>
              </a:rPr>
              <a:t>] milk of the word</a:t>
            </a:r>
            <a:r>
              <a:rPr lang="en-US" sz="3600" dirty="0">
                <a:effectLst>
                  <a:outerShdw blurRad="38100" dist="38100" dir="2700000" algn="tl">
                    <a:srgbClr val="000000">
                      <a:alpha val="43137"/>
                    </a:srgbClr>
                  </a:outerShdw>
                </a:effectLst>
              </a:rPr>
              <a:t>, so that by it you may grow in respect to salvation</a:t>
            </a:r>
            <a:r>
              <a:rPr lang="en-US" dirty="0">
                <a:effectLst/>
              </a:rPr>
              <a:t>, </a:t>
            </a:r>
            <a:r>
              <a:rPr lang="en-US" b="1" baseline="30000" dirty="0">
                <a:effectLst/>
              </a:rPr>
              <a:t>3 </a:t>
            </a:r>
            <a:r>
              <a:rPr lang="en-US" sz="3600" dirty="0">
                <a:effectLst>
                  <a:outerShdw blurRad="38100" dist="38100" dir="2700000" algn="tl">
                    <a:srgbClr val="000000">
                      <a:alpha val="43137"/>
                    </a:srgbClr>
                  </a:outerShdw>
                </a:effectLst>
              </a:rPr>
              <a:t>if you have tasted the kindness of the Lord.”</a:t>
            </a:r>
          </a:p>
        </p:txBody>
      </p:sp>
      <p:pic>
        <p:nvPicPr>
          <p:cNvPr id="6" name="Picture 5">
            <a:extLst>
              <a:ext uri="{FF2B5EF4-FFF2-40B4-BE49-F238E27FC236}">
                <a16:creationId xmlns:a16="http://schemas.microsoft.com/office/drawing/2014/main" id="{980B068D-3E25-4C28-8A41-3FB223D75A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64471" y="2590800"/>
            <a:ext cx="3063059" cy="2286000"/>
          </a:xfrm>
          <a:prstGeom prst="rect">
            <a:avLst/>
          </a:prstGeom>
          <a:ln>
            <a:solidFill>
              <a:schemeClr val="tx1"/>
            </a:solidFill>
          </a:ln>
        </p:spPr>
      </p:pic>
    </p:spTree>
    <p:extLst>
      <p:ext uri="{BB962C8B-B14F-4D97-AF65-F5344CB8AC3E}">
        <p14:creationId xmlns:p14="http://schemas.microsoft.com/office/powerpoint/2010/main" val="1679513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609600" y="1935524"/>
            <a:ext cx="10972801" cy="2986952"/>
          </a:xfrm>
        </p:spPr>
        <p:txBody>
          <a:bodyPr/>
          <a:lstStyle/>
          <a:p>
            <a:pPr marL="0" indent="0" algn="just">
              <a:buNone/>
              <a:defRPr/>
            </a:pPr>
            <a:r>
              <a:rPr lang="en-US" dirty="0">
                <a:effectLst>
                  <a:outerShdw blurRad="38100" dist="38100" dir="2700000" algn="tl">
                    <a:srgbClr val="000000">
                      <a:alpha val="43137"/>
                    </a:srgbClr>
                  </a:outerShdw>
                </a:effectLst>
              </a:rPr>
              <a:t>"We believe in the complete adequacy of Scripture, for in it God has given us all things that pertain to life and godliness. We hold, therefore, that the Word of God by itself is sufficient to prepare a person for a lifetime of effective ministry.”</a:t>
            </a:r>
          </a:p>
        </p:txBody>
      </p:sp>
      <p:sp>
        <p:nvSpPr>
          <p:cNvPr id="6" name="Rectangle 5">
            <a:extLst>
              <a:ext uri="{FF2B5EF4-FFF2-40B4-BE49-F238E27FC236}">
                <a16:creationId xmlns:a16="http://schemas.microsoft.com/office/drawing/2014/main" id="{EE7029BF-8EAA-4334-9E5B-20D3596C7594}"/>
              </a:ext>
            </a:extLst>
          </p:cNvPr>
          <p:cNvSpPr/>
          <p:nvPr/>
        </p:nvSpPr>
        <p:spPr>
          <a:xfrm>
            <a:off x="1893506" y="228600"/>
            <a:ext cx="8404988" cy="1338828"/>
          </a:xfrm>
          <a:prstGeom prst="rect">
            <a:avLst/>
          </a:prstGeom>
        </p:spPr>
        <p:txBody>
          <a:bodyPr wrap="square">
            <a:spAutoFit/>
          </a:bodyPr>
          <a:lstStyle/>
          <a:p>
            <a:pPr algn="ctr">
              <a:spcAft>
                <a:spcPts val="600"/>
              </a:spcAft>
            </a:pPr>
            <a:r>
              <a:rPr 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Chafer Theological Seminary Distinctives: </a:t>
            </a:r>
          </a:p>
          <a:p>
            <a:pPr algn="ctr">
              <a:spcAft>
                <a:spcPts val="0"/>
              </a:spcAft>
            </a:pPr>
            <a:r>
              <a:rPr lang="en-US" sz="4000" cap="small" dirty="0">
                <a:solidFill>
                  <a:srgbClr val="FFFFCC"/>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sufficiency of the scriptures</a:t>
            </a:r>
          </a:p>
        </p:txBody>
      </p:sp>
      <p:pic>
        <p:nvPicPr>
          <p:cNvPr id="7" name="Picture 6" descr="cts-logo-clr">
            <a:extLst>
              <a:ext uri="{FF2B5EF4-FFF2-40B4-BE49-F238E27FC236}">
                <a16:creationId xmlns:a16="http://schemas.microsoft.com/office/drawing/2014/main" id="{355291FC-3CE3-43F6-ABE7-72A4E86D1D33}"/>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 y="156459"/>
            <a:ext cx="1904999" cy="1859915"/>
          </a:xfrm>
          <a:prstGeom prst="rect">
            <a:avLst/>
          </a:prstGeom>
          <a:noFill/>
          <a:ln w="9525">
            <a:noFill/>
            <a:miter lim="800000"/>
            <a:headEnd/>
            <a:tailEnd/>
          </a:ln>
        </p:spPr>
      </p:pic>
      <p:sp>
        <p:nvSpPr>
          <p:cNvPr id="8" name="Rectangle 7">
            <a:extLst>
              <a:ext uri="{FF2B5EF4-FFF2-40B4-BE49-F238E27FC236}">
                <a16:creationId xmlns:a16="http://schemas.microsoft.com/office/drawing/2014/main" id="{3105FB8B-2BB0-440E-9C7D-08AA657A1CFA}"/>
              </a:ext>
            </a:extLst>
          </p:cNvPr>
          <p:cNvSpPr/>
          <p:nvPr/>
        </p:nvSpPr>
        <p:spPr>
          <a:xfrm>
            <a:off x="609600" y="6320135"/>
            <a:ext cx="10972801" cy="461665"/>
          </a:xfrm>
          <a:prstGeom prst="rect">
            <a:avLst/>
          </a:prstGeom>
        </p:spPr>
        <p:txBody>
          <a:bodyPr wrap="square">
            <a:spAutoFit/>
          </a:bodyPr>
          <a:lstStyle/>
          <a:p>
            <a:pPr algn="ct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https://www.chafer.edu/distinctives</a:t>
            </a:r>
          </a:p>
        </p:txBody>
      </p:sp>
    </p:spTree>
    <p:extLst>
      <p:ext uri="{BB962C8B-B14F-4D97-AF65-F5344CB8AC3E}">
        <p14:creationId xmlns:p14="http://schemas.microsoft.com/office/powerpoint/2010/main" val="227771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A2F8-3AF6-0AD7-0E5A-28088283EBAD}"/>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975FDBCC-2D7E-89E6-C4CB-5D0CA3A8FEA0}"/>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6E8E01C1-7C1C-3CC7-4639-C7FF955C53D8}"/>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b="1" u="sng" dirty="0">
                <a:solidFill>
                  <a:srgbClr val="FFFFCC"/>
                </a:solidFill>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Death of the 1</a:t>
            </a:r>
            <a:r>
              <a:rPr lang="en-US" baseline="30000" dirty="0">
                <a:cs typeface="Calibri" panose="020F0502020204030204" pitchFamily="34" charset="0"/>
              </a:rPr>
              <a:t>st</a:t>
            </a:r>
            <a:r>
              <a:rPr lang="en-US" dirty="0">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D6E8D47C-0321-4FB3-2111-F6155CF848DA}"/>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93927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45E11-DF34-10D6-CE8C-E2568D7BE147}"/>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3ACB681B-7D60-64EA-2A86-E0935923EDE8}"/>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15B1B26A-D650-255C-7A5F-81B3A46105FA}"/>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B15F8F52-1082-733C-52F4-A58C63893D7F}"/>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17250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7E228-32B8-3921-5721-0BA42150F27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CBB43719-CECD-F398-1E33-BF64F76D1F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8967" y="137160"/>
            <a:ext cx="8734067" cy="6583680"/>
          </a:xfrm>
          <a:prstGeom prst="rect">
            <a:avLst/>
          </a:prstGeom>
          <a:ln w="38100">
            <a:solidFill>
              <a:schemeClr val="tx1"/>
            </a:solidFill>
          </a:ln>
        </p:spPr>
      </p:pic>
    </p:spTree>
    <p:extLst>
      <p:ext uri="{BB962C8B-B14F-4D97-AF65-F5344CB8AC3E}">
        <p14:creationId xmlns:p14="http://schemas.microsoft.com/office/powerpoint/2010/main" val="4135693550"/>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050"/>
          <p:cNvPicPr>
            <a:picLocks noChangeAspect="1" noChangeArrowheads="1"/>
          </p:cNvPicPr>
          <p:nvPr/>
        </p:nvPicPr>
        <p:blipFill>
          <a:blip r:embed="rId2"/>
          <a:srcRect/>
          <a:stretch>
            <a:fillRect/>
          </a:stretch>
        </p:blipFill>
        <p:spPr bwMode="auto">
          <a:xfrm>
            <a:off x="1229638" y="228600"/>
            <a:ext cx="9732724" cy="640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1026"/>
          <p:cNvPicPr>
            <a:picLocks noChangeAspect="1" noChangeArrowheads="1"/>
          </p:cNvPicPr>
          <p:nvPr/>
        </p:nvPicPr>
        <p:blipFill>
          <a:blip r:embed="rId2"/>
          <a:srcRect/>
          <a:stretch>
            <a:fillRect/>
          </a:stretch>
        </p:blipFill>
        <p:spPr bwMode="auto">
          <a:xfrm>
            <a:off x="2324100" y="228600"/>
            <a:ext cx="7543800" cy="640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3A19F-18F9-4296-AC4B-53BBEA2F3314}"/>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29239CC-72E2-F695-0A76-151B201792B2}"/>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10E1480A-21EF-D1AD-80F9-15835CD8E3B7}"/>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FA3BE41D-4EB4-75CD-7DBC-04D735D79F97}"/>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814072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4953000"/>
          </a:xfrm>
        </p:spPr>
        <p:txBody>
          <a:bodyPr/>
          <a:lstStyle/>
          <a:p>
            <a:pPr marL="0" indent="0" algn="just">
              <a:buNone/>
            </a:pPr>
            <a:r>
              <a:rPr lang="en-US" sz="3100"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sz="3100"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sz="3100" b="1" dirty="0">
                <a:solidFill>
                  <a:srgbClr val="FFFFCC"/>
                </a:solidFill>
                <a:effectLst>
                  <a:outerShdw blurRad="38100" dist="38100" dir="2700000" algn="tl">
                    <a:srgbClr val="000000">
                      <a:alpha val="43137"/>
                    </a:srgbClr>
                  </a:outerShdw>
                </a:effectLst>
              </a:rPr>
              <a:t>:37. </a:t>
            </a:r>
            <a:r>
              <a:rPr lang="en-US" b="1" i="0" dirty="0">
                <a:solidFill>
                  <a:srgbClr val="FFFFCC"/>
                </a:solidFill>
                <a:effectLst>
                  <a:outerShdw blurRad="38100" dist="38100" dir="2700000" algn="tl">
                    <a:srgbClr val="000000">
                      <a:alpha val="43137"/>
                    </a:srgbClr>
                  </a:outerShdw>
                </a:effectLst>
              </a:rPr>
              <a:t>Six hundred thousand … men</a:t>
            </a:r>
            <a:r>
              <a:rPr lang="en-US" b="0" i="0" dirty="0">
                <a:solidFill>
                  <a:srgbClr val="FFFFCC"/>
                </a:solidFill>
                <a:effectLst>
                  <a:outerShdw blurRad="38100" dist="38100" dir="2700000" algn="tl">
                    <a:srgbClr val="000000">
                      <a:alpha val="43137"/>
                    </a:srgbClr>
                  </a:outerShdw>
                </a:effectLst>
              </a:rPr>
              <a:t>. </a:t>
            </a:r>
            <a:r>
              <a:rPr lang="en-US" b="0" i="0" dirty="0">
                <a:effectLst>
                  <a:outerShdw blurRad="38100" dist="38100" dir="2700000" algn="tl">
                    <a:srgbClr val="000000">
                      <a:alpha val="43137"/>
                    </a:srgbClr>
                  </a:outerShdw>
                </a:effectLst>
              </a:rPr>
              <a:t>This is a round figure; the total number of men aged twenty and older was 603,550 (38:26). Extrapolating from that number, assuming one wife and two children per man, one arrives at an exodus population of roughly two million people. Objections have been commonly raised over the possibility of such an extraordinary population. While enormous energy and scholarly creativity has gone into the development of alternative theories to explain why the population numbers should not be taken at their face value, none has proven definitively convincing</a:t>
            </a:r>
            <a:r>
              <a:rPr lang="en-US" b="0" i="0" u="none" strike="noStrike" dirty="0">
                <a:effectLst>
                  <a:outerShdw blurRad="38100" dist="38100" dir="2700000" algn="tl">
                    <a:srgbClr val="000000">
                      <a:alpha val="43137"/>
                    </a:srgbClr>
                  </a:outerShdw>
                </a:effectLst>
              </a:rPr>
              <a:t>.</a:t>
            </a:r>
            <a:r>
              <a:rPr lang="en-US" u="none" strike="noStrike"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152400"/>
            <a:ext cx="8321040"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spcAft>
                <a:spcPts val="600"/>
              </a:spcAft>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101).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275416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B2A68-8787-7AF7-82A3-510AEACA2976}"/>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9D069128-253D-DB51-7002-75CC1003C08F}"/>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D744FCE7-8BF4-763D-A279-9778B35EF209}"/>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AE883892-5E84-209B-D5CD-4608E85EAC7C}"/>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42795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ECE7B-64DC-4D41-033C-BF1E6F95064E}"/>
            </a:ext>
          </a:extLst>
        </p:cNvPr>
        <p:cNvGrpSpPr/>
        <p:nvPr/>
      </p:nvGrpSpPr>
      <p:grpSpPr>
        <a:xfrm>
          <a:off x="0" y="0"/>
          <a:ext cx="0" cy="0"/>
          <a:chOff x="0" y="0"/>
          <a:chExt cx="0" cy="0"/>
        </a:xfrm>
      </p:grpSpPr>
      <p:sp>
        <p:nvSpPr>
          <p:cNvPr id="68611" name="Rectangle 3">
            <a:extLst>
              <a:ext uri="{FF2B5EF4-FFF2-40B4-BE49-F238E27FC236}">
                <a16:creationId xmlns:a16="http://schemas.microsoft.com/office/drawing/2014/main" id="{BEC77095-B60C-181F-D174-AD1EB253C903}"/>
              </a:ext>
            </a:extLst>
          </p:cNvPr>
          <p:cNvSpPr>
            <a:spLocks noGrp="1" noChangeArrowheads="1"/>
          </p:cNvSpPr>
          <p:nvPr>
            <p:ph type="body" idx="1"/>
          </p:nvPr>
        </p:nvSpPr>
        <p:spPr>
          <a:xfrm>
            <a:off x="609600" y="1600200"/>
            <a:ext cx="10972800" cy="2514600"/>
          </a:xfrm>
        </p:spPr>
        <p:txBody>
          <a:bodyPr/>
          <a:lstStyle/>
          <a:p>
            <a:pPr marL="0" indent="0" algn="just">
              <a:buNone/>
            </a:pPr>
            <a:r>
              <a:rPr lang="en-US" dirty="0">
                <a:effectLst>
                  <a:outerShdw blurRad="38100" dist="38100" dir="2700000" algn="tl">
                    <a:srgbClr val="000000">
                      <a:alpha val="43137"/>
                    </a:srgbClr>
                  </a:outerShdw>
                </a:effectLst>
                <a:ea typeface="Calibri" panose="020F0502020204030204" pitchFamily="34" charset="0"/>
                <a:cs typeface="Calibri" panose="020F0502020204030204" pitchFamily="34" charset="0"/>
              </a:rPr>
              <a:t>“</a:t>
            </a:r>
            <a:r>
              <a:rPr lang="en-US"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12</a:t>
            </a:r>
            <a:r>
              <a:rPr lang="en-US" b="1" dirty="0">
                <a:solidFill>
                  <a:srgbClr val="FFFFCC"/>
                </a:solidFill>
                <a:effectLst>
                  <a:outerShdw blurRad="38100" dist="38100" dir="2700000" algn="tl">
                    <a:srgbClr val="000000">
                      <a:alpha val="43137"/>
                    </a:srgbClr>
                  </a:outerShdw>
                </a:effectLst>
              </a:rPr>
              <a:t>:38. </a:t>
            </a:r>
            <a:r>
              <a:rPr lang="en-US" b="1" dirty="0">
                <a:solidFill>
                  <a:srgbClr val="FFFFCC"/>
                </a:solidFill>
                <a:effectLst>
                  <a:outerShdw blurRad="38100" dist="38100" dir="2700000" algn="tl">
                    <a:srgbClr val="000000">
                      <a:alpha val="43137"/>
                    </a:srgbClr>
                  </a:outerShdw>
                </a:effectLst>
                <a:ea typeface="Calibri" panose="020F0502020204030204" pitchFamily="34" charset="0"/>
                <a:cs typeface="Calibri" panose="020F0502020204030204" pitchFamily="34" charset="0"/>
              </a:rPr>
              <a:t>A mixed multitude </a:t>
            </a:r>
            <a:r>
              <a:rPr lang="en-US" b="0" i="0" dirty="0">
                <a:effectLst>
                  <a:outerShdw blurRad="38100" dist="38100" dir="2700000" algn="tl">
                    <a:srgbClr val="000000">
                      <a:alpha val="43137"/>
                    </a:srgbClr>
                  </a:outerShdw>
                </a:effectLst>
              </a:rPr>
              <a:t>went with them. These were likely other, non-Hebrew, slaves and perhaps a few God-fearing Egyptians. This Gentile group would stir up trouble in the camp during the wilderness journey (Num. 11:4)</a:t>
            </a:r>
            <a:r>
              <a:rPr lang="en-US" b="0" i="0" u="none" strike="noStrike" dirty="0">
                <a:effectLst>
                  <a:outerShdw blurRad="38100" dist="38100" dir="2700000" algn="tl">
                    <a:srgbClr val="000000">
                      <a:alpha val="43137"/>
                    </a:srgbClr>
                  </a:outerShdw>
                </a:effectLst>
              </a:rPr>
              <a:t>.</a:t>
            </a:r>
            <a:r>
              <a:rPr lang="en-US" u="none" strike="noStrike"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p:txBody>
      </p:sp>
      <p:sp>
        <p:nvSpPr>
          <p:cNvPr id="4" name="Text Box 5">
            <a:extLst>
              <a:ext uri="{FF2B5EF4-FFF2-40B4-BE49-F238E27FC236}">
                <a16:creationId xmlns:a16="http://schemas.microsoft.com/office/drawing/2014/main" id="{0B68CA4B-E964-BDAD-C90A-6D1005E8256A}"/>
              </a:ext>
            </a:extLst>
          </p:cNvPr>
          <p:cNvSpPr txBox="1">
            <a:spLocks noChangeArrowheads="1"/>
          </p:cNvSpPr>
          <p:nvPr/>
        </p:nvSpPr>
        <p:spPr bwMode="auto">
          <a:xfrm>
            <a:off x="1935480" y="152400"/>
            <a:ext cx="8321040"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0"/>
              </a:spcBef>
              <a:spcAft>
                <a:spcPts val="600"/>
              </a:spcAft>
            </a:pPr>
            <a:r>
              <a:rPr lang="en-US" alt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Dr. Ed Hindson</a:t>
            </a:r>
          </a:p>
          <a:p>
            <a:pPr algn="ctr"/>
            <a:r>
              <a:rPr lang="en-US" sz="1800" dirty="0">
                <a:effectLst>
                  <a:outerShdw blurRad="38100" dist="38100" dir="2700000" algn="tl">
                    <a:srgbClr val="000000"/>
                  </a:outerShdw>
                </a:effectLst>
                <a:latin typeface="Calibri" panose="020F0502020204030204" pitchFamily="34" charset="0"/>
                <a:cs typeface="+mn-cs"/>
              </a:rPr>
              <a:t>Hindson, E. E., &amp; Mitchell, D. R., eds. (2010). </a:t>
            </a:r>
            <a:r>
              <a:rPr lang="en-US" sz="1800" dirty="0">
                <a:effectLst>
                  <a:outerShdw blurRad="38100" dist="38100" dir="2700000" algn="tl">
                    <a:srgbClr val="000000">
                      <a:alpha val="43137"/>
                    </a:srgbClr>
                  </a:outerShdw>
                </a:effectLst>
                <a:latin typeface="Calibri" panose="020F0502020204030204" pitchFamily="34" charset="0"/>
                <a:cs typeface="+mn-cs"/>
              </a:rPr>
              <a:t>KJV Bible Commentary for Today: The Most Up-to-Date Commentary on the Time-Honored Text of the KJV </a:t>
            </a:r>
            <a:r>
              <a:rPr lang="en-US" sz="1800" dirty="0">
                <a:effectLst>
                  <a:outerShdw blurRad="38100" dist="38100" dir="2700000" algn="tl">
                    <a:srgbClr val="000000"/>
                  </a:outerShdw>
                </a:effectLst>
                <a:latin typeface="Calibri" panose="020F0502020204030204" pitchFamily="34" charset="0"/>
                <a:cs typeface="+mn-cs"/>
              </a:rPr>
              <a:t>(p. 101). Thomas Nelson.</a:t>
            </a:r>
          </a:p>
        </p:txBody>
      </p:sp>
      <p:pic>
        <p:nvPicPr>
          <p:cNvPr id="2" name="Picture 1">
            <a:extLst>
              <a:ext uri="{FF2B5EF4-FFF2-40B4-BE49-F238E27FC236}">
                <a16:creationId xmlns:a16="http://schemas.microsoft.com/office/drawing/2014/main" id="{BA9DA3D0-9D9B-4653-8382-D1211C8E8025}"/>
              </a:ext>
            </a:extLst>
          </p:cNvPr>
          <p:cNvPicPr>
            <a:picLocks noChangeAspect="1"/>
          </p:cNvPicPr>
          <p:nvPr/>
        </p:nvPicPr>
        <p:blipFill>
          <a:blip r:embed="rId3"/>
          <a:stretch>
            <a:fillRect/>
          </a:stretch>
        </p:blipFill>
        <p:spPr>
          <a:xfrm>
            <a:off x="617443" y="76200"/>
            <a:ext cx="955415" cy="1097280"/>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576279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41179-988E-00BF-5692-FC0FCC7FF58D}"/>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2F14441-DB68-EA8F-3543-3EECD63142DA}"/>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7F45F45A-0180-9FDF-6BFD-CFE4B5F84B78}"/>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0203F007-6515-7D4C-3D30-34BA369AD0BE}"/>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8380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E6381-B090-FAFB-9259-99DB74D16352}"/>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E25EB69C-8A89-6AB4-7E43-5DC61B84E59C}"/>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DB3DA9F6-DC72-E1E3-7367-3BE8321DD2EE}"/>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02838A6B-13DA-FD46-EA59-8E160F457534}"/>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619595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5E7CF-2459-DADE-D03F-3E547A0F796F}"/>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A7FDF5E7-AF15-500C-945B-7E7DF24B4D51}"/>
              </a:ext>
            </a:extLst>
          </p:cNvPr>
          <p:cNvSpPr>
            <a:spLocks noGrp="1" noChangeArrowheads="1"/>
          </p:cNvSpPr>
          <p:nvPr>
            <p:ph type="body" idx="1"/>
          </p:nvPr>
        </p:nvSpPr>
        <p:spPr>
          <a:xfrm>
            <a:off x="1066800" y="1600200"/>
            <a:ext cx="7633650" cy="36195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death (21)</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Blood applied (22)</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Passover described (23)</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Ritual established (24-27a)</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response (27b-28)</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258D3A35-5B11-116C-4F8A-C16748905545}"/>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II. Exodus 12:21-28</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Moses’</a:t>
            </a: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 Instructions to </a:t>
            </a: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Israel</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6EABD95D-C0B9-462E-62BF-027ACD5F89F9}"/>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447125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242ECF-2ED2-A26E-53CF-8D5919A2D53F}"/>
              </a:ext>
            </a:extLst>
          </p:cNvPr>
          <p:cNvPicPr>
            <a:picLocks noChangeAspect="1"/>
          </p:cNvPicPr>
          <p:nvPr/>
        </p:nvPicPr>
        <p:blipFill>
          <a:blip r:embed="rId2"/>
          <a:stretch>
            <a:fillRect/>
          </a:stretch>
        </p:blipFill>
        <p:spPr>
          <a:xfrm>
            <a:off x="0" y="0"/>
            <a:ext cx="12192000" cy="6857999"/>
          </a:xfrm>
          <a:prstGeom prst="rect">
            <a:avLst/>
          </a:prstGeom>
        </p:spPr>
      </p:pic>
      <p:sp>
        <p:nvSpPr>
          <p:cNvPr id="38914" name="Rectangle 3"/>
          <p:cNvSpPr>
            <a:spLocks noChangeArrowheads="1"/>
          </p:cNvSpPr>
          <p:nvPr/>
        </p:nvSpPr>
        <p:spPr bwMode="auto">
          <a:xfrm>
            <a:off x="609600" y="0"/>
            <a:ext cx="10972800" cy="4147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defTabSz="514350">
              <a:spcAft>
                <a:spcPts val="900"/>
              </a:spcAft>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Exodus 12:40-41</a:t>
            </a:r>
          </a:p>
          <a:p>
            <a:pPr algn="just">
              <a:spcAft>
                <a:spcPts val="75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40</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Now the time that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sons of Israel lived in Egypt was four hundred and thirty years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41</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at the end of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four hundred and thirty years, to the very day</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all the hosts of the Lord went out from the land of Egypt.”</a:t>
            </a:r>
          </a:p>
        </p:txBody>
      </p:sp>
      <p:pic>
        <p:nvPicPr>
          <p:cNvPr id="3" name="Picture 2">
            <a:extLst>
              <a:ext uri="{FF2B5EF4-FFF2-40B4-BE49-F238E27FC236}">
                <a16:creationId xmlns:a16="http://schemas.microsoft.com/office/drawing/2014/main" id="{28A005D5-DE25-1726-5942-455F8D3AE57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8000" r="32000"/>
          <a:stretch/>
        </p:blipFill>
        <p:spPr>
          <a:xfrm>
            <a:off x="5039230" y="3048000"/>
            <a:ext cx="2113541" cy="18288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74985977"/>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914400" y="228600"/>
            <a:ext cx="10363200" cy="914400"/>
          </a:xfrm>
        </p:spPr>
        <p:txBody>
          <a:bodyPr/>
          <a:lstStyle/>
          <a:p>
            <a:pPr algn="ctr"/>
            <a:r>
              <a:rPr lang="en-US" sz="3600" kern="1200" dirty="0">
                <a:latin typeface="Calibri" panose="020F0502020204030204" pitchFamily="34" charset="0"/>
                <a:ea typeface="Calibri" panose="020F0502020204030204" pitchFamily="34" charset="0"/>
                <a:cs typeface="Calibri" panose="020F0502020204030204" pitchFamily="34" charset="0"/>
              </a:rPr>
              <a:t>AGE OF THE EARTH?</a:t>
            </a:r>
          </a:p>
        </p:txBody>
      </p:sp>
      <p:sp>
        <p:nvSpPr>
          <p:cNvPr id="3" name="Content Placeholder 2"/>
          <p:cNvSpPr>
            <a:spLocks noGrp="1"/>
          </p:cNvSpPr>
          <p:nvPr>
            <p:ph idx="1"/>
          </p:nvPr>
        </p:nvSpPr>
        <p:spPr>
          <a:xfrm>
            <a:off x="609600" y="1371600"/>
            <a:ext cx="6885267" cy="4419600"/>
          </a:xfrm>
        </p:spPr>
        <p:txBody>
          <a:bodyPr/>
          <a:lstStyle/>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971-931 BC=</a:t>
            </a:r>
            <a:r>
              <a:rPr lang="en-US" sz="2800" dirty="0" err="1">
                <a:latin typeface="Calibri" panose="020F0502020204030204" pitchFamily="34" charset="0"/>
                <a:ea typeface="Calibri" panose="020F0502020204030204" pitchFamily="34" charset="0"/>
                <a:cs typeface="Calibri" panose="020F0502020204030204" pitchFamily="34" charset="0"/>
              </a:rPr>
              <a:t>Solomonic</a:t>
            </a:r>
            <a:r>
              <a:rPr lang="en-US" sz="2800" dirty="0">
                <a:latin typeface="Calibri" panose="020F0502020204030204" pitchFamily="34" charset="0"/>
                <a:ea typeface="Calibri" panose="020F0502020204030204" pitchFamily="34" charset="0"/>
                <a:cs typeface="Calibri" panose="020F0502020204030204" pitchFamily="34" charset="0"/>
              </a:rPr>
              <a:t> reign</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966=Solomon rebuilds temple (1 </a:t>
            </a:r>
            <a:r>
              <a:rPr lang="en-US" sz="2800" dirty="0" err="1">
                <a:latin typeface="Calibri" panose="020F0502020204030204" pitchFamily="34" charset="0"/>
                <a:ea typeface="Calibri" panose="020F0502020204030204" pitchFamily="34" charset="0"/>
                <a:cs typeface="Calibri" panose="020F0502020204030204" pitchFamily="34" charset="0"/>
              </a:rPr>
              <a:t>Kgs</a:t>
            </a:r>
            <a:r>
              <a:rPr lang="en-US" sz="2800" dirty="0">
                <a:latin typeface="Calibri" panose="020F0502020204030204" pitchFamily="34" charset="0"/>
                <a:ea typeface="Calibri" panose="020F0502020204030204" pitchFamily="34" charset="0"/>
                <a:cs typeface="Calibri" panose="020F0502020204030204" pitchFamily="34" charset="0"/>
              </a:rPr>
              <a:t> 6:1b)</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- 480 years for the Exodus’ date (1 Kgs 6:1a)</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1446 BC for Exodus’ date</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- 430 years for Jacob’s migration to Egypt (</a:t>
            </a:r>
            <a:r>
              <a:rPr lang="en-US" sz="2800" dirty="0" err="1">
                <a:latin typeface="Calibri" panose="020F0502020204030204" pitchFamily="34" charset="0"/>
                <a:ea typeface="Calibri" panose="020F0502020204030204" pitchFamily="34" charset="0"/>
                <a:cs typeface="Calibri" panose="020F0502020204030204" pitchFamily="34" charset="0"/>
              </a:rPr>
              <a:t>Exod</a:t>
            </a:r>
            <a:r>
              <a:rPr lang="en-US" sz="2800" dirty="0">
                <a:latin typeface="Calibri" panose="020F0502020204030204" pitchFamily="34" charset="0"/>
                <a:ea typeface="Calibri" panose="020F0502020204030204" pitchFamily="34" charset="0"/>
                <a:cs typeface="Calibri" panose="020F0502020204030204" pitchFamily="34" charset="0"/>
              </a:rPr>
              <a:t> 12:40)</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1876 BC for Jacob’s migration to Egypt (Gen 46)</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Genealogies of Gen 5; 11</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4000 BC for the earth’s age</a:t>
            </a:r>
            <a:endParaRPr lang="en-US" sz="2800" dirty="0"/>
          </a:p>
        </p:txBody>
      </p:sp>
      <p:pic>
        <p:nvPicPr>
          <p:cNvPr id="27651" name="Picture 2" descr="https://encrypted-tbn3.gstatic.com/images?q=tbn:ANd9GcS1_XZd1lYx9TITj-WHwmysahDCQrqQk0HwnMrB4LVy8ZDbLblf"/>
          <p:cNvPicPr>
            <a:picLocks noChangeAspect="1" noChangeArrowheads="1"/>
          </p:cNvPicPr>
          <p:nvPr/>
        </p:nvPicPr>
        <p:blipFill>
          <a:blip r:embed="rId2"/>
          <a:srcRect/>
          <a:stretch>
            <a:fillRect/>
          </a:stretch>
        </p:blipFill>
        <p:spPr bwMode="auto">
          <a:xfrm>
            <a:off x="609600" y="137886"/>
            <a:ext cx="914400" cy="914400"/>
          </a:xfrm>
          <a:prstGeom prst="rect">
            <a:avLst/>
          </a:prstGeom>
          <a:noFill/>
          <a:ln w="9525">
            <a:solidFill>
              <a:schemeClr val="tx1"/>
            </a:solidFill>
            <a:miter lim="800000"/>
            <a:headEnd/>
            <a:tailEnd/>
          </a:ln>
        </p:spPr>
      </p:pic>
      <p:pic>
        <p:nvPicPr>
          <p:cNvPr id="4" name="Picture 2" descr="https://encrypted-tbn3.gstatic.com/images?q=tbn:ANd9GcS1_XZd1lYx9TITj-WHwmysahDCQrqQk0HwnMrB4LVy8ZDbLblf">
            <a:extLst>
              <a:ext uri="{FF2B5EF4-FFF2-40B4-BE49-F238E27FC236}">
                <a16:creationId xmlns:a16="http://schemas.microsoft.com/office/drawing/2014/main" id="{9C8AF92C-49F1-87D0-52E5-3F54060A861E}"/>
              </a:ext>
            </a:extLst>
          </p:cNvPr>
          <p:cNvPicPr>
            <a:picLocks noChangeAspect="1" noChangeArrowheads="1"/>
          </p:cNvPicPr>
          <p:nvPr/>
        </p:nvPicPr>
        <p:blipFill>
          <a:blip r:embed="rId2"/>
          <a:srcRect/>
          <a:stretch>
            <a:fillRect/>
          </a:stretch>
        </p:blipFill>
        <p:spPr bwMode="auto">
          <a:xfrm>
            <a:off x="10668000" y="137886"/>
            <a:ext cx="914400" cy="914400"/>
          </a:xfrm>
          <a:prstGeom prst="rect">
            <a:avLst/>
          </a:prstGeom>
          <a:noFill/>
          <a:ln w="9525">
            <a:solidFill>
              <a:schemeClr val="tx1"/>
            </a:solidFill>
            <a:miter lim="800000"/>
            <a:headEnd/>
            <a:tailEnd/>
          </a:ln>
        </p:spPr>
      </p:pic>
      <p:pic>
        <p:nvPicPr>
          <p:cNvPr id="5" name="Picture 4">
            <a:extLst>
              <a:ext uri="{FF2B5EF4-FFF2-40B4-BE49-F238E27FC236}">
                <a16:creationId xmlns:a16="http://schemas.microsoft.com/office/drawing/2014/main" id="{4CDAD56D-B3D5-3238-4CB4-7C7C612CACE4}"/>
              </a:ext>
            </a:extLst>
          </p:cNvPr>
          <p:cNvPicPr>
            <a:picLocks noChangeAspect="1"/>
          </p:cNvPicPr>
          <p:nvPr/>
        </p:nvPicPr>
        <p:blipFill>
          <a:blip r:embed="rId3"/>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3070-6664-200F-E2DB-1307E1EB0799}"/>
            </a:ext>
          </a:extLst>
        </p:cNvPr>
        <p:cNvGrpSpPr/>
        <p:nvPr/>
      </p:nvGrpSpPr>
      <p:grpSpPr>
        <a:xfrm>
          <a:off x="0" y="0"/>
          <a:ext cx="0" cy="0"/>
          <a:chOff x="0" y="0"/>
          <a:chExt cx="0" cy="0"/>
        </a:xfrm>
      </p:grpSpPr>
      <p:sp>
        <p:nvSpPr>
          <p:cNvPr id="27649" name="Title 1">
            <a:extLst>
              <a:ext uri="{FF2B5EF4-FFF2-40B4-BE49-F238E27FC236}">
                <a16:creationId xmlns:a16="http://schemas.microsoft.com/office/drawing/2014/main" id="{CCC0AC2E-0B3E-36E3-D4A9-AE4F4649BA60}"/>
              </a:ext>
            </a:extLst>
          </p:cNvPr>
          <p:cNvSpPr>
            <a:spLocks noGrp="1"/>
          </p:cNvSpPr>
          <p:nvPr>
            <p:ph type="title"/>
          </p:nvPr>
        </p:nvSpPr>
        <p:spPr>
          <a:xfrm>
            <a:off x="914400" y="228600"/>
            <a:ext cx="10363200" cy="914400"/>
          </a:xfrm>
        </p:spPr>
        <p:txBody>
          <a:bodyPr/>
          <a:lstStyle/>
          <a:p>
            <a:pPr algn="ctr"/>
            <a:r>
              <a:rPr lang="en-US" sz="3600" kern="1200" dirty="0">
                <a:latin typeface="Calibri" panose="020F0502020204030204" pitchFamily="34" charset="0"/>
                <a:ea typeface="Calibri" panose="020F0502020204030204" pitchFamily="34" charset="0"/>
                <a:cs typeface="Calibri" panose="020F0502020204030204" pitchFamily="34" charset="0"/>
              </a:rPr>
              <a:t>AGE OF THE EARTH?</a:t>
            </a:r>
          </a:p>
        </p:txBody>
      </p:sp>
      <p:sp>
        <p:nvSpPr>
          <p:cNvPr id="3" name="Content Placeholder 2">
            <a:extLst>
              <a:ext uri="{FF2B5EF4-FFF2-40B4-BE49-F238E27FC236}">
                <a16:creationId xmlns:a16="http://schemas.microsoft.com/office/drawing/2014/main" id="{8A9002DC-E94C-DC20-F307-0E2C921AA5B4}"/>
              </a:ext>
            </a:extLst>
          </p:cNvPr>
          <p:cNvSpPr>
            <a:spLocks noGrp="1"/>
          </p:cNvSpPr>
          <p:nvPr>
            <p:ph idx="1"/>
          </p:nvPr>
        </p:nvSpPr>
        <p:spPr>
          <a:xfrm>
            <a:off x="609600" y="1371600"/>
            <a:ext cx="6885267" cy="4419600"/>
          </a:xfrm>
        </p:spPr>
        <p:txBody>
          <a:bodyPr/>
          <a:lstStyle/>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971-931 BC=</a:t>
            </a:r>
            <a:r>
              <a:rPr lang="en-US" sz="2800" dirty="0" err="1">
                <a:latin typeface="Calibri" panose="020F0502020204030204" pitchFamily="34" charset="0"/>
                <a:ea typeface="Calibri" panose="020F0502020204030204" pitchFamily="34" charset="0"/>
                <a:cs typeface="Calibri" panose="020F0502020204030204" pitchFamily="34" charset="0"/>
              </a:rPr>
              <a:t>Solomonic</a:t>
            </a:r>
            <a:r>
              <a:rPr lang="en-US" sz="2800" dirty="0">
                <a:latin typeface="Calibri" panose="020F0502020204030204" pitchFamily="34" charset="0"/>
                <a:ea typeface="Calibri" panose="020F0502020204030204" pitchFamily="34" charset="0"/>
                <a:cs typeface="Calibri" panose="020F0502020204030204" pitchFamily="34" charset="0"/>
              </a:rPr>
              <a:t> reign</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966=Solomon rebuilds temple (1 </a:t>
            </a:r>
            <a:r>
              <a:rPr lang="en-US" sz="2800" dirty="0" err="1">
                <a:latin typeface="Calibri" panose="020F0502020204030204" pitchFamily="34" charset="0"/>
                <a:ea typeface="Calibri" panose="020F0502020204030204" pitchFamily="34" charset="0"/>
                <a:cs typeface="Calibri" panose="020F0502020204030204" pitchFamily="34" charset="0"/>
              </a:rPr>
              <a:t>Kgs</a:t>
            </a:r>
            <a:r>
              <a:rPr lang="en-US" sz="2800" dirty="0">
                <a:latin typeface="Calibri" panose="020F0502020204030204" pitchFamily="34" charset="0"/>
                <a:ea typeface="Calibri" panose="020F0502020204030204" pitchFamily="34" charset="0"/>
                <a:cs typeface="Calibri" panose="020F0502020204030204" pitchFamily="34" charset="0"/>
              </a:rPr>
              <a:t> 6:1b)</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- 480 years for the Exodus’ date (1 Kgs 6:1a)</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1446 BC for Exodus’ date</a:t>
            </a:r>
          </a:p>
          <a:p>
            <a:pPr>
              <a:spcBef>
                <a:spcPts val="0"/>
              </a:spcBef>
              <a:spcAft>
                <a:spcPts val="900"/>
              </a:spcAft>
              <a:defRPr/>
            </a:pPr>
            <a:r>
              <a:rPr lang="en-US" sz="2800" b="1" dirty="0">
                <a:solidFill>
                  <a:srgbClr val="FFFFCC"/>
                </a:solidFill>
                <a:latin typeface="Calibri" panose="020F0502020204030204" pitchFamily="34" charset="0"/>
                <a:ea typeface="Calibri" panose="020F0502020204030204" pitchFamily="34" charset="0"/>
                <a:cs typeface="Calibri" panose="020F0502020204030204" pitchFamily="34" charset="0"/>
              </a:rPr>
              <a:t>- </a:t>
            </a:r>
            <a:r>
              <a:rPr lang="en-US" sz="2800" b="1" u="sng" dirty="0">
                <a:solidFill>
                  <a:srgbClr val="FFFFCC"/>
                </a:solidFill>
                <a:latin typeface="Calibri" panose="020F0502020204030204" pitchFamily="34" charset="0"/>
                <a:ea typeface="Calibri" panose="020F0502020204030204" pitchFamily="34" charset="0"/>
                <a:cs typeface="Calibri" panose="020F0502020204030204" pitchFamily="34" charset="0"/>
              </a:rPr>
              <a:t>430 years for Jacob’s migration to Egypt (</a:t>
            </a:r>
            <a:r>
              <a:rPr lang="en-US" sz="2800" b="1" u="sng" dirty="0" err="1">
                <a:solidFill>
                  <a:srgbClr val="FFFFCC"/>
                </a:solidFill>
                <a:latin typeface="Calibri" panose="020F0502020204030204" pitchFamily="34" charset="0"/>
                <a:ea typeface="Calibri" panose="020F0502020204030204" pitchFamily="34" charset="0"/>
                <a:cs typeface="Calibri" panose="020F0502020204030204" pitchFamily="34" charset="0"/>
              </a:rPr>
              <a:t>Exod</a:t>
            </a:r>
            <a:r>
              <a:rPr lang="en-US" sz="2800" b="1" u="sng" dirty="0">
                <a:solidFill>
                  <a:srgbClr val="FFFFCC"/>
                </a:solidFill>
                <a:latin typeface="Calibri" panose="020F0502020204030204" pitchFamily="34" charset="0"/>
                <a:ea typeface="Calibri" panose="020F0502020204030204" pitchFamily="34" charset="0"/>
                <a:cs typeface="Calibri" panose="020F0502020204030204" pitchFamily="34" charset="0"/>
              </a:rPr>
              <a:t> 12:40)</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1876 BC for Jacob’s migration to Egypt (Gen 46)</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Genealogies of Gen 5; 11</a:t>
            </a:r>
          </a:p>
          <a:p>
            <a:pPr>
              <a:spcBef>
                <a:spcPts val="0"/>
              </a:spcBef>
              <a:spcAft>
                <a:spcPts val="900"/>
              </a:spcAft>
              <a:defRPr/>
            </a:pPr>
            <a:r>
              <a:rPr lang="en-US" sz="2800" dirty="0">
                <a:latin typeface="Calibri" panose="020F0502020204030204" pitchFamily="34" charset="0"/>
                <a:ea typeface="Calibri" panose="020F0502020204030204" pitchFamily="34" charset="0"/>
                <a:cs typeface="Calibri" panose="020F0502020204030204" pitchFamily="34" charset="0"/>
              </a:rPr>
              <a:t>= 4000 BC for the earth’s age</a:t>
            </a:r>
            <a:endParaRPr lang="en-US" sz="2800" dirty="0"/>
          </a:p>
        </p:txBody>
      </p:sp>
      <p:pic>
        <p:nvPicPr>
          <p:cNvPr id="27651" name="Picture 2" descr="https://encrypted-tbn3.gstatic.com/images?q=tbn:ANd9GcS1_XZd1lYx9TITj-WHwmysahDCQrqQk0HwnMrB4LVy8ZDbLblf">
            <a:extLst>
              <a:ext uri="{FF2B5EF4-FFF2-40B4-BE49-F238E27FC236}">
                <a16:creationId xmlns:a16="http://schemas.microsoft.com/office/drawing/2014/main" id="{B9110744-BE23-1DC8-88D3-B1E0DD2A0BB8}"/>
              </a:ext>
            </a:extLst>
          </p:cNvPr>
          <p:cNvPicPr>
            <a:picLocks noChangeAspect="1" noChangeArrowheads="1"/>
          </p:cNvPicPr>
          <p:nvPr/>
        </p:nvPicPr>
        <p:blipFill>
          <a:blip r:embed="rId2"/>
          <a:srcRect/>
          <a:stretch>
            <a:fillRect/>
          </a:stretch>
        </p:blipFill>
        <p:spPr bwMode="auto">
          <a:xfrm>
            <a:off x="609600" y="137886"/>
            <a:ext cx="914400" cy="914400"/>
          </a:xfrm>
          <a:prstGeom prst="rect">
            <a:avLst/>
          </a:prstGeom>
          <a:noFill/>
          <a:ln w="9525">
            <a:solidFill>
              <a:schemeClr val="tx1"/>
            </a:solidFill>
            <a:miter lim="800000"/>
            <a:headEnd/>
            <a:tailEnd/>
          </a:ln>
        </p:spPr>
      </p:pic>
      <p:pic>
        <p:nvPicPr>
          <p:cNvPr id="4" name="Picture 2" descr="https://encrypted-tbn3.gstatic.com/images?q=tbn:ANd9GcS1_XZd1lYx9TITj-WHwmysahDCQrqQk0HwnMrB4LVy8ZDbLblf">
            <a:extLst>
              <a:ext uri="{FF2B5EF4-FFF2-40B4-BE49-F238E27FC236}">
                <a16:creationId xmlns:a16="http://schemas.microsoft.com/office/drawing/2014/main" id="{DBFB8A20-B20C-013A-87A4-988B0E6D1B59}"/>
              </a:ext>
            </a:extLst>
          </p:cNvPr>
          <p:cNvPicPr>
            <a:picLocks noChangeAspect="1" noChangeArrowheads="1"/>
          </p:cNvPicPr>
          <p:nvPr/>
        </p:nvPicPr>
        <p:blipFill>
          <a:blip r:embed="rId2"/>
          <a:srcRect/>
          <a:stretch>
            <a:fillRect/>
          </a:stretch>
        </p:blipFill>
        <p:spPr bwMode="auto">
          <a:xfrm>
            <a:off x="10668000" y="137886"/>
            <a:ext cx="914400" cy="914400"/>
          </a:xfrm>
          <a:prstGeom prst="rect">
            <a:avLst/>
          </a:prstGeom>
          <a:noFill/>
          <a:ln w="9525">
            <a:solidFill>
              <a:schemeClr val="tx1"/>
            </a:solidFill>
            <a:miter lim="800000"/>
            <a:headEnd/>
            <a:tailEnd/>
          </a:ln>
        </p:spPr>
      </p:pic>
      <p:pic>
        <p:nvPicPr>
          <p:cNvPr id="5" name="Picture 4">
            <a:extLst>
              <a:ext uri="{FF2B5EF4-FFF2-40B4-BE49-F238E27FC236}">
                <a16:creationId xmlns:a16="http://schemas.microsoft.com/office/drawing/2014/main" id="{5A1729B1-0635-B9F6-6491-86AC330BA04B}"/>
              </a:ext>
            </a:extLst>
          </p:cNvPr>
          <p:cNvPicPr>
            <a:picLocks noChangeAspect="1"/>
          </p:cNvPicPr>
          <p:nvPr/>
        </p:nvPicPr>
        <p:blipFill>
          <a:blip r:embed="rId3"/>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42562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B2E57B-5266-9ABF-3732-C62D06BCCB4A}"/>
              </a:ext>
            </a:extLst>
          </p:cNvPr>
          <p:cNvPicPr>
            <a:picLocks noChangeAspect="1"/>
          </p:cNvPicPr>
          <p:nvPr/>
        </p:nvPicPr>
        <p:blipFill>
          <a:blip r:embed="rId2"/>
          <a:stretch>
            <a:fillRect/>
          </a:stretch>
        </p:blipFill>
        <p:spPr>
          <a:xfrm>
            <a:off x="609600" y="348175"/>
            <a:ext cx="10972800" cy="6161650"/>
          </a:xfrm>
          <a:prstGeom prst="rect">
            <a:avLst/>
          </a:prstGeom>
        </p:spPr>
      </p:pic>
    </p:spTree>
    <p:extLst>
      <p:ext uri="{BB962C8B-B14F-4D97-AF65-F5344CB8AC3E}">
        <p14:creationId xmlns:p14="http://schemas.microsoft.com/office/powerpoint/2010/main" val="34418338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C1BEA-B45C-B7A3-B848-AF081E831FD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5260540D-813C-8F12-9844-075FF21A569D}"/>
              </a:ext>
            </a:extLst>
          </p:cNvPr>
          <p:cNvSpPr>
            <a:spLocks noGrp="1" noChangeArrowheads="1"/>
          </p:cNvSpPr>
          <p:nvPr>
            <p:ph type="body" idx="1"/>
          </p:nvPr>
        </p:nvSpPr>
        <p:spPr>
          <a:xfrm>
            <a:off x="1066800" y="1325880"/>
            <a:ext cx="7444725" cy="2579570"/>
          </a:xfrm>
        </p:spPr>
        <p:txBody>
          <a:bodyPr/>
          <a:lstStyle/>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Urgency (33)</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dough taken (34)</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Egyptians plundered (35-36)</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Direction (37a)</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Number (37b)</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Mixed multitude (38)</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Unleavened bread baked (39)</a:t>
            </a:r>
          </a:p>
          <a:p>
            <a:pPr marL="457200" lvl="2" indent="-457200" eaLnBrk="1" hangingPunct="1">
              <a:spcBef>
                <a:spcPts val="0"/>
              </a:spcBef>
              <a:spcAft>
                <a:spcPts val="6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Duration of bondage (40-41)</a:t>
            </a:r>
          </a:p>
          <a:p>
            <a:pPr marL="457200" lvl="2" indent="-457200" eaLnBrk="1" hangingPunct="1">
              <a:spcBef>
                <a:spcPts val="0"/>
              </a:spcBef>
              <a:spcAft>
                <a:spcPts val="6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Ritual established (42)</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025CFCB5-DA56-5B50-9851-0D3462D9B363}"/>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IV. Exodus 12:33-42</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ea typeface="+mn-ea"/>
                <a:cs typeface="Calibri" panose="020F0502020204030204" pitchFamily="34" charset="0"/>
              </a:rPr>
              <a:t>Exodus from Egypt</a:t>
            </a:r>
            <a:endPar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42324490-29AE-A098-9BCF-141781D15D32}"/>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81803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58307-487A-B19D-8E08-18E21B100622}"/>
            </a:ext>
          </a:extLst>
        </p:cNvPr>
        <p:cNvGrpSpPr/>
        <p:nvPr/>
      </p:nvGrpSpPr>
      <p:grpSpPr>
        <a:xfrm>
          <a:off x="0" y="0"/>
          <a:ext cx="0" cy="0"/>
          <a:chOff x="0" y="0"/>
          <a:chExt cx="0" cy="0"/>
        </a:xfrm>
      </p:grpSpPr>
      <p:pic>
        <p:nvPicPr>
          <p:cNvPr id="1028" name="Picture 4" descr="Every Prophecy of the Bible: Clear Explanations for ...">
            <a:extLst>
              <a:ext uri="{FF2B5EF4-FFF2-40B4-BE49-F238E27FC236}">
                <a16:creationId xmlns:a16="http://schemas.microsoft.com/office/drawing/2014/main" id="{D21B9F89-9A7F-AC0A-AE5F-4352EA18B2E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86213" y="247575"/>
            <a:ext cx="4219575" cy="63628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31248542"/>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52575-3F0A-4BCA-AAC5-1E2F502692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defTabSz="685800">
              <a:spcBef>
                <a:spcPts val="0"/>
              </a:spcBef>
              <a:spcAft>
                <a:spcPts val="9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13:19; 14:29</a:t>
            </a:r>
          </a:p>
          <a:p>
            <a:pPr algn="just"/>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now on I am telling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comes to pass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does occur, you may believe that I am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14:29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Now I have told you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before it happens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that when it happens, you may believe.”</a:t>
            </a:r>
          </a:p>
        </p:txBody>
      </p:sp>
      <p:pic>
        <p:nvPicPr>
          <p:cNvPr id="2" name="Picture 1">
            <a:extLst>
              <a:ext uri="{FF2B5EF4-FFF2-40B4-BE49-F238E27FC236}">
                <a16:creationId xmlns:a16="http://schemas.microsoft.com/office/drawing/2014/main" id="{A6E18732-ADA3-8699-48A6-A162F1FB782F}"/>
              </a:ext>
            </a:extLst>
          </p:cNvPr>
          <p:cNvPicPr>
            <a:picLocks noChangeAspect="1"/>
          </p:cNvPicPr>
          <p:nvPr/>
        </p:nvPicPr>
        <p:blipFill>
          <a:blip r:embed="rId3"/>
          <a:srcRect l="17407"/>
          <a:stretch/>
        </p:blipFill>
        <p:spPr>
          <a:xfrm>
            <a:off x="4963160" y="3048000"/>
            <a:ext cx="2265680" cy="182880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08906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3F95C-3F9C-48A3-26A8-2B9CC7960AD4}"/>
            </a:ext>
          </a:extLst>
        </p:cNvPr>
        <p:cNvGrpSpPr/>
        <p:nvPr/>
      </p:nvGrpSpPr>
      <p:grpSpPr>
        <a:xfrm>
          <a:off x="0" y="0"/>
          <a:ext cx="0" cy="0"/>
          <a:chOff x="0" y="0"/>
          <a:chExt cx="0" cy="0"/>
        </a:xfrm>
      </p:grpSpPr>
      <p:sp>
        <p:nvSpPr>
          <p:cNvPr id="180226" name="Rectangle 2">
            <a:extLst>
              <a:ext uri="{FF2B5EF4-FFF2-40B4-BE49-F238E27FC236}">
                <a16:creationId xmlns:a16="http://schemas.microsoft.com/office/drawing/2014/main" id="{649593DE-6933-5399-0913-3E7C575F9C08}"/>
              </a:ext>
            </a:extLst>
          </p:cNvPr>
          <p:cNvSpPr>
            <a:spLocks noGrp="1" noChangeArrowheads="1"/>
          </p:cNvSpPr>
          <p:nvPr>
            <p:ph type="title"/>
          </p:nvPr>
        </p:nvSpPr>
        <p:spPr>
          <a:xfrm>
            <a:off x="609600" y="228600"/>
            <a:ext cx="10972800" cy="1097280"/>
          </a:xfrm>
        </p:spPr>
        <p:txBody>
          <a:bodyPr/>
          <a:lstStyle/>
          <a:p>
            <a:pPr algn="ctr" eaLnBrk="1" hangingPunct="1"/>
            <a:r>
              <a:rPr lang="en-US" sz="3600" kern="1200" dirty="0">
                <a:effectLst>
                  <a:outerShdw blurRad="38100" dist="38100" dir="2700000" algn="tl">
                    <a:srgbClr val="000000">
                      <a:alpha val="43137"/>
                    </a:srgbClr>
                  </a:outerShdw>
                </a:effectLst>
                <a:cs typeface="Calibri" panose="020F0502020204030204" pitchFamily="34" charset="0"/>
              </a:rPr>
              <a:t>DEATH OF FIRST BORN</a:t>
            </a:r>
            <a:br>
              <a:rPr lang="en-US" sz="3600" dirty="0">
                <a:effectLst>
                  <a:outerShdw blurRad="38100" dist="38100" dir="2700000" algn="tl">
                    <a:srgbClr val="000000">
                      <a:alpha val="43137"/>
                    </a:srgbClr>
                  </a:outerShdw>
                </a:effectLst>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Exodus 12:1-51</a:t>
            </a:r>
          </a:p>
        </p:txBody>
      </p:sp>
      <p:sp>
        <p:nvSpPr>
          <p:cNvPr id="161795" name="Rectangle 3">
            <a:extLst>
              <a:ext uri="{FF2B5EF4-FFF2-40B4-BE49-F238E27FC236}">
                <a16:creationId xmlns:a16="http://schemas.microsoft.com/office/drawing/2014/main" id="{2A080636-FC83-060A-AFBD-B643E86169C0}"/>
              </a:ext>
            </a:extLst>
          </p:cNvPr>
          <p:cNvSpPr>
            <a:spLocks noGrp="1" noChangeArrowheads="1"/>
          </p:cNvSpPr>
          <p:nvPr>
            <p:ph type="body" idx="1"/>
          </p:nvPr>
        </p:nvSpPr>
        <p:spPr>
          <a:xfrm>
            <a:off x="609600" y="1524000"/>
            <a:ext cx="8743443" cy="3810000"/>
          </a:xfrm>
        </p:spPr>
        <p:txBody>
          <a:bodyPr/>
          <a:lstStyle/>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God’s instructions to Moses (1-20)</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Moses instructions to Israel (21-28)</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Death of the 1</a:t>
            </a:r>
            <a:r>
              <a:rPr lang="en-US" baseline="30000" dirty="0">
                <a:cs typeface="Calibri" panose="020F0502020204030204" pitchFamily="34" charset="0"/>
              </a:rPr>
              <a:t>st</a:t>
            </a:r>
            <a:r>
              <a:rPr lang="en-US" dirty="0">
                <a:cs typeface="Calibri" panose="020F0502020204030204" pitchFamily="34" charset="0"/>
              </a:rPr>
              <a:t> born (29-32)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dirty="0">
                <a:cs typeface="Calibri" panose="020F0502020204030204" pitchFamily="34" charset="0"/>
              </a:rPr>
              <a:t>Exodus from Egypt (33-42)</a:t>
            </a:r>
          </a:p>
          <a:p>
            <a:pPr marL="571500" lvl="1" indent="-571500" eaLnBrk="1" hangingPunct="1">
              <a:spcBef>
                <a:spcPts val="0"/>
              </a:spcBef>
              <a:spcAft>
                <a:spcPts val="2400"/>
              </a:spcAft>
              <a:buClr>
                <a:schemeClr val="tx2"/>
              </a:buClr>
              <a:buSzPct val="100000"/>
              <a:buFont typeface="Wingdings" pitchFamily="2" charset="2"/>
              <a:buAutoNum type="romanUcPeriod"/>
              <a:defRPr/>
            </a:pPr>
            <a:r>
              <a:rPr lang="en-US" b="1" u="sng" dirty="0">
                <a:solidFill>
                  <a:srgbClr val="FFFFCC"/>
                </a:solidFill>
                <a:cs typeface="Calibri" panose="020F0502020204030204" pitchFamily="34" charset="0"/>
              </a:rPr>
              <a:t>Passover instituted (43-51)</a:t>
            </a: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a:p>
            <a:pPr marL="571500" lvl="1" indent="-571500" eaLnBrk="1" hangingPunct="1">
              <a:spcBef>
                <a:spcPts val="0"/>
              </a:spcBef>
              <a:spcAft>
                <a:spcPts val="2400"/>
              </a:spcAft>
              <a:buClr>
                <a:schemeClr val="tx2"/>
              </a:buClr>
              <a:buSzPct val="100000"/>
              <a:buFont typeface="Wingdings" pitchFamily="2" charset="2"/>
              <a:buAutoNum type="romanUcPeriod"/>
              <a:defRPr/>
            </a:pPr>
            <a:endParaRPr lang="en-US" dirty="0">
              <a:cs typeface="Calibri" panose="020F0502020204030204" pitchFamily="34" charset="0"/>
            </a:endParaRPr>
          </a:p>
        </p:txBody>
      </p:sp>
      <p:pic>
        <p:nvPicPr>
          <p:cNvPr id="3" name="Picture 2">
            <a:extLst>
              <a:ext uri="{FF2B5EF4-FFF2-40B4-BE49-F238E27FC236}">
                <a16:creationId xmlns:a16="http://schemas.microsoft.com/office/drawing/2014/main" id="{A76991E4-3643-7DEE-D83E-12114CF3D76B}"/>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32101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D1282-58A2-6CD9-F831-732FDC47DD4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A191947-D7B5-DFD6-6D4F-C3BA47E12DD0}"/>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40E32FF9-6F3F-BDB8-F419-6084A5DDA674}"/>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95FED9CD-3085-005C-E514-95C42E23E7FD}"/>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31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EB0E3-7A96-5F8C-895F-7334A72C894A}"/>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D6B29AA6-4CE5-9C1A-A572-808C5950D8B2}"/>
              </a:ext>
            </a:extLst>
          </p:cNvPr>
          <p:cNvSpPr>
            <a:spLocks noGrp="1" noChangeArrowheads="1"/>
          </p:cNvSpPr>
          <p:nvPr>
            <p:ph type="body" idx="1"/>
          </p:nvPr>
        </p:nvSpPr>
        <p:spPr>
          <a:xfrm>
            <a:off x="1066801" y="1638300"/>
            <a:ext cx="7633650" cy="3581400"/>
          </a:xfrm>
        </p:spPr>
        <p:txBody>
          <a:bodyPr/>
          <a:lstStyle/>
          <a:p>
            <a:pPr marL="457200" lvl="2" indent="-457200" eaLnBrk="1" hangingPunct="1">
              <a:spcBef>
                <a:spcPts val="0"/>
              </a:spcBef>
              <a:spcAft>
                <a:spcPts val="2000"/>
              </a:spcAft>
              <a:buClr>
                <a:srgbClr val="CC66FF"/>
              </a:buClr>
              <a:buSzPct val="100000"/>
              <a:buFont typeface="+mj-lt"/>
              <a:buAutoNum type="alphaUcPeriod"/>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Foreigners excluded (43-45)</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Lamb’s bones unbroken (46)</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Foreigner circumcision (47-49)</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Israel’s obedience (50)</a:t>
            </a:r>
          </a:p>
          <a:p>
            <a:pPr marL="457200" lvl="2" indent="-457200" eaLnBrk="1" hangingPunct="1">
              <a:spcBef>
                <a:spcPts val="0"/>
              </a:spcBef>
              <a:spcAft>
                <a:spcPts val="2000"/>
              </a:spcAft>
              <a:buClr>
                <a:srgbClr val="CC66FF"/>
              </a:buClr>
              <a:buSzPct val="100000"/>
              <a:buFont typeface="+mj-lt"/>
              <a:buAutoNum type="alphaUcPeriod"/>
              <a:defRPr/>
            </a:pPr>
            <a:r>
              <a:rPr lang="en-US" dirty="0">
                <a:effectLst>
                  <a:outerShdw blurRad="38100" dist="38100" dir="2700000" algn="tl">
                    <a:srgbClr val="000000">
                      <a:alpha val="43137"/>
                    </a:srgbClr>
                  </a:outerShdw>
                </a:effectLst>
                <a:cs typeface="Calibri" panose="020F0502020204030204" pitchFamily="34" charset="0"/>
              </a:rPr>
              <a:t>Exodus date (51)</a:t>
            </a:r>
          </a:p>
          <a:p>
            <a:pPr marL="457200" lvl="2" indent="-457200" eaLnBrk="1" hangingPunct="1">
              <a:spcBef>
                <a:spcPts val="0"/>
              </a:spcBef>
              <a:spcAft>
                <a:spcPts val="2000"/>
              </a:spcAft>
              <a:buClr>
                <a:srgbClr val="CC66FF"/>
              </a:buClr>
              <a:buSzPct val="100000"/>
              <a:buFont typeface="+mj-lt"/>
              <a:buAutoNum type="alphaUcPeriod"/>
              <a:defRPr/>
            </a:pPr>
            <a:endParaRPr lang="en-US" sz="2800" dirty="0">
              <a:effectLst>
                <a:outerShdw blurRad="38100" dist="38100" dir="2700000" algn="tl">
                  <a:srgbClr val="000000">
                    <a:alpha val="43137"/>
                  </a:srgbClr>
                </a:outerShdw>
              </a:effectLst>
              <a:cs typeface="Calibri" panose="020F0502020204030204" pitchFamily="34" charset="0"/>
            </a:endParaRPr>
          </a:p>
        </p:txBody>
      </p:sp>
      <p:sp>
        <p:nvSpPr>
          <p:cNvPr id="4" name="Rectangle 2">
            <a:extLst>
              <a:ext uri="{FF2B5EF4-FFF2-40B4-BE49-F238E27FC236}">
                <a16:creationId xmlns:a16="http://schemas.microsoft.com/office/drawing/2014/main" id="{246F612C-5D20-1DDF-F298-D69155A1D56E}"/>
              </a:ext>
            </a:extLst>
          </p:cNvPr>
          <p:cNvSpPr>
            <a:spLocks noGrp="1" noChangeArrowheads="1"/>
          </p:cNvSpPr>
          <p:nvPr>
            <p:ph type="title"/>
          </p:nvPr>
        </p:nvSpPr>
        <p:spPr>
          <a:xfrm>
            <a:off x="3267075" y="228600"/>
            <a:ext cx="5657850" cy="1097280"/>
          </a:xfrm>
        </p:spPr>
        <p:txBody>
          <a:bodyPr/>
          <a:lstStyle/>
          <a:p>
            <a:pPr algn="ctr" eaLnBrk="1" hangingPunct="1"/>
            <a:r>
              <a:rPr lang="en-US" sz="3600" dirty="0">
                <a:effectLst>
                  <a:outerShdw blurRad="38100" dist="38100" dir="2700000" algn="tl">
                    <a:srgbClr val="000000">
                      <a:alpha val="43137"/>
                    </a:srgbClr>
                  </a:outerShdw>
                </a:effectLst>
                <a:cs typeface="Calibri" panose="020F0502020204030204" pitchFamily="34" charset="0"/>
              </a:rPr>
              <a:t>V</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Exodus 112:43-51</a:t>
            </a:r>
            <a:b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Passover Instituted</a:t>
            </a:r>
          </a:p>
        </p:txBody>
      </p:sp>
      <p:pic>
        <p:nvPicPr>
          <p:cNvPr id="3" name="Picture 2">
            <a:extLst>
              <a:ext uri="{FF2B5EF4-FFF2-40B4-BE49-F238E27FC236}">
                <a16:creationId xmlns:a16="http://schemas.microsoft.com/office/drawing/2014/main" id="{3AC620E4-987B-49F4-502F-5A84231CC4E3}"/>
              </a:ext>
            </a:extLst>
          </p:cNvPr>
          <p:cNvPicPr>
            <a:picLocks noChangeAspect="1"/>
          </p:cNvPicPr>
          <p:nvPr/>
        </p:nvPicPr>
        <p:blipFill>
          <a:blip r:embed="rId2"/>
          <a:srcRect l="4938" t="6775" r="4946" b="6841"/>
          <a:stretch/>
        </p:blipFill>
        <p:spPr>
          <a:xfrm>
            <a:off x="8247341" y="2057400"/>
            <a:ext cx="3335059" cy="2286000"/>
          </a:xfrm>
          <a:prstGeom prst="rect">
            <a:avLst/>
          </a:prstGeom>
          <a:solidFill>
            <a:srgbClr val="FFFFFF">
              <a:shade val="85000"/>
            </a:srgbClr>
          </a:solidFill>
          <a:ln w="381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62344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REVIOUS_ACTIVE_SLIDE" val="2158"/>
</p:tagLst>
</file>

<file path=ppt/theme/theme1.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14948</TotalTime>
  <Words>5754</Words>
  <Application>Microsoft Office PowerPoint</Application>
  <PresentationFormat>Widescreen</PresentationFormat>
  <Paragraphs>809</Paragraphs>
  <Slides>111</Slides>
  <Notes>7</Notes>
  <HiddenSlides>0</HiddenSlides>
  <MMClips>0</MMClips>
  <ScaleCrop>false</ScaleCrop>
  <HeadingPairs>
    <vt:vector size="4" baseType="variant">
      <vt:variant>
        <vt:lpstr>Theme</vt:lpstr>
      </vt:variant>
      <vt:variant>
        <vt:i4>1</vt:i4>
      </vt:variant>
      <vt:variant>
        <vt:lpstr>Slide Titles</vt:lpstr>
      </vt:variant>
      <vt:variant>
        <vt:i4>111</vt:i4>
      </vt:variant>
    </vt:vector>
  </HeadingPairs>
  <TitlesOfParts>
    <vt:vector size="112" baseType="lpstr">
      <vt:lpstr>Azure</vt:lpstr>
      <vt:lpstr>PowerPoint Presentation</vt:lpstr>
      <vt:lpstr>PowerPoint Presentation</vt:lpstr>
      <vt:lpstr>PowerPoint Presentation</vt:lpstr>
      <vt:lpstr>EXODUS STRUCTURE/OUTLINE</vt:lpstr>
      <vt:lpstr>REDEMPTION (1:1–12:30)</vt:lpstr>
      <vt:lpstr>PowerPoint Presentation</vt:lpstr>
      <vt:lpstr>TEN PLAGUES REDEMPTION (7:14–12:30)</vt:lpstr>
      <vt:lpstr>DEATH OF FIRST BORN Exodus 12:1-51</vt:lpstr>
      <vt:lpstr>II. Exodus 12:21-28 Moses’ Instructions to Israel</vt:lpstr>
      <vt:lpstr>II. Exodus 12:21-28 Moses’ Instructions to Israel</vt:lpstr>
      <vt:lpstr>II. Exodus 12:21-28 Moses’ Instructions to Israel</vt:lpstr>
      <vt:lpstr>PowerPoint Presentation</vt:lpstr>
      <vt:lpstr>PowerPoint Presentation</vt:lpstr>
      <vt:lpstr>II. Exodus 12:21-28 Moses’ Instructions to Israel</vt:lpstr>
      <vt:lpstr>PowerPoint Presentation</vt:lpstr>
      <vt:lpstr>Exodus 12:23</vt:lpstr>
      <vt:lpstr>Exodus 12:23</vt:lpstr>
      <vt:lpstr>II. Exodus 12:21-28 Moses’ Instructions to Israel</vt:lpstr>
      <vt:lpstr>Exodus 12:24-27a Ritual Established</vt:lpstr>
      <vt:lpstr>Exodus 12:24-27a Ritual Established</vt:lpstr>
      <vt:lpstr>PowerPoint Presentation</vt:lpstr>
      <vt:lpstr>Exodus 12:24-27a Ritual Established</vt:lpstr>
      <vt:lpstr>PowerPoint Presentation</vt:lpstr>
      <vt:lpstr>PowerPoint Presentation</vt:lpstr>
      <vt:lpstr>PowerPoint Presentation</vt:lpstr>
      <vt:lpstr>PowerPoint Presentation</vt:lpstr>
      <vt:lpstr>PowerPoint Presentation</vt:lpstr>
      <vt:lpstr>Exodus 12:24-27a Ritual Established</vt:lpstr>
      <vt:lpstr>Exodus 12:26-27a Taught in the Family</vt:lpstr>
      <vt:lpstr>Exodus 12:26-27a Taught in the Family</vt:lpstr>
      <vt:lpstr>Exodus 12:26-27a Taught in the Family</vt:lpstr>
      <vt:lpstr>PowerPoint Presentation</vt:lpstr>
      <vt:lpstr>II. Exodus 12:21-28 Moses’ Instructions to Israel</vt:lpstr>
      <vt:lpstr>Exodus 12:27b-28 Israel’s Response</vt:lpstr>
      <vt:lpstr>Exodus 12:27b-28 Israel’s Response</vt:lpstr>
      <vt:lpstr>Exodus 12:27b-28 Israel’s Response</vt:lpstr>
      <vt:lpstr>“SEVEN SIGNS” in Gospel of John</vt:lpstr>
      <vt:lpstr>DEATH OF FIRST BORN Exodus 12:1-51</vt:lpstr>
      <vt:lpstr>III. Exodus 12:429-32 Death of 1st Born</vt:lpstr>
      <vt:lpstr>III. Exodus 12:429-32 Death of 1st Born</vt:lpstr>
      <vt:lpstr>PowerPoint Presentation</vt:lpstr>
      <vt:lpstr>PowerPoint Presentation</vt:lpstr>
      <vt:lpstr>PowerPoint Presentation</vt:lpstr>
      <vt:lpstr>E.W. Bullinger (1837‒1913)</vt:lpstr>
      <vt:lpstr>PowerPoint Presentation</vt:lpstr>
      <vt:lpstr>PowerPoint Presentation</vt:lpstr>
      <vt:lpstr>PLAGUES’ MIRACULOUS NATURE</vt:lpstr>
      <vt:lpstr>Charles Ryrie Ryrie Study Bible, page 109</vt:lpstr>
      <vt:lpstr>DATE OF THE EXODUS</vt:lpstr>
      <vt:lpstr>III. Exodus 12:429-32 Death of 1st Born</vt:lpstr>
      <vt:lpstr>PowerPoint Presentation</vt:lpstr>
      <vt:lpstr>PowerPoint Presentation</vt:lpstr>
      <vt:lpstr>PowerPoint Presentation</vt:lpstr>
      <vt:lpstr>PowerPoint Presentation</vt:lpstr>
      <vt:lpstr>III. Exodus 12:429-32 Death of 1st Born</vt:lpstr>
      <vt:lpstr>Exodus 12:31-32 Command to Leave</vt:lpstr>
      <vt:lpstr>Exodus 12:31-32 Command to Leave</vt:lpstr>
      <vt:lpstr>Charles Ryrie Ryrie Study Bible, page 109</vt:lpstr>
      <vt:lpstr>Exodus 12:31-32 Command to Leave</vt:lpstr>
      <vt:lpstr>PowerPoint Presentation</vt:lpstr>
      <vt:lpstr>Tabernacle Diagram</vt:lpstr>
      <vt:lpstr>Ark of the Covenant</vt:lpstr>
      <vt:lpstr>DEATH OF FIRST BORN Exodus 12:1-51</vt:lpstr>
      <vt:lpstr>IV. Exodus 12:33-42 Exodus from Egypt</vt:lpstr>
      <vt:lpstr>IV. Exodus 12:33-42 Exodus from Egypt</vt:lpstr>
      <vt:lpstr>IV. Exodus 12:33-42 Exodus from Egypt</vt:lpstr>
      <vt:lpstr>PowerPoint Presentation</vt:lpstr>
      <vt:lpstr>IV. Exodus 12:33-42 Exodus from Egypt</vt:lpstr>
      <vt:lpstr>PowerPoint Presentation</vt:lpstr>
      <vt:lpstr>PowerPoint Presentation</vt:lpstr>
      <vt:lpstr>PowerPoint Presentation</vt:lpstr>
      <vt:lpstr>PowerPoint Presentation</vt:lpstr>
      <vt:lpstr>PowerPoint Presentation</vt:lpstr>
      <vt:lpstr>PowerPoint Presentation</vt:lpstr>
      <vt:lpstr>Maslow’s Hierarchy of Needs</vt:lpstr>
      <vt:lpstr>PowerPoint Presentation</vt:lpstr>
      <vt:lpstr>PowerPoint Presentation</vt:lpstr>
      <vt:lpstr>PowerPoint Presentation</vt:lpstr>
      <vt:lpstr>PowerPoint Presentation</vt:lpstr>
      <vt:lpstr>IV. Exodus 12:33-42 Exodus from Egypt</vt:lpstr>
      <vt:lpstr>PowerPoint Presentation</vt:lpstr>
      <vt:lpstr>PowerPoint Presentation</vt:lpstr>
      <vt:lpstr>PowerPoint Presentation</vt:lpstr>
      <vt:lpstr>IV. Exodus 12:33-42 Exodus from Egypt</vt:lpstr>
      <vt:lpstr>PowerPoint Presentation</vt:lpstr>
      <vt:lpstr>IV. Exodus 12:33-42 Exodus from Egypt</vt:lpstr>
      <vt:lpstr>PowerPoint Presentation</vt:lpstr>
      <vt:lpstr>IV. Exodus 12:33-42 Exodus from Egypt</vt:lpstr>
      <vt:lpstr>IV. Exodus 12:33-42 Exodus from Egypt</vt:lpstr>
      <vt:lpstr>PowerPoint Presentation</vt:lpstr>
      <vt:lpstr>AGE OF THE EARTH?</vt:lpstr>
      <vt:lpstr>AGE OF THE EARTH?</vt:lpstr>
      <vt:lpstr>PowerPoint Presentation</vt:lpstr>
      <vt:lpstr>IV. Exodus 12:33-42 Exodus from Egypt</vt:lpstr>
      <vt:lpstr>PowerPoint Presentation</vt:lpstr>
      <vt:lpstr>PowerPoint Presentation</vt:lpstr>
      <vt:lpstr>DEATH OF FIRST BORN Exodus 12:1-51</vt:lpstr>
      <vt:lpstr>V. Exodus 112:43-51 Passover Instituted</vt:lpstr>
      <vt:lpstr>V. Exodus 112:43-51 Passover Instituted</vt:lpstr>
      <vt:lpstr>Genesis 12‒25 Abraham’s Early Journeys</vt:lpstr>
      <vt:lpstr>V. Exodus 112:43-51 Passover Instituted</vt:lpstr>
      <vt:lpstr>PowerPoint Presentation</vt:lpstr>
      <vt:lpstr>V. Exodus 112:43-51 Passover Instituted</vt:lpstr>
      <vt:lpstr>Genesis 12‒25 Abraham’s Early Journeys</vt:lpstr>
      <vt:lpstr>V. Exodus 112:43-51 Passover Instituted</vt:lpstr>
      <vt:lpstr>“SEVEN SIGNS” in Gospel of John</vt:lpstr>
      <vt:lpstr>V. Exodus 112:43-51 Passover Instituted</vt:lpstr>
      <vt:lpstr>PowerPoint Presentation</vt:lpstr>
      <vt:lpstr>Conclusion</vt:lpstr>
      <vt:lpstr>DEATH OF FIRST BORN Exodus 12:1-51</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044 Exodus 12v14-51</dc:title>
  <dc:subject>Exodus</dc:subject>
  <dc:creator>A. Woods</dc:creator>
  <dc:description>Modified by Jim McGowan</dc:description>
  <cp:lastModifiedBy>awoods@slbc.org</cp:lastModifiedBy>
  <cp:revision>1795</cp:revision>
  <cp:lastPrinted>2025-11-07T19:10:39Z</cp:lastPrinted>
  <dcterms:created xsi:type="dcterms:W3CDTF">2009-03-17T12:21:13Z</dcterms:created>
  <dcterms:modified xsi:type="dcterms:W3CDTF">2026-09-05T16:16:52Z</dcterms:modified>
</cp:coreProperties>
</file>