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1"/>
  </p:notesMasterIdLst>
  <p:handoutMasterIdLst>
    <p:handoutMasterId r:id="rId72"/>
  </p:handoutMasterIdLst>
  <p:sldIdLst>
    <p:sldId id="7044" r:id="rId2"/>
    <p:sldId id="7045" r:id="rId3"/>
    <p:sldId id="7082" r:id="rId4"/>
    <p:sldId id="7249" r:id="rId5"/>
    <p:sldId id="7285" r:id="rId6"/>
    <p:sldId id="7244" r:id="rId7"/>
    <p:sldId id="7217" r:id="rId8"/>
    <p:sldId id="7252" r:id="rId9"/>
    <p:sldId id="7253" r:id="rId10"/>
    <p:sldId id="7254" r:id="rId11"/>
    <p:sldId id="7316" r:id="rId12"/>
    <p:sldId id="2127" r:id="rId13"/>
    <p:sldId id="7317" r:id="rId14"/>
    <p:sldId id="7185" r:id="rId15"/>
    <p:sldId id="5155" r:id="rId16"/>
    <p:sldId id="7313" r:id="rId17"/>
    <p:sldId id="7314" r:id="rId18"/>
    <p:sldId id="7183" r:id="rId19"/>
    <p:sldId id="7318" r:id="rId20"/>
    <p:sldId id="5605" r:id="rId21"/>
    <p:sldId id="1105" r:id="rId22"/>
    <p:sldId id="763" r:id="rId23"/>
    <p:sldId id="5481" r:id="rId24"/>
    <p:sldId id="761" r:id="rId25"/>
    <p:sldId id="5482" r:id="rId26"/>
    <p:sldId id="5480" r:id="rId27"/>
    <p:sldId id="7287" r:id="rId28"/>
    <p:sldId id="7288" r:id="rId29"/>
    <p:sldId id="7286" r:id="rId30"/>
    <p:sldId id="7321" r:id="rId31"/>
    <p:sldId id="2880" r:id="rId32"/>
    <p:sldId id="7319" r:id="rId33"/>
    <p:sldId id="7239" r:id="rId34"/>
    <p:sldId id="7292" r:id="rId35"/>
    <p:sldId id="5226" r:id="rId36"/>
    <p:sldId id="7279" r:id="rId37"/>
    <p:sldId id="2169" r:id="rId38"/>
    <p:sldId id="7322" r:id="rId39"/>
    <p:sldId id="7293" r:id="rId40"/>
    <p:sldId id="7324" r:id="rId41"/>
    <p:sldId id="2038" r:id="rId42"/>
    <p:sldId id="7325" r:id="rId43"/>
    <p:sldId id="6878" r:id="rId44"/>
    <p:sldId id="7323" r:id="rId45"/>
    <p:sldId id="7294" r:id="rId46"/>
    <p:sldId id="7282" r:id="rId47"/>
    <p:sldId id="7326" r:id="rId48"/>
    <p:sldId id="7352" r:id="rId49"/>
    <p:sldId id="7327" r:id="rId50"/>
    <p:sldId id="7328" r:id="rId51"/>
    <p:sldId id="7191" r:id="rId52"/>
    <p:sldId id="6561" r:id="rId53"/>
    <p:sldId id="7329" r:id="rId54"/>
    <p:sldId id="6560" r:id="rId55"/>
    <p:sldId id="4840" r:id="rId56"/>
    <p:sldId id="7330" r:id="rId57"/>
    <p:sldId id="7331" r:id="rId58"/>
    <p:sldId id="7332" r:id="rId59"/>
    <p:sldId id="7333" r:id="rId60"/>
    <p:sldId id="2117" r:id="rId61"/>
    <p:sldId id="2247" r:id="rId62"/>
    <p:sldId id="2248" r:id="rId63"/>
    <p:sldId id="7334" r:id="rId64"/>
    <p:sldId id="7335" r:id="rId65"/>
    <p:sldId id="7310" r:id="rId66"/>
    <p:sldId id="7350" r:id="rId67"/>
    <p:sldId id="7320" r:id="rId68"/>
    <p:sldId id="7351" r:id="rId69"/>
    <p:sldId id="6956" r:id="rId70"/>
  </p:sldIdLst>
  <p:sldSz cx="12192000" cy="6858000"/>
  <p:notesSz cx="7315200" cy="9601200"/>
  <p:custDataLst>
    <p:tags r:id="rId73"/>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66FF66"/>
    <a:srgbClr val="33CC33"/>
    <a:srgbClr val="000066"/>
    <a:srgbClr val="FFCCFF"/>
    <a:srgbClr val="0000FF"/>
    <a:srgbClr val="FFFF99"/>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205693-1753-45A3-92A8-D029FE3A3B80}" v="28" dt="2021-05-30T17:04:28.95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6778" autoAdjust="0"/>
  </p:normalViewPr>
  <p:slideViewPr>
    <p:cSldViewPr>
      <p:cViewPr varScale="1">
        <p:scale>
          <a:sx n="118" d="100"/>
          <a:sy n="118" d="100"/>
        </p:scale>
        <p:origin x="228"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9" d="100"/>
          <a:sy n="69" d="100"/>
        </p:scale>
        <p:origin x="2909"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039 - 9v18-28 </a:t>
            </a:r>
          </a:p>
          <a:p>
            <a:pPr>
              <a:defRPr/>
            </a:pPr>
            <a:r>
              <a:rPr lang="en-US" sz="1600" dirty="0"/>
              <a:t>06-06-2021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7/16/2026</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51490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428851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39</a:t>
            </a:fld>
            <a:endParaRPr lang="en-US" altLang="en-US" dirty="0"/>
          </a:p>
        </p:txBody>
      </p:sp>
    </p:spTree>
    <p:extLst>
      <p:ext uri="{BB962C8B-B14F-4D97-AF65-F5344CB8AC3E}">
        <p14:creationId xmlns:p14="http://schemas.microsoft.com/office/powerpoint/2010/main" val="280298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177163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69</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dirty="0"/>
          </a:p>
        </p:txBody>
      </p:sp>
    </p:spTree>
    <p:extLst>
      <p:ext uri="{BB962C8B-B14F-4D97-AF65-F5344CB8AC3E}">
        <p14:creationId xmlns:p14="http://schemas.microsoft.com/office/powerpoint/2010/main" val="643233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2179620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9" r:id="rId12"/>
    <p:sldLayoutId id="2147488920"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wmf"/><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152400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13396" y="1981200"/>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2519363"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2873002"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4099285" y="2828100"/>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s-CO" dirty="0"/>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1AA7-9276-10D1-263C-9036D9F53459}"/>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4109603-6B50-F1D6-9660-BAAA3BD7E03A}"/>
              </a:ext>
            </a:extLst>
          </p:cNvPr>
          <p:cNvSpPr>
            <a:spLocks noGrp="1" noChangeArrowheads="1"/>
          </p:cNvSpPr>
          <p:nvPr>
            <p:ph type="title"/>
          </p:nvPr>
        </p:nvSpPr>
        <p:spPr>
          <a:xfrm>
            <a:off x="5257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1F406E59-6E7E-9D40-0F2B-6F6AA47CB09B}"/>
              </a:ext>
            </a:extLst>
          </p:cNvPr>
          <p:cNvSpPr>
            <a:spLocks noGrp="1" noChangeArrowheads="1"/>
          </p:cNvSpPr>
          <p:nvPr>
            <p:ph type="body" idx="1"/>
          </p:nvPr>
        </p:nvSpPr>
        <p:spPr>
          <a:xfrm>
            <a:off x="2870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A6D99C26-B74C-90AD-9CC7-C496BA7525E1}"/>
              </a:ext>
            </a:extLst>
          </p:cNvPr>
          <p:cNvPicPr>
            <a:picLocks noChangeAspect="1"/>
          </p:cNvPicPr>
          <p:nvPr/>
        </p:nvPicPr>
        <p:blipFill>
          <a:blip r:embed="rId2"/>
          <a:stretch>
            <a:fillRect/>
          </a:stretch>
        </p:blipFill>
        <p:spPr>
          <a:xfrm>
            <a:off x="9208927" y="82026"/>
            <a:ext cx="1373881" cy="984775"/>
          </a:xfrm>
          <a:prstGeom prst="rect">
            <a:avLst/>
          </a:prstGeom>
        </p:spPr>
      </p:pic>
    </p:spTree>
    <p:extLst>
      <p:ext uri="{BB962C8B-B14F-4D97-AF65-F5344CB8AC3E}">
        <p14:creationId xmlns:p14="http://schemas.microsoft.com/office/powerpoint/2010/main" val="2282794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23C5-D4FA-A913-43E6-C7C322AFD85B}"/>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ABA53AEE-AB8A-7EF9-7D8D-56C8623F6FA3}"/>
              </a:ext>
            </a:extLst>
          </p:cNvPr>
          <p:cNvSpPr>
            <a:spLocks noGrp="1" noChangeArrowheads="1"/>
          </p:cNvSpPr>
          <p:nvPr>
            <p:ph type="title"/>
          </p:nvPr>
        </p:nvSpPr>
        <p:spPr>
          <a:xfrm>
            <a:off x="5257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9F40CE6E-D09F-8B80-3052-13065BCD2D70}"/>
              </a:ext>
            </a:extLst>
          </p:cNvPr>
          <p:cNvSpPr>
            <a:spLocks noGrp="1" noChangeArrowheads="1"/>
          </p:cNvSpPr>
          <p:nvPr>
            <p:ph type="body" idx="1"/>
          </p:nvPr>
        </p:nvSpPr>
        <p:spPr>
          <a:xfrm>
            <a:off x="2870994" y="1600201"/>
            <a:ext cx="80256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F299BCE8-72AE-183E-1AB0-BA100A4D09EF}"/>
              </a:ext>
            </a:extLst>
          </p:cNvPr>
          <p:cNvPicPr>
            <a:picLocks noChangeAspect="1"/>
          </p:cNvPicPr>
          <p:nvPr/>
        </p:nvPicPr>
        <p:blipFill>
          <a:blip r:embed="rId2"/>
          <a:stretch>
            <a:fillRect/>
          </a:stretch>
        </p:blipFill>
        <p:spPr>
          <a:xfrm>
            <a:off x="9208927" y="82026"/>
            <a:ext cx="1373881" cy="984775"/>
          </a:xfrm>
          <a:prstGeom prst="rect">
            <a:avLst/>
          </a:prstGeom>
        </p:spPr>
      </p:pic>
    </p:spTree>
    <p:extLst>
      <p:ext uri="{BB962C8B-B14F-4D97-AF65-F5344CB8AC3E}">
        <p14:creationId xmlns:p14="http://schemas.microsoft.com/office/powerpoint/2010/main" val="3150194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Pecado posterior al diluvio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(Gén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p:cNvSpPr>
            <a:spLocks noGrp="1" noChangeArrowheads="1"/>
          </p:cNvSpPr>
          <p:nvPr>
            <p:ph type="body" idx="1"/>
          </p:nvPr>
        </p:nvSpPr>
        <p:spPr>
          <a:xfrm>
            <a:off x="2400300" y="1946276"/>
            <a:ext cx="83439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Noé no es el cumplimiento de la simiente prometida en Génesis 3:15. </a:t>
            </a:r>
            <a:r>
              <a:rPr lang="en-US" dirty="0">
                <a:effectLst>
                  <a:outerShdw blurRad="38100" dist="38100" dir="2700000" algn="tl">
                    <a:srgbClr val="000000">
                      <a:alpha val="43137"/>
                    </a:srgbClr>
                  </a:outerShdw>
                </a:effectLst>
              </a:rPr>
              <a:t>(Gén 9:18-21)</a:t>
            </a:r>
          </a:p>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El pecado de Cam y la maldición sobre los cananeos. </a:t>
            </a:r>
            <a:r>
              <a:rPr lang="en-US" dirty="0">
                <a:effectLst>
                  <a:outerShdw blurRad="38100" dist="38100" dir="2700000" algn="tl">
                    <a:srgbClr val="000000">
                      <a:alpha val="43137"/>
                    </a:srgbClr>
                  </a:outerShdw>
                </a:effectLst>
              </a:rPr>
              <a:t>(Gén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La Muerte de Noé (Gén 9:28-29)</a:t>
            </a:r>
          </a:p>
        </p:txBody>
      </p:sp>
      <p:pic>
        <p:nvPicPr>
          <p:cNvPr id="3" name="Picture 2">
            <a:extLst>
              <a:ext uri="{FF2B5EF4-FFF2-40B4-BE49-F238E27FC236}">
                <a16:creationId xmlns:a16="http://schemas.microsoft.com/office/drawing/2014/main" id="{D204458F-A651-58E8-B349-5CE08C089750}"/>
              </a:ext>
            </a:extLst>
          </p:cNvPr>
          <p:cNvPicPr>
            <a:picLocks noChangeAspect="1"/>
          </p:cNvPicPr>
          <p:nvPr/>
        </p:nvPicPr>
        <p:blipFill>
          <a:blip r:embed="rId2"/>
          <a:stretch>
            <a:fillRect/>
          </a:stretch>
        </p:blipFill>
        <p:spPr>
          <a:xfrm>
            <a:off x="10591800" y="152400"/>
            <a:ext cx="1371719" cy="98763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0735-7E61-6218-0A0F-CFA7A9FA9A7E}"/>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F40AD72E-4579-598F-BA81-6A1D1122961D}"/>
              </a:ext>
            </a:extLst>
          </p:cNvPr>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Pecado posterior al diluvio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(Gén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a:extLst>
              <a:ext uri="{FF2B5EF4-FFF2-40B4-BE49-F238E27FC236}">
                <a16:creationId xmlns:a16="http://schemas.microsoft.com/office/drawing/2014/main" id="{C1FDD4D0-A4DE-02DD-B829-C087DF7A80AF}"/>
              </a:ext>
            </a:extLst>
          </p:cNvPr>
          <p:cNvSpPr>
            <a:spLocks noGrp="1" noChangeArrowheads="1"/>
          </p:cNvSpPr>
          <p:nvPr>
            <p:ph type="body" idx="1"/>
          </p:nvPr>
        </p:nvSpPr>
        <p:spPr>
          <a:xfrm>
            <a:off x="2400300" y="1946276"/>
            <a:ext cx="83439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s-CO" b="1" u="sng" dirty="0">
                <a:solidFill>
                  <a:srgbClr val="FFFFCC"/>
                </a:solidFill>
                <a:effectLst>
                  <a:outerShdw blurRad="38100" dist="38100" dir="2700000" algn="tl">
                    <a:srgbClr val="000000">
                      <a:alpha val="43137"/>
                    </a:srgbClr>
                  </a:outerShdw>
                </a:effectLst>
              </a:rPr>
              <a:t>Noé no es el cumplimiento de la simiente prometida en Génesis 3:15. </a:t>
            </a:r>
            <a:r>
              <a:rPr lang="en-US" b="1" u="sng" dirty="0">
                <a:solidFill>
                  <a:srgbClr val="FFFFCC"/>
                </a:solidFill>
                <a:effectLst>
                  <a:outerShdw blurRad="38100" dist="38100" dir="2700000" algn="tl">
                    <a:srgbClr val="000000">
                      <a:alpha val="43137"/>
                    </a:srgbClr>
                  </a:outerShdw>
                </a:effectLst>
              </a:rPr>
              <a:t>(Gén 9:18-21)</a:t>
            </a:r>
          </a:p>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El pecado de Cam y la maldición sobre los cananeos. </a:t>
            </a:r>
            <a:r>
              <a:rPr lang="en-US" dirty="0">
                <a:effectLst>
                  <a:outerShdw blurRad="38100" dist="38100" dir="2700000" algn="tl">
                    <a:srgbClr val="000000">
                      <a:alpha val="43137"/>
                    </a:srgbClr>
                  </a:outerShdw>
                </a:effectLst>
              </a:rPr>
              <a:t>(Gén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La Muerte de Noé (Gén 9:28-29)</a:t>
            </a:r>
          </a:p>
        </p:txBody>
      </p:sp>
      <p:pic>
        <p:nvPicPr>
          <p:cNvPr id="3" name="Picture 2">
            <a:extLst>
              <a:ext uri="{FF2B5EF4-FFF2-40B4-BE49-F238E27FC236}">
                <a16:creationId xmlns:a16="http://schemas.microsoft.com/office/drawing/2014/main" id="{C47C3D74-DD05-0999-98B8-23CB704F3EC5}"/>
              </a:ext>
            </a:extLst>
          </p:cNvPr>
          <p:cNvPicPr>
            <a:picLocks noChangeAspect="1"/>
          </p:cNvPicPr>
          <p:nvPr/>
        </p:nvPicPr>
        <p:blipFill>
          <a:blip r:embed="rId2"/>
          <a:stretch>
            <a:fillRect/>
          </a:stretch>
        </p:blipFill>
        <p:spPr>
          <a:xfrm>
            <a:off x="10591800" y="152400"/>
            <a:ext cx="1371719" cy="987638"/>
          </a:xfrm>
          <a:prstGeom prst="rect">
            <a:avLst/>
          </a:prstGeom>
        </p:spPr>
      </p:pic>
    </p:spTree>
    <p:extLst>
      <p:ext uri="{BB962C8B-B14F-4D97-AF65-F5344CB8AC3E}">
        <p14:creationId xmlns:p14="http://schemas.microsoft.com/office/powerpoint/2010/main" val="187120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18074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2DC967-6E85-48E2-9360-42261C59D1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0" marR="0" lvl="0" indent="0" algn="ctr" defTabSz="685800" rtl="0" eaLnBrk="1" fontAlgn="base" latinLnBrk="0" hangingPunct="1">
              <a:lnSpc>
                <a:spcPct val="100000"/>
              </a:lnSpc>
              <a:spcBef>
                <a:spcPts val="0"/>
              </a:spcBef>
              <a:spcAft>
                <a:spcPts val="1200"/>
              </a:spcAft>
              <a:buClr>
                <a:srgbClr val="FFFFFF"/>
              </a:buClr>
              <a:buSzPct val="75000"/>
              <a:buFontTx/>
              <a:buNone/>
              <a:tabLst/>
              <a:defRPr/>
            </a:pPr>
            <a:r>
              <a:rPr lang="en-US" altLang="en-US" sz="4000" dirty="0">
                <a:solidFill>
                  <a:srgbClr val="00FFFF"/>
                </a:solidFill>
                <a:effectLst>
                  <a:outerShdw blurRad="38100" dist="38100" dir="2700000" algn="tl">
                    <a:srgbClr val="000000"/>
                  </a:outerShdw>
                </a:effectLst>
                <a:latin typeface="Calibri" panose="020F0502020204030204" pitchFamily="34" charset="0"/>
              </a:rPr>
              <a:t>Hechos</a:t>
            </a:r>
            <a:r>
              <a:rPr kumimoji="0" lang="en-US" altLang="en-US" sz="4000" b="0" i="0" u="none" strike="noStrike" kern="1200" cap="none" spc="0" normalizeH="0" baseline="0" noProof="0" dirty="0">
                <a:ln>
                  <a:noFill/>
                </a:ln>
                <a:solidFill>
                  <a:srgbClr val="00FFFF"/>
                </a:solidFill>
                <a:effectLst>
                  <a:outerShdw blurRad="38100" dist="38100" dir="2700000" algn="tl">
                    <a:srgbClr val="000000"/>
                  </a:outerShdw>
                </a:effectLst>
                <a:uLnTx/>
                <a:uFillTx/>
                <a:latin typeface="Calibri" panose="020F0502020204030204" pitchFamily="34" charset="0"/>
                <a:ea typeface="+mn-ea"/>
                <a:cs typeface="Arial" panose="020B0604020202020204" pitchFamily="34" charset="0"/>
              </a:rPr>
              <a:t> 17:26</a:t>
            </a:r>
          </a:p>
          <a:p>
            <a:pPr marL="0" marR="0" lvl="0" indent="0" algn="just" defTabSz="914400" rtl="0" eaLnBrk="0" fontAlgn="base" latinLnBrk="0" hangingPunct="0">
              <a:lnSpc>
                <a:spcPct val="100000"/>
              </a:lnSpc>
              <a:spcBef>
                <a:spcPts val="0"/>
              </a:spcBef>
              <a:spcAft>
                <a:spcPts val="0"/>
              </a:spcAft>
              <a:buClrTx/>
              <a:buSzTx/>
              <a:buFontTx/>
              <a:buNone/>
              <a:tabLst/>
              <a:defRPr/>
            </a:pPr>
            <a:r>
              <a:rPr kumimoji="0" lang="en-US" alt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t>
            </a:r>
            <a:r>
              <a:rPr kumimoji="0" lang="es-CO"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t>
            </a:r>
            <a:r>
              <a:rPr kumimoji="0" lang="es-CO" sz="3600" b="1" i="0" u="sng"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De uno solo, Dios hizo todas las naciones del mundo</a:t>
            </a:r>
            <a:r>
              <a:rPr kumimoji="0" lang="es-CO"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 para que habitaran sobre toda la superficie de la tierra, habiendo determinado sus tiempos y las fronteras de los lugares donde viven</a:t>
            </a:r>
            <a:r>
              <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1D3D1741-6FE9-414F-AFB4-6CFA74FC6DED}"/>
              </a:ext>
            </a:extLst>
          </p:cNvPr>
          <p:cNvPicPr>
            <a:picLocks noChangeAspect="1"/>
          </p:cNvPicPr>
          <p:nvPr/>
        </p:nvPicPr>
        <p:blipFill>
          <a:blip r:embed="rId3"/>
          <a:stretch>
            <a:fillRect/>
          </a:stretch>
        </p:blipFill>
        <p:spPr>
          <a:xfrm>
            <a:off x="4724400" y="3069204"/>
            <a:ext cx="2312203" cy="1792973"/>
          </a:xfrm>
          <a:prstGeom prst="rect">
            <a:avLst/>
          </a:prstGeom>
        </p:spPr>
      </p:pic>
    </p:spTree>
    <p:extLst>
      <p:ext uri="{BB962C8B-B14F-4D97-AF65-F5344CB8AC3E}">
        <p14:creationId xmlns:p14="http://schemas.microsoft.com/office/powerpoint/2010/main" val="38610469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Tito 3:5</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Él nos salvó, no por las obras de justicia que nosotros hubiéramos hecho, sino conforme a Su misericordia, por medio del lavamiento de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regeneración</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palingenesia</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la renovación por el Espíritu Santo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2" descr="http://tableprepared.files.wordpress.com/2014/03/regeneration.jpg">
            <a:extLst>
              <a:ext uri="{FF2B5EF4-FFF2-40B4-BE49-F238E27FC236}">
                <a16:creationId xmlns:a16="http://schemas.microsoft.com/office/drawing/2014/main" id="{50BE27A3-F51D-4EBA-B1E2-0253DE0ED3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2971800"/>
            <a:ext cx="2286000" cy="1828800"/>
          </a:xfrm>
          <a:prstGeom prst="rect">
            <a:avLst/>
          </a:prstGeom>
          <a:noFill/>
        </p:spPr>
      </p:pic>
    </p:spTree>
    <p:extLst>
      <p:ext uri="{BB962C8B-B14F-4D97-AF65-F5344CB8AC3E}">
        <p14:creationId xmlns:p14="http://schemas.microsoft.com/office/powerpoint/2010/main" val="161435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3631763"/>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Mateo 19:28</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Jesús les dijo: «En verdad les digo que ustedes que me han seguido, en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regeneración [palingenesia]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cuando el Hijo del Hombre se siente en el trono de Su gloria, ustedes se sentarán también sobre doce tronos para juzgar a las doce tribus de Israel</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descr="http://tableprepared.files.wordpress.com/2014/03/regeneration.jpg">
            <a:extLst>
              <a:ext uri="{FF2B5EF4-FFF2-40B4-BE49-F238E27FC236}">
                <a16:creationId xmlns:a16="http://schemas.microsoft.com/office/drawing/2014/main" id="{6134EF06-5FAA-4E28-9137-8927C124C44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3570804"/>
            <a:ext cx="1676400" cy="1341120"/>
          </a:xfrm>
          <a:prstGeom prst="rect">
            <a:avLst/>
          </a:prstGeom>
          <a:noFill/>
        </p:spPr>
      </p:pic>
    </p:spTree>
    <p:extLst>
      <p:ext uri="{BB962C8B-B14F-4D97-AF65-F5344CB8AC3E}">
        <p14:creationId xmlns:p14="http://schemas.microsoft.com/office/powerpoint/2010/main" val="1049350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12396" y="2"/>
            <a:ext cx="10970004" cy="3428999"/>
          </a:xfrm>
        </p:spPr>
        <p:txBody>
          <a:bodyPr/>
          <a:lstStyle/>
          <a:p>
            <a:pPr>
              <a:spcBef>
                <a:spcPts val="0"/>
              </a:spcBef>
              <a:spcAft>
                <a:spcPts val="1200"/>
              </a:spcAft>
              <a:defRPr/>
            </a:pPr>
            <a:r>
              <a:rPr lang="en-US" sz="4000" kern="1200" dirty="0">
                <a:solidFill>
                  <a:srgbClr val="00FFFF"/>
                </a:solidFill>
                <a:ea typeface="+mj-ea"/>
                <a:cs typeface="+mj-cs"/>
              </a:rPr>
              <a:t>Génesis 8:21</a:t>
            </a:r>
          </a:p>
          <a:p>
            <a:pPr lvl="0" algn="just" eaLnBrk="1" hangingPunct="1">
              <a:spcBef>
                <a:spcPct val="0"/>
              </a:spcBef>
              <a:buClrTx/>
              <a:buSzTx/>
              <a:defRPr/>
            </a:pPr>
            <a:r>
              <a:rPr lang="es-CO" altLang="en-US" sz="3400" kern="1200" dirty="0">
                <a:effectLst>
                  <a:outerShdw blurRad="38100" dist="38100" dir="2700000" algn="tl">
                    <a:srgbClr val="000000">
                      <a:alpha val="43137"/>
                    </a:srgbClr>
                  </a:outerShdw>
                </a:effectLst>
                <a:cs typeface="Arial" panose="020B0604020202020204" pitchFamily="34" charset="0"/>
              </a:rPr>
              <a:t>El Señor percibió el aroma agradable, y dijo el Señor para sí: «</a:t>
            </a:r>
            <a:r>
              <a:rPr lang="es-CO" altLang="en-US" sz="3400" b="1" u="sng" kern="1200" dirty="0">
                <a:solidFill>
                  <a:srgbClr val="FFFFCC"/>
                </a:solidFill>
                <a:effectLst>
                  <a:outerShdw blurRad="38100" dist="38100" dir="2700000" algn="tl">
                    <a:srgbClr val="000000">
                      <a:alpha val="43137"/>
                    </a:srgbClr>
                  </a:outerShdw>
                </a:effectLst>
                <a:cs typeface="Arial" panose="020B0604020202020204" pitchFamily="34" charset="0"/>
              </a:rPr>
              <a:t>Nunca más volveré a maldecir la tierra por causa del hombre</a:t>
            </a:r>
            <a:r>
              <a:rPr lang="es-CO" altLang="en-US" sz="3400" kern="1200" dirty="0">
                <a:effectLst>
                  <a:outerShdw blurRad="38100" dist="38100" dir="2700000" algn="tl">
                    <a:srgbClr val="000000">
                      <a:alpha val="43137"/>
                    </a:srgbClr>
                  </a:outerShdw>
                </a:effectLst>
                <a:cs typeface="Arial" panose="020B0604020202020204" pitchFamily="34" charset="0"/>
              </a:rPr>
              <a:t>, porque la intención del corazón del hombre es mala desde su juventud. </a:t>
            </a:r>
            <a:r>
              <a:rPr lang="es-CO" altLang="en-US" sz="3400" b="1" u="sng" kern="1200" dirty="0">
                <a:solidFill>
                  <a:srgbClr val="FFFFCC"/>
                </a:solidFill>
                <a:effectLst>
                  <a:outerShdw blurRad="38100" dist="38100" dir="2700000" algn="tl">
                    <a:srgbClr val="000000">
                      <a:alpha val="43137"/>
                    </a:srgbClr>
                  </a:outerShdw>
                </a:effectLst>
                <a:cs typeface="Arial" panose="020B0604020202020204" pitchFamily="34" charset="0"/>
              </a:rPr>
              <a:t>Nunca más volveré a destruir todo ser viviente como lo he hecho</a:t>
            </a:r>
            <a:r>
              <a:rPr lang="en-US" altLang="en-US" sz="3400" kern="1200" dirty="0">
                <a:effectLst>
                  <a:outerShdw blurRad="38100" dist="38100" dir="2700000" algn="tl">
                    <a:srgbClr val="000000">
                      <a:alpha val="43137"/>
                    </a:srgbClr>
                  </a:outerShdw>
                </a:effectLst>
                <a:cs typeface="Arial" panose="020B0604020202020204" pitchFamily="34" charset="0"/>
              </a:rPr>
              <a:t>.</a:t>
            </a:r>
          </a:p>
        </p:txBody>
      </p:sp>
      <p:pic>
        <p:nvPicPr>
          <p:cNvPr id="2" name="Picture 1">
            <a:extLst>
              <a:ext uri="{FF2B5EF4-FFF2-40B4-BE49-F238E27FC236}">
                <a16:creationId xmlns:a16="http://schemas.microsoft.com/office/drawing/2014/main" id="{4193DBD0-8631-4F4D-9C6F-713A5C008D71}"/>
              </a:ext>
            </a:extLst>
          </p:cNvPr>
          <p:cNvPicPr>
            <a:picLocks noChangeAspect="1"/>
          </p:cNvPicPr>
          <p:nvPr/>
        </p:nvPicPr>
        <p:blipFill>
          <a:blip r:embed="rId3"/>
          <a:stretch>
            <a:fillRect/>
          </a:stretch>
        </p:blipFill>
        <p:spPr>
          <a:xfrm>
            <a:off x="4995282" y="3413760"/>
            <a:ext cx="2201439" cy="1463040"/>
          </a:xfrm>
          <a:prstGeom prst="rect">
            <a:avLst/>
          </a:prstGeom>
        </p:spPr>
      </p:pic>
    </p:spTree>
    <p:extLst>
      <p:ext uri="{BB962C8B-B14F-4D97-AF65-F5344CB8AC3E}">
        <p14:creationId xmlns:p14="http://schemas.microsoft.com/office/powerpoint/2010/main" val="653304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152400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1371600"/>
            <a:ext cx="1755648" cy="1828800"/>
          </a:xfrm>
          <a:prstGeom prst="rect">
            <a:avLst/>
          </a:prstGeom>
        </p:spPr>
      </p:pic>
    </p:spTree>
    <p:extLst>
      <p:ext uri="{BB962C8B-B14F-4D97-AF65-F5344CB8AC3E}">
        <p14:creationId xmlns:p14="http://schemas.microsoft.com/office/powerpoint/2010/main" val="36889302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2514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pic>
        <p:nvPicPr>
          <p:cNvPr id="7" name="Picture 6">
            <a:extLst>
              <a:ext uri="{FF2B5EF4-FFF2-40B4-BE49-F238E27FC236}">
                <a16:creationId xmlns:a16="http://schemas.microsoft.com/office/drawing/2014/main" id="{EED913F4-6661-243E-5743-53DA2DF3B671}"/>
              </a:ext>
            </a:extLst>
          </p:cNvPr>
          <p:cNvPicPr>
            <a:picLocks noChangeAspect="1"/>
          </p:cNvPicPr>
          <p:nvPr/>
        </p:nvPicPr>
        <p:blipFill>
          <a:blip r:embed="rId3"/>
          <a:stretch>
            <a:fillRect/>
          </a:stretch>
        </p:blipFill>
        <p:spPr>
          <a:xfrm>
            <a:off x="9073155" y="60906"/>
            <a:ext cx="1509653" cy="1082094"/>
          </a:xfrm>
          <a:prstGeom prst="rect">
            <a:avLst/>
          </a:prstGeom>
        </p:spPr>
      </p:pic>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 9 Estas son las generaciones de Noé. </a:t>
            </a:r>
            <a:r>
              <a:rPr lang="es-CO" sz="3600" b="1" u="sng" dirty="0">
                <a:solidFill>
                  <a:srgbClr val="FFFFCC"/>
                </a:solidFill>
                <a:effectLst>
                  <a:outerShdw blurRad="38100" dist="38100" dir="2700000" algn="tl">
                    <a:srgbClr val="000000">
                      <a:alpha val="43137"/>
                    </a:srgbClr>
                  </a:outerShdw>
                </a:effectLst>
              </a:rPr>
              <a:t>Noé era un hombre justo, perfecto entre sus contemporáneos. Noé siempre andaba con Dios</a:t>
            </a:r>
            <a:r>
              <a:rPr lang="en-US" sz="3600" dirty="0">
                <a:effectLst>
                  <a:outerShdw blurRad="38100" dist="38100" dir="2700000" algn="tl">
                    <a:srgbClr val="000000">
                      <a:alpha val="43137"/>
                    </a:srgbClr>
                  </a:outerShdw>
                </a:effectLst>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5496" y="3048000"/>
            <a:ext cx="1921008" cy="1828800"/>
          </a:xfrm>
          <a:prstGeom prst="rect">
            <a:avLst/>
          </a:prstGeom>
        </p:spPr>
      </p:pic>
    </p:spTree>
    <p:extLst>
      <p:ext uri="{BB962C8B-B14F-4D97-AF65-F5344CB8AC3E}">
        <p14:creationId xmlns:p14="http://schemas.microsoft.com/office/powerpoint/2010/main" val="263055441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26ACDDC-E6F1-8F1D-88CA-4B997BAD2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598" y="532996"/>
            <a:ext cx="10240804" cy="5792008"/>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49530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prueba crucial de la verdadera fe es la perseverancia hasta el fin, permanecer en Cristo y continuar en la Palabra… Él no puede entregarse a sí mismo al pecado; no puede quedar bajo el dominio del pecado; no puede ser culpable de ciertos tipos de infidelidad… Apreciemos la doctrina de la perseverancia de los santos y reconozcamos que podemos tener la seguridad de nuestra salvación en Cristo solamente en la medida en que perseveramos en la fe y en la santidad hasta el fin… La perseverancia de los santos nos recuerda con mucha fuerza que solamente aquellos que perseveran hasta el fin son verdaderamente santos</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2721853" y="274320"/>
            <a:ext cx="6748297"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Murray</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Redemption Accomplished and Applied, </a:t>
            </a:r>
            <a:r>
              <a:rPr lang="en-US" sz="1800" dirty="0">
                <a:latin typeface="Calibri" panose="020F0502020204030204" pitchFamily="34" charset="0"/>
                <a:cs typeface="Calibri" panose="020F0502020204030204" pitchFamily="34" charset="0"/>
              </a:rPr>
              <a:t>(Grand Rapids, MI: Eerdmans Publishing Co. 2015 edition), p. 152, 154-55, 165. </a:t>
            </a: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pp. 152, 154-55, 165</a:t>
            </a:r>
          </a:p>
        </p:txBody>
      </p:sp>
      <p:pic>
        <p:nvPicPr>
          <p:cNvPr id="1032" name="Picture 8" descr="https://www.monergism.com/sites/default/files/legacy/term_images/John%20Murra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966766" cy="1097280"/>
          </a:xfrm>
          <a:prstGeom prst="rect">
            <a:avLst/>
          </a:prstGeom>
          <a:noFill/>
          <a:ln w="19050">
            <a:solidFill>
              <a:schemeClr val="tx1"/>
            </a:solidFill>
          </a:ln>
        </p:spPr>
      </p:pic>
      <p:pic>
        <p:nvPicPr>
          <p:cNvPr id="2" name="Picture 1">
            <a:extLst>
              <a:ext uri="{FF2B5EF4-FFF2-40B4-BE49-F238E27FC236}">
                <a16:creationId xmlns:a16="http://schemas.microsoft.com/office/drawing/2014/main" id="{86E782F6-E959-4631-AD52-84764FF32755}"/>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81383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09600" y="1600200"/>
            <a:ext cx="10972800" cy="3124200"/>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Teólogo calvinista Charles Hodge (1797-1878),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 referirse a la evidencia de ser elegido, dijo: ‘La única evidencia de la elección es el llamamiento eficaz, es decir, la producción de santidad. Y la única evidencia de la autenticidad de este llamamiento y de la certeza de nuestra perseverancia es una constancia paciente en la práctica del bien</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3422780" y="297141"/>
            <a:ext cx="5346440" cy="1097280"/>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Hodge</a:t>
            </a:r>
          </a:p>
          <a:p>
            <a:pPr algn="ctr">
              <a:defRPr/>
            </a:pPr>
            <a:r>
              <a:rPr lang="en-US" sz="1800" i="1" dirty="0">
                <a:solidFill>
                  <a:srgbClr val="FFFFFF"/>
                </a:solidFill>
                <a:latin typeface="Calibri" panose="020F0502020204030204" pitchFamily="34" charset="0"/>
                <a:cs typeface="Calibri" panose="020F0502020204030204" pitchFamily="34" charset="0"/>
              </a:rPr>
              <a:t>A Commentary on the Epistle to the Romans</a:t>
            </a:r>
            <a:r>
              <a:rPr lang="en-US" sz="1800" dirty="0">
                <a:solidFill>
                  <a:srgbClr val="FFFFFF"/>
                </a:solidFill>
                <a:latin typeface="Calibri" panose="020F0502020204030204" pitchFamily="34" charset="0"/>
                <a:cs typeface="Calibri" panose="020F0502020204030204" pitchFamily="34" charset="0"/>
              </a:rPr>
              <a:t> (Grand Rapids, MI: Eerdman’s Publishing, 1983 edition), p. 292.</a:t>
            </a:r>
            <a:endParaRPr lang="en-US" sz="18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Charles Hodge Quotations (66 Quotations) | QuoteTab">
            <a:extLst>
              <a:ext uri="{FF2B5EF4-FFF2-40B4-BE49-F238E27FC236}">
                <a16:creationId xmlns:a16="http://schemas.microsoft.com/office/drawing/2014/main" id="{B48F8239-F945-4F30-BD6E-4E748341BD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00" r="11600"/>
          <a:stretch/>
        </p:blipFill>
        <p:spPr bwMode="auto">
          <a:xfrm>
            <a:off x="609600" y="76200"/>
            <a:ext cx="912937" cy="109728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FEA0C5-E96F-4538-8612-6EBB4A61673D}"/>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2217023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599884" y="1546979"/>
            <a:ext cx="10982516" cy="3787021"/>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Si una persona no logra amar y obedecer al Señor a través de las pruebas de la vida, entonces no hay evidencia de que posea una fe para salvación. ¿Cuántas personas conoce usted que asistieron a la iglesia por un tiempo, tuvieron algunas dificultades en sus vidas y se fueron? Aunque pueden haber hecho una profesión de fe en Cristo, no pueden ser identificadas como aquellos que lo aman porque sus vidas no se caracterizan por una obediencia perseverante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zh-CN" sz="3200" kern="0" dirty="0">
              <a:effectLst>
                <a:outerShdw blurRad="38100" dist="38100" dir="2700000" algn="tl">
                  <a:srgbClr val="000000">
                    <a:alpha val="43137"/>
                  </a:srgbClr>
                </a:outerShdw>
              </a:effectLst>
              <a:latin typeface="Calibri" panose="020F0502020204030204" pitchFamily="34" charset="0"/>
              <a:ea typeface="宋体" pitchFamily="2" charset="-122"/>
              <a:cs typeface="Calibri" panose="020F0502020204030204" pitchFamily="34" charset="0"/>
            </a:endParaRPr>
          </a:p>
        </p:txBody>
      </p:sp>
      <p:sp>
        <p:nvSpPr>
          <p:cNvPr id="6" name="Rectangle 2"/>
          <p:cNvSpPr>
            <a:spLocks noChangeArrowheads="1"/>
          </p:cNvSpPr>
          <p:nvPr/>
        </p:nvSpPr>
        <p:spPr bwMode="auto">
          <a:xfrm>
            <a:off x="4340927" y="282762"/>
            <a:ext cx="3510146" cy="860239"/>
          </a:xfrm>
          <a:prstGeom prst="rect">
            <a:avLst/>
          </a:prstGeom>
          <a:noFill/>
          <a:ln w="9525">
            <a:noFill/>
            <a:miter lim="800000"/>
            <a:headEnd/>
            <a:tailEnd/>
          </a:ln>
          <a:effectLst/>
        </p:spPr>
        <p:txBody>
          <a:bodyPr anchor="ct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MacArthur</a:t>
            </a:r>
          </a:p>
          <a:p>
            <a:pPr algn="ctr">
              <a:defRPr/>
            </a:pPr>
            <a:r>
              <a:rPr lang="en-US" sz="1800"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Saved Without A Doubt</a:t>
            </a:r>
            <a:r>
              <a:rPr lang="en-US" sz="18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177</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884" y="114300"/>
            <a:ext cx="1762316" cy="1028700"/>
          </a:xfrm>
          <a:prstGeom prst="rect">
            <a:avLst/>
          </a:prstGeom>
          <a:ln w="12700">
            <a:solidFill>
              <a:schemeClr val="tx1"/>
            </a:solidFill>
          </a:ln>
        </p:spPr>
      </p:pic>
      <p:pic>
        <p:nvPicPr>
          <p:cNvPr id="8" name="Picture 7">
            <a:extLst>
              <a:ext uri="{FF2B5EF4-FFF2-40B4-BE49-F238E27FC236}">
                <a16:creationId xmlns:a16="http://schemas.microsoft.com/office/drawing/2014/main" id="{F904B42A-60E3-4401-863B-5F1AFECED23B}"/>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525881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3048000" y="2151729"/>
            <a:ext cx="8534400" cy="255454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defRPr/>
            </a:pP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Ningún cristiano puede estar seguro de que es un verdadero creyente. Por lo tanto, existe una necesidad continua de estar dedicados al Señor y de negarnos a nosotros mismos para que podamos lograrlo</a:t>
            </a:r>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36196" name="Picture 2" descr="http://larrydixon.files.wordpress.com/2011/05/john-pipe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51729"/>
            <a:ext cx="1766586" cy="2400300"/>
          </a:xfrm>
          <a:prstGeom prst="rect">
            <a:avLst/>
          </a:prstGeom>
          <a:noFill/>
          <a:ln w="38100">
            <a:solidFill>
              <a:schemeClr val="bg1"/>
            </a:solidFill>
            <a:miter lim="800000"/>
            <a:headEnd/>
            <a:tailEnd/>
          </a:ln>
        </p:spPr>
      </p:pic>
      <p:sp>
        <p:nvSpPr>
          <p:cNvPr id="2" name="Rectangle 1"/>
          <p:cNvSpPr/>
          <p:nvPr/>
        </p:nvSpPr>
        <p:spPr>
          <a:xfrm>
            <a:off x="1571625" y="228600"/>
            <a:ext cx="9048750" cy="1154162"/>
          </a:xfrm>
          <a:prstGeom prst="rect">
            <a:avLst/>
          </a:prstGeom>
        </p:spPr>
        <p:txBody>
          <a:bodyPr wrap="square">
            <a:spAutoFit/>
          </a:bodyPr>
          <a:lstStyle/>
          <a:p>
            <a:pPr algn="ctr">
              <a:spcAft>
                <a:spcPts val="600"/>
              </a:spcAft>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Piper</a:t>
            </a:r>
          </a:p>
          <a:p>
            <a:pPr algn="ctr">
              <a:defRPr/>
            </a:pPr>
            <a:r>
              <a:rPr lang="en-US" sz="14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John Piper &amp; Pastoral Staff, TULIP: What We Believe about the Five Points of Calvinism: Position Paper </a:t>
            </a:r>
          </a:p>
          <a:p>
            <a:pPr algn="ctr">
              <a:defRPr/>
            </a:pPr>
            <a:r>
              <a:rPr lang="en-US" alt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Pastoral Staff (Desiring God Ministries, 1997), 25, cited in Dave Hunt, What Love is This?, 379.</a:t>
            </a:r>
            <a:endParaRPr lang="en-US" sz="1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B5145B2D-7D8D-48F1-876C-968CE26D6CF2}"/>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2232405" y="5304343"/>
            <a:ext cx="7727190" cy="1172657"/>
          </a:xfrm>
          <a:prstGeom prst="rect">
            <a:avLst/>
          </a:prstGeom>
          <a:noFill/>
          <a:ln w="9525">
            <a:noFill/>
            <a:miter lim="800000"/>
            <a:headEnd/>
            <a:tailEnd/>
          </a:ln>
          <a:effectLst/>
        </p:spPr>
        <p:txBody>
          <a:bodyPr/>
          <a:lstStyle/>
          <a:p>
            <a:pPr algn="just">
              <a:spcBef>
                <a:spcPct val="30000"/>
              </a:spcBef>
              <a:spcAft>
                <a:spcPct val="30000"/>
              </a:spcAft>
              <a:buClr>
                <a:srgbClr val="0000FF"/>
              </a:buClr>
              <a:defRPr/>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Lectores, si hay una reserva en su obediencia, ustedes van camino al infierno</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2625013" y="228600"/>
            <a:ext cx="6941975" cy="924612"/>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 W. Pink </a:t>
            </a: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Practical Christianity</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 16.</a:t>
            </a:r>
          </a:p>
        </p:txBody>
      </p:sp>
      <p:pic>
        <p:nvPicPr>
          <p:cNvPr id="2" name="Picture 1"/>
          <p:cNvPicPr>
            <a:picLocks noChangeAspect="1"/>
          </p:cNvPicPr>
          <p:nvPr/>
        </p:nvPicPr>
        <p:blipFill>
          <a:blip r:embed="rId2" cstate="print"/>
          <a:stretch>
            <a:fillRect/>
          </a:stretch>
        </p:blipFill>
        <p:spPr>
          <a:xfrm>
            <a:off x="3564941" y="1447800"/>
            <a:ext cx="5062118" cy="3657600"/>
          </a:xfrm>
          <a:prstGeom prst="rect">
            <a:avLst/>
          </a:prstGeom>
        </p:spPr>
      </p:pic>
      <p:pic>
        <p:nvPicPr>
          <p:cNvPr id="7" name="Picture 6">
            <a:extLst>
              <a:ext uri="{FF2B5EF4-FFF2-40B4-BE49-F238E27FC236}">
                <a16:creationId xmlns:a16="http://schemas.microsoft.com/office/drawing/2014/main" id="{17641B3C-FCE3-4A53-A206-3A85B69087AC}"/>
              </a:ext>
            </a:extLst>
          </p:cNvPr>
          <p:cNvPicPr>
            <a:picLocks noChangeAspect="1"/>
          </p:cNvPicPr>
          <p:nvPr/>
        </p:nvPicPr>
        <p:blipFill rotWithShape="1">
          <a:blip r:embed="rId3"/>
          <a:srcRect l="37500"/>
          <a:stretch/>
        </p:blipFill>
        <p:spPr>
          <a:xfrm>
            <a:off x="10210800" y="152400"/>
            <a:ext cx="1219200" cy="1097280"/>
          </a:xfrm>
          <a:prstGeom prst="rect">
            <a:avLst/>
          </a:prstGeom>
        </p:spPr>
      </p:pic>
    </p:spTree>
    <p:extLst>
      <p:ext uri="{BB962C8B-B14F-4D97-AF65-F5344CB8AC3E}">
        <p14:creationId xmlns:p14="http://schemas.microsoft.com/office/powerpoint/2010/main" val="3308752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2400" y="228599"/>
            <a:ext cx="11810999" cy="929081"/>
          </a:xfrm>
        </p:spPr>
        <p:txBody>
          <a:bodyPr/>
          <a:lstStyle/>
          <a:p>
            <a:pPr algn="ctr"/>
            <a:r>
              <a:rPr lang="es-CO" sz="3600" dirty="0">
                <a:effectLst>
                  <a:outerShdw blurRad="38100" dist="38100" dir="2700000" algn="tl">
                    <a:srgbClr val="000000">
                      <a:alpha val="43137"/>
                    </a:srgbClr>
                  </a:outerShdw>
                </a:effectLst>
              </a:rPr>
              <a:t>Ejemplos de santos que no perseveraron en el A.T</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p:cNvSpPr>
            <a:spLocks noGrp="1"/>
          </p:cNvSpPr>
          <p:nvPr>
            <p:ph idx="1"/>
          </p:nvPr>
        </p:nvSpPr>
        <p:spPr>
          <a:xfrm>
            <a:off x="1524000" y="1143000"/>
            <a:ext cx="9372600" cy="5414180"/>
          </a:xfrm>
        </p:spPr>
        <p:txBody>
          <a:bodyPr/>
          <a:lstStyle/>
          <a:p>
            <a:pPr marL="742950" indent="-742950">
              <a:spcBef>
                <a:spcPts val="0"/>
              </a:spcBef>
              <a:spcAft>
                <a:spcPts val="1800"/>
              </a:spcAft>
              <a:buSzPct val="100000"/>
              <a:buFont typeface="+mj-lt"/>
              <a:buAutoNum type="arabicPeriod"/>
              <a:defRPr/>
            </a:pPr>
            <a:r>
              <a:rPr lang="en-US" dirty="0">
                <a:cs typeface="Calibri" pitchFamily="34" charset="0"/>
              </a:rPr>
              <a:t>Noé (Gén. 9:20-23; Heb. 11:7)</a:t>
            </a:r>
            <a:endParaRPr lang="en-US" dirty="0">
              <a:latin typeface="Calibri" pitchFamily="34" charset="0"/>
              <a:cs typeface="Calibri" pitchFamily="34" charset="0"/>
            </a:endParaRP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Lot (Gén. 13; 19; 2 Pedro. 2:7-8) </a:t>
            </a:r>
          </a:p>
          <a:p>
            <a:pPr marL="742950" indent="-742950">
              <a:spcBef>
                <a:spcPts val="0"/>
              </a:spcBef>
              <a:spcAft>
                <a:spcPts val="1800"/>
              </a:spcAft>
              <a:buSzPct val="100000"/>
              <a:buAutoNum type="arabicPeriod"/>
              <a:defRPr/>
            </a:pPr>
            <a:r>
              <a:rPr lang="en-US" dirty="0">
                <a:cs typeface="Calibri" pitchFamily="34" charset="0"/>
              </a:rPr>
              <a:t>Moisés (Núm. 20:11-12; Deut. 32:5; Mat. 17:1-3; Heb. 11:23-29; Apc. 11:6)</a:t>
            </a:r>
          </a:p>
          <a:p>
            <a:pPr marL="742950" indent="-742950">
              <a:spcBef>
                <a:spcPts val="0"/>
              </a:spcBef>
              <a:spcAft>
                <a:spcPts val="1800"/>
              </a:spcAft>
              <a:buSzPct val="100000"/>
              <a:buAutoNum type="arabicPeriod"/>
              <a:defRPr/>
            </a:pPr>
            <a:r>
              <a:rPr lang="en-US" dirty="0">
                <a:cs typeface="Calibri" pitchFamily="34" charset="0"/>
              </a:rPr>
              <a:t>Generación del Éxodo (Núm. 13‒14; Heb. 11:29)</a:t>
            </a:r>
          </a:p>
          <a:p>
            <a:pPr marL="742950" indent="-742950">
              <a:spcBef>
                <a:spcPts val="0"/>
              </a:spcBef>
              <a:spcAft>
                <a:spcPts val="1800"/>
              </a:spcAft>
              <a:buSzPct val="100000"/>
              <a:buAutoNum type="arabicPeriod"/>
              <a:defRPr/>
            </a:pPr>
            <a:r>
              <a:rPr lang="en-US" dirty="0">
                <a:cs typeface="Calibri" pitchFamily="34" charset="0"/>
              </a:rPr>
              <a:t>Sansón (Jueces 13‒16; Heb. 11:32)</a:t>
            </a: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Saúl (1 Sam. 28; 31) </a:t>
            </a:r>
          </a:p>
          <a:p>
            <a:pPr marL="742950" indent="-742950">
              <a:spcBef>
                <a:spcPts val="0"/>
              </a:spcBef>
              <a:spcAft>
                <a:spcPts val="1800"/>
              </a:spcAft>
              <a:buSzPct val="100000"/>
              <a:buFont typeface="Wingdings" panose="05000000000000000000" pitchFamily="2" charset="2"/>
              <a:buAutoNum type="arabicPeriod"/>
              <a:defRPr/>
            </a:pPr>
            <a:r>
              <a:rPr lang="en-US" dirty="0">
                <a:cs typeface="Calibri" pitchFamily="34" charset="0"/>
              </a:rPr>
              <a:t>Salomón (1 Reyes. 11:4, 9-10)</a:t>
            </a:r>
            <a:endParaRPr lang="en-US" sz="3600" dirty="0">
              <a:cs typeface="Calibri" pitchFamily="34" charset="0"/>
            </a:endParaRPr>
          </a:p>
          <a:p>
            <a:pPr marL="0" indent="0">
              <a:spcBef>
                <a:spcPts val="0"/>
              </a:spcBef>
              <a:spcAft>
                <a:spcPts val="600"/>
              </a:spcAft>
              <a:buSzPct val="100000"/>
              <a:buNone/>
              <a:defRPr/>
            </a:pPr>
            <a:endParaRPr lang="en-US" sz="3600" dirty="0">
              <a:cs typeface="Calibri" pitchFamily="34" charset="0"/>
            </a:endParaRPr>
          </a:p>
        </p:txBody>
      </p:sp>
      <p:pic>
        <p:nvPicPr>
          <p:cNvPr id="3074" name="Picture 2">
            <a:extLst>
              <a:ext uri="{FF2B5EF4-FFF2-40B4-BE49-F238E27FC236}">
                <a16:creationId xmlns:a16="http://schemas.microsoft.com/office/drawing/2014/main" id="{C6918F4F-A2FF-4A55-885A-DFB3DCE6CF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044714" y="4724400"/>
            <a:ext cx="1537686"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815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38288" y="1143000"/>
            <a:ext cx="10348912" cy="5562600"/>
          </a:xfrm>
        </p:spPr>
        <p:txBody>
          <a:bodyPr/>
          <a:lstStyle/>
          <a:p>
            <a:pPr marL="742950" indent="-742950">
              <a:spcBef>
                <a:spcPts val="0"/>
              </a:spcBef>
              <a:spcAft>
                <a:spcPts val="600"/>
              </a:spcAft>
              <a:buSzPct val="100000"/>
              <a:buFont typeface="+mj-lt"/>
              <a:buAutoNum type="arabicPeriod"/>
              <a:defRPr/>
            </a:pPr>
            <a:r>
              <a:rPr lang="en-US" dirty="0">
                <a:cs typeface="Calibri" pitchFamily="34" charset="0"/>
              </a:rPr>
              <a:t>Creyentes poco fiables (Juan 2:23-25)</a:t>
            </a:r>
            <a:endParaRPr lang="en-US" dirty="0">
              <a:latin typeface="Calibri" pitchFamily="34" charset="0"/>
              <a:cs typeface="Calibri" pitchFamily="34" charset="0"/>
            </a:endParaRP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Creyentes que no confiesan a Cristo (Juan 12:42) </a:t>
            </a:r>
          </a:p>
          <a:p>
            <a:pPr marL="742950" indent="-742950">
              <a:spcBef>
                <a:spcPts val="0"/>
              </a:spcBef>
              <a:spcAft>
                <a:spcPts val="600"/>
              </a:spcAft>
              <a:buSzPct val="100000"/>
              <a:buAutoNum type="arabicPeriod"/>
              <a:defRPr/>
            </a:pPr>
            <a:r>
              <a:rPr lang="en-US" dirty="0">
                <a:cs typeface="Calibri" pitchFamily="34" charset="0"/>
              </a:rPr>
              <a:t>Ananías y Safira (Hechos 5:1-11)</a:t>
            </a:r>
          </a:p>
          <a:p>
            <a:pPr marL="742950" indent="-742950">
              <a:spcBef>
                <a:spcPts val="0"/>
              </a:spcBef>
              <a:spcAft>
                <a:spcPts val="600"/>
              </a:spcAft>
              <a:buSzPct val="100000"/>
              <a:buAutoNum type="arabicPeriod"/>
              <a:defRPr/>
            </a:pPr>
            <a:r>
              <a:rPr lang="en-US" dirty="0">
                <a:cs typeface="Calibri" pitchFamily="34" charset="0"/>
              </a:rPr>
              <a:t>Simón el Hechicero (Hechos 8:13)</a:t>
            </a:r>
          </a:p>
          <a:p>
            <a:pPr marL="742950" indent="-742950">
              <a:spcBef>
                <a:spcPts val="0"/>
              </a:spcBef>
              <a:spcAft>
                <a:spcPts val="600"/>
              </a:spcAft>
              <a:buSzPct val="100000"/>
              <a:buAutoNum type="arabicPeriod"/>
              <a:defRPr/>
            </a:pPr>
            <a:r>
              <a:rPr lang="en-US" dirty="0">
                <a:cs typeface="Calibri" pitchFamily="34" charset="0"/>
              </a:rPr>
              <a:t>Creyentes inmaduros en Corinto (1 Cor. 3:1-3)</a:t>
            </a:r>
          </a:p>
          <a:p>
            <a:pPr marL="742950" indent="-742950">
              <a:spcBef>
                <a:spcPts val="0"/>
              </a:spcBef>
              <a:spcAft>
                <a:spcPts val="600"/>
              </a:spcAft>
              <a:buSzPct val="100000"/>
              <a:buAutoNum type="arabicPeriod"/>
              <a:defRPr/>
            </a:pPr>
            <a:r>
              <a:rPr lang="es-CO" dirty="0">
                <a:cs typeface="Calibri" pitchFamily="34" charset="0"/>
              </a:rPr>
              <a:t>Creyentes no recompensados en Corinto </a:t>
            </a:r>
            <a:r>
              <a:rPr lang="en-US" dirty="0">
                <a:cs typeface="Calibri" pitchFamily="34" charset="0"/>
              </a:rPr>
              <a:t>(1 Cor. 3:15)</a:t>
            </a:r>
          </a:p>
          <a:p>
            <a:pPr marL="742950" indent="-742950">
              <a:spcBef>
                <a:spcPts val="0"/>
              </a:spcBef>
              <a:spcAft>
                <a:spcPts val="600"/>
              </a:spcAft>
              <a:buSzPct val="100000"/>
              <a:buAutoNum type="arabicPeriod"/>
              <a:defRPr/>
            </a:pPr>
            <a:r>
              <a:rPr lang="en-US" dirty="0">
                <a:cs typeface="Calibri" pitchFamily="34" charset="0"/>
              </a:rPr>
              <a:t>Creyentes disciplinados en Corinto (1 Cor. 11:27-32)</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Demas (2 Tim. 4:10; Col. 4:14)</a:t>
            </a:r>
          </a:p>
          <a:p>
            <a:pPr marL="742950" indent="-742950">
              <a:spcBef>
                <a:spcPts val="0"/>
              </a:spcBef>
              <a:spcAft>
                <a:spcPts val="600"/>
              </a:spcAft>
              <a:buSzPct val="100000"/>
              <a:buFont typeface="Wingdings" panose="05000000000000000000" pitchFamily="2" charset="2"/>
              <a:buAutoNum type="arabicPeriod"/>
              <a:defRPr/>
            </a:pPr>
            <a:r>
              <a:rPr lang="en-US" dirty="0">
                <a:cs typeface="Calibri" pitchFamily="34" charset="0"/>
              </a:rPr>
              <a:t>Creyentes inmaduros en Hebreos (Heb. 5:11-14) </a:t>
            </a:r>
          </a:p>
          <a:p>
            <a:pPr marL="742950" indent="-742950">
              <a:spcBef>
                <a:spcPts val="0"/>
              </a:spcBef>
              <a:spcAft>
                <a:spcPts val="600"/>
              </a:spcAft>
              <a:buSzPct val="100000"/>
              <a:buFont typeface="Wingdings" panose="05000000000000000000" pitchFamily="2" charset="2"/>
              <a:buAutoNum type="arabicPeriod"/>
              <a:defRPr/>
            </a:pPr>
            <a:r>
              <a:rPr lang="es-CO" dirty="0">
                <a:cs typeface="Calibri" pitchFamily="34" charset="0"/>
              </a:rPr>
              <a:t>Siete iglesias en Asia Menor </a:t>
            </a:r>
            <a:r>
              <a:rPr lang="en-US" dirty="0">
                <a:cs typeface="Calibri" pitchFamily="34" charset="0"/>
              </a:rPr>
              <a:t>(Apc. 3:19)</a:t>
            </a:r>
            <a:endParaRPr lang="en-US" sz="3600" dirty="0">
              <a:cs typeface="Calibri" pitchFamily="34" charset="0"/>
            </a:endParaRPr>
          </a:p>
        </p:txBody>
      </p:sp>
      <p:sp>
        <p:nvSpPr>
          <p:cNvPr id="7" name="Title 1">
            <a:extLst>
              <a:ext uri="{FF2B5EF4-FFF2-40B4-BE49-F238E27FC236}">
                <a16:creationId xmlns:a16="http://schemas.microsoft.com/office/drawing/2014/main" id="{96A36712-FF2F-4CAD-AF2B-866E3D143141}"/>
              </a:ext>
            </a:extLst>
          </p:cNvPr>
          <p:cNvSpPr>
            <a:spLocks noGrp="1"/>
          </p:cNvSpPr>
          <p:nvPr>
            <p:ph type="title"/>
          </p:nvPr>
        </p:nvSpPr>
        <p:spPr>
          <a:xfrm>
            <a:off x="604007" y="228599"/>
            <a:ext cx="10981189" cy="929081"/>
          </a:xfrm>
        </p:spPr>
        <p:txBody>
          <a:bodyPr/>
          <a:lstStyle/>
          <a:p>
            <a:pPr algn="ctr"/>
            <a:r>
              <a:rPr lang="es-CO" sz="3600" dirty="0">
                <a:effectLst>
                  <a:outerShdw blurRad="38100" dist="38100" dir="2700000" algn="tl">
                    <a:srgbClr val="000000">
                      <a:alpha val="43137"/>
                    </a:srgbClr>
                  </a:outerShdw>
                </a:effectLst>
              </a:rPr>
              <a:t>Ejemplos de santos que no perseveraron en el  N.T</a:t>
            </a:r>
            <a:endParaRPr lang="en-US" sz="4000" dirty="0">
              <a:effectLst>
                <a:outerShdw blurRad="38100" dist="38100" dir="2700000" algn="tl">
                  <a:srgbClr val="000000">
                    <a:alpha val="43137"/>
                  </a:srgbClr>
                </a:outerShdw>
              </a:effectLst>
              <a:ea typeface="Calibri" pitchFamily="34" charset="0"/>
              <a:cs typeface="Calibri" pitchFamily="34" charset="0"/>
            </a:endParaRPr>
          </a:p>
        </p:txBody>
      </p:sp>
      <p:pic>
        <p:nvPicPr>
          <p:cNvPr id="4" name="Picture 3">
            <a:extLst>
              <a:ext uri="{FF2B5EF4-FFF2-40B4-BE49-F238E27FC236}">
                <a16:creationId xmlns:a16="http://schemas.microsoft.com/office/drawing/2014/main" id="{E17DF3D0-CA4B-48D8-9B4D-ED26910E22AE}"/>
              </a:ext>
            </a:extLst>
          </p:cNvPr>
          <p:cNvPicPr>
            <a:picLocks noChangeAspect="1"/>
          </p:cNvPicPr>
          <p:nvPr/>
        </p:nvPicPr>
        <p:blipFill>
          <a:blip r:embed="rId2"/>
          <a:stretch>
            <a:fillRect/>
          </a:stretch>
        </p:blipFill>
        <p:spPr>
          <a:xfrm>
            <a:off x="10515600" y="2067779"/>
            <a:ext cx="1536325" cy="1828959"/>
          </a:xfrm>
          <a:prstGeom prst="rect">
            <a:avLst/>
          </a:prstGeom>
        </p:spPr>
      </p:pic>
    </p:spTree>
    <p:extLst>
      <p:ext uri="{BB962C8B-B14F-4D97-AF65-F5344CB8AC3E}">
        <p14:creationId xmlns:p14="http://schemas.microsoft.com/office/powerpoint/2010/main" val="3177528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Timoteo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s-CO" sz="3600" dirty="0">
                <a:effectLst>
                  <a:outerShdw blurRad="38100" dist="38100" dir="2700000" algn="tl">
                    <a:srgbClr val="000000">
                      <a:alpha val="43137"/>
                    </a:srgbClr>
                  </a:outerShdw>
                </a:effectLst>
              </a:rPr>
              <a:t>Palabra fiel es esta:</a:t>
            </a:r>
          </a:p>
          <a:p>
            <a:pPr marL="0" indent="0" algn="just">
              <a:spcBef>
                <a:spcPct val="0"/>
              </a:spcBef>
              <a:buClrTx/>
              <a:buSzTx/>
              <a:buNone/>
            </a:pPr>
            <a:r>
              <a:rPr lang="es-CO" sz="3600" dirty="0">
                <a:effectLst>
                  <a:outerShdw blurRad="38100" dist="38100" dir="2700000" algn="tl">
                    <a:srgbClr val="000000">
                      <a:alpha val="43137"/>
                    </a:srgbClr>
                  </a:outerShdw>
                </a:effectLst>
              </a:rPr>
              <a:t>Que si morimos con Él, también viviremos con Él;</a:t>
            </a:r>
          </a:p>
          <a:p>
            <a:pPr marL="0" indent="0" algn="just">
              <a:spcBef>
                <a:spcPct val="0"/>
              </a:spcBef>
              <a:buClrTx/>
              <a:buSzTx/>
              <a:buNone/>
            </a:pPr>
            <a:r>
              <a:rPr lang="es-CO" sz="3600" dirty="0">
                <a:effectLst>
                  <a:outerShdw blurRad="38100" dist="38100" dir="2700000" algn="tl">
                    <a:srgbClr val="000000">
                      <a:alpha val="43137"/>
                    </a:srgbClr>
                  </a:outerShdw>
                </a:effectLst>
              </a:rPr>
              <a:t>12 Si perseveramos, también reinaremos con Él;</a:t>
            </a:r>
          </a:p>
          <a:p>
            <a:pPr marL="0" indent="0" algn="just">
              <a:spcBef>
                <a:spcPct val="0"/>
              </a:spcBef>
              <a:buClrTx/>
              <a:buSzTx/>
              <a:buNone/>
            </a:pPr>
            <a:r>
              <a:rPr lang="es-CO" sz="3600" dirty="0">
                <a:effectLst>
                  <a:outerShdw blurRad="38100" dist="38100" dir="2700000" algn="tl">
                    <a:srgbClr val="000000">
                      <a:alpha val="43137"/>
                    </a:srgbClr>
                  </a:outerShdw>
                </a:effectLst>
              </a:rPr>
              <a:t>Si lo negamos, Él también nos negará;</a:t>
            </a:r>
          </a:p>
          <a:p>
            <a:pPr marL="0" indent="0" algn="just">
              <a:spcBef>
                <a:spcPct val="0"/>
              </a:spcBef>
              <a:buClrTx/>
              <a:buSzTx/>
              <a:buNone/>
            </a:pPr>
            <a:r>
              <a:rPr lang="es-CO" sz="3600" dirty="0">
                <a:effectLst>
                  <a:outerShdw blurRad="38100" dist="38100" dir="2700000" algn="tl">
                    <a:srgbClr val="000000">
                      <a:alpha val="43137"/>
                    </a:srgbClr>
                  </a:outerShdw>
                </a:effectLst>
              </a:rPr>
              <a:t>13 </a:t>
            </a:r>
            <a:r>
              <a:rPr lang="es-CO" sz="3600" b="1" u="sng" dirty="0">
                <a:solidFill>
                  <a:srgbClr val="FFFFCC"/>
                </a:solidFill>
                <a:effectLst>
                  <a:outerShdw blurRad="38100" dist="38100" dir="2700000" algn="tl">
                    <a:srgbClr val="000000">
                      <a:alpha val="43137"/>
                    </a:srgbClr>
                  </a:outerShdw>
                </a:effectLst>
              </a:rPr>
              <a:t>Si somos infieles</a:t>
            </a:r>
            <a:r>
              <a:rPr lang="es-CO" sz="3600" dirty="0">
                <a:effectLst>
                  <a:outerShdw blurRad="38100" dist="38100" dir="2700000" algn="tl">
                    <a:srgbClr val="000000">
                      <a:alpha val="43137"/>
                    </a:srgbClr>
                  </a:outerShdw>
                </a:effectLst>
              </a:rPr>
              <a:t>, Él permanece fiel, pues no puede negarse Él mismo</a:t>
            </a:r>
            <a:r>
              <a:rPr lang="en-US" sz="3600" dirty="0">
                <a:effectLst>
                  <a:outerShdw blurRad="38100" dist="38100" dir="2700000" algn="tl">
                    <a:srgbClr val="000000">
                      <a:alpha val="43137"/>
                    </a:srgbClr>
                  </a:outerShdw>
                </a:effectLst>
              </a:rPr>
              <a:t>.</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5029200" y="3657600"/>
            <a:ext cx="1937477" cy="1205727"/>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342426941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9911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10B62D08-CA39-6262-1D5E-CE7E15C2A7E6}"/>
              </a:ext>
            </a:extLst>
          </p:cNvPr>
          <p:cNvPicPr>
            <a:picLocks noChangeAspect="1"/>
          </p:cNvPicPr>
          <p:nvPr/>
        </p:nvPicPr>
        <p:blipFill>
          <a:blip r:embed="rId3"/>
          <a:stretch>
            <a:fillRect/>
          </a:stretch>
        </p:blipFill>
        <p:spPr>
          <a:xfrm>
            <a:off x="9231053" y="68418"/>
            <a:ext cx="1392865" cy="99838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5D420-E026-560A-96DD-710046495F3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8F03B30-F311-1FF9-6FB1-AE1C5AD0544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64228CCA-0FDE-D24F-69CF-68065F569838}"/>
              </a:ext>
            </a:extLst>
          </p:cNvPr>
          <p:cNvSpPr>
            <a:spLocks noChangeArrowheads="1"/>
          </p:cNvSpPr>
          <p:nvPr/>
        </p:nvSpPr>
        <p:spPr bwMode="auto">
          <a:xfrm>
            <a:off x="609599" y="381000"/>
            <a:ext cx="10972800" cy="3447098"/>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Pedro 1:4-5</a:t>
            </a:r>
          </a:p>
          <a:p>
            <a:pPr algn="just"/>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a:t>
            </a:r>
            <a:r>
              <a:rPr lang="es-CO" sz="4800" baseline="30000" dirty="0">
                <a:effectLst>
                  <a:outerShdw blurRad="38100" dist="38100" dir="2700000" algn="tl">
                    <a:srgbClr val="000000">
                      <a:alpha val="43137"/>
                    </a:srgbClr>
                  </a:outerShdw>
                </a:effectLst>
                <a:latin typeface="Calibri" panose="020F0502020204030204" pitchFamily="34" charset="0"/>
                <a:cs typeface="+mn-cs"/>
              </a:rPr>
              <a:t>para obtener una </a:t>
            </a:r>
            <a:r>
              <a:rPr lang="es-CO" sz="48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mn-cs"/>
              </a:rPr>
              <a:t>herencia</a:t>
            </a:r>
            <a:r>
              <a:rPr lang="es-CO" sz="4800" baseline="30000" dirty="0">
                <a:effectLst>
                  <a:outerShdw blurRad="38100" dist="38100" dir="2700000" algn="tl">
                    <a:srgbClr val="000000">
                      <a:alpha val="43137"/>
                    </a:srgbClr>
                  </a:outerShdw>
                </a:effectLst>
                <a:latin typeface="Calibri" panose="020F0502020204030204" pitchFamily="34" charset="0"/>
                <a:cs typeface="+mn-cs"/>
              </a:rPr>
              <a:t> incorruptible, inmaculada, y que no se marchitará, </a:t>
            </a:r>
            <a:r>
              <a:rPr lang="es-CO" sz="48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mn-cs"/>
              </a:rPr>
              <a:t>reservada en los cielos</a:t>
            </a:r>
            <a:r>
              <a:rPr lang="es-CO" sz="4800" b="1" baseline="30000" dirty="0">
                <a:effectLst>
                  <a:outerShdw blurRad="38100" dist="38100" dir="2700000" algn="tl">
                    <a:srgbClr val="000000">
                      <a:alpha val="43137"/>
                    </a:srgbClr>
                  </a:outerShdw>
                </a:effectLst>
                <a:latin typeface="Calibri" panose="020F0502020204030204" pitchFamily="34" charset="0"/>
                <a:cs typeface="+mn-cs"/>
              </a:rPr>
              <a:t> </a:t>
            </a:r>
            <a:r>
              <a:rPr lang="es-CO" sz="4800" baseline="30000" dirty="0">
                <a:effectLst>
                  <a:outerShdw blurRad="38100" dist="38100" dir="2700000" algn="tl">
                    <a:srgbClr val="000000">
                      <a:alpha val="43137"/>
                    </a:srgbClr>
                  </a:outerShdw>
                </a:effectLst>
                <a:latin typeface="Calibri" panose="020F0502020204030204" pitchFamily="34" charset="0"/>
                <a:cs typeface="+mn-cs"/>
              </a:rPr>
              <a:t>para ustedes. 5 Mediante la fe ustedes </a:t>
            </a:r>
            <a:r>
              <a:rPr lang="es-CO" sz="4800" b="1" u="sng" baseline="30000" dirty="0">
                <a:solidFill>
                  <a:srgbClr val="FFFFCC"/>
                </a:solidFill>
                <a:effectLst>
                  <a:outerShdw blurRad="38100" dist="38100" dir="2700000" algn="tl">
                    <a:srgbClr val="000000">
                      <a:alpha val="43137"/>
                    </a:srgbClr>
                  </a:outerShdw>
                </a:effectLst>
                <a:latin typeface="Calibri" panose="020F0502020204030204" pitchFamily="34" charset="0"/>
                <a:cs typeface="+mn-cs"/>
              </a:rPr>
              <a:t>son protegidos por el poder de Dios</a:t>
            </a:r>
            <a:r>
              <a:rPr lang="es-CO" sz="4800" baseline="30000" dirty="0">
                <a:effectLst>
                  <a:outerShdw blurRad="38100" dist="38100" dir="2700000" algn="tl">
                    <a:srgbClr val="000000">
                      <a:alpha val="43137"/>
                    </a:srgbClr>
                  </a:outerShdw>
                </a:effectLst>
                <a:latin typeface="Calibri" panose="020F0502020204030204" pitchFamily="34" charset="0"/>
                <a:cs typeface="+mn-cs"/>
              </a:rPr>
              <a:t>, para la salvación que está preparada para ser revelada en el último tiempo</a:t>
            </a:r>
            <a:r>
              <a:rPr lang="es-CO" sz="3600" baseline="30000" dirty="0">
                <a:effectLst>
                  <a:outerShdw blurRad="38100" dist="38100" dir="2700000" algn="tl">
                    <a:srgbClr val="000000">
                      <a:alpha val="43137"/>
                    </a:srgbClr>
                  </a:outerShdw>
                </a:effectLst>
                <a:latin typeface="Calibri" panose="020F0502020204030204" pitchFamily="34" charset="0"/>
                <a:cs typeface="+mn-cs"/>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4">
            <a:extLst>
              <a:ext uri="{FF2B5EF4-FFF2-40B4-BE49-F238E27FC236}">
                <a16:creationId xmlns:a16="http://schemas.microsoft.com/office/drawing/2014/main" id="{9AB1FAD1-53EB-3732-DF96-BCAD55F1B822}"/>
              </a:ext>
            </a:extLst>
          </p:cNvPr>
          <p:cNvPicPr>
            <a:picLocks noChangeAspect="1"/>
          </p:cNvPicPr>
          <p:nvPr/>
        </p:nvPicPr>
        <p:blipFill rotWithShape="1">
          <a:blip r:embed="rId3"/>
          <a:srcRect l="37500"/>
          <a:stretch/>
        </p:blipFill>
        <p:spPr>
          <a:xfrm>
            <a:off x="5308996" y="3276600"/>
            <a:ext cx="1574007" cy="1416606"/>
          </a:xfrm>
          <a:prstGeom prst="rect">
            <a:avLst/>
          </a:prstGeom>
        </p:spPr>
      </p:pic>
    </p:spTree>
    <p:extLst>
      <p:ext uri="{BB962C8B-B14F-4D97-AF65-F5344CB8AC3E}">
        <p14:creationId xmlns:p14="http://schemas.microsoft.com/office/powerpoint/2010/main" val="17540702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5293757"/>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latin typeface="Calibri" panose="020F0502020204030204" pitchFamily="34" charset="0"/>
              </a:rPr>
              <a:t> </a:t>
            </a:r>
            <a:r>
              <a:rPr 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1 Corintios 9:24-27 (NTV)</a:t>
            </a:r>
            <a:endParaRPr lang="en-US" sz="44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eaLnBrk="1" hangingPunct="1">
              <a:defRPr/>
            </a:pPr>
            <a:r>
              <a:rPr lang="en-US" sz="3200" dirty="0">
                <a:latin typeface="Calibri" panose="020F0502020204030204" pitchFamily="34" charset="0"/>
              </a:rPr>
              <a:t>“</a:t>
            </a:r>
            <a:r>
              <a:rPr lang="en-US" sz="3100" baseline="30000" dirty="0">
                <a:latin typeface="Calibri" panose="020F0502020204030204" pitchFamily="34" charset="0"/>
              </a:rPr>
              <a:t>24 </a:t>
            </a:r>
            <a:r>
              <a:rPr lang="es-CO" sz="3100" dirty="0">
                <a:latin typeface="Calibri" panose="020F0502020204030204" pitchFamily="34" charset="0"/>
              </a:rPr>
              <a:t>¿No se dan cuenta de que en una carrera todos corren, pero solo una persona se lleva el </a:t>
            </a:r>
            <a:r>
              <a:rPr lang="es-CO" sz="3100" b="1" u="sng" dirty="0">
                <a:solidFill>
                  <a:srgbClr val="FFFFCC"/>
                </a:solidFill>
                <a:latin typeface="Calibri" panose="020F0502020204030204" pitchFamily="34" charset="0"/>
              </a:rPr>
              <a:t>premio</a:t>
            </a:r>
            <a:r>
              <a:rPr lang="es-CO" sz="3100" dirty="0">
                <a:latin typeface="Calibri" panose="020F0502020204030204" pitchFamily="34" charset="0"/>
              </a:rPr>
              <a:t>? ¡Así que corran para ganar! 25 Todos los atletas se entrenan con disciplina. Lo hacen para ganar un premio que se desvanecerá, pero nosotros lo hacemos por un premio eterno. 26 Por eso yo corro cada paso con propósito. No solo doy golpes al aire. 27 </a:t>
            </a:r>
            <a:r>
              <a:rPr lang="es-CO" sz="3100" b="1" u="sng" dirty="0">
                <a:solidFill>
                  <a:srgbClr val="FFFFCC"/>
                </a:solidFill>
                <a:latin typeface="Calibri" panose="020F0502020204030204" pitchFamily="34" charset="0"/>
              </a:rPr>
              <a:t>Disciplino mi cuerpo como lo hace un atleta, lo entreno para que haga lo que debe hacer. De lo contrario, temo que, después de predicarles a otros, yo mismo quede descalificado</a:t>
            </a:r>
            <a:r>
              <a:rPr lang="en-US" sz="3200" dirty="0">
                <a:latin typeface="Calibri" panose="020F0502020204030204" pitchFamily="34" charset="0"/>
              </a:rPr>
              <a:t>.”</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EF8C5-1086-B6D1-7272-1365A330819A}"/>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98B21CEF-16A0-E879-2C65-3F30FB88B8B9}"/>
              </a:ext>
            </a:extLst>
          </p:cNvPr>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Pecado posterior al diluvio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(Gén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a:extLst>
              <a:ext uri="{FF2B5EF4-FFF2-40B4-BE49-F238E27FC236}">
                <a16:creationId xmlns:a16="http://schemas.microsoft.com/office/drawing/2014/main" id="{07A763BC-2E47-4223-909F-ED48923E16AB}"/>
              </a:ext>
            </a:extLst>
          </p:cNvPr>
          <p:cNvSpPr>
            <a:spLocks noGrp="1" noChangeArrowheads="1"/>
          </p:cNvSpPr>
          <p:nvPr>
            <p:ph type="body" idx="1"/>
          </p:nvPr>
        </p:nvSpPr>
        <p:spPr>
          <a:xfrm>
            <a:off x="2400300" y="1946276"/>
            <a:ext cx="83439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Noé no es el cumplimiento de la simiente prometida en Génesis 3:15. </a:t>
            </a:r>
            <a:r>
              <a:rPr lang="en-US" dirty="0">
                <a:effectLst>
                  <a:outerShdw blurRad="38100" dist="38100" dir="2700000" algn="tl">
                    <a:srgbClr val="000000">
                      <a:alpha val="43137"/>
                    </a:srgbClr>
                  </a:outerShdw>
                </a:effectLst>
              </a:rPr>
              <a:t>(Gén 9:18-21)</a:t>
            </a:r>
          </a:p>
          <a:p>
            <a:pPr marL="576263" lvl="1" indent="-576263" eaLnBrk="1" hangingPunct="1">
              <a:spcBef>
                <a:spcPts val="0"/>
              </a:spcBef>
              <a:spcAft>
                <a:spcPts val="3000"/>
              </a:spcAft>
              <a:buSzPct val="100000"/>
              <a:buFont typeface="Wingdings" pitchFamily="2" charset="2"/>
              <a:buAutoNum type="romanUcPeriod"/>
              <a:defRPr/>
            </a:pPr>
            <a:r>
              <a:rPr lang="es-CO" b="1" u="sng" dirty="0">
                <a:solidFill>
                  <a:srgbClr val="FFFFCC"/>
                </a:solidFill>
                <a:effectLst>
                  <a:outerShdw blurRad="38100" dist="38100" dir="2700000" algn="tl">
                    <a:srgbClr val="000000">
                      <a:alpha val="43137"/>
                    </a:srgbClr>
                  </a:outerShdw>
                </a:effectLst>
              </a:rPr>
              <a:t>El pecado de Cam y la maldición sobre los cananeos. </a:t>
            </a:r>
            <a:r>
              <a:rPr lang="en-US" b="1" u="sng" dirty="0">
                <a:solidFill>
                  <a:srgbClr val="FFFFCC"/>
                </a:solidFill>
                <a:effectLst>
                  <a:outerShdw blurRad="38100" dist="38100" dir="2700000" algn="tl">
                    <a:srgbClr val="000000">
                      <a:alpha val="43137"/>
                    </a:srgbClr>
                  </a:outerShdw>
                </a:effectLst>
              </a:rPr>
              <a:t>(Gén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La Muerte de Noé (Gén 9:28-29)</a:t>
            </a:r>
          </a:p>
        </p:txBody>
      </p:sp>
      <p:pic>
        <p:nvPicPr>
          <p:cNvPr id="3" name="Picture 2">
            <a:extLst>
              <a:ext uri="{FF2B5EF4-FFF2-40B4-BE49-F238E27FC236}">
                <a16:creationId xmlns:a16="http://schemas.microsoft.com/office/drawing/2014/main" id="{1A11FC71-B7D7-8857-104B-35EB2672DDE0}"/>
              </a:ext>
            </a:extLst>
          </p:cNvPr>
          <p:cNvPicPr>
            <a:picLocks noChangeAspect="1"/>
          </p:cNvPicPr>
          <p:nvPr/>
        </p:nvPicPr>
        <p:blipFill>
          <a:blip r:embed="rId2"/>
          <a:stretch>
            <a:fillRect/>
          </a:stretch>
        </p:blipFill>
        <p:spPr>
          <a:xfrm>
            <a:off x="10591800" y="152400"/>
            <a:ext cx="1371719" cy="987638"/>
          </a:xfrm>
          <a:prstGeom prst="rect">
            <a:avLst/>
          </a:prstGeom>
        </p:spPr>
      </p:pic>
    </p:spTree>
    <p:extLst>
      <p:ext uri="{BB962C8B-B14F-4D97-AF65-F5344CB8AC3E}">
        <p14:creationId xmlns:p14="http://schemas.microsoft.com/office/powerpoint/2010/main" val="352392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sz="3100" dirty="0">
                <a:effectLst>
                  <a:outerShdw blurRad="38100" dist="38100" dir="2700000" algn="tl">
                    <a:srgbClr val="000000">
                      <a:alpha val="43137"/>
                    </a:srgbClr>
                  </a:outerShdw>
                </a:effectLst>
              </a:rPr>
              <a:t>El pecado de Cam fue que vio la desnudez de su padre. Para Cam, esto constituyó un atentado contra la privacidad de Noé. Es posible que Cam haya mostrado su falta de respeto, pues contempló su desnudez con regocijo, y así la rectitud moral del padre quedó desacreditada. El acto de «ver» implicó la transgresión de un límite; fue una mirada indebida. Este mismo sentido volverá a aparecer en Génesis 19:26, cuando la esposa de Lot miró hacia atrás; en Éxodo 33:20, donde se dice que nadie puede ver a Dios y seguir con vida; en Jueces 13:22, cuando Manoa dijo: «Ciertamente moriremos, porque hemos visto a Dios»; y en 1 Samuel 6:19, donde quienes miraron dentro del arca murieron... Sin embargo, ello.</a:t>
            </a:r>
            <a:r>
              <a:rPr lang="en-US" sz="3100" dirty="0">
                <a:effectLst>
                  <a:outerShdw blurRad="38100" dist="38100" dir="2700000" algn="tl">
                    <a:srgbClr val="000000">
                      <a:alpha val="43137"/>
                    </a:srgbClr>
                  </a:outerShdw>
                </a:effectLst>
              </a:rPr>
              <a:t> . .</a:t>
            </a:r>
            <a:endParaRPr lang="en-US" altLang="en-US" sz="31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197-98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53881101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1019253" cy="3810000"/>
          </a:xfrm>
        </p:spPr>
        <p:txBody>
          <a:bodyPr/>
          <a:lstStyle/>
          <a:p>
            <a:pPr marL="0" indent="0" algn="just">
              <a:spcBef>
                <a:spcPts val="0"/>
              </a:spcBef>
              <a:buNone/>
            </a:pPr>
            <a:r>
              <a:rPr lang="en-US" dirty="0">
                <a:effectLst>
                  <a:outerShdw blurRad="38100" dist="38100" dir="2700000" algn="tl">
                    <a:srgbClr val="000000">
                      <a:alpha val="43137"/>
                    </a:srgbClr>
                  </a:outerShdw>
                </a:effectLst>
              </a:rPr>
              <a:t>... </a:t>
            </a:r>
            <a:r>
              <a:rPr lang="es-CO" dirty="0">
                <a:effectLst>
                  <a:outerShdw blurRad="38100" dist="38100" dir="2700000" algn="tl">
                    <a:srgbClr val="000000">
                      <a:alpha val="43137"/>
                    </a:srgbClr>
                  </a:outerShdw>
                </a:effectLst>
              </a:rPr>
              <a:t>sí implica que contempló la desnudez de su padre con regocijo; no necesariamente para obtener placer sexual de ello, sino ciertamente con tono de burla —mofándose de su padre—, y así se lo contó a sus dos hermanos. El pecado de Cam acarrearía la maldición sobre su cuarto hijo, y dicho pecado residía en tres aspectos: ver la desnudez de su padre sin cubrirla, como habría podido hacer; contárselo a otros, avergonzándolo aún más; y burlarse de su padre</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197-98</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238704297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Juan 13:19; 14:29</a:t>
            </a:r>
          </a:p>
          <a:p>
            <a:pPr algn="just"/>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Se lo digo desde ahora, antes de que pase, para que cuando suceda, crean que Yo soy</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6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se lo he dicho ahora, antes que suceda, para que cuando suceda, crean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3ABFA351-C21F-4842-9C98-E51900A3FE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45" r="8500"/>
          <a:stretch/>
        </p:blipFill>
        <p:spPr bwMode="auto">
          <a:xfrm>
            <a:off x="4924048" y="3048000"/>
            <a:ext cx="234390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78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p:spPr>
      </p:pic>
    </p:spTree>
    <p:extLst>
      <p:ext uri="{BB962C8B-B14F-4D97-AF65-F5344CB8AC3E}">
        <p14:creationId xmlns:p14="http://schemas.microsoft.com/office/powerpoint/2010/main" val="66986077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304800"/>
            <a:ext cx="7239000" cy="914400"/>
          </a:xfrm>
        </p:spPr>
        <p:txBody>
          <a:bodyPr/>
          <a:lstStyle/>
          <a:p>
            <a:pPr algn="ctr"/>
            <a:r>
              <a:rPr lang="es-CO" sz="3600" dirty="0">
                <a:effectLst>
                  <a:outerShdw blurRad="38100" dist="38100" dir="2700000" algn="tl">
                    <a:srgbClr val="000000">
                      <a:alpha val="43137"/>
                    </a:srgbClr>
                  </a:outerShdw>
                </a:effectLst>
              </a:rPr>
              <a:t>Recordatorio de la soberanía de Dios</a:t>
            </a:r>
            <a:endParaRPr lang="en-US" sz="36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90700" y="1600200"/>
            <a:ext cx="9182100" cy="4419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La promesa del Mesías vendría por medio del linaje de Sem </a:t>
            </a:r>
            <a:r>
              <a:rPr lang="en-US" dirty="0">
                <a:effectLst>
                  <a:outerShdw blurRad="38100" dist="38100" dir="2700000" algn="tl">
                    <a:srgbClr val="000000">
                      <a:alpha val="43137"/>
                    </a:srgbClr>
                  </a:outerShdw>
                </a:effectLst>
                <a:cs typeface="Calibri" panose="020F0502020204030204" pitchFamily="34" charset="0"/>
              </a:rPr>
              <a:t>(Gén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Continúa el patrón de la elección del menor sobre el mayor (Abel sobre Caín, Set sobre Caín, Jafet sobre Cam, Isaac sobre Ismael, Jacob sobre Esaú, Judá y José sobre sus hermanos, y Efraín sobre Manasés).</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8" name="Picture 7">
            <a:extLst>
              <a:ext uri="{FF2B5EF4-FFF2-40B4-BE49-F238E27FC236}">
                <a16:creationId xmlns:a16="http://schemas.microsoft.com/office/drawing/2014/main" id="{E2319410-26CB-21C1-02AE-3A4303DF069D}"/>
              </a:ext>
            </a:extLst>
          </p:cNvPr>
          <p:cNvPicPr>
            <a:picLocks noChangeAspect="1"/>
          </p:cNvPicPr>
          <p:nvPr/>
        </p:nvPicPr>
        <p:blipFill>
          <a:blip r:embed="rId2"/>
          <a:stretch>
            <a:fillRect/>
          </a:stretch>
        </p:blipFill>
        <p:spPr>
          <a:xfrm>
            <a:off x="10591800" y="231562"/>
            <a:ext cx="1371719" cy="987638"/>
          </a:xfrm>
          <a:prstGeom prst="rect">
            <a:avLst/>
          </a:prstGeom>
        </p:spPr>
      </p:pic>
    </p:spTree>
    <p:extLst>
      <p:ext uri="{BB962C8B-B14F-4D97-AF65-F5344CB8AC3E}">
        <p14:creationId xmlns:p14="http://schemas.microsoft.com/office/powerpoint/2010/main" val="5820929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16536-E81F-C71D-8E41-3F3BB263B6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36067-D430-315F-E7CC-94CCF417F9EA}"/>
              </a:ext>
            </a:extLst>
          </p:cNvPr>
          <p:cNvSpPr>
            <a:spLocks noGrp="1"/>
          </p:cNvSpPr>
          <p:nvPr>
            <p:ph type="title"/>
          </p:nvPr>
        </p:nvSpPr>
        <p:spPr>
          <a:xfrm>
            <a:off x="2438400" y="304800"/>
            <a:ext cx="7239000" cy="914400"/>
          </a:xfrm>
        </p:spPr>
        <p:txBody>
          <a:bodyPr/>
          <a:lstStyle/>
          <a:p>
            <a:pPr algn="ctr"/>
            <a:r>
              <a:rPr lang="es-CO" sz="3600" dirty="0">
                <a:effectLst>
                  <a:outerShdw blurRad="38100" dist="38100" dir="2700000" algn="tl">
                    <a:srgbClr val="000000">
                      <a:alpha val="43137"/>
                    </a:srgbClr>
                  </a:outerShdw>
                </a:effectLst>
              </a:rPr>
              <a:t>Recordatorio de la soberanía de Dios</a:t>
            </a:r>
            <a:endParaRPr lang="en-US" sz="36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1EA0D652-351B-C1D6-C10A-D898DAD73D84}"/>
              </a:ext>
            </a:extLst>
          </p:cNvPr>
          <p:cNvSpPr>
            <a:spLocks noGrp="1"/>
          </p:cNvSpPr>
          <p:nvPr>
            <p:ph idx="1"/>
          </p:nvPr>
        </p:nvSpPr>
        <p:spPr>
          <a:xfrm>
            <a:off x="1790700" y="1600200"/>
            <a:ext cx="9182100" cy="4419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b="1" u="sng" dirty="0">
                <a:solidFill>
                  <a:srgbClr val="FFFFCC"/>
                </a:solidFill>
                <a:effectLst>
                  <a:outerShdw blurRad="38100" dist="38100" dir="2700000" algn="tl">
                    <a:srgbClr val="000000">
                      <a:alpha val="43137"/>
                    </a:srgbClr>
                  </a:outerShdw>
                </a:effectLst>
                <a:cs typeface="Calibri" panose="020F0502020204030204" pitchFamily="34" charset="0"/>
              </a:rPr>
              <a:t>La promesa del Mesías vendría por medio del linaje de Sem </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(Gén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Continúa el patrón de la elección del menor sobre el mayor (Abel sobre Caín, Set sobre Caín, Jafet sobre Cam, Isaac sobre Ismael, Jacob sobre Esaú, Judá y José sobre sus hermanos, y Efraín sobre Manasés).</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8" name="Picture 7">
            <a:extLst>
              <a:ext uri="{FF2B5EF4-FFF2-40B4-BE49-F238E27FC236}">
                <a16:creationId xmlns:a16="http://schemas.microsoft.com/office/drawing/2014/main" id="{DB4FA15A-FC70-E588-FBFD-3C9C8D94E882}"/>
              </a:ext>
            </a:extLst>
          </p:cNvPr>
          <p:cNvPicPr>
            <a:picLocks noChangeAspect="1"/>
          </p:cNvPicPr>
          <p:nvPr/>
        </p:nvPicPr>
        <p:blipFill>
          <a:blip r:embed="rId2"/>
          <a:stretch>
            <a:fillRect/>
          </a:stretch>
        </p:blipFill>
        <p:spPr>
          <a:xfrm>
            <a:off x="10591800" y="231562"/>
            <a:ext cx="1371719" cy="987638"/>
          </a:xfrm>
          <a:prstGeom prst="rect">
            <a:avLst/>
          </a:prstGeom>
        </p:spPr>
      </p:pic>
    </p:spTree>
    <p:extLst>
      <p:ext uri="{BB962C8B-B14F-4D97-AF65-F5344CB8AC3E}">
        <p14:creationId xmlns:p14="http://schemas.microsoft.com/office/powerpoint/2010/main" val="31945935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76400"/>
            <a:ext cx="11019253" cy="3352800"/>
          </a:xfrm>
        </p:spPr>
        <p:txBody>
          <a:bodyPr/>
          <a:lstStyle/>
          <a:p>
            <a:pPr marL="0" indent="0" algn="just">
              <a:spcBef>
                <a:spcPts val="0"/>
              </a:spcBef>
              <a:buNone/>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Génesis 9:26 se enfoca en Sem, combinando una bendición y una maldición. La bendición es: «Bendito sea Jehová, el Dios de Sem». Es el Dios de Sem, y no Sem mismo, quien fue bendecido. Sem poseerá de manera única el conocimiento de Dios. Por lo tanto, la Simiente de la Mujer vendrá a través de Sem y no a través de Cam ni de Jafet</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199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1025981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3848100" y="223837"/>
            <a:ext cx="5219700" cy="914400"/>
          </a:xfrm>
        </p:spPr>
        <p:txBody>
          <a:bodyPr/>
          <a:lstStyle/>
          <a:p>
            <a:pPr algn="ctr" eaLnBrk="1" hangingPunct="1"/>
            <a:r>
              <a:rPr lang="en-US" sz="3600" dirty="0"/>
              <a:t>ESTRUCTURA DE GÉNESIS</a:t>
            </a:r>
          </a:p>
        </p:txBody>
      </p:sp>
      <p:pic>
        <p:nvPicPr>
          <p:cNvPr id="4" name="Picture 3">
            <a:extLst>
              <a:ext uri="{FF2B5EF4-FFF2-40B4-BE49-F238E27FC236}">
                <a16:creationId xmlns:a16="http://schemas.microsoft.com/office/drawing/2014/main" id="{C9F90D3B-3D58-5E80-0C19-23A2550A2C21}"/>
              </a:ext>
            </a:extLst>
          </p:cNvPr>
          <p:cNvPicPr>
            <a:picLocks noChangeAspect="1"/>
          </p:cNvPicPr>
          <p:nvPr/>
        </p:nvPicPr>
        <p:blipFill>
          <a:blip r:embed="rId3"/>
          <a:stretch>
            <a:fillRect/>
          </a:stretch>
        </p:blipFill>
        <p:spPr>
          <a:xfrm>
            <a:off x="9447450" y="56144"/>
            <a:ext cx="1197373" cy="858257"/>
          </a:xfrm>
          <a:prstGeom prst="rect">
            <a:avLst/>
          </a:prstGeom>
        </p:spPr>
      </p:pic>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152400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1371600"/>
            <a:ext cx="1755648" cy="1828800"/>
          </a:xfrm>
          <a:prstGeom prst="rect">
            <a:avLst/>
          </a:prstGeom>
        </p:spPr>
      </p:pic>
    </p:spTree>
    <p:extLst>
      <p:ext uri="{BB962C8B-B14F-4D97-AF65-F5344CB8AC3E}">
        <p14:creationId xmlns:p14="http://schemas.microsoft.com/office/powerpoint/2010/main" val="422760095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026"/>
          <p:cNvSpPr>
            <a:spLocks noGrp="1" noChangeArrowheads="1"/>
          </p:cNvSpPr>
          <p:nvPr>
            <p:ph type="title"/>
          </p:nvPr>
        </p:nvSpPr>
        <p:spPr>
          <a:xfrm>
            <a:off x="1143000" y="228600"/>
            <a:ext cx="9144000" cy="914400"/>
          </a:xfrm>
        </p:spPr>
        <p:txBody>
          <a:bodyPr/>
          <a:lstStyle/>
          <a:p>
            <a:pPr algn="ctr" eaLnBrk="1" hangingPunct="1"/>
            <a:r>
              <a:rPr lang="es-CO" sz="3400" dirty="0">
                <a:effectLst>
                  <a:outerShdw blurRad="38100" dist="38100" dir="2700000" algn="tl">
                    <a:srgbClr val="000000">
                      <a:alpha val="43137"/>
                    </a:srgbClr>
                  </a:outerShdw>
                </a:effectLst>
              </a:rPr>
              <a:t>Los propósitos mesiánicos de Dios comenzando en Génesis</a:t>
            </a:r>
            <a:endParaRPr lang="en-US" sz="3400" dirty="0">
              <a:effectLst>
                <a:outerShdw blurRad="38100" dist="38100" dir="2700000" algn="tl">
                  <a:srgbClr val="000000">
                    <a:alpha val="43137"/>
                  </a:srgbClr>
                </a:outerShdw>
              </a:effectLst>
            </a:endParaRPr>
          </a:p>
        </p:txBody>
      </p:sp>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s-CO" sz="3000" i="1" dirty="0"/>
              <a:t>Proto-evangelio de Adán y Eva </a:t>
            </a:r>
            <a:r>
              <a:rPr lang="en-US" sz="3000" dirty="0"/>
              <a:t>(3:15) </a:t>
            </a:r>
          </a:p>
          <a:p>
            <a:pPr marL="461963" indent="-461963">
              <a:spcBef>
                <a:spcPts val="0"/>
              </a:spcBef>
              <a:spcAft>
                <a:spcPts val="1200"/>
              </a:spcAft>
              <a:defRPr/>
            </a:pPr>
            <a:r>
              <a:rPr lang="en-US" sz="3000" dirty="0"/>
              <a:t>Set (4:25)</a:t>
            </a:r>
          </a:p>
          <a:p>
            <a:pPr marL="461963" indent="-461963">
              <a:spcBef>
                <a:spcPts val="0"/>
              </a:spcBef>
              <a:spcAft>
                <a:spcPts val="1200"/>
              </a:spcAft>
              <a:defRPr/>
            </a:pPr>
            <a:r>
              <a:rPr lang="en-US" sz="3000" dirty="0"/>
              <a:t>Noé (Gén 5:29)</a:t>
            </a:r>
          </a:p>
          <a:p>
            <a:pPr marL="461963" indent="-461963">
              <a:spcBef>
                <a:spcPts val="0"/>
              </a:spcBef>
              <a:spcAft>
                <a:spcPts val="1200"/>
              </a:spcAft>
              <a:defRPr/>
            </a:pPr>
            <a:r>
              <a:rPr lang="en-US" sz="3000" dirty="0"/>
              <a:t>Sem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Judá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pic>
        <p:nvPicPr>
          <p:cNvPr id="3" name="Picture 2">
            <a:extLst>
              <a:ext uri="{FF2B5EF4-FFF2-40B4-BE49-F238E27FC236}">
                <a16:creationId xmlns:a16="http://schemas.microsoft.com/office/drawing/2014/main" id="{2788B5CF-1288-67B5-B822-88BB6A712D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0" y="76200"/>
            <a:ext cx="1494239" cy="1066800"/>
          </a:xfrm>
          <a:prstGeom prst="rect">
            <a:avLst/>
          </a:prstGeom>
        </p:spPr>
      </p:pic>
    </p:spTree>
    <p:extLst>
      <p:ext uri="{BB962C8B-B14F-4D97-AF65-F5344CB8AC3E}">
        <p14:creationId xmlns:p14="http://schemas.microsoft.com/office/powerpoint/2010/main" val="21594511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9EBBD-DFDC-832B-20D8-A01EE3030D4F}"/>
            </a:ext>
          </a:extLst>
        </p:cNvPr>
        <p:cNvGrpSpPr/>
        <p:nvPr/>
      </p:nvGrpSpPr>
      <p:grpSpPr>
        <a:xfrm>
          <a:off x="0" y="0"/>
          <a:ext cx="0" cy="0"/>
          <a:chOff x="0" y="0"/>
          <a:chExt cx="0" cy="0"/>
        </a:xfrm>
      </p:grpSpPr>
      <p:sp>
        <p:nvSpPr>
          <p:cNvPr id="50177" name="Rectangle 1026">
            <a:extLst>
              <a:ext uri="{FF2B5EF4-FFF2-40B4-BE49-F238E27FC236}">
                <a16:creationId xmlns:a16="http://schemas.microsoft.com/office/drawing/2014/main" id="{1666989D-A0B0-D331-3835-622CA0246739}"/>
              </a:ext>
            </a:extLst>
          </p:cNvPr>
          <p:cNvSpPr>
            <a:spLocks noGrp="1" noChangeArrowheads="1"/>
          </p:cNvSpPr>
          <p:nvPr>
            <p:ph type="title"/>
          </p:nvPr>
        </p:nvSpPr>
        <p:spPr>
          <a:xfrm>
            <a:off x="1143000" y="228600"/>
            <a:ext cx="9144000" cy="914400"/>
          </a:xfrm>
        </p:spPr>
        <p:txBody>
          <a:bodyPr/>
          <a:lstStyle/>
          <a:p>
            <a:pPr algn="ctr" eaLnBrk="1" hangingPunct="1"/>
            <a:r>
              <a:rPr lang="es-CO" sz="3400" dirty="0">
                <a:effectLst>
                  <a:outerShdw blurRad="38100" dist="38100" dir="2700000" algn="tl">
                    <a:srgbClr val="000000">
                      <a:alpha val="43137"/>
                    </a:srgbClr>
                  </a:outerShdw>
                </a:effectLst>
              </a:rPr>
              <a:t>Los propósitos mesiánicos de Dios comenzando en Génesis</a:t>
            </a:r>
            <a:endParaRPr lang="en-US" sz="3400" dirty="0">
              <a:effectLst>
                <a:outerShdw blurRad="38100" dist="38100" dir="2700000" algn="tl">
                  <a:srgbClr val="000000">
                    <a:alpha val="43137"/>
                  </a:srgbClr>
                </a:outerShdw>
              </a:effectLst>
            </a:endParaRPr>
          </a:p>
        </p:txBody>
      </p:sp>
      <p:sp>
        <p:nvSpPr>
          <p:cNvPr id="93187" name="Rectangle 1027">
            <a:extLst>
              <a:ext uri="{FF2B5EF4-FFF2-40B4-BE49-F238E27FC236}">
                <a16:creationId xmlns:a16="http://schemas.microsoft.com/office/drawing/2014/main" id="{10DE91B8-6DFE-D86E-9002-AD760D8434ED}"/>
              </a:ext>
            </a:extLst>
          </p:cNvPr>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s-CO" sz="3000" i="1" dirty="0"/>
              <a:t>Proto-evangelio de Adán y Eva </a:t>
            </a:r>
            <a:r>
              <a:rPr lang="en-US" sz="3000" dirty="0"/>
              <a:t>(3:15) </a:t>
            </a:r>
          </a:p>
          <a:p>
            <a:pPr marL="461963" indent="-461963">
              <a:spcBef>
                <a:spcPts val="0"/>
              </a:spcBef>
              <a:spcAft>
                <a:spcPts val="1200"/>
              </a:spcAft>
              <a:defRPr/>
            </a:pPr>
            <a:r>
              <a:rPr lang="en-US" sz="3000" dirty="0"/>
              <a:t>Set (4:25)</a:t>
            </a:r>
          </a:p>
          <a:p>
            <a:pPr marL="461963" indent="-461963">
              <a:spcBef>
                <a:spcPts val="0"/>
              </a:spcBef>
              <a:spcAft>
                <a:spcPts val="1200"/>
              </a:spcAft>
              <a:defRPr/>
            </a:pPr>
            <a:r>
              <a:rPr lang="en-US" sz="3000" dirty="0"/>
              <a:t>Noé (Gén 5:29)</a:t>
            </a:r>
          </a:p>
          <a:p>
            <a:pPr marL="461963" indent="-461963">
              <a:spcBef>
                <a:spcPts val="0"/>
              </a:spcBef>
              <a:spcAft>
                <a:spcPts val="1200"/>
              </a:spcAft>
              <a:defRPr/>
            </a:pPr>
            <a:r>
              <a:rPr lang="en-US" sz="3000" b="1" u="sng" dirty="0">
                <a:solidFill>
                  <a:srgbClr val="FFFFCC"/>
                </a:solidFill>
              </a:rPr>
              <a:t>Sem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Judá (49:10)</a:t>
            </a:r>
          </a:p>
        </p:txBody>
      </p:sp>
      <p:pic>
        <p:nvPicPr>
          <p:cNvPr id="4" name="Picture 4" descr="C:\Documents and Settings\Owner\Application Data\Microsoft\Media Catalog\Downloaded Clips\cl0\SY01462_.wmf">
            <a:extLst>
              <a:ext uri="{FF2B5EF4-FFF2-40B4-BE49-F238E27FC236}">
                <a16:creationId xmlns:a16="http://schemas.microsoft.com/office/drawing/2014/main" id="{76634E26-8897-9DCB-3C7C-C67146A9B355}"/>
              </a:ext>
            </a:extLst>
          </p:cNvPr>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pic>
        <p:nvPicPr>
          <p:cNvPr id="3" name="Picture 2">
            <a:extLst>
              <a:ext uri="{FF2B5EF4-FFF2-40B4-BE49-F238E27FC236}">
                <a16:creationId xmlns:a16="http://schemas.microsoft.com/office/drawing/2014/main" id="{58387783-09C9-ECB7-41FA-5F03A7F0BC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91800" y="76200"/>
            <a:ext cx="1494239" cy="1066800"/>
          </a:xfrm>
          <a:prstGeom prst="rect">
            <a:avLst/>
          </a:prstGeom>
        </p:spPr>
      </p:pic>
    </p:spTree>
    <p:extLst>
      <p:ext uri="{BB962C8B-B14F-4D97-AF65-F5344CB8AC3E}">
        <p14:creationId xmlns:p14="http://schemas.microsoft.com/office/powerpoint/2010/main" val="1685983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4603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827E8-E918-5D2D-B92A-9A57455B3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F7036-301F-8F6F-0470-660D517E60BB}"/>
              </a:ext>
            </a:extLst>
          </p:cNvPr>
          <p:cNvSpPr>
            <a:spLocks noGrp="1"/>
          </p:cNvSpPr>
          <p:nvPr>
            <p:ph type="title"/>
          </p:nvPr>
        </p:nvSpPr>
        <p:spPr>
          <a:xfrm>
            <a:off x="2438400" y="304800"/>
            <a:ext cx="7239000" cy="914400"/>
          </a:xfrm>
        </p:spPr>
        <p:txBody>
          <a:bodyPr/>
          <a:lstStyle/>
          <a:p>
            <a:pPr algn="ctr"/>
            <a:r>
              <a:rPr lang="es-CO" sz="3600" dirty="0">
                <a:effectLst>
                  <a:outerShdw blurRad="38100" dist="38100" dir="2700000" algn="tl">
                    <a:srgbClr val="000000">
                      <a:alpha val="43137"/>
                    </a:srgbClr>
                  </a:outerShdw>
                </a:effectLst>
              </a:rPr>
              <a:t>Recordatorio de la soberanía de Dios</a:t>
            </a:r>
            <a:endParaRPr lang="en-US" sz="3600"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B2DF1748-40A8-ABA7-BE19-5DA5BF41DCD5}"/>
              </a:ext>
            </a:extLst>
          </p:cNvPr>
          <p:cNvSpPr>
            <a:spLocks noGrp="1"/>
          </p:cNvSpPr>
          <p:nvPr>
            <p:ph idx="1"/>
          </p:nvPr>
        </p:nvSpPr>
        <p:spPr>
          <a:xfrm>
            <a:off x="1790700" y="1600200"/>
            <a:ext cx="9182100" cy="4419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La promesa del Mesías vendría por medio del linaje de Sem </a:t>
            </a:r>
            <a:r>
              <a:rPr lang="en-US" dirty="0">
                <a:effectLst>
                  <a:outerShdw blurRad="38100" dist="38100" dir="2700000" algn="tl">
                    <a:srgbClr val="000000">
                      <a:alpha val="43137"/>
                    </a:srgbClr>
                  </a:outerShdw>
                </a:effectLst>
                <a:cs typeface="Calibri" panose="020F0502020204030204" pitchFamily="34" charset="0"/>
              </a:rPr>
              <a:t>(Gén 9:26)</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b="1" u="sng" dirty="0">
                <a:solidFill>
                  <a:srgbClr val="FFFFCC"/>
                </a:solidFill>
                <a:effectLst>
                  <a:outerShdw blurRad="38100" dist="38100" dir="2700000" algn="tl">
                    <a:srgbClr val="000000">
                      <a:alpha val="43137"/>
                    </a:srgbClr>
                  </a:outerShdw>
                </a:effectLst>
                <a:cs typeface="Calibri" panose="020F0502020204030204" pitchFamily="34" charset="0"/>
              </a:rPr>
              <a:t>Continúa el patrón de la elección del menor sobre el mayor (Abel sobre Caín, Set sobre Caín, Jafet sobre Cam, Isaac sobre Ismael, Jacob sobre Esaú, Judá y José sobre sus hermanos, y Efraín sobre Manasés)</a:t>
            </a:r>
            <a:r>
              <a:rPr lang="es-CO" dirty="0">
                <a:effectLst>
                  <a:outerShdw blurRad="38100" dist="38100" dir="2700000" algn="tl">
                    <a:srgbClr val="000000">
                      <a:alpha val="43137"/>
                    </a:srgbClr>
                  </a:outerShdw>
                </a:effectLst>
                <a:cs typeface="Calibri" panose="020F0502020204030204" pitchFamily="34" charset="0"/>
              </a:rPr>
              <a:t>.</a:t>
            </a:r>
            <a:endParaRPr lang="en-US" dirty="0">
              <a:effectLst>
                <a:outerShdw blurRad="38100" dist="38100" dir="2700000" algn="tl">
                  <a:srgbClr val="000000">
                    <a:alpha val="43137"/>
                  </a:srgbClr>
                </a:outerShdw>
              </a:effectLst>
              <a:cs typeface="Calibri" panose="020F0502020204030204" pitchFamily="34" charset="0"/>
            </a:endParaRPr>
          </a:p>
        </p:txBody>
      </p:sp>
      <p:pic>
        <p:nvPicPr>
          <p:cNvPr id="8" name="Picture 7">
            <a:extLst>
              <a:ext uri="{FF2B5EF4-FFF2-40B4-BE49-F238E27FC236}">
                <a16:creationId xmlns:a16="http://schemas.microsoft.com/office/drawing/2014/main" id="{05744B8A-F804-9A75-49D2-734884B37988}"/>
              </a:ext>
            </a:extLst>
          </p:cNvPr>
          <p:cNvPicPr>
            <a:picLocks noChangeAspect="1"/>
          </p:cNvPicPr>
          <p:nvPr/>
        </p:nvPicPr>
        <p:blipFill>
          <a:blip r:embed="rId2"/>
          <a:stretch>
            <a:fillRect/>
          </a:stretch>
        </p:blipFill>
        <p:spPr>
          <a:xfrm>
            <a:off x="10591800" y="231562"/>
            <a:ext cx="1371719" cy="987638"/>
          </a:xfrm>
          <a:prstGeom prst="rect">
            <a:avLst/>
          </a:prstGeom>
        </p:spPr>
      </p:pic>
    </p:spTree>
    <p:extLst>
      <p:ext uri="{BB962C8B-B14F-4D97-AF65-F5344CB8AC3E}">
        <p14:creationId xmlns:p14="http://schemas.microsoft.com/office/powerpoint/2010/main" val="93745923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524000"/>
            <a:ext cx="11019253" cy="4800600"/>
          </a:xfrm>
        </p:spPr>
        <p:txBody>
          <a:bodyPr/>
          <a:lstStyle/>
          <a:p>
            <a:pPr marL="0" indent="0" algn="just">
              <a:spcBef>
                <a:spcPts val="0"/>
              </a:spcBef>
              <a:buNone/>
            </a:pPr>
            <a:r>
              <a:rPr lang="en-US" sz="3000" dirty="0">
                <a:effectLst>
                  <a:outerShdw blurRad="38100" dist="38100" dir="2700000" algn="tl">
                    <a:srgbClr val="000000">
                      <a:alpha val="43137"/>
                    </a:srgbClr>
                  </a:outerShdw>
                </a:effectLst>
              </a:rPr>
              <a:t>“</a:t>
            </a:r>
            <a:r>
              <a:rPr lang="es-CO" sz="3000" dirty="0">
                <a:effectLst>
                  <a:outerShdw blurRad="38100" dist="38100" dir="2700000" algn="tl">
                    <a:srgbClr val="000000">
                      <a:alpha val="43137"/>
                    </a:srgbClr>
                  </a:outerShdw>
                </a:effectLst>
              </a:rPr>
              <a:t>En algunos círculos de tiempos anteriores, se enseñaba que la maldición de Canaán recaía sobre el negro o la raza negra, lo cual simplemente no es fiel al texto. Aunque es cierto que los negros son descendientes de Cam, no todos los descendientes de Cam eran personas de piel negra. Solo uno de los hijos de Cam fue maldito, y ese fue Canaán. Como se sabe por las representaciones egipcias de los cananeos, los cananeos no tenían la piel negra; eran blancos, o más bien decirlo, de piel oliva. Por lo tanto, la piel negra no tiene nada que ver con esta maldición, y la maldición de Canaán no es motivo bíblico para la esclavitud de los negros</a:t>
            </a:r>
            <a:r>
              <a:rPr lang="en-US" sz="3000" dirty="0">
                <a:effectLst>
                  <a:outerShdw blurRad="38100" dist="38100" dir="2700000" algn="tl">
                    <a:srgbClr val="000000">
                      <a:alpha val="43137"/>
                    </a:srgbClr>
                  </a:outerShdw>
                </a:effectLst>
              </a:rPr>
              <a:t>.</a:t>
            </a:r>
            <a:r>
              <a:rPr lang="en-US" altLang="en-US" sz="3000" dirty="0">
                <a:effectLst>
                  <a:outerShdw blurRad="38100" dist="38100" dir="2700000" algn="tl">
                    <a:srgbClr val="000000">
                      <a:alpha val="43137"/>
                    </a:srgbClr>
                  </a:outerShdw>
                </a:effectLst>
                <a:cs typeface="Calibri" panose="020F0502020204030204" pitchFamily="34" charset="0"/>
              </a:rPr>
              <a:t>”</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200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259128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6B0557C-B8F0-2678-ACF0-0B2A30239D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2176138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85C73-A649-75CE-DFA6-2D7C954BD2E8}"/>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1676EFB6-BA59-AD01-0822-062A288609EF}"/>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D06C62E2-7C2E-42E2-2F8F-B22F3DE3BA2E}"/>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b="1" u="sng" dirty="0">
                <a:solidFill>
                  <a:srgbClr val="FFFFCC"/>
                </a:solidFill>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5D566AF2-5EB9-7EA0-2EC8-269508E7FF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2481612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9B220-F3D6-F4C5-222C-04628B25589B}"/>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BFCEA1C6-F7FD-F22F-C799-461A72A02C25}"/>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952A3AA6-C4D9-68B8-2DC8-6A4BAA468465}"/>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90E0AB7-6DBC-B5B3-7385-D73FB64EB0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1612211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A190D-0218-3CCE-5860-B3567AFDC084}"/>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D6D10553-1490-E54E-0EFD-865E48E52AF4}"/>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692D638B-750A-3865-1A2F-B135E855D2B2}"/>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7AB9882-F88E-C2AF-D4C5-C3683A6F93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2696033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152400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77AC-9BAA-678F-9A07-083F52131C4C}"/>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ABD2C1F2-E93D-8128-0938-D0F6A66E83E3}"/>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182D4E77-086E-D3E4-C84A-7E3269D9CD7C}"/>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b="1" u="sng" dirty="0">
                <a:solidFill>
                  <a:srgbClr val="FFFFCC"/>
                </a:solidFill>
                <a:effectLst>
                  <a:outerShdw blurRad="38100" dist="38100" dir="2700000" algn="tl">
                    <a:srgbClr val="000000">
                      <a:alpha val="43137"/>
                    </a:srgbClr>
                  </a:outerShdw>
                </a:effectLst>
              </a:rPr>
              <a:t>Todos los humanos son portadores de la imagen de Dios </a:t>
            </a:r>
            <a:r>
              <a:rPr lang="en-US" b="1" u="sng" dirty="0">
                <a:solidFill>
                  <a:srgbClr val="FFFFCC"/>
                </a:solidFill>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855968E7-3E43-F49C-0507-8F90847185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2796431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7EF7E8-AECF-468C-8527-37122A66248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a:extLst>
              <a:ext uri="{FF2B5EF4-FFF2-40B4-BE49-F238E27FC236}">
                <a16:creationId xmlns:a16="http://schemas.microsoft.com/office/drawing/2014/main" id="{5418766A-E94D-491B-A4AD-47818B830468}"/>
              </a:ext>
            </a:extLst>
          </p:cNvPr>
          <p:cNvPicPr>
            <a:picLocks noChangeAspect="1"/>
          </p:cNvPicPr>
          <p:nvPr/>
        </p:nvPicPr>
        <p:blipFill>
          <a:blip r:embed="rId3"/>
          <a:stretch>
            <a:fillRect/>
          </a:stretch>
        </p:blipFill>
        <p:spPr>
          <a:xfrm>
            <a:off x="4800600" y="2895600"/>
            <a:ext cx="2590800" cy="2009008"/>
          </a:xfrm>
          <a:prstGeom prst="rect">
            <a:avLst/>
          </a:prstGeom>
        </p:spPr>
      </p:pic>
      <p:sp>
        <p:nvSpPr>
          <p:cNvPr id="8" name="TextBox 7">
            <a:extLst>
              <a:ext uri="{FF2B5EF4-FFF2-40B4-BE49-F238E27FC236}">
                <a16:creationId xmlns:a16="http://schemas.microsoft.com/office/drawing/2014/main" id="{B1A0EB30-A266-4DC0-A308-D4954D218089}"/>
              </a:ext>
            </a:extLst>
          </p:cNvPr>
          <p:cNvSpPr txBox="1"/>
          <p:nvPr/>
        </p:nvSpPr>
        <p:spPr>
          <a:xfrm>
            <a:off x="609600" y="0"/>
            <a:ext cx="10972800" cy="3077766"/>
          </a:xfrm>
          <a:prstGeom prst="rect">
            <a:avLst/>
          </a:prstGeom>
          <a:noFill/>
        </p:spPr>
        <p:txBody>
          <a:bodyPr wrap="square">
            <a:spAutoFit/>
          </a:bodyPr>
          <a:lstStyle/>
          <a:p>
            <a:pPr marL="0" marR="0" algn="ctr">
              <a:spcAft>
                <a:spcPts val="1200"/>
              </a:spcAft>
              <a:buClr>
                <a:schemeClr val="tx1"/>
              </a:buClr>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Hechos 17:26</a:t>
            </a:r>
          </a:p>
          <a:p>
            <a:pPr marL="0" marR="0"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De uno solo, Dios hizo todas las naciones del mundo para que habitaran sobre toda la superficie de la tierra, habiendo determinado sus tiempos y las fronteras de los lugares donde viven.</a:t>
            </a:r>
            <a:r>
              <a:rPr lang="en-US" sz="36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964568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43D9BF-38C8-2448-8E8F-7BCBA2CD3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80799"/>
            <a:ext cx="5666763" cy="6296402"/>
          </a:xfrm>
          <a:prstGeom prst="rect">
            <a:avLst/>
          </a:prstGeom>
        </p:spPr>
      </p:pic>
    </p:spTree>
    <p:extLst>
      <p:ext uri="{BB962C8B-B14F-4D97-AF65-F5344CB8AC3E}">
        <p14:creationId xmlns:p14="http://schemas.microsoft.com/office/powerpoint/2010/main" val="38024232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9A2F3-70E9-A120-FE07-0CBF3063B93B}"/>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C79E79F5-61CE-4369-D37F-81A5E273717E}"/>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D30BC331-B284-BE2E-1077-E50CBC86B6B3}"/>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b="1" u="sng" dirty="0">
                <a:solidFill>
                  <a:srgbClr val="FFFFCC"/>
                </a:solidFill>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E5FA7329-45CF-B4BF-5663-91F293EF47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1166171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8FFA-2753-4636-AC1B-B435CD8B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Juan 3:16</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»Porque de tal manera amó Dios al mundo , que dio a Su Hijo unigénito, para que todo aquel que cree en Él, no se pierda, sino que tenga vida eterna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1026" name="Picture 2" descr="There Is Only One Race On This Beautiful Planet ~ It Is The Human Race –  ENLIGHTENMENT MINISTRY">
            <a:extLst>
              <a:ext uri="{FF2B5EF4-FFF2-40B4-BE49-F238E27FC236}">
                <a16:creationId xmlns:a16="http://schemas.microsoft.com/office/drawing/2014/main" id="{667DF24B-2ABE-47A2-B37F-8FB82F2E804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668" r="12499"/>
          <a:stretch/>
        </p:blipFill>
        <p:spPr bwMode="auto">
          <a:xfrm>
            <a:off x="4793803" y="2514600"/>
            <a:ext cx="2604394" cy="22860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0877700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12192000" cy="6858000"/>
          </a:xfrm>
          <a:prstGeom prst="rect">
            <a:avLst/>
          </a:prstGeom>
        </p:spPr>
      </p:pic>
      <p:sp>
        <p:nvSpPr>
          <p:cNvPr id="134147" name="Rectangle 1"/>
          <p:cNvSpPr>
            <a:spLocks noChangeArrowheads="1"/>
          </p:cNvSpPr>
          <p:nvPr/>
        </p:nvSpPr>
        <p:spPr bwMode="auto">
          <a:xfrm>
            <a:off x="609600" y="1"/>
            <a:ext cx="10972800" cy="3077766"/>
          </a:xfrm>
          <a:prstGeom prst="rect">
            <a:avLst/>
          </a:prstGeom>
          <a:noFill/>
          <a:ln w="28575">
            <a:noFill/>
            <a:miter lim="800000"/>
            <a:headEnd/>
            <a:tailEnd/>
          </a:ln>
        </p:spPr>
        <p:txBody>
          <a:bodyPr wrap="square">
            <a:spAutoFit/>
          </a:bodyPr>
          <a:lstStyle/>
          <a:p>
            <a:pPr algn="ctr">
              <a:spcAft>
                <a:spcPts val="1200"/>
              </a:spcAft>
              <a:buClr>
                <a:schemeClr val="tx1"/>
              </a:buClr>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Apocalipsis 5:9</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cantaban* un cántico nuevo, diciendo:</a:t>
            </a:r>
          </a:p>
          <a:p>
            <a:pPr algn="just"/>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«Digno eres de tomar el libro y de abrir sus sellos, porque Tú fuiste inmolado, y con Tu sangre compraste para Dios a gente de toda tribu, lengua, pueblo y nación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A5B6ED17-BE4D-4E23-9248-2A968EA974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5404" y="3048000"/>
            <a:ext cx="2461193" cy="1828800"/>
          </a:xfrm>
          <a:prstGeom prst="rect">
            <a:avLst/>
          </a:prstGeom>
        </p:spPr>
      </p:pic>
    </p:spTree>
    <p:extLst>
      <p:ext uri="{BB962C8B-B14F-4D97-AF65-F5344CB8AC3E}">
        <p14:creationId xmlns:p14="http://schemas.microsoft.com/office/powerpoint/2010/main" val="360788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32D8B-EB64-4098-2CB2-F9F43944DC8B}"/>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7A2A26AD-13D3-60FB-B112-C45C54C64AFA}"/>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29707E1A-B0C7-5DC4-D89E-DD7725068DD5}"/>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Cananeos-Gén. 9:25; 15:16; Josué</a:t>
            </a: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A1BA41DF-C5B3-2F98-994F-B43C70BC68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307194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68702-BAC6-524A-71B1-6392A0E8E439}"/>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EF836DEF-B310-F5D6-C88B-98EE0FFF4A05}"/>
              </a:ext>
            </a:extLst>
          </p:cNvPr>
          <p:cNvSpPr>
            <a:spLocks noGrp="1" noChangeArrowheads="1"/>
          </p:cNvSpPr>
          <p:nvPr>
            <p:ph type="title"/>
          </p:nvPr>
        </p:nvSpPr>
        <p:spPr>
          <a:xfrm>
            <a:off x="2362200" y="274795"/>
            <a:ext cx="6858000" cy="1143000"/>
          </a:xfrm>
        </p:spPr>
        <p:txBody>
          <a:bodyPr/>
          <a:lstStyle/>
          <a:p>
            <a:pPr algn="ctr" eaLnBrk="1" hangingPunct="1"/>
            <a:r>
              <a:rPr lang="es-CO" sz="3600" dirty="0">
                <a:effectLst>
                  <a:outerShdw blurRad="38100" dist="38100" dir="2700000" algn="tl">
                    <a:srgbClr val="000000">
                      <a:alpha val="43137"/>
                    </a:srgbClr>
                  </a:outerShdw>
                </a:effectLst>
              </a:rPr>
              <a:t>¿La maldición de los descendientes de Ham?</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outerShdw>
                </a:effectLst>
              </a:rPr>
              <a:t>(Gén 9:25-27)</a:t>
            </a:r>
            <a:endParaRPr lang="en-US" sz="3200" dirty="0">
              <a:solidFill>
                <a:schemeClr val="tx1"/>
              </a:solidFill>
              <a:effectLst>
                <a:outerShdw blurRad="38100" dist="38100" dir="2700000" algn="tl">
                  <a:srgbClr val="000000"/>
                </a:outerShdw>
              </a:effectLst>
            </a:endParaRPr>
          </a:p>
        </p:txBody>
      </p:sp>
      <p:sp>
        <p:nvSpPr>
          <p:cNvPr id="50179" name="Rectangle 3">
            <a:extLst>
              <a:ext uri="{FF2B5EF4-FFF2-40B4-BE49-F238E27FC236}">
                <a16:creationId xmlns:a16="http://schemas.microsoft.com/office/drawing/2014/main" id="{B9E44AA9-0E53-130E-61CC-98759EAF8F6E}"/>
              </a:ext>
            </a:extLst>
          </p:cNvPr>
          <p:cNvSpPr>
            <a:spLocks noGrp="1" noChangeArrowheads="1"/>
          </p:cNvSpPr>
          <p:nvPr>
            <p:ph type="body" idx="1"/>
          </p:nvPr>
        </p:nvSpPr>
        <p:spPr>
          <a:xfrm>
            <a:off x="1019415" y="1621971"/>
            <a:ext cx="10153170" cy="4876800"/>
          </a:xfrm>
        </p:spPr>
        <p:txBody>
          <a:bodyPr/>
          <a:lstStyle/>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cs typeface="Calibri" panose="020F0502020204030204" pitchFamily="34" charset="0"/>
              </a:rPr>
              <a:t>¿Maldición sobre la raza negra?</a:t>
            </a:r>
          </a:p>
          <a:p>
            <a:pPr marL="457200" lvl="1" indent="-457200" eaLnBrk="1" hangingPunct="1">
              <a:spcBef>
                <a:spcPts val="0"/>
              </a:spcBef>
              <a:spcAft>
                <a:spcPts val="1200"/>
              </a:spcAft>
              <a:buClr>
                <a:schemeClr val="tx2"/>
              </a:buClr>
              <a:buSzPct val="75000"/>
              <a:buFont typeface="Wingdings" panose="05000000000000000000" pitchFamily="2" charset="2"/>
              <a:buChar char="n"/>
              <a:defRPr/>
            </a:pPr>
            <a:r>
              <a:rPr lang="en-US" dirty="0">
                <a:solidFill>
                  <a:srgbClr val="FFFFCC"/>
                </a:solidFill>
                <a:effectLst>
                  <a:outerShdw blurRad="38100" dist="38100" dir="2700000" algn="tl">
                    <a:srgbClr val="000000">
                      <a:alpha val="43137"/>
                    </a:srgbClr>
                  </a:outerShdw>
                </a:effectLst>
                <a:cs typeface="Calibri" panose="020F0502020204030204" pitchFamily="34" charset="0"/>
              </a:rPr>
              <a:t>No!</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Una raza</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s-CO" dirty="0">
                <a:effectLst>
                  <a:outerShdw blurRad="38100" dist="38100" dir="2700000" algn="tl">
                    <a:srgbClr val="000000">
                      <a:alpha val="43137"/>
                    </a:srgbClr>
                  </a:outerShdw>
                </a:effectLst>
              </a:rPr>
              <a:t>Todos los humanos son portadores de la imagen de Dios </a:t>
            </a:r>
            <a:r>
              <a:rPr lang="en-US" dirty="0">
                <a:effectLst>
                  <a:outerShdw blurRad="38100" dist="38100" dir="2700000" algn="tl">
                    <a:srgbClr val="000000">
                      <a:alpha val="43137"/>
                    </a:srgbClr>
                  </a:outerShdw>
                </a:effectLst>
              </a:rPr>
              <a:t>(Gén. 1:26-27; 9:6; Stg. 3:9)</a:t>
            </a:r>
          </a:p>
          <a:p>
            <a:pPr marL="1487488" lvl="2" indent="-461963" eaLnBrk="1" hangingPunct="1">
              <a:spcBef>
                <a:spcPts val="0"/>
              </a:spcBef>
              <a:spcAft>
                <a:spcPts val="1200"/>
              </a:spcAft>
              <a:buClr>
                <a:srgbClr val="92D050"/>
              </a:buClr>
              <a:buSzPct val="100000"/>
              <a:buFont typeface="Calibri" panose="020F0502020204030204" pitchFamily="34" charset="0"/>
              <a:buChar char="̶"/>
              <a:defRPr/>
            </a:pPr>
            <a:r>
              <a:rPr lang="en-US" dirty="0">
                <a:effectLst>
                  <a:outerShdw blurRad="38100" dist="38100" dir="2700000" algn="tl">
                    <a:srgbClr val="000000">
                      <a:alpha val="43137"/>
                    </a:srgbClr>
                  </a:outerShdw>
                </a:effectLst>
              </a:rPr>
              <a:t>La humanidad es igualmente redimida (Gál. 3:28)</a:t>
            </a:r>
          </a:p>
          <a:p>
            <a:pPr marL="914400" lvl="1" indent="-457200" algn="just" eaLnBrk="1" hangingPunct="1">
              <a:spcBef>
                <a:spcPts val="0"/>
              </a:spcBef>
              <a:spcAft>
                <a:spcPts val="1200"/>
              </a:spcAft>
              <a:defRPr/>
            </a:pPr>
            <a:r>
              <a:rPr lang="en-US" dirty="0">
                <a:effectLst>
                  <a:outerShdw blurRad="38100" dist="38100" dir="2700000" algn="tl">
                    <a:srgbClr val="000000">
                      <a:alpha val="43137"/>
                    </a:srgbClr>
                  </a:outerShdw>
                </a:effectLst>
                <a:cs typeface="Calibri" panose="020F0502020204030204" pitchFamily="34" charset="0"/>
              </a:rPr>
              <a:t>Moralidad (Lev. 18; 20) y no raza</a:t>
            </a:r>
          </a:p>
          <a:p>
            <a:pPr marL="914400" lvl="1" indent="-457200" algn="just" eaLnBrk="1" hangingPunct="1">
              <a:spcBef>
                <a:spcPts val="0"/>
              </a:spcBef>
              <a:spcAft>
                <a:spcPts val="1200"/>
              </a:spcAft>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Cananeos-Gén. 9:25; 15:16; Josué</a:t>
            </a:r>
            <a:endParaRPr lang="en-US" b="1" u="sng" dirty="0">
              <a:solidFill>
                <a:srgbClr val="FFFFCC"/>
              </a:solidFill>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D0B1ED4B-2D9D-E85D-A56E-B220C4570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80508" y="70618"/>
            <a:ext cx="1600970" cy="1143000"/>
          </a:xfrm>
          <a:prstGeom prst="rect">
            <a:avLst/>
          </a:prstGeom>
        </p:spPr>
      </p:pic>
    </p:spTree>
    <p:extLst>
      <p:ext uri="{BB962C8B-B14F-4D97-AF65-F5344CB8AC3E}">
        <p14:creationId xmlns:p14="http://schemas.microsoft.com/office/powerpoint/2010/main" val="1866048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E52BC-38C5-5FB3-7A50-C4DDB26B00DE}"/>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D0B44FD1-DD5B-4494-68FC-D67D3D929689}"/>
              </a:ext>
            </a:extLst>
          </p:cNvPr>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Pecado posterior al diluvio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(Gén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a:extLst>
              <a:ext uri="{FF2B5EF4-FFF2-40B4-BE49-F238E27FC236}">
                <a16:creationId xmlns:a16="http://schemas.microsoft.com/office/drawing/2014/main" id="{9FCE80A6-F477-EC45-7995-327ACBC9D2EB}"/>
              </a:ext>
            </a:extLst>
          </p:cNvPr>
          <p:cNvSpPr>
            <a:spLocks noGrp="1" noChangeArrowheads="1"/>
          </p:cNvSpPr>
          <p:nvPr>
            <p:ph type="body" idx="1"/>
          </p:nvPr>
        </p:nvSpPr>
        <p:spPr>
          <a:xfrm>
            <a:off x="2400300" y="1946276"/>
            <a:ext cx="83439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Noé no es el cumplimiento de la simiente prometida en Génesis 3:15. </a:t>
            </a:r>
            <a:r>
              <a:rPr lang="en-US" dirty="0">
                <a:effectLst>
                  <a:outerShdw blurRad="38100" dist="38100" dir="2700000" algn="tl">
                    <a:srgbClr val="000000">
                      <a:alpha val="43137"/>
                    </a:srgbClr>
                  </a:outerShdw>
                </a:effectLst>
              </a:rPr>
              <a:t>(Gén 9:18-21)</a:t>
            </a:r>
          </a:p>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El pecado de Cam y la maldición sobre los cananeos. </a:t>
            </a:r>
            <a:r>
              <a:rPr lang="en-US" dirty="0">
                <a:effectLst>
                  <a:outerShdw blurRad="38100" dist="38100" dir="2700000" algn="tl">
                    <a:srgbClr val="000000">
                      <a:alpha val="43137"/>
                    </a:srgbClr>
                  </a:outerShdw>
                </a:effectLst>
              </a:rPr>
              <a:t>(Gén 9:22-27; 15:16)</a:t>
            </a:r>
          </a:p>
          <a:p>
            <a:pPr marL="576263" lvl="1" indent="-576263" eaLnBrk="1" hangingPunct="1">
              <a:spcBef>
                <a:spcPts val="0"/>
              </a:spcBef>
              <a:spcAft>
                <a:spcPts val="3000"/>
              </a:spcAft>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Muerte de Noé (Gén 9:28-29)</a:t>
            </a:r>
          </a:p>
        </p:txBody>
      </p:sp>
      <p:pic>
        <p:nvPicPr>
          <p:cNvPr id="3" name="Picture 2">
            <a:extLst>
              <a:ext uri="{FF2B5EF4-FFF2-40B4-BE49-F238E27FC236}">
                <a16:creationId xmlns:a16="http://schemas.microsoft.com/office/drawing/2014/main" id="{CFD87B7A-7EFA-7ACC-9865-7A746D3C80EB}"/>
              </a:ext>
            </a:extLst>
          </p:cNvPr>
          <p:cNvPicPr>
            <a:picLocks noChangeAspect="1"/>
          </p:cNvPicPr>
          <p:nvPr/>
        </p:nvPicPr>
        <p:blipFill>
          <a:blip r:embed="rId2"/>
          <a:stretch>
            <a:fillRect/>
          </a:stretch>
        </p:blipFill>
        <p:spPr>
          <a:xfrm>
            <a:off x="10591800" y="152400"/>
            <a:ext cx="1371719" cy="987638"/>
          </a:xfrm>
          <a:prstGeom prst="rect">
            <a:avLst/>
          </a:prstGeom>
        </p:spPr>
      </p:pic>
    </p:spTree>
    <p:extLst>
      <p:ext uri="{BB962C8B-B14F-4D97-AF65-F5344CB8AC3E}">
        <p14:creationId xmlns:p14="http://schemas.microsoft.com/office/powerpoint/2010/main" val="19786923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265F08-68EA-D3C9-52C2-35F2A4C24C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381000"/>
            <a:ext cx="6309543" cy="5939649"/>
          </a:xfrm>
          <a:prstGeom prst="rect">
            <a:avLst/>
          </a:prstGeom>
        </p:spPr>
      </p:pic>
    </p:spTree>
    <p:extLst>
      <p:ext uri="{BB962C8B-B14F-4D97-AF65-F5344CB8AC3E}">
        <p14:creationId xmlns:p14="http://schemas.microsoft.com/office/powerpoint/2010/main" val="331677561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3848100" y="223837"/>
            <a:ext cx="5219700" cy="914400"/>
          </a:xfrm>
        </p:spPr>
        <p:txBody>
          <a:bodyPr/>
          <a:lstStyle/>
          <a:p>
            <a:pPr algn="ctr" eaLnBrk="1" hangingPunct="1"/>
            <a:r>
              <a:rPr lang="en-US" sz="3600" dirty="0"/>
              <a:t>ESTRUCTURA DE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6EFD1-8EB8-C128-2B9B-BB90E780A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381000"/>
            <a:ext cx="8380636" cy="6287353"/>
          </a:xfrm>
          <a:prstGeom prst="rect">
            <a:avLst/>
          </a:prstGeom>
        </p:spPr>
      </p:pic>
    </p:spTree>
    <p:extLst>
      <p:ext uri="{BB962C8B-B14F-4D97-AF65-F5344CB8AC3E}">
        <p14:creationId xmlns:p14="http://schemas.microsoft.com/office/powerpoint/2010/main" val="29941069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D673C3-4F4F-DFE3-7E98-13366CCC5F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550" y="266700"/>
            <a:ext cx="9486900" cy="63246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2peter3.com/wp-content/uploads/2015/09/canopy-theory.jpg"/>
          <p:cNvPicPr>
            <a:picLocks noChangeAspect="1" noChangeArrowheads="1"/>
          </p:cNvPicPr>
          <p:nvPr/>
        </p:nvPicPr>
        <p:blipFill>
          <a:blip r:embed="rId2" cstate="print"/>
          <a:srcRect/>
          <a:stretch>
            <a:fillRect/>
          </a:stretch>
        </p:blipFill>
        <p:spPr bwMode="auto">
          <a:xfrm>
            <a:off x="1447800" y="152400"/>
            <a:ext cx="8737600" cy="655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152400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1371600"/>
            <a:ext cx="1755648" cy="1828800"/>
          </a:xfrm>
          <a:prstGeom prst="rect">
            <a:avLst/>
          </a:prstGeom>
        </p:spPr>
      </p:pic>
    </p:spTree>
    <p:extLst>
      <p:ext uri="{BB962C8B-B14F-4D97-AF65-F5344CB8AC3E}">
        <p14:creationId xmlns:p14="http://schemas.microsoft.com/office/powerpoint/2010/main" val="39546622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Conclusión</a:t>
            </a:r>
          </a:p>
        </p:txBody>
      </p:sp>
    </p:spTree>
    <p:extLst>
      <p:ext uri="{BB962C8B-B14F-4D97-AF65-F5344CB8AC3E}">
        <p14:creationId xmlns:p14="http://schemas.microsoft.com/office/powerpoint/2010/main" val="394242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54DE1A-DCBA-FCEC-CA11-ECBE24365D04}"/>
            </a:ext>
          </a:extLst>
        </p:cNvPr>
        <p:cNvGrpSpPr/>
        <p:nvPr/>
      </p:nvGrpSpPr>
      <p:grpSpPr>
        <a:xfrm>
          <a:off x="0" y="0"/>
          <a:ext cx="0" cy="0"/>
          <a:chOff x="0" y="0"/>
          <a:chExt cx="0" cy="0"/>
        </a:xfrm>
      </p:grpSpPr>
      <p:sp>
        <p:nvSpPr>
          <p:cNvPr id="159746" name="Rectangle 2">
            <a:extLst>
              <a:ext uri="{FF2B5EF4-FFF2-40B4-BE49-F238E27FC236}">
                <a16:creationId xmlns:a16="http://schemas.microsoft.com/office/drawing/2014/main" id="{FE08175F-C64B-74DD-F5C0-B832A67835F7}"/>
              </a:ext>
            </a:extLst>
          </p:cNvPr>
          <p:cNvSpPr>
            <a:spLocks noGrp="1" noChangeArrowheads="1"/>
          </p:cNvSpPr>
          <p:nvPr>
            <p:ph type="title"/>
          </p:nvPr>
        </p:nvSpPr>
        <p:spPr>
          <a:xfrm>
            <a:off x="3962400" y="228600"/>
            <a:ext cx="4267200" cy="914400"/>
          </a:xfrm>
        </p:spPr>
        <p:txBody>
          <a:bodyPr/>
          <a:lstStyle/>
          <a:p>
            <a:pPr algn="ctr" eaLnBrk="1" hangingPunct="1"/>
            <a:r>
              <a:rPr lang="en-US" sz="3600" dirty="0">
                <a:effectLst>
                  <a:outerShdw blurRad="38100" dist="38100" dir="2700000" algn="tl">
                    <a:srgbClr val="000000">
                      <a:alpha val="43137"/>
                    </a:srgbClr>
                  </a:outerShdw>
                </a:effectLst>
              </a:rPr>
              <a:t>Génesis 8</a:t>
            </a:r>
            <a:r>
              <a:rPr lang="en-US" sz="3600" dirty="0">
                <a:effectLst>
                  <a:outerShdw blurRad="38100" dist="38100" dir="2700000" algn="tl">
                    <a:srgbClr val="000000">
                      <a:alpha val="43137"/>
                    </a:srgbClr>
                  </a:outerShdw>
                </a:effectLst>
                <a:cs typeface="Calibri" panose="020F0502020204030204" pitchFamily="34" charset="0"/>
              </a:rPr>
              <a:t>‒9</a:t>
            </a:r>
            <a:r>
              <a:rPr lang="en-US" sz="3600" dirty="0">
                <a:effectLst>
                  <a:outerShdw blurRad="38100" dist="38100" dir="2700000" algn="tl">
                    <a:srgbClr val="000000">
                      <a:alpha val="43137"/>
                    </a:srgbClr>
                  </a:outerShdw>
                </a:effectLst>
              </a:rPr>
              <a:t> Esquema</a:t>
            </a:r>
          </a:p>
        </p:txBody>
      </p:sp>
      <p:sp>
        <p:nvSpPr>
          <p:cNvPr id="148483" name="Rectangle 3">
            <a:extLst>
              <a:ext uri="{FF2B5EF4-FFF2-40B4-BE49-F238E27FC236}">
                <a16:creationId xmlns:a16="http://schemas.microsoft.com/office/drawing/2014/main" id="{97816F47-915F-B968-CFF2-C8F7C6C7FE4A}"/>
              </a:ext>
            </a:extLst>
          </p:cNvPr>
          <p:cNvSpPr>
            <a:spLocks noGrp="1" noChangeArrowheads="1"/>
          </p:cNvSpPr>
          <p:nvPr>
            <p:ph type="body" idx="1"/>
          </p:nvPr>
        </p:nvSpPr>
        <p:spPr>
          <a:xfrm>
            <a:off x="2222103" y="1294514"/>
            <a:ext cx="7836297" cy="4268972"/>
          </a:xfrm>
        </p:spPr>
        <p:txBody>
          <a:bodyPr/>
          <a:lstStyle/>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Disminución de las aguas (8:1-5)</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Pruebas de tierra firme (8:6-14)</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dirty="0">
                <a:effectLst>
                  <a:outerShdw blurRad="38100" dist="38100" dir="2700000" algn="tl">
                    <a:srgbClr val="000000">
                      <a:alpha val="43137"/>
                    </a:srgbClr>
                  </a:outerShdw>
                </a:effectLst>
                <a:ea typeface="+mn-ea"/>
                <a:cs typeface="+mn-cs"/>
              </a:rPr>
              <a:t>Salida del arca (8:15-19)</a:t>
            </a:r>
          </a:p>
          <a:p>
            <a:pPr marL="571500" lvl="1" indent="-571500" eaLnBrk="1" hangingPunct="1">
              <a:lnSpc>
                <a:spcPct val="150000"/>
              </a:lnSpc>
              <a:spcBef>
                <a:spcPts val="0"/>
              </a:spcBef>
              <a:spcAft>
                <a:spcPts val="2400"/>
              </a:spcAft>
              <a:buClr>
                <a:schemeClr val="tx2"/>
              </a:buClr>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ea typeface="+mn-ea"/>
                <a:cs typeface="+mn-cs"/>
              </a:rPr>
              <a:t>Eventos posteriores al diluvio (8:20</a:t>
            </a:r>
            <a:r>
              <a:rPr lang="en-US" b="1" u="sng" dirty="0">
                <a:solidFill>
                  <a:srgbClr val="FFFFCC"/>
                </a:solidFill>
                <a:effectLst>
                  <a:outerShdw blurRad="38100" dist="38100" dir="2700000" algn="tl">
                    <a:srgbClr val="000000">
                      <a:alpha val="43137"/>
                    </a:srgbClr>
                  </a:outerShdw>
                </a:effectLst>
                <a:ea typeface="+mn-ea"/>
                <a:cs typeface="Calibri" panose="020F0502020204030204" pitchFamily="34" charset="0"/>
              </a:rPr>
              <a:t>‒9:29)</a:t>
            </a:r>
            <a:endParaRPr lang="en-US" b="1" u="sng" dirty="0">
              <a:solidFill>
                <a:srgbClr val="FFFFCC"/>
              </a:solidFill>
              <a:effectLst>
                <a:outerShdw blurRad="38100" dist="38100" dir="2700000" algn="tl">
                  <a:srgbClr val="000000">
                    <a:alpha val="43137"/>
                  </a:srgbClr>
                </a:outerShdw>
              </a:effectLst>
              <a:ea typeface="+mn-ea"/>
              <a:cs typeface="+mn-cs"/>
            </a:endParaRPr>
          </a:p>
          <a:p>
            <a:pPr marL="0" lvl="1" indent="0" eaLnBrk="1" hangingPunct="1">
              <a:spcBef>
                <a:spcPts val="0"/>
              </a:spcBef>
              <a:spcAft>
                <a:spcPts val="2400"/>
              </a:spcAft>
              <a:buClr>
                <a:schemeClr val="tx2"/>
              </a:buClr>
              <a:buSzPct val="75000"/>
              <a:buNone/>
              <a:defRPr/>
            </a:pP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46B148CE-D59C-0DC9-A91D-E83FF787274F}"/>
              </a:ext>
            </a:extLst>
          </p:cNvPr>
          <p:cNvPicPr>
            <a:picLocks noChangeAspect="1"/>
          </p:cNvPicPr>
          <p:nvPr/>
        </p:nvPicPr>
        <p:blipFill>
          <a:blip r:embed="rId2"/>
          <a:stretch>
            <a:fillRect/>
          </a:stretch>
        </p:blipFill>
        <p:spPr>
          <a:xfrm>
            <a:off x="9179463" y="60906"/>
            <a:ext cx="1403345" cy="1005894"/>
          </a:xfrm>
          <a:prstGeom prst="rect">
            <a:avLst/>
          </a:prstGeom>
        </p:spPr>
      </p:pic>
    </p:spTree>
    <p:extLst>
      <p:ext uri="{BB962C8B-B14F-4D97-AF65-F5344CB8AC3E}">
        <p14:creationId xmlns:p14="http://schemas.microsoft.com/office/powerpoint/2010/main" val="38618114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772C1-3E18-260F-1A53-096F0D6A3D51}"/>
            </a:ext>
          </a:extLst>
        </p:cNvPr>
        <p:cNvGrpSpPr/>
        <p:nvPr/>
      </p:nvGrpSpPr>
      <p:grpSpPr>
        <a:xfrm>
          <a:off x="0" y="0"/>
          <a:ext cx="0" cy="0"/>
          <a:chOff x="0" y="0"/>
          <a:chExt cx="0" cy="0"/>
        </a:xfrm>
      </p:grpSpPr>
      <p:sp>
        <p:nvSpPr>
          <p:cNvPr id="171010" name="Rectangle 2">
            <a:extLst>
              <a:ext uri="{FF2B5EF4-FFF2-40B4-BE49-F238E27FC236}">
                <a16:creationId xmlns:a16="http://schemas.microsoft.com/office/drawing/2014/main" id="{50F06958-DB79-087F-D52F-0201D634F4ED}"/>
              </a:ext>
            </a:extLst>
          </p:cNvPr>
          <p:cNvSpPr>
            <a:spLocks noGrp="1" noChangeArrowheads="1"/>
          </p:cNvSpPr>
          <p:nvPr>
            <p:ph type="title"/>
          </p:nvPr>
        </p:nvSpPr>
        <p:spPr>
          <a:xfrm>
            <a:off x="5257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a:extLst>
              <a:ext uri="{FF2B5EF4-FFF2-40B4-BE49-F238E27FC236}">
                <a16:creationId xmlns:a16="http://schemas.microsoft.com/office/drawing/2014/main" id="{C369FA1D-734F-FD39-5DBD-9A3D4F8269AE}"/>
              </a:ext>
            </a:extLst>
          </p:cNvPr>
          <p:cNvSpPr>
            <a:spLocks noGrp="1" noChangeArrowheads="1"/>
          </p:cNvSpPr>
          <p:nvPr>
            <p:ph type="body" idx="1"/>
          </p:nvPr>
        </p:nvSpPr>
        <p:spPr>
          <a:xfrm>
            <a:off x="2870994" y="1600201"/>
            <a:ext cx="78732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E61DE7B5-A1BA-20E7-AE93-8BB6D664A138}"/>
              </a:ext>
            </a:extLst>
          </p:cNvPr>
          <p:cNvPicPr>
            <a:picLocks noChangeAspect="1"/>
          </p:cNvPicPr>
          <p:nvPr/>
        </p:nvPicPr>
        <p:blipFill>
          <a:blip r:embed="rId2"/>
          <a:stretch>
            <a:fillRect/>
          </a:stretch>
        </p:blipFill>
        <p:spPr>
          <a:xfrm>
            <a:off x="9208927" y="82026"/>
            <a:ext cx="1373881" cy="984775"/>
          </a:xfrm>
          <a:prstGeom prst="rect">
            <a:avLst/>
          </a:prstGeom>
        </p:spPr>
      </p:pic>
    </p:spTree>
    <p:extLst>
      <p:ext uri="{BB962C8B-B14F-4D97-AF65-F5344CB8AC3E}">
        <p14:creationId xmlns:p14="http://schemas.microsoft.com/office/powerpoint/2010/main" val="1997211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5F5DC-4900-4651-49CB-E1935BED52E6}"/>
            </a:ext>
          </a:extLst>
        </p:cNvPr>
        <p:cNvGrpSpPr/>
        <p:nvPr/>
      </p:nvGrpSpPr>
      <p:grpSpPr>
        <a:xfrm>
          <a:off x="0" y="0"/>
          <a:ext cx="0" cy="0"/>
          <a:chOff x="0" y="0"/>
          <a:chExt cx="0" cy="0"/>
        </a:xfrm>
      </p:grpSpPr>
      <p:sp>
        <p:nvSpPr>
          <p:cNvPr id="177154" name="Rectangle 2">
            <a:extLst>
              <a:ext uri="{FF2B5EF4-FFF2-40B4-BE49-F238E27FC236}">
                <a16:creationId xmlns:a16="http://schemas.microsoft.com/office/drawing/2014/main" id="{3785834F-B96B-D6C1-0B24-00DA8ACE4AFF}"/>
              </a:ext>
            </a:extLst>
          </p:cNvPr>
          <p:cNvSpPr>
            <a:spLocks noGrp="1" noChangeArrowheads="1"/>
          </p:cNvSpPr>
          <p:nvPr>
            <p:ph type="title"/>
          </p:nvPr>
        </p:nvSpPr>
        <p:spPr>
          <a:xfrm>
            <a:off x="3352800" y="304800"/>
            <a:ext cx="5486400" cy="1143000"/>
          </a:xfrm>
        </p:spPr>
        <p:txBody>
          <a:bodyPr/>
          <a:lstStyle/>
          <a:p>
            <a:pPr algn="ctr" eaLnBrk="1" hangingPunct="1"/>
            <a:r>
              <a:rPr lang="en-US" sz="3600" dirty="0">
                <a:effectLst>
                  <a:outerShdw blurRad="38100" dist="38100" dir="2700000" algn="tl">
                    <a:srgbClr val="000000">
                      <a:alpha val="43137"/>
                    </a:srgbClr>
                  </a:outerShdw>
                </a:effectLst>
              </a:rPr>
              <a:t>Pecado posterior al diluvio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cs typeface="Calibri" panose="020F0502020204030204" pitchFamily="34" charset="0"/>
              </a:rPr>
              <a:t>(Gén 9:18-29)</a:t>
            </a:r>
            <a:endParaRPr lang="en-US" sz="3200" dirty="0">
              <a:solidFill>
                <a:schemeClr val="tx1"/>
              </a:solidFill>
              <a:effectLst>
                <a:outerShdw blurRad="38100" dist="38100" dir="2700000" algn="tl">
                  <a:srgbClr val="000000">
                    <a:alpha val="43137"/>
                  </a:srgbClr>
                </a:outerShdw>
              </a:effectLst>
              <a:cs typeface="Calibri" panose="020F0502020204030204" pitchFamily="34" charset="0"/>
            </a:endParaRPr>
          </a:p>
        </p:txBody>
      </p:sp>
      <p:sp>
        <p:nvSpPr>
          <p:cNvPr id="50179" name="Rectangle 3">
            <a:extLst>
              <a:ext uri="{FF2B5EF4-FFF2-40B4-BE49-F238E27FC236}">
                <a16:creationId xmlns:a16="http://schemas.microsoft.com/office/drawing/2014/main" id="{2CB3F6E5-1E07-215D-A490-23A49F172634}"/>
              </a:ext>
            </a:extLst>
          </p:cNvPr>
          <p:cNvSpPr>
            <a:spLocks noGrp="1" noChangeArrowheads="1"/>
          </p:cNvSpPr>
          <p:nvPr>
            <p:ph type="body" idx="1"/>
          </p:nvPr>
        </p:nvSpPr>
        <p:spPr>
          <a:xfrm>
            <a:off x="2400300" y="1946276"/>
            <a:ext cx="8343900" cy="3616323"/>
          </a:xfrm>
        </p:spPr>
        <p:txBody>
          <a:bodyPr/>
          <a:lstStyle/>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Noé no es el cumplimiento de la simiente prometida en Génesis 3:15. </a:t>
            </a:r>
            <a:r>
              <a:rPr lang="en-US" dirty="0">
                <a:effectLst>
                  <a:outerShdw blurRad="38100" dist="38100" dir="2700000" algn="tl">
                    <a:srgbClr val="000000">
                      <a:alpha val="43137"/>
                    </a:srgbClr>
                  </a:outerShdw>
                </a:effectLst>
              </a:rPr>
              <a:t>(Gén 9:18-21)</a:t>
            </a:r>
          </a:p>
          <a:p>
            <a:pPr marL="576263" lvl="1" indent="-576263" eaLnBrk="1" hangingPunct="1">
              <a:spcBef>
                <a:spcPts val="0"/>
              </a:spcBef>
              <a:spcAft>
                <a:spcPts val="3000"/>
              </a:spcAft>
              <a:buSzPct val="100000"/>
              <a:buFont typeface="Wingdings" pitchFamily="2" charset="2"/>
              <a:buAutoNum type="romanUcPeriod"/>
              <a:defRPr/>
            </a:pPr>
            <a:r>
              <a:rPr lang="es-CO" dirty="0">
                <a:effectLst>
                  <a:outerShdw blurRad="38100" dist="38100" dir="2700000" algn="tl">
                    <a:srgbClr val="000000">
                      <a:alpha val="43137"/>
                    </a:srgbClr>
                  </a:outerShdw>
                </a:effectLst>
              </a:rPr>
              <a:t>El pecado de Cam y la maldición sobre los cananeos. </a:t>
            </a:r>
            <a:r>
              <a:rPr lang="en-US" dirty="0">
                <a:effectLst>
                  <a:outerShdw blurRad="38100" dist="38100" dir="2700000" algn="tl">
                    <a:srgbClr val="000000">
                      <a:alpha val="43137"/>
                    </a:srgbClr>
                  </a:outerShdw>
                </a:effectLst>
              </a:rPr>
              <a:t>(Gén 9:22-27; 15:16)</a:t>
            </a:r>
          </a:p>
          <a:p>
            <a:pPr marL="576263" lvl="1" indent="-576263" eaLnBrk="1" hangingPunct="1">
              <a:spcBef>
                <a:spcPts val="0"/>
              </a:spcBef>
              <a:spcAft>
                <a:spcPts val="3000"/>
              </a:spcAft>
              <a:buSzPct val="100000"/>
              <a:buFont typeface="Wingdings" pitchFamily="2" charset="2"/>
              <a:buAutoNum type="romanUcPeriod"/>
              <a:defRPr/>
            </a:pPr>
            <a:r>
              <a:rPr lang="en-US" dirty="0">
                <a:effectLst>
                  <a:outerShdw blurRad="38100" dist="38100" dir="2700000" algn="tl">
                    <a:srgbClr val="000000">
                      <a:alpha val="43137"/>
                    </a:srgbClr>
                  </a:outerShdw>
                </a:effectLst>
              </a:rPr>
              <a:t>La Muerte de Noé (Gén 9:28-29)</a:t>
            </a:r>
          </a:p>
        </p:txBody>
      </p:sp>
      <p:pic>
        <p:nvPicPr>
          <p:cNvPr id="3" name="Picture 2">
            <a:extLst>
              <a:ext uri="{FF2B5EF4-FFF2-40B4-BE49-F238E27FC236}">
                <a16:creationId xmlns:a16="http://schemas.microsoft.com/office/drawing/2014/main" id="{1BF019C8-61A0-A7A0-3D79-29CF5E79D8AB}"/>
              </a:ext>
            </a:extLst>
          </p:cNvPr>
          <p:cNvPicPr>
            <a:picLocks noChangeAspect="1"/>
          </p:cNvPicPr>
          <p:nvPr/>
        </p:nvPicPr>
        <p:blipFill>
          <a:blip r:embed="rId2"/>
          <a:stretch>
            <a:fillRect/>
          </a:stretch>
        </p:blipFill>
        <p:spPr>
          <a:xfrm>
            <a:off x="10591800" y="152400"/>
            <a:ext cx="1371719" cy="987638"/>
          </a:xfrm>
          <a:prstGeom prst="rect">
            <a:avLst/>
          </a:prstGeom>
        </p:spPr>
      </p:pic>
    </p:spTree>
    <p:extLst>
      <p:ext uri="{BB962C8B-B14F-4D97-AF65-F5344CB8AC3E}">
        <p14:creationId xmlns:p14="http://schemas.microsoft.com/office/powerpoint/2010/main" val="16996556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991100" cy="914400"/>
          </a:xfrm>
        </p:spPr>
        <p:txBody>
          <a:bodyPr/>
          <a:lstStyle/>
          <a:p>
            <a:pPr algn="ctr" eaLnBrk="1" hangingPunct="1"/>
            <a:r>
              <a:rPr lang="en-US" sz="3600" dirty="0"/>
              <a:t>ESTRUCTURA DE GÉNESIS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0758-1316-BCC1-6B63-676E4E4BE594}"/>
            </a:ext>
          </a:extLst>
        </p:cNvPr>
        <p:cNvGrpSpPr/>
        <p:nvPr/>
      </p:nvGrpSpPr>
      <p:grpSpPr>
        <a:xfrm>
          <a:off x="0" y="0"/>
          <a:ext cx="0" cy="0"/>
          <a:chOff x="0" y="0"/>
          <a:chExt cx="0" cy="0"/>
        </a:xfrm>
      </p:grpSpPr>
      <p:sp>
        <p:nvSpPr>
          <p:cNvPr id="139266" name="Rectangle 2">
            <a:extLst>
              <a:ext uri="{FF2B5EF4-FFF2-40B4-BE49-F238E27FC236}">
                <a16:creationId xmlns:a16="http://schemas.microsoft.com/office/drawing/2014/main" id="{0C1B0AD2-005F-C8CA-4FC7-A83A763C2A26}"/>
              </a:ext>
            </a:extLst>
          </p:cNvPr>
          <p:cNvSpPr>
            <a:spLocks noGrp="1" noChangeArrowheads="1"/>
          </p:cNvSpPr>
          <p:nvPr>
            <p:ph type="title"/>
          </p:nvPr>
        </p:nvSpPr>
        <p:spPr>
          <a:xfrm>
            <a:off x="4991100" y="228600"/>
            <a:ext cx="2209800" cy="1143000"/>
          </a:xfrm>
        </p:spPr>
        <p:txBody>
          <a:bodyPr/>
          <a:lstStyle/>
          <a:p>
            <a:pPr algn="ctr" eaLnBrk="1" hangingPunct="1"/>
            <a:r>
              <a:rPr lang="en-US" sz="3600" dirty="0">
                <a:effectLst>
                  <a:outerShdw blurRad="38100" dist="38100" dir="2700000" algn="tl">
                    <a:srgbClr val="000000">
                      <a:alpha val="43137"/>
                    </a:srgbClr>
                  </a:outerShdw>
                </a:effectLst>
              </a:rPr>
              <a:t>El Diluvio</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6–9)</a:t>
            </a:r>
          </a:p>
        </p:txBody>
      </p:sp>
      <p:sp>
        <p:nvSpPr>
          <p:cNvPr id="35843" name="Rectangle 3">
            <a:extLst>
              <a:ext uri="{FF2B5EF4-FFF2-40B4-BE49-F238E27FC236}">
                <a16:creationId xmlns:a16="http://schemas.microsoft.com/office/drawing/2014/main" id="{AE15BEBD-B893-3C65-3978-487A7493CC65}"/>
              </a:ext>
            </a:extLst>
          </p:cNvPr>
          <p:cNvSpPr>
            <a:spLocks noGrp="1" noChangeArrowheads="1"/>
          </p:cNvSpPr>
          <p:nvPr>
            <p:ph type="body" idx="1"/>
          </p:nvPr>
        </p:nvSpPr>
        <p:spPr>
          <a:xfrm>
            <a:off x="2933700" y="1946276"/>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noProof="0" dirty="0">
                <a:effectLst>
                  <a:outerShdw blurRad="38100" dist="38100" dir="2700000" algn="tl">
                    <a:srgbClr val="000000">
                      <a:alpha val="43137"/>
                    </a:srgbClr>
                  </a:outerShdw>
                </a:effectLst>
                <a:ea typeface="+mn-ea"/>
                <a:cs typeface="+mn-cs"/>
              </a:rPr>
              <a:t>Eventos</a:t>
            </a:r>
            <a:r>
              <a:rPr lang="en-US" dirty="0">
                <a:effectLst>
                  <a:outerShdw blurRad="38100" dist="38100" dir="2700000" algn="tl">
                    <a:srgbClr val="000000">
                      <a:alpha val="43137"/>
                    </a:srgbClr>
                  </a:outerShdw>
                </a:effectLst>
                <a:ea typeface="+mn-ea"/>
                <a:cs typeface="+mn-cs"/>
              </a:rPr>
              <a:t> antes del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El diluvio (G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28659144-F488-DDCB-261D-C92C99C9CFD0}"/>
              </a:ext>
            </a:extLst>
          </p:cNvPr>
          <p:cNvPicPr>
            <a:picLocks noChangeAspect="1"/>
          </p:cNvPicPr>
          <p:nvPr/>
        </p:nvPicPr>
        <p:blipFill>
          <a:blip r:embed="rId2"/>
          <a:stretch>
            <a:fillRect/>
          </a:stretch>
        </p:blipFill>
        <p:spPr>
          <a:xfrm>
            <a:off x="8839201" y="31694"/>
            <a:ext cx="1743607" cy="1249788"/>
          </a:xfrm>
          <a:prstGeom prst="rect">
            <a:avLst/>
          </a:prstGeom>
        </p:spPr>
      </p:pic>
    </p:spTree>
    <p:extLst>
      <p:ext uri="{BB962C8B-B14F-4D97-AF65-F5344CB8AC3E}">
        <p14:creationId xmlns:p14="http://schemas.microsoft.com/office/powerpoint/2010/main" val="477480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ctrTitle" idx="4294967295"/>
          </p:nvPr>
        </p:nvSpPr>
        <p:spPr>
          <a:xfrm>
            <a:off x="3276600" y="232376"/>
            <a:ext cx="4686300" cy="1371600"/>
          </a:xfrm>
        </p:spPr>
        <p:txBody>
          <a:bodyPr/>
          <a:lstStyle/>
          <a:p>
            <a:pPr lvl="0" algn="ctr" eaLnBrk="1" hangingPunct="1">
              <a:spcBef>
                <a:spcPct val="20000"/>
              </a:spcBef>
              <a:buClr>
                <a:srgbClr val="00FFFF"/>
              </a:buClr>
              <a:buSzPct val="75000"/>
              <a:defRPr/>
            </a:pPr>
            <a:r>
              <a:rPr lang="en-US" sz="3600" dirty="0">
                <a:effectLst>
                  <a:outerShdw blurRad="38100" dist="38100" dir="2700000" algn="tl">
                    <a:srgbClr val="000000">
                      <a:alpha val="43137"/>
                    </a:srgbClr>
                  </a:outerShdw>
                </a:effectLst>
              </a:rPr>
              <a:t>Génesis 8:20</a:t>
            </a:r>
            <a:r>
              <a:rPr lang="en-US" sz="3600" dirty="0">
                <a:effectLst>
                  <a:outerShdw blurRad="38100" dist="38100" dir="2700000" algn="tl">
                    <a:srgbClr val="000000">
                      <a:alpha val="43137"/>
                    </a:srgbClr>
                  </a:outerShdw>
                </a:effectLst>
                <a:cs typeface="Calibri" panose="020F0502020204030204" pitchFamily="34" charset="0"/>
              </a:rPr>
              <a:t>–9:29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FF"/>
                </a:solidFill>
                <a:effectLst>
                  <a:outerShdw blurRad="38100" dist="38100" dir="2700000" algn="tl">
                    <a:srgbClr val="000000">
                      <a:alpha val="43137"/>
                    </a:srgbClr>
                  </a:outerShdw>
                </a:effectLst>
                <a:ea typeface="+mn-ea"/>
                <a:cs typeface="+mn-cs"/>
              </a:rPr>
              <a:t>Eventos posteriores al diluvio </a:t>
            </a:r>
            <a:endParaRPr lang="en-US" sz="3600"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BCF11D30-BD1E-467C-8E6A-D2A67842B5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58863" y="1752600"/>
            <a:ext cx="7315200" cy="4572000"/>
          </a:xfrm>
          <a:prstGeom prst="rect">
            <a:avLst/>
          </a:prstGeom>
        </p:spPr>
      </p:pic>
      <p:pic>
        <p:nvPicPr>
          <p:cNvPr id="5" name="Picture 4">
            <a:extLst>
              <a:ext uri="{FF2B5EF4-FFF2-40B4-BE49-F238E27FC236}">
                <a16:creationId xmlns:a16="http://schemas.microsoft.com/office/drawing/2014/main" id="{715D0C2C-7995-3CBD-7FC1-A7068A7E16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6702" y="152401"/>
            <a:ext cx="1280776" cy="9144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5257800" y="304800"/>
            <a:ext cx="1981200" cy="914400"/>
          </a:xfrm>
        </p:spPr>
        <p:txBody>
          <a:bodyPr/>
          <a:lstStyle/>
          <a:p>
            <a:pPr algn="ctr" eaLnBrk="1" hangingPunct="1"/>
            <a:r>
              <a:rPr lang="en-US" sz="3600" dirty="0">
                <a:effectLst>
                  <a:outerShdw blurRad="38100" dist="38100" dir="2700000" algn="tl">
                    <a:srgbClr val="000000">
                      <a:alpha val="43137"/>
                    </a:srgbClr>
                  </a:outerShdw>
                </a:effectLst>
              </a:rPr>
              <a:t>Esquema</a:t>
            </a:r>
          </a:p>
        </p:txBody>
      </p:sp>
      <p:sp>
        <p:nvSpPr>
          <p:cNvPr id="153603" name="Rectangle 3"/>
          <p:cNvSpPr>
            <a:spLocks noGrp="1" noChangeArrowheads="1"/>
          </p:cNvSpPr>
          <p:nvPr>
            <p:ph type="body" idx="1"/>
          </p:nvPr>
        </p:nvSpPr>
        <p:spPr>
          <a:xfrm>
            <a:off x="2870994" y="1600201"/>
            <a:ext cx="7416006" cy="3962400"/>
          </a:xfrm>
        </p:spPr>
        <p:txBody>
          <a:bodyPr/>
          <a:lstStyle/>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Pacto Noéico (Gén 8:20–9:17)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Promesa (Gén 8:20-22) </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Provisión (Gén 9:1-7)</a:t>
            </a:r>
          </a:p>
          <a:p>
            <a:pPr marL="914400" lvl="1" indent="-457200" algn="just" eaLnBrk="1" hangingPunct="1">
              <a:spcBef>
                <a:spcPts val="0"/>
              </a:spcBef>
              <a:spcAft>
                <a:spcPts val="2400"/>
              </a:spcAft>
              <a:defRPr/>
            </a:pPr>
            <a:r>
              <a:rPr lang="en-US" dirty="0">
                <a:effectLst>
                  <a:outerShdw blurRad="38100" dist="38100" dir="2700000" algn="tl">
                    <a:srgbClr val="000000">
                      <a:alpha val="43137"/>
                    </a:srgbClr>
                  </a:outerShdw>
                </a:effectLst>
                <a:cs typeface="Calibri" panose="020F0502020204030204" pitchFamily="34" charset="0"/>
              </a:rPr>
              <a:t>Pacto y Sello (Gén 9:8-17)</a:t>
            </a:r>
          </a:p>
          <a:p>
            <a:pPr marL="457200" lvl="1" indent="-457200"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Pecado posterior al diluvio (Gén 9:18-29)</a:t>
            </a:r>
          </a:p>
        </p:txBody>
      </p:sp>
      <p:pic>
        <p:nvPicPr>
          <p:cNvPr id="4" name="Picture 3">
            <a:extLst>
              <a:ext uri="{FF2B5EF4-FFF2-40B4-BE49-F238E27FC236}">
                <a16:creationId xmlns:a16="http://schemas.microsoft.com/office/drawing/2014/main" id="{164F2916-9927-29F1-B291-FA96B013DF5D}"/>
              </a:ext>
            </a:extLst>
          </p:cNvPr>
          <p:cNvPicPr>
            <a:picLocks noChangeAspect="1"/>
          </p:cNvPicPr>
          <p:nvPr/>
        </p:nvPicPr>
        <p:blipFill>
          <a:blip r:embed="rId2"/>
          <a:stretch>
            <a:fillRect/>
          </a:stretch>
        </p:blipFill>
        <p:spPr>
          <a:xfrm>
            <a:off x="9208927" y="82026"/>
            <a:ext cx="1373881" cy="984775"/>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29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25684</TotalTime>
  <Words>3475</Words>
  <Application>Microsoft Office PowerPoint</Application>
  <PresentationFormat>Widescreen</PresentationFormat>
  <Paragraphs>293</Paragraphs>
  <Slides>69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Arial</vt:lpstr>
      <vt:lpstr>Calibri</vt:lpstr>
      <vt:lpstr>Century Gothic</vt:lpstr>
      <vt:lpstr>Times New Roman</vt:lpstr>
      <vt:lpstr>Wingdings</vt:lpstr>
      <vt:lpstr>Azure</vt:lpstr>
      <vt:lpstr>PowerPoint Presentation</vt:lpstr>
      <vt:lpstr>ESTRUCTURA DE GÉNESIS</vt:lpstr>
      <vt:lpstr>ESTRUCTURA DE GÉNESIS</vt:lpstr>
      <vt:lpstr>ESTRUCTURA DE GÉNESIS</vt:lpstr>
      <vt:lpstr>PowerPoint Presentation</vt:lpstr>
      <vt:lpstr>ESTRUCTURA DE GÉNESIS</vt:lpstr>
      <vt:lpstr>El Diluvio (Gén 6–9)</vt:lpstr>
      <vt:lpstr>Génesis 8:20–9:29 Eventos posteriores al diluvio </vt:lpstr>
      <vt:lpstr>Esquema</vt:lpstr>
      <vt:lpstr>Esquema</vt:lpstr>
      <vt:lpstr>Esquema</vt:lpstr>
      <vt:lpstr>Pecado posterior al diluvio (Gén 9:18-29)</vt:lpstr>
      <vt:lpstr>Pecado posterior al diluvio (Gén 9:18-29)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Ejemplos de santos que no perseveraron en el A.T</vt:lpstr>
      <vt:lpstr>Ejemplos de santos que no perseveraron en el  N.T</vt:lpstr>
      <vt:lpstr>PowerPoint Presentation</vt:lpstr>
      <vt:lpstr>PowerPoint Presentation</vt:lpstr>
      <vt:lpstr>PowerPoint Presentation</vt:lpstr>
      <vt:lpstr>Pecado posterior al diluvio (Gén 9:18-29)</vt:lpstr>
      <vt:lpstr>PowerPoint Presentation</vt:lpstr>
      <vt:lpstr>PowerPoint Presentation</vt:lpstr>
      <vt:lpstr>PowerPoint Presentation</vt:lpstr>
      <vt:lpstr>PowerPoint Presentation</vt:lpstr>
      <vt:lpstr>Recordatorio de la soberanía de Dios</vt:lpstr>
      <vt:lpstr>Recordatorio de la soberanía de Dios</vt:lpstr>
      <vt:lpstr>PowerPoint Presentation</vt:lpstr>
      <vt:lpstr>PowerPoint Presentation</vt:lpstr>
      <vt:lpstr>Los propósitos mesiánicos de Dios comenzando en Génesis</vt:lpstr>
      <vt:lpstr>Los propósitos mesiánicos de Dios comenzando en Génesis</vt:lpstr>
      <vt:lpstr>PowerPoint Presentation</vt:lpstr>
      <vt:lpstr>Recordatorio de la soberanía de Dios</vt:lpstr>
      <vt:lpstr>PowerPoint Presentation</vt:lpstr>
      <vt:lpstr>¿La maldición de los descendientes de Ham? (Gén 9:25-27)</vt:lpstr>
      <vt:lpstr>¿La maldición de los descendientes de Ham? (Gén 9:25-27)</vt:lpstr>
      <vt:lpstr>¿La maldición de los descendientes de Ham? (Gén 9:25-27)</vt:lpstr>
      <vt:lpstr>¿La maldición de los descendientes de Ham? (Gén 9:25-27)</vt:lpstr>
      <vt:lpstr>¿La maldición de los descendientes de Ham? (Gén 9:25-27)</vt:lpstr>
      <vt:lpstr>PowerPoint Presentation</vt:lpstr>
      <vt:lpstr>PowerPoint Presentation</vt:lpstr>
      <vt:lpstr>¿La maldición de los descendientes de Ham? (Gén 9:25-27)</vt:lpstr>
      <vt:lpstr>PowerPoint Presentation</vt:lpstr>
      <vt:lpstr>PowerPoint Presentation</vt:lpstr>
      <vt:lpstr>¿La maldición de los descendientes de Ham? (Gén 9:25-27)</vt:lpstr>
      <vt:lpstr>¿La maldición de los descendientes de Ham? (Gén 9:25-27)</vt:lpstr>
      <vt:lpstr>Pecado posterior al diluvio (Gén 9:18-29)</vt:lpstr>
      <vt:lpstr>PowerPoint Presentation</vt:lpstr>
      <vt:lpstr>PowerPoint Presentation</vt:lpstr>
      <vt:lpstr>PowerPoint Presentation</vt:lpstr>
      <vt:lpstr>PowerPoint Presentation</vt:lpstr>
      <vt:lpstr>PowerPoint Presentation</vt:lpstr>
      <vt:lpstr>Conclusión</vt:lpstr>
      <vt:lpstr>Génesis 8‒9 Esquema</vt:lpstr>
      <vt:lpstr>Esquema</vt:lpstr>
      <vt:lpstr>Pecado posterior al diluvio (Gén 9:18-29)</vt:lpstr>
      <vt:lpstr>ESTRUCTURA DE GÉNESIS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039 - 9v18-28 - 16 X 9</dc:title>
  <dc:subject>Genesis 9</dc:subject>
  <dc:creator>A. Woods</dc:creator>
  <dc:description>Modified by Jim McGowan</dc:description>
  <cp:lastModifiedBy>Claudia Mora</cp:lastModifiedBy>
  <cp:revision>1764</cp:revision>
  <cp:lastPrinted>2021-06-02T15:11:29Z</cp:lastPrinted>
  <dcterms:created xsi:type="dcterms:W3CDTF">2009-03-17T12:21:13Z</dcterms:created>
  <dcterms:modified xsi:type="dcterms:W3CDTF">2026-07-16T17:56:48Z</dcterms:modified>
</cp:coreProperties>
</file>