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6"/>
  </p:notesMasterIdLst>
  <p:handoutMasterIdLst>
    <p:handoutMasterId r:id="rId67"/>
  </p:handoutMasterIdLst>
  <p:sldIdLst>
    <p:sldId id="7044" r:id="rId2"/>
    <p:sldId id="7045" r:id="rId3"/>
    <p:sldId id="7082" r:id="rId4"/>
    <p:sldId id="7249" r:id="rId5"/>
    <p:sldId id="7285" r:id="rId6"/>
    <p:sldId id="7244" r:id="rId7"/>
    <p:sldId id="7265" r:id="rId8"/>
    <p:sldId id="7252" r:id="rId9"/>
    <p:sldId id="7253" r:id="rId10"/>
    <p:sldId id="7254" r:id="rId11"/>
    <p:sldId id="7255" r:id="rId12"/>
    <p:sldId id="7286" r:id="rId13"/>
    <p:sldId id="7267" r:id="rId14"/>
    <p:sldId id="7268" r:id="rId15"/>
    <p:sldId id="7287" r:id="rId16"/>
    <p:sldId id="7293" r:id="rId17"/>
    <p:sldId id="7321" r:id="rId18"/>
    <p:sldId id="7294" r:id="rId19"/>
    <p:sldId id="7216" r:id="rId20"/>
    <p:sldId id="7295" r:id="rId21"/>
    <p:sldId id="7340" r:id="rId22"/>
    <p:sldId id="6632" r:id="rId23"/>
    <p:sldId id="7341" r:id="rId24"/>
    <p:sldId id="6917" r:id="rId25"/>
    <p:sldId id="6939" r:id="rId26"/>
    <p:sldId id="7342" r:id="rId27"/>
    <p:sldId id="7311" r:id="rId28"/>
    <p:sldId id="7272" r:id="rId29"/>
    <p:sldId id="7343" r:id="rId30"/>
    <p:sldId id="6813" r:id="rId31"/>
    <p:sldId id="7239" r:id="rId32"/>
    <p:sldId id="7147" r:id="rId33"/>
    <p:sldId id="7344" r:id="rId34"/>
    <p:sldId id="7278" r:id="rId35"/>
    <p:sldId id="7266" r:id="rId36"/>
    <p:sldId id="7279" r:id="rId37"/>
    <p:sldId id="7273" r:id="rId38"/>
    <p:sldId id="7274" r:id="rId39"/>
    <p:sldId id="7345" r:id="rId40"/>
    <p:sldId id="7184" r:id="rId41"/>
    <p:sldId id="2181" r:id="rId42"/>
    <p:sldId id="2331" r:id="rId43"/>
    <p:sldId id="2182" r:id="rId44"/>
    <p:sldId id="7346" r:id="rId45"/>
    <p:sldId id="7280" r:id="rId46"/>
    <p:sldId id="7276" r:id="rId47"/>
    <p:sldId id="7281" r:id="rId48"/>
    <p:sldId id="7048" r:id="rId49"/>
    <p:sldId id="7090" r:id="rId50"/>
    <p:sldId id="7277" r:id="rId51"/>
    <p:sldId id="7282" r:id="rId52"/>
    <p:sldId id="7347" r:id="rId53"/>
    <p:sldId id="730" r:id="rId54"/>
    <p:sldId id="1020" r:id="rId55"/>
    <p:sldId id="1204" r:id="rId56"/>
    <p:sldId id="7348" r:id="rId57"/>
    <p:sldId id="7349" r:id="rId58"/>
    <p:sldId id="2126" r:id="rId59"/>
    <p:sldId id="7333" r:id="rId60"/>
    <p:sldId id="7310" r:id="rId61"/>
    <p:sldId id="7350" r:id="rId62"/>
    <p:sldId id="7351" r:id="rId63"/>
    <p:sldId id="7338" r:id="rId64"/>
    <p:sldId id="6956" r:id="rId65"/>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CC"/>
    <a:srgbClr val="66FF66"/>
    <a:srgbClr val="33CC33"/>
    <a:srgbClr val="000066"/>
    <a:srgbClr val="FFCCFF"/>
    <a:srgbClr val="0000FF"/>
    <a:srgbClr val="FFFF99"/>
    <a:srgbClr val="00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4AE175-9D18-4309-8144-5B23D20E9B7F}" v="35" dt="2021-05-23T17:29:13.050"/>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42" autoAdjust="0"/>
    <p:restoredTop sz="96778" autoAdjust="0"/>
  </p:normalViewPr>
  <p:slideViewPr>
    <p:cSldViewPr>
      <p:cViewPr varScale="1">
        <p:scale>
          <a:sx n="118" d="100"/>
          <a:sy n="118" d="100"/>
        </p:scale>
        <p:origin x="112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9" d="100"/>
          <a:sy n="69" d="100"/>
        </p:scale>
        <p:origin x="2909" y="6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038 - 9v7-17 </a:t>
            </a:r>
          </a:p>
          <a:p>
            <a:pPr>
              <a:defRPr/>
            </a:pPr>
            <a:r>
              <a:rPr lang="en-US" sz="1600" dirty="0"/>
              <a:t>05-30-2021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7/6/2026</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CO"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31</a:t>
            </a:fld>
            <a:endParaRPr lang="en-US" altLang="en-US" dirty="0"/>
          </a:p>
        </p:txBody>
      </p:sp>
    </p:spTree>
    <p:extLst>
      <p:ext uri="{BB962C8B-B14F-4D97-AF65-F5344CB8AC3E}">
        <p14:creationId xmlns:p14="http://schemas.microsoft.com/office/powerpoint/2010/main" val="4244477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CO"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34</a:t>
            </a:fld>
            <a:endParaRPr lang="en-US" altLang="en-US" dirty="0"/>
          </a:p>
        </p:txBody>
      </p:sp>
    </p:spTree>
    <p:extLst>
      <p:ext uri="{BB962C8B-B14F-4D97-AF65-F5344CB8AC3E}">
        <p14:creationId xmlns:p14="http://schemas.microsoft.com/office/powerpoint/2010/main" val="3530286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CO"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35</a:t>
            </a:fld>
            <a:endParaRPr lang="en-US" altLang="en-US" dirty="0"/>
          </a:p>
        </p:txBody>
      </p:sp>
    </p:spTree>
    <p:extLst>
      <p:ext uri="{BB962C8B-B14F-4D97-AF65-F5344CB8AC3E}">
        <p14:creationId xmlns:p14="http://schemas.microsoft.com/office/powerpoint/2010/main" val="3147761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CO"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46</a:t>
            </a:fld>
            <a:endParaRPr lang="en-US" altLang="en-US" dirty="0"/>
          </a:p>
        </p:txBody>
      </p:sp>
    </p:spTree>
    <p:extLst>
      <p:ext uri="{BB962C8B-B14F-4D97-AF65-F5344CB8AC3E}">
        <p14:creationId xmlns:p14="http://schemas.microsoft.com/office/powerpoint/2010/main" val="3401908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CO"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47</a:t>
            </a:fld>
            <a:endParaRPr lang="en-US" altLang="en-US" dirty="0"/>
          </a:p>
        </p:txBody>
      </p:sp>
    </p:spTree>
    <p:extLst>
      <p:ext uri="{BB962C8B-B14F-4D97-AF65-F5344CB8AC3E}">
        <p14:creationId xmlns:p14="http://schemas.microsoft.com/office/powerpoint/2010/main" val="2979993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CO"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48</a:t>
            </a:fld>
            <a:endParaRPr lang="en-US" altLang="en-US" dirty="0"/>
          </a:p>
        </p:txBody>
      </p:sp>
    </p:spTree>
    <p:extLst>
      <p:ext uri="{BB962C8B-B14F-4D97-AF65-F5344CB8AC3E}">
        <p14:creationId xmlns:p14="http://schemas.microsoft.com/office/powerpoint/2010/main" val="118595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CO"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49</a:t>
            </a:fld>
            <a:endParaRPr lang="en-US" altLang="en-US" dirty="0"/>
          </a:p>
        </p:txBody>
      </p:sp>
    </p:spTree>
    <p:extLst>
      <p:ext uri="{BB962C8B-B14F-4D97-AF65-F5344CB8AC3E}">
        <p14:creationId xmlns:p14="http://schemas.microsoft.com/office/powerpoint/2010/main" val="745577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CO"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50</a:t>
            </a:fld>
            <a:endParaRPr lang="en-US" altLang="en-US" dirty="0"/>
          </a:p>
        </p:txBody>
      </p:sp>
    </p:spTree>
    <p:extLst>
      <p:ext uri="{BB962C8B-B14F-4D97-AF65-F5344CB8AC3E}">
        <p14:creationId xmlns:p14="http://schemas.microsoft.com/office/powerpoint/2010/main" val="3494278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CO"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dirty="0"/>
              <a:t>Dr. Andy Woods</a:t>
            </a:r>
          </a:p>
        </p:txBody>
      </p:sp>
      <p:sp>
        <p:nvSpPr>
          <p:cNvPr id="5" name="Date Placeholder 4"/>
          <p:cNvSpPr>
            <a:spLocks noGrp="1"/>
          </p:cNvSpPr>
          <p:nvPr>
            <p:ph type="dt" idx="1"/>
          </p:nvPr>
        </p:nvSpPr>
        <p:spPr/>
        <p:txBody>
          <a:bodyPr/>
          <a:lstStyle/>
          <a:p>
            <a:pPr>
              <a:defRPr/>
            </a:pPr>
            <a:r>
              <a:rPr lang="en-US" dirty="0"/>
              <a:t>9/11/2016</a:t>
            </a:r>
          </a:p>
        </p:txBody>
      </p:sp>
      <p:sp>
        <p:nvSpPr>
          <p:cNvPr id="6" name="Footer Placeholder 5"/>
          <p:cNvSpPr>
            <a:spLocks noGrp="1"/>
          </p:cNvSpPr>
          <p:nvPr>
            <p:ph type="ftr" sz="quarter" idx="4"/>
          </p:nvPr>
        </p:nvSpPr>
        <p:spPr/>
        <p:txBody>
          <a:bodyPr/>
          <a:lstStyle/>
          <a:p>
            <a:pPr>
              <a:defRPr/>
            </a:pPr>
            <a:r>
              <a:rPr lang="en-US" dirty="0"/>
              <a:t>Sugar Land Bible Church</a:t>
            </a:r>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64</a:t>
            </a:fld>
            <a:endParaRPr lang="en-US" altLang="en-US" dirty="0"/>
          </a:p>
        </p:txBody>
      </p:sp>
    </p:spTree>
    <p:extLst>
      <p:ext uri="{BB962C8B-B14F-4D97-AF65-F5344CB8AC3E}">
        <p14:creationId xmlns:p14="http://schemas.microsoft.com/office/powerpoint/2010/main" val="3935855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idx="1"/>
          </p:nvPr>
        </p:nvSpPr>
        <p:spPr>
          <a:xfrm>
            <a:off x="1169988" y="194627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dirty="0"/>
          </a:p>
        </p:txBody>
      </p:sp>
      <p:sp>
        <p:nvSpPr>
          <p:cNvPr id="5" name="Rectangle 36"/>
          <p:cNvSpPr>
            <a:spLocks noGrp="1" noChangeArrowheads="1"/>
          </p:cNvSpPr>
          <p:nvPr>
            <p:ph type="ftr" sz="quarter" idx="11"/>
          </p:nvPr>
        </p:nvSpPr>
        <p:spPr/>
        <p:txBody>
          <a:bodyPr/>
          <a:lstStyle>
            <a:lvl1pPr>
              <a:defRPr/>
            </a:lvl1pPr>
          </a:lstStyle>
          <a:p>
            <a:pPr>
              <a:defRPr/>
            </a:pPr>
            <a:endParaRPr lang="en-US" dirty="0"/>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dirty="0"/>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dirty="0"/>
          </a:p>
        </p:txBody>
      </p:sp>
      <p:sp>
        <p:nvSpPr>
          <p:cNvPr id="3" name="Rectangle 36"/>
          <p:cNvSpPr>
            <a:spLocks noGrp="1" noChangeArrowheads="1"/>
          </p:cNvSpPr>
          <p:nvPr>
            <p:ph type="ftr" sz="quarter" idx="11"/>
          </p:nvPr>
        </p:nvSpPr>
        <p:spPr/>
        <p:txBody>
          <a:bodyPr/>
          <a:lstStyle>
            <a:lvl1pPr>
              <a:defRPr/>
            </a:lvl1pPr>
          </a:lstStyle>
          <a:p>
            <a:pPr>
              <a:defRPr/>
            </a:pPr>
            <a:endParaRPr lang="en-US" dirty="0"/>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dirty="0"/>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4"/>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dirty="0"/>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dirty="0"/>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fld id="{F434306A-9547-419F-A264-AAB67C05F398}" type="slidenum">
              <a:rPr lang="en-US" altLang="en-US"/>
              <a:pPr/>
              <a:t>‹#›</a:t>
            </a:fld>
            <a:endParaRPr lang="en-US" altLang="en-US" dirty="0"/>
          </a:p>
        </p:txBody>
      </p:sp>
    </p:spTree>
    <p:extLst>
      <p:ext uri="{BB962C8B-B14F-4D97-AF65-F5344CB8AC3E}">
        <p14:creationId xmlns:p14="http://schemas.microsoft.com/office/powerpoint/2010/main" val="401270501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7/6/2026</a:t>
            </a:fld>
            <a:endParaRPr lang="en-US" dirty="0"/>
          </a:p>
        </p:txBody>
      </p:sp>
      <p:sp>
        <p:nvSpPr>
          <p:cNvPr id="4" name="Footer Placeholder 3"/>
          <p:cNvSpPr>
            <a:spLocks noGrp="1"/>
          </p:cNvSpPr>
          <p:nvPr>
            <p:ph type="ftr" sz="quarter" idx="11"/>
          </p:nvPr>
        </p:nvSpPr>
        <p:spPr/>
        <p:txBody>
          <a:bodyPr/>
          <a:lstStyle>
            <a:lvl1pPr>
              <a:defRPr/>
            </a:lvl1pPr>
          </a:lstStyle>
          <a:p>
            <a:pPr>
              <a:defRPr/>
            </a:pPr>
            <a:r>
              <a:rPr lang="en-US" dirty="0"/>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dirty="0"/>
          </a:p>
        </p:txBody>
      </p:sp>
    </p:spTree>
    <p:extLst>
      <p:ext uri="{BB962C8B-B14F-4D97-AF65-F5344CB8AC3E}">
        <p14:creationId xmlns:p14="http://schemas.microsoft.com/office/powerpoint/2010/main" val="1708385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8" r:id="rId12"/>
    <p:sldLayoutId id="2147488919" r:id="rId13"/>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25.png"/></Relationships>
</file>

<file path=ppt/slides/_rels/slide4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24.jpeg"/><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24.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25.png"/></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E1458CD8-D940-42DA-B266-2FCD81C4F388}"/>
              </a:ext>
            </a:extLst>
          </p:cNvPr>
          <p:cNvSpPr txBox="1">
            <a:spLocks noChangeArrowheads="1"/>
          </p:cNvSpPr>
          <p:nvPr/>
        </p:nvSpPr>
        <p:spPr bwMode="auto">
          <a:xfrm>
            <a:off x="0" y="228600"/>
            <a:ext cx="91440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ts val="0"/>
              </a:spcBef>
              <a:buFont typeface="Wingdings" panose="05000000000000000000" pitchFamily="2" charset="2"/>
              <a:buNone/>
            </a:pPr>
            <a:r>
              <a:rPr lang="es-CO" altLang="en-US" sz="3600" dirty="0">
                <a:solidFill>
                  <a:schemeClr val="tx2"/>
                </a:solidFill>
                <a:effectLst>
                  <a:outerShdw blurRad="38100" dist="38100" dir="2700000" algn="tl">
                    <a:srgbClr val="000000">
                      <a:alpha val="43137"/>
                    </a:srgbClr>
                  </a:outerShdw>
                </a:effectLst>
                <a:ea typeface="+mj-ea"/>
                <a:cs typeface="+mj-cs"/>
              </a:rPr>
              <a:t>Génesis 6-9</a:t>
            </a:r>
          </a:p>
          <a:p>
            <a:pPr marL="0" indent="0" algn="ctr" eaLnBrk="1" hangingPunct="1">
              <a:spcBef>
                <a:spcPts val="0"/>
              </a:spcBef>
              <a:buFont typeface="Wingdings" panose="05000000000000000000" pitchFamily="2" charset="2"/>
              <a:buNone/>
            </a:pPr>
            <a:r>
              <a:rPr lang="es-CO" altLang="en-US" sz="3600" dirty="0">
                <a:solidFill>
                  <a:schemeClr val="tx2"/>
                </a:solidFill>
                <a:effectLst>
                  <a:outerShdw blurRad="38100" dist="38100" dir="2700000" algn="tl">
                    <a:srgbClr val="000000">
                      <a:alpha val="43137"/>
                    </a:srgbClr>
                  </a:outerShdw>
                </a:effectLst>
                <a:ea typeface="+mj-ea"/>
                <a:cs typeface="+mj-cs"/>
              </a:rPr>
              <a:t>El Diluvio y la Continuación de la Promesa Mesiánica </a:t>
            </a:r>
          </a:p>
        </p:txBody>
      </p:sp>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9396" y="1981200"/>
            <a:ext cx="6705600" cy="3519854"/>
          </a:xfrm>
          <a:prstGeom prst="rect">
            <a:avLst/>
          </a:prstGeom>
        </p:spPr>
      </p:pic>
      <p:sp>
        <p:nvSpPr>
          <p:cNvPr id="8" name="Subtitle 2">
            <a:extLst>
              <a:ext uri="{FF2B5EF4-FFF2-40B4-BE49-F238E27FC236}">
                <a16:creationId xmlns:a16="http://schemas.microsoft.com/office/drawing/2014/main" id="{2133A89A-43F1-98A3-1B2F-799DC9E35CE5}"/>
              </a:ext>
            </a:extLst>
          </p:cNvPr>
          <p:cNvSpPr txBox="1">
            <a:spLocks/>
          </p:cNvSpPr>
          <p:nvPr/>
        </p:nvSpPr>
        <p:spPr bwMode="auto">
          <a:xfrm>
            <a:off x="995362" y="5424854"/>
            <a:ext cx="7153275" cy="12954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buClr>
                <a:srgbClr val="00FFFF"/>
              </a:buClr>
              <a:buFont typeface="Wingdings" panose="05000000000000000000" pitchFamily="2" charset="2"/>
              <a:buNone/>
              <a:defRPr/>
            </a:pPr>
            <a:r>
              <a:rPr lang="en-US" altLang="en-US" sz="2800" dirty="0">
                <a:solidFill>
                  <a:srgbClr val="00FFFF"/>
                </a:solidFill>
                <a:effectLst>
                  <a:outerShdw blurRad="38100" dist="38100" dir="2700000" algn="tl">
                    <a:srgbClr val="000000">
                      <a:alpha val="43137"/>
                    </a:srgbClr>
                  </a:outerShdw>
                </a:effectLst>
                <a:latin typeface="Calibri" panose="020F0502020204030204" pitchFamily="34" charset="0"/>
              </a:rPr>
              <a:t>Dr. Andy Woods</a:t>
            </a:r>
          </a:p>
          <a:p>
            <a:pPr marL="0" indent="0" algn="ctr" eaLnBrk="1" hangingPunct="1">
              <a:buClr>
                <a:srgbClr val="00FFFF"/>
              </a:buClr>
              <a:buFont typeface="Wingdings" panose="05000000000000000000" pitchFamily="2" charset="2"/>
              <a:buNone/>
              <a:defRPr/>
            </a:pPr>
            <a:r>
              <a:rPr lang="en-US" altLang="en-US" sz="2000" dirty="0">
                <a:effectLst>
                  <a:outerShdw blurRad="38100" dist="38100" dir="2700000" algn="tl">
                    <a:srgbClr val="000000">
                      <a:alpha val="43137"/>
                    </a:srgbClr>
                  </a:outerShdw>
                </a:effectLst>
                <a:latin typeface="Calibri" panose="020F0502020204030204" pitchFamily="34" charset="0"/>
              </a:rPr>
              <a:t>Pastor Principal – Sugar Land Bible Church</a:t>
            </a:r>
          </a:p>
          <a:p>
            <a:pPr marL="0" indent="0" algn="ctr" eaLnBrk="1" hangingPunct="1">
              <a:buClr>
                <a:srgbClr val="00FFFF"/>
              </a:buClr>
              <a:buFont typeface="Wingdings" panose="05000000000000000000" pitchFamily="2" charset="2"/>
              <a:buNone/>
              <a:defRPr/>
            </a:pPr>
            <a:r>
              <a:rPr lang="en-US" altLang="en-US" sz="2000" dirty="0">
                <a:effectLst>
                  <a:outerShdw blurRad="38100" dist="38100" dir="2700000" algn="tl">
                    <a:srgbClr val="000000">
                      <a:alpha val="43137"/>
                    </a:srgbClr>
                  </a:outerShdw>
                </a:effectLst>
                <a:latin typeface="Calibri" panose="020F0502020204030204" pitchFamily="34" charset="0"/>
              </a:rPr>
              <a:t>Presidente – Seminario Teológico Chafer</a:t>
            </a:r>
          </a:p>
        </p:txBody>
      </p:sp>
      <p:sp>
        <p:nvSpPr>
          <p:cNvPr id="2" name="TextBox 1">
            <a:extLst>
              <a:ext uri="{FF2B5EF4-FFF2-40B4-BE49-F238E27FC236}">
                <a16:creationId xmlns:a16="http://schemas.microsoft.com/office/drawing/2014/main" id="{C42AF8FB-BF49-8C5B-5CDF-C0CE53780664}"/>
              </a:ext>
            </a:extLst>
          </p:cNvPr>
          <p:cNvSpPr txBox="1"/>
          <p:nvPr/>
        </p:nvSpPr>
        <p:spPr>
          <a:xfrm>
            <a:off x="1349001" y="4953000"/>
            <a:ext cx="6445995" cy="400110"/>
          </a:xfrm>
          <a:prstGeom prst="rect">
            <a:avLst/>
          </a:prstGeom>
          <a:noFill/>
        </p:spPr>
        <p:txBody>
          <a:bodyPr wrap="none" rtlCol="0">
            <a:spAutoFit/>
          </a:bodyPr>
          <a:lstStyle/>
          <a:p>
            <a:r>
              <a:rPr lang="en-US" sz="2000" dirty="0">
                <a:solidFill>
                  <a:schemeClr val="tx1">
                    <a:lumMod val="75000"/>
                  </a:schemeClr>
                </a:solidFill>
                <a:latin typeface="Century Gothic" panose="020B0502020202020204" pitchFamily="34" charset="0"/>
              </a:rPr>
              <a:t>el libro de los orígenes         |   por  dr. andy woods</a:t>
            </a:r>
            <a:endParaRPr lang="es-CO" sz="2000" dirty="0">
              <a:solidFill>
                <a:schemeClr val="tx1">
                  <a:lumMod val="75000"/>
                </a:schemeClr>
              </a:solidFill>
              <a:latin typeface="Century Gothic" panose="020B0502020202020204" pitchFamily="34" charset="0"/>
            </a:endParaRPr>
          </a:p>
        </p:txBody>
      </p:sp>
      <p:sp>
        <p:nvSpPr>
          <p:cNvPr id="3" name="Flowchart: Data 2">
            <a:extLst>
              <a:ext uri="{FF2B5EF4-FFF2-40B4-BE49-F238E27FC236}">
                <a16:creationId xmlns:a16="http://schemas.microsoft.com/office/drawing/2014/main" id="{5BB26294-E3FF-1C77-7B4C-3A0CDE113BBF}"/>
              </a:ext>
            </a:extLst>
          </p:cNvPr>
          <p:cNvSpPr/>
          <p:nvPr/>
        </p:nvSpPr>
        <p:spPr bwMode="auto">
          <a:xfrm rot="1831805">
            <a:off x="2575285" y="2828099"/>
            <a:ext cx="144962" cy="278487"/>
          </a:xfrm>
          <a:prstGeom prst="flowChartInputOutput">
            <a:avLst/>
          </a:prstGeom>
          <a:solidFill>
            <a:schemeClr val="tx1">
              <a:lumMod val="85000"/>
            </a:schemeClr>
          </a:solidFill>
          <a:ln w="9525" cap="flat" cmpd="sng" algn="ctr">
            <a:solidFill>
              <a:schemeClr val="tx1">
                <a:lumMod val="8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CO"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15980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01AA7-9276-10D1-263C-9036D9F53459}"/>
            </a:ext>
          </a:extLst>
        </p:cNvPr>
        <p:cNvGrpSpPr/>
        <p:nvPr/>
      </p:nvGrpSpPr>
      <p:grpSpPr>
        <a:xfrm>
          <a:off x="0" y="0"/>
          <a:ext cx="0" cy="0"/>
          <a:chOff x="0" y="0"/>
          <a:chExt cx="0" cy="0"/>
        </a:xfrm>
      </p:grpSpPr>
      <p:sp>
        <p:nvSpPr>
          <p:cNvPr id="171010" name="Rectangle 2">
            <a:extLst>
              <a:ext uri="{FF2B5EF4-FFF2-40B4-BE49-F238E27FC236}">
                <a16:creationId xmlns:a16="http://schemas.microsoft.com/office/drawing/2014/main" id="{A4109603-6B50-F1D6-9660-BAAA3BD7E03A}"/>
              </a:ext>
            </a:extLst>
          </p:cNvPr>
          <p:cNvSpPr>
            <a:spLocks noGrp="1" noChangeArrowheads="1"/>
          </p:cNvSpPr>
          <p:nvPr>
            <p:ph type="title"/>
          </p:nvPr>
        </p:nvSpPr>
        <p:spPr>
          <a:xfrm>
            <a:off x="3733800" y="304800"/>
            <a:ext cx="1981200" cy="914400"/>
          </a:xfrm>
        </p:spPr>
        <p:txBody>
          <a:bodyPr/>
          <a:lstStyle/>
          <a:p>
            <a:pPr algn="ctr" eaLnBrk="1" hangingPunct="1"/>
            <a:r>
              <a:rPr lang="en-US" sz="3600" dirty="0">
                <a:effectLst>
                  <a:outerShdw blurRad="38100" dist="38100" dir="2700000" algn="tl">
                    <a:srgbClr val="000000">
                      <a:alpha val="43137"/>
                    </a:srgbClr>
                  </a:outerShdw>
                </a:effectLst>
              </a:rPr>
              <a:t>Esquema</a:t>
            </a:r>
          </a:p>
        </p:txBody>
      </p:sp>
      <p:sp>
        <p:nvSpPr>
          <p:cNvPr id="153603" name="Rectangle 3">
            <a:extLst>
              <a:ext uri="{FF2B5EF4-FFF2-40B4-BE49-F238E27FC236}">
                <a16:creationId xmlns:a16="http://schemas.microsoft.com/office/drawing/2014/main" id="{1F406E59-6E7E-9D40-0F2B-6F6AA47CB09B}"/>
              </a:ext>
            </a:extLst>
          </p:cNvPr>
          <p:cNvSpPr>
            <a:spLocks noGrp="1" noChangeArrowheads="1"/>
          </p:cNvSpPr>
          <p:nvPr>
            <p:ph type="body" idx="1"/>
          </p:nvPr>
        </p:nvSpPr>
        <p:spPr>
          <a:xfrm>
            <a:off x="1346994" y="1600201"/>
            <a:ext cx="7416006" cy="3962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Pacto Noéico (Gén 8:20–9:17)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Promesa (Gén 8:20-22) </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Provisión (Gén 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Pacto y Sello (Gén 9:8-17)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Pecado posterior al diluvio (Gén 9:18-29)</a:t>
            </a:r>
          </a:p>
        </p:txBody>
      </p:sp>
      <p:pic>
        <p:nvPicPr>
          <p:cNvPr id="4" name="Picture 3">
            <a:extLst>
              <a:ext uri="{FF2B5EF4-FFF2-40B4-BE49-F238E27FC236}">
                <a16:creationId xmlns:a16="http://schemas.microsoft.com/office/drawing/2014/main" id="{A6D99C26-B74C-90AD-9CC7-C496BA7525E1}"/>
              </a:ext>
            </a:extLst>
          </p:cNvPr>
          <p:cNvPicPr>
            <a:picLocks noChangeAspect="1"/>
          </p:cNvPicPr>
          <p:nvPr/>
        </p:nvPicPr>
        <p:blipFill>
          <a:blip r:embed="rId2"/>
          <a:stretch>
            <a:fillRect/>
          </a:stretch>
        </p:blipFill>
        <p:spPr>
          <a:xfrm>
            <a:off x="7684926" y="82025"/>
            <a:ext cx="1373881" cy="984775"/>
          </a:xfrm>
          <a:prstGeom prst="rect">
            <a:avLst/>
          </a:prstGeom>
        </p:spPr>
      </p:pic>
    </p:spTree>
    <p:extLst>
      <p:ext uri="{BB962C8B-B14F-4D97-AF65-F5344CB8AC3E}">
        <p14:creationId xmlns:p14="http://schemas.microsoft.com/office/powerpoint/2010/main" val="2282794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74739-0957-F51F-6375-71A68E00D4EF}"/>
            </a:ext>
          </a:extLst>
        </p:cNvPr>
        <p:cNvGrpSpPr/>
        <p:nvPr/>
      </p:nvGrpSpPr>
      <p:grpSpPr>
        <a:xfrm>
          <a:off x="0" y="0"/>
          <a:ext cx="0" cy="0"/>
          <a:chOff x="0" y="0"/>
          <a:chExt cx="0" cy="0"/>
        </a:xfrm>
      </p:grpSpPr>
      <p:sp>
        <p:nvSpPr>
          <p:cNvPr id="171010" name="Rectangle 2">
            <a:extLst>
              <a:ext uri="{FF2B5EF4-FFF2-40B4-BE49-F238E27FC236}">
                <a16:creationId xmlns:a16="http://schemas.microsoft.com/office/drawing/2014/main" id="{0A9890CB-6D72-B082-38B3-BEC1E2304AA4}"/>
              </a:ext>
            </a:extLst>
          </p:cNvPr>
          <p:cNvSpPr>
            <a:spLocks noGrp="1" noChangeArrowheads="1"/>
          </p:cNvSpPr>
          <p:nvPr>
            <p:ph type="title"/>
          </p:nvPr>
        </p:nvSpPr>
        <p:spPr>
          <a:xfrm>
            <a:off x="3733800" y="304800"/>
            <a:ext cx="1981200" cy="914400"/>
          </a:xfrm>
        </p:spPr>
        <p:txBody>
          <a:bodyPr/>
          <a:lstStyle/>
          <a:p>
            <a:pPr algn="ctr" eaLnBrk="1" hangingPunct="1"/>
            <a:r>
              <a:rPr lang="en-US" sz="3600" dirty="0">
                <a:effectLst>
                  <a:outerShdw blurRad="38100" dist="38100" dir="2700000" algn="tl">
                    <a:srgbClr val="000000">
                      <a:alpha val="43137"/>
                    </a:srgbClr>
                  </a:outerShdw>
                </a:effectLst>
              </a:rPr>
              <a:t>Esquema</a:t>
            </a:r>
          </a:p>
        </p:txBody>
      </p:sp>
      <p:sp>
        <p:nvSpPr>
          <p:cNvPr id="153603" name="Rectangle 3">
            <a:extLst>
              <a:ext uri="{FF2B5EF4-FFF2-40B4-BE49-F238E27FC236}">
                <a16:creationId xmlns:a16="http://schemas.microsoft.com/office/drawing/2014/main" id="{37E837BF-C031-53DA-0638-7C398B69ABE6}"/>
              </a:ext>
            </a:extLst>
          </p:cNvPr>
          <p:cNvSpPr>
            <a:spLocks noGrp="1" noChangeArrowheads="1"/>
          </p:cNvSpPr>
          <p:nvPr>
            <p:ph type="body" idx="1"/>
          </p:nvPr>
        </p:nvSpPr>
        <p:spPr>
          <a:xfrm>
            <a:off x="1346994" y="1600201"/>
            <a:ext cx="7416006" cy="3962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dirty="0">
                <a:solidFill>
                  <a:srgbClr val="FFFFCC"/>
                </a:solidFill>
                <a:effectLst>
                  <a:outerShdw blurRad="38100" dist="38100" dir="2700000" algn="tl">
                    <a:srgbClr val="000000">
                      <a:alpha val="43137"/>
                    </a:srgbClr>
                  </a:outerShdw>
                </a:effectLst>
                <a:ea typeface="+mn-ea"/>
                <a:cs typeface="+mn-cs"/>
              </a:rPr>
              <a:t>Pacto Noéico (Gén 8:20–9:17)</a:t>
            </a:r>
          </a:p>
          <a:p>
            <a:pPr marL="914400" lvl="1" indent="-457200" algn="just"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Promesa (Gén 8:20-22) </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Provisión (Gén 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Pacto y Sello (Gén 9:8-17)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Pecado posterior al diluvio (Gén 9:18-29)</a:t>
            </a:r>
          </a:p>
        </p:txBody>
      </p:sp>
      <p:pic>
        <p:nvPicPr>
          <p:cNvPr id="4" name="Picture 3">
            <a:extLst>
              <a:ext uri="{FF2B5EF4-FFF2-40B4-BE49-F238E27FC236}">
                <a16:creationId xmlns:a16="http://schemas.microsoft.com/office/drawing/2014/main" id="{7C58AEC4-6CE2-A18A-3E21-4B667B30AC69}"/>
              </a:ext>
            </a:extLst>
          </p:cNvPr>
          <p:cNvPicPr>
            <a:picLocks noChangeAspect="1"/>
          </p:cNvPicPr>
          <p:nvPr/>
        </p:nvPicPr>
        <p:blipFill>
          <a:blip r:embed="rId2"/>
          <a:stretch>
            <a:fillRect/>
          </a:stretch>
        </p:blipFill>
        <p:spPr>
          <a:xfrm>
            <a:off x="7315200" y="82025"/>
            <a:ext cx="1743607" cy="1249788"/>
          </a:xfrm>
          <a:prstGeom prst="rect">
            <a:avLst/>
          </a:prstGeom>
        </p:spPr>
      </p:pic>
    </p:spTree>
    <p:extLst>
      <p:ext uri="{BB962C8B-B14F-4D97-AF65-F5344CB8AC3E}">
        <p14:creationId xmlns:p14="http://schemas.microsoft.com/office/powerpoint/2010/main" val="1821600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2019300" y="304800"/>
            <a:ext cx="5105400" cy="1143000"/>
          </a:xfrm>
        </p:spPr>
        <p:txBody>
          <a:bodyPr/>
          <a:lstStyle/>
          <a:p>
            <a:pPr algn="ctr" eaLnBrk="1" hangingPunct="1"/>
            <a:r>
              <a:rPr lang="en-US" sz="3600" dirty="0">
                <a:effectLst>
                  <a:outerShdw blurRad="38100" dist="38100" dir="2700000" algn="tl">
                    <a:srgbClr val="000000">
                      <a:alpha val="43137"/>
                    </a:srgbClr>
                  </a:outerShdw>
                </a:effectLst>
              </a:rPr>
              <a:t>Pacto Noéico: Promesa</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(Gén 8:20-22)</a:t>
            </a:r>
            <a:endParaRPr lang="en-US" sz="3200" dirty="0">
              <a:solidFill>
                <a:schemeClr val="tx1"/>
              </a:solidFill>
              <a:effectLst>
                <a:outerShdw blurRad="38100" dist="38100" dir="2700000" algn="tl">
                  <a:srgbClr val="000000">
                    <a:alpha val="43137"/>
                  </a:srgbClr>
                </a:outerShdw>
              </a:effectLst>
              <a:ea typeface="+mn-ea"/>
              <a:cs typeface="+mn-cs"/>
            </a:endParaRPr>
          </a:p>
        </p:txBody>
      </p:sp>
      <p:sp>
        <p:nvSpPr>
          <p:cNvPr id="154627" name="Rectangle 3"/>
          <p:cNvSpPr>
            <a:spLocks noGrp="1" noChangeArrowheads="1"/>
          </p:cNvSpPr>
          <p:nvPr>
            <p:ph type="body" idx="1"/>
          </p:nvPr>
        </p:nvSpPr>
        <p:spPr>
          <a:xfrm>
            <a:off x="723900" y="1600200"/>
            <a:ext cx="7696200" cy="4460875"/>
          </a:xfrm>
        </p:spPr>
        <p:txBody>
          <a:bodyPr/>
          <a:lstStyle/>
          <a:p>
            <a:pPr marL="457200" lvl="1" indent="-457200" algn="just" eaLnBrk="1" hangingPunct="1">
              <a:spcBef>
                <a:spcPts val="0"/>
              </a:spcBef>
              <a:spcAft>
                <a:spcPts val="30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El sacrificio inicial de Noé </a:t>
            </a:r>
            <a:r>
              <a:rPr lang="en-US" dirty="0">
                <a:effectLst>
                  <a:outerShdw blurRad="38100" dist="38100" dir="2700000" algn="tl">
                    <a:srgbClr val="000000">
                      <a:alpha val="43137"/>
                    </a:srgbClr>
                  </a:outerShdw>
                </a:effectLst>
                <a:ea typeface="+mn-ea"/>
                <a:cs typeface="+mn-cs"/>
              </a:rPr>
              <a:t>(8:20)</a:t>
            </a:r>
          </a:p>
          <a:p>
            <a:pPr marL="457200" lvl="1" indent="-457200" algn="just" eaLnBrk="1" hangingPunct="1">
              <a:spcBef>
                <a:spcPts val="0"/>
              </a:spcBef>
              <a:spcAft>
                <a:spcPts val="30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Promesa divina de no inundar la tierra de nuevo</a:t>
            </a:r>
            <a:r>
              <a:rPr lang="en-US" dirty="0">
                <a:effectLst>
                  <a:outerShdw blurRad="38100" dist="38100" dir="2700000" algn="tl">
                    <a:srgbClr val="000000">
                      <a:alpha val="43137"/>
                    </a:srgbClr>
                  </a:outerShdw>
                </a:effectLst>
                <a:ea typeface="+mn-ea"/>
                <a:cs typeface="+mn-cs"/>
              </a:rPr>
              <a:t> (Gén 8:21a)</a:t>
            </a:r>
          </a:p>
          <a:p>
            <a:pPr marL="457200" lvl="1" indent="-457200" algn="just" eaLnBrk="1" hangingPunct="1">
              <a:spcBef>
                <a:spcPts val="0"/>
              </a:spcBef>
              <a:spcAft>
                <a:spcPts val="30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La continua depravación hace necesaria la obra de un futuro Mesías.</a:t>
            </a:r>
            <a:r>
              <a:rPr lang="en-US" dirty="0">
                <a:effectLst>
                  <a:outerShdw blurRad="38100" dist="38100" dir="2700000" algn="tl">
                    <a:srgbClr val="000000">
                      <a:alpha val="43137"/>
                    </a:srgbClr>
                  </a:outerShdw>
                </a:effectLst>
                <a:ea typeface="+mn-ea"/>
                <a:cs typeface="+mn-cs"/>
              </a:rPr>
              <a:t> (Gén 8:21b)</a:t>
            </a:r>
          </a:p>
          <a:p>
            <a:pPr marL="457200" lvl="1" indent="-457200" algn="just" eaLnBrk="1" hangingPunct="1">
              <a:spcBef>
                <a:spcPts val="0"/>
              </a:spcBef>
              <a:spcAft>
                <a:spcPts val="30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Estaciónes o ciclos ininterrumpidos     (Gén 8:22) – Calentamiento global?</a:t>
            </a:r>
          </a:p>
        </p:txBody>
      </p:sp>
      <p:pic>
        <p:nvPicPr>
          <p:cNvPr id="4" name="Picture 3">
            <a:extLst>
              <a:ext uri="{FF2B5EF4-FFF2-40B4-BE49-F238E27FC236}">
                <a16:creationId xmlns:a16="http://schemas.microsoft.com/office/drawing/2014/main" id="{B05D6E10-3B34-87E8-D86A-BC81722D6C5A}"/>
              </a:ext>
            </a:extLst>
          </p:cNvPr>
          <p:cNvPicPr>
            <a:picLocks noChangeAspect="1"/>
          </p:cNvPicPr>
          <p:nvPr/>
        </p:nvPicPr>
        <p:blipFill>
          <a:blip r:embed="rId2"/>
          <a:stretch>
            <a:fillRect/>
          </a:stretch>
        </p:blipFill>
        <p:spPr>
          <a:xfrm>
            <a:off x="7315200" y="76200"/>
            <a:ext cx="1743607" cy="124978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3733800" y="304800"/>
            <a:ext cx="1981200" cy="914400"/>
          </a:xfrm>
        </p:spPr>
        <p:txBody>
          <a:bodyPr/>
          <a:lstStyle/>
          <a:p>
            <a:pPr algn="ctr" eaLnBrk="1" hangingPunct="1"/>
            <a:r>
              <a:rPr lang="en-US" sz="3600" dirty="0">
                <a:effectLst>
                  <a:outerShdw blurRad="38100" dist="38100" dir="2700000" algn="tl">
                    <a:srgbClr val="000000">
                      <a:alpha val="43137"/>
                    </a:srgbClr>
                  </a:outerShdw>
                </a:effectLst>
              </a:rPr>
              <a:t>Esquema</a:t>
            </a:r>
          </a:p>
        </p:txBody>
      </p:sp>
      <p:sp>
        <p:nvSpPr>
          <p:cNvPr id="153603" name="Rectangle 3"/>
          <p:cNvSpPr>
            <a:spLocks noGrp="1" noChangeArrowheads="1"/>
          </p:cNvSpPr>
          <p:nvPr>
            <p:ph type="body" idx="1"/>
          </p:nvPr>
        </p:nvSpPr>
        <p:spPr>
          <a:xfrm>
            <a:off x="1346994" y="1600201"/>
            <a:ext cx="7416006" cy="3962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dirty="0">
                <a:solidFill>
                  <a:srgbClr val="FFFFCC"/>
                </a:solidFill>
                <a:effectLst>
                  <a:outerShdw blurRad="38100" dist="38100" dir="2700000" algn="tl">
                    <a:srgbClr val="000000">
                      <a:alpha val="43137"/>
                    </a:srgbClr>
                  </a:outerShdw>
                </a:effectLst>
                <a:ea typeface="+mn-ea"/>
                <a:cs typeface="+mn-cs"/>
              </a:rPr>
              <a:t>Pacto Noéico (Gén 8:20–9:17)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Promesa (Gén 8:20-22) </a:t>
            </a:r>
          </a:p>
          <a:p>
            <a:pPr marL="914400" lvl="1" indent="-457200" algn="just"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Provisión (Gén 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Pacto y Sello (Gén 9:8-17)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Pecado posterior al diluvio (Gén 9:18-29)</a:t>
            </a:r>
          </a:p>
        </p:txBody>
      </p:sp>
      <p:pic>
        <p:nvPicPr>
          <p:cNvPr id="4" name="Picture 3">
            <a:extLst>
              <a:ext uri="{FF2B5EF4-FFF2-40B4-BE49-F238E27FC236}">
                <a16:creationId xmlns:a16="http://schemas.microsoft.com/office/drawing/2014/main" id="{164F2916-9927-29F1-B291-FA96B013DF5D}"/>
              </a:ext>
            </a:extLst>
          </p:cNvPr>
          <p:cNvPicPr>
            <a:picLocks noChangeAspect="1"/>
          </p:cNvPicPr>
          <p:nvPr/>
        </p:nvPicPr>
        <p:blipFill>
          <a:blip r:embed="rId2"/>
          <a:stretch>
            <a:fillRect/>
          </a:stretch>
        </p:blipFill>
        <p:spPr>
          <a:xfrm>
            <a:off x="7684926" y="82025"/>
            <a:ext cx="1373881" cy="98477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1905000" y="304800"/>
            <a:ext cx="5334000" cy="1143000"/>
          </a:xfrm>
        </p:spPr>
        <p:txBody>
          <a:bodyPr/>
          <a:lstStyle/>
          <a:p>
            <a:pPr algn="ctr" eaLnBrk="1" hangingPunct="1"/>
            <a:r>
              <a:rPr lang="en-US" sz="3600" dirty="0">
                <a:effectLst>
                  <a:outerShdw blurRad="38100" dist="38100" dir="2700000" algn="tl">
                    <a:srgbClr val="000000">
                      <a:alpha val="43137"/>
                    </a:srgbClr>
                  </a:outerShdw>
                </a:effectLst>
              </a:rPr>
              <a:t>Pacto Noéico: Provisión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(Gén 9:1-7)</a:t>
            </a:r>
          </a:p>
        </p:txBody>
      </p:sp>
      <p:sp>
        <p:nvSpPr>
          <p:cNvPr id="155651" name="Rectangle 3"/>
          <p:cNvSpPr>
            <a:spLocks noGrp="1" noChangeArrowheads="1"/>
          </p:cNvSpPr>
          <p:nvPr>
            <p:ph type="body" idx="1"/>
          </p:nvPr>
        </p:nvSpPr>
        <p:spPr>
          <a:xfrm>
            <a:off x="819150" y="1790700"/>
            <a:ext cx="7505700" cy="32766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Tema de re-creación (Gén 9:1, 2, 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El hombre se vuelve carnívoro </a:t>
            </a:r>
            <a:r>
              <a:rPr lang="en-US" dirty="0">
                <a:effectLst>
                  <a:outerShdw blurRad="38100" dist="38100" dir="2700000" algn="tl">
                    <a:srgbClr val="000000">
                      <a:alpha val="43137"/>
                    </a:srgbClr>
                  </a:outerShdw>
                </a:effectLst>
                <a:ea typeface="+mn-ea"/>
                <a:cs typeface="+mn-cs"/>
              </a:rPr>
              <a:t>(Gén. 1:29-30; 2:17; 9:3) </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Precedente cultural para la Ley Mosaica </a:t>
            </a:r>
            <a:r>
              <a:rPr lang="en-US" dirty="0">
                <a:effectLst>
                  <a:outerShdw blurRad="38100" dist="38100" dir="2700000" algn="tl">
                    <a:srgbClr val="000000">
                      <a:alpha val="43137"/>
                    </a:srgbClr>
                  </a:outerShdw>
                </a:effectLst>
                <a:ea typeface="+mn-ea"/>
                <a:cs typeface="+mn-cs"/>
              </a:rPr>
              <a:t>(Gén 9:4; Lev 17:11)</a:t>
            </a:r>
          </a:p>
        </p:txBody>
      </p:sp>
      <p:pic>
        <p:nvPicPr>
          <p:cNvPr id="3" name="Picture 2">
            <a:extLst>
              <a:ext uri="{FF2B5EF4-FFF2-40B4-BE49-F238E27FC236}">
                <a16:creationId xmlns:a16="http://schemas.microsoft.com/office/drawing/2014/main" id="{15C6561E-09C0-FADA-1F04-164E747EF068}"/>
              </a:ext>
            </a:extLst>
          </p:cNvPr>
          <p:cNvPicPr>
            <a:picLocks noChangeAspect="1"/>
          </p:cNvPicPr>
          <p:nvPr/>
        </p:nvPicPr>
        <p:blipFill>
          <a:blip r:embed="rId2"/>
          <a:stretch>
            <a:fillRect/>
          </a:stretch>
        </p:blipFill>
        <p:spPr>
          <a:xfrm>
            <a:off x="7638990" y="137793"/>
            <a:ext cx="1371719" cy="98763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1905000" y="228600"/>
            <a:ext cx="5334000" cy="1143000"/>
          </a:xfrm>
        </p:spPr>
        <p:txBody>
          <a:bodyPr/>
          <a:lstStyle/>
          <a:p>
            <a:pPr algn="ctr" eaLnBrk="1" hangingPunct="1"/>
            <a:r>
              <a:rPr lang="en-US" sz="3600" dirty="0">
                <a:effectLst>
                  <a:outerShdw blurRad="38100" dist="38100" dir="2700000" algn="tl">
                    <a:srgbClr val="000000">
                      <a:alpha val="43137"/>
                    </a:srgbClr>
                  </a:outerShdw>
                </a:effectLst>
              </a:rPr>
              <a:t>Pacto Noéico: Provisión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(Gén 9:1-7)</a:t>
            </a:r>
          </a:p>
        </p:txBody>
      </p:sp>
      <p:sp>
        <p:nvSpPr>
          <p:cNvPr id="155651" name="Rectangle 3"/>
          <p:cNvSpPr>
            <a:spLocks noGrp="1" noChangeArrowheads="1"/>
          </p:cNvSpPr>
          <p:nvPr>
            <p:ph type="body" idx="1"/>
          </p:nvPr>
        </p:nvSpPr>
        <p:spPr>
          <a:xfrm>
            <a:off x="228600" y="1600200"/>
            <a:ext cx="8686800" cy="36576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Origen del gobierno humano (Rom 13:1-7; 1 P 2:13-14; Tito 3:1; 1 Tim 2:1-4)</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Pena capital (Gén 9:5-6)</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Justificación (8:21; 6:11; 9:6b)</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Apoyo bíblico (Rom 13:4; Mt 26:52)</a:t>
            </a:r>
          </a:p>
        </p:txBody>
      </p:sp>
      <p:pic>
        <p:nvPicPr>
          <p:cNvPr id="3" name="Picture 2">
            <a:extLst>
              <a:ext uri="{FF2B5EF4-FFF2-40B4-BE49-F238E27FC236}">
                <a16:creationId xmlns:a16="http://schemas.microsoft.com/office/drawing/2014/main" id="{56FF4E78-DFDA-3F97-C567-0E7DA79076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556" y="56489"/>
            <a:ext cx="1094922" cy="781711"/>
          </a:xfrm>
          <a:prstGeom prst="rect">
            <a:avLst/>
          </a:prstGeom>
        </p:spPr>
      </p:pic>
    </p:spTree>
    <p:extLst>
      <p:ext uri="{BB962C8B-B14F-4D97-AF65-F5344CB8AC3E}">
        <p14:creationId xmlns:p14="http://schemas.microsoft.com/office/powerpoint/2010/main" val="4250459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B4C84-4955-1C2F-D1DE-826B4023E6C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38317FC-ECB1-F60C-332C-2ED35ABBB24D}"/>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a:extLst>
              <a:ext uri="{FF2B5EF4-FFF2-40B4-BE49-F238E27FC236}">
                <a16:creationId xmlns:a16="http://schemas.microsoft.com/office/drawing/2014/main" id="{28850C66-301E-82F3-4FD8-2E0DFC95D0D2}"/>
              </a:ext>
            </a:extLst>
          </p:cNvPr>
          <p:cNvSpPr>
            <a:spLocks noChangeArrowheads="1"/>
          </p:cNvSpPr>
          <p:nvPr/>
        </p:nvSpPr>
        <p:spPr bwMode="auto">
          <a:xfrm>
            <a:off x="0" y="0"/>
            <a:ext cx="9144000" cy="3077766"/>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Génesis 9:6</a:t>
            </a:r>
          </a:p>
          <a:p>
            <a:pPr algn="just" eaLnBrk="1" hangingPunct="1">
              <a:defRPr/>
            </a:pPr>
            <a:r>
              <a:rPr lang="en-US" sz="3600" dirty="0">
                <a:effectLst>
                  <a:outerShdw blurRad="38100" dist="38100" dir="2700000" algn="tl">
                    <a:srgbClr val="000000">
                      <a:alpha val="43000"/>
                    </a:srgbClr>
                  </a:outerShdw>
                </a:effectLst>
                <a:latin typeface="Calibri" panose="020F0502020204030204" pitchFamily="34" charset="0"/>
                <a:cs typeface="Calibri" panose="020F0502020204030204" pitchFamily="34" charset="0"/>
              </a:rPr>
              <a:t>“</a:t>
            </a:r>
            <a:r>
              <a:rPr lang="es-CO" sz="3600" dirty="0">
                <a:latin typeface="Calibri" panose="020F0502020204030204" pitchFamily="34" charset="0"/>
                <a:cs typeface="Calibri" panose="020F0502020204030204" pitchFamily="34" charset="0"/>
              </a:rPr>
              <a:t>»El que derrame sangre de hombre,</a:t>
            </a:r>
          </a:p>
          <a:p>
            <a:pPr algn="just" eaLnBrk="1" hangingPunct="1">
              <a:defRPr/>
            </a:pPr>
            <a:r>
              <a:rPr lang="es-CO" sz="3600" b="1" u="sng" dirty="0">
                <a:solidFill>
                  <a:srgbClr val="FFFFCC"/>
                </a:solidFill>
                <a:latin typeface="Calibri" panose="020F0502020204030204" pitchFamily="34" charset="0"/>
                <a:cs typeface="Calibri" panose="020F0502020204030204" pitchFamily="34" charset="0"/>
              </a:rPr>
              <a:t>Por el hombre</a:t>
            </a:r>
            <a:r>
              <a:rPr lang="es-CO" sz="3600" dirty="0">
                <a:latin typeface="Calibri" panose="020F0502020204030204" pitchFamily="34" charset="0"/>
                <a:cs typeface="Calibri" panose="020F0502020204030204" pitchFamily="34" charset="0"/>
              </a:rPr>
              <a:t> su sangre será derramada,</a:t>
            </a:r>
          </a:p>
          <a:p>
            <a:pPr algn="just" eaLnBrk="1" hangingPunct="1">
              <a:defRPr/>
            </a:pPr>
            <a:r>
              <a:rPr lang="es-CO" sz="3600" dirty="0">
                <a:latin typeface="Calibri" panose="020F0502020204030204" pitchFamily="34" charset="0"/>
                <a:cs typeface="Calibri" panose="020F0502020204030204" pitchFamily="34" charset="0"/>
              </a:rPr>
              <a:t>Porque a imagen de Dios</a:t>
            </a:r>
          </a:p>
          <a:p>
            <a:pPr algn="just" eaLnBrk="1" hangingPunct="1">
              <a:defRPr/>
            </a:pPr>
            <a:r>
              <a:rPr lang="es-CO" sz="3600" dirty="0">
                <a:latin typeface="Calibri" panose="020F0502020204030204" pitchFamily="34" charset="0"/>
                <a:cs typeface="Calibri" panose="020F0502020204030204" pitchFamily="34" charset="0"/>
              </a:rPr>
              <a:t>Hizo Él al hombre</a:t>
            </a:r>
            <a:r>
              <a:rPr lang="en-US" sz="3600" dirty="0">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9C5740A5-8BEF-9E0D-20CB-1088F51F98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9200" y="2133600"/>
            <a:ext cx="2633700" cy="2286198"/>
          </a:xfrm>
          <a:prstGeom prst="rect">
            <a:avLst/>
          </a:prstGeom>
        </p:spPr>
      </p:pic>
    </p:spTree>
    <p:extLst>
      <p:ext uri="{BB962C8B-B14F-4D97-AF65-F5344CB8AC3E}">
        <p14:creationId xmlns:p14="http://schemas.microsoft.com/office/powerpoint/2010/main" val="104658053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1371600" y="293255"/>
            <a:ext cx="6400800" cy="925945"/>
          </a:xfrm>
        </p:spPr>
        <p:txBody>
          <a:bodyPr/>
          <a:lstStyle/>
          <a:p>
            <a:pPr algn="ctr" eaLnBrk="1" hangingPunct="1"/>
            <a:r>
              <a:rPr lang="es-CO" sz="3600" kern="1200" dirty="0">
                <a:solidFill>
                  <a:srgbClr val="00FFFF"/>
                </a:solidFill>
                <a:effectLst>
                  <a:outerShdw blurRad="38100" dist="38100" dir="2700000" algn="tl">
                    <a:srgbClr val="000000"/>
                  </a:outerShdw>
                </a:effectLst>
              </a:rPr>
              <a:t>Objeciones a la Pena Capital</a:t>
            </a:r>
            <a:endParaRPr lang="en-US" sz="3600" kern="1200" dirty="0">
              <a:solidFill>
                <a:srgbClr val="00FFFF"/>
              </a:solidFill>
              <a:effectLst>
                <a:outerShdw blurRad="38100" dist="38100" dir="2700000" algn="tl">
                  <a:srgbClr val="000000"/>
                </a:outerShdw>
              </a:effectLst>
            </a:endParaRPr>
          </a:p>
        </p:txBody>
      </p:sp>
      <p:sp>
        <p:nvSpPr>
          <p:cNvPr id="156675" name="Rectangle 3"/>
          <p:cNvSpPr>
            <a:spLocks noGrp="1" noChangeArrowheads="1"/>
          </p:cNvSpPr>
          <p:nvPr>
            <p:ph type="body" idx="1"/>
          </p:nvPr>
        </p:nvSpPr>
        <p:spPr>
          <a:xfrm>
            <a:off x="645459" y="1161691"/>
            <a:ext cx="7772400" cy="5029200"/>
          </a:xfrm>
        </p:spPr>
        <p:txBody>
          <a:bodyPr/>
          <a:lstStyle/>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¿Sexto mandamiento?</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¿Sermón del monte?</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s-CO" sz="3000" dirty="0">
                <a:effectLst>
                  <a:outerShdw blurRad="38100" dist="38100" dir="2700000" algn="tl">
                    <a:srgbClr val="000000">
                      <a:alpha val="43137"/>
                    </a:srgbClr>
                  </a:outerShdw>
                </a:effectLst>
              </a:rPr>
              <a:t>¿Ya no estamos bajo la Ley Mosaica?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¿Disuasión? (Deut 13:10-11; 19:20; Ecl 8:11)</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¿Un inocente ejecutado?</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¿Racista?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¿8ª Enmienda?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¿Pro-vida?</a:t>
            </a:r>
          </a:p>
        </p:txBody>
      </p:sp>
      <p:pic>
        <p:nvPicPr>
          <p:cNvPr id="2" name="Picture 1">
            <a:extLst>
              <a:ext uri="{FF2B5EF4-FFF2-40B4-BE49-F238E27FC236}">
                <a16:creationId xmlns:a16="http://schemas.microsoft.com/office/drawing/2014/main" id="{C815312C-0388-4CB6-8E3A-AF6C294AC8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2200" y="4775201"/>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F41303D7-FBF5-10E4-9FE8-DB1DD85CC1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6248" y="109623"/>
            <a:ext cx="1127230" cy="80477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1905000" y="304800"/>
            <a:ext cx="5334000" cy="1143000"/>
          </a:xfrm>
        </p:spPr>
        <p:txBody>
          <a:bodyPr/>
          <a:lstStyle/>
          <a:p>
            <a:pPr algn="ctr" eaLnBrk="1" hangingPunct="1"/>
            <a:r>
              <a:rPr lang="en-US" sz="3600" dirty="0">
                <a:effectLst>
                  <a:outerShdw blurRad="38100" dist="38100" dir="2700000" algn="tl">
                    <a:srgbClr val="000000">
                      <a:alpha val="43137"/>
                    </a:srgbClr>
                  </a:outerShdw>
                </a:effectLst>
              </a:rPr>
              <a:t>Pacto Noéico: Provisión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(Gén 9:1-7)</a:t>
            </a:r>
          </a:p>
        </p:txBody>
      </p:sp>
      <p:sp>
        <p:nvSpPr>
          <p:cNvPr id="155651" name="Rectangle 3"/>
          <p:cNvSpPr>
            <a:spLocks noGrp="1" noChangeArrowheads="1"/>
          </p:cNvSpPr>
          <p:nvPr>
            <p:ph type="body" idx="1"/>
          </p:nvPr>
        </p:nvSpPr>
        <p:spPr>
          <a:xfrm>
            <a:off x="819150" y="1790700"/>
            <a:ext cx="7505700" cy="32766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Tema de re-creación (Gén 9:1, 2, 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El hombre se vuelve carnívoro </a:t>
            </a:r>
            <a:r>
              <a:rPr lang="en-US" dirty="0">
                <a:effectLst>
                  <a:outerShdw blurRad="38100" dist="38100" dir="2700000" algn="tl">
                    <a:srgbClr val="000000">
                      <a:alpha val="43137"/>
                    </a:srgbClr>
                  </a:outerShdw>
                </a:effectLst>
                <a:ea typeface="+mn-ea"/>
                <a:cs typeface="+mn-cs"/>
              </a:rPr>
              <a:t>(Gén. 1:29-30; 2:17; 9:3) </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Precedente cultural para la Ley Mosaica </a:t>
            </a:r>
            <a:r>
              <a:rPr lang="en-US" dirty="0">
                <a:effectLst>
                  <a:outerShdw blurRad="38100" dist="38100" dir="2700000" algn="tl">
                    <a:srgbClr val="000000">
                      <a:alpha val="43137"/>
                    </a:srgbClr>
                  </a:outerShdw>
                </a:effectLst>
                <a:ea typeface="+mn-ea"/>
                <a:cs typeface="+mn-cs"/>
              </a:rPr>
              <a:t>(Gén 9:4; Lev 17:11)</a:t>
            </a:r>
          </a:p>
        </p:txBody>
      </p:sp>
      <p:pic>
        <p:nvPicPr>
          <p:cNvPr id="3" name="Picture 2">
            <a:extLst>
              <a:ext uri="{FF2B5EF4-FFF2-40B4-BE49-F238E27FC236}">
                <a16:creationId xmlns:a16="http://schemas.microsoft.com/office/drawing/2014/main" id="{15C6561E-09C0-FADA-1F04-164E747EF068}"/>
              </a:ext>
            </a:extLst>
          </p:cNvPr>
          <p:cNvPicPr>
            <a:picLocks noChangeAspect="1"/>
          </p:cNvPicPr>
          <p:nvPr/>
        </p:nvPicPr>
        <p:blipFill>
          <a:blip r:embed="rId2"/>
          <a:stretch>
            <a:fillRect/>
          </a:stretch>
        </p:blipFill>
        <p:spPr>
          <a:xfrm>
            <a:off x="7638990" y="137793"/>
            <a:ext cx="1371719" cy="98763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FCD5BD-5E43-1BAC-1210-8C7693BE3EDD}"/>
              </a:ext>
            </a:extLst>
          </p:cNvPr>
          <p:cNvPicPr>
            <a:picLocks noChangeAspect="1"/>
          </p:cNvPicPr>
          <p:nvPr/>
        </p:nvPicPr>
        <p:blipFill>
          <a:blip r:embed="rId2"/>
          <a:stretch>
            <a:fillRect/>
          </a:stretch>
        </p:blipFill>
        <p:spPr>
          <a:xfrm>
            <a:off x="162616" y="457200"/>
            <a:ext cx="8818768" cy="5538247"/>
          </a:xfrm>
          <a:prstGeom prst="rect">
            <a:avLst/>
          </a:prstGeom>
        </p:spPr>
      </p:pic>
    </p:spTree>
    <p:extLst>
      <p:ext uri="{BB962C8B-B14F-4D97-AF65-F5344CB8AC3E}">
        <p14:creationId xmlns:p14="http://schemas.microsoft.com/office/powerpoint/2010/main" val="43558281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685800" y="228600"/>
            <a:ext cx="7772400" cy="914400"/>
          </a:xfrm>
        </p:spPr>
        <p:txBody>
          <a:bodyPr/>
          <a:lstStyle/>
          <a:p>
            <a:pPr algn="ctr" eaLnBrk="1" hangingPunct="1"/>
            <a:r>
              <a:rPr lang="en-US" sz="3600" dirty="0">
                <a:latin typeface="Calibri" panose="020F0502020204030204" pitchFamily="34" charset="0"/>
              </a:rPr>
              <a:t>ESTRUCTURA DE GÉNESIS</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55785"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051">
            <a:extLst>
              <a:ext uri="{FF2B5EF4-FFF2-40B4-BE49-F238E27FC236}">
                <a16:creationId xmlns:a16="http://schemas.microsoft.com/office/drawing/2014/main" id="{0389B6FF-46AB-77AF-6E6B-6C6F0DEB78E5}"/>
              </a:ext>
            </a:extLst>
          </p:cNvPr>
          <p:cNvSpPr txBox="1">
            <a:spLocks noChangeArrowheads="1"/>
          </p:cNvSpPr>
          <p:nvPr/>
        </p:nvSpPr>
        <p:spPr bwMode="auto">
          <a:xfrm>
            <a:off x="990600" y="1600200"/>
            <a:ext cx="8153400" cy="195586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1" indent="-457200" eaLnBrk="1" hangingPunct="1">
              <a:spcBef>
                <a:spcPts val="0"/>
              </a:spcBef>
              <a:spcAft>
                <a:spcPts val="3600"/>
              </a:spcAft>
              <a:buClr>
                <a:schemeClr val="tx2"/>
              </a:buClr>
              <a:buSzPct val="100000"/>
              <a:buFont typeface="Wingdings" panose="05000000000000000000" pitchFamily="2" charset="2"/>
              <a:buAutoNum type="romanUcPeriod"/>
              <a:defRPr/>
            </a:pPr>
            <a:r>
              <a:rPr lang="en-US" b="1" u="sng" kern="0" dirty="0">
                <a:solidFill>
                  <a:srgbClr val="FFFFCC"/>
                </a:solidFill>
              </a:rPr>
              <a:t>Orígen de la raza humana (Gén. 1</a:t>
            </a:r>
            <a:r>
              <a:rPr lang="en-US" b="1" u="sng" kern="0" dirty="0">
                <a:solidFill>
                  <a:srgbClr val="FFFFCC"/>
                </a:solidFill>
                <a:cs typeface="Calibri" panose="020F0502020204030204" pitchFamily="34" charset="0"/>
              </a:rPr>
              <a:t>‒11)</a:t>
            </a:r>
            <a:endParaRPr lang="en-US" b="1" u="sng" kern="0" dirty="0">
              <a:solidFill>
                <a:srgbClr val="FFFFCC"/>
              </a:solidFill>
            </a:endParaRPr>
          </a:p>
          <a:p>
            <a:pPr marL="457200" lvl="1" indent="-457200" eaLnBrk="1" hangingPunct="1">
              <a:spcBef>
                <a:spcPts val="0"/>
              </a:spcBef>
              <a:spcAft>
                <a:spcPts val="3600"/>
              </a:spcAft>
              <a:buClr>
                <a:schemeClr val="tx2"/>
              </a:buClr>
              <a:buSzPct val="100000"/>
              <a:buFont typeface="Wingdings" panose="05000000000000000000" pitchFamily="2" charset="2"/>
              <a:buAutoNum type="romanUcPeriod"/>
              <a:defRPr/>
            </a:pPr>
            <a:r>
              <a:rPr lang="en-US" kern="0" dirty="0"/>
              <a:t>Orígen de la raza hebrea (Gén. 12</a:t>
            </a:r>
            <a:r>
              <a:rPr lang="en-US" kern="0" dirty="0">
                <a:cs typeface="Calibri" panose="020F0502020204030204" pitchFamily="34" charset="0"/>
              </a:rPr>
              <a:t>‒50)</a:t>
            </a:r>
            <a:endParaRPr lang="en-US" kern="0" dirty="0"/>
          </a:p>
        </p:txBody>
      </p:sp>
      <p:pic>
        <p:nvPicPr>
          <p:cNvPr id="7" name="Picture 6">
            <a:extLst>
              <a:ext uri="{FF2B5EF4-FFF2-40B4-BE49-F238E27FC236}">
                <a16:creationId xmlns:a16="http://schemas.microsoft.com/office/drawing/2014/main" id="{EED913F4-6661-243E-5743-53DA2DF3B671}"/>
              </a:ext>
            </a:extLst>
          </p:cNvPr>
          <p:cNvPicPr>
            <a:picLocks noChangeAspect="1"/>
          </p:cNvPicPr>
          <p:nvPr/>
        </p:nvPicPr>
        <p:blipFill>
          <a:blip r:embed="rId3"/>
          <a:stretch>
            <a:fillRect/>
          </a:stretch>
        </p:blipFill>
        <p:spPr>
          <a:xfrm>
            <a:off x="7549154" y="60906"/>
            <a:ext cx="1509653" cy="1082094"/>
          </a:xfrm>
          <a:prstGeom prst="rect">
            <a:avLst/>
          </a:prstGeom>
        </p:spPr>
      </p:pic>
    </p:spTree>
    <p:extLst>
      <p:ext uri="{BB962C8B-B14F-4D97-AF65-F5344CB8AC3E}">
        <p14:creationId xmlns:p14="http://schemas.microsoft.com/office/powerpoint/2010/main" val="1248121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6438" y="209550"/>
            <a:ext cx="5795962" cy="857250"/>
          </a:xfrm>
        </p:spPr>
        <p:txBody>
          <a:bodyPr/>
          <a:lstStyle/>
          <a:p>
            <a:pPr algn="ctr"/>
            <a:r>
              <a:rPr lang="en-US" sz="3600" dirty="0">
                <a:effectLst>
                  <a:outerShdw blurRad="38100" dist="38100" dir="2700000" algn="tl">
                    <a:srgbClr val="000000">
                      <a:alpha val="43137"/>
                    </a:srgbClr>
                  </a:outerShdw>
                </a:effectLst>
                <a:cs typeface="Calibri" panose="020F0502020204030204" pitchFamily="34" charset="0"/>
              </a:rPr>
              <a:t>LAS INSTITUCIONES DIVINAS</a:t>
            </a:r>
          </a:p>
        </p:txBody>
      </p:sp>
      <p:sp>
        <p:nvSpPr>
          <p:cNvPr id="3" name="Content Placeholder 2"/>
          <p:cNvSpPr>
            <a:spLocks noGrp="1"/>
          </p:cNvSpPr>
          <p:nvPr>
            <p:ph idx="1"/>
          </p:nvPr>
        </p:nvSpPr>
        <p:spPr>
          <a:xfrm>
            <a:off x="533400" y="1447800"/>
            <a:ext cx="8382000" cy="3714750"/>
          </a:xfrm>
        </p:spPr>
        <p:txBody>
          <a:bodyPr/>
          <a:lstStyle/>
          <a:p>
            <a:pPr marL="429816" indent="-429816" eaLnBrk="1" hangingPunct="1">
              <a:spcBef>
                <a:spcPts val="0"/>
              </a:spcBef>
              <a:spcAft>
                <a:spcPts val="2700"/>
              </a:spcAft>
              <a:buClr>
                <a:srgbClr val="66FFFF"/>
              </a:buClr>
            </a:pPr>
            <a:r>
              <a:rPr lang="en-US" dirty="0">
                <a:effectLst>
                  <a:outerShdw blurRad="38100" dist="38100" dir="2700000" algn="tl">
                    <a:srgbClr val="000000">
                      <a:alpha val="43137"/>
                    </a:srgbClr>
                  </a:outerShdw>
                </a:effectLst>
              </a:rPr>
              <a:t>Matrimonio y familia (Gen. 1:26-28; 2:18-25)</a:t>
            </a:r>
          </a:p>
          <a:p>
            <a:pPr marL="429816" indent="-429816" eaLnBrk="1" hangingPunct="1">
              <a:spcBef>
                <a:spcPts val="0"/>
              </a:spcBef>
              <a:spcAft>
                <a:spcPts val="2700"/>
              </a:spcAft>
              <a:buClr>
                <a:srgbClr val="66FFFF"/>
              </a:buClr>
            </a:pPr>
            <a:r>
              <a:rPr lang="en-US" dirty="0">
                <a:effectLst>
                  <a:outerShdw blurRad="38100" dist="38100" dir="2700000" algn="tl">
                    <a:srgbClr val="000000">
                      <a:alpha val="43137"/>
                    </a:srgbClr>
                  </a:outerShdw>
                </a:effectLst>
              </a:rPr>
              <a:t>Trabajo (Gén. 2:15; 3:19)</a:t>
            </a:r>
          </a:p>
          <a:p>
            <a:pPr marL="429816" indent="-429816" eaLnBrk="1" hangingPunct="1">
              <a:spcBef>
                <a:spcPts val="0"/>
              </a:spcBef>
              <a:spcAft>
                <a:spcPts val="2700"/>
              </a:spcAft>
              <a:buClr>
                <a:srgbClr val="66FFFF"/>
              </a:buClr>
            </a:pPr>
            <a:r>
              <a:rPr lang="en-US" dirty="0">
                <a:effectLst>
                  <a:outerShdw blurRad="38100" dist="38100" dir="2700000" algn="tl">
                    <a:srgbClr val="000000">
                      <a:alpha val="43137"/>
                    </a:srgbClr>
                  </a:outerShdw>
                </a:effectLst>
              </a:rPr>
              <a:t>Conciencia (Gén. 3:22)</a:t>
            </a:r>
          </a:p>
          <a:p>
            <a:pPr marL="429816" indent="-429816" eaLnBrk="1" hangingPunct="1">
              <a:spcBef>
                <a:spcPts val="0"/>
              </a:spcBef>
              <a:spcAft>
                <a:spcPts val="2700"/>
              </a:spcAft>
              <a:buClr>
                <a:srgbClr val="66FFFF"/>
              </a:buClr>
            </a:pPr>
            <a:r>
              <a:rPr lang="en-US" dirty="0">
                <a:effectLst>
                  <a:outerShdw blurRad="38100" dist="38100" dir="2700000" algn="tl">
                    <a:srgbClr val="000000">
                      <a:alpha val="43137"/>
                    </a:srgbClr>
                  </a:outerShdw>
                </a:effectLst>
              </a:rPr>
              <a:t>Gobierno (Gén. 9:6)</a:t>
            </a:r>
          </a:p>
          <a:p>
            <a:pPr marL="429816" indent="-429816" eaLnBrk="1" hangingPunct="1">
              <a:spcBef>
                <a:spcPts val="0"/>
              </a:spcBef>
              <a:spcAft>
                <a:spcPts val="2700"/>
              </a:spcAft>
              <a:buClr>
                <a:srgbClr val="66FFFF"/>
              </a:buClr>
            </a:pPr>
            <a:r>
              <a:rPr lang="en-US" dirty="0">
                <a:effectLst>
                  <a:outerShdw blurRad="38100" dist="38100" dir="2700000" algn="tl">
                    <a:srgbClr val="000000">
                      <a:alpha val="43137"/>
                    </a:srgbClr>
                  </a:outerShdw>
                </a:effectLst>
              </a:rPr>
              <a:t>Nacionalismo (Gén. 11:1-9)</a:t>
            </a:r>
          </a:p>
        </p:txBody>
      </p:sp>
    </p:spTree>
    <p:extLst>
      <p:ext uri="{BB962C8B-B14F-4D97-AF65-F5344CB8AC3E}">
        <p14:creationId xmlns:p14="http://schemas.microsoft.com/office/powerpoint/2010/main" val="371292190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AC7B6-7838-56A0-A57D-ED32235148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2F3221-E906-EFFA-51CC-D10DA7D10346}"/>
              </a:ext>
            </a:extLst>
          </p:cNvPr>
          <p:cNvSpPr>
            <a:spLocks noGrp="1"/>
          </p:cNvSpPr>
          <p:nvPr>
            <p:ph type="title"/>
          </p:nvPr>
        </p:nvSpPr>
        <p:spPr>
          <a:xfrm>
            <a:off x="1976438" y="209550"/>
            <a:ext cx="5795962" cy="857250"/>
          </a:xfrm>
        </p:spPr>
        <p:txBody>
          <a:bodyPr/>
          <a:lstStyle/>
          <a:p>
            <a:pPr algn="ctr"/>
            <a:r>
              <a:rPr lang="en-US" sz="3600" dirty="0">
                <a:effectLst>
                  <a:outerShdw blurRad="38100" dist="38100" dir="2700000" algn="tl">
                    <a:srgbClr val="000000">
                      <a:alpha val="43137"/>
                    </a:srgbClr>
                  </a:outerShdw>
                </a:effectLst>
                <a:cs typeface="Calibri" panose="020F0502020204030204" pitchFamily="34" charset="0"/>
              </a:rPr>
              <a:t>LAS INSTITUCIONES DIVINAS</a:t>
            </a:r>
          </a:p>
        </p:txBody>
      </p:sp>
      <p:sp>
        <p:nvSpPr>
          <p:cNvPr id="3" name="Content Placeholder 2">
            <a:extLst>
              <a:ext uri="{FF2B5EF4-FFF2-40B4-BE49-F238E27FC236}">
                <a16:creationId xmlns:a16="http://schemas.microsoft.com/office/drawing/2014/main" id="{A1F03640-97A0-5C60-8DE2-AC9477F53139}"/>
              </a:ext>
            </a:extLst>
          </p:cNvPr>
          <p:cNvSpPr>
            <a:spLocks noGrp="1"/>
          </p:cNvSpPr>
          <p:nvPr>
            <p:ph idx="1"/>
          </p:nvPr>
        </p:nvSpPr>
        <p:spPr>
          <a:xfrm>
            <a:off x="533400" y="1447800"/>
            <a:ext cx="8382000" cy="3714750"/>
          </a:xfrm>
        </p:spPr>
        <p:txBody>
          <a:bodyPr/>
          <a:lstStyle/>
          <a:p>
            <a:pPr marL="429816" indent="-429816" eaLnBrk="1" hangingPunct="1">
              <a:spcBef>
                <a:spcPts val="0"/>
              </a:spcBef>
              <a:spcAft>
                <a:spcPts val="2700"/>
              </a:spcAft>
              <a:buClr>
                <a:srgbClr val="66FFFF"/>
              </a:buClr>
            </a:pPr>
            <a:r>
              <a:rPr lang="en-US" dirty="0">
                <a:effectLst>
                  <a:outerShdw blurRad="38100" dist="38100" dir="2700000" algn="tl">
                    <a:srgbClr val="000000">
                      <a:alpha val="43137"/>
                    </a:srgbClr>
                  </a:outerShdw>
                </a:effectLst>
              </a:rPr>
              <a:t>Matrimonio y familia (Gen. 1:26-28; 2:18-25)</a:t>
            </a:r>
          </a:p>
          <a:p>
            <a:pPr marL="429816" indent="-429816" eaLnBrk="1" hangingPunct="1">
              <a:spcBef>
                <a:spcPts val="0"/>
              </a:spcBef>
              <a:spcAft>
                <a:spcPts val="2700"/>
              </a:spcAft>
              <a:buClr>
                <a:srgbClr val="66FFFF"/>
              </a:buClr>
            </a:pPr>
            <a:r>
              <a:rPr lang="en-US" dirty="0">
                <a:effectLst>
                  <a:outerShdw blurRad="38100" dist="38100" dir="2700000" algn="tl">
                    <a:srgbClr val="000000">
                      <a:alpha val="43137"/>
                    </a:srgbClr>
                  </a:outerShdw>
                </a:effectLst>
              </a:rPr>
              <a:t>Trabajo (Gén. 2:15; 3:19)</a:t>
            </a:r>
          </a:p>
          <a:p>
            <a:pPr marL="429816" indent="-429816" eaLnBrk="1" hangingPunct="1">
              <a:spcBef>
                <a:spcPts val="0"/>
              </a:spcBef>
              <a:spcAft>
                <a:spcPts val="2700"/>
              </a:spcAft>
              <a:buClr>
                <a:srgbClr val="66FFFF"/>
              </a:buClr>
            </a:pPr>
            <a:r>
              <a:rPr lang="en-US" dirty="0">
                <a:effectLst>
                  <a:outerShdw blurRad="38100" dist="38100" dir="2700000" algn="tl">
                    <a:srgbClr val="000000">
                      <a:alpha val="43137"/>
                    </a:srgbClr>
                  </a:outerShdw>
                </a:effectLst>
              </a:rPr>
              <a:t>Conciencia (Gén. 3:22)</a:t>
            </a:r>
          </a:p>
          <a:p>
            <a:pPr marL="429816" indent="-429816" eaLnBrk="1" hangingPunct="1">
              <a:spcBef>
                <a:spcPts val="0"/>
              </a:spcBef>
              <a:spcAft>
                <a:spcPts val="2700"/>
              </a:spcAft>
              <a:buClr>
                <a:srgbClr val="66FFFF"/>
              </a:buClr>
            </a:pPr>
            <a:r>
              <a:rPr lang="en-US" b="1" u="sng" dirty="0">
                <a:solidFill>
                  <a:srgbClr val="FFFFCC"/>
                </a:solidFill>
                <a:effectLst>
                  <a:outerShdw blurRad="38100" dist="38100" dir="2700000" algn="tl">
                    <a:srgbClr val="000000">
                      <a:alpha val="43137"/>
                    </a:srgbClr>
                  </a:outerShdw>
                </a:effectLst>
              </a:rPr>
              <a:t>Gobierno (Gén. 9:6)</a:t>
            </a:r>
          </a:p>
          <a:p>
            <a:pPr marL="429816" indent="-429816" eaLnBrk="1" hangingPunct="1">
              <a:spcBef>
                <a:spcPts val="0"/>
              </a:spcBef>
              <a:spcAft>
                <a:spcPts val="2700"/>
              </a:spcAft>
              <a:buClr>
                <a:srgbClr val="66FFFF"/>
              </a:buClr>
            </a:pPr>
            <a:r>
              <a:rPr lang="en-US" dirty="0">
                <a:effectLst>
                  <a:outerShdw blurRad="38100" dist="38100" dir="2700000" algn="tl">
                    <a:srgbClr val="000000">
                      <a:alpha val="43137"/>
                    </a:srgbClr>
                  </a:outerShdw>
                </a:effectLst>
              </a:rPr>
              <a:t>Nacionalismo (Gén. 11:1-9)</a:t>
            </a:r>
          </a:p>
        </p:txBody>
      </p:sp>
    </p:spTree>
    <p:extLst>
      <p:ext uri="{BB962C8B-B14F-4D97-AF65-F5344CB8AC3E}">
        <p14:creationId xmlns:p14="http://schemas.microsoft.com/office/powerpoint/2010/main" val="135694852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98D2D4-D690-1F2C-108A-52B279590414}"/>
              </a:ext>
            </a:extLst>
          </p:cNvPr>
          <p:cNvPicPr>
            <a:picLocks noChangeAspect="1"/>
          </p:cNvPicPr>
          <p:nvPr/>
        </p:nvPicPr>
        <p:blipFill>
          <a:blip r:embed="rId2"/>
          <a:stretch>
            <a:fillRect/>
          </a:stretch>
        </p:blipFill>
        <p:spPr>
          <a:xfrm>
            <a:off x="304800" y="1752600"/>
            <a:ext cx="8360432" cy="2966605"/>
          </a:xfrm>
          <a:prstGeom prst="rect">
            <a:avLst/>
          </a:prstGeom>
        </p:spPr>
      </p:pic>
    </p:spTree>
    <p:extLst>
      <p:ext uri="{BB962C8B-B14F-4D97-AF65-F5344CB8AC3E}">
        <p14:creationId xmlns:p14="http://schemas.microsoft.com/office/powerpoint/2010/main" val="49378179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0"/>
            <a:ext cx="9144000" cy="6857999"/>
          </a:xfrm>
          <a:prstGeom prst="rect">
            <a:avLst/>
          </a:prstGeom>
        </p:spPr>
      </p:pic>
      <p:sp>
        <p:nvSpPr>
          <p:cNvPr id="4" name="Subtitle 3"/>
          <p:cNvSpPr>
            <a:spLocks noGrp="1"/>
          </p:cNvSpPr>
          <p:nvPr>
            <p:ph type="subTitle" sz="quarter" idx="1"/>
          </p:nvPr>
        </p:nvSpPr>
        <p:spPr>
          <a:xfrm>
            <a:off x="0" y="1"/>
            <a:ext cx="9144000" cy="3962399"/>
          </a:xfrm>
        </p:spPr>
        <p:txBody>
          <a:bodyPr/>
          <a:lstStyle/>
          <a:p>
            <a:pPr lvl="0" eaLnBrk="1" hangingPunct="1">
              <a:spcBef>
                <a:spcPct val="0"/>
              </a:spcBef>
              <a:spcAft>
                <a:spcPts val="1200"/>
              </a:spcAft>
              <a:buClrTx/>
              <a:buSzTx/>
              <a:defRPr/>
            </a:pPr>
            <a:r>
              <a:rPr lang="en-US" sz="2800" kern="1200" baseline="30000" dirty="0">
                <a:effectLst>
                  <a:outerShdw blurRad="38100" dist="38100" dir="2700000" algn="tl">
                    <a:srgbClr val="000000">
                      <a:alpha val="43137"/>
                    </a:srgbClr>
                  </a:outerShdw>
                </a:effectLst>
                <a:cs typeface="Calibri" panose="020F0502020204030204" pitchFamily="34" charset="0"/>
              </a:rPr>
              <a:t> </a:t>
            </a:r>
            <a:r>
              <a:rPr lang="en-US" sz="3600" kern="1200" baseline="30000" dirty="0">
                <a:effectLst>
                  <a:outerShdw blurRad="38100" dist="38100" dir="2700000" algn="tl">
                    <a:srgbClr val="000000">
                      <a:alpha val="43137"/>
                    </a:srgbClr>
                  </a:outerShdw>
                </a:effectLst>
                <a:cs typeface="Arial" panose="020B0604020202020204" pitchFamily="34" charset="0"/>
              </a:rPr>
              <a:t> </a:t>
            </a:r>
            <a:r>
              <a:rPr lang="en-US" sz="4000" kern="1200" dirty="0">
                <a:solidFill>
                  <a:srgbClr val="00FFFF"/>
                </a:solidFill>
                <a:cs typeface="Arial" panose="020B0604020202020204" pitchFamily="34" charset="0"/>
              </a:rPr>
              <a:t>Efesios 1:10; 3:2</a:t>
            </a:r>
          </a:p>
          <a:p>
            <a:pPr marL="0" marR="0" algn="just">
              <a:spcBef>
                <a:spcPts val="0"/>
              </a:spcBef>
              <a:spcAft>
                <a:spcPts val="800"/>
              </a:spcAft>
            </a:pPr>
            <a:r>
              <a:rPr lang="en-US" sz="3500" kern="1200" dirty="0">
                <a:effectLst>
                  <a:outerShdw blurRad="38100" dist="38100" dir="2700000" algn="tl">
                    <a:srgbClr val="000000">
                      <a:alpha val="43137"/>
                    </a:srgbClr>
                  </a:outerShdw>
                </a:effectLst>
                <a:cs typeface="Calibri" panose="020F0502020204030204" pitchFamily="34" charset="0"/>
              </a:rPr>
              <a:t>“</a:t>
            </a:r>
            <a:r>
              <a:rPr lang="en-US" sz="3500" kern="1200" baseline="30000" dirty="0">
                <a:effectLst>
                  <a:outerShdw blurRad="38100" dist="38100" dir="2700000" algn="tl">
                    <a:srgbClr val="000000">
                      <a:alpha val="43137"/>
                    </a:srgbClr>
                  </a:outerShdw>
                </a:effectLst>
                <a:cs typeface="Calibri" panose="020F0502020204030204" pitchFamily="34" charset="0"/>
              </a:rPr>
              <a:t>10</a:t>
            </a:r>
            <a:r>
              <a:rPr lang="en-US" sz="3500" baseline="30000" dirty="0">
                <a:latin typeface="Calibri" panose="020F0502020204030204" pitchFamily="34" charset="0"/>
              </a:rPr>
              <a:t> </a:t>
            </a:r>
            <a:r>
              <a:rPr lang="es-CO" sz="3500" kern="1200" dirty="0">
                <a:effectLst>
                  <a:outerShdw blurRad="38100" dist="38100" dir="2700000" algn="tl">
                    <a:srgbClr val="000000">
                      <a:alpha val="43137"/>
                    </a:srgbClr>
                  </a:outerShdw>
                </a:effectLst>
                <a:cs typeface="Calibri" panose="020F0502020204030204" pitchFamily="34" charset="0"/>
              </a:rPr>
              <a:t>de reunir todas las cosas en Cristo, en la </a:t>
            </a:r>
            <a:r>
              <a:rPr lang="es-CO" sz="3500" b="1" u="sng" kern="1200" dirty="0">
                <a:solidFill>
                  <a:srgbClr val="FFFFCC"/>
                </a:solidFill>
                <a:effectLst>
                  <a:outerShdw blurRad="38100" dist="38100" dir="2700000" algn="tl">
                    <a:srgbClr val="000000">
                      <a:alpha val="43137"/>
                    </a:srgbClr>
                  </a:outerShdw>
                </a:effectLst>
                <a:cs typeface="Calibri" panose="020F0502020204030204" pitchFamily="34" charset="0"/>
              </a:rPr>
              <a:t>dispensación [oikonomia]</a:t>
            </a:r>
            <a:r>
              <a:rPr lang="es-CO" sz="3500" kern="1200" dirty="0">
                <a:effectLst>
                  <a:outerShdw blurRad="38100" dist="38100" dir="2700000" algn="tl">
                    <a:srgbClr val="000000">
                      <a:alpha val="43137"/>
                    </a:srgbClr>
                  </a:outerShdw>
                </a:effectLst>
                <a:cs typeface="Calibri" panose="020F0502020204030204" pitchFamily="34" charset="0"/>
              </a:rPr>
              <a:t>  del cumplimiento de los tiempos, así las que están en los cielos, como las que están en la tierra..</a:t>
            </a:r>
          </a:p>
          <a:p>
            <a:pPr marL="0" marR="0" algn="just">
              <a:spcBef>
                <a:spcPts val="0"/>
              </a:spcBef>
              <a:spcAft>
                <a:spcPts val="800"/>
              </a:spcAft>
            </a:pPr>
            <a:r>
              <a:rPr lang="en-US" sz="3500" kern="1200" baseline="30000" dirty="0">
                <a:effectLst>
                  <a:outerShdw blurRad="38100" dist="38100" dir="2700000" algn="tl">
                    <a:srgbClr val="000000">
                      <a:alpha val="43137"/>
                    </a:srgbClr>
                  </a:outerShdw>
                </a:effectLst>
                <a:cs typeface="Calibri" panose="020F0502020204030204" pitchFamily="34" charset="0"/>
              </a:rPr>
              <a:t>2</a:t>
            </a:r>
            <a:r>
              <a:rPr lang="en-US" sz="3500" baseline="30000" dirty="0">
                <a:latin typeface="Calibri" panose="020F0502020204030204" pitchFamily="34" charset="0"/>
              </a:rPr>
              <a:t> </a:t>
            </a:r>
            <a:r>
              <a:rPr lang="es-CO" sz="3500" kern="1200" dirty="0">
                <a:effectLst>
                  <a:outerShdw blurRad="38100" dist="38100" dir="2700000" algn="tl">
                    <a:srgbClr val="000000">
                      <a:alpha val="43137"/>
                    </a:srgbClr>
                  </a:outerShdw>
                </a:effectLst>
                <a:cs typeface="Calibri" panose="020F0502020204030204" pitchFamily="34" charset="0"/>
              </a:rPr>
              <a:t>si en verdad han oído de la </a:t>
            </a:r>
            <a:r>
              <a:rPr lang="es-CO" sz="3500" b="1" u="sng" kern="1200" dirty="0">
                <a:solidFill>
                  <a:srgbClr val="FFFFCC"/>
                </a:solidFill>
                <a:effectLst>
                  <a:outerShdw blurRad="38100" dist="38100" dir="2700000" algn="tl">
                    <a:srgbClr val="000000">
                      <a:alpha val="43137"/>
                    </a:srgbClr>
                  </a:outerShdw>
                </a:effectLst>
                <a:cs typeface="Calibri" panose="020F0502020204030204" pitchFamily="34" charset="0"/>
              </a:rPr>
              <a:t>dispensación [oikonomia]</a:t>
            </a:r>
            <a:r>
              <a:rPr lang="es-CO" sz="3500" kern="1200" dirty="0">
                <a:effectLst>
                  <a:outerShdw blurRad="38100" dist="38100" dir="2700000" algn="tl">
                    <a:srgbClr val="000000">
                      <a:alpha val="43137"/>
                    </a:srgbClr>
                  </a:outerShdw>
                </a:effectLst>
                <a:cs typeface="Calibri" panose="020F0502020204030204" pitchFamily="34" charset="0"/>
              </a:rPr>
              <a:t> de la gracia de Dios que me fue dada para ustedes.”</a:t>
            </a:r>
            <a:endParaRPr lang="en-US" sz="3500" kern="1200" dirty="0">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36874177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EFB4B34-629D-B320-0D18-A48124FE286D}"/>
              </a:ext>
            </a:extLst>
          </p:cNvPr>
          <p:cNvGraphicFramePr>
            <a:graphicFrameLocks noGrp="1"/>
          </p:cNvGraphicFramePr>
          <p:nvPr/>
        </p:nvGraphicFramePr>
        <p:xfrm>
          <a:off x="228600" y="685800"/>
          <a:ext cx="8458200" cy="5638799"/>
        </p:xfrm>
        <a:graphic>
          <a:graphicData uri="http://schemas.openxmlformats.org/drawingml/2006/table">
            <a:tbl>
              <a:tblPr firstRow="1" firstCol="1" bandRow="1">
                <a:solidFill>
                  <a:schemeClr val="tx1"/>
                </a:solidFill>
                <a:tableStyleId>{5940675A-B579-460E-94D1-54222C63F5DA}</a:tableStyleId>
              </a:tblPr>
              <a:tblGrid>
                <a:gridCol w="2114098">
                  <a:extLst>
                    <a:ext uri="{9D8B030D-6E8A-4147-A177-3AD203B41FA5}">
                      <a16:colId xmlns:a16="http://schemas.microsoft.com/office/drawing/2014/main" val="50146849"/>
                    </a:ext>
                  </a:extLst>
                </a:gridCol>
                <a:gridCol w="2114098">
                  <a:extLst>
                    <a:ext uri="{9D8B030D-6E8A-4147-A177-3AD203B41FA5}">
                      <a16:colId xmlns:a16="http://schemas.microsoft.com/office/drawing/2014/main" val="3004736109"/>
                    </a:ext>
                  </a:extLst>
                </a:gridCol>
                <a:gridCol w="2115002">
                  <a:extLst>
                    <a:ext uri="{9D8B030D-6E8A-4147-A177-3AD203B41FA5}">
                      <a16:colId xmlns:a16="http://schemas.microsoft.com/office/drawing/2014/main" val="87871618"/>
                    </a:ext>
                  </a:extLst>
                </a:gridCol>
                <a:gridCol w="2115002">
                  <a:extLst>
                    <a:ext uri="{9D8B030D-6E8A-4147-A177-3AD203B41FA5}">
                      <a16:colId xmlns:a16="http://schemas.microsoft.com/office/drawing/2014/main" val="2448062921"/>
                    </a:ext>
                  </a:extLst>
                </a:gridCol>
              </a:tblGrid>
              <a:tr h="199074">
                <a:tc>
                  <a:txBody>
                    <a:bodyPr/>
                    <a:lstStyle/>
                    <a:p>
                      <a:pPr marL="0" marR="0" algn="ctr">
                        <a:lnSpc>
                          <a:spcPct val="107000"/>
                        </a:lnSpc>
                        <a:spcAft>
                          <a:spcPts val="800"/>
                        </a:spcAft>
                        <a:buNone/>
                      </a:pPr>
                      <a:r>
                        <a:rPr lang="es-CO" sz="1200" dirty="0">
                          <a:solidFill>
                            <a:schemeClr val="bg2"/>
                          </a:solidFill>
                          <a:effectLst/>
                        </a:rPr>
                        <a:t>Nombre</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gn="ctr">
                        <a:lnSpc>
                          <a:spcPct val="107000"/>
                        </a:lnSpc>
                        <a:spcAft>
                          <a:spcPts val="800"/>
                        </a:spcAft>
                        <a:buNone/>
                      </a:pPr>
                      <a:r>
                        <a:rPr lang="es-CO" sz="1200" dirty="0">
                          <a:solidFill>
                            <a:schemeClr val="bg2"/>
                          </a:solidFill>
                          <a:effectLst/>
                        </a:rPr>
                        <a:t>Escrituras</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gn="ctr">
                        <a:lnSpc>
                          <a:spcPct val="107000"/>
                        </a:lnSpc>
                        <a:spcAft>
                          <a:spcPts val="800"/>
                        </a:spcAft>
                        <a:buNone/>
                      </a:pPr>
                      <a:r>
                        <a:rPr lang="es-CO" sz="1200" dirty="0">
                          <a:solidFill>
                            <a:schemeClr val="bg2"/>
                          </a:solidFill>
                          <a:effectLst/>
                        </a:rPr>
                        <a:t>Responsabilidades</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gn="ctr">
                        <a:lnSpc>
                          <a:spcPct val="107000"/>
                        </a:lnSpc>
                        <a:spcAft>
                          <a:spcPts val="800"/>
                        </a:spcAft>
                        <a:buNone/>
                      </a:pPr>
                      <a:r>
                        <a:rPr lang="es-CO" sz="1200" dirty="0">
                          <a:solidFill>
                            <a:schemeClr val="bg2"/>
                          </a:solidFill>
                          <a:effectLst/>
                        </a:rPr>
                        <a:t>Juicios</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901416874"/>
                  </a:ext>
                </a:extLst>
              </a:tr>
              <a:tr h="1684764">
                <a:tc>
                  <a:txBody>
                    <a:bodyPr/>
                    <a:lstStyle/>
                    <a:p>
                      <a:pPr marL="0" marR="0">
                        <a:lnSpc>
                          <a:spcPct val="107000"/>
                        </a:lnSpc>
                        <a:spcAft>
                          <a:spcPts val="800"/>
                        </a:spcAft>
                        <a:buNone/>
                      </a:pPr>
                      <a:r>
                        <a:rPr lang="es-CO" sz="1200" dirty="0">
                          <a:solidFill>
                            <a:schemeClr val="bg2"/>
                          </a:solidFill>
                          <a:effectLst/>
                        </a:rPr>
                        <a:t>Inocencia</a:t>
                      </a:r>
                    </a:p>
                    <a:p>
                      <a:pPr marL="0" marR="0">
                        <a:lnSpc>
                          <a:spcPct val="107000"/>
                        </a:lnSpc>
                        <a:spcAft>
                          <a:spcPts val="800"/>
                        </a:spcAft>
                        <a:buNone/>
                      </a:pPr>
                      <a:r>
                        <a:rPr lang="es-CO" sz="1200" dirty="0">
                          <a:solidFill>
                            <a:schemeClr val="bg2"/>
                          </a:solidFill>
                          <a:effectLst/>
                        </a:rPr>
                        <a:t> </a:t>
                      </a:r>
                    </a:p>
                    <a:p>
                      <a:pPr marL="0" marR="0">
                        <a:lnSpc>
                          <a:spcPct val="107000"/>
                        </a:lnSpc>
                        <a:spcAft>
                          <a:spcPts val="800"/>
                        </a:spcAft>
                        <a:buNone/>
                      </a:pPr>
                      <a:r>
                        <a:rPr lang="es-CO" sz="1200" dirty="0">
                          <a:solidFill>
                            <a:schemeClr val="bg2"/>
                          </a:solidFill>
                          <a:effectLst/>
                        </a:rPr>
                        <a:t> </a:t>
                      </a:r>
                    </a:p>
                    <a:p>
                      <a:pPr marL="0" marR="0">
                        <a:lnSpc>
                          <a:spcPct val="107000"/>
                        </a:lnSpc>
                        <a:spcAft>
                          <a:spcPts val="800"/>
                        </a:spcAft>
                        <a:buNone/>
                      </a:pPr>
                      <a:r>
                        <a:rPr lang="es-CO" sz="1200" dirty="0">
                          <a:solidFill>
                            <a:schemeClr val="bg2"/>
                          </a:solidFill>
                          <a:effectLst/>
                        </a:rPr>
                        <a:t> </a:t>
                      </a:r>
                    </a:p>
                    <a:p>
                      <a:pPr marL="0" marR="0">
                        <a:lnSpc>
                          <a:spcPct val="107000"/>
                        </a:lnSpc>
                        <a:spcAft>
                          <a:spcPts val="800"/>
                        </a:spcAft>
                        <a:buNone/>
                      </a:pPr>
                      <a:r>
                        <a:rPr lang="es-CO" sz="1200" dirty="0">
                          <a:solidFill>
                            <a:schemeClr val="bg2"/>
                          </a:solidFill>
                          <a:effectLst/>
                        </a:rPr>
                        <a:t> </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Génesis 1:3-3:6</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Obedecer a Dios y no comer del árbol prohibido, </a:t>
                      </a:r>
                    </a:p>
                    <a:p>
                      <a:pPr marL="0" marR="0">
                        <a:lnSpc>
                          <a:spcPct val="107000"/>
                        </a:lnSpc>
                        <a:spcAft>
                          <a:spcPts val="800"/>
                        </a:spcAft>
                        <a:buNone/>
                      </a:pPr>
                      <a:r>
                        <a:rPr lang="es-CO" sz="1200" dirty="0">
                          <a:solidFill>
                            <a:schemeClr val="bg2"/>
                          </a:solidFill>
                          <a:effectLst/>
                        </a:rPr>
                        <a:t>Llenar y sojuzgar la tierra</a:t>
                      </a:r>
                    </a:p>
                    <a:p>
                      <a:pPr marL="0" marR="0">
                        <a:lnSpc>
                          <a:spcPct val="107000"/>
                        </a:lnSpc>
                        <a:spcAft>
                          <a:spcPts val="800"/>
                        </a:spcAft>
                        <a:buNone/>
                      </a:pPr>
                      <a:r>
                        <a:rPr lang="es-CO" sz="1200" dirty="0">
                          <a:solidFill>
                            <a:schemeClr val="bg2"/>
                          </a:solidFill>
                          <a:effectLst/>
                        </a:rPr>
                        <a:t>Tener comunión con Dios</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Maldiciones</a:t>
                      </a:r>
                    </a:p>
                    <a:p>
                      <a:pPr marL="0" marR="0">
                        <a:lnSpc>
                          <a:spcPct val="107000"/>
                        </a:lnSpc>
                        <a:spcAft>
                          <a:spcPts val="800"/>
                        </a:spcAft>
                        <a:buNone/>
                      </a:pPr>
                      <a:r>
                        <a:rPr lang="es-CO" sz="1200" dirty="0">
                          <a:solidFill>
                            <a:schemeClr val="bg2"/>
                          </a:solidFill>
                          <a:effectLst/>
                        </a:rPr>
                        <a:t>Muerte física y espiritual</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1059744149"/>
                  </a:ext>
                </a:extLst>
              </a:tr>
              <a:tr h="199074">
                <a:tc>
                  <a:txBody>
                    <a:bodyPr/>
                    <a:lstStyle/>
                    <a:p>
                      <a:pPr marL="0" marR="0">
                        <a:lnSpc>
                          <a:spcPct val="107000"/>
                        </a:lnSpc>
                        <a:spcAft>
                          <a:spcPts val="800"/>
                        </a:spcAft>
                        <a:buNone/>
                      </a:pPr>
                      <a:r>
                        <a:rPr lang="es-CO" sz="1200" dirty="0">
                          <a:solidFill>
                            <a:schemeClr val="bg2"/>
                          </a:solidFill>
                          <a:effectLst/>
                        </a:rPr>
                        <a:t>Consciencia</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Génesis 3:7-8:14</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Haz el bien</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Diluvio universal</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3603994657"/>
                  </a:ext>
                </a:extLst>
              </a:tr>
              <a:tr h="615658">
                <a:tc>
                  <a:txBody>
                    <a:bodyPr/>
                    <a:lstStyle/>
                    <a:p>
                      <a:pPr marL="0" marR="0">
                        <a:lnSpc>
                          <a:spcPct val="107000"/>
                        </a:lnSpc>
                        <a:spcAft>
                          <a:spcPts val="800"/>
                        </a:spcAft>
                        <a:buNone/>
                      </a:pPr>
                      <a:r>
                        <a:rPr lang="es-CO" sz="1200" dirty="0">
                          <a:solidFill>
                            <a:schemeClr val="bg2"/>
                          </a:solidFill>
                          <a:effectLst/>
                        </a:rPr>
                        <a:t>Gobierno Civil</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Génesis 8:15–11:9</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Llenar la tierra</a:t>
                      </a:r>
                    </a:p>
                    <a:p>
                      <a:pPr marL="0" marR="0">
                        <a:lnSpc>
                          <a:spcPct val="107000"/>
                        </a:lnSpc>
                        <a:spcAft>
                          <a:spcPts val="800"/>
                        </a:spcAft>
                        <a:buNone/>
                      </a:pPr>
                      <a:r>
                        <a:rPr lang="es-CO" sz="1200" dirty="0">
                          <a:solidFill>
                            <a:schemeClr val="bg2"/>
                          </a:solidFill>
                          <a:effectLst/>
                        </a:rPr>
                        <a:t>Pena capital</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Dispersión forzada por la confusión de las lenguas</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3185487737"/>
                  </a:ext>
                </a:extLst>
              </a:tr>
              <a:tr h="941919">
                <a:tc>
                  <a:txBody>
                    <a:bodyPr/>
                    <a:lstStyle/>
                    <a:p>
                      <a:pPr marL="0" marR="0">
                        <a:lnSpc>
                          <a:spcPct val="107000"/>
                        </a:lnSpc>
                        <a:spcAft>
                          <a:spcPts val="800"/>
                        </a:spcAft>
                        <a:buNone/>
                      </a:pPr>
                      <a:r>
                        <a:rPr lang="es-CO" sz="1200" dirty="0">
                          <a:solidFill>
                            <a:schemeClr val="bg2"/>
                          </a:solidFill>
                          <a:effectLst/>
                        </a:rPr>
                        <a:t>Regla Patriarcal</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Génesis 11:10</a:t>
                      </a:r>
                    </a:p>
                    <a:p>
                      <a:pPr marL="0" marR="0">
                        <a:lnSpc>
                          <a:spcPct val="107000"/>
                        </a:lnSpc>
                        <a:spcAft>
                          <a:spcPts val="800"/>
                        </a:spcAft>
                        <a:buNone/>
                      </a:pPr>
                      <a:r>
                        <a:rPr lang="es-CO" sz="1200" dirty="0">
                          <a:solidFill>
                            <a:schemeClr val="bg2"/>
                          </a:solidFill>
                          <a:effectLst/>
                        </a:rPr>
                        <a:t>Éxodo 18:27</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Permanecer en la Tierra Prometida</a:t>
                      </a:r>
                    </a:p>
                    <a:p>
                      <a:pPr marL="0" marR="0">
                        <a:lnSpc>
                          <a:spcPct val="107000"/>
                        </a:lnSpc>
                        <a:spcAft>
                          <a:spcPts val="800"/>
                        </a:spcAft>
                        <a:buNone/>
                      </a:pPr>
                      <a:r>
                        <a:rPr lang="es-CO" sz="1200" dirty="0">
                          <a:solidFill>
                            <a:schemeClr val="bg2"/>
                          </a:solidFill>
                          <a:effectLst/>
                        </a:rPr>
                        <a:t>Creer y obedecer a Dios</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Cautiverio en Egipto y peregrinación en el desierto</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172221712"/>
                  </a:ext>
                </a:extLst>
              </a:tr>
              <a:tr h="531058">
                <a:tc>
                  <a:txBody>
                    <a:bodyPr/>
                    <a:lstStyle/>
                    <a:p>
                      <a:pPr marL="0" marR="0">
                        <a:lnSpc>
                          <a:spcPct val="107000"/>
                        </a:lnSpc>
                        <a:spcAft>
                          <a:spcPts val="800"/>
                        </a:spcAft>
                        <a:buNone/>
                      </a:pPr>
                      <a:r>
                        <a:rPr lang="es-CO" sz="1200" dirty="0">
                          <a:solidFill>
                            <a:schemeClr val="bg2"/>
                          </a:solidFill>
                          <a:effectLst/>
                        </a:rPr>
                        <a:t>Ley Mosaica</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Éxodo 19:1</a:t>
                      </a:r>
                    </a:p>
                    <a:p>
                      <a:pPr marL="0" marR="0">
                        <a:lnSpc>
                          <a:spcPct val="107000"/>
                        </a:lnSpc>
                        <a:spcAft>
                          <a:spcPts val="800"/>
                        </a:spcAft>
                        <a:buNone/>
                      </a:pPr>
                      <a:r>
                        <a:rPr lang="es-CO" sz="1200" dirty="0">
                          <a:solidFill>
                            <a:schemeClr val="bg2"/>
                          </a:solidFill>
                          <a:effectLst/>
                        </a:rPr>
                        <a:t>Juan 14:30</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Guardar la Ley</a:t>
                      </a:r>
                    </a:p>
                    <a:p>
                      <a:pPr marL="0" marR="0">
                        <a:lnSpc>
                          <a:spcPct val="107000"/>
                        </a:lnSpc>
                        <a:spcAft>
                          <a:spcPts val="800"/>
                        </a:spcAft>
                        <a:buNone/>
                      </a:pPr>
                      <a:r>
                        <a:rPr lang="es-CO" sz="1200" dirty="0">
                          <a:solidFill>
                            <a:schemeClr val="bg2"/>
                          </a:solidFill>
                          <a:effectLst/>
                        </a:rPr>
                        <a:t>Caminar con Dios</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Cautiverios</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3888483939"/>
                  </a:ext>
                </a:extLst>
              </a:tr>
              <a:tr h="733626">
                <a:tc>
                  <a:txBody>
                    <a:bodyPr/>
                    <a:lstStyle/>
                    <a:p>
                      <a:pPr marL="0" marR="0">
                        <a:lnSpc>
                          <a:spcPct val="107000"/>
                        </a:lnSpc>
                        <a:spcAft>
                          <a:spcPts val="800"/>
                        </a:spcAft>
                        <a:buNone/>
                      </a:pPr>
                      <a:r>
                        <a:rPr lang="es-CO" sz="1200" dirty="0">
                          <a:solidFill>
                            <a:schemeClr val="bg2"/>
                          </a:solidFill>
                          <a:effectLst/>
                        </a:rPr>
                        <a:t>Gracia</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Hechos 2:1</a:t>
                      </a:r>
                    </a:p>
                    <a:p>
                      <a:pPr marL="0" marR="0">
                        <a:lnSpc>
                          <a:spcPct val="107000"/>
                        </a:lnSpc>
                        <a:spcAft>
                          <a:spcPts val="800"/>
                        </a:spcAft>
                        <a:buNone/>
                      </a:pPr>
                      <a:r>
                        <a:rPr lang="es-CO" sz="1200" dirty="0">
                          <a:solidFill>
                            <a:schemeClr val="bg2"/>
                          </a:solidFill>
                          <a:effectLst/>
                        </a:rPr>
                        <a:t>Apocalipsis 19:21</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Creer en Cristo</a:t>
                      </a:r>
                    </a:p>
                    <a:p>
                      <a:pPr marL="0" marR="0">
                        <a:lnSpc>
                          <a:spcPct val="107000"/>
                        </a:lnSpc>
                        <a:spcAft>
                          <a:spcPts val="800"/>
                        </a:spcAft>
                        <a:buNone/>
                      </a:pPr>
                      <a:r>
                        <a:rPr lang="es-CO" sz="1200" dirty="0">
                          <a:solidFill>
                            <a:schemeClr val="bg2"/>
                          </a:solidFill>
                          <a:effectLst/>
                        </a:rPr>
                        <a:t>Vivir con Cristo</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Muerte, </a:t>
                      </a:r>
                    </a:p>
                    <a:p>
                      <a:pPr marL="0" marR="0">
                        <a:lnSpc>
                          <a:spcPct val="107000"/>
                        </a:lnSpc>
                        <a:spcAft>
                          <a:spcPts val="800"/>
                        </a:spcAft>
                        <a:buNone/>
                      </a:pPr>
                      <a:r>
                        <a:rPr lang="es-CO" sz="1200" dirty="0">
                          <a:solidFill>
                            <a:schemeClr val="bg2"/>
                          </a:solidFill>
                          <a:effectLst/>
                        </a:rPr>
                        <a:t>Pérdida de recompensas</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3996196629"/>
                  </a:ext>
                </a:extLst>
              </a:tr>
              <a:tr h="733626">
                <a:tc>
                  <a:txBody>
                    <a:bodyPr/>
                    <a:lstStyle/>
                    <a:p>
                      <a:pPr marL="0" marR="0">
                        <a:lnSpc>
                          <a:spcPct val="107000"/>
                        </a:lnSpc>
                        <a:spcAft>
                          <a:spcPts val="800"/>
                        </a:spcAft>
                        <a:buNone/>
                      </a:pPr>
                      <a:r>
                        <a:rPr lang="es-CO" sz="1200" dirty="0">
                          <a:solidFill>
                            <a:schemeClr val="bg2"/>
                          </a:solidFill>
                          <a:effectLst/>
                        </a:rPr>
                        <a:t>Milenio</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Apocalipsis 20:1–15</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Creer y obedecer a Cristo y Su gobierno</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Muerte, </a:t>
                      </a:r>
                    </a:p>
                    <a:p>
                      <a:pPr marL="0" marR="0">
                        <a:lnSpc>
                          <a:spcPct val="107000"/>
                        </a:lnSpc>
                        <a:spcAft>
                          <a:spcPts val="800"/>
                        </a:spcAft>
                        <a:buNone/>
                      </a:pPr>
                      <a:r>
                        <a:rPr lang="es-CO" sz="1200" dirty="0">
                          <a:solidFill>
                            <a:schemeClr val="bg2"/>
                          </a:solidFill>
                          <a:effectLst/>
                        </a:rPr>
                        <a:t>Juicio del Gran Trono Blanco</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846711385"/>
                  </a:ext>
                </a:extLst>
              </a:tr>
            </a:tbl>
          </a:graphicData>
        </a:graphic>
      </p:graphicFrame>
      <p:sp>
        <p:nvSpPr>
          <p:cNvPr id="5" name="TextBox 4">
            <a:extLst>
              <a:ext uri="{FF2B5EF4-FFF2-40B4-BE49-F238E27FC236}">
                <a16:creationId xmlns:a16="http://schemas.microsoft.com/office/drawing/2014/main" id="{80438887-08A3-30E2-1DD0-CADF9ABAD52C}"/>
              </a:ext>
            </a:extLst>
          </p:cNvPr>
          <p:cNvSpPr txBox="1"/>
          <p:nvPr/>
        </p:nvSpPr>
        <p:spPr>
          <a:xfrm>
            <a:off x="1983849" y="60947"/>
            <a:ext cx="4947701" cy="461665"/>
          </a:xfrm>
          <a:prstGeom prst="rect">
            <a:avLst/>
          </a:prstGeom>
          <a:noFill/>
        </p:spPr>
        <p:txBody>
          <a:bodyPr wrap="none" rtlCol="0">
            <a:spAutoFit/>
          </a:bodyPr>
          <a:lstStyle/>
          <a:p>
            <a:r>
              <a:rPr lang="es-CO" dirty="0"/>
              <a:t>Ryrie, Dispensacionalismo, 1995, p.44</a:t>
            </a:r>
          </a:p>
        </p:txBody>
      </p:sp>
    </p:spTree>
    <p:extLst>
      <p:ext uri="{BB962C8B-B14F-4D97-AF65-F5344CB8AC3E}">
        <p14:creationId xmlns:p14="http://schemas.microsoft.com/office/powerpoint/2010/main" val="425407719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382F5-61D8-6C29-33D3-65A6D37B89E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5D6CD3C-7BE0-D4E0-2744-A1167FC9C8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434" y="381000"/>
            <a:ext cx="8565132" cy="5720624"/>
          </a:xfrm>
          <a:prstGeom prst="rect">
            <a:avLst/>
          </a:prstGeom>
        </p:spPr>
      </p:pic>
    </p:spTree>
    <p:extLst>
      <p:ext uri="{BB962C8B-B14F-4D97-AF65-F5344CB8AC3E}">
        <p14:creationId xmlns:p14="http://schemas.microsoft.com/office/powerpoint/2010/main" val="21904236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0" y="61121"/>
          <a:ext cx="9067800" cy="6735759"/>
        </p:xfrm>
        <a:graphic>
          <a:graphicData uri="http://schemas.openxmlformats.org/drawingml/2006/table">
            <a:tbl>
              <a:tblPr firstRow="1" bandRow="1">
                <a:tableStyleId>{D7AC3CCA-C797-4891-BE02-D94E43425B78}</a:tableStyleId>
              </a:tblPr>
              <a:tblGrid>
                <a:gridCol w="4419599">
                  <a:extLst>
                    <a:ext uri="{9D8B030D-6E8A-4147-A177-3AD203B41FA5}">
                      <a16:colId xmlns:a16="http://schemas.microsoft.com/office/drawing/2014/main" val="3700007483"/>
                    </a:ext>
                  </a:extLst>
                </a:gridCol>
                <a:gridCol w="4648201">
                  <a:extLst>
                    <a:ext uri="{9D8B030D-6E8A-4147-A177-3AD203B41FA5}">
                      <a16:colId xmlns:a16="http://schemas.microsoft.com/office/drawing/2014/main" val="2767129813"/>
                    </a:ext>
                  </a:extLst>
                </a:gridCol>
              </a:tblGrid>
              <a:tr h="640080">
                <a:tc gridSpan="2">
                  <a:txBody>
                    <a:bodyPr/>
                    <a:lstStyle/>
                    <a:p>
                      <a:pPr algn="ctr">
                        <a:spcBef>
                          <a:spcPts val="300"/>
                        </a:spcBef>
                        <a:spcAft>
                          <a:spcPts val="300"/>
                        </a:spcAft>
                      </a:pPr>
                      <a:r>
                        <a:rPr lang="en-US" sz="3200" b="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Edén = Ambiente Probatorio</a:t>
                      </a:r>
                    </a:p>
                  </a:txBody>
                  <a:tcPr anchor="ctr">
                    <a:solidFill>
                      <a:schemeClr val="bg2"/>
                    </a:solidFill>
                  </a:tcPr>
                </a:tc>
                <a:tc hMerge="1">
                  <a:txBody>
                    <a:bodyPr/>
                    <a:lstStyle/>
                    <a:p>
                      <a:endParaRPr lang="en-US" dirty="0">
                        <a:solidFill>
                          <a:srgbClr val="00FFFF"/>
                        </a:solidFill>
                      </a:endParaRPr>
                    </a:p>
                  </a:txBody>
                  <a:tcPr>
                    <a:solidFill>
                      <a:srgbClr val="00FFFF"/>
                    </a:solidFill>
                  </a:tcPr>
                </a:tc>
                <a:extLst>
                  <a:ext uri="{0D108BD9-81ED-4DB2-BD59-A6C34878D82A}">
                    <a16:rowId xmlns:a16="http://schemas.microsoft.com/office/drawing/2014/main" val="784803085"/>
                  </a:ext>
                </a:extLst>
              </a:tr>
              <a:tr h="522685">
                <a:tc>
                  <a:txBody>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lang="en-US" sz="2800" b="1" u="none" dirty="0">
                          <a:solidFill>
                            <a:srgbClr val="C00000"/>
                          </a:solidFill>
                          <a:latin typeface="Calibri" panose="020F0502020204030204" pitchFamily="34" charset="0"/>
                          <a:cs typeface="Calibri" panose="020F0502020204030204" pitchFamily="34" charset="0"/>
                        </a:rPr>
                        <a:t>Edén (Génesis 1-2)</a:t>
                      </a:r>
                    </a:p>
                  </a:txBody>
                  <a:tcPr anchor="ctr">
                    <a:solidFill>
                      <a:schemeClr val="tx1"/>
                    </a:solidFill>
                  </a:tcPr>
                </a:tc>
                <a:tc>
                  <a:txBody>
                    <a:bodyPr/>
                    <a:lstStyle/>
                    <a:p>
                      <a:pPr algn="ctr">
                        <a:spcBef>
                          <a:spcPts val="300"/>
                        </a:spcBef>
                        <a:spcAft>
                          <a:spcPts val="300"/>
                        </a:spcAft>
                      </a:pPr>
                      <a:r>
                        <a:rPr kumimoji="0" lang="en-US" sz="2800" b="1" u="none" strike="noStrike" kern="1200" cap="none" normalizeH="0" baseline="0" dirty="0">
                          <a:ln>
                            <a:noFill/>
                          </a:ln>
                          <a:solidFill>
                            <a:srgbClr val="0000FF"/>
                          </a:solidFill>
                          <a:effectLst/>
                          <a:latin typeface="Calibri" panose="020F0502020204030204" pitchFamily="34" charset="0"/>
                          <a:cs typeface="Calibri" panose="020F0502020204030204" pitchFamily="34" charset="0"/>
                        </a:rPr>
                        <a:t>Estado Eterno (Apc 21-22)</a:t>
                      </a:r>
                      <a:endParaRPr kumimoji="0" lang="en-US" sz="28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endParaRPr>
                    </a:p>
                  </a:txBody>
                  <a:tcPr anchor="ctr">
                    <a:solidFill>
                      <a:schemeClr val="tx1"/>
                    </a:solidFill>
                  </a:tcPr>
                </a:tc>
                <a:extLst>
                  <a:ext uri="{0D108BD9-81ED-4DB2-BD59-A6C34878D82A}">
                    <a16:rowId xmlns:a16="http://schemas.microsoft.com/office/drawing/2014/main" val="1956340708"/>
                  </a:ext>
                </a:extLst>
              </a:tr>
              <a:tr h="522685">
                <a:tc>
                  <a:txBody>
                    <a:bodyPr/>
                    <a:lstStyle/>
                    <a:p>
                      <a:pPr marL="0" indent="0">
                        <a:spcBef>
                          <a:spcPts val="300"/>
                        </a:spcBef>
                        <a:spcAft>
                          <a:spcPts val="300"/>
                        </a:spcAft>
                        <a:buNone/>
                        <a:defRPr/>
                      </a:pPr>
                      <a:r>
                        <a:rPr lang="en-US" sz="2400" b="1" u="none" kern="1200" dirty="0">
                          <a:solidFill>
                            <a:srgbClr val="C00000"/>
                          </a:solidFill>
                          <a:latin typeface="Calibri" panose="020F0502020204030204" pitchFamily="34" charset="0"/>
                          <a:ea typeface="+mn-ea"/>
                          <a:cs typeface="Calibri" panose="020F0502020204030204" pitchFamily="34" charset="0"/>
                        </a:rPr>
                        <a:t>División: luz/oscuridad 1:4</a:t>
                      </a:r>
                    </a:p>
                  </a:txBody>
                  <a:tcPr anchor="ctr">
                    <a:solidFill>
                      <a:schemeClr val="tx1"/>
                    </a:solidFill>
                  </a:tcPr>
                </a:tc>
                <a:tc>
                  <a:txBody>
                    <a:bodyPr/>
                    <a:lstStyle/>
                    <a:p>
                      <a:pPr marL="0" indent="0">
                        <a:spcBef>
                          <a:spcPts val="300"/>
                        </a:spcBef>
                        <a:spcAft>
                          <a:spcPts val="300"/>
                        </a:spcAft>
                        <a:buNone/>
                        <a:defRPr/>
                      </a:pPr>
                      <a:r>
                        <a:rPr kumimoji="0" lang="en-US" sz="24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No hay noche 21:25</a:t>
                      </a:r>
                    </a:p>
                  </a:txBody>
                  <a:tcPr anchor="ctr">
                    <a:solidFill>
                      <a:schemeClr val="tx1"/>
                    </a:solidFill>
                  </a:tcPr>
                </a:tc>
                <a:extLst>
                  <a:ext uri="{0D108BD9-81ED-4DB2-BD59-A6C34878D82A}">
                    <a16:rowId xmlns:a16="http://schemas.microsoft.com/office/drawing/2014/main" val="833816217"/>
                  </a:ext>
                </a:extLst>
              </a:tr>
              <a:tr h="522685">
                <a:tc>
                  <a:txBody>
                    <a:bodyPr/>
                    <a:lstStyle/>
                    <a:p>
                      <a:pPr marL="0" indent="0">
                        <a:spcBef>
                          <a:spcPts val="300"/>
                        </a:spcBef>
                        <a:spcAft>
                          <a:spcPts val="300"/>
                        </a:spcAft>
                        <a:buNone/>
                        <a:defRPr/>
                      </a:pPr>
                      <a:r>
                        <a:rPr lang="en-US" sz="2400" b="1" u="none" kern="1200" dirty="0">
                          <a:solidFill>
                            <a:srgbClr val="C00000"/>
                          </a:solidFill>
                          <a:latin typeface="Calibri" panose="020F0502020204030204" pitchFamily="34" charset="0"/>
                          <a:ea typeface="+mn-ea"/>
                          <a:cs typeface="Calibri" panose="020F0502020204030204" pitchFamily="34" charset="0"/>
                        </a:rPr>
                        <a:t>División: tierra/mar 1:10</a:t>
                      </a:r>
                    </a:p>
                  </a:txBody>
                  <a:tcPr anchor="ctr">
                    <a:solidFill>
                      <a:schemeClr val="tx1"/>
                    </a:solidFill>
                  </a:tcPr>
                </a:tc>
                <a:tc>
                  <a:txBody>
                    <a:bodyPr/>
                    <a:lstStyle/>
                    <a:p>
                      <a:pPr marL="0" indent="0">
                        <a:spcBef>
                          <a:spcPts val="300"/>
                        </a:spcBef>
                        <a:spcAft>
                          <a:spcPts val="300"/>
                        </a:spcAft>
                        <a:buNone/>
                        <a:defRPr/>
                      </a:pPr>
                      <a:r>
                        <a:rPr kumimoji="0" lang="en-US" sz="24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Sin mar 21:1</a:t>
                      </a:r>
                    </a:p>
                  </a:txBody>
                  <a:tcPr anchor="ctr">
                    <a:solidFill>
                      <a:schemeClr val="tx1"/>
                    </a:solidFill>
                  </a:tcPr>
                </a:tc>
                <a:extLst>
                  <a:ext uri="{0D108BD9-81ED-4DB2-BD59-A6C34878D82A}">
                    <a16:rowId xmlns:a16="http://schemas.microsoft.com/office/drawing/2014/main" val="1701469708"/>
                  </a:ext>
                </a:extLst>
              </a:tr>
              <a:tr h="522685">
                <a:tc>
                  <a:txBody>
                    <a:bodyPr/>
                    <a:lstStyle/>
                    <a:p>
                      <a:pPr marL="0" indent="0">
                        <a:spcBef>
                          <a:spcPts val="300"/>
                        </a:spcBef>
                        <a:spcAft>
                          <a:spcPts val="300"/>
                        </a:spcAft>
                        <a:buNone/>
                        <a:defRPr/>
                      </a:pPr>
                      <a:r>
                        <a:rPr lang="en-US" sz="2400" b="1" u="none" kern="1200" dirty="0">
                          <a:solidFill>
                            <a:srgbClr val="C00000"/>
                          </a:solidFill>
                          <a:latin typeface="Calibri" panose="020F0502020204030204" pitchFamily="34" charset="0"/>
                          <a:ea typeface="+mn-ea"/>
                          <a:cs typeface="Calibri" panose="020F0502020204030204" pitchFamily="34" charset="0"/>
                        </a:rPr>
                        <a:t>Sol y luna 1:16</a:t>
                      </a:r>
                    </a:p>
                  </a:txBody>
                  <a:tcPr anchor="ctr">
                    <a:solidFill>
                      <a:schemeClr val="tx1"/>
                    </a:solidFill>
                  </a:tcPr>
                </a:tc>
                <a:tc>
                  <a:txBody>
                    <a:bodyPr/>
                    <a:lstStyle/>
                    <a:p>
                      <a:pPr marL="0" indent="0">
                        <a:spcBef>
                          <a:spcPts val="300"/>
                        </a:spcBef>
                        <a:spcAft>
                          <a:spcPts val="300"/>
                        </a:spcAft>
                        <a:buNone/>
                        <a:defRPr/>
                      </a:pPr>
                      <a:r>
                        <a:rPr kumimoji="0" lang="en-US" sz="24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Sin sol ni luna 21:23</a:t>
                      </a:r>
                    </a:p>
                  </a:txBody>
                  <a:tcPr anchor="ctr">
                    <a:solidFill>
                      <a:schemeClr val="tx1"/>
                    </a:solidFill>
                  </a:tcPr>
                </a:tc>
                <a:extLst>
                  <a:ext uri="{0D108BD9-81ED-4DB2-BD59-A6C34878D82A}">
                    <a16:rowId xmlns:a16="http://schemas.microsoft.com/office/drawing/2014/main" val="817110365"/>
                  </a:ext>
                </a:extLst>
              </a:tr>
              <a:tr h="522685">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2400" b="1" u="none" kern="1200" dirty="0">
                          <a:solidFill>
                            <a:srgbClr val="C00000"/>
                          </a:solidFill>
                          <a:latin typeface="Calibri" panose="020F0502020204030204" pitchFamily="34" charset="0"/>
                          <a:ea typeface="+mn-ea"/>
                          <a:cs typeface="Calibri" panose="020F0502020204030204" pitchFamily="34" charset="0"/>
                        </a:rPr>
                        <a:t>Jardín 2:8-9</a:t>
                      </a:r>
                    </a:p>
                  </a:txBody>
                  <a:tcPr anchor="ctr">
                    <a:solidFill>
                      <a:schemeClr val="tx1"/>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24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Ciudad 21:2</a:t>
                      </a:r>
                    </a:p>
                  </a:txBody>
                  <a:tcPr anchor="ctr">
                    <a:solidFill>
                      <a:schemeClr val="tx1"/>
                    </a:solidFill>
                  </a:tcPr>
                </a:tc>
                <a:extLst>
                  <a:ext uri="{0D108BD9-81ED-4DB2-BD59-A6C34878D82A}">
                    <a16:rowId xmlns:a16="http://schemas.microsoft.com/office/drawing/2014/main" val="1982912705"/>
                  </a:ext>
                </a:extLst>
              </a:tr>
              <a:tr h="522685">
                <a:tc>
                  <a:txBody>
                    <a:bodyPr/>
                    <a:lstStyle/>
                    <a:p>
                      <a:pPr marL="0" indent="0">
                        <a:spcBef>
                          <a:spcPts val="300"/>
                        </a:spcBef>
                        <a:spcAft>
                          <a:spcPts val="300"/>
                        </a:spcAft>
                        <a:buNone/>
                        <a:defRPr/>
                      </a:pPr>
                      <a:r>
                        <a:rPr lang="es-CO" sz="2400" b="1" u="none" kern="1200" dirty="0">
                          <a:solidFill>
                            <a:srgbClr val="C00000"/>
                          </a:solidFill>
                          <a:latin typeface="Calibri" panose="020F0502020204030204" pitchFamily="34" charset="0"/>
                          <a:ea typeface="+mn-ea"/>
                          <a:cs typeface="Calibri" panose="020F0502020204030204" pitchFamily="34" charset="0"/>
                        </a:rPr>
                        <a:t>Río que fluye desde Edén </a:t>
                      </a:r>
                      <a:r>
                        <a:rPr lang="en-US" sz="2400" b="1" u="none" kern="1200" dirty="0">
                          <a:solidFill>
                            <a:srgbClr val="C00000"/>
                          </a:solidFill>
                          <a:latin typeface="Calibri" panose="020F0502020204030204" pitchFamily="34" charset="0"/>
                          <a:ea typeface="+mn-ea"/>
                          <a:cs typeface="Calibri" panose="020F0502020204030204" pitchFamily="34" charset="0"/>
                        </a:rPr>
                        <a:t>2:10</a:t>
                      </a:r>
                    </a:p>
                  </a:txBody>
                  <a:tcPr anchor="ctr">
                    <a:solidFill>
                      <a:schemeClr val="tx1"/>
                    </a:solidFill>
                  </a:tcPr>
                </a:tc>
                <a:tc>
                  <a:txBody>
                    <a:bodyPr/>
                    <a:lstStyle/>
                    <a:p>
                      <a:pPr marL="0" indent="0">
                        <a:spcBef>
                          <a:spcPts val="300"/>
                        </a:spcBef>
                        <a:spcAft>
                          <a:spcPts val="300"/>
                        </a:spcAft>
                        <a:buNone/>
                        <a:defRPr/>
                      </a:pPr>
                      <a:r>
                        <a:rPr kumimoji="0" lang="es-CO" sz="24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Río que fluye desde el trono </a:t>
                      </a:r>
                      <a:r>
                        <a:rPr kumimoji="0" lang="en-US" sz="24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22:1</a:t>
                      </a:r>
                    </a:p>
                  </a:txBody>
                  <a:tcPr anchor="ctr">
                    <a:solidFill>
                      <a:schemeClr val="tx1"/>
                    </a:solidFill>
                  </a:tcPr>
                </a:tc>
                <a:extLst>
                  <a:ext uri="{0D108BD9-81ED-4DB2-BD59-A6C34878D82A}">
                    <a16:rowId xmlns:a16="http://schemas.microsoft.com/office/drawing/2014/main" val="3917941003"/>
                  </a:ext>
                </a:extLst>
              </a:tr>
              <a:tr h="522685">
                <a:tc>
                  <a:txBody>
                    <a:bodyPr/>
                    <a:lstStyle/>
                    <a:p>
                      <a:pPr marL="0" indent="0">
                        <a:spcBef>
                          <a:spcPts val="300"/>
                        </a:spcBef>
                        <a:spcAft>
                          <a:spcPts val="300"/>
                        </a:spcAft>
                        <a:buNone/>
                        <a:defRPr/>
                      </a:pPr>
                      <a:r>
                        <a:rPr lang="en-US" sz="2400" b="1" u="none" kern="1200" dirty="0">
                          <a:solidFill>
                            <a:srgbClr val="C00000"/>
                          </a:solidFill>
                          <a:latin typeface="Calibri" panose="020F0502020204030204" pitchFamily="34" charset="0"/>
                          <a:ea typeface="+mn-ea"/>
                          <a:cs typeface="Calibri" panose="020F0502020204030204" pitchFamily="34" charset="0"/>
                        </a:rPr>
                        <a:t>Oro en la tierra 2:12</a:t>
                      </a:r>
                    </a:p>
                  </a:txBody>
                  <a:tcPr anchor="ctr">
                    <a:solidFill>
                      <a:schemeClr val="tx1"/>
                    </a:solidFill>
                  </a:tcPr>
                </a:tc>
                <a:tc>
                  <a:txBody>
                    <a:bodyPr/>
                    <a:lstStyle/>
                    <a:p>
                      <a:pPr marL="0" indent="0">
                        <a:spcBef>
                          <a:spcPts val="300"/>
                        </a:spcBef>
                        <a:spcAft>
                          <a:spcPts val="300"/>
                        </a:spcAft>
                        <a:buNone/>
                        <a:defRPr/>
                      </a:pPr>
                      <a:r>
                        <a:rPr kumimoji="0" lang="en-US" sz="24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Oro en la ciudad 21:21</a:t>
                      </a:r>
                    </a:p>
                  </a:txBody>
                  <a:tcPr anchor="ctr">
                    <a:solidFill>
                      <a:schemeClr val="tx1"/>
                    </a:solidFill>
                  </a:tcPr>
                </a:tc>
                <a:extLst>
                  <a:ext uri="{0D108BD9-81ED-4DB2-BD59-A6C34878D82A}">
                    <a16:rowId xmlns:a16="http://schemas.microsoft.com/office/drawing/2014/main" val="3053562226"/>
                  </a:ext>
                </a:extLst>
              </a:tr>
              <a:tr h="940834">
                <a:tc>
                  <a:txBody>
                    <a:bodyPr/>
                    <a:lstStyle/>
                    <a:p>
                      <a:pPr marL="0" indent="0">
                        <a:spcBef>
                          <a:spcPts val="300"/>
                        </a:spcBef>
                        <a:spcAft>
                          <a:spcPts val="300"/>
                        </a:spcAft>
                        <a:buNone/>
                        <a:defRPr/>
                      </a:pPr>
                      <a:r>
                        <a:rPr lang="es-CO" sz="2400" b="1" u="none" kern="1200" dirty="0">
                          <a:solidFill>
                            <a:srgbClr val="C00000"/>
                          </a:solidFill>
                          <a:latin typeface="Calibri" panose="020F0502020204030204" pitchFamily="34" charset="0"/>
                          <a:ea typeface="+mn-ea"/>
                          <a:cs typeface="Calibri" panose="020F0502020204030204" pitchFamily="34" charset="0"/>
                        </a:rPr>
                        <a:t>Árbol de la vida en medio del jardín </a:t>
                      </a:r>
                      <a:r>
                        <a:rPr lang="en-US" sz="2400" b="1" u="none" kern="1200" dirty="0">
                          <a:solidFill>
                            <a:srgbClr val="C00000"/>
                          </a:solidFill>
                          <a:latin typeface="Calibri" panose="020F0502020204030204" pitchFamily="34" charset="0"/>
                          <a:ea typeface="+mn-ea"/>
                          <a:cs typeface="Calibri" panose="020F0502020204030204" pitchFamily="34" charset="0"/>
                        </a:rPr>
                        <a:t>2:9</a:t>
                      </a:r>
                    </a:p>
                  </a:txBody>
                  <a:tcPr anchor="ctr">
                    <a:solidFill>
                      <a:schemeClr val="tx1"/>
                    </a:solidFill>
                  </a:tcPr>
                </a:tc>
                <a:tc>
                  <a:txBody>
                    <a:bodyPr/>
                    <a:lstStyle/>
                    <a:p>
                      <a:pPr marL="0" indent="0">
                        <a:spcBef>
                          <a:spcPts val="300"/>
                        </a:spcBef>
                        <a:spcAft>
                          <a:spcPts val="300"/>
                        </a:spcAft>
                        <a:buNone/>
                        <a:defRPr/>
                      </a:pPr>
                      <a:r>
                        <a:rPr kumimoji="0" lang="es-CO" sz="24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Árbol de la vida en toda la ciudad </a:t>
                      </a:r>
                      <a:r>
                        <a:rPr kumimoji="0" lang="en-US" sz="24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22:2</a:t>
                      </a:r>
                    </a:p>
                  </a:txBody>
                  <a:tcPr anchor="ctr">
                    <a:solidFill>
                      <a:schemeClr val="tx1"/>
                    </a:solidFill>
                  </a:tcPr>
                </a:tc>
                <a:extLst>
                  <a:ext uri="{0D108BD9-81ED-4DB2-BD59-A6C34878D82A}">
                    <a16:rowId xmlns:a16="http://schemas.microsoft.com/office/drawing/2014/main" val="2176933553"/>
                  </a:ext>
                </a:extLst>
              </a:tr>
              <a:tr h="522685">
                <a:tc>
                  <a:txBody>
                    <a:bodyPr/>
                    <a:lstStyle/>
                    <a:p>
                      <a:pPr marL="0" indent="0">
                        <a:spcBef>
                          <a:spcPts val="300"/>
                        </a:spcBef>
                        <a:spcAft>
                          <a:spcPts val="300"/>
                        </a:spcAft>
                        <a:buNone/>
                        <a:defRPr/>
                      </a:pPr>
                      <a:r>
                        <a:rPr lang="en-US" sz="2400" b="1" u="none" kern="1200" dirty="0">
                          <a:solidFill>
                            <a:srgbClr val="C00000"/>
                          </a:solidFill>
                          <a:latin typeface="Calibri" panose="020F0502020204030204" pitchFamily="34" charset="0"/>
                          <a:ea typeface="+mn-ea"/>
                          <a:cs typeface="Calibri" panose="020F0502020204030204" pitchFamily="34" charset="0"/>
                        </a:rPr>
                        <a:t>Bedelio y piedra ónix 2:12</a:t>
                      </a:r>
                    </a:p>
                  </a:txBody>
                  <a:tcPr anchor="ctr">
                    <a:solidFill>
                      <a:schemeClr val="tx1"/>
                    </a:solidFill>
                  </a:tcPr>
                </a:tc>
                <a:tc>
                  <a:txBody>
                    <a:bodyPr/>
                    <a:lstStyle/>
                    <a:p>
                      <a:pPr marL="0" indent="0">
                        <a:spcBef>
                          <a:spcPts val="300"/>
                        </a:spcBef>
                        <a:spcAft>
                          <a:spcPts val="300"/>
                        </a:spcAft>
                        <a:buNone/>
                        <a:defRPr/>
                      </a:pPr>
                      <a:r>
                        <a:rPr kumimoji="0" lang="en-US" sz="24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Todo tipo de piedras 21:19</a:t>
                      </a:r>
                    </a:p>
                  </a:txBody>
                  <a:tcPr anchor="ctr">
                    <a:solidFill>
                      <a:schemeClr val="tx1"/>
                    </a:solidFill>
                  </a:tcPr>
                </a:tc>
                <a:extLst>
                  <a:ext uri="{0D108BD9-81ED-4DB2-BD59-A6C34878D82A}">
                    <a16:rowId xmlns:a16="http://schemas.microsoft.com/office/drawing/2014/main" val="2206858893"/>
                  </a:ext>
                </a:extLst>
              </a:tr>
              <a:tr h="607605">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s-CO" sz="2400" b="1" u="none" kern="1200" dirty="0">
                          <a:solidFill>
                            <a:srgbClr val="C00000"/>
                          </a:solidFill>
                          <a:latin typeface="Calibri" panose="020F0502020204030204" pitchFamily="34" charset="0"/>
                          <a:ea typeface="+mn-ea"/>
                          <a:cs typeface="Calibri" panose="020F0502020204030204" pitchFamily="34" charset="0"/>
                        </a:rPr>
                        <a:t>Dios caminando en el jardín </a:t>
                      </a:r>
                      <a:r>
                        <a:rPr lang="en-US" sz="2400" b="1" u="none" kern="1200" dirty="0">
                          <a:solidFill>
                            <a:srgbClr val="C00000"/>
                          </a:solidFill>
                          <a:latin typeface="Calibri" panose="020F0502020204030204" pitchFamily="34" charset="0"/>
                          <a:ea typeface="+mn-ea"/>
                          <a:cs typeface="Calibri" panose="020F0502020204030204" pitchFamily="34" charset="0"/>
                        </a:rPr>
                        <a:t>3:8</a:t>
                      </a:r>
                    </a:p>
                  </a:txBody>
                  <a:tcPr anchor="ctr">
                    <a:solidFill>
                      <a:schemeClr val="tx1"/>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s-CO" sz="24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Dios habitando con su pueblo </a:t>
                      </a:r>
                      <a:r>
                        <a:rPr kumimoji="0" lang="en-US" sz="24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21:3</a:t>
                      </a:r>
                    </a:p>
                  </a:txBody>
                  <a:tcPr anchor="ctr">
                    <a:solidFill>
                      <a:schemeClr val="tx1"/>
                    </a:solidFill>
                  </a:tcPr>
                </a:tc>
                <a:extLst>
                  <a:ext uri="{0D108BD9-81ED-4DB2-BD59-A6C34878D82A}">
                    <a16:rowId xmlns:a16="http://schemas.microsoft.com/office/drawing/2014/main" val="1251010712"/>
                  </a:ext>
                </a:extLst>
              </a:tr>
              <a:tr h="313610">
                <a:tc gridSpan="2">
                  <a:txBody>
                    <a:bodyPr/>
                    <a:lstStyle/>
                    <a:p>
                      <a:pPr algn="ctr"/>
                      <a:r>
                        <a:rPr lang="en-US" sz="1800" dirty="0">
                          <a:latin typeface="Calibri" panose="020F0502020204030204" pitchFamily="34" charset="0"/>
                          <a:cs typeface="Calibri" panose="020F0502020204030204" pitchFamily="34" charset="0"/>
                        </a:rPr>
                        <a:t>Henry Morris, Genesis Record, p.33</a:t>
                      </a:r>
                      <a:endParaRPr lang="en-US" sz="1800" dirty="0">
                        <a:solidFill>
                          <a:schemeClr val="bg2"/>
                        </a:solidFill>
                        <a:latin typeface="Calibri" panose="020F0502020204030204" pitchFamily="34" charset="0"/>
                        <a:cs typeface="Calibri" panose="020F0502020204030204" pitchFamily="34" charset="0"/>
                      </a:endParaRPr>
                    </a:p>
                  </a:txBody>
                  <a:tcPr anchor="ctr">
                    <a:solidFill>
                      <a:schemeClr val="tx1"/>
                    </a:solidFill>
                  </a:tcPr>
                </a:tc>
                <a:tc hMerge="1">
                  <a:txBody>
                    <a:bodyPr/>
                    <a:lstStyle/>
                    <a:p>
                      <a:endParaRPr lang="en-US" dirty="0">
                        <a:solidFill>
                          <a:schemeClr val="bg1"/>
                        </a:solidFill>
                      </a:endParaRPr>
                    </a:p>
                  </a:txBody>
                  <a:tcPr/>
                </a:tc>
                <a:extLst>
                  <a:ext uri="{0D108BD9-81ED-4DB2-BD59-A6C34878D82A}">
                    <a16:rowId xmlns:a16="http://schemas.microsoft.com/office/drawing/2014/main" val="218776997"/>
                  </a:ext>
                </a:extLst>
              </a:tr>
            </a:tbl>
          </a:graphicData>
        </a:graphic>
      </p:graphicFrame>
    </p:spTree>
    <p:extLst>
      <p:ext uri="{BB962C8B-B14F-4D97-AF65-F5344CB8AC3E}">
        <p14:creationId xmlns:p14="http://schemas.microsoft.com/office/powerpoint/2010/main" val="300283548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123C5-D4FA-A913-43E6-C7C322AFD85B}"/>
            </a:ext>
          </a:extLst>
        </p:cNvPr>
        <p:cNvGrpSpPr/>
        <p:nvPr/>
      </p:nvGrpSpPr>
      <p:grpSpPr>
        <a:xfrm>
          <a:off x="0" y="0"/>
          <a:ext cx="0" cy="0"/>
          <a:chOff x="0" y="0"/>
          <a:chExt cx="0" cy="0"/>
        </a:xfrm>
      </p:grpSpPr>
      <p:sp>
        <p:nvSpPr>
          <p:cNvPr id="171010" name="Rectangle 2">
            <a:extLst>
              <a:ext uri="{FF2B5EF4-FFF2-40B4-BE49-F238E27FC236}">
                <a16:creationId xmlns:a16="http://schemas.microsoft.com/office/drawing/2014/main" id="{ABA53AEE-AB8A-7EF9-7D8D-56C8623F6FA3}"/>
              </a:ext>
            </a:extLst>
          </p:cNvPr>
          <p:cNvSpPr>
            <a:spLocks noGrp="1" noChangeArrowheads="1"/>
          </p:cNvSpPr>
          <p:nvPr>
            <p:ph type="title"/>
          </p:nvPr>
        </p:nvSpPr>
        <p:spPr>
          <a:xfrm>
            <a:off x="3733800" y="304800"/>
            <a:ext cx="1981200" cy="914400"/>
          </a:xfrm>
        </p:spPr>
        <p:txBody>
          <a:bodyPr/>
          <a:lstStyle/>
          <a:p>
            <a:pPr algn="ctr" eaLnBrk="1" hangingPunct="1"/>
            <a:r>
              <a:rPr lang="en-US" sz="3600" dirty="0">
                <a:effectLst>
                  <a:outerShdw blurRad="38100" dist="38100" dir="2700000" algn="tl">
                    <a:srgbClr val="000000">
                      <a:alpha val="43137"/>
                    </a:srgbClr>
                  </a:outerShdw>
                </a:effectLst>
              </a:rPr>
              <a:t>Esquema</a:t>
            </a:r>
          </a:p>
        </p:txBody>
      </p:sp>
      <p:sp>
        <p:nvSpPr>
          <p:cNvPr id="153603" name="Rectangle 3">
            <a:extLst>
              <a:ext uri="{FF2B5EF4-FFF2-40B4-BE49-F238E27FC236}">
                <a16:creationId xmlns:a16="http://schemas.microsoft.com/office/drawing/2014/main" id="{9F40CE6E-D09F-8B80-3052-13065BCD2D70}"/>
              </a:ext>
            </a:extLst>
          </p:cNvPr>
          <p:cNvSpPr>
            <a:spLocks noGrp="1" noChangeArrowheads="1"/>
          </p:cNvSpPr>
          <p:nvPr>
            <p:ph type="body" idx="1"/>
          </p:nvPr>
        </p:nvSpPr>
        <p:spPr>
          <a:xfrm>
            <a:off x="1346994" y="1600201"/>
            <a:ext cx="7416006" cy="3962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dirty="0">
                <a:solidFill>
                  <a:srgbClr val="FFFFCC"/>
                </a:solidFill>
                <a:effectLst>
                  <a:outerShdw blurRad="38100" dist="38100" dir="2700000" algn="tl">
                    <a:srgbClr val="000000">
                      <a:alpha val="43137"/>
                    </a:srgbClr>
                  </a:outerShdw>
                </a:effectLst>
                <a:ea typeface="+mn-ea"/>
                <a:cs typeface="+mn-cs"/>
              </a:rPr>
              <a:t>Pacto Noéico (Gén 8:20–9:17)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Promesa (Gén 8:20-22) </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Provisión (Gén 9:1-7)</a:t>
            </a:r>
          </a:p>
          <a:p>
            <a:pPr marL="914400" lvl="1" indent="-457200" algn="just"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Pacto y Sello (Gén 9:8-17)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Pecado posterior al diluvio (Gén 9:18-29)</a:t>
            </a:r>
          </a:p>
        </p:txBody>
      </p:sp>
      <p:pic>
        <p:nvPicPr>
          <p:cNvPr id="4" name="Picture 3">
            <a:extLst>
              <a:ext uri="{FF2B5EF4-FFF2-40B4-BE49-F238E27FC236}">
                <a16:creationId xmlns:a16="http://schemas.microsoft.com/office/drawing/2014/main" id="{F299BCE8-72AE-183E-1AB0-BA100A4D09EF}"/>
              </a:ext>
            </a:extLst>
          </p:cNvPr>
          <p:cNvPicPr>
            <a:picLocks noChangeAspect="1"/>
          </p:cNvPicPr>
          <p:nvPr/>
        </p:nvPicPr>
        <p:blipFill>
          <a:blip r:embed="rId2"/>
          <a:stretch>
            <a:fillRect/>
          </a:stretch>
        </p:blipFill>
        <p:spPr>
          <a:xfrm>
            <a:off x="7684926" y="82025"/>
            <a:ext cx="1373881" cy="984775"/>
          </a:xfrm>
          <a:prstGeom prst="rect">
            <a:avLst/>
          </a:prstGeom>
        </p:spPr>
      </p:pic>
    </p:spTree>
    <p:extLst>
      <p:ext uri="{BB962C8B-B14F-4D97-AF65-F5344CB8AC3E}">
        <p14:creationId xmlns:p14="http://schemas.microsoft.com/office/powerpoint/2010/main" val="31501943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1026"/>
          <p:cNvSpPr>
            <a:spLocks noGrp="1" noChangeArrowheads="1"/>
          </p:cNvSpPr>
          <p:nvPr>
            <p:ph type="title"/>
          </p:nvPr>
        </p:nvSpPr>
        <p:spPr>
          <a:xfrm>
            <a:off x="2857500" y="304800"/>
            <a:ext cx="3429000" cy="1143000"/>
          </a:xfrm>
        </p:spPr>
        <p:txBody>
          <a:bodyPr/>
          <a:lstStyle/>
          <a:p>
            <a:pPr algn="ctr" eaLnBrk="1" hangingPunct="1"/>
            <a:r>
              <a:rPr lang="en-US" sz="3600" dirty="0">
                <a:effectLst>
                  <a:outerShdw blurRad="38100" dist="38100" dir="2700000" algn="tl">
                    <a:srgbClr val="000000">
                      <a:alpha val="43137"/>
                    </a:srgbClr>
                  </a:outerShdw>
                </a:effectLst>
              </a:rPr>
              <a:t>Pacto Noéico</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(Gén 9:8-17) </a:t>
            </a:r>
            <a:endParaRPr lang="en-US" sz="3200" dirty="0">
              <a:solidFill>
                <a:schemeClr val="tx1"/>
              </a:solidFill>
              <a:effectLst>
                <a:outerShdw blurRad="38100" dist="38100" dir="2700000" algn="tl">
                  <a:srgbClr val="000000"/>
                </a:outerShdw>
              </a:effectLst>
              <a:ea typeface="+mn-ea"/>
              <a:cs typeface="+mn-cs"/>
            </a:endParaRPr>
          </a:p>
        </p:txBody>
      </p:sp>
      <p:sp>
        <p:nvSpPr>
          <p:cNvPr id="157699" name="Rectangle 1027"/>
          <p:cNvSpPr>
            <a:spLocks noGrp="1" noChangeArrowheads="1"/>
          </p:cNvSpPr>
          <p:nvPr>
            <p:ph type="body" idx="1"/>
          </p:nvPr>
        </p:nvSpPr>
        <p:spPr>
          <a:xfrm>
            <a:off x="1385094" y="1600200"/>
            <a:ext cx="6844506" cy="446087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Promesa del pacto (Gén. 9:8-11)</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Definición de pacto (Gén. 9:9, 11)</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Señal del pacto (Gén. 9:12-17)</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Otras señales del pacto</a:t>
            </a:r>
          </a:p>
        </p:txBody>
      </p:sp>
      <p:pic>
        <p:nvPicPr>
          <p:cNvPr id="4" name="Picture 3">
            <a:extLst>
              <a:ext uri="{FF2B5EF4-FFF2-40B4-BE49-F238E27FC236}">
                <a16:creationId xmlns:a16="http://schemas.microsoft.com/office/drawing/2014/main" id="{45120DBA-F73F-25D3-7DC5-FA614A91E347}"/>
              </a:ext>
            </a:extLst>
          </p:cNvPr>
          <p:cNvPicPr>
            <a:picLocks noChangeAspect="1"/>
          </p:cNvPicPr>
          <p:nvPr/>
        </p:nvPicPr>
        <p:blipFill>
          <a:blip r:embed="rId2"/>
          <a:stretch>
            <a:fillRect/>
          </a:stretch>
        </p:blipFill>
        <p:spPr>
          <a:xfrm>
            <a:off x="7696200" y="76200"/>
            <a:ext cx="1371719" cy="987638"/>
          </a:xfrm>
          <a:prstGeom prst="rect">
            <a:avLst/>
          </a:prstGeom>
        </p:spPr>
      </p:pic>
    </p:spTree>
    <p:extLst>
      <p:ext uri="{BB962C8B-B14F-4D97-AF65-F5344CB8AC3E}">
        <p14:creationId xmlns:p14="http://schemas.microsoft.com/office/powerpoint/2010/main" val="35749903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985CD-051A-E099-2815-DC61F0D30DE4}"/>
            </a:ext>
          </a:extLst>
        </p:cNvPr>
        <p:cNvGrpSpPr/>
        <p:nvPr/>
      </p:nvGrpSpPr>
      <p:grpSpPr>
        <a:xfrm>
          <a:off x="0" y="0"/>
          <a:ext cx="0" cy="0"/>
          <a:chOff x="0" y="0"/>
          <a:chExt cx="0" cy="0"/>
        </a:xfrm>
      </p:grpSpPr>
      <p:sp>
        <p:nvSpPr>
          <p:cNvPr id="175106" name="Rectangle 1026">
            <a:extLst>
              <a:ext uri="{FF2B5EF4-FFF2-40B4-BE49-F238E27FC236}">
                <a16:creationId xmlns:a16="http://schemas.microsoft.com/office/drawing/2014/main" id="{72136762-3DE2-53A5-1DA0-88C2C237BAC3}"/>
              </a:ext>
            </a:extLst>
          </p:cNvPr>
          <p:cNvSpPr>
            <a:spLocks noGrp="1" noChangeArrowheads="1"/>
          </p:cNvSpPr>
          <p:nvPr>
            <p:ph type="title"/>
          </p:nvPr>
        </p:nvSpPr>
        <p:spPr>
          <a:xfrm>
            <a:off x="2857500" y="304800"/>
            <a:ext cx="3429000" cy="1143000"/>
          </a:xfrm>
        </p:spPr>
        <p:txBody>
          <a:bodyPr/>
          <a:lstStyle/>
          <a:p>
            <a:pPr algn="ctr" eaLnBrk="1" hangingPunct="1"/>
            <a:r>
              <a:rPr lang="en-US" sz="3600" dirty="0">
                <a:effectLst>
                  <a:outerShdw blurRad="38100" dist="38100" dir="2700000" algn="tl">
                    <a:srgbClr val="000000">
                      <a:alpha val="43137"/>
                    </a:srgbClr>
                  </a:outerShdw>
                </a:effectLst>
              </a:rPr>
              <a:t>Pacto Noéico</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(Gén 9:8-17) </a:t>
            </a:r>
            <a:endParaRPr lang="en-US" sz="3200" dirty="0">
              <a:solidFill>
                <a:schemeClr val="tx1"/>
              </a:solidFill>
              <a:effectLst>
                <a:outerShdw blurRad="38100" dist="38100" dir="2700000" algn="tl">
                  <a:srgbClr val="000000"/>
                </a:outerShdw>
              </a:effectLst>
              <a:ea typeface="+mn-ea"/>
              <a:cs typeface="+mn-cs"/>
            </a:endParaRPr>
          </a:p>
        </p:txBody>
      </p:sp>
      <p:sp>
        <p:nvSpPr>
          <p:cNvPr id="157699" name="Rectangle 1027">
            <a:extLst>
              <a:ext uri="{FF2B5EF4-FFF2-40B4-BE49-F238E27FC236}">
                <a16:creationId xmlns:a16="http://schemas.microsoft.com/office/drawing/2014/main" id="{CAB6CA7D-9C34-02FD-C3A1-532B7E9F7CD9}"/>
              </a:ext>
            </a:extLst>
          </p:cNvPr>
          <p:cNvSpPr>
            <a:spLocks noGrp="1" noChangeArrowheads="1"/>
          </p:cNvSpPr>
          <p:nvPr>
            <p:ph type="body" idx="1"/>
          </p:nvPr>
        </p:nvSpPr>
        <p:spPr>
          <a:xfrm>
            <a:off x="1385094" y="1600200"/>
            <a:ext cx="6844506" cy="446087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Promesa del pacto (Gén. 9:8-11)</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Definición de pacto (Gén. 9:9, 11)</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Señal del pacto (Gén. 9:12-17)</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Otras señales del pacto</a:t>
            </a:r>
          </a:p>
        </p:txBody>
      </p:sp>
      <p:pic>
        <p:nvPicPr>
          <p:cNvPr id="4" name="Picture 3">
            <a:extLst>
              <a:ext uri="{FF2B5EF4-FFF2-40B4-BE49-F238E27FC236}">
                <a16:creationId xmlns:a16="http://schemas.microsoft.com/office/drawing/2014/main" id="{DC0E96FA-864D-21D8-1173-4027A306E8EA}"/>
              </a:ext>
            </a:extLst>
          </p:cNvPr>
          <p:cNvPicPr>
            <a:picLocks noChangeAspect="1"/>
          </p:cNvPicPr>
          <p:nvPr/>
        </p:nvPicPr>
        <p:blipFill>
          <a:blip r:embed="rId2"/>
          <a:stretch>
            <a:fillRect/>
          </a:stretch>
        </p:blipFill>
        <p:spPr>
          <a:xfrm>
            <a:off x="7696200" y="76200"/>
            <a:ext cx="1371719" cy="987638"/>
          </a:xfrm>
          <a:prstGeom prst="rect">
            <a:avLst/>
          </a:prstGeom>
        </p:spPr>
      </p:pic>
    </p:spTree>
    <p:extLst>
      <p:ext uri="{BB962C8B-B14F-4D97-AF65-F5344CB8AC3E}">
        <p14:creationId xmlns:p14="http://schemas.microsoft.com/office/powerpoint/2010/main" val="834545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rPr>
              <a:t>Génesis 1-11 (cuatro eventos)</a:t>
            </a:r>
          </a:p>
          <a:p>
            <a:pPr marL="914400" lvl="1" indent="-457200" eaLnBrk="1" hangingPunct="1">
              <a:spcBef>
                <a:spcPts val="0"/>
              </a:spcBef>
              <a:spcAft>
                <a:spcPts val="3000"/>
              </a:spcAft>
              <a:buSzPct val="100000"/>
              <a:buFont typeface="+mj-lt"/>
              <a:buAutoNum type="alphaUcPeriod"/>
              <a:defRPr/>
            </a:pPr>
            <a:r>
              <a:rPr lang="en-US" b="1" u="sng" dirty="0">
                <a:solidFill>
                  <a:srgbClr val="FFFFCC"/>
                </a:solidFill>
              </a:rPr>
              <a:t>Creación (1-2)</a:t>
            </a:r>
          </a:p>
          <a:p>
            <a:pPr marL="914400" lvl="1" indent="-457200" eaLnBrk="1" hangingPunct="1">
              <a:spcBef>
                <a:spcPts val="0"/>
              </a:spcBef>
              <a:spcAft>
                <a:spcPts val="3000"/>
              </a:spcAft>
              <a:buSzPct val="100000"/>
              <a:buFont typeface="+mj-lt"/>
              <a:buAutoNum type="alphaUcPeriod"/>
              <a:defRPr/>
            </a:pPr>
            <a:r>
              <a:rPr lang="en-US" dirty="0"/>
              <a:t>Caída (3-5)</a:t>
            </a:r>
          </a:p>
          <a:p>
            <a:pPr marL="914400" lvl="1" indent="-457200" eaLnBrk="1" hangingPunct="1">
              <a:spcBef>
                <a:spcPts val="0"/>
              </a:spcBef>
              <a:spcAft>
                <a:spcPts val="3000"/>
              </a:spcAft>
              <a:buSzPct val="100000"/>
              <a:buFont typeface="+mj-lt"/>
              <a:buAutoNum type="alphaUcPeriod"/>
              <a:defRPr/>
            </a:pPr>
            <a:r>
              <a:rPr lang="en-US" dirty="0"/>
              <a:t>Diluvio (6-9)</a:t>
            </a:r>
          </a:p>
          <a:p>
            <a:pPr marL="914400" lvl="1" indent="-457200" eaLnBrk="1" hangingPunct="1">
              <a:spcBef>
                <a:spcPts val="0"/>
              </a:spcBef>
              <a:spcAft>
                <a:spcPts val="3000"/>
              </a:spcAft>
              <a:buSzPct val="100000"/>
              <a:buFont typeface="+mj-lt"/>
              <a:buAutoNum type="alphaUcPeriod"/>
              <a:defRPr/>
            </a:pPr>
            <a:r>
              <a:rPr lang="en-US" dirty="0"/>
              <a:t>Dispersión nacional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2400300" y="228600"/>
            <a:ext cx="4991100" cy="914400"/>
          </a:xfrm>
        </p:spPr>
        <p:txBody>
          <a:bodyPr/>
          <a:lstStyle/>
          <a:p>
            <a:pPr algn="ctr" eaLnBrk="1" hangingPunct="1"/>
            <a:r>
              <a:rPr lang="en-US" sz="3600" dirty="0"/>
              <a:t>ESTRUCTURA DE GÉNESIS</a:t>
            </a:r>
          </a:p>
        </p:txBody>
      </p:sp>
      <p:pic>
        <p:nvPicPr>
          <p:cNvPr id="4" name="Picture 3">
            <a:extLst>
              <a:ext uri="{FF2B5EF4-FFF2-40B4-BE49-F238E27FC236}">
                <a16:creationId xmlns:a16="http://schemas.microsoft.com/office/drawing/2014/main" id="{10B62D08-CA39-6262-1D5E-CE7E15C2A7E6}"/>
              </a:ext>
            </a:extLst>
          </p:cNvPr>
          <p:cNvPicPr>
            <a:picLocks noChangeAspect="1"/>
          </p:cNvPicPr>
          <p:nvPr/>
        </p:nvPicPr>
        <p:blipFill>
          <a:blip r:embed="rId3"/>
          <a:stretch>
            <a:fillRect/>
          </a:stretch>
        </p:blipFill>
        <p:spPr>
          <a:xfrm>
            <a:off x="7707052" y="68418"/>
            <a:ext cx="1392865" cy="99838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5CB2BE-7E4D-4E5C-B78B-34894B7581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1" y="2"/>
            <a:ext cx="9144000" cy="3816429"/>
          </a:xfrm>
          <a:prstGeom prst="rect">
            <a:avLst/>
          </a:prstGeom>
          <a:noFill/>
          <a:ln w="28575">
            <a:noFill/>
            <a:miter lim="800000"/>
            <a:headEnd/>
            <a:tailEnd/>
          </a:ln>
        </p:spPr>
        <p:txBody>
          <a:bodyPr wrap="square">
            <a:spAutoFit/>
          </a:bodyPr>
          <a:lstStyle/>
          <a:p>
            <a:pPr algn="ctr">
              <a:spcAft>
                <a:spcPts val="1200"/>
              </a:spcAft>
            </a:pP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8:21</a:t>
            </a:r>
          </a:p>
          <a:p>
            <a:pPr algn="just">
              <a:defRPr/>
            </a:pPr>
            <a:r>
              <a:rPr lang="es-CO"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 Señor percibió el aroma agradable, y dijo el Señor para sí: «</a:t>
            </a:r>
            <a:r>
              <a:rPr lang="es-CO" alt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Nunca más volveré a maldecir la tierra por causa del hombre</a:t>
            </a:r>
            <a:r>
              <a:rPr lang="es-CO"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porque la intención del corazón del hombre es mala desde su juventud. </a:t>
            </a:r>
            <a:r>
              <a:rPr lang="es-CO" alt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Nunca más volveré a destruir todo ser viviente como lo he hecho</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0" y="3352800"/>
            <a:ext cx="1828800" cy="1503968"/>
          </a:xfrm>
          <a:prstGeom prst="rect">
            <a:avLst/>
          </a:prstGeom>
        </p:spPr>
      </p:pic>
    </p:spTree>
    <p:extLst>
      <p:ext uri="{BB962C8B-B14F-4D97-AF65-F5344CB8AC3E}">
        <p14:creationId xmlns:p14="http://schemas.microsoft.com/office/powerpoint/2010/main" val="150494061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0" y="1195046"/>
            <a:ext cx="9143999" cy="4800600"/>
          </a:xfrm>
        </p:spPr>
        <p:txBody>
          <a:bodyPr/>
          <a:lstStyle/>
          <a:p>
            <a:pPr marL="0" indent="0" algn="just">
              <a:spcBef>
                <a:spcPts val="0"/>
              </a:spcBef>
              <a:buNone/>
            </a:pPr>
            <a:r>
              <a:rPr lang="en-US" dirty="0">
                <a:effectLst>
                  <a:outerShdw blurRad="38100" dist="38100" dir="2700000" algn="tl">
                    <a:srgbClr val="000000">
                      <a:alpha val="43137"/>
                    </a:srgbClr>
                  </a:outerShdw>
                </a:effectLst>
              </a:rPr>
              <a:t>“</a:t>
            </a:r>
            <a:r>
              <a:rPr lang="es-CO" dirty="0">
                <a:effectLst>
                  <a:outerShdw blurRad="38100" dist="38100" dir="2700000" algn="tl">
                    <a:srgbClr val="000000">
                      <a:alpha val="43137"/>
                    </a:srgbClr>
                  </a:outerShdw>
                </a:effectLst>
              </a:rPr>
              <a:t>Eso significa que nunca más habrá un diluvio universal, y que Dios nunca volverá a destruir a la humanidad en masa mediante un diluvio universal. La próxima vez que Dios destruya a la humanidad en masa, será por fuego (Isa. 24:5–6; 2 Ped. 3:10). Esta promesa indica una vez más que el Diluvio fue universal, no local. El lenguaje declara claramente lo que acababa de suceder: toda carne (excepto los que estaban a bordo del arca) y la tierra habían sido destruidas</a:t>
            </a:r>
            <a:r>
              <a:rPr lang="en-US" dirty="0">
                <a:effectLst>
                  <a:outerShdw blurRad="38100" dist="38100" dir="2700000" algn="tl">
                    <a:srgbClr val="000000">
                      <a:alpha val="43137"/>
                    </a:srgbClr>
                  </a:outerShdw>
                </a:effectLst>
              </a:rPr>
              <a:t>.</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1857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188</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684944" cy="914400"/>
          </a:xfrm>
          <a:prstGeom prst="rect">
            <a:avLst/>
          </a:prstGeom>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8305800" y="76200"/>
            <a:ext cx="732253" cy="1097280"/>
          </a:xfrm>
          <a:prstGeom prst="rect">
            <a:avLst/>
          </a:prstGeom>
          <a:ln>
            <a:solidFill>
              <a:schemeClr val="tx1"/>
            </a:solidFill>
          </a:ln>
        </p:spPr>
      </p:pic>
    </p:spTree>
    <p:extLst>
      <p:ext uri="{BB962C8B-B14F-4D97-AF65-F5344CB8AC3E}">
        <p14:creationId xmlns:p14="http://schemas.microsoft.com/office/powerpoint/2010/main" val="293351283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D4AC21-715A-00CF-43AC-090F7B0DAA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8603852" cy="6341733"/>
          </a:xfrm>
          <a:prstGeom prst="rect">
            <a:avLst/>
          </a:prstGeom>
        </p:spPr>
      </p:pic>
    </p:spTree>
    <p:extLst>
      <p:ext uri="{BB962C8B-B14F-4D97-AF65-F5344CB8AC3E}">
        <p14:creationId xmlns:p14="http://schemas.microsoft.com/office/powerpoint/2010/main" val="174339322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FCFE6-976E-D178-933E-A50586C1E9F6}"/>
            </a:ext>
          </a:extLst>
        </p:cNvPr>
        <p:cNvGrpSpPr/>
        <p:nvPr/>
      </p:nvGrpSpPr>
      <p:grpSpPr>
        <a:xfrm>
          <a:off x="0" y="0"/>
          <a:ext cx="0" cy="0"/>
          <a:chOff x="0" y="0"/>
          <a:chExt cx="0" cy="0"/>
        </a:xfrm>
      </p:grpSpPr>
      <p:sp>
        <p:nvSpPr>
          <p:cNvPr id="175106" name="Rectangle 1026">
            <a:extLst>
              <a:ext uri="{FF2B5EF4-FFF2-40B4-BE49-F238E27FC236}">
                <a16:creationId xmlns:a16="http://schemas.microsoft.com/office/drawing/2014/main" id="{150204CC-6549-EBBC-1853-F4D4FFBBD621}"/>
              </a:ext>
            </a:extLst>
          </p:cNvPr>
          <p:cNvSpPr>
            <a:spLocks noGrp="1" noChangeArrowheads="1"/>
          </p:cNvSpPr>
          <p:nvPr>
            <p:ph type="title"/>
          </p:nvPr>
        </p:nvSpPr>
        <p:spPr>
          <a:xfrm>
            <a:off x="2857500" y="304800"/>
            <a:ext cx="3429000" cy="1143000"/>
          </a:xfrm>
        </p:spPr>
        <p:txBody>
          <a:bodyPr/>
          <a:lstStyle/>
          <a:p>
            <a:pPr algn="ctr" eaLnBrk="1" hangingPunct="1"/>
            <a:r>
              <a:rPr lang="en-US" sz="3600" dirty="0">
                <a:effectLst>
                  <a:outerShdw blurRad="38100" dist="38100" dir="2700000" algn="tl">
                    <a:srgbClr val="000000">
                      <a:alpha val="43137"/>
                    </a:srgbClr>
                  </a:outerShdw>
                </a:effectLst>
              </a:rPr>
              <a:t>Pacto Noéico</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(Gén 9:8-17) </a:t>
            </a:r>
            <a:endParaRPr lang="en-US" sz="3200" dirty="0">
              <a:solidFill>
                <a:schemeClr val="tx1"/>
              </a:solidFill>
              <a:effectLst>
                <a:outerShdw blurRad="38100" dist="38100" dir="2700000" algn="tl">
                  <a:srgbClr val="000000"/>
                </a:outerShdw>
              </a:effectLst>
              <a:ea typeface="+mn-ea"/>
              <a:cs typeface="+mn-cs"/>
            </a:endParaRPr>
          </a:p>
        </p:txBody>
      </p:sp>
      <p:sp>
        <p:nvSpPr>
          <p:cNvPr id="157699" name="Rectangle 1027">
            <a:extLst>
              <a:ext uri="{FF2B5EF4-FFF2-40B4-BE49-F238E27FC236}">
                <a16:creationId xmlns:a16="http://schemas.microsoft.com/office/drawing/2014/main" id="{DA107997-DB36-10CD-C60C-FC371B7219D2}"/>
              </a:ext>
            </a:extLst>
          </p:cNvPr>
          <p:cNvSpPr>
            <a:spLocks noGrp="1" noChangeArrowheads="1"/>
          </p:cNvSpPr>
          <p:nvPr>
            <p:ph type="body" idx="1"/>
          </p:nvPr>
        </p:nvSpPr>
        <p:spPr>
          <a:xfrm>
            <a:off x="1385094" y="1600200"/>
            <a:ext cx="6844506" cy="446087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Promesa del pacto (Gén. 9:8-11)</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Definición de pacto (Gén. 9:9, 11)</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Señal del pacto (Gén. 9:12-17)</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Otras señales del pacto</a:t>
            </a:r>
          </a:p>
        </p:txBody>
      </p:sp>
      <p:pic>
        <p:nvPicPr>
          <p:cNvPr id="4" name="Picture 3">
            <a:extLst>
              <a:ext uri="{FF2B5EF4-FFF2-40B4-BE49-F238E27FC236}">
                <a16:creationId xmlns:a16="http://schemas.microsoft.com/office/drawing/2014/main" id="{F95F6039-8F71-8D0B-260D-288B784CC9E3}"/>
              </a:ext>
            </a:extLst>
          </p:cNvPr>
          <p:cNvPicPr>
            <a:picLocks noChangeAspect="1"/>
          </p:cNvPicPr>
          <p:nvPr/>
        </p:nvPicPr>
        <p:blipFill>
          <a:blip r:embed="rId2"/>
          <a:stretch>
            <a:fillRect/>
          </a:stretch>
        </p:blipFill>
        <p:spPr>
          <a:xfrm>
            <a:off x="7696200" y="76200"/>
            <a:ext cx="1371719" cy="987638"/>
          </a:xfrm>
          <a:prstGeom prst="rect">
            <a:avLst/>
          </a:prstGeom>
        </p:spPr>
      </p:pic>
    </p:spTree>
    <p:extLst>
      <p:ext uri="{BB962C8B-B14F-4D97-AF65-F5344CB8AC3E}">
        <p14:creationId xmlns:p14="http://schemas.microsoft.com/office/powerpoint/2010/main" val="24040283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0" y="1195046"/>
            <a:ext cx="9143999" cy="4800600"/>
          </a:xfrm>
        </p:spPr>
        <p:txBody>
          <a:bodyPr/>
          <a:lstStyle/>
          <a:p>
            <a:pPr marL="0" indent="0" algn="just">
              <a:spcBef>
                <a:spcPts val="0"/>
              </a:spcBef>
              <a:buNone/>
            </a:pPr>
            <a:r>
              <a:rPr lang="en-US" dirty="0">
                <a:effectLst>
                  <a:outerShdw blurRad="38100" dist="38100" dir="2700000" algn="tl">
                    <a:srgbClr val="000000">
                      <a:alpha val="43137"/>
                    </a:srgbClr>
                  </a:outerShdw>
                </a:effectLst>
              </a:rPr>
              <a:t>“</a:t>
            </a:r>
            <a:r>
              <a:rPr lang="es-CO" dirty="0">
                <a:effectLst>
                  <a:outerShdw blurRad="38100" dist="38100" dir="2700000" algn="tl">
                    <a:srgbClr val="000000">
                      <a:alpha val="43137"/>
                    </a:srgbClr>
                  </a:outerShdw>
                </a:effectLst>
              </a:rPr>
              <a:t>La palabra pacto aparece siete veces en este pasaje </a:t>
            </a:r>
            <a:r>
              <a:rPr lang="en-US" dirty="0">
                <a:effectLst>
                  <a:outerShdw blurRad="38100" dist="38100" dir="2700000" algn="tl">
                    <a:srgbClr val="000000">
                      <a:alpha val="43137"/>
                    </a:srgbClr>
                  </a:outerShdw>
                </a:effectLst>
              </a:rPr>
              <a:t>(9:9–17).</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1857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190</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684944" cy="914400"/>
          </a:xfrm>
          <a:prstGeom prst="rect">
            <a:avLst/>
          </a:prstGeom>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8305800" y="76200"/>
            <a:ext cx="732253" cy="1097280"/>
          </a:xfrm>
          <a:prstGeom prst="rect">
            <a:avLst/>
          </a:prstGeom>
          <a:ln>
            <a:solidFill>
              <a:schemeClr val="tx1"/>
            </a:solidFill>
          </a:ln>
        </p:spPr>
      </p:pic>
      <p:pic>
        <p:nvPicPr>
          <p:cNvPr id="2" name="Picture 1">
            <a:extLst>
              <a:ext uri="{FF2B5EF4-FFF2-40B4-BE49-F238E27FC236}">
                <a16:creationId xmlns:a16="http://schemas.microsoft.com/office/drawing/2014/main" id="{47304ACC-AF43-4120-A794-899AF04BD3FC}"/>
              </a:ext>
            </a:extLst>
          </p:cNvPr>
          <p:cNvPicPr>
            <a:picLocks noChangeAspect="1"/>
          </p:cNvPicPr>
          <p:nvPr/>
        </p:nvPicPr>
        <p:blipFill>
          <a:blip r:embed="rId6"/>
          <a:stretch>
            <a:fillRect/>
          </a:stretch>
        </p:blipFill>
        <p:spPr>
          <a:xfrm>
            <a:off x="1762784" y="2743200"/>
            <a:ext cx="5618433"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5400088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1" y="1466165"/>
            <a:ext cx="9143999" cy="4800600"/>
          </a:xfrm>
        </p:spPr>
        <p:txBody>
          <a:bodyPr/>
          <a:lstStyle/>
          <a:p>
            <a:pPr marL="0" indent="0" algn="just">
              <a:spcBef>
                <a:spcPts val="0"/>
              </a:spcBef>
              <a:buNone/>
            </a:pPr>
            <a:r>
              <a:rPr lang="en-US" dirty="0">
                <a:effectLst>
                  <a:outerShdw blurRad="38100" dist="38100" dir="2700000" algn="tl">
                    <a:srgbClr val="000000">
                      <a:alpha val="43137"/>
                    </a:srgbClr>
                  </a:outerShdw>
                </a:effectLst>
              </a:rPr>
              <a:t>“‘</a:t>
            </a:r>
            <a:r>
              <a:rPr lang="es-CO" sz="3000" dirty="0">
                <a:effectLst>
                  <a:outerShdw blurRad="38100" dist="38100" dir="2700000" algn="tl">
                    <a:srgbClr val="000000">
                      <a:alpha val="43137"/>
                    </a:srgbClr>
                  </a:outerShdw>
                </a:effectLst>
              </a:rPr>
              <a:t>Los contratos y los tratados eran comunes en todas partes, pero solo los hebreos, hasta donde sabemos, hacían pactos con sus dioses o con Dios. Al ser predominantemente caravaneros y, por tanto, intrusos etnopolíticos en Occidente, los primeros hebreos tenían una necesidad constante de la protección que brindaban los contratos y los tratados. Charles Clough señala: «Por supuesto, nosotros, los biblicistas, sostenemos que fue Dios quien hizo los pactos con el hombre, y no al revés</a:t>
            </a:r>
            <a:r>
              <a:rPr lang="es-CO"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a:t>
            </a:r>
            <a:r>
              <a:rPr lang="en-US" altLang="en-US" dirty="0">
                <a:effectLst>
                  <a:outerShdw blurRad="38100" dist="38100" dir="2700000" algn="tl">
                    <a:srgbClr val="000000">
                      <a:alpha val="43137"/>
                    </a:srgbClr>
                  </a:outerShdw>
                </a:effectLst>
              </a:rPr>
              <a:t>”</a:t>
            </a:r>
          </a:p>
        </p:txBody>
      </p:sp>
      <p:sp>
        <p:nvSpPr>
          <p:cNvPr id="4" name="Text Box 5"/>
          <p:cNvSpPr txBox="1">
            <a:spLocks noChangeArrowheads="1"/>
          </p:cNvSpPr>
          <p:nvPr/>
        </p:nvSpPr>
        <p:spPr bwMode="auto">
          <a:xfrm>
            <a:off x="1857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William F. Albright</a:t>
            </a:r>
          </a:p>
          <a:p>
            <a:pPr algn="ctr"/>
            <a:r>
              <a:rPr lang="en-US" altLang="en-US" sz="1800" i="1" dirty="0">
                <a:effectLst>
                  <a:outerShdw blurRad="38100" dist="38100" dir="2700000" algn="tl">
                    <a:srgbClr val="000000"/>
                  </a:outerShdw>
                </a:effectLst>
                <a:latin typeface="Calibri" panose="020F0502020204030204" pitchFamily="34" charset="0"/>
                <a:cs typeface="+mn-cs"/>
              </a:rPr>
              <a:t>Yahweh and the Gods of Canaan, </a:t>
            </a:r>
            <a:r>
              <a:rPr lang="en-US" altLang="en-US" sz="1800" dirty="0">
                <a:effectLst>
                  <a:outerShdw blurRad="38100" dist="38100" dir="2700000" algn="tl">
                    <a:srgbClr val="000000"/>
                  </a:outerShdw>
                </a:effectLst>
                <a:latin typeface="Calibri" panose="020F0502020204030204" pitchFamily="34" charset="0"/>
                <a:cs typeface="+mn-cs"/>
              </a:rPr>
              <a:t>106-08</a:t>
            </a:r>
          </a:p>
        </p:txBody>
      </p:sp>
      <p:pic>
        <p:nvPicPr>
          <p:cNvPr id="1026" name="Picture 2" descr="Yahweh and the Gods of Canaan: A Historical Analysis of ...">
            <a:extLst>
              <a:ext uri="{FF2B5EF4-FFF2-40B4-BE49-F238E27FC236}">
                <a16:creationId xmlns:a16="http://schemas.microsoft.com/office/drawing/2014/main" id="{25968CCB-68F5-4225-AA67-A84347676DC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97" t="4957" r="5172" b="4693"/>
          <a:stretch/>
        </p:blipFill>
        <p:spPr bwMode="auto">
          <a:xfrm>
            <a:off x="7287379" y="79972"/>
            <a:ext cx="806432" cy="12441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Yahweh and the gods of Canaan - YouTube">
            <a:extLst>
              <a:ext uri="{FF2B5EF4-FFF2-40B4-BE49-F238E27FC236}">
                <a16:creationId xmlns:a16="http://schemas.microsoft.com/office/drawing/2014/main" id="{5E95CD53-FF91-4579-BB61-C3DD760475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219670"/>
            <a:ext cx="1840434" cy="10328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BA98A5A-3610-49CD-BD22-64B508D0E847}"/>
              </a:ext>
            </a:extLst>
          </p:cNvPr>
          <p:cNvSpPr txBox="1"/>
          <p:nvPr/>
        </p:nvSpPr>
        <p:spPr>
          <a:xfrm>
            <a:off x="304800" y="6026505"/>
            <a:ext cx="8724901" cy="646331"/>
          </a:xfrm>
          <a:prstGeom prst="rect">
            <a:avLst/>
          </a:prstGeom>
          <a:noFill/>
        </p:spPr>
        <p:txBody>
          <a:bodyPr wrap="square" rtlCol="0">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Charles C. Clough, "Social-Political Implications of the New Covenant," in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An Introduction to the New Covenant</a:t>
            </a:r>
            <a:r>
              <a:rPr lang="en-US" sz="1800" dirty="0">
                <a:effectLst/>
                <a:latin typeface="Calibri" panose="020F0502020204030204" pitchFamily="34" charset="0"/>
                <a:ea typeface="Calibri" panose="020F0502020204030204" pitchFamily="34" charset="0"/>
                <a:cs typeface="Times New Roman" panose="02020603050405020304" pitchFamily="18" charset="0"/>
              </a:rPr>
              <a:t>, ed. Christopher Cone (Hurst, TX: Tyndale Seminary Press, 2013), 277.</a:t>
            </a:r>
            <a:endParaRPr lang="en-US" dirty="0"/>
          </a:p>
        </p:txBody>
      </p:sp>
    </p:spTree>
    <p:extLst>
      <p:ext uri="{BB962C8B-B14F-4D97-AF65-F5344CB8AC3E}">
        <p14:creationId xmlns:p14="http://schemas.microsoft.com/office/powerpoint/2010/main" val="50916863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017" y="80621"/>
            <a:ext cx="8839966" cy="6663506"/>
          </a:xfrm>
          <a:prstGeom prst="rect">
            <a:avLst/>
          </a:prstGeom>
        </p:spPr>
      </p:pic>
    </p:spTree>
    <p:extLst>
      <p:ext uri="{BB962C8B-B14F-4D97-AF65-F5344CB8AC3E}">
        <p14:creationId xmlns:p14="http://schemas.microsoft.com/office/powerpoint/2010/main" val="228886796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0"/>
            <a:ext cx="9144000" cy="6857999"/>
          </a:xfrm>
          <a:prstGeom prst="rect">
            <a:avLst/>
          </a:prstGeom>
        </p:spPr>
      </p:pic>
      <p:sp>
        <p:nvSpPr>
          <p:cNvPr id="4" name="Subtitle 3"/>
          <p:cNvSpPr>
            <a:spLocks noGrp="1"/>
          </p:cNvSpPr>
          <p:nvPr>
            <p:ph type="subTitle" sz="quarter" idx="1"/>
          </p:nvPr>
        </p:nvSpPr>
        <p:spPr>
          <a:xfrm>
            <a:off x="0" y="1"/>
            <a:ext cx="9144000" cy="3428999"/>
          </a:xfrm>
        </p:spPr>
        <p:txBody>
          <a:bodyPr/>
          <a:lstStyle/>
          <a:p>
            <a:pPr lvl="0">
              <a:spcBef>
                <a:spcPts val="0"/>
              </a:spcBef>
              <a:spcAft>
                <a:spcPts val="1200"/>
              </a:spcAft>
              <a:defRPr/>
            </a:pPr>
            <a:r>
              <a:rPr lang="en-US" sz="4000" kern="1200" dirty="0">
                <a:solidFill>
                  <a:srgbClr val="00FFFF"/>
                </a:solidFill>
                <a:ea typeface="+mj-ea"/>
                <a:cs typeface="+mj-cs"/>
              </a:rPr>
              <a:t> Exodo 2:24</a:t>
            </a:r>
          </a:p>
          <a:p>
            <a:pPr lvl="0" algn="just" eaLnBrk="1" hangingPunct="1">
              <a:spcBef>
                <a:spcPct val="0"/>
              </a:spcBef>
              <a:buClrTx/>
              <a:buSzTx/>
              <a:defRPr/>
            </a:pPr>
            <a:r>
              <a:rPr lang="en-US" sz="3600" kern="1200" dirty="0">
                <a:effectLst>
                  <a:outerShdw blurRad="38100" dist="38100" dir="2700000" algn="tl">
                    <a:srgbClr val="000000">
                      <a:alpha val="43137"/>
                    </a:srgbClr>
                  </a:outerShdw>
                </a:effectLst>
                <a:cs typeface="Arial" panose="020B0604020202020204" pitchFamily="34" charset="0"/>
              </a:rPr>
              <a:t>“</a:t>
            </a:r>
            <a:r>
              <a:rPr lang="es-CO" sz="3600" kern="1200" dirty="0">
                <a:effectLst>
                  <a:outerShdw blurRad="38100" dist="38100" dir="2700000" algn="tl">
                    <a:srgbClr val="000000">
                      <a:alpha val="43137"/>
                    </a:srgbClr>
                  </a:outerShdw>
                </a:effectLst>
                <a:cs typeface="Arial" panose="020B0604020202020204" pitchFamily="34" charset="0"/>
              </a:rPr>
              <a:t>Y oyó Dios el gemido de ellos, </a:t>
            </a:r>
            <a:r>
              <a:rPr lang="es-CO" sz="3600" b="1" u="sng" kern="1200" dirty="0">
                <a:solidFill>
                  <a:srgbClr val="FFFFCC"/>
                </a:solidFill>
                <a:effectLst>
                  <a:outerShdw blurRad="38100" dist="38100" dir="2700000" algn="tl">
                    <a:srgbClr val="000000">
                      <a:alpha val="43137"/>
                    </a:srgbClr>
                  </a:outerShdw>
                </a:effectLst>
                <a:cs typeface="Arial" panose="020B0604020202020204" pitchFamily="34" charset="0"/>
              </a:rPr>
              <a:t>y se acordó de su pacto</a:t>
            </a:r>
            <a:r>
              <a:rPr lang="es-CO" sz="3600" kern="1200" dirty="0">
                <a:effectLst>
                  <a:outerShdw blurRad="38100" dist="38100" dir="2700000" algn="tl">
                    <a:srgbClr val="000000">
                      <a:alpha val="43137"/>
                    </a:srgbClr>
                  </a:outerShdw>
                </a:effectLst>
                <a:cs typeface="Arial" panose="020B0604020202020204" pitchFamily="34" charset="0"/>
              </a:rPr>
              <a:t> con Abraham, Isaac y Jacob</a:t>
            </a:r>
            <a:r>
              <a:rPr lang="en-US" sz="3600" kern="1200" dirty="0">
                <a:effectLst>
                  <a:outerShdw blurRad="38100" dist="38100" dir="2700000" algn="tl">
                    <a:srgbClr val="000000">
                      <a:alpha val="43137"/>
                    </a:srgbClr>
                  </a:outerShdw>
                </a:effectLst>
                <a:cs typeface="Arial" panose="020B0604020202020204" pitchFamily="34" charset="0"/>
              </a:rPr>
              <a:t>.”</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B390246F-B8B4-4A22-837F-6EFE41C60A2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04381" y="2424112"/>
            <a:ext cx="2535238" cy="2605088"/>
          </a:xfrm>
          <a:prstGeom prst="rect">
            <a:avLst/>
          </a:prstGeom>
          <a:noFill/>
          <a:ln w="9525">
            <a:noFill/>
            <a:miter lim="800000"/>
            <a:headEnd/>
            <a:tailEnd/>
          </a:ln>
        </p:spPr>
      </p:pic>
    </p:spTree>
    <p:extLst>
      <p:ext uri="{BB962C8B-B14F-4D97-AF65-F5344CB8AC3E}">
        <p14:creationId xmlns:p14="http://schemas.microsoft.com/office/powerpoint/2010/main" val="11111151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0"/>
            <a:ext cx="9144000" cy="6857999"/>
          </a:xfrm>
          <a:prstGeom prst="rect">
            <a:avLst/>
          </a:prstGeom>
        </p:spPr>
      </p:pic>
      <p:sp>
        <p:nvSpPr>
          <p:cNvPr id="4" name="Subtitle 3"/>
          <p:cNvSpPr>
            <a:spLocks noGrp="1"/>
          </p:cNvSpPr>
          <p:nvPr>
            <p:ph type="subTitle" sz="quarter" idx="1"/>
          </p:nvPr>
        </p:nvSpPr>
        <p:spPr>
          <a:xfrm>
            <a:off x="0" y="1"/>
            <a:ext cx="9144000" cy="3428999"/>
          </a:xfrm>
        </p:spPr>
        <p:txBody>
          <a:bodyPr/>
          <a:lstStyle/>
          <a:p>
            <a:pPr lvl="0">
              <a:spcBef>
                <a:spcPts val="0"/>
              </a:spcBef>
              <a:spcAft>
                <a:spcPts val="1200"/>
              </a:spcAft>
              <a:defRPr/>
            </a:pPr>
            <a:r>
              <a:rPr lang="en-US" sz="4000" kern="1200" dirty="0">
                <a:solidFill>
                  <a:srgbClr val="00FFFF"/>
                </a:solidFill>
                <a:ea typeface="+mj-ea"/>
                <a:cs typeface="+mj-cs"/>
              </a:rPr>
              <a:t> Ezequiel 36:22</a:t>
            </a:r>
          </a:p>
          <a:p>
            <a:pPr lvl="0" algn="just" eaLnBrk="1" hangingPunct="1">
              <a:spcBef>
                <a:spcPct val="0"/>
              </a:spcBef>
              <a:buClrTx/>
              <a:buSzTx/>
              <a:defRPr/>
            </a:pPr>
            <a:r>
              <a:rPr lang="en-US" sz="3600" kern="1200" dirty="0">
                <a:effectLst>
                  <a:outerShdw blurRad="38100" dist="38100" dir="2700000" algn="tl">
                    <a:srgbClr val="000000">
                      <a:alpha val="43137"/>
                    </a:srgbClr>
                  </a:outerShdw>
                </a:effectLst>
                <a:cs typeface="Arial" panose="020B0604020202020204" pitchFamily="34" charset="0"/>
              </a:rPr>
              <a:t>“</a:t>
            </a:r>
            <a:r>
              <a:rPr lang="es-CO" sz="3600" kern="1200" dirty="0">
                <a:effectLst>
                  <a:outerShdw blurRad="38100" dist="38100" dir="2700000" algn="tl">
                    <a:srgbClr val="000000">
                      <a:alpha val="43137"/>
                    </a:srgbClr>
                  </a:outerShdw>
                </a:effectLst>
                <a:cs typeface="Arial" panose="020B0604020202020204" pitchFamily="34" charset="0"/>
              </a:rPr>
              <a:t>Por tanto, di a la casa de Israel: Así ha dicho Jehová el Señor: </a:t>
            </a:r>
            <a:r>
              <a:rPr lang="es-CO" sz="3600" b="1" u="sng" kern="1200" dirty="0">
                <a:solidFill>
                  <a:srgbClr val="FFFFCC"/>
                </a:solidFill>
                <a:effectLst>
                  <a:outerShdw blurRad="38100" dist="38100" dir="2700000" algn="tl">
                    <a:srgbClr val="000000">
                      <a:alpha val="43137"/>
                    </a:srgbClr>
                  </a:outerShdw>
                </a:effectLst>
                <a:cs typeface="Arial" panose="020B0604020202020204" pitchFamily="34" charset="0"/>
              </a:rPr>
              <a:t>No lo hago por vosotros, oh casa de Israel, sino por causa de mi santo nombre</a:t>
            </a:r>
            <a:r>
              <a:rPr lang="es-CO" sz="3600" kern="1200" dirty="0">
                <a:effectLst>
                  <a:outerShdw blurRad="38100" dist="38100" dir="2700000" algn="tl">
                    <a:srgbClr val="000000">
                      <a:alpha val="43137"/>
                    </a:srgbClr>
                  </a:outerShdw>
                </a:effectLst>
                <a:cs typeface="Arial" panose="020B0604020202020204" pitchFamily="34" charset="0"/>
              </a:rPr>
              <a:t>, el cual profanasteis vosotros entre las naciones adonde habéis llegado</a:t>
            </a:r>
            <a:r>
              <a:rPr lang="en-US" sz="3600" kern="1200" dirty="0">
                <a:effectLst>
                  <a:outerShdw blurRad="38100" dist="38100" dir="2700000" algn="tl">
                    <a:srgbClr val="000000">
                      <a:alpha val="43137"/>
                    </a:srgbClr>
                  </a:outerShdw>
                </a:effectLst>
                <a:cs typeface="Arial" panose="020B0604020202020204" pitchFamily="34" charset="0"/>
              </a:rPr>
              <a:t>.”</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B390246F-B8B4-4A22-837F-6EFE41C60A2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30432" y="3581400"/>
            <a:ext cx="1483137" cy="1524000"/>
          </a:xfrm>
          <a:prstGeom prst="rect">
            <a:avLst/>
          </a:prstGeom>
          <a:noFill/>
          <a:ln w="9525">
            <a:noFill/>
            <a:miter lim="800000"/>
            <a:headEnd/>
            <a:tailEnd/>
          </a:ln>
        </p:spPr>
      </p:pic>
    </p:spTree>
    <p:extLst>
      <p:ext uri="{BB962C8B-B14F-4D97-AF65-F5344CB8AC3E}">
        <p14:creationId xmlns:p14="http://schemas.microsoft.com/office/powerpoint/2010/main" val="6887640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251437032"/>
              </p:ext>
            </p:extLst>
          </p:nvPr>
        </p:nvGraphicFramePr>
        <p:xfrm>
          <a:off x="76201" y="335280"/>
          <a:ext cx="8991599" cy="5760720"/>
        </p:xfrm>
        <a:graphic>
          <a:graphicData uri="http://schemas.openxmlformats.org/drawingml/2006/table">
            <a:tbl>
              <a:tblPr firstRow="1" bandRow="1">
                <a:tableStyleId>{5C22544A-7EE6-4342-B048-85BDC9FD1C3A}</a:tableStyleId>
              </a:tblPr>
              <a:tblGrid>
                <a:gridCol w="1904999">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gridCol w="2362200">
                  <a:extLst>
                    <a:ext uri="{9D8B030D-6E8A-4147-A177-3AD203B41FA5}">
                      <a16:colId xmlns:a16="http://schemas.microsoft.com/office/drawing/2014/main" val="20003"/>
                    </a:ext>
                  </a:extLst>
                </a:gridCol>
              </a:tblGrid>
              <a:tr h="822960">
                <a:tc gridSpan="4">
                  <a:txBody>
                    <a:bodyPr/>
                    <a:lstStyle/>
                    <a:p>
                      <a:pPr algn="ctr"/>
                      <a:r>
                        <a:rPr lang="es-CO"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Pacto Noéico vs. Pactos Abrahámico y Mosaico</a:t>
                      </a:r>
                      <a:endParaRPr lang="en-US"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extLst>
                  <a:ext uri="{0D108BD9-81ED-4DB2-BD59-A6C34878D82A}">
                    <a16:rowId xmlns:a16="http://schemas.microsoft.com/office/drawing/2014/main" val="1791230926"/>
                  </a:ext>
                </a:extLst>
              </a:tr>
              <a:tr h="822960">
                <a:tc>
                  <a:txBody>
                    <a:bodyPr/>
                    <a:lstStyle/>
                    <a:p>
                      <a:pPr algn="l"/>
                      <a:r>
                        <a:rPr lang="en-US" sz="2400" b="1" u="none" kern="1200" dirty="0">
                          <a:solidFill>
                            <a:schemeClr val="bg2"/>
                          </a:solidFill>
                          <a:latin typeface="Calibri" panose="020F0502020204030204" pitchFamily="34" charset="0"/>
                          <a:ea typeface="+mn-ea"/>
                          <a:cs typeface="+mn-cs"/>
                        </a:rPr>
                        <a:t>Nombre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NOÉICO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b="1" u="none" kern="1200" dirty="0">
                          <a:solidFill>
                            <a:srgbClr val="008000"/>
                          </a:solidFill>
                          <a:latin typeface="Calibri" panose="020F0502020204030204" pitchFamily="34" charset="0"/>
                          <a:ea typeface="+mn-ea"/>
                          <a:cs typeface="+mn-cs"/>
                        </a:rPr>
                        <a:t>ABRAHÁMICO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00CC"/>
                          </a:solidFill>
                          <a:latin typeface="Calibri" panose="020F0502020204030204" pitchFamily="34" charset="0"/>
                          <a:ea typeface="+mn-ea"/>
                          <a:cs typeface="+mn-cs"/>
                        </a:rPr>
                        <a:t>MOSAICO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0"/>
                  </a:ext>
                </a:extLst>
              </a:tr>
              <a:tr h="822960">
                <a:tc>
                  <a:txBody>
                    <a:bodyPr/>
                    <a:lstStyle/>
                    <a:p>
                      <a:r>
                        <a:rPr lang="en-US" sz="2400" b="1" u="none" kern="1200" dirty="0">
                          <a:solidFill>
                            <a:schemeClr val="bg2"/>
                          </a:solidFill>
                          <a:latin typeface="Calibri" panose="020F0502020204030204" pitchFamily="34" charset="0"/>
                          <a:ea typeface="+mn-ea"/>
                          <a:cs typeface="+mn-cs"/>
                        </a:rPr>
                        <a:t>Agente humano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b="1" kern="1200" dirty="0">
                          <a:solidFill>
                            <a:srgbClr val="008000"/>
                          </a:solidFill>
                          <a:latin typeface="Calibri" panose="020F0502020204030204" pitchFamily="34" charset="0"/>
                          <a:ea typeface="+mn-ea"/>
                          <a:cs typeface="+mn-cs"/>
                        </a:rPr>
                        <a:t>Abraham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Moisés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1"/>
                  </a:ext>
                </a:extLst>
              </a:tr>
              <a:tr h="822960">
                <a:tc>
                  <a:txBody>
                    <a:bodyPr/>
                    <a:lstStyle/>
                    <a:p>
                      <a:r>
                        <a:rPr lang="en-US" sz="2400" b="1" u="none" kern="1200" dirty="0">
                          <a:solidFill>
                            <a:schemeClr val="bg2"/>
                          </a:solidFill>
                          <a:latin typeface="Calibri" panose="020F0502020204030204" pitchFamily="34" charset="0"/>
                          <a:ea typeface="+mn-ea"/>
                          <a:cs typeface="+mn-cs"/>
                        </a:rPr>
                        <a:t>Sagradas</a:t>
                      </a:r>
                    </a:p>
                    <a:p>
                      <a:r>
                        <a:rPr lang="en-US" sz="2400" b="1" u="none" kern="1200" dirty="0">
                          <a:solidFill>
                            <a:schemeClr val="bg2"/>
                          </a:solidFill>
                          <a:latin typeface="Calibri" panose="020F0502020204030204" pitchFamily="34" charset="0"/>
                          <a:ea typeface="+mn-ea"/>
                          <a:cs typeface="+mn-cs"/>
                        </a:rPr>
                        <a:t>Escrituras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Gén. 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b="1" kern="1200" dirty="0">
                          <a:solidFill>
                            <a:srgbClr val="008000"/>
                          </a:solidFill>
                          <a:latin typeface="Calibri" panose="020F0502020204030204" pitchFamily="34" charset="0"/>
                          <a:ea typeface="+mn-ea"/>
                          <a:cs typeface="+mn-cs"/>
                        </a:rPr>
                        <a:t>Gén. 12‒17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Exod. 19‒40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2"/>
                  </a:ext>
                </a:extLst>
              </a:tr>
              <a:tr h="822960">
                <a:tc>
                  <a:txBody>
                    <a:bodyPr/>
                    <a:lstStyle/>
                    <a:p>
                      <a:r>
                        <a:rPr lang="en-US" sz="2400" b="1" u="none" kern="1200" dirty="0">
                          <a:solidFill>
                            <a:schemeClr val="bg2"/>
                          </a:solidFill>
                          <a:latin typeface="Calibri" panose="020F0502020204030204" pitchFamily="34" charset="0"/>
                          <a:ea typeface="+mn-ea"/>
                          <a:cs typeface="+mn-cs"/>
                        </a:rPr>
                        <a:t>Pacto (</a:t>
                      </a:r>
                      <a:r>
                        <a:rPr lang="en-US" sz="2400" b="1" i="1" u="none" kern="1200" dirty="0">
                          <a:solidFill>
                            <a:schemeClr val="bg2"/>
                          </a:solidFill>
                          <a:latin typeface="Calibri" panose="020F0502020204030204" pitchFamily="34" charset="0"/>
                          <a:ea typeface="+mn-ea"/>
                          <a:cs typeface="+mn-cs"/>
                        </a:rPr>
                        <a:t>Berith</a:t>
                      </a:r>
                      <a:r>
                        <a:rPr lang="en-US" sz="2400" b="1" u="none" kern="1200" dirty="0">
                          <a:solidFill>
                            <a:schemeClr val="bg2"/>
                          </a:solidFill>
                          <a:latin typeface="Calibri" panose="020F0502020204030204" pitchFamily="34" charset="0"/>
                          <a:ea typeface="+mn-ea"/>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Gén. 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b="1" kern="1200" dirty="0">
                          <a:solidFill>
                            <a:srgbClr val="008000"/>
                          </a:solidFill>
                          <a:latin typeface="Calibri" panose="020F0502020204030204" pitchFamily="34" charset="0"/>
                          <a:ea typeface="+mn-ea"/>
                          <a:cs typeface="+mn-cs"/>
                        </a:rPr>
                        <a:t>Gén. 15:18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Exod. 19:5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5"/>
                  </a:ext>
                </a:extLst>
              </a:tr>
              <a:tr h="822960">
                <a:tc>
                  <a:txBody>
                    <a:bodyPr/>
                    <a:lstStyle/>
                    <a:p>
                      <a:r>
                        <a:rPr lang="en-US" sz="2400" b="1" u="none" kern="1200" dirty="0">
                          <a:solidFill>
                            <a:schemeClr val="bg2"/>
                          </a:solidFill>
                          <a:latin typeface="Calibri" panose="020F0502020204030204" pitchFamily="34" charset="0"/>
                          <a:ea typeface="+mn-ea"/>
                          <a:cs typeface="+mn-cs"/>
                        </a:rPr>
                        <a:t>Partido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Mundo, </a:t>
                      </a:r>
                    </a:p>
                    <a:p>
                      <a:pPr algn="ctr"/>
                      <a:r>
                        <a:rPr lang="en-US" sz="2400" b="1" u="none" kern="1200" dirty="0">
                          <a:solidFill>
                            <a:srgbClr val="C00000"/>
                          </a:solidFill>
                          <a:latin typeface="Calibri" panose="020F0502020204030204" pitchFamily="34" charset="0"/>
                          <a:ea typeface="+mn-ea"/>
                          <a:cs typeface="+mn-cs"/>
                        </a:rPr>
                        <a:t>Humanidad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b="1" kern="1200" dirty="0">
                          <a:solidFill>
                            <a:srgbClr val="008000"/>
                          </a:solidFill>
                          <a:latin typeface="Calibri" panose="020F0502020204030204" pitchFamily="34" charset="0"/>
                          <a:ea typeface="+mn-ea"/>
                          <a:cs typeface="+mn-cs"/>
                        </a:rPr>
                        <a:t>Israel, </a:t>
                      </a:r>
                    </a:p>
                    <a:p>
                      <a:pPr algn="ctr"/>
                      <a:r>
                        <a:rPr lang="en-US" sz="2400" b="1" kern="1200" dirty="0">
                          <a:solidFill>
                            <a:srgbClr val="008000"/>
                          </a:solidFill>
                          <a:latin typeface="Calibri" panose="020F0502020204030204" pitchFamily="34" charset="0"/>
                          <a:ea typeface="+mn-ea"/>
                          <a:cs typeface="+mn-cs"/>
                        </a:rPr>
                        <a:t>Hebreos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Israel, </a:t>
                      </a:r>
                    </a:p>
                    <a:p>
                      <a:pPr algn="ctr"/>
                      <a:r>
                        <a:rPr lang="en-US" sz="2400" b="1" kern="1200" dirty="0">
                          <a:solidFill>
                            <a:srgbClr val="0000CC"/>
                          </a:solidFill>
                          <a:latin typeface="Calibri" panose="020F0502020204030204" pitchFamily="34" charset="0"/>
                          <a:ea typeface="+mn-ea"/>
                          <a:cs typeface="+mn-cs"/>
                        </a:rPr>
                        <a:t>Hebreos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3"/>
                  </a:ext>
                </a:extLst>
              </a:tr>
              <a:tr h="822960">
                <a:tc>
                  <a:txBody>
                    <a:bodyPr/>
                    <a:lstStyle/>
                    <a:p>
                      <a:r>
                        <a:rPr lang="en-US" sz="2400" b="1" u="none" kern="1200" dirty="0">
                          <a:solidFill>
                            <a:schemeClr val="bg2"/>
                          </a:solidFill>
                          <a:latin typeface="Calibri" panose="020F0502020204030204" pitchFamily="34" charset="0"/>
                          <a:ea typeface="+mn-ea"/>
                          <a:cs typeface="+mn-cs"/>
                        </a:rPr>
                        <a: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Pre-Israelita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b="1" kern="1200" dirty="0">
                          <a:solidFill>
                            <a:srgbClr val="008000"/>
                          </a:solidFill>
                          <a:latin typeface="Calibri" panose="020F0502020204030204" pitchFamily="34" charset="0"/>
                          <a:ea typeface="+mn-ea"/>
                          <a:cs typeface="+mn-cs"/>
                        </a:rPr>
                        <a:t>Post-Israelita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mn-cs"/>
                        </a:rPr>
                        <a:t>Post-Israelita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127794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72140-1BBB-0ECD-3452-AF44C8DA6D77}"/>
            </a:ext>
          </a:extLst>
        </p:cNvPr>
        <p:cNvGrpSpPr/>
        <p:nvPr/>
      </p:nvGrpSpPr>
      <p:grpSpPr>
        <a:xfrm>
          <a:off x="0" y="0"/>
          <a:ext cx="0" cy="0"/>
          <a:chOff x="0" y="0"/>
          <a:chExt cx="0" cy="0"/>
        </a:xfrm>
      </p:grpSpPr>
      <p:sp>
        <p:nvSpPr>
          <p:cNvPr id="7171" name="Rectangle 3">
            <a:extLst>
              <a:ext uri="{FF2B5EF4-FFF2-40B4-BE49-F238E27FC236}">
                <a16:creationId xmlns:a16="http://schemas.microsoft.com/office/drawing/2014/main" id="{74942FA9-4652-1E9E-D8B7-DF2004EE1640}"/>
              </a:ext>
            </a:extLst>
          </p:cNvPr>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rPr>
              <a:t>Génesis 1-11 (cuatro eventos)</a:t>
            </a:r>
          </a:p>
          <a:p>
            <a:pPr marL="914400" lvl="1" indent="-457200" eaLnBrk="1" hangingPunct="1">
              <a:spcBef>
                <a:spcPts val="0"/>
              </a:spcBef>
              <a:spcAft>
                <a:spcPts val="3000"/>
              </a:spcAft>
              <a:buSzPct val="100000"/>
              <a:buFont typeface="+mj-lt"/>
              <a:buAutoNum type="alphaUcPeriod"/>
              <a:defRPr/>
            </a:pPr>
            <a:r>
              <a:rPr lang="en-US" dirty="0"/>
              <a:t>Creación (1-2)</a:t>
            </a:r>
          </a:p>
          <a:p>
            <a:pPr marL="914400" lvl="1" indent="-457200" eaLnBrk="1" hangingPunct="1">
              <a:spcBef>
                <a:spcPts val="0"/>
              </a:spcBef>
              <a:spcAft>
                <a:spcPts val="3000"/>
              </a:spcAft>
              <a:buSzPct val="100000"/>
              <a:buFont typeface="+mj-lt"/>
              <a:buAutoNum type="alphaUcPeriod"/>
              <a:defRPr/>
            </a:pPr>
            <a:r>
              <a:rPr lang="en-US" b="1" u="sng" dirty="0">
                <a:solidFill>
                  <a:srgbClr val="FFFFCC"/>
                </a:solidFill>
              </a:rPr>
              <a:t>Caída (3-5)</a:t>
            </a:r>
          </a:p>
          <a:p>
            <a:pPr marL="914400" lvl="1" indent="-457200" eaLnBrk="1" hangingPunct="1">
              <a:spcBef>
                <a:spcPts val="0"/>
              </a:spcBef>
              <a:spcAft>
                <a:spcPts val="3000"/>
              </a:spcAft>
              <a:buSzPct val="100000"/>
              <a:buFont typeface="+mj-lt"/>
              <a:buAutoNum type="alphaUcPeriod"/>
              <a:defRPr/>
            </a:pPr>
            <a:r>
              <a:rPr lang="en-US" dirty="0"/>
              <a:t>Diluvio (6-9)</a:t>
            </a:r>
          </a:p>
          <a:p>
            <a:pPr marL="914400" lvl="1" indent="-457200" eaLnBrk="1" hangingPunct="1">
              <a:spcBef>
                <a:spcPts val="0"/>
              </a:spcBef>
              <a:spcAft>
                <a:spcPts val="3000"/>
              </a:spcAft>
              <a:buSzPct val="100000"/>
              <a:buFont typeface="+mj-lt"/>
              <a:buAutoNum type="alphaUcPeriod"/>
              <a:defRPr/>
            </a:pPr>
            <a:r>
              <a:rPr lang="en-US" dirty="0"/>
              <a:t>Dispersión nacional (10-11)</a:t>
            </a:r>
          </a:p>
        </p:txBody>
      </p:sp>
      <p:pic>
        <p:nvPicPr>
          <p:cNvPr id="2" name="Picture 4" descr="5 Bible Lessons to Learn From the Book of Genesis | Jack Wellman">
            <a:extLst>
              <a:ext uri="{FF2B5EF4-FFF2-40B4-BE49-F238E27FC236}">
                <a16:creationId xmlns:a16="http://schemas.microsoft.com/office/drawing/2014/main" id="{24F72A46-1322-E173-7DB3-D9807623041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C45D1130-7353-36DF-255F-D655CB009AF3}"/>
              </a:ext>
            </a:extLst>
          </p:cNvPr>
          <p:cNvSpPr>
            <a:spLocks noGrp="1" noChangeArrowheads="1"/>
          </p:cNvSpPr>
          <p:nvPr>
            <p:ph type="title"/>
          </p:nvPr>
        </p:nvSpPr>
        <p:spPr>
          <a:xfrm>
            <a:off x="2324100" y="223837"/>
            <a:ext cx="5219700" cy="914400"/>
          </a:xfrm>
        </p:spPr>
        <p:txBody>
          <a:bodyPr/>
          <a:lstStyle/>
          <a:p>
            <a:pPr algn="ctr" eaLnBrk="1" hangingPunct="1"/>
            <a:r>
              <a:rPr lang="en-US" sz="3600" dirty="0"/>
              <a:t>ESTRUCTURA DE GÉNESIS</a:t>
            </a:r>
          </a:p>
        </p:txBody>
      </p:sp>
      <p:pic>
        <p:nvPicPr>
          <p:cNvPr id="4" name="Picture 3">
            <a:extLst>
              <a:ext uri="{FF2B5EF4-FFF2-40B4-BE49-F238E27FC236}">
                <a16:creationId xmlns:a16="http://schemas.microsoft.com/office/drawing/2014/main" id="{C9F90D3B-3D58-5E80-0C19-23A2550A2C21}"/>
              </a:ext>
            </a:extLst>
          </p:cNvPr>
          <p:cNvPicPr>
            <a:picLocks noChangeAspect="1"/>
          </p:cNvPicPr>
          <p:nvPr/>
        </p:nvPicPr>
        <p:blipFill>
          <a:blip r:embed="rId3"/>
          <a:stretch>
            <a:fillRect/>
          </a:stretch>
        </p:blipFill>
        <p:spPr>
          <a:xfrm>
            <a:off x="7923449" y="56143"/>
            <a:ext cx="1197373" cy="858257"/>
          </a:xfrm>
          <a:prstGeom prst="rect">
            <a:avLst/>
          </a:prstGeom>
        </p:spPr>
      </p:pic>
    </p:spTree>
    <p:extLst>
      <p:ext uri="{BB962C8B-B14F-4D97-AF65-F5344CB8AC3E}">
        <p14:creationId xmlns:p14="http://schemas.microsoft.com/office/powerpoint/2010/main" val="3787022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00933990"/>
              </p:ext>
            </p:extLst>
          </p:nvPr>
        </p:nvGraphicFramePr>
        <p:xfrm>
          <a:off x="76200" y="365760"/>
          <a:ext cx="8991599" cy="6156960"/>
        </p:xfrm>
        <a:graphic>
          <a:graphicData uri="http://schemas.openxmlformats.org/drawingml/2006/table">
            <a:tbl>
              <a:tblPr firstRow="1" bandRow="1">
                <a:tableStyleId>{5C22544A-7EE6-4342-B048-85BDC9FD1C3A}</a:tableStyleId>
              </a:tblPr>
              <a:tblGrid>
                <a:gridCol w="2170386">
                  <a:extLst>
                    <a:ext uri="{9D8B030D-6E8A-4147-A177-3AD203B41FA5}">
                      <a16:colId xmlns:a16="http://schemas.microsoft.com/office/drawing/2014/main" val="20000"/>
                    </a:ext>
                  </a:extLst>
                </a:gridCol>
                <a:gridCol w="2092872">
                  <a:extLst>
                    <a:ext uri="{9D8B030D-6E8A-4147-A177-3AD203B41FA5}">
                      <a16:colId xmlns:a16="http://schemas.microsoft.com/office/drawing/2014/main" val="20001"/>
                    </a:ext>
                  </a:extLst>
                </a:gridCol>
                <a:gridCol w="2557955">
                  <a:extLst>
                    <a:ext uri="{9D8B030D-6E8A-4147-A177-3AD203B41FA5}">
                      <a16:colId xmlns:a16="http://schemas.microsoft.com/office/drawing/2014/main" val="20002"/>
                    </a:ext>
                  </a:extLst>
                </a:gridCol>
                <a:gridCol w="2170386">
                  <a:extLst>
                    <a:ext uri="{9D8B030D-6E8A-4147-A177-3AD203B41FA5}">
                      <a16:colId xmlns:a16="http://schemas.microsoft.com/office/drawing/2014/main" val="20003"/>
                    </a:ext>
                  </a:extLst>
                </a:gridCol>
              </a:tblGrid>
              <a:tr h="822960">
                <a:tc gridSpan="4">
                  <a:txBody>
                    <a:bodyPr/>
                    <a:lstStyle/>
                    <a:p>
                      <a:pPr algn="ctr"/>
                      <a:r>
                        <a:rPr lang="es-CO" sz="32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Pacto Noéico vs. Pactos Abrahámico y Mosaico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extLst>
                  <a:ext uri="{0D108BD9-81ED-4DB2-BD59-A6C34878D82A}">
                    <a16:rowId xmlns:a16="http://schemas.microsoft.com/office/drawing/2014/main" val="1791230926"/>
                  </a:ext>
                </a:extLst>
              </a:tr>
              <a:tr h="640080">
                <a:tc>
                  <a:txBody>
                    <a:bodyPr/>
                    <a:lstStyle/>
                    <a:p>
                      <a:r>
                        <a:rPr lang="en-US" sz="2200" b="1" u="none" kern="1200" dirty="0">
                          <a:solidFill>
                            <a:schemeClr val="bg2"/>
                          </a:solidFill>
                          <a:latin typeface="Calibri" panose="020F0502020204030204" pitchFamily="34" charset="0"/>
                          <a:ea typeface="+mn-ea"/>
                          <a:cs typeface="+mn-cs"/>
                        </a:rPr>
                        <a:t>Pacto</a:t>
                      </a:r>
                      <a:endParaRPr lang="en-US" sz="2200" u="none" dirty="0">
                        <a:solidFill>
                          <a:schemeClr val="bg2"/>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NOÉICO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200" b="1" u="none" kern="1200" dirty="0">
                          <a:solidFill>
                            <a:srgbClr val="008000"/>
                          </a:solidFill>
                          <a:latin typeface="Calibri" panose="020F0502020204030204" pitchFamily="34" charset="0"/>
                          <a:ea typeface="+mn-ea"/>
                          <a:cs typeface="+mn-cs"/>
                        </a:rPr>
                        <a:t>ABRAHÁMICO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MOSAICO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0"/>
                  </a:ext>
                </a:extLst>
              </a:tr>
              <a:tr h="0">
                <a:tc>
                  <a:txBody>
                    <a:bodyPr/>
                    <a:lstStyle/>
                    <a:p>
                      <a:r>
                        <a:rPr lang="en-US" sz="2200" b="1" u="none" kern="1200" dirty="0">
                          <a:solidFill>
                            <a:schemeClr val="bg2"/>
                          </a:solidFill>
                          <a:latin typeface="Calibri" panose="020F0502020204030204" pitchFamily="34" charset="0"/>
                          <a:ea typeface="+mn-ea"/>
                          <a:cs typeface="+mn-cs"/>
                        </a:rPr>
                        <a:t>Condicional o incondicional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Incondicional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8000"/>
                          </a:solidFill>
                          <a:latin typeface="Calibri" panose="020F0502020204030204" pitchFamily="34" charset="0"/>
                          <a:ea typeface="+mn-ea"/>
                          <a:cs typeface="+mn-cs"/>
                        </a:rPr>
                        <a:t>Incondicional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Condicional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5"/>
                  </a:ext>
                </a:extLst>
              </a:tr>
              <a:tr h="0">
                <a:tc>
                  <a:txBody>
                    <a:bodyPr/>
                    <a:lstStyle/>
                    <a:p>
                      <a:r>
                        <a:rPr lang="en-US" sz="2200" b="1" u="none" kern="1200" dirty="0">
                          <a:solidFill>
                            <a:schemeClr val="bg2"/>
                          </a:solidFill>
                          <a:latin typeface="Calibri" panose="020F0502020204030204" pitchFamily="34" charset="0"/>
                          <a:ea typeface="+mn-ea"/>
                          <a:cs typeface="+mn-cs"/>
                        </a:rPr>
                        <a:t>Promesas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s-CO" sz="2200" b="1" u="none" kern="1200" dirty="0">
                          <a:solidFill>
                            <a:srgbClr val="C00000"/>
                          </a:solidFill>
                          <a:latin typeface="Calibri" panose="020F0502020204030204" pitchFamily="34" charset="0"/>
                          <a:ea typeface="+mn-ea"/>
                          <a:cs typeface="+mn-cs"/>
                        </a:rPr>
                        <a:t>No más juicio por diluvio, tierra que perdura, </a:t>
                      </a:r>
                    </a:p>
                    <a:p>
                      <a:pPr algn="ctr"/>
                      <a:r>
                        <a:rPr lang="es-CO" sz="2200" b="1" u="none" kern="1200" dirty="0">
                          <a:solidFill>
                            <a:srgbClr val="C00000"/>
                          </a:solidFill>
                          <a:latin typeface="Calibri" panose="020F0502020204030204" pitchFamily="34" charset="0"/>
                          <a:ea typeface="+mn-ea"/>
                          <a:cs typeface="+mn-cs"/>
                        </a:rPr>
                        <a:t>pena capital</a:t>
                      </a:r>
                      <a:endParaRPr lang="en-US" sz="2200" b="1" u="none" kern="1200" dirty="0">
                        <a:solidFill>
                          <a:srgbClr val="C00000"/>
                        </a:solidFill>
                        <a:latin typeface="Calibri" panose="020F050202020403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s-CO" sz="2200" b="1" u="none" kern="1200" dirty="0">
                          <a:solidFill>
                            <a:srgbClr val="008000"/>
                          </a:solidFill>
                          <a:latin typeface="Calibri" panose="020F0502020204030204" pitchFamily="34" charset="0"/>
                          <a:ea typeface="+mn-ea"/>
                          <a:cs typeface="+mn-cs"/>
                        </a:rPr>
                        <a:t>Propiedad de tierras, semillas y bendiciones</a:t>
                      </a:r>
                      <a:endParaRPr lang="en-US" sz="2200" b="1" u="none" kern="1200" dirty="0">
                        <a:solidFill>
                          <a:srgbClr val="008000"/>
                        </a:solidFill>
                        <a:latin typeface="Calibri" panose="020F050202020403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s-CO" sz="2200" b="1" u="none" kern="1200" dirty="0">
                          <a:solidFill>
                            <a:srgbClr val="0000CC"/>
                          </a:solidFill>
                          <a:latin typeface="Calibri" panose="020F0502020204030204" pitchFamily="34" charset="0"/>
                          <a:ea typeface="+mn-ea"/>
                          <a:cs typeface="+mn-cs"/>
                        </a:rPr>
                        <a:t>Disfrute o posesión de tierras, semillas y bendiciones</a:t>
                      </a:r>
                      <a:endParaRPr lang="en-US" sz="2200" b="1" u="none" kern="1200" dirty="0">
                        <a:solidFill>
                          <a:srgbClr val="0000CC"/>
                        </a:solidFill>
                        <a:latin typeface="Calibri" panose="020F050202020403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6"/>
                  </a:ext>
                </a:extLst>
              </a:tr>
              <a:tr h="640080">
                <a:tc>
                  <a:txBody>
                    <a:bodyPr/>
                    <a:lstStyle/>
                    <a:p>
                      <a:r>
                        <a:rPr lang="en-US" sz="2200" b="1" u="none" kern="1200" dirty="0">
                          <a:solidFill>
                            <a:schemeClr val="bg2"/>
                          </a:solidFill>
                          <a:latin typeface="Calibri" panose="020F0502020204030204" pitchFamily="34" charset="0"/>
                          <a:ea typeface="+mn-ea"/>
                          <a:cs typeface="+mn-cs"/>
                        </a:rPr>
                        <a:t>Señal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Arco Iris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200" b="1" u="none" kern="1200" dirty="0">
                          <a:solidFill>
                            <a:srgbClr val="008000"/>
                          </a:solidFill>
                          <a:latin typeface="Calibri" panose="020F0502020204030204" pitchFamily="34" charset="0"/>
                          <a:ea typeface="+mn-ea"/>
                          <a:cs typeface="+mn-cs"/>
                        </a:rPr>
                        <a:t>Circuncisión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Día de reposo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7"/>
                  </a:ext>
                </a:extLst>
              </a:tr>
              <a:tr h="0">
                <a:tc>
                  <a:txBody>
                    <a:bodyPr/>
                    <a:lstStyle/>
                    <a:p>
                      <a:r>
                        <a:rPr lang="en-US" sz="2200" b="1" u="none" kern="1200" dirty="0">
                          <a:solidFill>
                            <a:schemeClr val="bg2"/>
                          </a:solidFill>
                          <a:latin typeface="Calibri" panose="020F0502020204030204" pitchFamily="34" charset="0"/>
                          <a:ea typeface="+mn-ea"/>
                          <a:cs typeface="+mn-cs"/>
                        </a:rPr>
                        <a:t>Propósito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Restringir y preservar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200" b="1" u="none" kern="1200" dirty="0">
                          <a:solidFill>
                            <a:srgbClr val="008000"/>
                          </a:solidFill>
                          <a:latin typeface="Calibri" panose="020F0502020204030204" pitchFamily="34" charset="0"/>
                          <a:ea typeface="+mn-ea"/>
                          <a:cs typeface="+mn-cs"/>
                        </a:rPr>
                        <a:t>Redentor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Redentor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8"/>
                  </a:ext>
                </a:extLst>
              </a:tr>
              <a:tr h="0">
                <a:tc>
                  <a:txBody>
                    <a:bodyPr/>
                    <a:lstStyle/>
                    <a:p>
                      <a:r>
                        <a:rPr lang="en-US" sz="2200" b="1" u="none" kern="1200" dirty="0">
                          <a:solidFill>
                            <a:schemeClr val="bg2"/>
                          </a:solidFill>
                          <a:latin typeface="Calibri" panose="020F0502020204030204" pitchFamily="34" charset="0"/>
                          <a:ea typeface="+mn-ea"/>
                          <a:cs typeface="+mn-cs"/>
                        </a:rPr>
                        <a:t>Directamente obligatorio hoy?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Sí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200" b="1" u="none" kern="1200" dirty="0">
                          <a:solidFill>
                            <a:srgbClr val="008000"/>
                          </a:solidFill>
                          <a:latin typeface="Calibri" panose="020F0502020204030204" pitchFamily="34" charset="0"/>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783487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1F78FE-41AE-D4B4-00A8-A6AABAF771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61842"/>
            <a:ext cx="7775273" cy="6134316"/>
          </a:xfrm>
          <a:prstGeom prst="rect">
            <a:avLst/>
          </a:prstGeom>
        </p:spPr>
      </p:pic>
    </p:spTree>
    <p:extLst>
      <p:ext uri="{BB962C8B-B14F-4D97-AF65-F5344CB8AC3E}">
        <p14:creationId xmlns:p14="http://schemas.microsoft.com/office/powerpoint/2010/main" val="1000550550"/>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017" y="80621"/>
            <a:ext cx="8839966" cy="6663506"/>
          </a:xfrm>
          <a:prstGeom prst="rect">
            <a:avLst/>
          </a:prstGeom>
        </p:spPr>
      </p:pic>
    </p:spTree>
    <p:extLst>
      <p:ext uri="{BB962C8B-B14F-4D97-AF65-F5344CB8AC3E}">
        <p14:creationId xmlns:p14="http://schemas.microsoft.com/office/powerpoint/2010/main" val="20392851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0"/>
            <a:ext cx="9144000" cy="6857999"/>
          </a:xfrm>
          <a:prstGeom prst="rect">
            <a:avLst/>
          </a:prstGeom>
        </p:spPr>
      </p:pic>
      <p:sp>
        <p:nvSpPr>
          <p:cNvPr id="4" name="Subtitle 3"/>
          <p:cNvSpPr>
            <a:spLocks noGrp="1"/>
          </p:cNvSpPr>
          <p:nvPr>
            <p:ph type="subTitle" sz="quarter" idx="1"/>
          </p:nvPr>
        </p:nvSpPr>
        <p:spPr>
          <a:xfrm>
            <a:off x="0" y="1"/>
            <a:ext cx="9144000" cy="3810000"/>
          </a:xfrm>
        </p:spPr>
        <p:txBody>
          <a:bodyPr/>
          <a:lstStyle/>
          <a:p>
            <a:pPr>
              <a:spcBef>
                <a:spcPts val="0"/>
              </a:spcBef>
              <a:spcAft>
                <a:spcPts val="1200"/>
              </a:spcAft>
              <a:defRPr/>
            </a:pPr>
            <a:r>
              <a:rPr lang="en-US" sz="4000" kern="1200" dirty="0">
                <a:solidFill>
                  <a:srgbClr val="00FFFF"/>
                </a:solidFill>
                <a:ea typeface="+mj-ea"/>
                <a:cs typeface="+mj-cs"/>
              </a:rPr>
              <a:t>Exodo 19:5-6</a:t>
            </a:r>
          </a:p>
          <a:p>
            <a:pPr algn="just">
              <a:spcBef>
                <a:spcPts val="0"/>
              </a:spcBef>
              <a:defRPr/>
            </a:pPr>
            <a:r>
              <a:rPr lang="en-US" dirty="0">
                <a:solidFill>
                  <a:schemeClr val="tx1"/>
                </a:solidFill>
              </a:rPr>
              <a:t>“</a:t>
            </a:r>
            <a:r>
              <a:rPr lang="es-CO" dirty="0">
                <a:solidFill>
                  <a:schemeClr val="tx1"/>
                </a:solidFill>
              </a:rPr>
              <a:t>Ahora, pues, </a:t>
            </a:r>
            <a:r>
              <a:rPr lang="es-CO" b="1" u="sng" dirty="0">
                <a:solidFill>
                  <a:srgbClr val="FFFFCC"/>
                </a:solidFill>
              </a:rPr>
              <a:t>si</a:t>
            </a:r>
            <a:r>
              <a:rPr lang="es-CO" dirty="0">
                <a:solidFill>
                  <a:schemeClr val="tx1"/>
                </a:solidFill>
              </a:rPr>
              <a:t> diereis oído a mi voz, y guardareis mi pacto, vosotros </a:t>
            </a:r>
            <a:r>
              <a:rPr lang="es-CO" b="1" u="sng" dirty="0">
                <a:solidFill>
                  <a:srgbClr val="FFFFCC"/>
                </a:solidFill>
              </a:rPr>
              <a:t>seréis</a:t>
            </a:r>
            <a:r>
              <a:rPr lang="es-CO" dirty="0">
                <a:solidFill>
                  <a:schemeClr val="tx1"/>
                </a:solidFill>
              </a:rPr>
              <a:t> mi especial tesoro sobre todos los pueblos; porque mía es toda la tierra. 6 Y vosotros me seréis un reino de sacerdotes, y gente santa. Estas son las palabras que dirás a los hijos de Israel</a:t>
            </a:r>
            <a:r>
              <a:rPr lang="en-US" dirty="0">
                <a:solidFill>
                  <a:schemeClr val="tx1"/>
                </a:solidFill>
              </a:rPr>
              <a:t>.”</a:t>
            </a:r>
          </a:p>
        </p:txBody>
      </p:sp>
      <p:pic>
        <p:nvPicPr>
          <p:cNvPr id="35844" name="Picture 2" descr="http://3.bp.blogspot.com/-QEkPt30fRNQ/US-EfJsZfRI/AAAAAAAASK4/JnP_SUUHRas/s1600/a.jpg"/>
          <p:cNvPicPr>
            <a:picLocks noChangeAspect="1" noChangeArrowheads="1"/>
          </p:cNvPicPr>
          <p:nvPr/>
        </p:nvPicPr>
        <p:blipFill>
          <a:blip r:embed="rId3" cstate="print"/>
          <a:srcRect/>
          <a:stretch>
            <a:fillRect/>
          </a:stretch>
        </p:blipFill>
        <p:spPr bwMode="auto">
          <a:xfrm>
            <a:off x="3571995" y="3505200"/>
            <a:ext cx="2000010" cy="1371600"/>
          </a:xfrm>
          <a:prstGeom prst="rect">
            <a:avLst/>
          </a:prstGeom>
          <a:noFill/>
          <a:ln w="9525">
            <a:noFill/>
            <a:miter lim="800000"/>
            <a:headEnd/>
            <a:tailEnd/>
          </a:ln>
        </p:spPr>
      </p:pic>
    </p:spTree>
    <p:extLst>
      <p:ext uri="{BB962C8B-B14F-4D97-AF65-F5344CB8AC3E}">
        <p14:creationId xmlns:p14="http://schemas.microsoft.com/office/powerpoint/2010/main" val="36253429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58039-E314-40FD-C6B6-8A8A67B1B102}"/>
            </a:ext>
          </a:extLst>
        </p:cNvPr>
        <p:cNvGrpSpPr/>
        <p:nvPr/>
      </p:nvGrpSpPr>
      <p:grpSpPr>
        <a:xfrm>
          <a:off x="0" y="0"/>
          <a:ext cx="0" cy="0"/>
          <a:chOff x="0" y="0"/>
          <a:chExt cx="0" cy="0"/>
        </a:xfrm>
      </p:grpSpPr>
      <p:sp>
        <p:nvSpPr>
          <p:cNvPr id="175106" name="Rectangle 1026">
            <a:extLst>
              <a:ext uri="{FF2B5EF4-FFF2-40B4-BE49-F238E27FC236}">
                <a16:creationId xmlns:a16="http://schemas.microsoft.com/office/drawing/2014/main" id="{78F45838-90ED-29B7-2AAE-60651DC92668}"/>
              </a:ext>
            </a:extLst>
          </p:cNvPr>
          <p:cNvSpPr>
            <a:spLocks noGrp="1" noChangeArrowheads="1"/>
          </p:cNvSpPr>
          <p:nvPr>
            <p:ph type="title"/>
          </p:nvPr>
        </p:nvSpPr>
        <p:spPr>
          <a:xfrm>
            <a:off x="2857500" y="304800"/>
            <a:ext cx="3429000" cy="1143000"/>
          </a:xfrm>
        </p:spPr>
        <p:txBody>
          <a:bodyPr/>
          <a:lstStyle/>
          <a:p>
            <a:pPr algn="ctr" eaLnBrk="1" hangingPunct="1"/>
            <a:r>
              <a:rPr lang="en-US" sz="3600" dirty="0">
                <a:effectLst>
                  <a:outerShdw blurRad="38100" dist="38100" dir="2700000" algn="tl">
                    <a:srgbClr val="000000">
                      <a:alpha val="43137"/>
                    </a:srgbClr>
                  </a:outerShdw>
                </a:effectLst>
              </a:rPr>
              <a:t>Pacto Noéico</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(Gén 9:8-17) </a:t>
            </a:r>
            <a:endParaRPr lang="en-US" sz="3200" dirty="0">
              <a:solidFill>
                <a:schemeClr val="tx1"/>
              </a:solidFill>
              <a:effectLst>
                <a:outerShdw blurRad="38100" dist="38100" dir="2700000" algn="tl">
                  <a:srgbClr val="000000"/>
                </a:outerShdw>
              </a:effectLst>
              <a:ea typeface="+mn-ea"/>
              <a:cs typeface="+mn-cs"/>
            </a:endParaRPr>
          </a:p>
        </p:txBody>
      </p:sp>
      <p:sp>
        <p:nvSpPr>
          <p:cNvPr id="157699" name="Rectangle 1027">
            <a:extLst>
              <a:ext uri="{FF2B5EF4-FFF2-40B4-BE49-F238E27FC236}">
                <a16:creationId xmlns:a16="http://schemas.microsoft.com/office/drawing/2014/main" id="{846FF2A5-7A25-F052-5D54-2E9586144027}"/>
              </a:ext>
            </a:extLst>
          </p:cNvPr>
          <p:cNvSpPr>
            <a:spLocks noGrp="1" noChangeArrowheads="1"/>
          </p:cNvSpPr>
          <p:nvPr>
            <p:ph type="body" idx="1"/>
          </p:nvPr>
        </p:nvSpPr>
        <p:spPr>
          <a:xfrm>
            <a:off x="1385094" y="1600200"/>
            <a:ext cx="6844506" cy="446087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Promesa del pacto (Gén. 9:8-11)</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Definición de pacto (Gén. 9:9, 11)</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Señal del pacto (Gén. 9:12-17)</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Otras señales del pacto</a:t>
            </a:r>
          </a:p>
        </p:txBody>
      </p:sp>
      <p:pic>
        <p:nvPicPr>
          <p:cNvPr id="4" name="Picture 3">
            <a:extLst>
              <a:ext uri="{FF2B5EF4-FFF2-40B4-BE49-F238E27FC236}">
                <a16:creationId xmlns:a16="http://schemas.microsoft.com/office/drawing/2014/main" id="{06699F5C-8B61-0005-20F9-662C237891FF}"/>
              </a:ext>
            </a:extLst>
          </p:cNvPr>
          <p:cNvPicPr>
            <a:picLocks noChangeAspect="1"/>
          </p:cNvPicPr>
          <p:nvPr/>
        </p:nvPicPr>
        <p:blipFill>
          <a:blip r:embed="rId2"/>
          <a:stretch>
            <a:fillRect/>
          </a:stretch>
        </p:blipFill>
        <p:spPr>
          <a:xfrm>
            <a:off x="7696200" y="76200"/>
            <a:ext cx="1371719" cy="987638"/>
          </a:xfrm>
          <a:prstGeom prst="rect">
            <a:avLst/>
          </a:prstGeom>
        </p:spPr>
      </p:pic>
    </p:spTree>
    <p:extLst>
      <p:ext uri="{BB962C8B-B14F-4D97-AF65-F5344CB8AC3E}">
        <p14:creationId xmlns:p14="http://schemas.microsoft.com/office/powerpoint/2010/main" val="32668921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0"/>
            <a:ext cx="9144000" cy="6857999"/>
          </a:xfrm>
          <a:prstGeom prst="rect">
            <a:avLst/>
          </a:prstGeom>
        </p:spPr>
      </p:pic>
      <p:sp>
        <p:nvSpPr>
          <p:cNvPr id="4" name="Subtitle 3"/>
          <p:cNvSpPr>
            <a:spLocks noGrp="1"/>
          </p:cNvSpPr>
          <p:nvPr>
            <p:ph type="subTitle" sz="quarter" idx="1"/>
          </p:nvPr>
        </p:nvSpPr>
        <p:spPr>
          <a:xfrm>
            <a:off x="0" y="1"/>
            <a:ext cx="9144000" cy="4648199"/>
          </a:xfrm>
        </p:spPr>
        <p:txBody>
          <a:bodyPr/>
          <a:lstStyle/>
          <a:p>
            <a:pPr lvl="0">
              <a:spcBef>
                <a:spcPts val="0"/>
              </a:spcBef>
              <a:spcAft>
                <a:spcPts val="1200"/>
              </a:spcAft>
              <a:defRPr/>
            </a:pPr>
            <a:r>
              <a:rPr lang="en-US" sz="4000" kern="1200" dirty="0">
                <a:solidFill>
                  <a:srgbClr val="00FFFF"/>
                </a:solidFill>
                <a:ea typeface="+mj-ea"/>
                <a:cs typeface="+mj-cs"/>
              </a:rPr>
              <a:t> Genesis 2:5-6</a:t>
            </a:r>
          </a:p>
          <a:p>
            <a:pPr lvl="0" algn="just" eaLnBrk="1" hangingPunct="1">
              <a:spcBef>
                <a:spcPct val="0"/>
              </a:spcBef>
              <a:buClrTx/>
              <a:buSzTx/>
              <a:defRPr/>
            </a:pPr>
            <a:r>
              <a:rPr lang="en-US" sz="3600" kern="1200" dirty="0">
                <a:effectLst>
                  <a:outerShdw blurRad="38100" dist="38100" dir="2700000" algn="tl">
                    <a:srgbClr val="000000">
                      <a:alpha val="43137"/>
                    </a:srgbClr>
                  </a:outerShdw>
                </a:effectLst>
                <a:cs typeface="Arial" panose="020B0604020202020204" pitchFamily="34" charset="0"/>
              </a:rPr>
              <a:t>“</a:t>
            </a:r>
            <a:r>
              <a:rPr lang="en-US" sz="3600" kern="1200" baseline="30000" dirty="0">
                <a:effectLst>
                  <a:outerShdw blurRad="38100" dist="38100" dir="2700000" algn="tl">
                    <a:srgbClr val="000000">
                      <a:alpha val="43137"/>
                    </a:srgbClr>
                  </a:outerShdw>
                </a:effectLst>
                <a:cs typeface="Calibri" panose="020F0502020204030204" pitchFamily="34" charset="0"/>
              </a:rPr>
              <a:t>5</a:t>
            </a:r>
            <a:r>
              <a:rPr lang="en-US" sz="3600" kern="1200" dirty="0">
                <a:effectLst>
                  <a:outerShdw blurRad="38100" dist="38100" dir="2700000" algn="tl">
                    <a:srgbClr val="000000">
                      <a:alpha val="43137"/>
                    </a:srgbClr>
                  </a:outerShdw>
                </a:effectLst>
                <a:cs typeface="Arial" panose="020B0604020202020204" pitchFamily="34" charset="0"/>
              </a:rPr>
              <a:t> </a:t>
            </a:r>
            <a:r>
              <a:rPr lang="es-CO" sz="3600" kern="1200" dirty="0">
                <a:effectLst>
                  <a:outerShdw blurRad="38100" dist="38100" dir="2700000" algn="tl">
                    <a:srgbClr val="000000">
                      <a:alpha val="43137"/>
                    </a:srgbClr>
                  </a:outerShdw>
                </a:effectLst>
                <a:cs typeface="Arial" panose="020B0604020202020204" pitchFamily="34" charset="0"/>
              </a:rPr>
              <a:t>y toda planta del campo antes que fuese en la tierra, y toda hierba del campo antes que naciese; porque Jehová Dios aún no había hecho llover sobre la tierra, ni había hombre para que labrase la tierra, 6 sino que subía de la tierra un vapor, el cual regaba toda la faz de la tierra</a:t>
            </a:r>
            <a:r>
              <a:rPr lang="en-US" sz="3600" kern="1200" dirty="0">
                <a:effectLst>
                  <a:outerShdw blurRad="38100" dist="38100" dir="2700000" algn="tl">
                    <a:srgbClr val="000000">
                      <a:alpha val="43137"/>
                    </a:srgbClr>
                  </a:outerShdw>
                </a:effectLst>
                <a:cs typeface="Arial" panose="020B0604020202020204" pitchFamily="34" charset="0"/>
              </a:rPr>
              <a:t>.”</a:t>
            </a:r>
          </a:p>
        </p:txBody>
      </p:sp>
    </p:spTree>
    <p:extLst>
      <p:ext uri="{BB962C8B-B14F-4D97-AF65-F5344CB8AC3E}">
        <p14:creationId xmlns:p14="http://schemas.microsoft.com/office/powerpoint/2010/main" val="40193374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0" y="1195046"/>
            <a:ext cx="9143999" cy="2919754"/>
          </a:xfrm>
        </p:spPr>
        <p:txBody>
          <a:bodyPr/>
          <a:lstStyle/>
          <a:p>
            <a:pPr marL="0" indent="0" algn="just">
              <a:spcBef>
                <a:spcPts val="0"/>
              </a:spcBef>
              <a:buNone/>
            </a:pPr>
            <a:r>
              <a:rPr lang="en-US" dirty="0">
                <a:effectLst>
                  <a:outerShdw blurRad="38100" dist="38100" dir="2700000" algn="tl">
                    <a:srgbClr val="000000">
                      <a:alpha val="43137"/>
                    </a:srgbClr>
                  </a:outerShdw>
                </a:effectLst>
              </a:rPr>
              <a:t>“</a:t>
            </a:r>
            <a:r>
              <a:rPr lang="es-CO" dirty="0">
                <a:effectLst>
                  <a:outerShdw blurRad="38100" dist="38100" dir="2700000" algn="tl">
                    <a:srgbClr val="000000">
                      <a:alpha val="43137"/>
                    </a:srgbClr>
                  </a:outerShdw>
                </a:effectLst>
              </a:rPr>
              <a:t>En 9:14: «Y acontecerá que cuando haga venir nubes[i] sobre la tierra, se verá el arco en las nubes», es decir, cuando llueva, «se verá el arco en las nubes». El arcoíris está asociado con la lluvia, y antes del Diluvio no había lluvia; por lo tanto, nunca antes se habían visto arcoíris</a:t>
            </a:r>
            <a:r>
              <a:rPr lang="en-US" dirty="0">
                <a:effectLst>
                  <a:outerShdw blurRad="38100" dist="38100" dir="2700000" algn="tl">
                    <a:srgbClr val="000000">
                      <a:alpha val="43137"/>
                    </a:srgbClr>
                  </a:outerShdw>
                </a:effectLst>
              </a:rPr>
              <a:t>.</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1857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189</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684944" cy="914400"/>
          </a:xfrm>
          <a:prstGeom prst="rect">
            <a:avLst/>
          </a:prstGeom>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8305800" y="76200"/>
            <a:ext cx="732253" cy="1097280"/>
          </a:xfrm>
          <a:prstGeom prst="rect">
            <a:avLst/>
          </a:prstGeom>
          <a:ln>
            <a:solidFill>
              <a:schemeClr val="tx1"/>
            </a:solidFill>
          </a:ln>
        </p:spPr>
      </p:pic>
      <p:pic>
        <p:nvPicPr>
          <p:cNvPr id="8" name="Picture 7">
            <a:extLst>
              <a:ext uri="{FF2B5EF4-FFF2-40B4-BE49-F238E27FC236}">
                <a16:creationId xmlns:a16="http://schemas.microsoft.com/office/drawing/2014/main" id="{25691E2B-2A24-4E7A-B577-09EAD2435469}"/>
              </a:ext>
            </a:extLst>
          </p:cNvPr>
          <p:cNvPicPr>
            <a:picLocks noChangeAspect="1"/>
          </p:cNvPicPr>
          <p:nvPr/>
        </p:nvPicPr>
        <p:blipFill>
          <a:blip r:embed="rId6"/>
          <a:stretch>
            <a:fillRect/>
          </a:stretch>
        </p:blipFill>
        <p:spPr>
          <a:xfrm>
            <a:off x="2816240" y="4267200"/>
            <a:ext cx="3511521"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469823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0" y="1195046"/>
            <a:ext cx="9143999" cy="2233954"/>
          </a:xfrm>
        </p:spPr>
        <p:txBody>
          <a:bodyPr/>
          <a:lstStyle/>
          <a:p>
            <a:pPr marL="0" indent="0" algn="just">
              <a:spcBef>
                <a:spcPts val="0"/>
              </a:spcBef>
              <a:buNone/>
            </a:pPr>
            <a:r>
              <a:rPr lang="en-US" dirty="0">
                <a:effectLst>
                  <a:outerShdw blurRad="38100" dist="38100" dir="2700000" algn="tl">
                    <a:srgbClr val="000000">
                      <a:alpha val="43137"/>
                    </a:srgbClr>
                  </a:outerShdw>
                </a:effectLst>
              </a:rPr>
              <a:t>“</a:t>
            </a:r>
            <a:r>
              <a:rPr lang="es-CO" dirty="0">
                <a:effectLst>
                  <a:outerShdw blurRad="38100" dist="38100" dir="2700000" algn="tl">
                    <a:srgbClr val="000000">
                      <a:alpha val="43137"/>
                    </a:srgbClr>
                  </a:outerShdw>
                </a:effectLst>
              </a:rPr>
              <a:t>La palabra hebrea para arco es keshet, la misma palabra que se utiliza para el arco de guerra. Es como si Dios hubiera colgado su arco de guerra en la nube como una señal de paz, en lugar de una señal de guerra.</a:t>
            </a:r>
            <a:r>
              <a:rPr lang="en-US" dirty="0">
                <a:effectLst>
                  <a:outerShdw blurRad="38100" dist="38100" dir="2700000" algn="tl">
                    <a:srgbClr val="000000">
                      <a:alpha val="43137"/>
                    </a:srgbClr>
                  </a:outerShdw>
                </a:effectLst>
              </a:rPr>
              <a:t>...</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1857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189</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684944" cy="914400"/>
          </a:xfrm>
          <a:prstGeom prst="rect">
            <a:avLst/>
          </a:prstGeom>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8305800" y="76200"/>
            <a:ext cx="732253" cy="1097280"/>
          </a:xfrm>
          <a:prstGeom prst="rect">
            <a:avLst/>
          </a:prstGeom>
          <a:ln>
            <a:solidFill>
              <a:schemeClr val="tx1"/>
            </a:solidFill>
          </a:ln>
        </p:spPr>
      </p:pic>
      <p:pic>
        <p:nvPicPr>
          <p:cNvPr id="8" name="Picture 7">
            <a:extLst>
              <a:ext uri="{FF2B5EF4-FFF2-40B4-BE49-F238E27FC236}">
                <a16:creationId xmlns:a16="http://schemas.microsoft.com/office/drawing/2014/main" id="{137E8F8B-5F68-4692-8A74-A9A2334C139E}"/>
              </a:ext>
            </a:extLst>
          </p:cNvPr>
          <p:cNvPicPr>
            <a:picLocks noChangeAspect="1"/>
          </p:cNvPicPr>
          <p:nvPr/>
        </p:nvPicPr>
        <p:blipFill>
          <a:blip r:embed="rId6"/>
          <a:stretch>
            <a:fillRect/>
          </a:stretch>
        </p:blipFill>
        <p:spPr>
          <a:xfrm>
            <a:off x="2816240" y="4267200"/>
            <a:ext cx="3511521"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92746249"/>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0" y="1210270"/>
            <a:ext cx="9144000" cy="5342930"/>
          </a:xfrm>
        </p:spPr>
        <p:txBody>
          <a:bodyPr/>
          <a:lstStyle/>
          <a:p>
            <a:pPr marL="0" indent="0" algn="just">
              <a:spcBef>
                <a:spcPts val="0"/>
              </a:spcBef>
              <a:buNone/>
            </a:pPr>
            <a:r>
              <a:rPr lang="en-US" altLang="en-US" sz="3000" dirty="0">
                <a:effectLst>
                  <a:outerShdw blurRad="38100" dist="38100" dir="2700000" algn="tl">
                    <a:srgbClr val="000000">
                      <a:alpha val="43137"/>
                    </a:srgbClr>
                  </a:outerShdw>
                </a:effectLst>
              </a:rPr>
              <a:t>“</a:t>
            </a:r>
            <a:r>
              <a:rPr lang="es-CO" sz="3000" dirty="0">
                <a:effectLst>
                  <a:outerShdw blurRad="38100" dist="38100" dir="2700000" algn="tl">
                    <a:srgbClr val="000000">
                      <a:alpha val="43137"/>
                    </a:srgbClr>
                  </a:outerShdw>
                </a:effectLst>
              </a:rPr>
              <a:t>El punto de inflexión comienza con el recuerdo de Dios en el versículo 1a: Y Dios recordó a Noé, y a todas las bestias, y todo el ganado que estaba con él en el arca</a:t>
            </a:r>
            <a:r>
              <a:rPr lang="en-US" sz="3000" dirty="0">
                <a:effectLst>
                  <a:outerShdw blurRad="38100" dist="38100" dir="2700000" algn="tl">
                    <a:srgbClr val="000000">
                      <a:alpha val="43137"/>
                    </a:srgbClr>
                  </a:outerShdw>
                </a:effectLst>
              </a:rPr>
              <a:t>. </a:t>
            </a:r>
            <a:r>
              <a:rPr lang="es-CO" sz="3000" dirty="0">
                <a:effectLst>
                  <a:outerShdw blurRad="38100" dist="38100" dir="2700000" algn="tl">
                    <a:srgbClr val="000000">
                      <a:alpha val="43137"/>
                    </a:srgbClr>
                  </a:outerShdw>
                </a:effectLst>
              </a:rPr>
              <a:t>La palabra recordar no significa recordar en el sentido de que Dios se hubiera olvidado temporalmente del arca y de sus ocupantes; más bien, significa recordar en el sentido de dirigirse hacia el objeto</a:t>
            </a:r>
            <a:r>
              <a:rPr lang="en-US" sz="3000" dirty="0">
                <a:effectLst>
                  <a:outerShdw blurRad="38100" dist="38100" dir="2700000" algn="tl">
                    <a:srgbClr val="000000">
                      <a:alpha val="43137"/>
                    </a:srgbClr>
                  </a:outerShdw>
                </a:effectLst>
              </a:rPr>
              <a:t>. </a:t>
            </a:r>
            <a:r>
              <a:rPr lang="es-CO" sz="3000" dirty="0">
                <a:effectLst>
                  <a:outerShdw blurRad="38100" dist="38100" dir="2700000" algn="tl">
                    <a:srgbClr val="000000">
                      <a:alpha val="43137"/>
                    </a:srgbClr>
                  </a:outerShdw>
                </a:effectLst>
              </a:rPr>
              <a:t>Por ejemplo, en Génesis 19:29, Dios recordó a Abraham con la intención de salvar a Lot; en Éxodo 2:24, Dios recordó su pacto con los Patriarcas con el fin de rescatar a Israel; en Jeremías 2:2, Dios recordó a Israel con miras a su restauración; en Jeremías 31:20, Dios recordó</a:t>
            </a:r>
            <a:r>
              <a:rPr lang="en-US" sz="3000" dirty="0">
                <a:effectLst>
                  <a:outerShdw blurRad="38100" dist="38100" dir="2700000" algn="tl">
                    <a:srgbClr val="000000">
                      <a:alpha val="43137"/>
                    </a:srgbClr>
                  </a:outerShdw>
                </a:effectLst>
              </a:rPr>
              <a:t>. . .</a:t>
            </a:r>
          </a:p>
        </p:txBody>
      </p:sp>
      <p:sp>
        <p:nvSpPr>
          <p:cNvPr id="4" name="Text Box 5"/>
          <p:cNvSpPr txBox="1">
            <a:spLocks noChangeArrowheads="1"/>
          </p:cNvSpPr>
          <p:nvPr/>
        </p:nvSpPr>
        <p:spPr bwMode="auto">
          <a:xfrm>
            <a:off x="1857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175</a:t>
            </a:r>
          </a:p>
        </p:txBody>
      </p:sp>
      <p:pic>
        <p:nvPicPr>
          <p:cNvPr id="7" name="Picture 6">
            <a:extLst>
              <a:ext uri="{FF2B5EF4-FFF2-40B4-BE49-F238E27FC236}">
                <a16:creationId xmlns:a16="http://schemas.microsoft.com/office/drawing/2014/main" id="{181B7A38-30E6-4C8D-B36D-CFE3485859B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8305800" y="76200"/>
            <a:ext cx="732253" cy="1097280"/>
          </a:xfrm>
          <a:prstGeom prst="rect">
            <a:avLst/>
          </a:prstGeom>
          <a:ln>
            <a:solidFill>
              <a:schemeClr val="tx1"/>
            </a:solidFill>
          </a:ln>
        </p:spPr>
      </p:pic>
      <p:pic>
        <p:nvPicPr>
          <p:cNvPr id="6" name="Picture 5">
            <a:extLst>
              <a:ext uri="{FF2B5EF4-FFF2-40B4-BE49-F238E27FC236}">
                <a16:creationId xmlns:a16="http://schemas.microsoft.com/office/drawing/2014/main" id="{86071436-6ABB-43CF-8328-4CC0D6E2C9F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200" y="76200"/>
            <a:ext cx="684944" cy="914400"/>
          </a:xfrm>
          <a:prstGeom prst="rect">
            <a:avLst/>
          </a:prstGeom>
        </p:spPr>
      </p:pic>
    </p:spTree>
    <p:extLst>
      <p:ext uri="{BB962C8B-B14F-4D97-AF65-F5344CB8AC3E}">
        <p14:creationId xmlns:p14="http://schemas.microsoft.com/office/powerpoint/2010/main" val="3128343463"/>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1" y="1219200"/>
            <a:ext cx="9143999" cy="4800600"/>
          </a:xfrm>
        </p:spPr>
        <p:txBody>
          <a:bodyPr/>
          <a:lstStyle/>
          <a:p>
            <a:pPr marL="0" indent="0" algn="just">
              <a:spcBef>
                <a:spcPts val="0"/>
              </a:spcBef>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 </a:t>
            </a:r>
            <a:r>
              <a:rPr lang="es-CO" dirty="0">
                <a:effectLst>
                  <a:outerShdw blurRad="38100" dist="38100" dir="2700000" algn="tl">
                    <a:srgbClr val="000000">
                      <a:alpha val="43137"/>
                    </a:srgbClr>
                  </a:outerShdw>
                </a:effectLst>
              </a:rPr>
              <a:t>Efraín con la intención de extenderle misericordia; y en Lucas 1:54–55, Dios recordó a Israel con la intención de enviar al Mesías a Israel. Además, la sensación era la de Dios recordando un pacto; aunque en este caso el pacto en sí aún no se había hecho. Dijo antes, en el capítulo 6, que establecería su pacto con Noé. Además, en 7:4 Dios recordó que la lluvia solo duraría cuarenta días. Todos estos usos encajan en la palabra 'recordar</a:t>
            </a:r>
            <a:r>
              <a:rPr lang="en-US" dirty="0">
                <a:effectLst>
                  <a:outerShdw blurRad="38100" dist="38100" dir="2700000" algn="tl">
                    <a:srgbClr val="000000">
                      <a:alpha val="43137"/>
                    </a:srgbClr>
                  </a:outerShdw>
                </a:effectLst>
              </a:rPr>
              <a:t>.’”</a:t>
            </a:r>
          </a:p>
        </p:txBody>
      </p:sp>
      <p:sp>
        <p:nvSpPr>
          <p:cNvPr id="4" name="Text Box 5"/>
          <p:cNvSpPr txBox="1">
            <a:spLocks noChangeArrowheads="1"/>
          </p:cNvSpPr>
          <p:nvPr/>
        </p:nvSpPr>
        <p:spPr bwMode="auto">
          <a:xfrm>
            <a:off x="1857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175</a:t>
            </a:r>
          </a:p>
        </p:txBody>
      </p:sp>
      <p:pic>
        <p:nvPicPr>
          <p:cNvPr id="7" name="Picture 6">
            <a:extLst>
              <a:ext uri="{FF2B5EF4-FFF2-40B4-BE49-F238E27FC236}">
                <a16:creationId xmlns:a16="http://schemas.microsoft.com/office/drawing/2014/main" id="{455E9012-2F07-4986-B6E3-10B5BD9A3A4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8305800" y="76200"/>
            <a:ext cx="732253" cy="1097280"/>
          </a:xfrm>
          <a:prstGeom prst="rect">
            <a:avLst/>
          </a:prstGeom>
          <a:ln>
            <a:solidFill>
              <a:schemeClr val="tx1"/>
            </a:solidFill>
          </a:ln>
        </p:spPr>
      </p:pic>
      <p:pic>
        <p:nvPicPr>
          <p:cNvPr id="6" name="Picture 5">
            <a:extLst>
              <a:ext uri="{FF2B5EF4-FFF2-40B4-BE49-F238E27FC236}">
                <a16:creationId xmlns:a16="http://schemas.microsoft.com/office/drawing/2014/main" id="{7699C1A8-73C1-4FD8-BB28-3A35D49210B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200" y="76200"/>
            <a:ext cx="684944" cy="914400"/>
          </a:xfrm>
          <a:prstGeom prst="rect">
            <a:avLst/>
          </a:prstGeom>
        </p:spPr>
      </p:pic>
    </p:spTree>
    <p:extLst>
      <p:ext uri="{BB962C8B-B14F-4D97-AF65-F5344CB8AC3E}">
        <p14:creationId xmlns:p14="http://schemas.microsoft.com/office/powerpoint/2010/main" val="39443855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6045B-2BCD-551A-E772-EC0EACCB360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7510B8A-B7CA-37A2-D11B-88121CD84E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a:extLst>
              <a:ext uri="{FF2B5EF4-FFF2-40B4-BE49-F238E27FC236}">
                <a16:creationId xmlns:a16="http://schemas.microsoft.com/office/drawing/2014/main" id="{05E3D046-D130-4750-67E0-CF181684F838}"/>
              </a:ext>
            </a:extLst>
          </p:cNvPr>
          <p:cNvSpPr>
            <a:spLocks noChangeArrowheads="1"/>
          </p:cNvSpPr>
          <p:nvPr/>
        </p:nvSpPr>
        <p:spPr bwMode="auto">
          <a:xfrm>
            <a:off x="0" y="0"/>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rPr>
              <a:t>»Pondré enemistad</a:t>
            </a:r>
          </a:p>
          <a:p>
            <a:pPr algn="just"/>
            <a:r>
              <a:rPr lang="es-CO" sz="3600" dirty="0">
                <a:effectLst>
                  <a:outerShdw blurRad="38100" dist="38100" dir="2700000" algn="tl">
                    <a:srgbClr val="000000">
                      <a:alpha val="43137"/>
                    </a:srgbClr>
                  </a:outerShdw>
                </a:effectLst>
                <a:latin typeface="Calibri" panose="020F0502020204030204" pitchFamily="34" charset="0"/>
              </a:rPr>
              <a:t>Entre tú y la mujer,</a:t>
            </a:r>
          </a:p>
          <a:p>
            <a:pPr algn="just"/>
            <a:r>
              <a:rPr lang="es-CO" sz="3600" dirty="0">
                <a:effectLst>
                  <a:outerShdw blurRad="38100" dist="38100" dir="2700000" algn="tl">
                    <a:srgbClr val="000000">
                      <a:alpha val="43137"/>
                    </a:srgbClr>
                  </a:outerShdw>
                </a:effectLst>
                <a:latin typeface="Calibri" panose="020F0502020204030204" pitchFamily="34" charset="0"/>
              </a:rPr>
              <a:t>Y entre tu simiente y su simiente;</a:t>
            </a:r>
          </a:p>
          <a:p>
            <a:pPr algn="just"/>
            <a:r>
              <a:rPr lang="es-CO" sz="3600" dirty="0">
                <a:effectLst>
                  <a:outerShdw blurRad="38100" dist="38100" dir="2700000" algn="tl">
                    <a:srgbClr val="000000">
                      <a:alpha val="43137"/>
                    </a:srgbClr>
                  </a:outerShdw>
                </a:effectLst>
                <a:latin typeface="Calibri" panose="020F0502020204030204" pitchFamily="34" charset="0"/>
              </a:rPr>
              <a:t>Él te herirá en la cabeza,</a:t>
            </a:r>
          </a:p>
          <a:p>
            <a:pPr algn="just"/>
            <a:r>
              <a:rPr lang="es-CO" sz="3600" dirty="0">
                <a:effectLst>
                  <a:outerShdw blurRad="38100" dist="38100" dir="2700000" algn="tl">
                    <a:srgbClr val="000000">
                      <a:alpha val="43137"/>
                    </a:srgbClr>
                  </a:outerShdw>
                </a:effectLst>
                <a:latin typeface="Calibri" panose="020F0502020204030204" pitchFamily="34" charset="0"/>
              </a:rPr>
              <a:t>Y tú lo herirás en el talón».</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BAEF4745-9FDE-E5A8-B85D-387F864A31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58000" y="1371600"/>
            <a:ext cx="1755648" cy="1828800"/>
          </a:xfrm>
          <a:prstGeom prst="rect">
            <a:avLst/>
          </a:prstGeom>
        </p:spPr>
      </p:pic>
    </p:spTree>
    <p:extLst>
      <p:ext uri="{BB962C8B-B14F-4D97-AF65-F5344CB8AC3E}">
        <p14:creationId xmlns:p14="http://schemas.microsoft.com/office/powerpoint/2010/main" val="111165508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0" y="1195046"/>
            <a:ext cx="9143999" cy="4800600"/>
          </a:xfrm>
        </p:spPr>
        <p:txBody>
          <a:bodyPr/>
          <a:lstStyle/>
          <a:p>
            <a:pPr marL="0" indent="0" algn="just">
              <a:spcBef>
                <a:spcPts val="0"/>
              </a:spcBef>
              <a:buNone/>
            </a:pPr>
            <a:r>
              <a:rPr lang="en-US" dirty="0">
                <a:effectLst>
                  <a:outerShdw blurRad="38100" dist="38100" dir="2700000" algn="tl">
                    <a:srgbClr val="000000">
                      <a:alpha val="43137"/>
                    </a:srgbClr>
                  </a:outerShdw>
                </a:effectLst>
              </a:rPr>
              <a:t>“</a:t>
            </a:r>
            <a:r>
              <a:rPr lang="es-CO" dirty="0">
                <a:effectLst>
                  <a:outerShdw blurRad="38100" dist="38100" dir="2700000" algn="tl">
                    <a:srgbClr val="000000">
                      <a:alpha val="43137"/>
                    </a:srgbClr>
                  </a:outerShdw>
                </a:effectLst>
              </a:rPr>
              <a:t>Génesis 9:15 presenta el recuerdo del pacto: Recordaré mi pacto, que es con toda la humanidad, que está entre tú y yo y toda criatura viva de toda carne... De nuevo, [como en 8:1], la palabra recordar se usa para mostrar una relación de alianza y referirse a la fidelidad de Dios a su pacto</a:t>
            </a:r>
            <a:r>
              <a:rPr lang="en-US" dirty="0">
                <a:effectLst>
                  <a:outerShdw blurRad="38100" dist="38100" dir="2700000" algn="tl">
                    <a:srgbClr val="000000">
                      <a:alpha val="43137"/>
                    </a:srgbClr>
                  </a:outerShdw>
                </a:effectLst>
              </a:rPr>
              <a:t>.</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1857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189</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684944" cy="914400"/>
          </a:xfrm>
          <a:prstGeom prst="rect">
            <a:avLst/>
          </a:prstGeom>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8305800" y="76200"/>
            <a:ext cx="732253" cy="1097280"/>
          </a:xfrm>
          <a:prstGeom prst="rect">
            <a:avLst/>
          </a:prstGeom>
          <a:ln>
            <a:solidFill>
              <a:schemeClr val="tx1"/>
            </a:solidFill>
          </a:ln>
        </p:spPr>
      </p:pic>
      <p:pic>
        <p:nvPicPr>
          <p:cNvPr id="8" name="Picture 7">
            <a:extLst>
              <a:ext uri="{FF2B5EF4-FFF2-40B4-BE49-F238E27FC236}">
                <a16:creationId xmlns:a16="http://schemas.microsoft.com/office/drawing/2014/main" id="{4BF88303-A848-451C-A826-3698AAC61C15}"/>
              </a:ext>
            </a:extLst>
          </p:cNvPr>
          <p:cNvPicPr>
            <a:picLocks noChangeAspect="1"/>
          </p:cNvPicPr>
          <p:nvPr/>
        </p:nvPicPr>
        <p:blipFill>
          <a:blip r:embed="rId6"/>
          <a:stretch>
            <a:fillRect/>
          </a:stretch>
        </p:blipFill>
        <p:spPr>
          <a:xfrm>
            <a:off x="3167392" y="4724400"/>
            <a:ext cx="2809217"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6172619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017" y="80621"/>
            <a:ext cx="8839966" cy="6663506"/>
          </a:xfrm>
          <a:prstGeom prst="rect">
            <a:avLst/>
          </a:prstGeom>
        </p:spPr>
      </p:pic>
    </p:spTree>
    <p:extLst>
      <p:ext uri="{BB962C8B-B14F-4D97-AF65-F5344CB8AC3E}">
        <p14:creationId xmlns:p14="http://schemas.microsoft.com/office/powerpoint/2010/main" val="218758035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77EB3-F120-4969-8CFA-DB26DE4BF44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D108C19-9512-931B-62AD-B99D0BD89087}"/>
              </a:ext>
            </a:extLst>
          </p:cNvPr>
          <p:cNvPicPr>
            <a:picLocks noChangeAspect="1"/>
          </p:cNvPicPr>
          <p:nvPr/>
        </p:nvPicPr>
        <p:blipFill>
          <a:blip r:embed="rId2"/>
          <a:stretch>
            <a:fillRect/>
          </a:stretch>
        </p:blipFill>
        <p:spPr>
          <a:xfrm>
            <a:off x="0" y="0"/>
            <a:ext cx="9144000" cy="6857999"/>
          </a:xfrm>
          <a:prstGeom prst="rect">
            <a:avLst/>
          </a:prstGeom>
        </p:spPr>
      </p:pic>
      <p:sp>
        <p:nvSpPr>
          <p:cNvPr id="4" name="Subtitle 3">
            <a:extLst>
              <a:ext uri="{FF2B5EF4-FFF2-40B4-BE49-F238E27FC236}">
                <a16:creationId xmlns:a16="http://schemas.microsoft.com/office/drawing/2014/main" id="{0D596DD6-AC8F-2961-85A6-33DC427CAAC4}"/>
              </a:ext>
            </a:extLst>
          </p:cNvPr>
          <p:cNvSpPr>
            <a:spLocks noGrp="1"/>
          </p:cNvSpPr>
          <p:nvPr>
            <p:ph type="subTitle" sz="quarter" idx="1"/>
          </p:nvPr>
        </p:nvSpPr>
        <p:spPr>
          <a:xfrm>
            <a:off x="0" y="1"/>
            <a:ext cx="9144000" cy="3428999"/>
          </a:xfrm>
        </p:spPr>
        <p:txBody>
          <a:bodyPr/>
          <a:lstStyle/>
          <a:p>
            <a:pPr lvl="0">
              <a:spcBef>
                <a:spcPts val="0"/>
              </a:spcBef>
              <a:spcAft>
                <a:spcPts val="1200"/>
              </a:spcAft>
              <a:defRPr/>
            </a:pPr>
            <a:r>
              <a:rPr lang="en-US" sz="4000" kern="1200" dirty="0">
                <a:solidFill>
                  <a:srgbClr val="00FFFF"/>
                </a:solidFill>
                <a:ea typeface="+mj-ea"/>
                <a:cs typeface="+mj-cs"/>
              </a:rPr>
              <a:t> Exodo 2:24</a:t>
            </a:r>
          </a:p>
          <a:p>
            <a:pPr lvl="0" algn="just" eaLnBrk="1" hangingPunct="1">
              <a:spcBef>
                <a:spcPct val="0"/>
              </a:spcBef>
              <a:buClrTx/>
              <a:buSzTx/>
              <a:defRPr/>
            </a:pPr>
            <a:r>
              <a:rPr lang="en-US" sz="3600" kern="1200" dirty="0">
                <a:effectLst>
                  <a:outerShdw blurRad="38100" dist="38100" dir="2700000" algn="tl">
                    <a:srgbClr val="000000">
                      <a:alpha val="43137"/>
                    </a:srgbClr>
                  </a:outerShdw>
                </a:effectLst>
                <a:cs typeface="Arial" panose="020B0604020202020204" pitchFamily="34" charset="0"/>
              </a:rPr>
              <a:t>“</a:t>
            </a:r>
            <a:r>
              <a:rPr lang="es-CO" sz="3600" kern="1200" dirty="0">
                <a:effectLst>
                  <a:outerShdw blurRad="38100" dist="38100" dir="2700000" algn="tl">
                    <a:srgbClr val="000000">
                      <a:alpha val="43137"/>
                    </a:srgbClr>
                  </a:outerShdw>
                </a:effectLst>
                <a:cs typeface="Arial" panose="020B0604020202020204" pitchFamily="34" charset="0"/>
              </a:rPr>
              <a:t>Y oyó Dios el gemido de ellos, </a:t>
            </a:r>
            <a:r>
              <a:rPr lang="es-CO" sz="3600" b="1" u="sng" kern="1200" dirty="0">
                <a:solidFill>
                  <a:srgbClr val="FFFFCC"/>
                </a:solidFill>
                <a:effectLst>
                  <a:outerShdw blurRad="38100" dist="38100" dir="2700000" algn="tl">
                    <a:srgbClr val="000000">
                      <a:alpha val="43137"/>
                    </a:srgbClr>
                  </a:outerShdw>
                </a:effectLst>
                <a:cs typeface="Arial" panose="020B0604020202020204" pitchFamily="34" charset="0"/>
              </a:rPr>
              <a:t>y se acordó de su pacto</a:t>
            </a:r>
            <a:r>
              <a:rPr lang="es-CO" sz="3600" kern="1200" dirty="0">
                <a:effectLst>
                  <a:outerShdw blurRad="38100" dist="38100" dir="2700000" algn="tl">
                    <a:srgbClr val="000000">
                      <a:alpha val="43137"/>
                    </a:srgbClr>
                  </a:outerShdw>
                </a:effectLst>
                <a:cs typeface="Arial" panose="020B0604020202020204" pitchFamily="34" charset="0"/>
              </a:rPr>
              <a:t> con Abraham, Isaac y Jacob</a:t>
            </a:r>
            <a:r>
              <a:rPr lang="en-US" sz="3600" kern="1200" dirty="0">
                <a:effectLst>
                  <a:outerShdw blurRad="38100" dist="38100" dir="2700000" algn="tl">
                    <a:srgbClr val="000000">
                      <a:alpha val="43137"/>
                    </a:srgbClr>
                  </a:outerShdw>
                </a:effectLst>
                <a:cs typeface="Arial" panose="020B0604020202020204" pitchFamily="34" charset="0"/>
              </a:rPr>
              <a:t>.”</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3C3B1C80-A239-D90A-CA91-90236DC4F09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04381" y="2424112"/>
            <a:ext cx="2535238" cy="2605088"/>
          </a:xfrm>
          <a:prstGeom prst="rect">
            <a:avLst/>
          </a:prstGeom>
          <a:noFill/>
          <a:ln w="9525">
            <a:noFill/>
            <a:miter lim="800000"/>
            <a:headEnd/>
            <a:tailEnd/>
          </a:ln>
        </p:spPr>
      </p:pic>
    </p:spTree>
    <p:extLst>
      <p:ext uri="{BB962C8B-B14F-4D97-AF65-F5344CB8AC3E}">
        <p14:creationId xmlns:p14="http://schemas.microsoft.com/office/powerpoint/2010/main" val="31991078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F23812-1B3D-4CD9-8D3C-796C73A8AF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98659" name="Rectangle 1"/>
          <p:cNvSpPr>
            <a:spLocks noChangeArrowheads="1"/>
          </p:cNvSpPr>
          <p:nvPr/>
        </p:nvSpPr>
        <p:spPr bwMode="auto">
          <a:xfrm>
            <a:off x="0" y="0"/>
            <a:ext cx="9144000" cy="4001095"/>
          </a:xfrm>
          <a:prstGeom prst="rect">
            <a:avLst/>
          </a:prstGeom>
          <a:noFill/>
          <a:ln w="28575">
            <a:noFill/>
            <a:miter lim="800000"/>
            <a:headEnd/>
            <a:tailEnd/>
          </a:ln>
        </p:spPr>
        <p:txBody>
          <a:bodyPr wrap="square">
            <a:spAutoFit/>
          </a:bodyPr>
          <a:lstStyle/>
          <a:p>
            <a:pPr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Juan 10:27-29</a:t>
            </a:r>
          </a:p>
          <a:p>
            <a:pPr algn="just">
              <a:spcBef>
                <a:spcPts val="0"/>
              </a:spcBef>
              <a:spcAft>
                <a:spcPts val="0"/>
              </a:spcAft>
            </a:pPr>
            <a:r>
              <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Mis ovejas oyen mi voz, y yo las conozco, y me siguen, 28 y yo les doy vida eterna; y no perecerán jamás </a:t>
            </a:r>
            <a:r>
              <a:rPr lang="es-CO" sz="3400" b="1"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 mē apóllumi; aiōnia], </a:t>
            </a:r>
            <a:r>
              <a:rPr lang="es-CO"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ni nadie las arrebatará de mi mano</a:t>
            </a:r>
            <a:r>
              <a:rPr lang="es-CO"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29 Mi Padre que me las dio, es mayor que todos, </a:t>
            </a:r>
            <a:r>
              <a:rPr lang="es-CO"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nadie las puede arrebatar</a:t>
            </a:r>
            <a:r>
              <a:rPr lang="es-CO"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 la mano de mi Padre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1724492" y="228601"/>
            <a:ext cx="5695016" cy="914400"/>
          </a:xfrm>
        </p:spPr>
        <p:txBody>
          <a:bodyPr/>
          <a:lstStyle/>
          <a:p>
            <a:pPr algn="ct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¿Negación (doble) enfática?</a:t>
            </a:r>
          </a:p>
        </p:txBody>
      </p:sp>
      <p:sp>
        <p:nvSpPr>
          <p:cNvPr id="47107" name="Rectangle 3"/>
          <p:cNvSpPr>
            <a:spLocks noGrp="1" noChangeArrowheads="1"/>
          </p:cNvSpPr>
          <p:nvPr>
            <p:ph type="body" idx="4294967295"/>
          </p:nvPr>
        </p:nvSpPr>
        <p:spPr>
          <a:xfrm>
            <a:off x="0" y="1371600"/>
            <a:ext cx="9144000" cy="4191000"/>
          </a:xfrm>
        </p:spPr>
        <p:txBody>
          <a:bodyPr/>
          <a:lstStyle/>
          <a:p>
            <a:pPr marL="0" indent="0" algn="just">
              <a:buNone/>
              <a:defRPr/>
            </a:pPr>
            <a:r>
              <a:rPr lang="en-US" dirty="0">
                <a:cs typeface="Calibri" panose="020F0502020204030204" pitchFamily="34" charset="0"/>
              </a:rPr>
              <a:t>“</a:t>
            </a:r>
            <a:r>
              <a:rPr lang="es-CO" dirty="0">
                <a:cs typeface="Calibri" panose="020F0502020204030204" pitchFamily="34" charset="0"/>
              </a:rPr>
              <a:t>La negación enfática se indica mediante </a:t>
            </a:r>
            <a:r>
              <a:rPr lang="es-CO" i="1" dirty="0">
                <a:cs typeface="Calibri" panose="020F0502020204030204" pitchFamily="34" charset="0"/>
              </a:rPr>
              <a:t>οὐ μή </a:t>
            </a:r>
            <a:r>
              <a:rPr lang="es-CO" dirty="0">
                <a:cs typeface="Calibri" panose="020F0502020204030204" pitchFamily="34" charset="0"/>
              </a:rPr>
              <a:t>más el subjuntivo aoristo… Esta es la forma más contundente de negar algo en griego… </a:t>
            </a:r>
            <a:r>
              <a:rPr lang="es-CO" i="1" dirty="0">
                <a:cs typeface="Calibri" panose="020F0502020204030204" pitchFamily="34" charset="0"/>
              </a:rPr>
              <a:t>οὐ μή </a:t>
            </a:r>
            <a:r>
              <a:rPr lang="es-CO" b="1" u="sng" dirty="0">
                <a:solidFill>
                  <a:srgbClr val="FFFFCC"/>
                </a:solidFill>
                <a:cs typeface="Calibri" panose="020F0502020204030204" pitchFamily="34" charset="0"/>
              </a:rPr>
              <a:t>excluye incluso la idea de que algo sea una posibilidad</a:t>
            </a:r>
            <a:r>
              <a:rPr lang="es-CO" dirty="0">
                <a:cs typeface="Calibri" panose="020F0502020204030204" pitchFamily="34" charset="0"/>
              </a:rPr>
              <a:t>: «</a:t>
            </a:r>
            <a:r>
              <a:rPr lang="es-CO" i="1" dirty="0">
                <a:cs typeface="Calibri" panose="020F0502020204030204" pitchFamily="34" charset="0"/>
              </a:rPr>
              <a:t>οὐ μή</a:t>
            </a:r>
            <a:r>
              <a:rPr lang="es-CO" dirty="0">
                <a:cs typeface="Calibri" panose="020F0502020204030204" pitchFamily="34" charset="0"/>
              </a:rPr>
              <a:t> es la manera más decisiva de negar algo en el futuro…». Además, con frecuencia se encuentra un tema soteriológico en este tipo de afirmaciones, especialmente en Juan: </a:t>
            </a:r>
            <a:r>
              <a:rPr lang="es-CO" b="1" u="sng" dirty="0">
                <a:solidFill>
                  <a:srgbClr val="FFFFCC"/>
                </a:solidFill>
                <a:cs typeface="Calibri" panose="020F0502020204030204" pitchFamily="34" charset="0"/>
              </a:rPr>
              <a:t>lo que se niega es la posibilidad de perder la salvación</a:t>
            </a:r>
            <a:r>
              <a:rPr lang="en-US" dirty="0">
                <a:cs typeface="Calibri" panose="020F0502020204030204" pitchFamily="34" charset="0"/>
              </a:rPr>
              <a:t>. </a:t>
            </a:r>
          </a:p>
        </p:txBody>
      </p:sp>
      <p:sp>
        <p:nvSpPr>
          <p:cNvPr id="54276" name="TextBox 4"/>
          <p:cNvSpPr txBox="1">
            <a:spLocks noChangeArrowheads="1"/>
          </p:cNvSpPr>
          <p:nvPr/>
        </p:nvSpPr>
        <p:spPr bwMode="auto">
          <a:xfrm>
            <a:off x="433633" y="6178955"/>
            <a:ext cx="8276734" cy="584775"/>
          </a:xfrm>
          <a:prstGeom prst="rect">
            <a:avLst/>
          </a:prstGeom>
          <a:noFill/>
          <a:ln w="9525">
            <a:noFill/>
            <a:miter lim="800000"/>
            <a:headEnd/>
            <a:tailEnd/>
          </a:ln>
        </p:spPr>
        <p:txBody>
          <a:bodyPr wrap="square">
            <a:spAutoFit/>
          </a:bodyPr>
          <a:lstStyle/>
          <a:p>
            <a:pPr algn="ctr"/>
            <a:r>
              <a:rPr lang="en-US" sz="1600" dirty="0">
                <a:latin typeface="Calibri" panose="020F0502020204030204" pitchFamily="34" charset="0"/>
                <a:cs typeface="Calibri" panose="020F0502020204030204" pitchFamily="34" charset="0"/>
              </a:rPr>
              <a:t>Daniel B. Wallace, </a:t>
            </a:r>
            <a:r>
              <a:rPr lang="en-US" sz="1600" i="1" dirty="0">
                <a:latin typeface="Calibri" panose="020F0502020204030204" pitchFamily="34" charset="0"/>
                <a:cs typeface="Calibri" panose="020F0502020204030204" pitchFamily="34" charset="0"/>
              </a:rPr>
              <a:t>Greek Grammar Beyond the Basics: An Exegetical Syntax of the New Testament with Scripture, Subject, and Greek Word Indexes</a:t>
            </a:r>
            <a:r>
              <a:rPr lang="en-US" sz="1600" dirty="0">
                <a:latin typeface="Calibri" panose="020F0502020204030204" pitchFamily="34" charset="0"/>
                <a:cs typeface="Calibri" panose="020F0502020204030204" pitchFamily="34" charset="0"/>
              </a:rPr>
              <a:t> (Grand Rapids: Zondervan, 1996), 468.</a:t>
            </a:r>
          </a:p>
        </p:txBody>
      </p:sp>
      <p:pic>
        <p:nvPicPr>
          <p:cNvPr id="54277"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42150" y="76200"/>
            <a:ext cx="825650" cy="1097280"/>
          </a:xfrm>
          <a:prstGeom prst="rect">
            <a:avLst/>
          </a:prstGeom>
          <a:noFill/>
          <a:ln w="9525">
            <a:solidFill>
              <a:schemeClr val="tx1"/>
            </a:solidFill>
            <a:miter lim="800000"/>
            <a:headEnd/>
            <a:tailEnd/>
          </a:ln>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232F36-60B6-4585-B8EA-45A0BCAD94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 name="Rectangle 3"/>
          <p:cNvSpPr txBox="1">
            <a:spLocks/>
          </p:cNvSpPr>
          <p:nvPr/>
        </p:nvSpPr>
        <p:spPr bwMode="auto">
          <a:xfrm>
            <a:off x="0" y="0"/>
            <a:ext cx="9144000"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a:spcBef>
                <a:spcPct val="0"/>
              </a:spcBef>
              <a:spcAft>
                <a:spcPts val="1200"/>
              </a:spcAft>
              <a:buNone/>
              <a:defRPr/>
            </a:pPr>
            <a:r>
              <a:rPr lang="en-US" altLang="en-US" sz="4000" dirty="0">
                <a:solidFill>
                  <a:schemeClr val="tx2"/>
                </a:solidFill>
                <a:ea typeface="+mj-ea"/>
                <a:cs typeface="Calibri" panose="020F0502020204030204" pitchFamily="34" charset="0"/>
              </a:rPr>
              <a:t>2 Timoteo 2:11-13</a:t>
            </a:r>
          </a:p>
          <a:p>
            <a:pPr marL="0" indent="0" algn="just">
              <a:spcBef>
                <a:spcPct val="0"/>
              </a:spcBef>
              <a:buClrTx/>
              <a:buSzTx/>
              <a:buNone/>
            </a:pPr>
            <a:r>
              <a:rPr lang="en-US" altLang="en-US" sz="3600" dirty="0">
                <a:effectLst>
                  <a:outerShdw blurRad="38100" dist="38100" dir="2700000" algn="tl">
                    <a:srgbClr val="000000">
                      <a:alpha val="43137"/>
                    </a:srgbClr>
                  </a:outerShdw>
                </a:effectLst>
                <a:cs typeface="Arial" panose="020B0604020202020204" pitchFamily="34" charset="0"/>
              </a:rPr>
              <a:t>“</a:t>
            </a:r>
            <a:r>
              <a:rPr lang="es-CO" sz="3600" dirty="0">
                <a:effectLst>
                  <a:outerShdw blurRad="38100" dist="38100" dir="2700000" algn="tl">
                    <a:srgbClr val="000000">
                      <a:alpha val="43137"/>
                    </a:srgbClr>
                  </a:outerShdw>
                </a:effectLst>
              </a:rPr>
              <a:t>Palabra fiel es esta:</a:t>
            </a:r>
          </a:p>
          <a:p>
            <a:pPr marL="0" indent="0" algn="just">
              <a:spcBef>
                <a:spcPct val="0"/>
              </a:spcBef>
              <a:buClrTx/>
              <a:buSzTx/>
              <a:buNone/>
            </a:pPr>
            <a:r>
              <a:rPr lang="es-CO" sz="3600" dirty="0">
                <a:effectLst>
                  <a:outerShdw blurRad="38100" dist="38100" dir="2700000" algn="tl">
                    <a:srgbClr val="000000">
                      <a:alpha val="43137"/>
                    </a:srgbClr>
                  </a:outerShdw>
                </a:effectLst>
              </a:rPr>
              <a:t>Si somos muertos con él, también viviremos con él;</a:t>
            </a:r>
          </a:p>
          <a:p>
            <a:pPr marL="0" indent="0" algn="just">
              <a:spcBef>
                <a:spcPct val="0"/>
              </a:spcBef>
              <a:buClrTx/>
              <a:buSzTx/>
              <a:buNone/>
            </a:pPr>
            <a:r>
              <a:rPr lang="es-CO" sz="3600" dirty="0">
                <a:effectLst>
                  <a:outerShdw blurRad="38100" dist="38100" dir="2700000" algn="tl">
                    <a:srgbClr val="000000">
                      <a:alpha val="43137"/>
                    </a:srgbClr>
                  </a:outerShdw>
                </a:effectLst>
              </a:rPr>
              <a:t>12 Si sufrimos, también reinaremos con él;</a:t>
            </a:r>
          </a:p>
          <a:p>
            <a:pPr marL="0" indent="0" algn="just">
              <a:spcBef>
                <a:spcPct val="0"/>
              </a:spcBef>
              <a:buClrTx/>
              <a:buSzTx/>
              <a:buNone/>
            </a:pPr>
            <a:r>
              <a:rPr lang="es-CO" sz="3600" dirty="0">
                <a:effectLst>
                  <a:outerShdw blurRad="38100" dist="38100" dir="2700000" algn="tl">
                    <a:srgbClr val="000000">
                      <a:alpha val="43137"/>
                    </a:srgbClr>
                  </a:outerShdw>
                </a:effectLst>
              </a:rPr>
              <a:t>Si le negáremos, él también nos negará.</a:t>
            </a:r>
          </a:p>
          <a:p>
            <a:pPr marL="0" indent="0" algn="just">
              <a:spcBef>
                <a:spcPct val="0"/>
              </a:spcBef>
              <a:buClrTx/>
              <a:buSzTx/>
              <a:buNone/>
            </a:pPr>
            <a:r>
              <a:rPr lang="es-CO" sz="3600" dirty="0">
                <a:effectLst>
                  <a:outerShdw blurRad="38100" dist="38100" dir="2700000" algn="tl">
                    <a:srgbClr val="000000">
                      <a:alpha val="43137"/>
                    </a:srgbClr>
                  </a:outerShdw>
                </a:effectLst>
              </a:rPr>
              <a:t>13 </a:t>
            </a:r>
            <a:r>
              <a:rPr lang="es-CO" sz="3600" b="1" u="sng" dirty="0">
                <a:solidFill>
                  <a:srgbClr val="FFFFCC"/>
                </a:solidFill>
                <a:effectLst>
                  <a:outerShdw blurRad="38100" dist="38100" dir="2700000" algn="tl">
                    <a:srgbClr val="000000">
                      <a:alpha val="43137"/>
                    </a:srgbClr>
                  </a:outerShdw>
                </a:effectLst>
              </a:rPr>
              <a:t>Si fuéremos infieles</a:t>
            </a:r>
            <a:r>
              <a:rPr lang="es-CO" sz="3600" dirty="0">
                <a:effectLst>
                  <a:outerShdw blurRad="38100" dist="38100" dir="2700000" algn="tl">
                    <a:srgbClr val="000000">
                      <a:alpha val="43137"/>
                    </a:srgbClr>
                  </a:outerShdw>
                </a:effectLst>
              </a:rPr>
              <a:t>, él permanece fiel;</a:t>
            </a:r>
          </a:p>
          <a:p>
            <a:pPr marL="0" indent="0" algn="just">
              <a:spcBef>
                <a:spcPct val="0"/>
              </a:spcBef>
              <a:buClrTx/>
              <a:buSzTx/>
              <a:buNone/>
            </a:pPr>
            <a:r>
              <a:rPr lang="es-CO" sz="3600" dirty="0">
                <a:effectLst>
                  <a:outerShdw blurRad="38100" dist="38100" dir="2700000" algn="tl">
                    <a:srgbClr val="000000">
                      <a:alpha val="43137"/>
                    </a:srgbClr>
                  </a:outerShdw>
                </a:effectLst>
              </a:rPr>
              <a:t>Él no puede negarse a sí mismo</a:t>
            </a:r>
            <a:r>
              <a:rPr lang="en-US" sz="3600" dirty="0">
                <a:effectLst>
                  <a:outerShdw blurRad="38100" dist="38100" dir="2700000" algn="tl">
                    <a:srgbClr val="000000">
                      <a:alpha val="43137"/>
                    </a:srgbClr>
                  </a:outerShdw>
                </a:effectLst>
              </a:rPr>
              <a:t>.</a:t>
            </a:r>
            <a:r>
              <a:rPr lang="en-US" altLang="en-US" sz="3600" dirty="0">
                <a:effectLst>
                  <a:outerShdw blurRad="38100" dist="38100" dir="2700000" algn="tl">
                    <a:srgbClr val="000000">
                      <a:alpha val="43137"/>
                    </a:srgbClr>
                  </a:outerShdw>
                </a:effectLst>
                <a:cs typeface="Arial" panose="020B0604020202020204" pitchFamily="34" charset="0"/>
              </a:rPr>
              <a:t>”</a:t>
            </a:r>
          </a:p>
        </p:txBody>
      </p:sp>
    </p:spTree>
    <p:extLst>
      <p:ext uri="{BB962C8B-B14F-4D97-AF65-F5344CB8AC3E}">
        <p14:creationId xmlns:p14="http://schemas.microsoft.com/office/powerpoint/2010/main" val="115575459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6596B-8FDE-E8F9-95B3-5324AF6DECA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4CDAAD9-32D7-8534-32A3-C26DC11262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a:extLst>
              <a:ext uri="{FF2B5EF4-FFF2-40B4-BE49-F238E27FC236}">
                <a16:creationId xmlns:a16="http://schemas.microsoft.com/office/drawing/2014/main" id="{0B184B19-9CCF-FAB2-F977-04ACF273AD43}"/>
              </a:ext>
            </a:extLst>
          </p:cNvPr>
          <p:cNvSpPr>
            <a:spLocks noChangeArrowheads="1"/>
          </p:cNvSpPr>
          <p:nvPr/>
        </p:nvSpPr>
        <p:spPr bwMode="auto">
          <a:xfrm>
            <a:off x="0" y="0"/>
            <a:ext cx="9144000" cy="338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Salmo 90:2</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Antes que los montes fueran engendrados,</a:t>
            </a:r>
          </a:p>
          <a:p>
            <a:pPr algn="just">
              <a:spcAft>
                <a:spcPts val="1200"/>
              </a:spcAft>
            </a:pP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nacieran la tierra y el mundo,</a:t>
            </a:r>
          </a:p>
          <a:p>
            <a:pPr algn="just">
              <a:spcAft>
                <a:spcPts val="1200"/>
              </a:spcAft>
            </a:pP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Desde la eternidad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 hasta la eternidad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Tú eres Dios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59612077-BDB4-38CC-DD2D-84E4C7F78AE3}"/>
              </a:ext>
            </a:extLst>
          </p:cNvPr>
          <p:cNvPicPr>
            <a:picLocks noChangeAspect="1"/>
          </p:cNvPicPr>
          <p:nvPr/>
        </p:nvPicPr>
        <p:blipFill>
          <a:blip r:embed="rId3"/>
          <a:stretch>
            <a:fillRect/>
          </a:stretch>
        </p:blipFill>
        <p:spPr>
          <a:xfrm>
            <a:off x="3505200" y="3385542"/>
            <a:ext cx="2133600" cy="1424811"/>
          </a:xfrm>
          <a:prstGeom prst="rect">
            <a:avLst/>
          </a:prstGeom>
          <a:ln w="57150">
            <a:solidFill>
              <a:schemeClr val="tx1"/>
            </a:solidFill>
          </a:ln>
        </p:spPr>
      </p:pic>
    </p:spTree>
    <p:extLst>
      <p:ext uri="{BB962C8B-B14F-4D97-AF65-F5344CB8AC3E}">
        <p14:creationId xmlns:p14="http://schemas.microsoft.com/office/powerpoint/2010/main" val="94156962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BA916-545B-C31B-DB75-2D67D99967A8}"/>
            </a:ext>
          </a:extLst>
        </p:cNvPr>
        <p:cNvGrpSpPr/>
        <p:nvPr/>
      </p:nvGrpSpPr>
      <p:grpSpPr>
        <a:xfrm>
          <a:off x="0" y="0"/>
          <a:ext cx="0" cy="0"/>
          <a:chOff x="0" y="0"/>
          <a:chExt cx="0" cy="0"/>
        </a:xfrm>
      </p:grpSpPr>
      <p:sp>
        <p:nvSpPr>
          <p:cNvPr id="175106" name="Rectangle 1026">
            <a:extLst>
              <a:ext uri="{FF2B5EF4-FFF2-40B4-BE49-F238E27FC236}">
                <a16:creationId xmlns:a16="http://schemas.microsoft.com/office/drawing/2014/main" id="{D2B9CFCA-9D8F-71C9-8572-356322AFD096}"/>
              </a:ext>
            </a:extLst>
          </p:cNvPr>
          <p:cNvSpPr>
            <a:spLocks noGrp="1" noChangeArrowheads="1"/>
          </p:cNvSpPr>
          <p:nvPr>
            <p:ph type="title"/>
          </p:nvPr>
        </p:nvSpPr>
        <p:spPr>
          <a:xfrm>
            <a:off x="2857500" y="304800"/>
            <a:ext cx="3429000" cy="1143000"/>
          </a:xfrm>
        </p:spPr>
        <p:txBody>
          <a:bodyPr/>
          <a:lstStyle/>
          <a:p>
            <a:pPr algn="ctr" eaLnBrk="1" hangingPunct="1"/>
            <a:r>
              <a:rPr lang="en-US" sz="3600" dirty="0">
                <a:effectLst>
                  <a:outerShdw blurRad="38100" dist="38100" dir="2700000" algn="tl">
                    <a:srgbClr val="000000">
                      <a:alpha val="43137"/>
                    </a:srgbClr>
                  </a:outerShdw>
                </a:effectLst>
              </a:rPr>
              <a:t>Pacto Noéico</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(Gén 9:8-17) </a:t>
            </a:r>
            <a:endParaRPr lang="en-US" sz="3200" dirty="0">
              <a:solidFill>
                <a:schemeClr val="tx1"/>
              </a:solidFill>
              <a:effectLst>
                <a:outerShdw blurRad="38100" dist="38100" dir="2700000" algn="tl">
                  <a:srgbClr val="000000"/>
                </a:outerShdw>
              </a:effectLst>
              <a:ea typeface="+mn-ea"/>
              <a:cs typeface="+mn-cs"/>
            </a:endParaRPr>
          </a:p>
        </p:txBody>
      </p:sp>
      <p:sp>
        <p:nvSpPr>
          <p:cNvPr id="157699" name="Rectangle 1027">
            <a:extLst>
              <a:ext uri="{FF2B5EF4-FFF2-40B4-BE49-F238E27FC236}">
                <a16:creationId xmlns:a16="http://schemas.microsoft.com/office/drawing/2014/main" id="{B9FF8033-4191-63C5-0A9C-13C3F05C68D9}"/>
              </a:ext>
            </a:extLst>
          </p:cNvPr>
          <p:cNvSpPr>
            <a:spLocks noGrp="1" noChangeArrowheads="1"/>
          </p:cNvSpPr>
          <p:nvPr>
            <p:ph type="body" idx="1"/>
          </p:nvPr>
        </p:nvSpPr>
        <p:spPr>
          <a:xfrm>
            <a:off x="1385094" y="1600200"/>
            <a:ext cx="6844506" cy="446087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Promesa del pacto (Gén. 9:8-11)</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Definición de pacto (Gén. 9:9, 11)</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Señal del pacto (Gén. 9:12-17)</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Otras señales del pacto</a:t>
            </a:r>
          </a:p>
        </p:txBody>
      </p:sp>
      <p:pic>
        <p:nvPicPr>
          <p:cNvPr id="4" name="Picture 3">
            <a:extLst>
              <a:ext uri="{FF2B5EF4-FFF2-40B4-BE49-F238E27FC236}">
                <a16:creationId xmlns:a16="http://schemas.microsoft.com/office/drawing/2014/main" id="{D11A62B3-988A-4A55-6606-98EFCD5E85F1}"/>
              </a:ext>
            </a:extLst>
          </p:cNvPr>
          <p:cNvPicPr>
            <a:picLocks noChangeAspect="1"/>
          </p:cNvPicPr>
          <p:nvPr/>
        </p:nvPicPr>
        <p:blipFill>
          <a:blip r:embed="rId2"/>
          <a:stretch>
            <a:fillRect/>
          </a:stretch>
        </p:blipFill>
        <p:spPr>
          <a:xfrm>
            <a:off x="7696200" y="76200"/>
            <a:ext cx="1371719" cy="987638"/>
          </a:xfrm>
          <a:prstGeom prst="rect">
            <a:avLst/>
          </a:prstGeom>
        </p:spPr>
      </p:pic>
    </p:spTree>
    <p:extLst>
      <p:ext uri="{BB962C8B-B14F-4D97-AF65-F5344CB8AC3E}">
        <p14:creationId xmlns:p14="http://schemas.microsoft.com/office/powerpoint/2010/main" val="41477379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2514600" y="238715"/>
            <a:ext cx="3810000" cy="914400"/>
          </a:xfrm>
        </p:spPr>
        <p:txBody>
          <a:bodyPr/>
          <a:lstStyle/>
          <a:p>
            <a:pPr algn="ctr" eaLnBrk="1" hangingPunct="1"/>
            <a:r>
              <a:rPr lang="en-US" sz="3600" dirty="0">
                <a:effectLst>
                  <a:outerShdw blurRad="38100" dist="38100" dir="2700000" algn="tl">
                    <a:srgbClr val="000000">
                      <a:alpha val="43137"/>
                    </a:srgbClr>
                  </a:outerShdw>
                </a:effectLst>
              </a:rPr>
              <a:t>Señales del Pacto</a:t>
            </a:r>
          </a:p>
        </p:txBody>
      </p:sp>
      <p:sp>
        <p:nvSpPr>
          <p:cNvPr id="158723" name="Rectangle 3"/>
          <p:cNvSpPr>
            <a:spLocks noGrp="1" noChangeArrowheads="1"/>
          </p:cNvSpPr>
          <p:nvPr>
            <p:ph type="body" idx="1"/>
          </p:nvPr>
        </p:nvSpPr>
        <p:spPr>
          <a:xfrm>
            <a:off x="266700" y="1600200"/>
            <a:ext cx="8610600" cy="3886200"/>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Pacto Noéico: Arcoíris (Gén 9)</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Pacto Abrahamico: Circuncisión (Gén 17)</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Pacto Mosaico: Día de reposo (Exod 20; Lev 25: Jer 25:11; 29:10; 2 Crón 36:21)</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Nuevo Pacto: Comunión (Lucas 22)</a:t>
            </a:r>
          </a:p>
        </p:txBody>
      </p:sp>
      <p:pic>
        <p:nvPicPr>
          <p:cNvPr id="4" name="Picture 3">
            <a:extLst>
              <a:ext uri="{FF2B5EF4-FFF2-40B4-BE49-F238E27FC236}">
                <a16:creationId xmlns:a16="http://schemas.microsoft.com/office/drawing/2014/main" id="{25BB670C-422D-D8EA-94E8-3878AE564C11}"/>
              </a:ext>
            </a:extLst>
          </p:cNvPr>
          <p:cNvPicPr>
            <a:picLocks noChangeAspect="1"/>
          </p:cNvPicPr>
          <p:nvPr/>
        </p:nvPicPr>
        <p:blipFill>
          <a:blip r:embed="rId2"/>
          <a:stretch>
            <a:fillRect/>
          </a:stretch>
        </p:blipFill>
        <p:spPr>
          <a:xfrm>
            <a:off x="7620000" y="155362"/>
            <a:ext cx="1371719" cy="987638"/>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685800" y="2857500"/>
            <a:ext cx="7772400" cy="1143000"/>
          </a:xfrm>
        </p:spPr>
        <p:txBody>
          <a:bodyPr/>
          <a:lstStyle/>
          <a:p>
            <a:pPr algn="ctr"/>
            <a:r>
              <a:rPr lang="en-US" altLang="en-US" sz="6000" dirty="0">
                <a:effectLst>
                  <a:outerShdw blurRad="38100" dist="38100" dir="2700000" algn="tl">
                    <a:srgbClr val="000000">
                      <a:alpha val="43137"/>
                    </a:srgbClr>
                  </a:outerShdw>
                </a:effectLst>
                <a:latin typeface="Calibri" panose="020F0502020204030204" pitchFamily="34" charset="0"/>
              </a:rPr>
              <a:t>Conclusión</a:t>
            </a:r>
          </a:p>
        </p:txBody>
      </p:sp>
    </p:spTree>
    <p:extLst>
      <p:ext uri="{BB962C8B-B14F-4D97-AF65-F5344CB8AC3E}">
        <p14:creationId xmlns:p14="http://schemas.microsoft.com/office/powerpoint/2010/main" val="3942427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72140-1BBB-0ECD-3452-AF44C8DA6D77}"/>
            </a:ext>
          </a:extLst>
        </p:cNvPr>
        <p:cNvGrpSpPr/>
        <p:nvPr/>
      </p:nvGrpSpPr>
      <p:grpSpPr>
        <a:xfrm>
          <a:off x="0" y="0"/>
          <a:ext cx="0" cy="0"/>
          <a:chOff x="0" y="0"/>
          <a:chExt cx="0" cy="0"/>
        </a:xfrm>
      </p:grpSpPr>
      <p:sp>
        <p:nvSpPr>
          <p:cNvPr id="7171" name="Rectangle 3">
            <a:extLst>
              <a:ext uri="{FF2B5EF4-FFF2-40B4-BE49-F238E27FC236}">
                <a16:creationId xmlns:a16="http://schemas.microsoft.com/office/drawing/2014/main" id="{74942FA9-4652-1E9E-D8B7-DF2004EE1640}"/>
              </a:ext>
            </a:extLst>
          </p:cNvPr>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rPr>
              <a:t>Génesis 1-11 (cuatro eventos)</a:t>
            </a:r>
          </a:p>
          <a:p>
            <a:pPr marL="914400" lvl="1" indent="-457200" eaLnBrk="1" hangingPunct="1">
              <a:spcBef>
                <a:spcPts val="0"/>
              </a:spcBef>
              <a:spcAft>
                <a:spcPts val="3000"/>
              </a:spcAft>
              <a:buSzPct val="100000"/>
              <a:buFont typeface="+mj-lt"/>
              <a:buAutoNum type="alphaUcPeriod"/>
              <a:defRPr/>
            </a:pPr>
            <a:r>
              <a:rPr lang="en-US" dirty="0"/>
              <a:t>Creación (1-2)</a:t>
            </a:r>
          </a:p>
          <a:p>
            <a:pPr marL="914400" lvl="1" indent="-457200" eaLnBrk="1" hangingPunct="1">
              <a:spcBef>
                <a:spcPts val="0"/>
              </a:spcBef>
              <a:spcAft>
                <a:spcPts val="3000"/>
              </a:spcAft>
              <a:buSzPct val="100000"/>
              <a:buFont typeface="+mj-lt"/>
              <a:buAutoNum type="alphaUcPeriod"/>
              <a:defRPr/>
            </a:pPr>
            <a:r>
              <a:rPr lang="en-US" dirty="0"/>
              <a:t>Caída (3-5)</a:t>
            </a:r>
          </a:p>
          <a:p>
            <a:pPr marL="914400" lvl="1" indent="-457200" eaLnBrk="1" hangingPunct="1">
              <a:spcBef>
                <a:spcPts val="0"/>
              </a:spcBef>
              <a:spcAft>
                <a:spcPts val="3000"/>
              </a:spcAft>
              <a:buSzPct val="100000"/>
              <a:buFont typeface="+mj-lt"/>
              <a:buAutoNum type="alphaUcPeriod"/>
              <a:defRPr/>
            </a:pPr>
            <a:r>
              <a:rPr lang="en-US" b="1" u="sng" dirty="0">
                <a:solidFill>
                  <a:srgbClr val="FFFFCC"/>
                </a:solidFill>
              </a:rPr>
              <a:t>Diluvio (6-9)</a:t>
            </a:r>
          </a:p>
          <a:p>
            <a:pPr marL="914400" lvl="1" indent="-457200" eaLnBrk="1" hangingPunct="1">
              <a:spcBef>
                <a:spcPts val="0"/>
              </a:spcBef>
              <a:spcAft>
                <a:spcPts val="3000"/>
              </a:spcAft>
              <a:buSzPct val="100000"/>
              <a:buFont typeface="+mj-lt"/>
              <a:buAutoNum type="alphaUcPeriod"/>
              <a:defRPr/>
            </a:pPr>
            <a:r>
              <a:rPr lang="en-US" dirty="0"/>
              <a:t>Dispersión nacional (10-11)</a:t>
            </a:r>
          </a:p>
        </p:txBody>
      </p:sp>
      <p:pic>
        <p:nvPicPr>
          <p:cNvPr id="2" name="Picture 4" descr="5 Bible Lessons to Learn From the Book of Genesis | Jack Wellman">
            <a:extLst>
              <a:ext uri="{FF2B5EF4-FFF2-40B4-BE49-F238E27FC236}">
                <a16:creationId xmlns:a16="http://schemas.microsoft.com/office/drawing/2014/main" id="{24F72A46-1322-E173-7DB3-D9807623041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C45D1130-7353-36DF-255F-D655CB009AF3}"/>
              </a:ext>
            </a:extLst>
          </p:cNvPr>
          <p:cNvSpPr>
            <a:spLocks noGrp="1" noChangeArrowheads="1"/>
          </p:cNvSpPr>
          <p:nvPr>
            <p:ph type="title"/>
          </p:nvPr>
        </p:nvSpPr>
        <p:spPr>
          <a:xfrm>
            <a:off x="2324100" y="223837"/>
            <a:ext cx="5219700" cy="914400"/>
          </a:xfrm>
        </p:spPr>
        <p:txBody>
          <a:bodyPr/>
          <a:lstStyle/>
          <a:p>
            <a:pPr algn="ctr" eaLnBrk="1" hangingPunct="1"/>
            <a:r>
              <a:rPr lang="en-US" sz="3600" dirty="0"/>
              <a:t>ESTRUCTURA DE GÉNESIS</a:t>
            </a:r>
          </a:p>
        </p:txBody>
      </p:sp>
    </p:spTree>
    <p:extLst>
      <p:ext uri="{BB962C8B-B14F-4D97-AF65-F5344CB8AC3E}">
        <p14:creationId xmlns:p14="http://schemas.microsoft.com/office/powerpoint/2010/main" val="21375583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4DE1A-DCBA-FCEC-CA11-ECBE24365D04}"/>
            </a:ext>
          </a:extLst>
        </p:cNvPr>
        <p:cNvGrpSpPr/>
        <p:nvPr/>
      </p:nvGrpSpPr>
      <p:grpSpPr>
        <a:xfrm>
          <a:off x="0" y="0"/>
          <a:ext cx="0" cy="0"/>
          <a:chOff x="0" y="0"/>
          <a:chExt cx="0" cy="0"/>
        </a:xfrm>
      </p:grpSpPr>
      <p:sp>
        <p:nvSpPr>
          <p:cNvPr id="159746" name="Rectangle 2">
            <a:extLst>
              <a:ext uri="{FF2B5EF4-FFF2-40B4-BE49-F238E27FC236}">
                <a16:creationId xmlns:a16="http://schemas.microsoft.com/office/drawing/2014/main" id="{FE08175F-C64B-74DD-F5C0-B832A67835F7}"/>
              </a:ext>
            </a:extLst>
          </p:cNvPr>
          <p:cNvSpPr>
            <a:spLocks noGrp="1" noChangeArrowheads="1"/>
          </p:cNvSpPr>
          <p:nvPr>
            <p:ph type="title"/>
          </p:nvPr>
        </p:nvSpPr>
        <p:spPr>
          <a:xfrm>
            <a:off x="2438400" y="228600"/>
            <a:ext cx="426720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Génesis 8</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rPr>
              <a:t> Esquema</a:t>
            </a:r>
          </a:p>
        </p:txBody>
      </p:sp>
      <p:sp>
        <p:nvSpPr>
          <p:cNvPr id="148483" name="Rectangle 3">
            <a:extLst>
              <a:ext uri="{FF2B5EF4-FFF2-40B4-BE49-F238E27FC236}">
                <a16:creationId xmlns:a16="http://schemas.microsoft.com/office/drawing/2014/main" id="{97816F47-915F-B968-CFF2-C8F7C6C7FE4A}"/>
              </a:ext>
            </a:extLst>
          </p:cNvPr>
          <p:cNvSpPr>
            <a:spLocks noGrp="1" noChangeArrowheads="1"/>
          </p:cNvSpPr>
          <p:nvPr>
            <p:ph type="body" idx="1"/>
          </p:nvPr>
        </p:nvSpPr>
        <p:spPr>
          <a:xfrm>
            <a:off x="698102" y="1294514"/>
            <a:ext cx="7836297" cy="4268972"/>
          </a:xfrm>
        </p:spPr>
        <p:txBody>
          <a:bodyPr/>
          <a:lstStyle/>
          <a:p>
            <a:pPr marL="571500" lvl="1" indent="-571500" eaLnBrk="1" hangingPunct="1">
              <a:lnSpc>
                <a:spcPct val="150000"/>
              </a:lnSpc>
              <a:spcBef>
                <a:spcPts val="0"/>
              </a:spcBef>
              <a:spcAft>
                <a:spcPts val="2400"/>
              </a:spcAft>
              <a:buClr>
                <a:schemeClr val="tx2"/>
              </a:buClr>
              <a:buSzPct val="100000"/>
              <a:buFont typeface="+mj-lt"/>
              <a:buAutoNum type="romanUcPeriod"/>
              <a:defRPr/>
            </a:pPr>
            <a:r>
              <a:rPr lang="en-US" dirty="0">
                <a:effectLst>
                  <a:outerShdw blurRad="38100" dist="38100" dir="2700000" algn="tl">
                    <a:srgbClr val="000000">
                      <a:alpha val="43137"/>
                    </a:srgbClr>
                  </a:outerShdw>
                </a:effectLst>
                <a:ea typeface="+mn-ea"/>
                <a:cs typeface="+mn-cs"/>
              </a:rPr>
              <a:t>Disminución de las aguas (8:1-5)</a:t>
            </a:r>
          </a:p>
          <a:p>
            <a:pPr marL="571500" lvl="1" indent="-571500" eaLnBrk="1" hangingPunct="1">
              <a:lnSpc>
                <a:spcPct val="150000"/>
              </a:lnSpc>
              <a:spcBef>
                <a:spcPts val="0"/>
              </a:spcBef>
              <a:spcAft>
                <a:spcPts val="2400"/>
              </a:spcAft>
              <a:buClr>
                <a:schemeClr val="tx2"/>
              </a:buClr>
              <a:buSzPct val="100000"/>
              <a:buFont typeface="+mj-lt"/>
              <a:buAutoNum type="romanUcPeriod"/>
              <a:defRPr/>
            </a:pPr>
            <a:r>
              <a:rPr lang="en-US" dirty="0">
                <a:effectLst>
                  <a:outerShdw blurRad="38100" dist="38100" dir="2700000" algn="tl">
                    <a:srgbClr val="000000">
                      <a:alpha val="43137"/>
                    </a:srgbClr>
                  </a:outerShdw>
                </a:effectLst>
                <a:ea typeface="+mn-ea"/>
                <a:cs typeface="+mn-cs"/>
              </a:rPr>
              <a:t>Pruebas de tierra firme (8:6-14)</a:t>
            </a:r>
          </a:p>
          <a:p>
            <a:pPr marL="571500" lvl="1" indent="-571500" eaLnBrk="1" hangingPunct="1">
              <a:lnSpc>
                <a:spcPct val="150000"/>
              </a:lnSpc>
              <a:spcBef>
                <a:spcPts val="0"/>
              </a:spcBef>
              <a:spcAft>
                <a:spcPts val="2400"/>
              </a:spcAft>
              <a:buClr>
                <a:schemeClr val="tx2"/>
              </a:buClr>
              <a:buSzPct val="100000"/>
              <a:buFont typeface="+mj-lt"/>
              <a:buAutoNum type="romanUcPeriod"/>
              <a:defRPr/>
            </a:pPr>
            <a:r>
              <a:rPr lang="en-US" dirty="0">
                <a:effectLst>
                  <a:outerShdw blurRad="38100" dist="38100" dir="2700000" algn="tl">
                    <a:srgbClr val="000000">
                      <a:alpha val="43137"/>
                    </a:srgbClr>
                  </a:outerShdw>
                </a:effectLst>
                <a:ea typeface="+mn-ea"/>
                <a:cs typeface="+mn-cs"/>
              </a:rPr>
              <a:t>Salida del arca (8:15-19)</a:t>
            </a:r>
          </a:p>
          <a:p>
            <a:pPr marL="571500" lvl="1" indent="-571500" eaLnBrk="1" hangingPunct="1">
              <a:lnSpc>
                <a:spcPct val="150000"/>
              </a:lnSpc>
              <a:spcBef>
                <a:spcPts val="0"/>
              </a:spcBef>
              <a:spcAft>
                <a:spcPts val="2400"/>
              </a:spcAft>
              <a:buClr>
                <a:schemeClr val="tx2"/>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n-ea"/>
                <a:cs typeface="+mn-cs"/>
              </a:rPr>
              <a:t>Eventos posteriores al diluvio (8:20</a:t>
            </a:r>
            <a:r>
              <a:rPr lang="en-US" b="1" u="sng" dirty="0">
                <a:solidFill>
                  <a:srgbClr val="FFFFCC"/>
                </a:solidFill>
                <a:effectLst>
                  <a:outerShdw blurRad="38100" dist="38100" dir="2700000" algn="tl">
                    <a:srgbClr val="000000">
                      <a:alpha val="43137"/>
                    </a:srgbClr>
                  </a:outerShdw>
                </a:effectLst>
                <a:ea typeface="+mn-ea"/>
                <a:cs typeface="Calibri" panose="020F0502020204030204" pitchFamily="34" charset="0"/>
              </a:rPr>
              <a:t>‒9:29)</a:t>
            </a:r>
            <a:endParaRPr lang="en-US" b="1" u="sng" dirty="0">
              <a:solidFill>
                <a:srgbClr val="FFFFCC"/>
              </a:solidFill>
              <a:effectLst>
                <a:outerShdw blurRad="38100" dist="38100" dir="2700000" algn="tl">
                  <a:srgbClr val="000000">
                    <a:alpha val="43137"/>
                  </a:srgbClr>
                </a:outerShdw>
              </a:effectLst>
              <a:ea typeface="+mn-ea"/>
              <a:cs typeface="+mn-cs"/>
            </a:endParaRPr>
          </a:p>
          <a:p>
            <a:pPr marL="0" lvl="1" indent="0" eaLnBrk="1" hangingPunct="1">
              <a:spcBef>
                <a:spcPts val="0"/>
              </a:spcBef>
              <a:spcAft>
                <a:spcPts val="2400"/>
              </a:spcAft>
              <a:buClr>
                <a:schemeClr val="tx2"/>
              </a:buClr>
              <a:buSzPct val="75000"/>
              <a:buNone/>
              <a:defRPr/>
            </a:pPr>
            <a:endParaRPr lang="en-US"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3" name="Picture 2">
            <a:extLst>
              <a:ext uri="{FF2B5EF4-FFF2-40B4-BE49-F238E27FC236}">
                <a16:creationId xmlns:a16="http://schemas.microsoft.com/office/drawing/2014/main" id="{46B148CE-D59C-0DC9-A91D-E83FF787274F}"/>
              </a:ext>
            </a:extLst>
          </p:cNvPr>
          <p:cNvPicPr>
            <a:picLocks noChangeAspect="1"/>
          </p:cNvPicPr>
          <p:nvPr/>
        </p:nvPicPr>
        <p:blipFill>
          <a:blip r:embed="rId2"/>
          <a:stretch>
            <a:fillRect/>
          </a:stretch>
        </p:blipFill>
        <p:spPr>
          <a:xfrm>
            <a:off x="7655462" y="60906"/>
            <a:ext cx="1403345" cy="1005894"/>
          </a:xfrm>
          <a:prstGeom prst="rect">
            <a:avLst/>
          </a:prstGeom>
        </p:spPr>
      </p:pic>
    </p:spTree>
    <p:extLst>
      <p:ext uri="{BB962C8B-B14F-4D97-AF65-F5344CB8AC3E}">
        <p14:creationId xmlns:p14="http://schemas.microsoft.com/office/powerpoint/2010/main" val="38618114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772C1-3E18-260F-1A53-096F0D6A3D51}"/>
            </a:ext>
          </a:extLst>
        </p:cNvPr>
        <p:cNvGrpSpPr/>
        <p:nvPr/>
      </p:nvGrpSpPr>
      <p:grpSpPr>
        <a:xfrm>
          <a:off x="0" y="0"/>
          <a:ext cx="0" cy="0"/>
          <a:chOff x="0" y="0"/>
          <a:chExt cx="0" cy="0"/>
        </a:xfrm>
      </p:grpSpPr>
      <p:sp>
        <p:nvSpPr>
          <p:cNvPr id="171010" name="Rectangle 2">
            <a:extLst>
              <a:ext uri="{FF2B5EF4-FFF2-40B4-BE49-F238E27FC236}">
                <a16:creationId xmlns:a16="http://schemas.microsoft.com/office/drawing/2014/main" id="{50F06958-DB79-087F-D52F-0201D634F4ED}"/>
              </a:ext>
            </a:extLst>
          </p:cNvPr>
          <p:cNvSpPr>
            <a:spLocks noGrp="1" noChangeArrowheads="1"/>
          </p:cNvSpPr>
          <p:nvPr>
            <p:ph type="title"/>
          </p:nvPr>
        </p:nvSpPr>
        <p:spPr>
          <a:xfrm>
            <a:off x="3733800" y="304800"/>
            <a:ext cx="1981200" cy="914400"/>
          </a:xfrm>
        </p:spPr>
        <p:txBody>
          <a:bodyPr/>
          <a:lstStyle/>
          <a:p>
            <a:pPr algn="ctr" eaLnBrk="1" hangingPunct="1"/>
            <a:r>
              <a:rPr lang="en-US" sz="3600" dirty="0">
                <a:effectLst>
                  <a:outerShdw blurRad="38100" dist="38100" dir="2700000" algn="tl">
                    <a:srgbClr val="000000">
                      <a:alpha val="43137"/>
                    </a:srgbClr>
                  </a:outerShdw>
                </a:effectLst>
              </a:rPr>
              <a:t>Esquema</a:t>
            </a:r>
          </a:p>
        </p:txBody>
      </p:sp>
      <p:sp>
        <p:nvSpPr>
          <p:cNvPr id="153603" name="Rectangle 3">
            <a:extLst>
              <a:ext uri="{FF2B5EF4-FFF2-40B4-BE49-F238E27FC236}">
                <a16:creationId xmlns:a16="http://schemas.microsoft.com/office/drawing/2014/main" id="{C369FA1D-734F-FD39-5DBD-9A3D4F8269AE}"/>
              </a:ext>
            </a:extLst>
          </p:cNvPr>
          <p:cNvSpPr>
            <a:spLocks noGrp="1" noChangeArrowheads="1"/>
          </p:cNvSpPr>
          <p:nvPr>
            <p:ph type="body" idx="1"/>
          </p:nvPr>
        </p:nvSpPr>
        <p:spPr>
          <a:xfrm>
            <a:off x="1346994" y="1600201"/>
            <a:ext cx="7416006" cy="3962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dirty="0">
                <a:solidFill>
                  <a:srgbClr val="FFFFCC"/>
                </a:solidFill>
                <a:effectLst>
                  <a:outerShdw blurRad="38100" dist="38100" dir="2700000" algn="tl">
                    <a:srgbClr val="000000">
                      <a:alpha val="43137"/>
                    </a:srgbClr>
                  </a:outerShdw>
                </a:effectLst>
                <a:ea typeface="+mn-ea"/>
                <a:cs typeface="+mn-cs"/>
              </a:rPr>
              <a:t>Pacto Noéico (Gén 8:20–9:17)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Promesa (Gén 8:20-22) </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Provisión (Gén 9:1-7)</a:t>
            </a:r>
          </a:p>
          <a:p>
            <a:pPr marL="914400" lvl="1" indent="-457200" algn="just"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Pacto y Sello (Gén 9:8-17)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Pecado posterior al diluvio (Gén 9:18-29)</a:t>
            </a:r>
          </a:p>
        </p:txBody>
      </p:sp>
      <p:pic>
        <p:nvPicPr>
          <p:cNvPr id="4" name="Picture 3">
            <a:extLst>
              <a:ext uri="{FF2B5EF4-FFF2-40B4-BE49-F238E27FC236}">
                <a16:creationId xmlns:a16="http://schemas.microsoft.com/office/drawing/2014/main" id="{E61DE7B5-A1BA-20E7-AE93-8BB6D664A138}"/>
              </a:ext>
            </a:extLst>
          </p:cNvPr>
          <p:cNvPicPr>
            <a:picLocks noChangeAspect="1"/>
          </p:cNvPicPr>
          <p:nvPr/>
        </p:nvPicPr>
        <p:blipFill>
          <a:blip r:embed="rId2"/>
          <a:stretch>
            <a:fillRect/>
          </a:stretch>
        </p:blipFill>
        <p:spPr>
          <a:xfrm>
            <a:off x="7684926" y="82025"/>
            <a:ext cx="1373881" cy="984775"/>
          </a:xfrm>
          <a:prstGeom prst="rect">
            <a:avLst/>
          </a:prstGeom>
        </p:spPr>
      </p:pic>
    </p:spTree>
    <p:extLst>
      <p:ext uri="{BB962C8B-B14F-4D97-AF65-F5344CB8AC3E}">
        <p14:creationId xmlns:p14="http://schemas.microsoft.com/office/powerpoint/2010/main" val="1997211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B9708-2F39-DAFB-A507-63CA104E7FCC}"/>
            </a:ext>
          </a:extLst>
        </p:cNvPr>
        <p:cNvGrpSpPr/>
        <p:nvPr/>
      </p:nvGrpSpPr>
      <p:grpSpPr>
        <a:xfrm>
          <a:off x="0" y="0"/>
          <a:ext cx="0" cy="0"/>
          <a:chOff x="0" y="0"/>
          <a:chExt cx="0" cy="0"/>
        </a:xfrm>
      </p:grpSpPr>
      <p:sp>
        <p:nvSpPr>
          <p:cNvPr id="175106" name="Rectangle 1026">
            <a:extLst>
              <a:ext uri="{FF2B5EF4-FFF2-40B4-BE49-F238E27FC236}">
                <a16:creationId xmlns:a16="http://schemas.microsoft.com/office/drawing/2014/main" id="{E977B4CE-BBF4-CF1A-0183-50E34C427D39}"/>
              </a:ext>
            </a:extLst>
          </p:cNvPr>
          <p:cNvSpPr>
            <a:spLocks noGrp="1" noChangeArrowheads="1"/>
          </p:cNvSpPr>
          <p:nvPr>
            <p:ph type="title"/>
          </p:nvPr>
        </p:nvSpPr>
        <p:spPr>
          <a:xfrm>
            <a:off x="2857500" y="304800"/>
            <a:ext cx="3429000" cy="1143000"/>
          </a:xfrm>
        </p:spPr>
        <p:txBody>
          <a:bodyPr/>
          <a:lstStyle/>
          <a:p>
            <a:pPr algn="ctr" eaLnBrk="1" hangingPunct="1"/>
            <a:r>
              <a:rPr lang="en-US" sz="3600" dirty="0">
                <a:effectLst>
                  <a:outerShdw blurRad="38100" dist="38100" dir="2700000" algn="tl">
                    <a:srgbClr val="000000">
                      <a:alpha val="43137"/>
                    </a:srgbClr>
                  </a:outerShdw>
                </a:effectLst>
              </a:rPr>
              <a:t>Pacto Noéico</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(Gén 9:8-17) </a:t>
            </a:r>
            <a:endParaRPr lang="en-US" sz="3200" dirty="0">
              <a:solidFill>
                <a:schemeClr val="tx1"/>
              </a:solidFill>
              <a:effectLst>
                <a:outerShdw blurRad="38100" dist="38100" dir="2700000" algn="tl">
                  <a:srgbClr val="000000"/>
                </a:outerShdw>
              </a:effectLst>
              <a:ea typeface="+mn-ea"/>
              <a:cs typeface="+mn-cs"/>
            </a:endParaRPr>
          </a:p>
        </p:txBody>
      </p:sp>
      <p:sp>
        <p:nvSpPr>
          <p:cNvPr id="157699" name="Rectangle 1027">
            <a:extLst>
              <a:ext uri="{FF2B5EF4-FFF2-40B4-BE49-F238E27FC236}">
                <a16:creationId xmlns:a16="http://schemas.microsoft.com/office/drawing/2014/main" id="{3D265A80-407C-3419-73DE-B800DF615100}"/>
              </a:ext>
            </a:extLst>
          </p:cNvPr>
          <p:cNvSpPr>
            <a:spLocks noGrp="1" noChangeArrowheads="1"/>
          </p:cNvSpPr>
          <p:nvPr>
            <p:ph type="body" idx="1"/>
          </p:nvPr>
        </p:nvSpPr>
        <p:spPr>
          <a:xfrm>
            <a:off x="1385094" y="1600200"/>
            <a:ext cx="6844506" cy="446087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Promesa del pacto (Gén. 9:8-11)</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Definición de pacto (Gén. 9:9, 11)</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Señal del pacto (Gén. 9:12-17)</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Otras señales del pacto</a:t>
            </a:r>
          </a:p>
        </p:txBody>
      </p:sp>
      <p:pic>
        <p:nvPicPr>
          <p:cNvPr id="4" name="Picture 3">
            <a:extLst>
              <a:ext uri="{FF2B5EF4-FFF2-40B4-BE49-F238E27FC236}">
                <a16:creationId xmlns:a16="http://schemas.microsoft.com/office/drawing/2014/main" id="{05944EB3-97AE-559F-A6AF-C34E0C2CF66F}"/>
              </a:ext>
            </a:extLst>
          </p:cNvPr>
          <p:cNvPicPr>
            <a:picLocks noChangeAspect="1"/>
          </p:cNvPicPr>
          <p:nvPr/>
        </p:nvPicPr>
        <p:blipFill>
          <a:blip r:embed="rId2"/>
          <a:stretch>
            <a:fillRect/>
          </a:stretch>
        </p:blipFill>
        <p:spPr>
          <a:xfrm>
            <a:off x="7696200" y="76200"/>
            <a:ext cx="1371719" cy="987638"/>
          </a:xfrm>
          <a:prstGeom prst="rect">
            <a:avLst/>
          </a:prstGeom>
        </p:spPr>
      </p:pic>
    </p:spTree>
    <p:extLst>
      <p:ext uri="{BB962C8B-B14F-4D97-AF65-F5344CB8AC3E}">
        <p14:creationId xmlns:p14="http://schemas.microsoft.com/office/powerpoint/2010/main" val="25431293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772C1-3E18-260F-1A53-096F0D6A3D51}"/>
            </a:ext>
          </a:extLst>
        </p:cNvPr>
        <p:cNvGrpSpPr/>
        <p:nvPr/>
      </p:nvGrpSpPr>
      <p:grpSpPr>
        <a:xfrm>
          <a:off x="0" y="0"/>
          <a:ext cx="0" cy="0"/>
          <a:chOff x="0" y="0"/>
          <a:chExt cx="0" cy="0"/>
        </a:xfrm>
      </p:grpSpPr>
      <p:sp>
        <p:nvSpPr>
          <p:cNvPr id="171010" name="Rectangle 2">
            <a:extLst>
              <a:ext uri="{FF2B5EF4-FFF2-40B4-BE49-F238E27FC236}">
                <a16:creationId xmlns:a16="http://schemas.microsoft.com/office/drawing/2014/main" id="{50F06958-DB79-087F-D52F-0201D634F4ED}"/>
              </a:ext>
            </a:extLst>
          </p:cNvPr>
          <p:cNvSpPr>
            <a:spLocks noGrp="1" noChangeArrowheads="1"/>
          </p:cNvSpPr>
          <p:nvPr>
            <p:ph type="title"/>
          </p:nvPr>
        </p:nvSpPr>
        <p:spPr>
          <a:xfrm>
            <a:off x="3733800" y="304800"/>
            <a:ext cx="1981200" cy="914400"/>
          </a:xfrm>
        </p:spPr>
        <p:txBody>
          <a:bodyPr/>
          <a:lstStyle/>
          <a:p>
            <a:pPr algn="ctr" eaLnBrk="1" hangingPunct="1"/>
            <a:r>
              <a:rPr lang="en-US" sz="3600" dirty="0">
                <a:effectLst>
                  <a:outerShdw blurRad="38100" dist="38100" dir="2700000" algn="tl">
                    <a:srgbClr val="000000">
                      <a:alpha val="43137"/>
                    </a:srgbClr>
                  </a:outerShdw>
                </a:effectLst>
              </a:rPr>
              <a:t>Esquema</a:t>
            </a:r>
          </a:p>
        </p:txBody>
      </p:sp>
      <p:sp>
        <p:nvSpPr>
          <p:cNvPr id="153603" name="Rectangle 3">
            <a:extLst>
              <a:ext uri="{FF2B5EF4-FFF2-40B4-BE49-F238E27FC236}">
                <a16:creationId xmlns:a16="http://schemas.microsoft.com/office/drawing/2014/main" id="{C369FA1D-734F-FD39-5DBD-9A3D4F8269AE}"/>
              </a:ext>
            </a:extLst>
          </p:cNvPr>
          <p:cNvSpPr>
            <a:spLocks noGrp="1" noChangeArrowheads="1"/>
          </p:cNvSpPr>
          <p:nvPr>
            <p:ph type="body" idx="1"/>
          </p:nvPr>
        </p:nvSpPr>
        <p:spPr>
          <a:xfrm>
            <a:off x="1346994" y="1600201"/>
            <a:ext cx="7797006" cy="3962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dirty="0">
                <a:solidFill>
                  <a:srgbClr val="FFFFCC"/>
                </a:solidFill>
                <a:effectLst>
                  <a:outerShdw blurRad="38100" dist="38100" dir="2700000" algn="tl">
                    <a:srgbClr val="000000">
                      <a:alpha val="43137"/>
                    </a:srgbClr>
                  </a:outerShdw>
                </a:effectLst>
                <a:ea typeface="+mn-ea"/>
                <a:cs typeface="+mn-cs"/>
              </a:rPr>
              <a:t>Pacto Noéico (Gén 8:20–9:17)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Promesa (Gén 8:20-22) </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Provisión (Gén 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Pacto y Sello (Gén 9:8-17)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Pecado posterior al diluvio (Gén 9:18-29)</a:t>
            </a:r>
          </a:p>
        </p:txBody>
      </p:sp>
      <p:pic>
        <p:nvPicPr>
          <p:cNvPr id="4" name="Picture 3">
            <a:extLst>
              <a:ext uri="{FF2B5EF4-FFF2-40B4-BE49-F238E27FC236}">
                <a16:creationId xmlns:a16="http://schemas.microsoft.com/office/drawing/2014/main" id="{E61DE7B5-A1BA-20E7-AE93-8BB6D664A138}"/>
              </a:ext>
            </a:extLst>
          </p:cNvPr>
          <p:cNvPicPr>
            <a:picLocks noChangeAspect="1"/>
          </p:cNvPicPr>
          <p:nvPr/>
        </p:nvPicPr>
        <p:blipFill>
          <a:blip r:embed="rId2"/>
          <a:stretch>
            <a:fillRect/>
          </a:stretch>
        </p:blipFill>
        <p:spPr>
          <a:xfrm>
            <a:off x="7684926" y="82025"/>
            <a:ext cx="1373881" cy="984775"/>
          </a:xfrm>
          <a:prstGeom prst="rect">
            <a:avLst/>
          </a:prstGeom>
        </p:spPr>
      </p:pic>
    </p:spTree>
    <p:extLst>
      <p:ext uri="{BB962C8B-B14F-4D97-AF65-F5344CB8AC3E}">
        <p14:creationId xmlns:p14="http://schemas.microsoft.com/office/powerpoint/2010/main" val="32949870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3260969"/>
            <a:ext cx="8839200" cy="2862322"/>
          </a:xfrm>
          <a:prstGeom prst="rect">
            <a:avLst/>
          </a:prstGeom>
        </p:spPr>
        <p:txBody>
          <a:bodyPr wrap="square">
            <a:spAutoFit/>
          </a:bodyPr>
          <a:lstStyle/>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 Señor te bendiga y te guarde;</a:t>
            </a:r>
          </a:p>
          <a:p>
            <a:pPr algn="just">
              <a:defRPr/>
            </a:pP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 Señor haga resplandecer Su rostro sobre ti,</a:t>
            </a:r>
          </a:p>
          <a:p>
            <a:pPr algn="just">
              <a:defRPr/>
            </a:pP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tenga de ti misericordia;</a:t>
            </a:r>
          </a:p>
          <a:p>
            <a:pPr algn="just">
              <a:defRPr/>
            </a:pP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 Señor alce sobre ti Su rostro,</a:t>
            </a:r>
          </a:p>
          <a:p>
            <a:pPr algn="just">
              <a:defRPr/>
            </a:pP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te dé paz”</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6789" y="533400"/>
            <a:ext cx="5070422" cy="2743200"/>
          </a:xfrm>
          <a:prstGeom prst="rect">
            <a:avLst/>
          </a:prstGeom>
        </p:spPr>
      </p:pic>
    </p:spTree>
    <p:extLst>
      <p:ext uri="{BB962C8B-B14F-4D97-AF65-F5344CB8AC3E}">
        <p14:creationId xmlns:p14="http://schemas.microsoft.com/office/powerpoint/2010/main" val="454931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65CA0-F299-595E-2BDA-4298E5FA162C}"/>
            </a:ext>
          </a:extLst>
        </p:cNvPr>
        <p:cNvGrpSpPr/>
        <p:nvPr/>
      </p:nvGrpSpPr>
      <p:grpSpPr>
        <a:xfrm>
          <a:off x="0" y="0"/>
          <a:ext cx="0" cy="0"/>
          <a:chOff x="0" y="0"/>
          <a:chExt cx="0" cy="0"/>
        </a:xfrm>
      </p:grpSpPr>
      <p:sp>
        <p:nvSpPr>
          <p:cNvPr id="159746" name="Rectangle 2">
            <a:extLst>
              <a:ext uri="{FF2B5EF4-FFF2-40B4-BE49-F238E27FC236}">
                <a16:creationId xmlns:a16="http://schemas.microsoft.com/office/drawing/2014/main" id="{815F9CC6-FAF5-43A6-8071-DAFE9C2C5811}"/>
              </a:ext>
            </a:extLst>
          </p:cNvPr>
          <p:cNvSpPr>
            <a:spLocks noGrp="1" noChangeArrowheads="1"/>
          </p:cNvSpPr>
          <p:nvPr>
            <p:ph type="title"/>
          </p:nvPr>
        </p:nvSpPr>
        <p:spPr>
          <a:xfrm>
            <a:off x="2438400" y="228600"/>
            <a:ext cx="426720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Génesis 8</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rPr>
              <a:t> Esquema</a:t>
            </a:r>
          </a:p>
        </p:txBody>
      </p:sp>
      <p:sp>
        <p:nvSpPr>
          <p:cNvPr id="148483" name="Rectangle 3">
            <a:extLst>
              <a:ext uri="{FF2B5EF4-FFF2-40B4-BE49-F238E27FC236}">
                <a16:creationId xmlns:a16="http://schemas.microsoft.com/office/drawing/2014/main" id="{C267EA3B-8AAB-FBD6-AFC6-5A90C5D97FC0}"/>
              </a:ext>
            </a:extLst>
          </p:cNvPr>
          <p:cNvSpPr>
            <a:spLocks noGrp="1" noChangeArrowheads="1"/>
          </p:cNvSpPr>
          <p:nvPr>
            <p:ph type="body" idx="1"/>
          </p:nvPr>
        </p:nvSpPr>
        <p:spPr>
          <a:xfrm>
            <a:off x="698102" y="1294514"/>
            <a:ext cx="7836297" cy="4268972"/>
          </a:xfrm>
        </p:spPr>
        <p:txBody>
          <a:bodyPr/>
          <a:lstStyle/>
          <a:p>
            <a:pPr marL="571500" lvl="1" indent="-571500" eaLnBrk="1" hangingPunct="1">
              <a:lnSpc>
                <a:spcPct val="150000"/>
              </a:lnSpc>
              <a:spcBef>
                <a:spcPts val="0"/>
              </a:spcBef>
              <a:spcAft>
                <a:spcPts val="2400"/>
              </a:spcAft>
              <a:buClr>
                <a:schemeClr val="tx2"/>
              </a:buClr>
              <a:buSzPct val="100000"/>
              <a:buFont typeface="+mj-lt"/>
              <a:buAutoNum type="romanUcPeriod"/>
              <a:defRPr/>
            </a:pPr>
            <a:r>
              <a:rPr lang="en-US" dirty="0">
                <a:effectLst>
                  <a:outerShdw blurRad="38100" dist="38100" dir="2700000" algn="tl">
                    <a:srgbClr val="000000">
                      <a:alpha val="43137"/>
                    </a:srgbClr>
                  </a:outerShdw>
                </a:effectLst>
                <a:ea typeface="+mn-ea"/>
                <a:cs typeface="+mn-cs"/>
              </a:rPr>
              <a:t>Disminución de las aguas (8:1-5)</a:t>
            </a:r>
          </a:p>
          <a:p>
            <a:pPr marL="571500" lvl="1" indent="-571500" eaLnBrk="1" hangingPunct="1">
              <a:lnSpc>
                <a:spcPct val="150000"/>
              </a:lnSpc>
              <a:spcBef>
                <a:spcPts val="0"/>
              </a:spcBef>
              <a:spcAft>
                <a:spcPts val="2400"/>
              </a:spcAft>
              <a:buClr>
                <a:schemeClr val="tx2"/>
              </a:buClr>
              <a:buSzPct val="100000"/>
              <a:buFont typeface="+mj-lt"/>
              <a:buAutoNum type="romanUcPeriod"/>
              <a:defRPr/>
            </a:pPr>
            <a:r>
              <a:rPr lang="en-US" dirty="0">
                <a:effectLst>
                  <a:outerShdw blurRad="38100" dist="38100" dir="2700000" algn="tl">
                    <a:srgbClr val="000000">
                      <a:alpha val="43137"/>
                    </a:srgbClr>
                  </a:outerShdw>
                </a:effectLst>
                <a:ea typeface="+mn-ea"/>
                <a:cs typeface="+mn-cs"/>
              </a:rPr>
              <a:t>Pruebas de tierra firme (8:6-14)</a:t>
            </a:r>
          </a:p>
          <a:p>
            <a:pPr marL="571500" lvl="1" indent="-571500" eaLnBrk="1" hangingPunct="1">
              <a:lnSpc>
                <a:spcPct val="150000"/>
              </a:lnSpc>
              <a:spcBef>
                <a:spcPts val="0"/>
              </a:spcBef>
              <a:spcAft>
                <a:spcPts val="2400"/>
              </a:spcAft>
              <a:buClr>
                <a:schemeClr val="tx2"/>
              </a:buClr>
              <a:buSzPct val="100000"/>
              <a:buFont typeface="+mj-lt"/>
              <a:buAutoNum type="romanUcPeriod"/>
              <a:defRPr/>
            </a:pPr>
            <a:r>
              <a:rPr lang="en-US" dirty="0">
                <a:effectLst>
                  <a:outerShdw blurRad="38100" dist="38100" dir="2700000" algn="tl">
                    <a:srgbClr val="000000">
                      <a:alpha val="43137"/>
                    </a:srgbClr>
                  </a:outerShdw>
                </a:effectLst>
                <a:ea typeface="+mn-ea"/>
                <a:cs typeface="+mn-cs"/>
              </a:rPr>
              <a:t>Salida del arca (8:15-19)</a:t>
            </a:r>
          </a:p>
          <a:p>
            <a:pPr marL="571500" lvl="1" indent="-571500" eaLnBrk="1" hangingPunct="1">
              <a:lnSpc>
                <a:spcPct val="150000"/>
              </a:lnSpc>
              <a:spcBef>
                <a:spcPts val="0"/>
              </a:spcBef>
              <a:spcAft>
                <a:spcPts val="2400"/>
              </a:spcAft>
              <a:buClr>
                <a:schemeClr val="tx2"/>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n-ea"/>
                <a:cs typeface="+mn-cs"/>
              </a:rPr>
              <a:t>Eventos posteriores al diluvio (8:20</a:t>
            </a:r>
            <a:r>
              <a:rPr lang="en-US" b="1" u="sng" dirty="0">
                <a:solidFill>
                  <a:srgbClr val="FFFFCC"/>
                </a:solidFill>
                <a:effectLst>
                  <a:outerShdw blurRad="38100" dist="38100" dir="2700000" algn="tl">
                    <a:srgbClr val="000000">
                      <a:alpha val="43137"/>
                    </a:srgbClr>
                  </a:outerShdw>
                </a:effectLst>
                <a:ea typeface="+mn-ea"/>
                <a:cs typeface="Calibri" panose="020F0502020204030204" pitchFamily="34" charset="0"/>
              </a:rPr>
              <a:t>‒9:29)</a:t>
            </a:r>
            <a:endParaRPr lang="en-US" b="1" u="sng" dirty="0">
              <a:solidFill>
                <a:srgbClr val="FFFFCC"/>
              </a:solidFill>
              <a:effectLst>
                <a:outerShdw blurRad="38100" dist="38100" dir="2700000" algn="tl">
                  <a:srgbClr val="000000">
                    <a:alpha val="43137"/>
                  </a:srgbClr>
                </a:outerShdw>
              </a:effectLst>
              <a:ea typeface="+mn-ea"/>
              <a:cs typeface="+mn-cs"/>
            </a:endParaRPr>
          </a:p>
          <a:p>
            <a:pPr marL="0" lvl="1" indent="0" eaLnBrk="1" hangingPunct="1">
              <a:spcBef>
                <a:spcPts val="0"/>
              </a:spcBef>
              <a:spcAft>
                <a:spcPts val="2400"/>
              </a:spcAft>
              <a:buClr>
                <a:schemeClr val="tx2"/>
              </a:buClr>
              <a:buSzPct val="75000"/>
              <a:buNone/>
              <a:defRPr/>
            </a:pPr>
            <a:endParaRPr lang="en-US"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3" name="Picture 2">
            <a:extLst>
              <a:ext uri="{FF2B5EF4-FFF2-40B4-BE49-F238E27FC236}">
                <a16:creationId xmlns:a16="http://schemas.microsoft.com/office/drawing/2014/main" id="{BCCCDD09-0C3A-60D1-9662-7F74C18BB971}"/>
              </a:ext>
            </a:extLst>
          </p:cNvPr>
          <p:cNvPicPr>
            <a:picLocks noChangeAspect="1"/>
          </p:cNvPicPr>
          <p:nvPr/>
        </p:nvPicPr>
        <p:blipFill>
          <a:blip r:embed="rId2"/>
          <a:stretch>
            <a:fillRect/>
          </a:stretch>
        </p:blipFill>
        <p:spPr>
          <a:xfrm>
            <a:off x="7315200" y="60906"/>
            <a:ext cx="1743607" cy="1249788"/>
          </a:xfrm>
          <a:prstGeom prst="rect">
            <a:avLst/>
          </a:prstGeom>
        </p:spPr>
      </p:pic>
    </p:spTree>
    <p:extLst>
      <p:ext uri="{BB962C8B-B14F-4D97-AF65-F5344CB8AC3E}">
        <p14:creationId xmlns:p14="http://schemas.microsoft.com/office/powerpoint/2010/main" val="3764872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ctrTitle" idx="4294967295"/>
          </p:nvPr>
        </p:nvSpPr>
        <p:spPr>
          <a:xfrm>
            <a:off x="1752600" y="232376"/>
            <a:ext cx="4686300" cy="1371600"/>
          </a:xfrm>
        </p:spPr>
        <p:txBody>
          <a:bodyPr/>
          <a:lstStyle/>
          <a:p>
            <a:pPr lvl="0" algn="ctr" eaLnBrk="1" hangingPunct="1">
              <a:spcBef>
                <a:spcPct val="20000"/>
              </a:spcBef>
              <a:buClr>
                <a:srgbClr val="00FFFF"/>
              </a:buClr>
              <a:buSzPct val="75000"/>
              <a:defRPr/>
            </a:pPr>
            <a:r>
              <a:rPr lang="en-US" sz="3600" dirty="0">
                <a:effectLst>
                  <a:outerShdw blurRad="38100" dist="38100" dir="2700000" algn="tl">
                    <a:srgbClr val="000000">
                      <a:alpha val="43137"/>
                    </a:srgbClr>
                  </a:outerShdw>
                </a:effectLst>
              </a:rPr>
              <a:t>Génesis 8:20</a:t>
            </a:r>
            <a:r>
              <a:rPr lang="en-US" sz="3600" dirty="0">
                <a:effectLst>
                  <a:outerShdw blurRad="38100" dist="38100" dir="2700000" algn="tl">
                    <a:srgbClr val="000000">
                      <a:alpha val="43137"/>
                    </a:srgbClr>
                  </a:outerShdw>
                </a:effectLst>
                <a:cs typeface="Calibri" panose="020F0502020204030204" pitchFamily="34" charset="0"/>
              </a:rPr>
              <a:t>–9:29</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FF"/>
                </a:solidFill>
                <a:effectLst>
                  <a:outerShdw blurRad="38100" dist="38100" dir="2700000" algn="tl">
                    <a:srgbClr val="000000">
                      <a:alpha val="43137"/>
                    </a:srgbClr>
                  </a:outerShdw>
                </a:effectLst>
                <a:ea typeface="+mn-ea"/>
                <a:cs typeface="+mn-cs"/>
              </a:rPr>
              <a:t>Eventos posteriores al diluvio </a:t>
            </a:r>
            <a:endParaRPr lang="en-US" sz="36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BCF11D30-BD1E-467C-8E6A-D2A67842B5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4863" y="1752600"/>
            <a:ext cx="7315200" cy="4572000"/>
          </a:xfrm>
          <a:prstGeom prst="rect">
            <a:avLst/>
          </a:prstGeom>
        </p:spPr>
      </p:pic>
      <p:pic>
        <p:nvPicPr>
          <p:cNvPr id="5" name="Picture 4">
            <a:extLst>
              <a:ext uri="{FF2B5EF4-FFF2-40B4-BE49-F238E27FC236}">
                <a16:creationId xmlns:a16="http://schemas.microsoft.com/office/drawing/2014/main" id="{715D0C2C-7995-3CBD-7FC1-A7068A7E16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2702" y="152401"/>
            <a:ext cx="1280776" cy="9144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3733800" y="304800"/>
            <a:ext cx="1981200" cy="914400"/>
          </a:xfrm>
        </p:spPr>
        <p:txBody>
          <a:bodyPr/>
          <a:lstStyle/>
          <a:p>
            <a:pPr algn="ctr" eaLnBrk="1" hangingPunct="1"/>
            <a:r>
              <a:rPr lang="en-US" sz="3600" dirty="0">
                <a:effectLst>
                  <a:outerShdw blurRad="38100" dist="38100" dir="2700000" algn="tl">
                    <a:srgbClr val="000000">
                      <a:alpha val="43137"/>
                    </a:srgbClr>
                  </a:outerShdw>
                </a:effectLst>
              </a:rPr>
              <a:t>Esquema</a:t>
            </a:r>
          </a:p>
        </p:txBody>
      </p:sp>
      <p:sp>
        <p:nvSpPr>
          <p:cNvPr id="153603" name="Rectangle 3"/>
          <p:cNvSpPr>
            <a:spLocks noGrp="1" noChangeArrowheads="1"/>
          </p:cNvSpPr>
          <p:nvPr>
            <p:ph type="body" idx="1"/>
          </p:nvPr>
        </p:nvSpPr>
        <p:spPr>
          <a:xfrm>
            <a:off x="1346994" y="1600201"/>
            <a:ext cx="7416006" cy="3962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Pacto Noéico (Gén 8:20–9:17)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Promesa (Gén 8:20-22) </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Provisión (Gén 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Pacto y Sello (Gén 9:8-17)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Pecado posterior al diluvio (Gén 9:18-29)</a:t>
            </a:r>
          </a:p>
        </p:txBody>
      </p:sp>
      <p:pic>
        <p:nvPicPr>
          <p:cNvPr id="4" name="Picture 3">
            <a:extLst>
              <a:ext uri="{FF2B5EF4-FFF2-40B4-BE49-F238E27FC236}">
                <a16:creationId xmlns:a16="http://schemas.microsoft.com/office/drawing/2014/main" id="{164F2916-9927-29F1-B291-FA96B013DF5D}"/>
              </a:ext>
            </a:extLst>
          </p:cNvPr>
          <p:cNvPicPr>
            <a:picLocks noChangeAspect="1"/>
          </p:cNvPicPr>
          <p:nvPr/>
        </p:nvPicPr>
        <p:blipFill>
          <a:blip r:embed="rId2"/>
          <a:stretch>
            <a:fillRect/>
          </a:stretch>
        </p:blipFill>
        <p:spPr>
          <a:xfrm>
            <a:off x="7684926" y="82025"/>
            <a:ext cx="1373881" cy="984775"/>
          </a:xfrm>
          <a:prstGeom prst="rect">
            <a:avLst/>
          </a:prstGeom>
        </p:spPr>
      </p:pic>
    </p:spTree>
  </p:cSld>
  <p:clrMapOvr>
    <a:masterClrMapping/>
  </p:clrMapOvr>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19121</TotalTime>
  <Words>2928</Words>
  <Application>Microsoft Office PowerPoint</Application>
  <PresentationFormat>On-screen Show (4:3)</PresentationFormat>
  <Paragraphs>365</Paragraphs>
  <Slides>64</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64</vt:i4>
      </vt:variant>
    </vt:vector>
  </HeadingPairs>
  <TitlesOfParts>
    <vt:vector size="70" baseType="lpstr">
      <vt:lpstr>Arial</vt:lpstr>
      <vt:lpstr>Calibri</vt:lpstr>
      <vt:lpstr>Century Gothic</vt:lpstr>
      <vt:lpstr>Times New Roman</vt:lpstr>
      <vt:lpstr>Wingdings</vt:lpstr>
      <vt:lpstr>Azure</vt:lpstr>
      <vt:lpstr>PowerPoint Presentation</vt:lpstr>
      <vt:lpstr>ESTRUCTURA DE GÉNESIS</vt:lpstr>
      <vt:lpstr>ESTRUCTURA DE GÉNESIS</vt:lpstr>
      <vt:lpstr>ESTRUCTURA DE GÉNESIS</vt:lpstr>
      <vt:lpstr>PowerPoint Presentation</vt:lpstr>
      <vt:lpstr>ESTRUCTURA DE GÉNESIS</vt:lpstr>
      <vt:lpstr>Génesis 8‒9 Esquema</vt:lpstr>
      <vt:lpstr>Génesis 8:20–9:29 Eventos posteriores al diluvio </vt:lpstr>
      <vt:lpstr>Esquema</vt:lpstr>
      <vt:lpstr>Esquema</vt:lpstr>
      <vt:lpstr>Esquema</vt:lpstr>
      <vt:lpstr>Pacto Noéico: Promesa (Gén 8:20-22)</vt:lpstr>
      <vt:lpstr>Esquema</vt:lpstr>
      <vt:lpstr>Pacto Noéico: Provisión (Gén 9:1-7)</vt:lpstr>
      <vt:lpstr>Pacto Noéico: Provisión  (Gén 9:1-7)</vt:lpstr>
      <vt:lpstr>PowerPoint Presentation</vt:lpstr>
      <vt:lpstr>Objeciones a la Pena Capital</vt:lpstr>
      <vt:lpstr>Pacto Noéico: Provisión (Gén 9:1-7)</vt:lpstr>
      <vt:lpstr>PowerPoint Presentation</vt:lpstr>
      <vt:lpstr>LAS INSTITUCIONES DIVINAS</vt:lpstr>
      <vt:lpstr>LAS INSTITUCIONES DIVINAS</vt:lpstr>
      <vt:lpstr>PowerPoint Presentation</vt:lpstr>
      <vt:lpstr>PowerPoint Presentation</vt:lpstr>
      <vt:lpstr>PowerPoint Presentation</vt:lpstr>
      <vt:lpstr>PowerPoint Presentation</vt:lpstr>
      <vt:lpstr>PowerPoint Presentation</vt:lpstr>
      <vt:lpstr>Esquema</vt:lpstr>
      <vt:lpstr>Pacto Noéico (Gén 9:8-17) </vt:lpstr>
      <vt:lpstr>Pacto Noéico (Gén 9:8-17) </vt:lpstr>
      <vt:lpstr>PowerPoint Presentation</vt:lpstr>
      <vt:lpstr>PowerPoint Presentation</vt:lpstr>
      <vt:lpstr>PowerPoint Presentation</vt:lpstr>
      <vt:lpstr>Pacto Noéico (Gén 9:8-17)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Pacto Noéico (Gén 9:8-17)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¿Negación (doble) enfática?</vt:lpstr>
      <vt:lpstr>PowerPoint Presentation</vt:lpstr>
      <vt:lpstr>PowerPoint Presentation</vt:lpstr>
      <vt:lpstr>Pacto Noéico (Gén 9:8-17) </vt:lpstr>
      <vt:lpstr>Señales del Pacto</vt:lpstr>
      <vt:lpstr>Conclusión</vt:lpstr>
      <vt:lpstr>Génesis 8‒9 Esquema</vt:lpstr>
      <vt:lpstr>Esquema</vt:lpstr>
      <vt:lpstr>Pacto Noéico (Gén 9:8-17) </vt:lpstr>
      <vt:lpstr>Esquema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038 - 9v7-17</dc:title>
  <dc:subject>Genesis 9</dc:subject>
  <dc:creator>A. Woods</dc:creator>
  <dc:description>Modified by Jim McGowan</dc:description>
  <cp:lastModifiedBy>Claudia Mora</cp:lastModifiedBy>
  <cp:revision>1733</cp:revision>
  <cp:lastPrinted>2021-05-26T15:33:33Z</cp:lastPrinted>
  <dcterms:created xsi:type="dcterms:W3CDTF">2009-03-17T12:21:13Z</dcterms:created>
  <dcterms:modified xsi:type="dcterms:W3CDTF">2026-07-07T13:57:49Z</dcterms:modified>
</cp:coreProperties>
</file>