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7044" r:id="rId2"/>
    <p:sldId id="7045" r:id="rId3"/>
    <p:sldId id="7082" r:id="rId4"/>
    <p:sldId id="7249" r:id="rId5"/>
    <p:sldId id="7264" r:id="rId6"/>
    <p:sldId id="7244" r:id="rId7"/>
    <p:sldId id="7265" r:id="rId8"/>
    <p:sldId id="7252" r:id="rId9"/>
    <p:sldId id="7253" r:id="rId10"/>
    <p:sldId id="7254" r:id="rId11"/>
    <p:sldId id="7255" r:id="rId12"/>
    <p:sldId id="7266" r:id="rId13"/>
    <p:sldId id="7267" r:id="rId14"/>
    <p:sldId id="7268" r:id="rId15"/>
    <p:sldId id="7269" r:id="rId16"/>
    <p:sldId id="7292" r:id="rId17"/>
    <p:sldId id="7293" r:id="rId18"/>
    <p:sldId id="7335" r:id="rId19"/>
    <p:sldId id="7294" r:id="rId20"/>
    <p:sldId id="6813" r:id="rId21"/>
    <p:sldId id="7295" r:id="rId22"/>
    <p:sldId id="7339" r:id="rId23"/>
    <p:sldId id="7315" r:id="rId24"/>
    <p:sldId id="7216" r:id="rId25"/>
    <p:sldId id="7321" r:id="rId26"/>
    <p:sldId id="7301" r:id="rId27"/>
    <p:sldId id="7322" r:id="rId28"/>
    <p:sldId id="7323" r:id="rId29"/>
    <p:sldId id="7336" r:id="rId30"/>
    <p:sldId id="7302" r:id="rId31"/>
    <p:sldId id="7303" r:id="rId32"/>
    <p:sldId id="2331" r:id="rId33"/>
    <p:sldId id="7324" r:id="rId34"/>
    <p:sldId id="7325" r:id="rId35"/>
    <p:sldId id="2346" r:id="rId36"/>
    <p:sldId id="7304" r:id="rId37"/>
    <p:sldId id="7326" r:id="rId38"/>
    <p:sldId id="7327" r:id="rId39"/>
    <p:sldId id="7337" r:id="rId40"/>
    <p:sldId id="7328" r:id="rId41"/>
    <p:sldId id="7329" r:id="rId42"/>
    <p:sldId id="7305" r:id="rId43"/>
    <p:sldId id="7306" r:id="rId44"/>
    <p:sldId id="7250" r:id="rId45"/>
    <p:sldId id="7307" r:id="rId46"/>
    <p:sldId id="7330" r:id="rId47"/>
    <p:sldId id="7331" r:id="rId48"/>
    <p:sldId id="7308" r:id="rId49"/>
    <p:sldId id="2360" r:id="rId50"/>
    <p:sldId id="7263" r:id="rId51"/>
    <p:sldId id="7332" r:id="rId52"/>
    <p:sldId id="7309" r:id="rId53"/>
    <p:sldId id="7245" r:id="rId54"/>
    <p:sldId id="7340" r:id="rId55"/>
    <p:sldId id="6632" r:id="rId56"/>
    <p:sldId id="7262" r:id="rId57"/>
    <p:sldId id="6917" r:id="rId58"/>
    <p:sldId id="6939" r:id="rId59"/>
    <p:sldId id="6395" r:id="rId60"/>
    <p:sldId id="7333" r:id="rId61"/>
    <p:sldId id="7310" r:id="rId62"/>
    <p:sldId id="7311" r:id="rId63"/>
    <p:sldId id="7312" r:id="rId64"/>
    <p:sldId id="7334" r:id="rId65"/>
    <p:sldId id="7338" r:id="rId66"/>
    <p:sldId id="6956" r:id="rId6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66FF66"/>
    <a:srgbClr val="33CC33"/>
    <a:srgbClr val="000066"/>
    <a:srgbClr val="FFCCFF"/>
    <a:srgbClr val="0000FF"/>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95B89-0D1E-4809-898B-123C093603ED}" v="8" dt="2021-05-09T17:30:14.66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118" d="100"/>
          <a:sy n="118"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624"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037 - 9v6-7 </a:t>
            </a:r>
          </a:p>
          <a:p>
            <a:pPr>
              <a:defRPr/>
            </a:pPr>
            <a:r>
              <a:rPr lang="en-US" sz="1600" dirty="0"/>
              <a:t>05-23-2021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6/10/2026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237261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424447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66</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dirty="0"/>
          </a:p>
        </p:txBody>
      </p:sp>
    </p:spTree>
    <p:extLst>
      <p:ext uri="{BB962C8B-B14F-4D97-AF65-F5344CB8AC3E}">
        <p14:creationId xmlns:p14="http://schemas.microsoft.com/office/powerpoint/2010/main" val="40127050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6/10/2026</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dirty="0"/>
          </a:p>
        </p:txBody>
      </p:sp>
    </p:spTree>
    <p:extLst>
      <p:ext uri="{BB962C8B-B14F-4D97-AF65-F5344CB8AC3E}">
        <p14:creationId xmlns:p14="http://schemas.microsoft.com/office/powerpoint/2010/main" val="170838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8"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6-9</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Diluvio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396" y="1981200"/>
            <a:ext cx="6705600" cy="3519854"/>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1AA7-9276-10D1-263C-9036D9F53459}"/>
            </a:ext>
          </a:extLst>
        </p:cNvPr>
        <p:cNvGrpSpPr/>
        <p:nvPr/>
      </p:nvGrpSpPr>
      <p:grpSpPr>
        <a:xfrm>
          <a:off x="0" y="0"/>
          <a:ext cx="0" cy="0"/>
          <a:chOff x="0" y="0"/>
          <a:chExt cx="0" cy="0"/>
        </a:xfrm>
      </p:grpSpPr>
      <p:sp>
        <p:nvSpPr>
          <p:cNvPr id="171010" name="Rectangle 2">
            <a:extLst>
              <a:ext uri="{FF2B5EF4-FFF2-40B4-BE49-F238E27FC236}">
                <a16:creationId xmlns:a16="http://schemas.microsoft.com/office/drawing/2014/main" id="{A4109603-6B50-F1D6-9660-BAAA3BD7E03A}"/>
              </a:ext>
            </a:extLst>
          </p:cNvPr>
          <p:cNvSpPr>
            <a:spLocks noGrp="1" noChangeArrowheads="1"/>
          </p:cNvSpPr>
          <p:nvPr>
            <p:ph type="title"/>
          </p:nvPr>
        </p:nvSpPr>
        <p:spPr>
          <a:xfrm>
            <a:off x="3733800" y="304800"/>
            <a:ext cx="1981200" cy="914400"/>
          </a:xfrm>
        </p:spPr>
        <p:txBody>
          <a:bodyPr/>
          <a:lstStyle/>
          <a:p>
            <a:pPr algn="ctr" eaLnBrk="1" hangingPunct="1"/>
            <a:r>
              <a:rPr lang="en-US" sz="3600" dirty="0">
                <a:effectLst>
                  <a:outerShdw blurRad="38100" dist="38100" dir="2700000" algn="tl">
                    <a:srgbClr val="000000">
                      <a:alpha val="43137"/>
                    </a:srgbClr>
                  </a:outerShdw>
                </a:effectLst>
              </a:rPr>
              <a:t>Esquema</a:t>
            </a:r>
          </a:p>
        </p:txBody>
      </p:sp>
      <p:sp>
        <p:nvSpPr>
          <p:cNvPr id="153603" name="Rectangle 3">
            <a:extLst>
              <a:ext uri="{FF2B5EF4-FFF2-40B4-BE49-F238E27FC236}">
                <a16:creationId xmlns:a16="http://schemas.microsoft.com/office/drawing/2014/main" id="{1F406E59-6E7E-9D40-0F2B-6F6AA47CB09B}"/>
              </a:ext>
            </a:extLst>
          </p:cNvPr>
          <p:cNvSpPr>
            <a:spLocks noGrp="1" noChangeArrowheads="1"/>
          </p:cNvSpPr>
          <p:nvPr>
            <p:ph type="body" idx="1"/>
          </p:nvPr>
        </p:nvSpPr>
        <p:spPr>
          <a:xfrm>
            <a:off x="1346994" y="1600201"/>
            <a:ext cx="7416006"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Pacto Noéico (Gén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Promesa (Gén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Provisión (Gén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Pacto y Sello (Gén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Pecado posterior al diluvio (Gén 9:18-29)</a:t>
            </a:r>
          </a:p>
        </p:txBody>
      </p:sp>
      <p:pic>
        <p:nvPicPr>
          <p:cNvPr id="4" name="Picture 3">
            <a:extLst>
              <a:ext uri="{FF2B5EF4-FFF2-40B4-BE49-F238E27FC236}">
                <a16:creationId xmlns:a16="http://schemas.microsoft.com/office/drawing/2014/main" id="{A6D99C26-B74C-90AD-9CC7-C496BA7525E1}"/>
              </a:ext>
            </a:extLst>
          </p:cNvPr>
          <p:cNvPicPr>
            <a:picLocks noChangeAspect="1"/>
          </p:cNvPicPr>
          <p:nvPr/>
        </p:nvPicPr>
        <p:blipFill>
          <a:blip r:embed="rId2"/>
          <a:stretch>
            <a:fillRect/>
          </a:stretch>
        </p:blipFill>
        <p:spPr>
          <a:xfrm>
            <a:off x="7684926" y="82025"/>
            <a:ext cx="1373881" cy="984775"/>
          </a:xfrm>
          <a:prstGeom prst="rect">
            <a:avLst/>
          </a:prstGeom>
        </p:spPr>
      </p:pic>
    </p:spTree>
    <p:extLst>
      <p:ext uri="{BB962C8B-B14F-4D97-AF65-F5344CB8AC3E}">
        <p14:creationId xmlns:p14="http://schemas.microsoft.com/office/powerpoint/2010/main" val="228279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4739-0957-F51F-6375-71A68E00D4EF}"/>
            </a:ext>
          </a:extLst>
        </p:cNvPr>
        <p:cNvGrpSpPr/>
        <p:nvPr/>
      </p:nvGrpSpPr>
      <p:grpSpPr>
        <a:xfrm>
          <a:off x="0" y="0"/>
          <a:ext cx="0" cy="0"/>
          <a:chOff x="0" y="0"/>
          <a:chExt cx="0" cy="0"/>
        </a:xfrm>
      </p:grpSpPr>
      <p:sp>
        <p:nvSpPr>
          <p:cNvPr id="171010" name="Rectangle 2">
            <a:extLst>
              <a:ext uri="{FF2B5EF4-FFF2-40B4-BE49-F238E27FC236}">
                <a16:creationId xmlns:a16="http://schemas.microsoft.com/office/drawing/2014/main" id="{0A9890CB-6D72-B082-38B3-BEC1E2304AA4}"/>
              </a:ext>
            </a:extLst>
          </p:cNvPr>
          <p:cNvSpPr>
            <a:spLocks noGrp="1" noChangeArrowheads="1"/>
          </p:cNvSpPr>
          <p:nvPr>
            <p:ph type="title"/>
          </p:nvPr>
        </p:nvSpPr>
        <p:spPr>
          <a:xfrm>
            <a:off x="3733800" y="304800"/>
            <a:ext cx="1981200" cy="914400"/>
          </a:xfrm>
        </p:spPr>
        <p:txBody>
          <a:bodyPr/>
          <a:lstStyle/>
          <a:p>
            <a:pPr algn="ctr" eaLnBrk="1" hangingPunct="1"/>
            <a:r>
              <a:rPr lang="en-US" sz="3600" dirty="0">
                <a:effectLst>
                  <a:outerShdw blurRad="38100" dist="38100" dir="2700000" algn="tl">
                    <a:srgbClr val="000000">
                      <a:alpha val="43137"/>
                    </a:srgbClr>
                  </a:outerShdw>
                </a:effectLst>
              </a:rPr>
              <a:t>Esquema</a:t>
            </a:r>
          </a:p>
        </p:txBody>
      </p:sp>
      <p:sp>
        <p:nvSpPr>
          <p:cNvPr id="153603" name="Rectangle 3">
            <a:extLst>
              <a:ext uri="{FF2B5EF4-FFF2-40B4-BE49-F238E27FC236}">
                <a16:creationId xmlns:a16="http://schemas.microsoft.com/office/drawing/2014/main" id="{37E837BF-C031-53DA-0638-7C398B69ABE6}"/>
              </a:ext>
            </a:extLst>
          </p:cNvPr>
          <p:cNvSpPr>
            <a:spLocks noGrp="1" noChangeArrowheads="1"/>
          </p:cNvSpPr>
          <p:nvPr>
            <p:ph type="body" idx="1"/>
          </p:nvPr>
        </p:nvSpPr>
        <p:spPr>
          <a:xfrm>
            <a:off x="1346994" y="1600201"/>
            <a:ext cx="7416006"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Pacto Noéico (Gén 8:20–9:17)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Promesa (Gén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Provisión (Gén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Pacto y Sello (Gén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Pecado posterior al diluvio (Gén 9:18-29)</a:t>
            </a:r>
          </a:p>
        </p:txBody>
      </p:sp>
      <p:pic>
        <p:nvPicPr>
          <p:cNvPr id="4" name="Picture 3">
            <a:extLst>
              <a:ext uri="{FF2B5EF4-FFF2-40B4-BE49-F238E27FC236}">
                <a16:creationId xmlns:a16="http://schemas.microsoft.com/office/drawing/2014/main" id="{7C58AEC4-6CE2-A18A-3E21-4B667B30AC69}"/>
              </a:ext>
            </a:extLst>
          </p:cNvPr>
          <p:cNvPicPr>
            <a:picLocks noChangeAspect="1"/>
          </p:cNvPicPr>
          <p:nvPr/>
        </p:nvPicPr>
        <p:blipFill>
          <a:blip r:embed="rId2"/>
          <a:stretch>
            <a:fillRect/>
          </a:stretch>
        </p:blipFill>
        <p:spPr>
          <a:xfrm>
            <a:off x="7315200" y="82025"/>
            <a:ext cx="1743607" cy="1249788"/>
          </a:xfrm>
          <a:prstGeom prst="rect">
            <a:avLst/>
          </a:prstGeom>
        </p:spPr>
      </p:pic>
    </p:spTree>
    <p:extLst>
      <p:ext uri="{BB962C8B-B14F-4D97-AF65-F5344CB8AC3E}">
        <p14:creationId xmlns:p14="http://schemas.microsoft.com/office/powerpoint/2010/main" val="182160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304800"/>
            <a:ext cx="5105400" cy="1143000"/>
          </a:xfrm>
        </p:spPr>
        <p:txBody>
          <a:bodyPr/>
          <a:lstStyle/>
          <a:p>
            <a:pPr algn="ctr" eaLnBrk="1" hangingPunct="1"/>
            <a:r>
              <a:rPr lang="en-US" sz="3600" dirty="0">
                <a:effectLst>
                  <a:outerShdw blurRad="38100" dist="38100" dir="2700000" algn="tl">
                    <a:srgbClr val="000000">
                      <a:alpha val="43137"/>
                    </a:srgbClr>
                  </a:outerShdw>
                </a:effectLst>
              </a:rPr>
              <a:t>Pacto Noéico: Promesa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El sacrificio inicial de Noé </a:t>
            </a:r>
            <a:r>
              <a:rPr lang="en-US" dirty="0">
                <a:effectLst>
                  <a:outerShdw blurRad="38100" dist="38100" dir="2700000" algn="tl">
                    <a:srgbClr val="000000">
                      <a:alpha val="43137"/>
                    </a:srgbClr>
                  </a:outerShdw>
                </a:effectLst>
                <a:ea typeface="+mn-ea"/>
                <a:cs typeface="+mn-cs"/>
              </a:rPr>
              <a:t>(8:20)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Promesa divina de no inundar la tierra de nuevo</a:t>
            </a:r>
            <a:r>
              <a:rPr lang="en-US" dirty="0">
                <a:effectLst>
                  <a:outerShdw blurRad="38100" dist="38100" dir="2700000" algn="tl">
                    <a:srgbClr val="000000">
                      <a:alpha val="43137"/>
                    </a:srgbClr>
                  </a:outerShdw>
                </a:effectLst>
                <a:ea typeface="+mn-ea"/>
                <a:cs typeface="+mn-cs"/>
              </a:rPr>
              <a:t> (Gén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 continua depravación hace necesaria la obra de un futuro Mesías.</a:t>
            </a:r>
            <a:r>
              <a:rPr lang="en-US" dirty="0">
                <a:effectLst>
                  <a:outerShdw blurRad="38100" dist="38100" dir="2700000" algn="tl">
                    <a:srgbClr val="000000">
                      <a:alpha val="43137"/>
                    </a:srgbClr>
                  </a:outerShdw>
                </a:effectLst>
                <a:ea typeface="+mn-ea"/>
                <a:cs typeface="+mn-cs"/>
              </a:rPr>
              <a:t> (Gén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Estaciónes o ciclos ininterrumpidos     (Gén 8:22) – Calentamiento global?</a:t>
            </a:r>
          </a:p>
        </p:txBody>
      </p:sp>
      <p:pic>
        <p:nvPicPr>
          <p:cNvPr id="4" name="Picture 3">
            <a:extLst>
              <a:ext uri="{FF2B5EF4-FFF2-40B4-BE49-F238E27FC236}">
                <a16:creationId xmlns:a16="http://schemas.microsoft.com/office/drawing/2014/main" id="{B05D6E10-3B34-87E8-D86A-BC81722D6C5A}"/>
              </a:ext>
            </a:extLst>
          </p:cNvPr>
          <p:cNvPicPr>
            <a:picLocks noChangeAspect="1"/>
          </p:cNvPicPr>
          <p:nvPr/>
        </p:nvPicPr>
        <p:blipFill>
          <a:blip r:embed="rId2"/>
          <a:stretch>
            <a:fillRect/>
          </a:stretch>
        </p:blipFill>
        <p:spPr>
          <a:xfrm>
            <a:off x="7315200" y="76200"/>
            <a:ext cx="1743607" cy="12497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304800"/>
            <a:ext cx="1981200" cy="914400"/>
          </a:xfrm>
        </p:spPr>
        <p:txBody>
          <a:bodyPr/>
          <a:lstStyle/>
          <a:p>
            <a:pPr algn="ctr" eaLnBrk="1" hangingPunct="1"/>
            <a:r>
              <a:rPr lang="en-US" sz="3600" dirty="0">
                <a:effectLst>
                  <a:outerShdw blurRad="38100" dist="38100" dir="2700000" algn="tl">
                    <a:srgbClr val="000000">
                      <a:alpha val="43137"/>
                    </a:srgbClr>
                  </a:outerShdw>
                </a:effectLst>
              </a:rPr>
              <a:t>Esquema</a:t>
            </a:r>
          </a:p>
        </p:txBody>
      </p:sp>
      <p:sp>
        <p:nvSpPr>
          <p:cNvPr id="153603" name="Rectangle 3"/>
          <p:cNvSpPr>
            <a:spLocks noGrp="1" noChangeArrowheads="1"/>
          </p:cNvSpPr>
          <p:nvPr>
            <p:ph type="body" idx="1"/>
          </p:nvPr>
        </p:nvSpPr>
        <p:spPr>
          <a:xfrm>
            <a:off x="1346994" y="1600201"/>
            <a:ext cx="7416006"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Pacto Noéico (Gén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Promesa (Gén 8:20-22) </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Provisión (Gén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Pacto y Sello (Gén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Pecado posterior al diluvio (Gén 9:18-29)</a:t>
            </a:r>
          </a:p>
        </p:txBody>
      </p:sp>
      <p:pic>
        <p:nvPicPr>
          <p:cNvPr id="4" name="Picture 3">
            <a:extLst>
              <a:ext uri="{FF2B5EF4-FFF2-40B4-BE49-F238E27FC236}">
                <a16:creationId xmlns:a16="http://schemas.microsoft.com/office/drawing/2014/main" id="{164F2916-9927-29F1-B291-FA96B013DF5D}"/>
              </a:ext>
            </a:extLst>
          </p:cNvPr>
          <p:cNvPicPr>
            <a:picLocks noChangeAspect="1"/>
          </p:cNvPicPr>
          <p:nvPr/>
        </p:nvPicPr>
        <p:blipFill>
          <a:blip r:embed="rId2"/>
          <a:stretch>
            <a:fillRect/>
          </a:stretch>
        </p:blipFill>
        <p:spPr>
          <a:xfrm>
            <a:off x="7684926" y="82025"/>
            <a:ext cx="1373881" cy="984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3048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p:cNvSpPr>
            <a:spLocks noGrp="1" noChangeArrowheads="1"/>
          </p:cNvSpPr>
          <p:nvPr>
            <p:ph type="body" idx="1"/>
          </p:nvPr>
        </p:nvSpPr>
        <p:spPr>
          <a:xfrm>
            <a:off x="819150" y="1790700"/>
            <a:ext cx="7505700" cy="3276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Tema de re-creación (Gén 9:1, 2,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El hombre se vuelve carnívoro </a:t>
            </a:r>
            <a:r>
              <a:rPr lang="en-US" dirty="0">
                <a:effectLst>
                  <a:outerShdw blurRad="38100" dist="38100" dir="2700000" algn="tl">
                    <a:srgbClr val="000000">
                      <a:alpha val="43137"/>
                    </a:srgbClr>
                  </a:outerShdw>
                </a:effectLst>
                <a:ea typeface="+mn-ea"/>
                <a:cs typeface="+mn-cs"/>
              </a:rPr>
              <a:t>(Gén. 1:29-30; 2:17; 9:3) </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Precedente cultural para la Ley Mosaica </a:t>
            </a:r>
            <a:r>
              <a:rPr lang="en-US" dirty="0">
                <a:effectLst>
                  <a:outerShdw blurRad="38100" dist="38100" dir="2700000" algn="tl">
                    <a:srgbClr val="000000">
                      <a:alpha val="43137"/>
                    </a:srgbClr>
                  </a:outerShdw>
                </a:effectLst>
                <a:ea typeface="+mn-ea"/>
                <a:cs typeface="+mn-cs"/>
              </a:rPr>
              <a:t>(Gén 9:4; Lev 17:11)</a:t>
            </a:r>
          </a:p>
        </p:txBody>
      </p:sp>
      <p:pic>
        <p:nvPicPr>
          <p:cNvPr id="3" name="Picture 2">
            <a:extLst>
              <a:ext uri="{FF2B5EF4-FFF2-40B4-BE49-F238E27FC236}">
                <a16:creationId xmlns:a16="http://schemas.microsoft.com/office/drawing/2014/main" id="{15C6561E-09C0-FADA-1F04-164E747EF068}"/>
              </a:ext>
            </a:extLst>
          </p:cNvPr>
          <p:cNvPicPr>
            <a:picLocks noChangeAspect="1"/>
          </p:cNvPicPr>
          <p:nvPr/>
        </p:nvPicPr>
        <p:blipFill>
          <a:blip r:embed="rId2"/>
          <a:stretch>
            <a:fillRect/>
          </a:stretch>
        </p:blipFill>
        <p:spPr>
          <a:xfrm>
            <a:off x="7638990" y="137793"/>
            <a:ext cx="1371719" cy="9876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Origen del gobierno humano (Rom 13:1-7; 1 P 2:13-14; Tito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Pena capital (Gén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Justificación (8:21; 6:11;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Apoyo bíblico (Rom 13:4; Mt 26:52)</a:t>
            </a:r>
          </a:p>
        </p:txBody>
      </p:sp>
      <p:pic>
        <p:nvPicPr>
          <p:cNvPr id="3" name="Picture 2">
            <a:extLst>
              <a:ext uri="{FF2B5EF4-FFF2-40B4-BE49-F238E27FC236}">
                <a16:creationId xmlns:a16="http://schemas.microsoft.com/office/drawing/2014/main" id="{56FF4E78-DFDA-3F97-C567-0E7DA7907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556" y="56489"/>
            <a:ext cx="1094922" cy="781711"/>
          </a:xfrm>
          <a:prstGeom prst="rect">
            <a:avLst/>
          </a:prstGeom>
        </p:spPr>
      </p:pic>
    </p:spTree>
    <p:extLst>
      <p:ext uri="{BB962C8B-B14F-4D97-AF65-F5344CB8AC3E}">
        <p14:creationId xmlns:p14="http://schemas.microsoft.com/office/powerpoint/2010/main" val="425045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124F-B870-0328-93EC-2E2812570683}"/>
            </a:ext>
          </a:extLst>
        </p:cNvPr>
        <p:cNvGrpSpPr/>
        <p:nvPr/>
      </p:nvGrpSpPr>
      <p:grpSpPr>
        <a:xfrm>
          <a:off x="0" y="0"/>
          <a:ext cx="0" cy="0"/>
          <a:chOff x="0" y="0"/>
          <a:chExt cx="0" cy="0"/>
        </a:xfrm>
      </p:grpSpPr>
      <p:sp>
        <p:nvSpPr>
          <p:cNvPr id="173058" name="Rectangle 2">
            <a:extLst>
              <a:ext uri="{FF2B5EF4-FFF2-40B4-BE49-F238E27FC236}">
                <a16:creationId xmlns:a16="http://schemas.microsoft.com/office/drawing/2014/main" id="{FED36869-87A2-8BCA-DB88-55DF50B9CB21}"/>
              </a:ext>
            </a:extLst>
          </p:cNvPr>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a:extLst>
              <a:ext uri="{FF2B5EF4-FFF2-40B4-BE49-F238E27FC236}">
                <a16:creationId xmlns:a16="http://schemas.microsoft.com/office/drawing/2014/main" id="{90F8C2A8-D64B-9919-8E2C-645F4609FBC1}"/>
              </a:ext>
            </a:extLst>
          </p:cNvPr>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Origen del gobierno humano (Rom 13:1-7; 1 P 2:13-14; Tito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Pena capital (Gén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Justificación (8:21; 6:11;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Apoyo bíblico (Rom 13:4; Mt 26:52)</a:t>
            </a:r>
          </a:p>
        </p:txBody>
      </p:sp>
      <p:pic>
        <p:nvPicPr>
          <p:cNvPr id="3" name="Picture 2">
            <a:extLst>
              <a:ext uri="{FF2B5EF4-FFF2-40B4-BE49-F238E27FC236}">
                <a16:creationId xmlns:a16="http://schemas.microsoft.com/office/drawing/2014/main" id="{601892D2-9D80-5079-BAC4-DB042CD02F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556" y="56489"/>
            <a:ext cx="1094922" cy="781711"/>
          </a:xfrm>
          <a:prstGeom prst="rect">
            <a:avLst/>
          </a:prstGeom>
        </p:spPr>
      </p:pic>
    </p:spTree>
    <p:extLst>
      <p:ext uri="{BB962C8B-B14F-4D97-AF65-F5344CB8AC3E}">
        <p14:creationId xmlns:p14="http://schemas.microsoft.com/office/powerpoint/2010/main" val="167009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B4C84-4955-1C2F-D1DE-826B4023E6C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8317FC-ECB1-F60C-332C-2ED35ABBB24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28850C66-301E-82F3-4FD8-2E0DFC95D0D2}"/>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Génesis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s-CO" sz="3600" dirty="0">
                <a:latin typeface="Calibri" panose="020F0502020204030204" pitchFamily="34" charset="0"/>
                <a:cs typeface="Calibri" panose="020F0502020204030204" pitchFamily="34" charset="0"/>
              </a:rPr>
              <a:t>»El que derrame sangre de hombre,</a:t>
            </a:r>
          </a:p>
          <a:p>
            <a:pPr algn="just" eaLnBrk="1" hangingPunct="1">
              <a:defRPr/>
            </a:pPr>
            <a:r>
              <a:rPr lang="es-CO" sz="3600" b="1" u="sng" dirty="0">
                <a:solidFill>
                  <a:srgbClr val="FFFFCC"/>
                </a:solidFill>
                <a:latin typeface="Calibri" panose="020F0502020204030204" pitchFamily="34" charset="0"/>
                <a:cs typeface="Calibri" panose="020F0502020204030204" pitchFamily="34" charset="0"/>
              </a:rPr>
              <a:t>Por el hombre</a:t>
            </a:r>
            <a:r>
              <a:rPr lang="es-CO" sz="3600" dirty="0">
                <a:latin typeface="Calibri" panose="020F0502020204030204" pitchFamily="34" charset="0"/>
                <a:cs typeface="Calibri" panose="020F0502020204030204" pitchFamily="34" charset="0"/>
              </a:rPr>
              <a:t> su sangre será derramada,</a:t>
            </a:r>
          </a:p>
          <a:p>
            <a:pPr algn="just" eaLnBrk="1" hangingPunct="1">
              <a:defRPr/>
            </a:pPr>
            <a:r>
              <a:rPr lang="es-CO" sz="3600" dirty="0">
                <a:latin typeface="Calibri" panose="020F0502020204030204" pitchFamily="34" charset="0"/>
                <a:cs typeface="Calibri" panose="020F0502020204030204" pitchFamily="34" charset="0"/>
              </a:rPr>
              <a:t>Porque a imagen de Dios</a:t>
            </a:r>
          </a:p>
          <a:p>
            <a:pPr algn="just" eaLnBrk="1" hangingPunct="1">
              <a:defRPr/>
            </a:pPr>
            <a:r>
              <a:rPr lang="es-CO" sz="3600" dirty="0">
                <a:latin typeface="Calibri" panose="020F0502020204030204" pitchFamily="34" charset="0"/>
                <a:cs typeface="Calibri" panose="020F0502020204030204" pitchFamily="34" charset="0"/>
              </a:rPr>
              <a:t>Hizo Él al hombre</a:t>
            </a:r>
            <a:r>
              <a:rPr lang="en-US" sz="36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C5740A5-8BEF-9E0D-20CB-1088F51F9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133600"/>
            <a:ext cx="2633700" cy="2286198"/>
          </a:xfrm>
          <a:prstGeom prst="rect">
            <a:avLst/>
          </a:prstGeom>
        </p:spPr>
      </p:pic>
    </p:spTree>
    <p:extLst>
      <p:ext uri="{BB962C8B-B14F-4D97-AF65-F5344CB8AC3E}">
        <p14:creationId xmlns:p14="http://schemas.microsoft.com/office/powerpoint/2010/main" val="10465805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4C9B-1C3F-842F-295A-F6D56C81C0CB}"/>
            </a:ext>
          </a:extLst>
        </p:cNvPr>
        <p:cNvGrpSpPr/>
        <p:nvPr/>
      </p:nvGrpSpPr>
      <p:grpSpPr>
        <a:xfrm>
          <a:off x="0" y="0"/>
          <a:ext cx="0" cy="0"/>
          <a:chOff x="0" y="0"/>
          <a:chExt cx="0" cy="0"/>
        </a:xfrm>
      </p:grpSpPr>
      <p:sp>
        <p:nvSpPr>
          <p:cNvPr id="173058" name="Rectangle 2">
            <a:extLst>
              <a:ext uri="{FF2B5EF4-FFF2-40B4-BE49-F238E27FC236}">
                <a16:creationId xmlns:a16="http://schemas.microsoft.com/office/drawing/2014/main" id="{93098016-8B79-068B-5B67-1ADCDB23C5D4}"/>
              </a:ext>
            </a:extLst>
          </p:cNvPr>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a:extLst>
              <a:ext uri="{FF2B5EF4-FFF2-40B4-BE49-F238E27FC236}">
                <a16:creationId xmlns:a16="http://schemas.microsoft.com/office/drawing/2014/main" id="{BF61908E-4DE8-7CCA-AE41-8C622AC93B1F}"/>
              </a:ext>
            </a:extLst>
          </p:cNvPr>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Origen del gobierno humano (Rom 13:1-7; 1 P 2:13-14; Tito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Pena capital (Gén 9:5-6)</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Justificación (8:21; 6:11;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Apoyo bíblico (Rom 13:4; Mt 26:52)</a:t>
            </a:r>
          </a:p>
        </p:txBody>
      </p:sp>
      <p:pic>
        <p:nvPicPr>
          <p:cNvPr id="3" name="Picture 2">
            <a:extLst>
              <a:ext uri="{FF2B5EF4-FFF2-40B4-BE49-F238E27FC236}">
                <a16:creationId xmlns:a16="http://schemas.microsoft.com/office/drawing/2014/main" id="{A93DB5CF-1419-6650-F255-A3B90857E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556" y="56489"/>
            <a:ext cx="1094922" cy="781711"/>
          </a:xfrm>
          <a:prstGeom prst="rect">
            <a:avLst/>
          </a:prstGeom>
        </p:spPr>
      </p:pic>
    </p:spTree>
    <p:extLst>
      <p:ext uri="{BB962C8B-B14F-4D97-AF65-F5344CB8AC3E}">
        <p14:creationId xmlns:p14="http://schemas.microsoft.com/office/powerpoint/2010/main" val="325846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6:11</a:t>
            </a:r>
          </a:p>
          <a:p>
            <a:pPr algn="just" eaLnBrk="1" hangingPunct="1">
              <a:defRPr/>
            </a:pPr>
            <a:r>
              <a:rPr lang="en-US" sz="3600" dirty="0">
                <a:latin typeface="Calibri" panose="020F0502020204030204" pitchFamily="34" charset="0"/>
                <a:cs typeface="Calibri" panose="020F0502020204030204" pitchFamily="34" charset="0"/>
              </a:rPr>
              <a:t>“</a:t>
            </a:r>
            <a:r>
              <a:rPr lang="es-CO" sz="3600" dirty="0">
                <a:latin typeface="Calibri" panose="020F0502020204030204" pitchFamily="34" charset="0"/>
                <a:cs typeface="Calibri" panose="020F0502020204030204" pitchFamily="34" charset="0"/>
              </a:rPr>
              <a:t>Pero la tierra se había </a:t>
            </a:r>
            <a:r>
              <a:rPr lang="es-CO" sz="3600" b="1" u="sng" dirty="0">
                <a:solidFill>
                  <a:srgbClr val="FFFFCC"/>
                </a:solidFill>
                <a:latin typeface="Calibri" panose="020F0502020204030204" pitchFamily="34" charset="0"/>
                <a:cs typeface="Calibri" panose="020F0502020204030204" pitchFamily="34" charset="0"/>
              </a:rPr>
              <a:t>corrompido</a:t>
            </a:r>
            <a:r>
              <a:rPr lang="es-CO" sz="3600" dirty="0">
                <a:latin typeface="Calibri" panose="020F0502020204030204" pitchFamily="34" charset="0"/>
                <a:cs typeface="Calibri" panose="020F0502020204030204" pitchFamily="34" charset="0"/>
              </a:rPr>
              <a:t> delante de Dios, y estaba la tierra llena de </a:t>
            </a:r>
            <a:r>
              <a:rPr lang="es-CO" sz="3600" b="1" u="sng" dirty="0">
                <a:solidFill>
                  <a:srgbClr val="FFFFCC"/>
                </a:solidFill>
                <a:latin typeface="Calibri" panose="020F0502020204030204" pitchFamily="34" charset="0"/>
                <a:cs typeface="Calibri" panose="020F0502020204030204" pitchFamily="34" charset="0"/>
              </a:rPr>
              <a:t>violencia</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a:t>
            </a:r>
            <a:r>
              <a:rPr lang="en-US" sz="3200" b="1" u="sng" dirty="0">
                <a:solidFill>
                  <a:srgbClr val="FFFFCC"/>
                </a:solidFill>
                <a:effectLst/>
                <a:latin typeface="Times New Roman" panose="02020603050405020304" pitchFamily="18" charset="0"/>
                <a:ea typeface="Calibri" panose="020F0502020204030204" pitchFamily="34" charset="0"/>
              </a:rPr>
              <a:t>חָמָס</a:t>
            </a:r>
            <a:r>
              <a:rPr lang="en-US" sz="1800" b="1" u="sng" dirty="0">
                <a:solidFill>
                  <a:srgbClr val="FFFFCC"/>
                </a:solidFill>
                <a:effectLst/>
                <a:latin typeface="Times New Roman" panose="02020603050405020304" pitchFamily="18" charset="0"/>
                <a:ea typeface="Calibri" panose="020F0502020204030204" pitchFamily="34" charset="0"/>
              </a:rPr>
              <a:t>; </a:t>
            </a:r>
            <a:r>
              <a:rPr lang="en-US" sz="3600" b="1" i="1" u="sng" dirty="0">
                <a:solidFill>
                  <a:srgbClr val="FFFFCC"/>
                </a:solidFill>
                <a:latin typeface="Calibri" panose="020F0502020204030204" pitchFamily="34" charset="0"/>
                <a:cs typeface="Calibri" panose="020F0502020204030204" pitchFamily="34" charset="0"/>
              </a:rPr>
              <a:t>chamas</a:t>
            </a:r>
            <a:r>
              <a:rPr lang="en-US" sz="3600" b="1" u="sng" dirty="0">
                <a:solidFill>
                  <a:srgbClr val="FFFFCC"/>
                </a:solidFill>
                <a:latin typeface="Calibri" panose="020F0502020204030204" pitchFamily="34" charset="0"/>
                <a:cs typeface="Calibri" panose="020F0502020204030204" pitchFamily="34" charset="0"/>
              </a:rPr>
              <a:t>]</a:t>
            </a:r>
            <a:r>
              <a:rPr lang="en-US" sz="3600" b="1" dirty="0">
                <a:solidFill>
                  <a:srgbClr val="FFFFCC"/>
                </a:solidFill>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650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pic>
        <p:nvPicPr>
          <p:cNvPr id="7" name="Picture 6">
            <a:extLst>
              <a:ext uri="{FF2B5EF4-FFF2-40B4-BE49-F238E27FC236}">
                <a16:creationId xmlns:a16="http://schemas.microsoft.com/office/drawing/2014/main" id="{EED913F4-6661-243E-5743-53DA2DF3B671}"/>
              </a:ext>
            </a:extLst>
          </p:cNvPr>
          <p:cNvPicPr>
            <a:picLocks noChangeAspect="1"/>
          </p:cNvPicPr>
          <p:nvPr/>
        </p:nvPicPr>
        <p:blipFill>
          <a:blip r:embed="rId3"/>
          <a:stretch>
            <a:fillRect/>
          </a:stretch>
        </p:blipFill>
        <p:spPr>
          <a:xfrm>
            <a:off x="7549154" y="60906"/>
            <a:ext cx="1509653" cy="1082094"/>
          </a:xfrm>
          <a:prstGeom prst="rect">
            <a:avLst/>
          </a:prstGeom>
        </p:spPr>
      </p:pic>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3323987"/>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8:21</a:t>
            </a:r>
          </a:p>
          <a:p>
            <a:pPr algn="just">
              <a:defRPr/>
            </a:pPr>
            <a:r>
              <a:rPr lang="es-CO"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percibió el aroma agradable, y dijo el Señor para sí: «Nunca más volveré a maldecir la tierra por causa del hombre, </a:t>
            </a:r>
            <a:r>
              <a:rPr lang="es-CO"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la intención del corazón del hombre es mala desde su juventud</a:t>
            </a:r>
            <a:r>
              <a:rPr lang="es-CO"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Nunca más volveré a destruir todo ser viviente como lo he hecho</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3276600"/>
            <a:ext cx="2001411" cy="1645920"/>
          </a:xfrm>
          <a:prstGeom prst="rect">
            <a:avLst/>
          </a:prstGeom>
        </p:spPr>
      </p:pic>
    </p:spTree>
    <p:extLst>
      <p:ext uri="{BB962C8B-B14F-4D97-AF65-F5344CB8AC3E}">
        <p14:creationId xmlns:p14="http://schemas.microsoft.com/office/powerpoint/2010/main" val="15049406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Génesis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s-CO" sz="3600" dirty="0">
                <a:latin typeface="Calibri" panose="020F0502020204030204" pitchFamily="34" charset="0"/>
                <a:cs typeface="Calibri" panose="020F0502020204030204" pitchFamily="34" charset="0"/>
              </a:rPr>
              <a:t>»El que derrame sangre de hombre,</a:t>
            </a:r>
          </a:p>
          <a:p>
            <a:pPr algn="just" eaLnBrk="1" hangingPunct="1">
              <a:defRPr/>
            </a:pPr>
            <a:r>
              <a:rPr lang="es-CO" sz="3600" dirty="0">
                <a:latin typeface="Calibri" panose="020F0502020204030204" pitchFamily="34" charset="0"/>
                <a:cs typeface="Calibri" panose="020F0502020204030204" pitchFamily="34" charset="0"/>
              </a:rPr>
              <a:t>Por el hombre su sangre será derramada,</a:t>
            </a:r>
          </a:p>
          <a:p>
            <a:pPr algn="just" eaLnBrk="1" hangingPunct="1">
              <a:defRPr/>
            </a:pPr>
            <a:r>
              <a:rPr lang="es-CO" sz="3600" b="1" u="sng" dirty="0">
                <a:solidFill>
                  <a:srgbClr val="FFFFCC"/>
                </a:solidFill>
                <a:latin typeface="Calibri" panose="020F0502020204030204" pitchFamily="34" charset="0"/>
                <a:cs typeface="Calibri" panose="020F0502020204030204" pitchFamily="34" charset="0"/>
              </a:rPr>
              <a:t>Porque a imagen de Dios</a:t>
            </a:r>
          </a:p>
          <a:p>
            <a:pPr algn="just" eaLnBrk="1" hangingPunct="1">
              <a:defRPr/>
            </a:pPr>
            <a:r>
              <a:rPr lang="es-CO" sz="3600" b="1" u="sng" dirty="0">
                <a:solidFill>
                  <a:srgbClr val="FFFFCC"/>
                </a:solidFill>
                <a:latin typeface="Calibri" panose="020F0502020204030204" pitchFamily="34" charset="0"/>
                <a:cs typeface="Calibri" panose="020F0502020204030204" pitchFamily="34" charset="0"/>
              </a:rPr>
              <a:t>Hizo Él al hombre</a:t>
            </a:r>
            <a:r>
              <a:rPr lang="en-US" sz="36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E58E33B-ED95-44F9-816E-54593E37E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133600"/>
            <a:ext cx="2633700" cy="2286198"/>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76F0-1501-6E57-7D3F-76365F23C7DD}"/>
            </a:ext>
          </a:extLst>
        </p:cNvPr>
        <p:cNvGrpSpPr/>
        <p:nvPr/>
      </p:nvGrpSpPr>
      <p:grpSpPr>
        <a:xfrm>
          <a:off x="0" y="0"/>
          <a:ext cx="0" cy="0"/>
          <a:chOff x="0" y="0"/>
          <a:chExt cx="0" cy="0"/>
        </a:xfrm>
      </p:grpSpPr>
      <p:sp>
        <p:nvSpPr>
          <p:cNvPr id="173058" name="Rectangle 2">
            <a:extLst>
              <a:ext uri="{FF2B5EF4-FFF2-40B4-BE49-F238E27FC236}">
                <a16:creationId xmlns:a16="http://schemas.microsoft.com/office/drawing/2014/main" id="{C2F2E00F-8877-16C8-A403-4786E8974192}"/>
              </a:ext>
            </a:extLst>
          </p:cNvPr>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a:extLst>
              <a:ext uri="{FF2B5EF4-FFF2-40B4-BE49-F238E27FC236}">
                <a16:creationId xmlns:a16="http://schemas.microsoft.com/office/drawing/2014/main" id="{2348CD91-3627-228C-865C-44330F8CAD92}"/>
              </a:ext>
            </a:extLst>
          </p:cNvPr>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Origen del gobierno humano (Rom 13:1-7; 1 P 2:13-14; Tito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Pena capital (Gén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Justificación (8:21; 6:11; 9:6b)</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Apoyo bíblico (Rom 13:4; Mt 26:52)</a:t>
            </a:r>
          </a:p>
        </p:txBody>
      </p:sp>
      <p:pic>
        <p:nvPicPr>
          <p:cNvPr id="3" name="Picture 2">
            <a:extLst>
              <a:ext uri="{FF2B5EF4-FFF2-40B4-BE49-F238E27FC236}">
                <a16:creationId xmlns:a16="http://schemas.microsoft.com/office/drawing/2014/main" id="{64871BEC-6FE9-7EAA-590F-4F8A12A294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556" y="56489"/>
            <a:ext cx="1094922" cy="781711"/>
          </a:xfrm>
          <a:prstGeom prst="rect">
            <a:avLst/>
          </a:prstGeom>
        </p:spPr>
      </p:pic>
    </p:spTree>
    <p:extLst>
      <p:ext uri="{BB962C8B-B14F-4D97-AF65-F5344CB8AC3E}">
        <p14:creationId xmlns:p14="http://schemas.microsoft.com/office/powerpoint/2010/main" val="179438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5C9D-C2E6-1448-AF8F-F3318D26FC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1BCCE1-548B-482A-ED51-6E915F9FBDA1}"/>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a:extLst>
              <a:ext uri="{FF2B5EF4-FFF2-40B4-BE49-F238E27FC236}">
                <a16:creationId xmlns:a16="http://schemas.microsoft.com/office/drawing/2014/main" id="{C1B502AE-F1E5-1978-47CB-EEE146CB1550}"/>
              </a:ext>
            </a:extLst>
          </p:cNvPr>
          <p:cNvSpPr>
            <a:spLocks noGrp="1"/>
          </p:cNvSpPr>
          <p:nvPr>
            <p:ph type="subTitle" sz="quarter" idx="1"/>
          </p:nvPr>
        </p:nvSpPr>
        <p:spPr>
          <a:xfrm>
            <a:off x="0" y="1"/>
            <a:ext cx="9144000" cy="34289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4000" kern="1200" dirty="0">
                <a:solidFill>
                  <a:srgbClr val="00FFFF"/>
                </a:solidFill>
                <a:ea typeface="+mj-ea"/>
                <a:cs typeface="+mj-cs"/>
              </a:rPr>
              <a:t>Romanos 13:3-4</a:t>
            </a:r>
          </a:p>
          <a:p>
            <a:pPr lvl="0" algn="just" eaLnBrk="1" hangingPunct="1">
              <a:spcBef>
                <a:spcPct val="0"/>
              </a:spcBef>
              <a:buClrTx/>
              <a:buSzTx/>
              <a:defRPr/>
            </a:pPr>
            <a:r>
              <a:rPr lang="en-US" sz="3000" kern="1200" dirty="0">
                <a:solidFill>
                  <a:schemeClr val="tx1"/>
                </a:solidFill>
                <a:effectLst>
                  <a:outerShdw blurRad="38100" dist="38100" dir="2700000" algn="tl">
                    <a:srgbClr val="000000">
                      <a:alpha val="43137"/>
                    </a:srgbClr>
                  </a:outerShdw>
                </a:effectLst>
                <a:cs typeface="Calibri" panose="020F0502020204030204" pitchFamily="34" charset="0"/>
              </a:rPr>
              <a:t>“</a:t>
            </a:r>
            <a:r>
              <a:rPr lang="es-CO" sz="3000" kern="1200" dirty="0">
                <a:solidFill>
                  <a:schemeClr val="tx1"/>
                </a:solidFill>
                <a:effectLst>
                  <a:outerShdw blurRad="38100" dist="38100" dir="2700000" algn="tl">
                    <a:srgbClr val="000000">
                      <a:alpha val="43137"/>
                    </a:srgbClr>
                  </a:outerShdw>
                </a:effectLst>
                <a:cs typeface="Calibri" panose="020F0502020204030204" pitchFamily="34" charset="0"/>
              </a:rPr>
              <a:t>Porque los gobernantes no son motivo de temor para los de buena conducta, sino para el que hace el mal. ¿Deseas, pues, no temer a la autoridad? Haz lo bueno y tendrás elogios de ella, 4 pues es para ti un ministro de Dios para bien. </a:t>
            </a:r>
            <a:r>
              <a:rPr lang="es-CO" sz="3000" b="1" u="sng" kern="1200" dirty="0">
                <a:solidFill>
                  <a:srgbClr val="FFFFCC"/>
                </a:solidFill>
                <a:effectLst>
                  <a:outerShdw blurRad="38100" dist="38100" dir="2700000" algn="tl">
                    <a:srgbClr val="000000">
                      <a:alpha val="43137"/>
                    </a:srgbClr>
                  </a:outerShdw>
                </a:effectLst>
                <a:cs typeface="Calibri" panose="020F0502020204030204" pitchFamily="34" charset="0"/>
              </a:rPr>
              <a:t>Pero si haces lo malo, teme. Porque no en vano lleva la espada</a:t>
            </a:r>
            <a:r>
              <a:rPr lang="es-CO" sz="3000" kern="1200" dirty="0">
                <a:solidFill>
                  <a:schemeClr val="tx1"/>
                </a:solidFill>
                <a:effectLst>
                  <a:outerShdw blurRad="38100" dist="38100" dir="2700000" algn="tl">
                    <a:srgbClr val="000000">
                      <a:alpha val="43137"/>
                    </a:srgbClr>
                  </a:outerShdw>
                </a:effectLst>
                <a:cs typeface="Calibri" panose="020F0502020204030204" pitchFamily="34" charset="0"/>
              </a:rPr>
              <a:t>, pues es ministro de Dios, </a:t>
            </a:r>
            <a:r>
              <a:rPr lang="es-CO" sz="3000" b="1" u="sng" kern="1200" dirty="0">
                <a:solidFill>
                  <a:srgbClr val="FFFFCC"/>
                </a:solidFill>
                <a:effectLst>
                  <a:outerShdw blurRad="38100" dist="38100" dir="2700000" algn="tl">
                    <a:srgbClr val="000000">
                      <a:alpha val="43137"/>
                    </a:srgbClr>
                  </a:outerShdw>
                </a:effectLst>
                <a:cs typeface="Calibri" panose="020F0502020204030204" pitchFamily="34" charset="0"/>
              </a:rPr>
              <a:t>un vengador que castiga al que practica lo malo</a:t>
            </a:r>
            <a:r>
              <a:rPr lang="en-US" sz="3000" kern="1200" dirty="0">
                <a:solidFill>
                  <a:schemeClr val="tx1"/>
                </a:solidFill>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317855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CD5BD-5E43-1BAC-1210-8C7693BE3EDD}"/>
              </a:ext>
            </a:extLst>
          </p:cNvPr>
          <p:cNvPicPr>
            <a:picLocks noChangeAspect="1"/>
          </p:cNvPicPr>
          <p:nvPr/>
        </p:nvPicPr>
        <p:blipFill>
          <a:blip r:embed="rId2"/>
          <a:stretch>
            <a:fillRect/>
          </a:stretch>
        </p:blipFill>
        <p:spPr>
          <a:xfrm>
            <a:off x="162616" y="457200"/>
            <a:ext cx="8818768" cy="5538247"/>
          </a:xfrm>
          <a:prstGeom prst="rect">
            <a:avLst/>
          </a:prstGeom>
        </p:spPr>
      </p:pic>
    </p:spTree>
    <p:extLst>
      <p:ext uri="{BB962C8B-B14F-4D97-AF65-F5344CB8AC3E}">
        <p14:creationId xmlns:p14="http://schemas.microsoft.com/office/powerpoint/2010/main" val="4355828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41303D7-FBF5-10E4-9FE8-DB1DD85CC1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EE46-899C-71E0-26E7-531AFE11194F}"/>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03D68459-DE71-1150-EA75-51BB69C6D59B}"/>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377C2D38-4FD8-7E40-39CF-E2EDE95C2F83}"/>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7CB41204-9F39-38AE-4E14-9695BB8456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96C9B391-BDA3-14C3-A2D8-E272E612B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92334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Exodo 20:13</a:t>
            </a:r>
          </a:p>
          <a:p>
            <a:pPr lvl="0" eaLnBrk="1" hangingPunct="1">
              <a:spcBef>
                <a:spcPct val="0"/>
              </a:spcBef>
              <a:buClrTx/>
              <a:buSzTx/>
              <a:defRPr/>
            </a:pPr>
            <a:r>
              <a:rPr lang="en-US" sz="3600" kern="1200" dirty="0">
                <a:effectLst>
                  <a:outerShdw blurRad="38100" dist="38100" dir="2700000" algn="tl">
                    <a:srgbClr val="000000">
                      <a:alpha val="43137"/>
                    </a:srgbClr>
                  </a:outerShdw>
                </a:effectLst>
                <a:cs typeface="Calibri" panose="020F0502020204030204" pitchFamily="34" charset="0"/>
              </a:rPr>
              <a:t>“No matarás. [רָצַח; </a:t>
            </a:r>
            <a:r>
              <a:rPr lang="en-US" sz="3600" i="1" kern="1200" dirty="0">
                <a:effectLst>
                  <a:outerShdw blurRad="38100" dist="38100" dir="2700000" algn="tl">
                    <a:srgbClr val="000000">
                      <a:alpha val="43137"/>
                    </a:srgbClr>
                  </a:outerShdw>
                </a:effectLst>
                <a:cs typeface="Calibri" panose="020F0502020204030204" pitchFamily="34" charset="0"/>
              </a:rPr>
              <a:t>ratsach</a:t>
            </a:r>
            <a:r>
              <a:rPr lang="en-US" sz="3600" kern="1200" dirty="0">
                <a:effectLst>
                  <a:outerShdw blurRad="38100" dist="38100" dir="2700000" algn="tl">
                    <a:srgbClr val="000000">
                      <a:alpha val="43137"/>
                    </a:srgbClr>
                  </a:outerShdw>
                </a:effectLst>
                <a:cs typeface="Calibri" panose="020F0502020204030204" pitchFamily="34" charset="0"/>
              </a:rPr>
              <a:t>].”</a:t>
            </a:r>
          </a:p>
        </p:txBody>
      </p:sp>
      <p:pic>
        <p:nvPicPr>
          <p:cNvPr id="5" name="Picture 4">
            <a:extLst>
              <a:ext uri="{FF2B5EF4-FFF2-40B4-BE49-F238E27FC236}">
                <a16:creationId xmlns:a16="http://schemas.microsoft.com/office/drawing/2014/main" id="{E16FF100-CCA0-4874-B175-DE6AB2CCD509}"/>
              </a:ext>
            </a:extLst>
          </p:cNvPr>
          <p:cNvPicPr>
            <a:picLocks noChangeAspect="1"/>
          </p:cNvPicPr>
          <p:nvPr/>
        </p:nvPicPr>
        <p:blipFill>
          <a:blip r:embed="rId3"/>
          <a:stretch>
            <a:fillRect/>
          </a:stretch>
        </p:blipFill>
        <p:spPr>
          <a:xfrm>
            <a:off x="2572385" y="1828800"/>
            <a:ext cx="3999230" cy="2727125"/>
          </a:xfrm>
          <a:prstGeom prst="rect">
            <a:avLst/>
          </a:prstGeom>
        </p:spPr>
      </p:pic>
    </p:spTree>
    <p:extLst>
      <p:ext uri="{BB962C8B-B14F-4D97-AF65-F5344CB8AC3E}">
        <p14:creationId xmlns:p14="http://schemas.microsoft.com/office/powerpoint/2010/main" val="76678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CC82E2-F99F-529C-48A1-BC341F9B3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08346"/>
            <a:ext cx="8472919" cy="6441308"/>
          </a:xfrm>
          <a:prstGeom prst="rect">
            <a:avLst/>
          </a:prstGeom>
        </p:spPr>
      </p:pic>
    </p:spTree>
    <p:extLst>
      <p:ext uri="{BB962C8B-B14F-4D97-AF65-F5344CB8AC3E}">
        <p14:creationId xmlns:p14="http://schemas.microsoft.com/office/powerpoint/2010/main" val="1270867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A270-3A26-343C-127A-47560C9A82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35946F-8830-E5D9-73A5-169B19CC915B}"/>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EB676F1C-5164-76F0-70B4-86A8811AE7A7}"/>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Génesis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s-CO" sz="3600" dirty="0">
                <a:latin typeface="Calibri" panose="020F0502020204030204" pitchFamily="34" charset="0"/>
                <a:cs typeface="Calibri" panose="020F0502020204030204" pitchFamily="34" charset="0"/>
              </a:rPr>
              <a:t>»El que derrame sangre de hombre,</a:t>
            </a:r>
          </a:p>
          <a:p>
            <a:pPr algn="just" eaLnBrk="1" hangingPunct="1">
              <a:defRPr/>
            </a:pPr>
            <a:r>
              <a:rPr lang="es-CO" sz="3600" b="1" u="sng" dirty="0">
                <a:solidFill>
                  <a:srgbClr val="FFFFCC"/>
                </a:solidFill>
                <a:latin typeface="Calibri" panose="020F0502020204030204" pitchFamily="34" charset="0"/>
                <a:cs typeface="Calibri" panose="020F0502020204030204" pitchFamily="34" charset="0"/>
              </a:rPr>
              <a:t>Por el hombre</a:t>
            </a:r>
            <a:r>
              <a:rPr lang="es-CO" sz="3600" dirty="0">
                <a:latin typeface="Calibri" panose="020F0502020204030204" pitchFamily="34" charset="0"/>
                <a:cs typeface="Calibri" panose="020F0502020204030204" pitchFamily="34" charset="0"/>
              </a:rPr>
              <a:t> su sangre será derramada,</a:t>
            </a:r>
          </a:p>
          <a:p>
            <a:pPr algn="just" eaLnBrk="1" hangingPunct="1">
              <a:defRPr/>
            </a:pPr>
            <a:r>
              <a:rPr lang="es-CO" sz="3600" dirty="0">
                <a:latin typeface="Calibri" panose="020F0502020204030204" pitchFamily="34" charset="0"/>
                <a:cs typeface="Calibri" panose="020F0502020204030204" pitchFamily="34" charset="0"/>
              </a:rPr>
              <a:t>Porque a imagen de Dios</a:t>
            </a:r>
          </a:p>
          <a:p>
            <a:pPr algn="just" eaLnBrk="1" hangingPunct="1">
              <a:defRPr/>
            </a:pPr>
            <a:r>
              <a:rPr lang="es-CO" sz="3600" dirty="0">
                <a:latin typeface="Calibri" panose="020F0502020204030204" pitchFamily="34" charset="0"/>
                <a:cs typeface="Calibri" panose="020F0502020204030204" pitchFamily="34" charset="0"/>
              </a:rPr>
              <a:t>Hizo Él al hombre</a:t>
            </a:r>
            <a:r>
              <a:rPr lang="en-US" sz="36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B8C97601-5271-7D5E-ED14-12B7841F52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133600"/>
            <a:ext cx="2633700" cy="2286198"/>
          </a:xfrm>
          <a:prstGeom prst="rect">
            <a:avLst/>
          </a:prstGeom>
        </p:spPr>
      </p:pic>
    </p:spTree>
    <p:extLst>
      <p:ext uri="{BB962C8B-B14F-4D97-AF65-F5344CB8AC3E}">
        <p14:creationId xmlns:p14="http://schemas.microsoft.com/office/powerpoint/2010/main" val="5662700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pic>
        <p:nvPicPr>
          <p:cNvPr id="4" name="Picture 3">
            <a:extLst>
              <a:ext uri="{FF2B5EF4-FFF2-40B4-BE49-F238E27FC236}">
                <a16:creationId xmlns:a16="http://schemas.microsoft.com/office/drawing/2014/main" id="{10B62D08-CA39-6262-1D5E-CE7E15C2A7E6}"/>
              </a:ext>
            </a:extLst>
          </p:cNvPr>
          <p:cNvPicPr>
            <a:picLocks noChangeAspect="1"/>
          </p:cNvPicPr>
          <p:nvPr/>
        </p:nvPicPr>
        <p:blipFill>
          <a:blip r:embed="rId3"/>
          <a:stretch>
            <a:fillRect/>
          </a:stretch>
        </p:blipFill>
        <p:spPr>
          <a:xfrm>
            <a:off x="7707052" y="68418"/>
            <a:ext cx="1392865" cy="9983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CD2BB-59B3-395E-D423-1697FF0FC231}"/>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AF731A9A-7B65-B42F-A921-57172DEBB696}"/>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006C6EC9-A419-B302-B2F8-52DDFB9AEFE1}"/>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D89697B5-7E9C-A9C9-A1CE-53C724385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AE54744C-555A-CFED-3EE4-FC86A40B6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2159599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02963-25CB-9B70-404F-E40259845BA7}"/>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E7D2DD81-EBB3-C770-DB27-2A0F13FED364}"/>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3CC17AE3-5E4A-1C92-CC08-99911E3312ED}"/>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b="1" u="sng" dirty="0">
                <a:solidFill>
                  <a:srgbClr val="FFFFCC"/>
                </a:solidFill>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4807E9D1-DA0E-D3A2-E3E4-2490D06DC3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ED042771-ED71-BDA6-17C0-48F571DBA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116353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3597151"/>
              </p:ext>
            </p:extLst>
          </p:nvPr>
        </p:nvGraphicFramePr>
        <p:xfrm>
          <a:off x="76201" y="335280"/>
          <a:ext cx="8991599" cy="576072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822960">
                <a:tc gridSpan="4">
                  <a:txBody>
                    <a:bodyPr/>
                    <a:lstStyle/>
                    <a:p>
                      <a:pPr algn="ctr"/>
                      <a:r>
                        <a:rPr lang="es-CO"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Pacto Noéico vs. Pactos Abrahámico y Mosaico</a:t>
                      </a:r>
                      <a:endPar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822960">
                <a:tc>
                  <a:txBody>
                    <a:bodyPr/>
                    <a:lstStyle/>
                    <a:p>
                      <a:pPr algn="l"/>
                      <a:r>
                        <a:rPr lang="en-US" sz="2400" b="1" u="none" kern="1200" dirty="0">
                          <a:solidFill>
                            <a:schemeClr val="bg2"/>
                          </a:solidFill>
                          <a:latin typeface="Calibri" panose="020F0502020204030204" pitchFamily="34" charset="0"/>
                          <a:ea typeface="+mn-ea"/>
                          <a:cs typeface="+mn-cs"/>
                        </a:rPr>
                        <a:t>Nombre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NOÉICO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8000"/>
                          </a:solidFill>
                          <a:latin typeface="Calibri" panose="020F0502020204030204" pitchFamily="34" charset="0"/>
                          <a:ea typeface="+mn-ea"/>
                          <a:cs typeface="+mn-cs"/>
                        </a:rPr>
                        <a:t>ABRAHÁMICO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00CC"/>
                          </a:solidFill>
                          <a:latin typeface="Calibri" panose="020F0502020204030204" pitchFamily="34" charset="0"/>
                          <a:ea typeface="+mn-ea"/>
                          <a:cs typeface="+mn-cs"/>
                        </a:rPr>
                        <a:t>MOSAICO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822960">
                <a:tc>
                  <a:txBody>
                    <a:bodyPr/>
                    <a:lstStyle/>
                    <a:p>
                      <a:r>
                        <a:rPr lang="en-US" sz="2400" b="1" u="none" kern="1200" dirty="0">
                          <a:solidFill>
                            <a:schemeClr val="bg2"/>
                          </a:solidFill>
                          <a:latin typeface="Calibri" panose="020F0502020204030204" pitchFamily="34" charset="0"/>
                          <a:ea typeface="+mn-ea"/>
                          <a:cs typeface="+mn-cs"/>
                        </a:rPr>
                        <a:t>Agente humano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Moisés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822960">
                <a:tc>
                  <a:txBody>
                    <a:bodyPr/>
                    <a:lstStyle/>
                    <a:p>
                      <a:r>
                        <a:rPr lang="en-US" sz="2400" b="1" u="none" kern="1200" dirty="0">
                          <a:solidFill>
                            <a:schemeClr val="bg2"/>
                          </a:solidFill>
                          <a:latin typeface="Calibri" panose="020F0502020204030204" pitchFamily="34" charset="0"/>
                          <a:ea typeface="+mn-ea"/>
                          <a:cs typeface="+mn-cs"/>
                        </a:rPr>
                        <a:t>Sagradas</a:t>
                      </a:r>
                    </a:p>
                    <a:p>
                      <a:r>
                        <a:rPr lang="en-US" sz="2400" b="1" u="none" kern="1200" dirty="0">
                          <a:solidFill>
                            <a:schemeClr val="bg2"/>
                          </a:solidFill>
                          <a:latin typeface="Calibri" panose="020F0502020204030204" pitchFamily="34" charset="0"/>
                          <a:ea typeface="+mn-ea"/>
                          <a:cs typeface="+mn-cs"/>
                        </a:rPr>
                        <a:t>Escrituras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Gén.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Gén.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822960">
                <a:tc>
                  <a:txBody>
                    <a:bodyPr/>
                    <a:lstStyle/>
                    <a:p>
                      <a:r>
                        <a:rPr lang="en-US" sz="2400" b="1" u="none" kern="1200" dirty="0">
                          <a:solidFill>
                            <a:schemeClr val="bg2"/>
                          </a:solidFill>
                          <a:latin typeface="Calibri" panose="020F0502020204030204" pitchFamily="34" charset="0"/>
                          <a:ea typeface="+mn-ea"/>
                          <a:cs typeface="+mn-cs"/>
                        </a:rPr>
                        <a:t>Pacto (</a:t>
                      </a:r>
                      <a:r>
                        <a:rPr lang="en-US" sz="2400" b="1" i="1" u="none" kern="1200" dirty="0">
                          <a:solidFill>
                            <a:schemeClr val="bg2"/>
                          </a:solidFill>
                          <a:latin typeface="Calibri" panose="020F0502020204030204" pitchFamily="34" charset="0"/>
                          <a:ea typeface="+mn-ea"/>
                          <a:cs typeface="+mn-cs"/>
                        </a:rPr>
                        <a:t>Berith</a:t>
                      </a:r>
                      <a:r>
                        <a:rPr lang="en-US" sz="2400" b="1" u="none" kern="1200" dirty="0">
                          <a:solidFill>
                            <a:schemeClr val="bg2"/>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Gén.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Gén.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822960">
                <a:tc>
                  <a:txBody>
                    <a:bodyPr/>
                    <a:lstStyle/>
                    <a:p>
                      <a:r>
                        <a:rPr lang="en-US" sz="2400" b="1" u="none" kern="1200" dirty="0">
                          <a:solidFill>
                            <a:schemeClr val="bg2"/>
                          </a:solidFill>
                          <a:latin typeface="Calibri" panose="020F0502020204030204" pitchFamily="34" charset="0"/>
                          <a:ea typeface="+mn-ea"/>
                          <a:cs typeface="+mn-cs"/>
                        </a:rPr>
                        <a:t>Partido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Mundo, </a:t>
                      </a:r>
                    </a:p>
                    <a:p>
                      <a:pPr algn="ctr"/>
                      <a:r>
                        <a:rPr lang="en-US" sz="2400" b="1" u="none" kern="1200" dirty="0">
                          <a:solidFill>
                            <a:srgbClr val="C00000"/>
                          </a:solidFill>
                          <a:latin typeface="Calibri" panose="020F0502020204030204" pitchFamily="34" charset="0"/>
                          <a:ea typeface="+mn-ea"/>
                          <a:cs typeface="+mn-cs"/>
                        </a:rPr>
                        <a:t>Humanidad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Israel, </a:t>
                      </a:r>
                    </a:p>
                    <a:p>
                      <a:pPr algn="ctr"/>
                      <a:r>
                        <a:rPr lang="en-US" sz="2400" b="1" kern="1200" dirty="0">
                          <a:solidFill>
                            <a:srgbClr val="008000"/>
                          </a:solidFill>
                          <a:latin typeface="Calibri" panose="020F0502020204030204" pitchFamily="34" charset="0"/>
                          <a:ea typeface="+mn-ea"/>
                          <a:cs typeface="+mn-cs"/>
                        </a:rPr>
                        <a:t>Hebreos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Israel, </a:t>
                      </a:r>
                    </a:p>
                    <a:p>
                      <a:pPr algn="ctr"/>
                      <a:r>
                        <a:rPr lang="en-US" sz="2400" b="1" kern="1200" dirty="0">
                          <a:solidFill>
                            <a:srgbClr val="0000CC"/>
                          </a:solidFill>
                          <a:latin typeface="Calibri" panose="020F0502020204030204" pitchFamily="34" charset="0"/>
                          <a:ea typeface="+mn-ea"/>
                          <a:cs typeface="+mn-cs"/>
                        </a:rPr>
                        <a:t>Hebreos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822960">
                <a:tc>
                  <a:txBody>
                    <a:bodyPr/>
                    <a:lstStyle/>
                    <a:p>
                      <a:r>
                        <a:rPr lang="en-US" sz="2400" b="1" u="none" kern="1200" dirty="0">
                          <a:solidFill>
                            <a:schemeClr val="bg2"/>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Pre-Israelita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Post-Israelita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mn-cs"/>
                        </a:rPr>
                        <a:t>Post-Israelita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55544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9113937"/>
              </p:ext>
            </p:extLst>
          </p:nvPr>
        </p:nvGraphicFramePr>
        <p:xfrm>
          <a:off x="76200" y="365760"/>
          <a:ext cx="8991599" cy="6156960"/>
        </p:xfrm>
        <a:graphic>
          <a:graphicData uri="http://schemas.openxmlformats.org/drawingml/2006/table">
            <a:tbl>
              <a:tblPr firstRow="1" bandRow="1">
                <a:tableStyleId>{5C22544A-7EE6-4342-B048-85BDC9FD1C3A}</a:tableStyleId>
              </a:tblPr>
              <a:tblGrid>
                <a:gridCol w="2170386">
                  <a:extLst>
                    <a:ext uri="{9D8B030D-6E8A-4147-A177-3AD203B41FA5}">
                      <a16:colId xmlns:a16="http://schemas.microsoft.com/office/drawing/2014/main" val="20000"/>
                    </a:ext>
                  </a:extLst>
                </a:gridCol>
                <a:gridCol w="2092872">
                  <a:extLst>
                    <a:ext uri="{9D8B030D-6E8A-4147-A177-3AD203B41FA5}">
                      <a16:colId xmlns:a16="http://schemas.microsoft.com/office/drawing/2014/main" val="20001"/>
                    </a:ext>
                  </a:extLst>
                </a:gridCol>
                <a:gridCol w="2557955">
                  <a:extLst>
                    <a:ext uri="{9D8B030D-6E8A-4147-A177-3AD203B41FA5}">
                      <a16:colId xmlns:a16="http://schemas.microsoft.com/office/drawing/2014/main" val="20002"/>
                    </a:ext>
                  </a:extLst>
                </a:gridCol>
                <a:gridCol w="2170386">
                  <a:extLst>
                    <a:ext uri="{9D8B030D-6E8A-4147-A177-3AD203B41FA5}">
                      <a16:colId xmlns:a16="http://schemas.microsoft.com/office/drawing/2014/main" val="20003"/>
                    </a:ext>
                  </a:extLst>
                </a:gridCol>
              </a:tblGrid>
              <a:tr h="822960">
                <a:tc gridSpan="4">
                  <a:txBody>
                    <a:bodyPr/>
                    <a:lstStyle/>
                    <a:p>
                      <a:pPr algn="ctr"/>
                      <a:r>
                        <a:rPr lang="es-CO" sz="3200" b="1"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Pacto Noéico vs. Pactos Abrahámico y Mosaico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640080">
                <a:tc>
                  <a:txBody>
                    <a:bodyPr/>
                    <a:lstStyle/>
                    <a:p>
                      <a:r>
                        <a:rPr lang="en-US" sz="2200" b="1" u="none" kern="1200" dirty="0">
                          <a:solidFill>
                            <a:schemeClr val="bg2"/>
                          </a:solidFill>
                          <a:latin typeface="Calibri" panose="020F0502020204030204" pitchFamily="34" charset="0"/>
                          <a:ea typeface="+mn-ea"/>
                          <a:cs typeface="+mn-cs"/>
                        </a:rPr>
                        <a:t>Pacto</a:t>
                      </a:r>
                      <a:endParaRPr lang="en-US" sz="2200" u="none" dirty="0">
                        <a:solidFill>
                          <a:schemeClr val="bg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NOÉICO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ABRAHÁMICO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MOSAICO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0">
                <a:tc>
                  <a:txBody>
                    <a:bodyPr/>
                    <a:lstStyle/>
                    <a:p>
                      <a:r>
                        <a:rPr lang="en-US" sz="2200" b="1" u="none" kern="1200" dirty="0">
                          <a:solidFill>
                            <a:schemeClr val="bg2"/>
                          </a:solidFill>
                          <a:latin typeface="Calibri" panose="020F0502020204030204" pitchFamily="34" charset="0"/>
                          <a:ea typeface="+mn-ea"/>
                          <a:cs typeface="+mn-cs"/>
                        </a:rPr>
                        <a:t>Condicional o incondicional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Incondicional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8000"/>
                          </a:solidFill>
                          <a:latin typeface="Calibri" panose="020F0502020204030204" pitchFamily="34" charset="0"/>
                          <a:ea typeface="+mn-ea"/>
                          <a:cs typeface="+mn-cs"/>
                        </a:rPr>
                        <a:t>Incondicional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Condicional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0">
                <a:tc>
                  <a:txBody>
                    <a:bodyPr/>
                    <a:lstStyle/>
                    <a:p>
                      <a:r>
                        <a:rPr lang="en-US" sz="2200" b="1" u="none" kern="1200" dirty="0">
                          <a:solidFill>
                            <a:schemeClr val="bg2"/>
                          </a:solidFill>
                          <a:latin typeface="Calibri" panose="020F0502020204030204" pitchFamily="34" charset="0"/>
                          <a:ea typeface="+mn-ea"/>
                          <a:cs typeface="+mn-cs"/>
                        </a:rPr>
                        <a:t>Promesas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s-CO" sz="2200" b="1" u="none" kern="1200" dirty="0">
                          <a:solidFill>
                            <a:srgbClr val="C00000"/>
                          </a:solidFill>
                          <a:latin typeface="Calibri" panose="020F0502020204030204" pitchFamily="34" charset="0"/>
                          <a:ea typeface="+mn-ea"/>
                          <a:cs typeface="+mn-cs"/>
                        </a:rPr>
                        <a:t>No más juicio por diluvio, tierra que perdura, </a:t>
                      </a:r>
                    </a:p>
                    <a:p>
                      <a:pPr algn="ctr"/>
                      <a:r>
                        <a:rPr lang="es-CO" sz="2200" b="1" u="none" kern="1200" dirty="0">
                          <a:solidFill>
                            <a:srgbClr val="C00000"/>
                          </a:solidFill>
                          <a:latin typeface="Calibri" panose="020F0502020204030204" pitchFamily="34" charset="0"/>
                          <a:ea typeface="+mn-ea"/>
                          <a:cs typeface="+mn-cs"/>
                        </a:rPr>
                        <a:t>pena capital</a:t>
                      </a:r>
                      <a:endParaRPr lang="en-US" sz="2200" b="1" u="none" kern="1200" dirty="0">
                        <a:solidFill>
                          <a:srgbClr val="C00000"/>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s-CO" sz="2200" b="1" u="none" kern="1200" dirty="0">
                          <a:solidFill>
                            <a:srgbClr val="008000"/>
                          </a:solidFill>
                          <a:latin typeface="Calibri" panose="020F0502020204030204" pitchFamily="34" charset="0"/>
                          <a:ea typeface="+mn-ea"/>
                          <a:cs typeface="+mn-cs"/>
                        </a:rPr>
                        <a:t>Propiedad de tierras, semillas y bendiciones</a:t>
                      </a:r>
                      <a:endParaRPr lang="en-US" sz="2200" b="1" u="none" kern="1200" dirty="0">
                        <a:solidFill>
                          <a:srgbClr val="008000"/>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s-CO" sz="2200" b="1" u="none" kern="1200" dirty="0">
                          <a:solidFill>
                            <a:srgbClr val="0000CC"/>
                          </a:solidFill>
                          <a:latin typeface="Calibri" panose="020F0502020204030204" pitchFamily="34" charset="0"/>
                          <a:ea typeface="+mn-ea"/>
                          <a:cs typeface="+mn-cs"/>
                        </a:rPr>
                        <a:t>Disfrute o posesión de tierras, semillas y bendiciones</a:t>
                      </a:r>
                      <a:endParaRPr lang="en-US" sz="2200" b="1" u="none" kern="1200" dirty="0">
                        <a:solidFill>
                          <a:srgbClr val="0000CC"/>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640080">
                <a:tc>
                  <a:txBody>
                    <a:bodyPr/>
                    <a:lstStyle/>
                    <a:p>
                      <a:r>
                        <a:rPr lang="en-US" sz="2200" b="1" u="none" kern="1200" dirty="0">
                          <a:solidFill>
                            <a:schemeClr val="bg2"/>
                          </a:solidFill>
                          <a:latin typeface="Calibri" panose="020F0502020204030204" pitchFamily="34" charset="0"/>
                          <a:ea typeface="+mn-ea"/>
                          <a:cs typeface="+mn-cs"/>
                        </a:rPr>
                        <a:t>Señal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Arco Iris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Circuncisión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Día de reposo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0">
                <a:tc>
                  <a:txBody>
                    <a:bodyPr/>
                    <a:lstStyle/>
                    <a:p>
                      <a:r>
                        <a:rPr lang="en-US" sz="2200" b="1" u="none" kern="1200" dirty="0">
                          <a:solidFill>
                            <a:schemeClr val="bg2"/>
                          </a:solidFill>
                          <a:latin typeface="Calibri" panose="020F0502020204030204" pitchFamily="34" charset="0"/>
                          <a:ea typeface="+mn-ea"/>
                          <a:cs typeface="+mn-cs"/>
                        </a:rPr>
                        <a:t>Propósito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Restringir y preservar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Redentor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Redentor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8"/>
                  </a:ext>
                </a:extLst>
              </a:tr>
              <a:tr h="0">
                <a:tc>
                  <a:txBody>
                    <a:bodyPr/>
                    <a:lstStyle/>
                    <a:p>
                      <a:r>
                        <a:rPr lang="en-US" sz="2200" b="1" u="none" kern="1200" dirty="0">
                          <a:solidFill>
                            <a:schemeClr val="bg2"/>
                          </a:solidFill>
                          <a:latin typeface="Calibri" panose="020F0502020204030204" pitchFamily="34" charset="0"/>
                          <a:ea typeface="+mn-ea"/>
                          <a:cs typeface="+mn-cs"/>
                        </a:rPr>
                        <a:t>Directamente obligatorio hoy?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Sí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2421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2FBA7-0DEE-48D6-93F1-2F6904CD0013}"/>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Salmo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200" dirty="0">
                <a:effectLst>
                  <a:outerShdw blurRad="38100" dist="38100" dir="2700000" algn="tl">
                    <a:srgbClr val="000000">
                      <a:alpha val="43137"/>
                    </a:srgbClr>
                  </a:outerShdw>
                </a:effectLst>
                <a:latin typeface="Calibri" panose="020F0502020204030204" pitchFamily="34" charset="0"/>
              </a:rPr>
              <a:t>Arroja Su hielo como migas de pan;</a:t>
            </a:r>
          </a:p>
          <a:p>
            <a:pPr algn="just"/>
            <a:r>
              <a:rPr lang="es-CO" sz="3200" dirty="0">
                <a:effectLst>
                  <a:outerShdw blurRad="38100" dist="38100" dir="2700000" algn="tl">
                    <a:srgbClr val="000000">
                      <a:alpha val="43137"/>
                    </a:srgbClr>
                  </a:outerShdw>
                </a:effectLst>
                <a:latin typeface="Calibri" panose="020F0502020204030204" pitchFamily="34" charset="0"/>
              </a:rPr>
              <a:t>¿Quién puede resistir ante Su frío?</a:t>
            </a:r>
          </a:p>
          <a:p>
            <a:pPr algn="just"/>
            <a:r>
              <a:rPr lang="es-CO" sz="3200" dirty="0">
                <a:effectLst>
                  <a:outerShdw blurRad="38100" dist="38100" dir="2700000" algn="tl">
                    <a:srgbClr val="000000">
                      <a:alpha val="43137"/>
                    </a:srgbClr>
                  </a:outerShdw>
                </a:effectLst>
                <a:latin typeface="Calibri" panose="020F0502020204030204" pitchFamily="34" charset="0"/>
              </a:rPr>
              <a:t>18 Envía Su palabra y los derrite;</a:t>
            </a:r>
          </a:p>
          <a:p>
            <a:pPr algn="just"/>
            <a:r>
              <a:rPr lang="es-CO" sz="3200" dirty="0">
                <a:effectLst>
                  <a:outerShdw blurRad="38100" dist="38100" dir="2700000" algn="tl">
                    <a:srgbClr val="000000">
                      <a:alpha val="43137"/>
                    </a:srgbClr>
                  </a:outerShdw>
                </a:effectLst>
                <a:latin typeface="Calibri" panose="020F0502020204030204" pitchFamily="34" charset="0"/>
              </a:rPr>
              <a:t>Hace soplar Su viento y el agua corre.</a:t>
            </a:r>
          </a:p>
          <a:p>
            <a:pPr algn="just"/>
            <a:r>
              <a:rPr lang="es-CO" sz="3200" dirty="0">
                <a:effectLst>
                  <a:outerShdw blurRad="38100" dist="38100" dir="2700000" algn="tl">
                    <a:srgbClr val="000000">
                      <a:alpha val="43137"/>
                    </a:srgbClr>
                  </a:outerShdw>
                </a:effectLst>
                <a:latin typeface="Calibri" panose="020F0502020204030204" pitchFamily="34" charset="0"/>
              </a:rPr>
              <a:t>19 Declara Su palabra a Jacob,</a:t>
            </a:r>
          </a:p>
          <a:p>
            <a:pPr algn="just"/>
            <a:r>
              <a:rPr lang="es-CO" sz="3200" dirty="0">
                <a:effectLst>
                  <a:outerShdw blurRad="38100" dist="38100" dir="2700000" algn="tl">
                    <a:srgbClr val="000000">
                      <a:alpha val="43137"/>
                    </a:srgbClr>
                  </a:outerShdw>
                </a:effectLst>
                <a:latin typeface="Calibri" panose="020F0502020204030204" pitchFamily="34" charset="0"/>
              </a:rPr>
              <a:t>Y Sus estatutos y Sus ordenanzas a Israel.</a:t>
            </a:r>
          </a:p>
          <a:p>
            <a:pPr algn="just"/>
            <a:r>
              <a:rPr lang="es-CO" sz="3200" dirty="0">
                <a:effectLst>
                  <a:outerShdw blurRad="38100" dist="38100" dir="2700000" algn="tl">
                    <a:srgbClr val="000000">
                      <a:alpha val="43137"/>
                    </a:srgbClr>
                  </a:outerShdw>
                </a:effectLst>
                <a:latin typeface="Calibri" panose="020F0502020204030204" pitchFamily="34" charset="0"/>
              </a:rPr>
              <a:t>20 No ha hecho así con ninguna otra nación;</a:t>
            </a:r>
          </a:p>
          <a:p>
            <a:pPr algn="just"/>
            <a:r>
              <a:rPr lang="es-CO" sz="3200" dirty="0">
                <a:effectLst>
                  <a:outerShdw blurRad="38100" dist="38100" dir="2700000" algn="tl">
                    <a:srgbClr val="000000">
                      <a:alpha val="43137"/>
                    </a:srgbClr>
                  </a:outerShdw>
                </a:effectLst>
                <a:latin typeface="Calibri" panose="020F0502020204030204" pitchFamily="34" charset="0"/>
              </a:rPr>
              <a:t>Y en cuanto a Sus ordenanzas, no las han conocido.</a:t>
            </a:r>
          </a:p>
          <a:p>
            <a:pPr algn="just"/>
            <a:r>
              <a:rPr lang="es-CO" sz="3200" dirty="0">
                <a:effectLst>
                  <a:outerShdw blurRad="38100" dist="38100" dir="2700000" algn="tl">
                    <a:srgbClr val="000000">
                      <a:alpha val="43137"/>
                    </a:srgbClr>
                  </a:outerShdw>
                </a:effectLst>
                <a:latin typeface="Calibri" panose="020F0502020204030204" pitchFamily="34" charset="0"/>
              </a:rPr>
              <a:t>¡Aleluya!</a:t>
            </a:r>
            <a:r>
              <a:rPr lang="es-CO"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7467600" y="76200"/>
            <a:ext cx="1590675" cy="1065382"/>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C01E-01E6-14D7-AF0F-E100C5ECF29E}"/>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790CCC15-C7BC-FC32-57E3-6D2415410BAB}"/>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86539612-E1FF-45AD-A8A3-7D0DE6267727}"/>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146189DC-BF5C-20A7-88BE-7A026FF1DF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6248F05-A734-AC94-9921-D2F69FAC6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231014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195046"/>
            <a:ext cx="9143999" cy="5443284"/>
          </a:xfrm>
        </p:spPr>
        <p:txBody>
          <a:bodyPr/>
          <a:lstStyle/>
          <a:p>
            <a:pPr marL="0" indent="0" algn="just">
              <a:spcBef>
                <a:spcPts val="0"/>
              </a:spcBef>
              <a:buNone/>
            </a:pPr>
            <a:r>
              <a:rPr lang="en-US" altLang="en-US" sz="28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Es Dios quien manda la pena capital... Dios ya ha ejercido esta prerrogativa de retribución divina con el Diluvio. Sin embargo, ahora también habrá retribución humana, en 9:6: El que derrame la sangre del hombre, por el hombre su sangre será derramada. El hombre ahora tiene la autoridad para dar muerte a otro hombre. La pena capital requiere una ejecución legal, y este decreto establece el escenario para el gobierno humano. Bajo el Pacto Noéico, la pena de muerte obligatoria era solo para el delito de homicidio premeditado. Más adelante, el Pacto Mosaico añadirá otros delitos que requieren la pena de muerte, pero en lo que respecta al Pacto Noéico, es obligatoria solo para el homicidio premeditado</a:t>
            </a:r>
            <a:r>
              <a:rPr lang="en-US" sz="280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2164601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195046"/>
            <a:ext cx="9143999" cy="4800600"/>
          </a:xfrm>
        </p:spPr>
        <p:txBody>
          <a:bodyPr/>
          <a:lstStyle/>
          <a:p>
            <a:pPr marL="0" indent="0" algn="just">
              <a:spcBef>
                <a:spcPts val="0"/>
              </a:spcBef>
              <a:buNone/>
            </a:pPr>
            <a:r>
              <a:rPr lang="en-US" altLang="en-US" sz="2800" dirty="0">
                <a:effectLst>
                  <a:outerShdw blurRad="38100" dist="38100" dir="2700000" algn="tl">
                    <a:srgbClr val="000000">
                      <a:alpha val="43137"/>
                    </a:srgbClr>
                  </a:outerShdw>
                </a:effectLst>
              </a:rPr>
              <a:t>…</a:t>
            </a:r>
            <a:r>
              <a:rPr lang="es-CO" altLang="en-US" sz="2800" dirty="0">
                <a:effectLst>
                  <a:outerShdw blurRad="38100" dist="38100" dir="2700000" algn="tl">
                    <a:srgbClr val="000000">
                      <a:alpha val="43137"/>
                    </a:srgbClr>
                  </a:outerShdw>
                </a:effectLst>
              </a:rPr>
              <a:t>El propósito no es disuadir el crimen, sino castigar al malhechor. Gran parte del argumento actual sobre el uso de la pena capital trata de si disuade o no el crimen. Bíblicamente hablando, eso es irrelevante y no es el asunto. El asunto para la Biblia es castigar al malhechor, no reformarlo. Génesis 9:6 concluye dando la razón por la cual habrá tanto retribución divina como humana por el derramamiento de sangre humana: Porque a imagen de Dios hizo él al hombre. Por lo tanto, aunque después de la Caída es una imagen dañada, la imagen de Dios todavía está allí</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89925202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B4C4A-EC9E-7947-98E6-7025B2F37D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671EBD-1E4D-F1A6-BB15-98C2441DD0F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81CAC8E0-A6C3-F3C6-2DF6-767C6B454098}"/>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Génesis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s-CO" sz="3600" dirty="0">
                <a:latin typeface="Calibri" panose="020F0502020204030204" pitchFamily="34" charset="0"/>
                <a:cs typeface="Calibri" panose="020F0502020204030204" pitchFamily="34" charset="0"/>
              </a:rPr>
              <a:t>»El que </a:t>
            </a:r>
            <a:r>
              <a:rPr lang="es-CO" sz="3600" b="1" u="sng" dirty="0">
                <a:solidFill>
                  <a:srgbClr val="FFFFCC"/>
                </a:solidFill>
                <a:latin typeface="Calibri" panose="020F0502020204030204" pitchFamily="34" charset="0"/>
                <a:cs typeface="Calibri" panose="020F0502020204030204" pitchFamily="34" charset="0"/>
              </a:rPr>
              <a:t>derrame sangre de hombre,</a:t>
            </a:r>
          </a:p>
          <a:p>
            <a:pPr algn="just" eaLnBrk="1" hangingPunct="1">
              <a:defRPr/>
            </a:pPr>
            <a:r>
              <a:rPr lang="es-CO" sz="3600" b="1" u="sng" dirty="0">
                <a:solidFill>
                  <a:srgbClr val="FFFFCC"/>
                </a:solidFill>
                <a:latin typeface="Calibri" panose="020F0502020204030204" pitchFamily="34" charset="0"/>
                <a:cs typeface="Calibri" panose="020F0502020204030204" pitchFamily="34" charset="0"/>
              </a:rPr>
              <a:t>Por el hombre</a:t>
            </a:r>
            <a:r>
              <a:rPr lang="es-CO" sz="3600" dirty="0">
                <a:latin typeface="Calibri" panose="020F0502020204030204" pitchFamily="34" charset="0"/>
                <a:cs typeface="Calibri" panose="020F0502020204030204" pitchFamily="34" charset="0"/>
              </a:rPr>
              <a:t> su sangre será derramada,</a:t>
            </a:r>
          </a:p>
          <a:p>
            <a:pPr algn="just" eaLnBrk="1" hangingPunct="1">
              <a:defRPr/>
            </a:pPr>
            <a:r>
              <a:rPr lang="es-CO" sz="3600" dirty="0">
                <a:latin typeface="Calibri" panose="020F0502020204030204" pitchFamily="34" charset="0"/>
                <a:cs typeface="Calibri" panose="020F0502020204030204" pitchFamily="34" charset="0"/>
              </a:rPr>
              <a:t>Porque a </a:t>
            </a:r>
            <a:r>
              <a:rPr lang="es-CO" sz="3600" b="1" u="sng" dirty="0">
                <a:solidFill>
                  <a:srgbClr val="FFFFCC"/>
                </a:solidFill>
                <a:latin typeface="Calibri" panose="020F0502020204030204" pitchFamily="34" charset="0"/>
                <a:cs typeface="Calibri" panose="020F0502020204030204" pitchFamily="34" charset="0"/>
              </a:rPr>
              <a:t>imagen de Dios</a:t>
            </a:r>
          </a:p>
          <a:p>
            <a:pPr algn="just" eaLnBrk="1" hangingPunct="1">
              <a:defRPr/>
            </a:pPr>
            <a:r>
              <a:rPr lang="es-CO" sz="3600" dirty="0">
                <a:latin typeface="Calibri" panose="020F0502020204030204" pitchFamily="34" charset="0"/>
                <a:cs typeface="Calibri" panose="020F0502020204030204" pitchFamily="34" charset="0"/>
              </a:rPr>
              <a:t>Hizo Él al hombre</a:t>
            </a:r>
            <a:r>
              <a:rPr lang="en-US" sz="36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86EBFC87-4AD7-04D4-6167-79199F42A6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133600"/>
            <a:ext cx="2633700" cy="2286198"/>
          </a:xfrm>
          <a:prstGeom prst="rect">
            <a:avLst/>
          </a:prstGeom>
        </p:spPr>
      </p:pic>
    </p:spTree>
    <p:extLst>
      <p:ext uri="{BB962C8B-B14F-4D97-AF65-F5344CB8AC3E}">
        <p14:creationId xmlns:p14="http://schemas.microsoft.com/office/powerpoint/2010/main" val="10593775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pic>
        <p:nvPicPr>
          <p:cNvPr id="4" name="Picture 3">
            <a:extLst>
              <a:ext uri="{FF2B5EF4-FFF2-40B4-BE49-F238E27FC236}">
                <a16:creationId xmlns:a16="http://schemas.microsoft.com/office/drawing/2014/main" id="{C9F90D3B-3D58-5E80-0C19-23A2550A2C21}"/>
              </a:ext>
            </a:extLst>
          </p:cNvPr>
          <p:cNvPicPr>
            <a:picLocks noChangeAspect="1"/>
          </p:cNvPicPr>
          <p:nvPr/>
        </p:nvPicPr>
        <p:blipFill>
          <a:blip r:embed="rId3"/>
          <a:stretch>
            <a:fillRect/>
          </a:stretch>
        </p:blipFill>
        <p:spPr>
          <a:xfrm>
            <a:off x="7923449" y="56143"/>
            <a:ext cx="1197373" cy="858257"/>
          </a:xfrm>
          <a:prstGeom prst="rect">
            <a:avLst/>
          </a:prstGeom>
        </p:spPr>
      </p:pic>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Deuteronomio 13:10-11</a:t>
            </a:r>
          </a:p>
          <a:p>
            <a:pPr lvl="0" algn="just" eaLnBrk="1" hangingPunct="1">
              <a:spcBef>
                <a:spcPct val="0"/>
              </a:spcBef>
              <a:buClrTx/>
              <a:buSzTx/>
              <a:defRPr/>
            </a:pPr>
            <a:r>
              <a:rPr lang="en-US" sz="3800" kern="1200" dirty="0">
                <a:effectLst>
                  <a:outerShdw blurRad="38100" dist="38100" dir="2700000" algn="tl">
                    <a:srgbClr val="000000">
                      <a:alpha val="43137"/>
                    </a:srgbClr>
                  </a:outerShdw>
                </a:effectLst>
                <a:cs typeface="Calibri" panose="020F0502020204030204" pitchFamily="34" charset="0"/>
              </a:rPr>
              <a:t>“</a:t>
            </a:r>
            <a:r>
              <a:rPr lang="es-CO" b="1" u="sng" kern="1200" dirty="0">
                <a:solidFill>
                  <a:srgbClr val="FFFFCC"/>
                </a:solidFill>
                <a:effectLst>
                  <a:outerShdw blurRad="38100" dist="38100" dir="2700000" algn="tl">
                    <a:srgbClr val="000000">
                      <a:alpha val="43137"/>
                    </a:srgbClr>
                  </a:outerShdw>
                </a:effectLst>
                <a:cs typeface="Calibri" panose="020F0502020204030204" pitchFamily="34" charset="0"/>
              </a:rPr>
              <a:t>Lo apedrearás hasta que muera</a:t>
            </a:r>
            <a:r>
              <a:rPr lang="es-CO" kern="1200" dirty="0">
                <a:effectLst>
                  <a:outerShdw blurRad="38100" dist="38100" dir="2700000" algn="tl">
                    <a:srgbClr val="000000">
                      <a:alpha val="43137"/>
                    </a:srgbClr>
                  </a:outerShdw>
                </a:effectLst>
                <a:cs typeface="Calibri" panose="020F0502020204030204" pitchFamily="34" charset="0"/>
              </a:rPr>
              <a:t> porque él trató de apartarte del Señor tu Dios que te sacó de la tierra de Egipto, de la casa de servidumbre. 11 Entonces </a:t>
            </a:r>
            <a:r>
              <a:rPr lang="es-CO" b="1" u="sng" kern="1200" dirty="0">
                <a:solidFill>
                  <a:srgbClr val="FFFFCC"/>
                </a:solidFill>
                <a:effectLst>
                  <a:outerShdw blurRad="38100" dist="38100" dir="2700000" algn="tl">
                    <a:srgbClr val="000000">
                      <a:alpha val="43137"/>
                    </a:srgbClr>
                  </a:outerShdw>
                </a:effectLst>
                <a:cs typeface="Calibri" panose="020F0502020204030204" pitchFamily="34" charset="0"/>
              </a:rPr>
              <a:t>todo Israel oirá y temerá, y nunca volverá a hacer tal maldad en medio de ti</a:t>
            </a: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a:t>
            </a:r>
          </a:p>
        </p:txBody>
      </p:sp>
      <p:pic>
        <p:nvPicPr>
          <p:cNvPr id="6" name="Picture 5">
            <a:extLst>
              <a:ext uri="{FF2B5EF4-FFF2-40B4-BE49-F238E27FC236}">
                <a16:creationId xmlns:a16="http://schemas.microsoft.com/office/drawing/2014/main" id="{9073574C-976A-4F58-A67D-00F777594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3553" y="3733800"/>
            <a:ext cx="165689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4918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Eclesiastés 8:11</a:t>
            </a:r>
          </a:p>
          <a:p>
            <a:pPr lvl="0" algn="just" eaLnBrk="1" hangingPunct="1">
              <a:spcBef>
                <a:spcPct val="0"/>
              </a:spcBef>
              <a:buClrTx/>
              <a:buSzTx/>
              <a:defRPr/>
            </a:pPr>
            <a:r>
              <a:rPr lang="en-US" sz="3600" kern="1200" dirty="0">
                <a:effectLst>
                  <a:outerShdw blurRad="38100" dist="38100" dir="2700000" algn="tl">
                    <a:srgbClr val="000000">
                      <a:alpha val="43137"/>
                    </a:srgbClr>
                  </a:outerShdw>
                </a:effectLst>
                <a:cs typeface="Calibri" panose="020F0502020204030204" pitchFamily="34" charset="0"/>
              </a:rPr>
              <a:t>“</a:t>
            </a:r>
            <a:r>
              <a:rPr lang="es-CO" sz="3600" kern="1200" dirty="0">
                <a:effectLst>
                  <a:outerShdw blurRad="38100" dist="38100" dir="2700000" algn="tl">
                    <a:srgbClr val="000000">
                      <a:alpha val="43137"/>
                    </a:srgbClr>
                  </a:outerShdw>
                </a:effectLst>
                <a:cs typeface="Calibri" panose="020F0502020204030204" pitchFamily="34" charset="0"/>
              </a:rPr>
              <a:t>Porque la sentencia contra una mala obra no se ejecuta enseguida, el corazón de los hijos de los hombres está en ellos entregado enteramente a hacer el mal</a:t>
            </a:r>
            <a:r>
              <a:rPr lang="en-US" sz="3600" kern="1200" dirty="0">
                <a:effectLst>
                  <a:outerShdw blurRad="38100" dist="38100" dir="2700000" algn="tl">
                    <a:srgbClr val="000000">
                      <a:alpha val="43137"/>
                    </a:srgbClr>
                  </a:outerShdw>
                </a:effectLst>
                <a:cs typeface="Calibri" panose="020F0502020204030204" pitchFamily="34" charset="0"/>
              </a:rPr>
              <a:t>.”</a:t>
            </a:r>
          </a:p>
        </p:txBody>
      </p:sp>
      <p:pic>
        <p:nvPicPr>
          <p:cNvPr id="5" name="Picture 4">
            <a:extLst>
              <a:ext uri="{FF2B5EF4-FFF2-40B4-BE49-F238E27FC236}">
                <a16:creationId xmlns:a16="http://schemas.microsoft.com/office/drawing/2014/main" id="{E16FF100-CCA0-4874-B175-DE6AB2CCD509}"/>
              </a:ext>
            </a:extLst>
          </p:cNvPr>
          <p:cNvPicPr>
            <a:picLocks noChangeAspect="1"/>
          </p:cNvPicPr>
          <p:nvPr/>
        </p:nvPicPr>
        <p:blipFill>
          <a:blip r:embed="rId3"/>
          <a:stretch>
            <a:fillRect/>
          </a:stretch>
        </p:blipFill>
        <p:spPr>
          <a:xfrm>
            <a:off x="3105785" y="2953339"/>
            <a:ext cx="2932430" cy="1999661"/>
          </a:xfrm>
          <a:prstGeom prst="rect">
            <a:avLst/>
          </a:prstGeom>
        </p:spPr>
      </p:pic>
    </p:spTree>
    <p:extLst>
      <p:ext uri="{BB962C8B-B14F-4D97-AF65-F5344CB8AC3E}">
        <p14:creationId xmlns:p14="http://schemas.microsoft.com/office/powerpoint/2010/main" val="215446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3706A-35E2-1C6F-8036-CC86B8062225}"/>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7127FC3F-9467-F4EC-37A4-838516152B15}"/>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ECE8EB5B-CC37-31C0-D264-FA55F09E463B}"/>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7D39CD0B-0FC7-7808-667D-228AFEB01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77AF47D0-1B61-C77F-A3B9-6A115DB0F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3613157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20D6F-DF8F-8673-6CCB-10E0EAF96915}"/>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6E205062-0FD2-3C57-ADFD-1C1F55A4D6C1}"/>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34CEF6D9-A680-371A-58A8-AB6BE6C65E11}"/>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2907CFF8-F18C-B3D6-CAC9-61B595066D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0BC8DC1-16C8-6DB0-A626-EC7B35FDC5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4259291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6297543"/>
            <a:ext cx="8001000" cy="555486"/>
          </a:xfrm>
        </p:spPr>
        <p:txBody>
          <a:bodyPr/>
          <a:lstStyle/>
          <a:p>
            <a:pPr marL="0" marR="0" algn="ctr">
              <a:lnSpc>
                <a:spcPct val="107000"/>
              </a:lnSpc>
              <a:spcBef>
                <a:spcPts val="0"/>
              </a:spcBef>
              <a:spcAft>
                <a:spcPts val="1200"/>
              </a:spcAft>
            </a:pPr>
            <a:r>
              <a:rPr lang="en-US" sz="1100" dirty="0">
                <a:solidFill>
                  <a:schemeClr val="tx1"/>
                </a:solidFill>
                <a:effectLst>
                  <a:outerShdw blurRad="38100" dist="38100" dir="2700000" algn="tl">
                    <a:srgbClr val="000000">
                      <a:alpha val="43137"/>
                    </a:srgbClr>
                  </a:outerShdw>
                </a:effectLst>
                <a:cs typeface="Calibri" panose="020F0502020204030204" pitchFamily="34" charset="0"/>
              </a:rPr>
              <a:t>BIDEN UN AMBASSADOR SAYS ‘WHITE SUPREMACY’ IS ‘WEAVED’ INTO US FOUNDING DOCUMENTS – EMILY JACOBS, APRIL 15, 2021 </a:t>
            </a:r>
            <a:br>
              <a:rPr lang="en-US" sz="1100" dirty="0">
                <a:solidFill>
                  <a:schemeClr val="tx1"/>
                </a:solidFill>
                <a:effectLst>
                  <a:outerShdw blurRad="38100" dist="38100" dir="2700000" algn="tl">
                    <a:srgbClr val="000000">
                      <a:alpha val="43137"/>
                    </a:srgbClr>
                  </a:outerShdw>
                </a:effectLst>
                <a:cs typeface="Calibri" panose="020F0502020204030204" pitchFamily="34" charset="0"/>
              </a:rPr>
            </a:br>
            <a:r>
              <a:rPr lang="en-US" sz="1100" dirty="0">
                <a:solidFill>
                  <a:schemeClr val="tx1"/>
                </a:solidFill>
                <a:effectLst>
                  <a:outerShdw blurRad="38100" dist="38100" dir="2700000" algn="tl">
                    <a:srgbClr val="000000">
                      <a:alpha val="43137"/>
                    </a:srgbClr>
                  </a:outerShdw>
                </a:effectLst>
                <a:cs typeface="Calibri" panose="020F0502020204030204" pitchFamily="34" charset="0"/>
              </a:rPr>
              <a:t>https://nypost.com/2021/04/15/biden-un-ambassador-says-white-supremacy-weaved-into-us-founding/</a:t>
            </a:r>
            <a:endPar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3561" name="Text Box 9"/>
          <p:cNvSpPr txBox="1">
            <a:spLocks noGrp="1" noChangeArrowheads="1"/>
          </p:cNvSpPr>
          <p:nvPr>
            <p:ph type="body" idx="1"/>
          </p:nvPr>
        </p:nvSpPr>
        <p:spPr>
          <a:xfrm>
            <a:off x="2777150" y="1060081"/>
            <a:ext cx="6214450" cy="2743200"/>
          </a:xfrm>
        </p:spPr>
        <p:txBody>
          <a:bodyPr/>
          <a:lstStyle/>
          <a:p>
            <a:pPr marL="0" indent="0" algn="just">
              <a:spcBef>
                <a:spcPct val="50000"/>
              </a:spcBef>
              <a:buNone/>
              <a:defRPr/>
            </a:pPr>
            <a:r>
              <a:rPr lang="en-US" sz="2900" dirty="0">
                <a:effectLst>
                  <a:outerShdw blurRad="38100" dist="38100" dir="2700000" algn="tl">
                    <a:srgbClr val="000000">
                      <a:alpha val="43137"/>
                    </a:srgbClr>
                  </a:outerShdw>
                </a:effectLst>
                <a:cs typeface="Calibri" panose="020F0502020204030204" pitchFamily="34" charset="0"/>
              </a:rPr>
              <a:t>“</a:t>
            </a:r>
            <a:r>
              <a:rPr lang="es-CO" sz="2900" dirty="0">
                <a:effectLst>
                  <a:outerShdw blurRad="38100" dist="38100" dir="2700000" algn="tl">
                    <a:srgbClr val="000000">
                      <a:alpha val="43137"/>
                    </a:srgbClr>
                  </a:outerShdw>
                </a:effectLst>
                <a:cs typeface="Calibri" panose="020F0502020204030204" pitchFamily="34" charset="0"/>
              </a:rPr>
              <a:t>La embajadora de Biden en Estados Unidos ante la ONU, Linda Thomas-Greenfield, dijo al Consejo de Derechos Humanos que '... </a:t>
            </a:r>
            <a:r>
              <a:rPr lang="es-CO" sz="2900" b="1" u="sng" dirty="0">
                <a:solidFill>
                  <a:srgbClr val="FFFFCC"/>
                </a:solidFill>
                <a:effectLst>
                  <a:outerShdw blurRad="38100" dist="38100" dir="2700000" algn="tl">
                    <a:srgbClr val="000000">
                      <a:alpha val="43137"/>
                    </a:srgbClr>
                  </a:outerShdw>
                </a:effectLst>
                <a:cs typeface="Calibri" panose="020F0502020204030204" pitchFamily="34" charset="0"/>
              </a:rPr>
              <a:t>El pecado original de la esclavitud entrelazó la supremacía blanca en nuestros documentos fundacionales y principios</a:t>
            </a:r>
            <a:r>
              <a:rPr lang="en-US" sz="2900" dirty="0">
                <a:effectLst>
                  <a:outerShdw blurRad="38100" dist="38100" dir="2700000" algn="tl">
                    <a:srgbClr val="000000">
                      <a:alpha val="43137"/>
                    </a:srgbClr>
                  </a:outerShdw>
                </a:effectLst>
                <a:cs typeface="Calibri" panose="020F0502020204030204" pitchFamily="34" charset="0"/>
              </a:rPr>
              <a:t>.’ </a:t>
            </a:r>
            <a:r>
              <a:rPr lang="es-CO" sz="2900" dirty="0">
                <a:effectLst>
                  <a:outerShdw blurRad="38100" dist="38100" dir="2700000" algn="tl">
                    <a:srgbClr val="000000">
                      <a:alpha val="43137"/>
                    </a:srgbClr>
                  </a:outerShdw>
                </a:effectLst>
                <a:cs typeface="Calibri" panose="020F0502020204030204" pitchFamily="34" charset="0"/>
              </a:rPr>
              <a:t>De los 47 estados miembros del consejo, las naciones más destacadas incluyen China, Cuba, Libia, Nigeria, Corea del Norte, Pakistán, Catar, Rusia, Arabia Saudí, Somalia, Sudán y Venezuela</a:t>
            </a:r>
            <a:r>
              <a:rPr lang="en-US" sz="2900" dirty="0">
                <a:effectLst>
                  <a:outerShdw blurRad="38100" dist="38100" dir="2700000" algn="tl">
                    <a:srgbClr val="000000">
                      <a:alpha val="43137"/>
                    </a:srgbClr>
                  </a:outerShdw>
                </a:effectLst>
                <a:cs typeface="Calibri" panose="020F0502020204030204" pitchFamily="34" charset="0"/>
              </a:rPr>
              <a:t>.”</a:t>
            </a:r>
          </a:p>
        </p:txBody>
      </p:sp>
      <p:sp>
        <p:nvSpPr>
          <p:cNvPr id="2" name="Rectangle 1"/>
          <p:cNvSpPr/>
          <p:nvPr/>
        </p:nvSpPr>
        <p:spPr>
          <a:xfrm>
            <a:off x="29893" y="282714"/>
            <a:ext cx="9084218" cy="615553"/>
          </a:xfrm>
          <a:prstGeom prst="rect">
            <a:avLst/>
          </a:prstGeom>
        </p:spPr>
        <p:txBody>
          <a:bodyPr wrap="none">
            <a:spAutoFit/>
          </a:bodyPr>
          <a:lstStyle/>
          <a:p>
            <a:pPr algn="ctr"/>
            <a:r>
              <a:rPr lang="es-CO" sz="3400" dirty="0">
                <a:solidFill>
                  <a:schemeClr val="tx2"/>
                </a:solidFill>
                <a:effectLst>
                  <a:outerShdw blurRad="38100" dist="38100" dir="2700000" algn="tl">
                    <a:srgbClr val="000000">
                      <a:alpha val="43137"/>
                    </a:srgbClr>
                  </a:outerShdw>
                </a:effectLst>
                <a:latin typeface="Calibri" pitchFamily="34" charset="0"/>
                <a:ea typeface="+mj-ea"/>
                <a:cs typeface="Calibri" pitchFamily="34" charset="0"/>
              </a:rPr>
              <a:t>Embajadora ante la ONU Linda Thomas-Greenfield</a:t>
            </a:r>
            <a:endParaRPr lang="en-US" sz="3400" dirty="0">
              <a:solidFill>
                <a:schemeClr val="tx2"/>
              </a:solidFill>
              <a:effectLst>
                <a:outerShdw blurRad="38100" dist="38100" dir="2700000" algn="tl">
                  <a:srgbClr val="000000">
                    <a:alpha val="43137"/>
                  </a:srgbClr>
                </a:outerShdw>
              </a:effectLst>
              <a:latin typeface="Calibri" pitchFamily="34" charset="0"/>
              <a:ea typeface="+mj-ea"/>
              <a:cs typeface="Calibri" pitchFamily="34" charset="0"/>
            </a:endParaRPr>
          </a:p>
        </p:txBody>
      </p:sp>
      <p:pic>
        <p:nvPicPr>
          <p:cNvPr id="6" name="Picture 2" descr="Linda Thomas-Greenfield">
            <a:extLst>
              <a:ext uri="{FF2B5EF4-FFF2-40B4-BE49-F238E27FC236}">
                <a16:creationId xmlns:a16="http://schemas.microsoft.com/office/drawing/2014/main" id="{CDBDDB41-752C-402C-9192-3193954C7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447"/>
          <a:stretch/>
        </p:blipFill>
        <p:spPr bwMode="auto">
          <a:xfrm flipH="1">
            <a:off x="152400" y="1981200"/>
            <a:ext cx="2514600" cy="207101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4462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0BCF3-CB9F-A269-F3BA-46409FFDB7C7}"/>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404876EB-A0CD-BF53-A515-9952DB9D6F0F}"/>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F83EB60D-A3DB-E9AC-555E-B0A476504AD8}"/>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1DCE4C08-B770-4502-FFCF-4630BA4982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5152E9D4-3414-6A3E-4495-574AB8351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635632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47900" y="304800"/>
            <a:ext cx="4648200" cy="838200"/>
          </a:xfrm>
        </p:spPr>
        <p:txBody>
          <a:bodyPr/>
          <a:lstStyle/>
          <a:p>
            <a:pPr algn="ctr" eaLnBrk="1" hangingPunct="1"/>
            <a:r>
              <a:rPr lang="en-US" sz="4000" dirty="0">
                <a:cs typeface="Calibri" pitchFamily="34" charset="0"/>
              </a:rPr>
              <a:t>Octava Enmienda</a:t>
            </a:r>
            <a:endParaRPr lang="en-US" sz="4000" dirty="0">
              <a:latin typeface="Calibri" pitchFamily="34" charset="0"/>
              <a:cs typeface="Calibri" pitchFamily="34" charset="0"/>
            </a:endParaRPr>
          </a:p>
        </p:txBody>
      </p:sp>
      <p:sp>
        <p:nvSpPr>
          <p:cNvPr id="2" name="Content Placeholder 2"/>
          <p:cNvSpPr>
            <a:spLocks noGrp="1"/>
          </p:cNvSpPr>
          <p:nvPr>
            <p:ph idx="1"/>
          </p:nvPr>
        </p:nvSpPr>
        <p:spPr>
          <a:xfrm>
            <a:off x="228600" y="1600200"/>
            <a:ext cx="5105400" cy="2971800"/>
          </a:xfrm>
        </p:spPr>
        <p:txBody>
          <a:bodyPr>
            <a:normAutofit fontScale="92500"/>
          </a:bodyPr>
          <a:lstStyle/>
          <a:p>
            <a:pPr marL="1588" indent="0" algn="just" eaLnBrk="1" fontAlgn="auto" hangingPunct="1">
              <a:spcAft>
                <a:spcPts val="0"/>
              </a:spcAft>
              <a:buClr>
                <a:schemeClr val="tx1">
                  <a:shade val="95000"/>
                </a:schemeClr>
              </a:buClr>
              <a:buNone/>
              <a:defRPr/>
            </a:pPr>
            <a:r>
              <a:rPr lang="en-US" sz="3600" dirty="0">
                <a:cs typeface="Calibri" pitchFamily="34" charset="0"/>
              </a:rPr>
              <a:t>“</a:t>
            </a:r>
            <a:r>
              <a:rPr lang="es-CO" sz="3600" dirty="0">
                <a:cs typeface="Calibri" pitchFamily="34" charset="0"/>
              </a:rPr>
              <a:t>No se exigirán fianzas excesivas, ni se impondrán multas excesivas, ni se infligirán </a:t>
            </a:r>
            <a:r>
              <a:rPr lang="es-CO" sz="3600" b="1" u="sng" dirty="0">
                <a:solidFill>
                  <a:srgbClr val="FFFFCC"/>
                </a:solidFill>
                <a:cs typeface="Calibri" pitchFamily="34" charset="0"/>
              </a:rPr>
              <a:t>castigos crueles e inusuales</a:t>
            </a:r>
            <a:r>
              <a:rPr lang="en-US" sz="3600" dirty="0">
                <a:latin typeface="Calibri" pitchFamily="34" charset="0"/>
                <a:cs typeface="Calibri" pitchFamily="34" charset="0"/>
              </a:rPr>
              <a:t>.”</a:t>
            </a:r>
          </a:p>
        </p:txBody>
      </p:sp>
      <p:pic>
        <p:nvPicPr>
          <p:cNvPr id="18436" name="Picture 1"/>
          <p:cNvPicPr>
            <a:picLocks noChangeAspect="1" noChangeArrowheads="1"/>
          </p:cNvPicPr>
          <p:nvPr/>
        </p:nvPicPr>
        <p:blipFill>
          <a:blip r:embed="rId2" cstate="print"/>
          <a:srcRect/>
          <a:stretch>
            <a:fillRect/>
          </a:stretch>
        </p:blipFill>
        <p:spPr bwMode="auto">
          <a:xfrm>
            <a:off x="5715000" y="1790700"/>
            <a:ext cx="3062288" cy="27813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76500" y="304800"/>
            <a:ext cx="4191000" cy="838200"/>
          </a:xfrm>
        </p:spPr>
        <p:txBody>
          <a:bodyPr/>
          <a:lstStyle/>
          <a:p>
            <a:pPr algn="ctr" eaLnBrk="1" hangingPunct="1"/>
            <a:r>
              <a:rPr lang="en-US" sz="4000" dirty="0">
                <a:cs typeface="Calibri" pitchFamily="34" charset="0"/>
              </a:rPr>
              <a:t>Quinta Enmienda</a:t>
            </a:r>
            <a:endParaRPr lang="en-US" sz="4000" dirty="0">
              <a:latin typeface="Calibri" pitchFamily="34" charset="0"/>
              <a:cs typeface="Calibri" pitchFamily="34" charset="0"/>
            </a:endParaRPr>
          </a:p>
        </p:txBody>
      </p:sp>
      <p:sp>
        <p:nvSpPr>
          <p:cNvPr id="2" name="Content Placeholder 2"/>
          <p:cNvSpPr>
            <a:spLocks noGrp="1"/>
          </p:cNvSpPr>
          <p:nvPr>
            <p:ph idx="1"/>
          </p:nvPr>
        </p:nvSpPr>
        <p:spPr>
          <a:xfrm>
            <a:off x="0" y="1600200"/>
            <a:ext cx="8991600" cy="4114800"/>
          </a:xfrm>
        </p:spPr>
        <p:txBody>
          <a:bodyPr>
            <a:noAutofit/>
          </a:bodyPr>
          <a:lstStyle/>
          <a:p>
            <a:pPr marL="1588" indent="0" algn="just" eaLnBrk="1" fontAlgn="auto" hangingPunct="1">
              <a:spcAft>
                <a:spcPts val="0"/>
              </a:spcAft>
              <a:buClr>
                <a:schemeClr val="tx1">
                  <a:shade val="95000"/>
                </a:schemeClr>
              </a:buClr>
              <a:buNone/>
              <a:defRPr/>
            </a:pPr>
            <a:r>
              <a:rPr lang="en-US" sz="2800" dirty="0">
                <a:cs typeface="Calibri" pitchFamily="34" charset="0"/>
              </a:rPr>
              <a:t>“</a:t>
            </a:r>
            <a:r>
              <a:rPr lang="es-CO" sz="2800" dirty="0">
                <a:cs typeface="Calibri" pitchFamily="34" charset="0"/>
              </a:rPr>
              <a:t>Ninguna persona será obligada a responder por un </a:t>
            </a:r>
            <a:r>
              <a:rPr lang="es-CO" sz="2800" b="1" u="sng" dirty="0">
                <a:solidFill>
                  <a:srgbClr val="FFFFCC"/>
                </a:solidFill>
                <a:cs typeface="Calibri" pitchFamily="34" charset="0"/>
              </a:rPr>
              <a:t>delito capital</a:t>
            </a:r>
            <a:r>
              <a:rPr lang="es-CO" sz="2800" dirty="0">
                <a:cs typeface="Calibri" pitchFamily="34" charset="0"/>
              </a:rPr>
              <a:t>, o de otro modo </a:t>
            </a:r>
            <a:r>
              <a:rPr lang="es-CO" sz="2800" b="1" u="sng" dirty="0">
                <a:solidFill>
                  <a:srgbClr val="FFFFCC"/>
                </a:solidFill>
                <a:cs typeface="Calibri" pitchFamily="34" charset="0"/>
              </a:rPr>
              <a:t>infame, salvo</a:t>
            </a:r>
            <a:r>
              <a:rPr lang="es-CO" sz="2800" dirty="0">
                <a:cs typeface="Calibri" pitchFamily="34" charset="0"/>
              </a:rPr>
              <a:t> mediante la presentación o acusación de un gran jurado, excepto en los casos que surjan en las fuerzas terrestres o navales, o en la milicia, cuando se encuentren en servicio activo en tiempo de guerra o de peligro público; ni ninguna persona será sometida por el mismo delito a ser puesta dos veces en peligro de </a:t>
            </a:r>
            <a:r>
              <a:rPr lang="es-CO" sz="2800" b="1" u="sng" dirty="0">
                <a:solidFill>
                  <a:srgbClr val="FFFFCC"/>
                </a:solidFill>
                <a:cs typeface="Calibri" pitchFamily="34" charset="0"/>
              </a:rPr>
              <a:t>perder la vida</a:t>
            </a:r>
            <a:r>
              <a:rPr lang="es-CO" sz="2800" dirty="0">
                <a:cs typeface="Calibri" pitchFamily="34" charset="0"/>
              </a:rPr>
              <a:t> o la integridad corporal; ni será obligada en ningún caso penal a declarar contra sí misma, ni será privada de la vida, la libertad o la propiedad </a:t>
            </a:r>
            <a:r>
              <a:rPr lang="es-CO" sz="2800" b="1" u="sng" dirty="0">
                <a:solidFill>
                  <a:srgbClr val="FFFFCC"/>
                </a:solidFill>
                <a:cs typeface="Calibri" pitchFamily="34" charset="0"/>
              </a:rPr>
              <a:t>sin el debido proceso legal</a:t>
            </a:r>
            <a:r>
              <a:rPr lang="es-CO" sz="2800" dirty="0">
                <a:cs typeface="Calibri" pitchFamily="34" charset="0"/>
              </a:rPr>
              <a:t>; ni la propiedad privada será tomada para uso público sin una justa compensación</a:t>
            </a:r>
            <a:r>
              <a:rPr lang="en-US" sz="2800" dirty="0">
                <a:latin typeface="Calibri" pitchFamily="34" charset="0"/>
                <a:cs typeface="Calibri" pitchFamily="34" charset="0"/>
              </a:rPr>
              <a:t>.”</a:t>
            </a:r>
          </a:p>
        </p:txBody>
      </p:sp>
      <p:pic>
        <p:nvPicPr>
          <p:cNvPr id="18436" name="Picture 1"/>
          <p:cNvPicPr>
            <a:picLocks noChangeAspect="1" noChangeArrowheads="1"/>
          </p:cNvPicPr>
          <p:nvPr/>
        </p:nvPicPr>
        <p:blipFill>
          <a:blip r:embed="rId2" cstate="print"/>
          <a:srcRect/>
          <a:stretch>
            <a:fillRect/>
          </a:stretch>
        </p:blipFill>
        <p:spPr bwMode="auto">
          <a:xfrm>
            <a:off x="8061020" y="76200"/>
            <a:ext cx="1006780" cy="914400"/>
          </a:xfrm>
          <a:prstGeom prst="rect">
            <a:avLst/>
          </a:prstGeom>
          <a:noFill/>
          <a:ln w="9525">
            <a:noFill/>
            <a:miter lim="800000"/>
            <a:headEnd/>
            <a:tailEnd/>
          </a:ln>
        </p:spPr>
      </p:pic>
    </p:spTree>
    <p:extLst>
      <p:ext uri="{BB962C8B-B14F-4D97-AF65-F5344CB8AC3E}">
        <p14:creationId xmlns:p14="http://schemas.microsoft.com/office/powerpoint/2010/main" val="1014926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F8C4-E77F-B419-1B37-754BC0C0436F}"/>
            </a:ext>
          </a:extLst>
        </p:cNvPr>
        <p:cNvGrpSpPr/>
        <p:nvPr/>
      </p:nvGrpSpPr>
      <p:grpSpPr>
        <a:xfrm>
          <a:off x="0" y="0"/>
          <a:ext cx="0" cy="0"/>
          <a:chOff x="0" y="0"/>
          <a:chExt cx="0" cy="0"/>
        </a:xfrm>
      </p:grpSpPr>
      <p:sp>
        <p:nvSpPr>
          <p:cNvPr id="174082" name="Rectangle 2">
            <a:extLst>
              <a:ext uri="{FF2B5EF4-FFF2-40B4-BE49-F238E27FC236}">
                <a16:creationId xmlns:a16="http://schemas.microsoft.com/office/drawing/2014/main" id="{0851D8FC-9726-7E65-B168-E8775CA4792F}"/>
              </a:ext>
            </a:extLst>
          </p:cNvPr>
          <p:cNvSpPr>
            <a:spLocks noGrp="1" noChangeArrowheads="1"/>
          </p:cNvSpPr>
          <p:nvPr>
            <p:ph type="title"/>
          </p:nvPr>
        </p:nvSpPr>
        <p:spPr>
          <a:xfrm>
            <a:off x="1371600" y="293255"/>
            <a:ext cx="6400800" cy="925945"/>
          </a:xfrm>
        </p:spPr>
        <p:txBody>
          <a:bodyPr/>
          <a:lstStyle/>
          <a:p>
            <a:pPr algn="ctr" eaLnBrk="1" hangingPunct="1"/>
            <a:r>
              <a:rPr lang="es-CO" sz="3600" kern="1200" dirty="0">
                <a:solidFill>
                  <a:srgbClr val="00FFFF"/>
                </a:solidFill>
                <a:effectLst>
                  <a:outerShdw blurRad="38100" dist="38100" dir="2700000" algn="tl">
                    <a:srgbClr val="000000"/>
                  </a:outerShdw>
                </a:effectLst>
              </a:rPr>
              <a:t>Objeciones a la Pena Capital</a:t>
            </a:r>
            <a:endParaRPr lang="en-US" sz="3600" kern="1200" dirty="0">
              <a:solidFill>
                <a:srgbClr val="00FFFF"/>
              </a:solidFill>
              <a:effectLst>
                <a:outerShdw blurRad="38100" dist="38100" dir="2700000" algn="tl">
                  <a:srgbClr val="000000"/>
                </a:outerShdw>
              </a:effectLst>
            </a:endParaRPr>
          </a:p>
        </p:txBody>
      </p:sp>
      <p:sp>
        <p:nvSpPr>
          <p:cNvPr id="156675" name="Rectangle 3">
            <a:extLst>
              <a:ext uri="{FF2B5EF4-FFF2-40B4-BE49-F238E27FC236}">
                <a16:creationId xmlns:a16="http://schemas.microsoft.com/office/drawing/2014/main" id="{F3AD27AD-2178-B802-5AE6-5BD2BA4652F3}"/>
              </a:ext>
            </a:extLst>
          </p:cNvPr>
          <p:cNvSpPr>
            <a:spLocks noGrp="1" noChangeArrowheads="1"/>
          </p:cNvSpPr>
          <p:nvPr>
            <p:ph type="body" idx="1"/>
          </p:nvPr>
        </p:nvSpPr>
        <p:spPr>
          <a:xfrm>
            <a:off x="645459" y="1161691"/>
            <a:ext cx="7772400" cy="50292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¿Sexto mandamiento?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¿Sermón del monte?</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rPr>
              <a:t>¿Ya no estamos bajo la Ley Mosaica?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¿Disuasión? (Deut 13:10-11; 19:20; Ecl 8:11)</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¿Un inocente ejecutado?</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¿8ª Enmienda?</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¿Pro-vida?</a:t>
            </a:r>
          </a:p>
        </p:txBody>
      </p:sp>
      <p:pic>
        <p:nvPicPr>
          <p:cNvPr id="2" name="Picture 1">
            <a:extLst>
              <a:ext uri="{FF2B5EF4-FFF2-40B4-BE49-F238E27FC236}">
                <a16:creationId xmlns:a16="http://schemas.microsoft.com/office/drawing/2014/main" id="{F474920E-D7F2-AE5F-1F94-57E6CF0500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F186930-A1A3-7719-2759-1AE0D4456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48" y="109623"/>
            <a:ext cx="1127230" cy="804777"/>
          </a:xfrm>
          <a:prstGeom prst="rect">
            <a:avLst/>
          </a:prstGeom>
        </p:spPr>
      </p:pic>
    </p:spTree>
    <p:extLst>
      <p:ext uri="{BB962C8B-B14F-4D97-AF65-F5344CB8AC3E}">
        <p14:creationId xmlns:p14="http://schemas.microsoft.com/office/powerpoint/2010/main" val="2514322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96C93-8339-4386-A94A-E290724B2618}"/>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4000" dirty="0">
                <a:solidFill>
                  <a:srgbClr val="00FFFF"/>
                </a:solidFill>
                <a:effectLst>
                  <a:outerShdw blurRad="38100" dist="38100" dir="2700000" algn="tl">
                    <a:srgbClr val="000000"/>
                  </a:outerShdw>
                </a:effectLst>
                <a:latin typeface="Calibri" panose="020F0502020204030204" pitchFamily="34" charset="0"/>
              </a:rPr>
              <a:t>Lucas 19:41-44</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s-CO" sz="3200" dirty="0">
                <a:effectLst>
                  <a:outerShdw blurRad="38100" dist="38100" dir="2700000" algn="tl">
                    <a:srgbClr val="000000">
                      <a:alpha val="43137"/>
                    </a:srgbClr>
                  </a:outerShdw>
                </a:effectLst>
                <a:latin typeface="Calibri" panose="020F0502020204030204" pitchFamily="34" charset="0"/>
              </a:rPr>
              <a:t>41 Cuando Jesús se acercó, al ver la ciudad, lloró sobre ella, 42 diciendo: «¡Si tú también hubieras sabido en este día lo que conduce a la paz! Pero ahora está oculto a tus ojos. </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24890856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96C93-8339-4386-A94A-E290724B2618}"/>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4000" dirty="0">
                <a:solidFill>
                  <a:srgbClr val="00FFFF"/>
                </a:solidFill>
                <a:effectLst>
                  <a:outerShdw blurRad="38100" dist="38100" dir="2700000" algn="tl">
                    <a:srgbClr val="000000"/>
                  </a:outerShdw>
                </a:effectLst>
                <a:latin typeface="Calibri" panose="020F0502020204030204" pitchFamily="34" charset="0"/>
              </a:rPr>
              <a:t>Lucas 19:41-44</a:t>
            </a:r>
          </a:p>
          <a:p>
            <a:pPr algn="just"/>
            <a:r>
              <a:rPr lang="en-US" sz="3200" dirty="0">
                <a:effectLst>
                  <a:outerShdw blurRad="38100" dist="38100" dir="2700000" algn="tl">
                    <a:srgbClr val="000000">
                      <a:alpha val="43137"/>
                    </a:srgbClr>
                  </a:outerShdw>
                </a:effectLst>
                <a:latin typeface="Calibri" panose="020F0502020204030204" pitchFamily="34" charset="0"/>
              </a:rPr>
              <a:t>. . .</a:t>
            </a:r>
            <a:r>
              <a:rPr lang="es-CO" sz="3200" dirty="0">
                <a:effectLst>
                  <a:outerShdw blurRad="38100" dist="38100" dir="2700000" algn="tl">
                    <a:srgbClr val="000000">
                      <a:alpha val="43137"/>
                    </a:srgbClr>
                  </a:outerShdw>
                </a:effectLst>
                <a:latin typeface="Calibri" panose="020F0502020204030204" pitchFamily="34" charset="0"/>
              </a:rPr>
              <a:t> 43 Porque sobre ti vendrán días, cuando tus enemigos echarán terraplén delante de ti, te sitiarán y te acosarán por todas partes. 44 Te derribarán a tierra, y 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rPr>
              <a:t>tus hijos dentro de ti</a:t>
            </a:r>
            <a:r>
              <a:rPr lang="es-CO" sz="3200" dirty="0">
                <a:effectLst>
                  <a:outerShdw blurRad="38100" dist="38100" dir="2700000" algn="tl">
                    <a:srgbClr val="000000">
                      <a:alpha val="43137"/>
                    </a:srgbClr>
                  </a:outerShdw>
                </a:effectLst>
                <a:latin typeface="Calibri" panose="020F0502020204030204" pitchFamily="34" charset="0"/>
              </a:rPr>
              <a:t>, y no dejarán en ti piedra sobre piedra, porque no conociste el tiempo de tu visitación»…</a:t>
            </a:r>
            <a:r>
              <a:rPr lang="en-US" sz="3200" dirty="0">
                <a:effectLst>
                  <a:outerShdw blurRad="38100" dist="38100" dir="2700000" algn="tl">
                    <a:srgbClr val="000000">
                      <a:alpha val="43137"/>
                    </a:srgbClr>
                  </a:outerShdw>
                </a:effectLst>
                <a:latin typeface="Calibri" panose="020F0502020204030204" pitchFamily="34" charset="0"/>
              </a:rPr>
              <a:t>.’</a:t>
            </a:r>
            <a:r>
              <a:rPr lang="en-US" altLang="en-US" sz="32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372168378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4300" y="594360"/>
          <a:ext cx="8915400" cy="6096000"/>
        </p:xfrm>
        <a:graphic>
          <a:graphicData uri="http://schemas.openxmlformats.org/drawingml/2006/table">
            <a:tbl>
              <a:tblPr firstRow="1" bandRow="1">
                <a:tableStyleId>{073A0DAA-6AF3-43AB-8588-CEC1D06C72B9}</a:tableStyleId>
              </a:tblPr>
              <a:tblGrid>
                <a:gridCol w="21717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619500">
                  <a:extLst>
                    <a:ext uri="{9D8B030D-6E8A-4147-A177-3AD203B41FA5}">
                      <a16:colId xmlns:a16="http://schemas.microsoft.com/office/drawing/2014/main" val="20002"/>
                    </a:ext>
                  </a:extLst>
                </a:gridCol>
              </a:tblGrid>
              <a:tr h="944880">
                <a:tc gridSpan="3">
                  <a:txBody>
                    <a:bodyPr/>
                    <a:lstStyle/>
                    <a:p>
                      <a:pPr algn="ctr"/>
                      <a:r>
                        <a:rPr lang="en-US" sz="3600" b="0" kern="1200" dirty="0">
                          <a:solidFill>
                            <a:srgbClr val="00FFFF"/>
                          </a:solidFill>
                          <a:effectLst>
                            <a:outerShdw blurRad="38100" dist="38100" dir="2700000" algn="tl">
                              <a:srgbClr val="000000"/>
                            </a:outerShdw>
                          </a:effectLst>
                          <a:latin typeface="Calibri" panose="020F0502020204030204" pitchFamily="34" charset="0"/>
                          <a:ea typeface="+mj-ea"/>
                          <a:cs typeface="+mj-cs"/>
                        </a:rPr>
                        <a:t>¿ABORTO O PENA CAPITAL?</a:t>
                      </a:r>
                    </a:p>
                  </a:txBody>
                  <a:tcPr anchor="ct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extLst>
                  <a:ext uri="{0D108BD9-81ED-4DB2-BD59-A6C34878D82A}">
                    <a16:rowId xmlns:a16="http://schemas.microsoft.com/office/drawing/2014/main" val="2285671058"/>
                  </a:ext>
                </a:extLst>
              </a:tr>
              <a:tr h="944880">
                <a:tc>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algn="ctr"/>
                      <a:r>
                        <a:rPr lang="en-US" sz="2800" b="1" dirty="0">
                          <a:solidFill>
                            <a:srgbClr val="C00000"/>
                          </a:solidFill>
                          <a:effectLst/>
                          <a:latin typeface="Calibri" panose="020F0502020204030204" pitchFamily="34" charset="0"/>
                          <a:cs typeface="Calibri" panose="020F0502020204030204" pitchFamily="34" charset="0"/>
                        </a:rPr>
                        <a:t>ABORTO</a:t>
                      </a:r>
                    </a:p>
                  </a:txBody>
                  <a:tcPr anchor="ctr"/>
                </a:tc>
                <a:tc>
                  <a:txBody>
                    <a:bodyPr/>
                    <a:lstStyle/>
                    <a:p>
                      <a:pPr algn="ctr"/>
                      <a:r>
                        <a:rPr lang="en-US" sz="2800" b="1" dirty="0">
                          <a:solidFill>
                            <a:srgbClr val="0000CC"/>
                          </a:solidFill>
                          <a:effectLst/>
                          <a:latin typeface="Calibri" panose="020F0502020204030204" pitchFamily="34" charset="0"/>
                          <a:cs typeface="Calibri" panose="020F0502020204030204" pitchFamily="34" charset="0"/>
                        </a:rPr>
                        <a:t>PENA CAPITAL</a:t>
                      </a:r>
                    </a:p>
                  </a:txBody>
                  <a:tcPr anchor="ctr"/>
                </a:tc>
                <a:extLst>
                  <a:ext uri="{0D108BD9-81ED-4DB2-BD59-A6C34878D82A}">
                    <a16:rowId xmlns:a16="http://schemas.microsoft.com/office/drawing/2014/main" val="10000"/>
                  </a:ext>
                </a:extLst>
              </a:tr>
              <a:tr h="944880">
                <a:tc>
                  <a:txBody>
                    <a:bodyPr/>
                    <a:lstStyle/>
                    <a:p>
                      <a:pPr marL="114300" indent="0" algn="l"/>
                      <a:r>
                        <a:rPr lang="en-US" sz="2800" b="1" dirty="0">
                          <a:effectLst/>
                          <a:latin typeface="Calibri" panose="020F0502020204030204" pitchFamily="34" charset="0"/>
                          <a:cs typeface="Calibri" panose="020F0502020204030204" pitchFamily="34" charset="0"/>
                        </a:rPr>
                        <a:t>¿Alumbra-      miento?</a:t>
                      </a:r>
                    </a:p>
                  </a:txBody>
                  <a:tcPr anchor="ctr"/>
                </a:tc>
                <a:tc>
                  <a:txBody>
                    <a:bodyPr/>
                    <a:lstStyle/>
                    <a:p>
                      <a:pPr algn="ctr"/>
                      <a:r>
                        <a:rPr lang="en-US" sz="2800" b="1" kern="1200" dirty="0">
                          <a:solidFill>
                            <a:srgbClr val="C00000"/>
                          </a:solidFill>
                          <a:effectLst/>
                          <a:latin typeface="Calibri" panose="020F0502020204030204" pitchFamily="34" charset="0"/>
                          <a:ea typeface="+mn-ea"/>
                          <a:cs typeface="Calibri" panose="020F0502020204030204" pitchFamily="34" charset="0"/>
                        </a:rPr>
                        <a:t>Sin nacer</a:t>
                      </a:r>
                    </a:p>
                  </a:txBody>
                  <a:tcPr anchor="ctr"/>
                </a:tc>
                <a:tc>
                  <a:txBody>
                    <a:bodyPr/>
                    <a:lstStyle/>
                    <a:p>
                      <a:pPr algn="ctr"/>
                      <a:r>
                        <a:rPr lang="en-US" sz="2800" b="1" kern="1200" dirty="0">
                          <a:solidFill>
                            <a:srgbClr val="0000CC"/>
                          </a:solidFill>
                          <a:effectLst/>
                          <a:latin typeface="Calibri" panose="020F0502020204030204" pitchFamily="34" charset="0"/>
                          <a:ea typeface="+mn-ea"/>
                          <a:cs typeface="Calibri" panose="020F0502020204030204" pitchFamily="34" charset="0"/>
                        </a:rPr>
                        <a:t>Nacido</a:t>
                      </a:r>
                    </a:p>
                  </a:txBody>
                  <a:tcPr anchor="ctr"/>
                </a:tc>
                <a:extLst>
                  <a:ext uri="{0D108BD9-81ED-4DB2-BD59-A6C34878D82A}">
                    <a16:rowId xmlns:a16="http://schemas.microsoft.com/office/drawing/2014/main" val="10001"/>
                  </a:ext>
                </a:extLst>
              </a:tr>
              <a:tr h="944880">
                <a:tc>
                  <a:txBody>
                    <a:bodyPr/>
                    <a:lstStyle/>
                    <a:p>
                      <a:pPr marL="114300" indent="0" algn="l" defTabSz="914400" rtl="0" eaLnBrk="1" latinLnBrk="0" hangingPunct="1"/>
                      <a:r>
                        <a:rPr lang="en-US" sz="2800" b="1" kern="1200" dirty="0">
                          <a:solidFill>
                            <a:schemeClr val="dk1"/>
                          </a:solidFill>
                          <a:effectLst/>
                          <a:latin typeface="Calibri" panose="020F0502020204030204" pitchFamily="34" charset="0"/>
                          <a:ea typeface="+mn-ea"/>
                          <a:cs typeface="Calibri" panose="020F0502020204030204" pitchFamily="34" charset="0"/>
                        </a:rPr>
                        <a:t>¿Delito?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C00000"/>
                          </a:solidFill>
                          <a:effectLst/>
                          <a:latin typeface="Calibri" panose="020F0502020204030204" pitchFamily="34" charset="0"/>
                          <a:ea typeface="+mn-ea"/>
                          <a:cs typeface="Calibri" panose="020F0502020204030204" pitchFamily="34" charset="0"/>
                        </a:rPr>
                        <a:t>Sin delitos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Cometió un delito</a:t>
                      </a:r>
                    </a:p>
                  </a:txBody>
                  <a:tcPr anchor="ctr"/>
                </a:tc>
                <a:extLst>
                  <a:ext uri="{0D108BD9-81ED-4DB2-BD59-A6C34878D82A}">
                    <a16:rowId xmlns:a16="http://schemas.microsoft.com/office/drawing/2014/main" val="10002"/>
                  </a:ext>
                </a:extLst>
              </a:tr>
              <a:tr h="944880">
                <a:tc>
                  <a:txBody>
                    <a:bodyPr/>
                    <a:lstStyle/>
                    <a:p>
                      <a:pPr marL="114300" indent="0" algn="l" defTabSz="914400" rtl="0" eaLnBrk="1" latinLnBrk="0" hangingPunct="1"/>
                      <a:r>
                        <a:rPr lang="en-US" sz="2800" b="1" kern="1200" dirty="0">
                          <a:solidFill>
                            <a:schemeClr val="dk1"/>
                          </a:solidFill>
                          <a:effectLst/>
                          <a:latin typeface="Calibri" panose="020F0502020204030204" pitchFamily="34" charset="0"/>
                          <a:ea typeface="+mn-ea"/>
                          <a:cs typeface="Calibri" panose="020F0502020204030204" pitchFamily="34" charset="0"/>
                        </a:rPr>
                        <a:t>¿Juicio?</a:t>
                      </a:r>
                    </a:p>
                  </a:txBody>
                  <a:tcPr anchor="ctr"/>
                </a:tc>
                <a:tc>
                  <a:txBody>
                    <a:bodyPr/>
                    <a:lstStyle/>
                    <a:p>
                      <a:pPr algn="ctr"/>
                      <a:r>
                        <a:rPr lang="es-CO" sz="2800" b="1" kern="1200" dirty="0">
                          <a:solidFill>
                            <a:srgbClr val="C00000"/>
                          </a:solidFill>
                          <a:effectLst/>
                          <a:latin typeface="Calibri" panose="020F0502020204030204" pitchFamily="34" charset="0"/>
                          <a:ea typeface="+mn-ea"/>
                          <a:cs typeface="Calibri" panose="020F0502020204030204" pitchFamily="34" charset="0"/>
                        </a:rPr>
                        <a:t>No juzgado por un jurado de sus semejantes</a:t>
                      </a:r>
                      <a:endParaRPr lang="en-US" sz="2800" b="1"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s-CO" sz="2800" b="1" kern="1200" dirty="0">
                          <a:solidFill>
                            <a:srgbClr val="0000CC"/>
                          </a:solidFill>
                          <a:effectLst/>
                          <a:latin typeface="Calibri" panose="020F0502020204030204" pitchFamily="34" charset="0"/>
                          <a:ea typeface="+mn-ea"/>
                          <a:cs typeface="Calibri" panose="020F0502020204030204" pitchFamily="34" charset="0"/>
                        </a:rPr>
                        <a:t>Juzgado por un jurado de sus semejantes</a:t>
                      </a:r>
                      <a:endParaRPr lang="en-US" sz="28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944880">
                <a:tc>
                  <a:txBody>
                    <a:bodyPr/>
                    <a:lstStyle/>
                    <a:p>
                      <a:pPr marL="114300" indent="0" algn="l" defTabSz="914400" rtl="0" eaLnBrk="1" latinLnBrk="0" hangingPunct="1"/>
                      <a:r>
                        <a:rPr lang="en-US" sz="2800" b="1" kern="1200" dirty="0">
                          <a:solidFill>
                            <a:schemeClr val="dk1"/>
                          </a:solidFill>
                          <a:effectLst/>
                          <a:latin typeface="Calibri" panose="020F0502020204030204" pitchFamily="34" charset="0"/>
                          <a:ea typeface="+mn-ea"/>
                          <a:cs typeface="Calibri" panose="020F0502020204030204" pitchFamily="34" charset="0"/>
                        </a:rPr>
                        <a:t>¿Culpa?</a:t>
                      </a:r>
                    </a:p>
                  </a:txBody>
                  <a:tcPr anchor="ctr"/>
                </a:tc>
                <a:tc>
                  <a:txBody>
                    <a:bodyPr/>
                    <a:lstStyle/>
                    <a:p>
                      <a:pPr algn="ctr"/>
                      <a:r>
                        <a:rPr lang="en-US" sz="2800" b="1" kern="1200" dirty="0">
                          <a:solidFill>
                            <a:srgbClr val="C00000"/>
                          </a:solidFill>
                          <a:effectLst/>
                          <a:latin typeface="Calibri" panose="020F0502020204030204" pitchFamily="34" charset="0"/>
                          <a:ea typeface="+mn-ea"/>
                          <a:cs typeface="Calibri" panose="020F0502020204030204" pitchFamily="34" charset="0"/>
                        </a:rPr>
                        <a:t>Inocente</a:t>
                      </a:r>
                    </a:p>
                  </a:txBody>
                  <a:tcPr anchor="ctr"/>
                </a:tc>
                <a:tc>
                  <a:txBody>
                    <a:bodyPr/>
                    <a:lstStyle/>
                    <a:p>
                      <a:pPr algn="ctr"/>
                      <a:r>
                        <a:rPr lang="en-US" sz="2800" b="1" kern="1200" dirty="0">
                          <a:solidFill>
                            <a:srgbClr val="0000CC"/>
                          </a:solidFill>
                          <a:effectLst/>
                          <a:latin typeface="Calibri" panose="020F0502020204030204" pitchFamily="34" charset="0"/>
                          <a:ea typeface="+mn-ea"/>
                          <a:cs typeface="Calibri" panose="020F0502020204030204" pitchFamily="34" charset="0"/>
                        </a:rPr>
                        <a:t>Culpable</a:t>
                      </a:r>
                    </a:p>
                  </a:txBody>
                  <a:tcPr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E39B9-B0E9-B053-6AF7-C27641402F56}"/>
            </a:ext>
          </a:extLst>
        </p:cNvPr>
        <p:cNvGrpSpPr/>
        <p:nvPr/>
      </p:nvGrpSpPr>
      <p:grpSpPr>
        <a:xfrm>
          <a:off x="0" y="0"/>
          <a:ext cx="0" cy="0"/>
          <a:chOff x="0" y="0"/>
          <a:chExt cx="0" cy="0"/>
        </a:xfrm>
      </p:grpSpPr>
      <p:sp>
        <p:nvSpPr>
          <p:cNvPr id="173058" name="Rectangle 2">
            <a:extLst>
              <a:ext uri="{FF2B5EF4-FFF2-40B4-BE49-F238E27FC236}">
                <a16:creationId xmlns:a16="http://schemas.microsoft.com/office/drawing/2014/main" id="{D9B9DFB4-5965-A897-29FF-FE8E8F3DBBDF}"/>
              </a:ext>
            </a:extLst>
          </p:cNvPr>
          <p:cNvSpPr>
            <a:spLocks noGrp="1" noChangeArrowheads="1"/>
          </p:cNvSpPr>
          <p:nvPr>
            <p:ph type="title"/>
          </p:nvPr>
        </p:nvSpPr>
        <p:spPr>
          <a:xfrm>
            <a:off x="1905000" y="3048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a:extLst>
              <a:ext uri="{FF2B5EF4-FFF2-40B4-BE49-F238E27FC236}">
                <a16:creationId xmlns:a16="http://schemas.microsoft.com/office/drawing/2014/main" id="{84B4A52B-D3FE-5679-C82E-7C94C74B06D3}"/>
              </a:ext>
            </a:extLst>
          </p:cNvPr>
          <p:cNvSpPr>
            <a:spLocks noGrp="1" noChangeArrowheads="1"/>
          </p:cNvSpPr>
          <p:nvPr>
            <p:ph type="body" idx="1"/>
          </p:nvPr>
        </p:nvSpPr>
        <p:spPr>
          <a:xfrm>
            <a:off x="819150" y="1790700"/>
            <a:ext cx="7505700" cy="3276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Tema de re-creación (Gén 9:1, 2,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El hombre se vuelve carnívoro </a:t>
            </a:r>
            <a:r>
              <a:rPr lang="en-US" dirty="0">
                <a:effectLst>
                  <a:outerShdw blurRad="38100" dist="38100" dir="2700000" algn="tl">
                    <a:srgbClr val="000000">
                      <a:alpha val="43137"/>
                    </a:srgbClr>
                  </a:outerShdw>
                </a:effectLst>
                <a:ea typeface="+mn-ea"/>
                <a:cs typeface="+mn-cs"/>
              </a:rPr>
              <a:t>(Gén. 1:29-30; 2:17; 9:3) </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Precedente cultural para la Ley Mosaica </a:t>
            </a:r>
            <a:r>
              <a:rPr lang="en-US" dirty="0">
                <a:effectLst>
                  <a:outerShdw blurRad="38100" dist="38100" dir="2700000" algn="tl">
                    <a:srgbClr val="000000">
                      <a:alpha val="43137"/>
                    </a:srgbClr>
                  </a:outerShdw>
                </a:effectLst>
                <a:ea typeface="+mn-ea"/>
                <a:cs typeface="+mn-cs"/>
              </a:rPr>
              <a:t>(Gén 9:4; Lev 17:11)</a:t>
            </a:r>
          </a:p>
        </p:txBody>
      </p:sp>
      <p:pic>
        <p:nvPicPr>
          <p:cNvPr id="3" name="Picture 2">
            <a:extLst>
              <a:ext uri="{FF2B5EF4-FFF2-40B4-BE49-F238E27FC236}">
                <a16:creationId xmlns:a16="http://schemas.microsoft.com/office/drawing/2014/main" id="{1D2208C9-7BC6-400B-409F-6B3374E2E60B}"/>
              </a:ext>
            </a:extLst>
          </p:cNvPr>
          <p:cNvPicPr>
            <a:picLocks noChangeAspect="1"/>
          </p:cNvPicPr>
          <p:nvPr/>
        </p:nvPicPr>
        <p:blipFill>
          <a:blip r:embed="rId2"/>
          <a:stretch>
            <a:fillRect/>
          </a:stretch>
        </p:blipFill>
        <p:spPr>
          <a:xfrm>
            <a:off x="7638990" y="137793"/>
            <a:ext cx="1371719" cy="987638"/>
          </a:xfrm>
          <a:prstGeom prst="rect">
            <a:avLst/>
          </a:prstGeom>
        </p:spPr>
      </p:pic>
    </p:spTree>
    <p:extLst>
      <p:ext uri="{BB962C8B-B14F-4D97-AF65-F5344CB8AC3E}">
        <p14:creationId xmlns:p14="http://schemas.microsoft.com/office/powerpoint/2010/main" val="61719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38" y="209550"/>
            <a:ext cx="5795962" cy="857250"/>
          </a:xfrm>
        </p:spPr>
        <p:txBody>
          <a:bodyPr/>
          <a:lstStyle/>
          <a:p>
            <a:pPr algn="ctr"/>
            <a:r>
              <a:rPr lang="en-US" sz="3600" dirty="0">
                <a:effectLst>
                  <a:outerShdw blurRad="38100" dist="38100" dir="2700000" algn="tl">
                    <a:srgbClr val="000000">
                      <a:alpha val="43137"/>
                    </a:srgbClr>
                  </a:outerShdw>
                </a:effectLst>
                <a:cs typeface="Calibri" panose="020F0502020204030204" pitchFamily="34" charset="0"/>
              </a:rPr>
              <a:t>LAS INSTITUCIONES DIVINAS</a:t>
            </a:r>
          </a:p>
        </p:txBody>
      </p:sp>
      <p:sp>
        <p:nvSpPr>
          <p:cNvPr id="3" name="Content Placeholder 2"/>
          <p:cNvSpPr>
            <a:spLocks noGrp="1"/>
          </p:cNvSpPr>
          <p:nvPr>
            <p:ph idx="1"/>
          </p:nvPr>
        </p:nvSpPr>
        <p:spPr>
          <a:xfrm>
            <a:off x="533400" y="1447800"/>
            <a:ext cx="8382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Matrimonio y familia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Trabajo (Gén.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Conciencia (Gén.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Gobierno (Gén.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Nacionalismo (Gén. 11:1-9)</a:t>
            </a:r>
          </a:p>
        </p:txBody>
      </p:sp>
    </p:spTree>
    <p:extLst>
      <p:ext uri="{BB962C8B-B14F-4D97-AF65-F5344CB8AC3E}">
        <p14:creationId xmlns:p14="http://schemas.microsoft.com/office/powerpoint/2010/main" val="19841865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AC7B6-7838-56A0-A57D-ED3223514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F3221-E906-EFFA-51CC-D10DA7D10346}"/>
              </a:ext>
            </a:extLst>
          </p:cNvPr>
          <p:cNvSpPr>
            <a:spLocks noGrp="1"/>
          </p:cNvSpPr>
          <p:nvPr>
            <p:ph type="title"/>
          </p:nvPr>
        </p:nvSpPr>
        <p:spPr>
          <a:xfrm>
            <a:off x="1976438" y="209550"/>
            <a:ext cx="5795962" cy="857250"/>
          </a:xfrm>
        </p:spPr>
        <p:txBody>
          <a:bodyPr/>
          <a:lstStyle/>
          <a:p>
            <a:pPr algn="ctr"/>
            <a:r>
              <a:rPr lang="en-US" sz="3600" dirty="0">
                <a:effectLst>
                  <a:outerShdw blurRad="38100" dist="38100" dir="2700000" algn="tl">
                    <a:srgbClr val="000000">
                      <a:alpha val="43137"/>
                    </a:srgbClr>
                  </a:outerShdw>
                </a:effectLst>
                <a:cs typeface="Calibri" panose="020F0502020204030204" pitchFamily="34" charset="0"/>
              </a:rPr>
              <a:t>LAS INSTITUCIONES DIVINAS</a:t>
            </a:r>
          </a:p>
        </p:txBody>
      </p:sp>
      <p:sp>
        <p:nvSpPr>
          <p:cNvPr id="3" name="Content Placeholder 2">
            <a:extLst>
              <a:ext uri="{FF2B5EF4-FFF2-40B4-BE49-F238E27FC236}">
                <a16:creationId xmlns:a16="http://schemas.microsoft.com/office/drawing/2014/main" id="{A1F03640-97A0-5C60-8DE2-AC9477F53139}"/>
              </a:ext>
            </a:extLst>
          </p:cNvPr>
          <p:cNvSpPr>
            <a:spLocks noGrp="1"/>
          </p:cNvSpPr>
          <p:nvPr>
            <p:ph idx="1"/>
          </p:nvPr>
        </p:nvSpPr>
        <p:spPr>
          <a:xfrm>
            <a:off x="533400" y="1447800"/>
            <a:ext cx="8382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Matrimonio y familia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Trabajo (Gén.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Conciencia (Gén. 3:22)</a:t>
            </a:r>
          </a:p>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Gobierno (Gén.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Nacionalismo (Gén. 11:1-9)</a:t>
            </a:r>
          </a:p>
        </p:txBody>
      </p:sp>
    </p:spTree>
    <p:extLst>
      <p:ext uri="{BB962C8B-B14F-4D97-AF65-F5344CB8AC3E}">
        <p14:creationId xmlns:p14="http://schemas.microsoft.com/office/powerpoint/2010/main" val="135694852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8D2D4-D690-1F2C-108A-52B279590414}"/>
              </a:ext>
            </a:extLst>
          </p:cNvPr>
          <p:cNvPicPr>
            <a:picLocks noChangeAspect="1"/>
          </p:cNvPicPr>
          <p:nvPr/>
        </p:nvPicPr>
        <p:blipFill>
          <a:blip r:embed="rId2"/>
          <a:stretch>
            <a:fillRect/>
          </a:stretch>
        </p:blipFill>
        <p:spPr>
          <a:xfrm>
            <a:off x="304800" y="1752600"/>
            <a:ext cx="8360432" cy="2966605"/>
          </a:xfrm>
          <a:prstGeom prst="rect">
            <a:avLst/>
          </a:prstGeom>
        </p:spPr>
      </p:pic>
    </p:spTree>
    <p:extLst>
      <p:ext uri="{BB962C8B-B14F-4D97-AF65-F5344CB8AC3E}">
        <p14:creationId xmlns:p14="http://schemas.microsoft.com/office/powerpoint/2010/main" val="49378179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Efesios 1:10; 3:2</a:t>
            </a:r>
          </a:p>
          <a:p>
            <a:pPr marL="0" marR="0" algn="just">
              <a:spcBef>
                <a:spcPts val="0"/>
              </a:spcBef>
              <a:spcAft>
                <a:spcPts val="800"/>
              </a:spcAft>
            </a:pPr>
            <a:r>
              <a:rPr lang="en-US" sz="3500" kern="1200" dirty="0">
                <a:effectLst>
                  <a:outerShdw blurRad="38100" dist="38100" dir="2700000" algn="tl">
                    <a:srgbClr val="000000">
                      <a:alpha val="43137"/>
                    </a:srgbClr>
                  </a:outerShdw>
                </a:effectLst>
                <a:cs typeface="Calibri" panose="020F0502020204030204" pitchFamily="34" charset="0"/>
              </a:rPr>
              <a:t>“</a:t>
            </a:r>
            <a:r>
              <a:rPr lang="en-US" sz="3500" kern="1200" baseline="30000" dirty="0">
                <a:effectLst>
                  <a:outerShdw blurRad="38100" dist="38100" dir="2700000" algn="tl">
                    <a:srgbClr val="000000">
                      <a:alpha val="43137"/>
                    </a:srgbClr>
                  </a:outerShdw>
                </a:effectLst>
                <a:cs typeface="Calibri" panose="020F0502020204030204" pitchFamily="34" charset="0"/>
              </a:rPr>
              <a:t>10</a:t>
            </a:r>
            <a:r>
              <a:rPr lang="en-US" sz="3500" baseline="30000" dirty="0">
                <a:latin typeface="Calibri" panose="020F0502020204030204" pitchFamily="34" charset="0"/>
              </a:rPr>
              <a:t> </a:t>
            </a:r>
            <a:r>
              <a:rPr lang="es-CO" sz="3500" kern="1200" dirty="0">
                <a:effectLst>
                  <a:outerShdw blurRad="38100" dist="38100" dir="2700000" algn="tl">
                    <a:srgbClr val="000000">
                      <a:alpha val="43137"/>
                    </a:srgbClr>
                  </a:outerShdw>
                </a:effectLst>
                <a:cs typeface="Calibri" panose="020F0502020204030204" pitchFamily="34" charset="0"/>
              </a:rPr>
              <a:t>con miras a una buena administración en el cumplimiento de los </a:t>
            </a:r>
            <a:r>
              <a:rPr lang="es-CO" sz="3500" b="1" u="sng" kern="1200" dirty="0">
                <a:solidFill>
                  <a:srgbClr val="FFFFCC"/>
                </a:solidFill>
                <a:effectLst>
                  <a:outerShdw blurRad="38100" dist="38100" dir="2700000" algn="tl">
                    <a:srgbClr val="000000">
                      <a:alpha val="43137"/>
                    </a:srgbClr>
                  </a:outerShdw>
                </a:effectLst>
                <a:cs typeface="Calibri" panose="020F0502020204030204" pitchFamily="34" charset="0"/>
              </a:rPr>
              <a:t>tiempos [oikonomia]</a:t>
            </a:r>
            <a:r>
              <a:rPr lang="es-CO" sz="3500" kern="1200" dirty="0">
                <a:effectLst>
                  <a:outerShdw blurRad="38100" dist="38100" dir="2700000" algn="tl">
                    <a:srgbClr val="000000">
                      <a:alpha val="43137"/>
                    </a:srgbClr>
                  </a:outerShdw>
                </a:effectLst>
                <a:cs typeface="Calibri" panose="020F0502020204030204" pitchFamily="34" charset="0"/>
              </a:rPr>
              <a:t>, es decir, de reunir todas las cosas en Cristo, tanto las que están en los cielos, como las que están en la tierra.</a:t>
            </a:r>
          </a:p>
          <a:p>
            <a:pPr marL="0" marR="0" algn="just">
              <a:spcBef>
                <a:spcPts val="0"/>
              </a:spcBef>
              <a:spcAft>
                <a:spcPts val="800"/>
              </a:spcAft>
            </a:pPr>
            <a:r>
              <a:rPr lang="en-US" sz="3500" kern="1200" baseline="30000" dirty="0">
                <a:effectLst>
                  <a:outerShdw blurRad="38100" dist="38100" dir="2700000" algn="tl">
                    <a:srgbClr val="000000">
                      <a:alpha val="43137"/>
                    </a:srgbClr>
                  </a:outerShdw>
                </a:effectLst>
                <a:cs typeface="Calibri" panose="020F0502020204030204" pitchFamily="34" charset="0"/>
              </a:rPr>
              <a:t>2</a:t>
            </a:r>
            <a:r>
              <a:rPr lang="en-US" sz="3500" baseline="30000" dirty="0">
                <a:latin typeface="Calibri" panose="020F0502020204030204" pitchFamily="34" charset="0"/>
              </a:rPr>
              <a:t> </a:t>
            </a:r>
            <a:r>
              <a:rPr lang="es-CO" sz="3500" kern="1200" dirty="0">
                <a:effectLst>
                  <a:outerShdw blurRad="38100" dist="38100" dir="2700000" algn="tl">
                    <a:srgbClr val="000000">
                      <a:alpha val="43137"/>
                    </a:srgbClr>
                  </a:outerShdw>
                </a:effectLst>
                <a:cs typeface="Calibri" panose="020F0502020204030204" pitchFamily="34" charset="0"/>
              </a:rPr>
              <a:t>si en verdad han oído de la </a:t>
            </a:r>
            <a:r>
              <a:rPr lang="es-CO" sz="3500" b="1" u="sng" kern="1200" dirty="0">
                <a:solidFill>
                  <a:srgbClr val="FFFFCC"/>
                </a:solidFill>
                <a:effectLst>
                  <a:outerShdw blurRad="38100" dist="38100" dir="2700000" algn="tl">
                    <a:srgbClr val="000000">
                      <a:alpha val="43137"/>
                    </a:srgbClr>
                  </a:outerShdw>
                </a:effectLst>
                <a:cs typeface="Calibri" panose="020F0502020204030204" pitchFamily="34" charset="0"/>
              </a:rPr>
              <a:t>dispensación [oikonomia]</a:t>
            </a:r>
            <a:r>
              <a:rPr lang="es-CO" sz="3500" kern="1200" dirty="0">
                <a:effectLst>
                  <a:outerShdw blurRad="38100" dist="38100" dir="2700000" algn="tl">
                    <a:srgbClr val="000000">
                      <a:alpha val="43137"/>
                    </a:srgbClr>
                  </a:outerShdw>
                </a:effectLst>
                <a:cs typeface="Calibri" panose="020F0502020204030204" pitchFamily="34" charset="0"/>
              </a:rPr>
              <a:t> de la gracia de Dios que me fue dada para ustedes.”</a:t>
            </a:r>
            <a:endParaRPr lang="en-US" sz="3500" kern="12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829536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EFB4B34-629D-B320-0D18-A48124FE286D}"/>
              </a:ext>
            </a:extLst>
          </p:cNvPr>
          <p:cNvGraphicFramePr>
            <a:graphicFrameLocks noGrp="1"/>
          </p:cNvGraphicFramePr>
          <p:nvPr/>
        </p:nvGraphicFramePr>
        <p:xfrm>
          <a:off x="228600" y="685800"/>
          <a:ext cx="8458200" cy="5638799"/>
        </p:xfrm>
        <a:graphic>
          <a:graphicData uri="http://schemas.openxmlformats.org/drawingml/2006/table">
            <a:tbl>
              <a:tblPr firstRow="1" firstCol="1" bandRow="1">
                <a:solidFill>
                  <a:schemeClr val="tx1"/>
                </a:solidFill>
                <a:tableStyleId>{5940675A-B579-460E-94D1-54222C63F5DA}</a:tableStyleId>
              </a:tblPr>
              <a:tblGrid>
                <a:gridCol w="2114098">
                  <a:extLst>
                    <a:ext uri="{9D8B030D-6E8A-4147-A177-3AD203B41FA5}">
                      <a16:colId xmlns:a16="http://schemas.microsoft.com/office/drawing/2014/main" val="50146849"/>
                    </a:ext>
                  </a:extLst>
                </a:gridCol>
                <a:gridCol w="2114098">
                  <a:extLst>
                    <a:ext uri="{9D8B030D-6E8A-4147-A177-3AD203B41FA5}">
                      <a16:colId xmlns:a16="http://schemas.microsoft.com/office/drawing/2014/main" val="3004736109"/>
                    </a:ext>
                  </a:extLst>
                </a:gridCol>
                <a:gridCol w="2115002">
                  <a:extLst>
                    <a:ext uri="{9D8B030D-6E8A-4147-A177-3AD203B41FA5}">
                      <a16:colId xmlns:a16="http://schemas.microsoft.com/office/drawing/2014/main" val="87871618"/>
                    </a:ext>
                  </a:extLst>
                </a:gridCol>
                <a:gridCol w="2115002">
                  <a:extLst>
                    <a:ext uri="{9D8B030D-6E8A-4147-A177-3AD203B41FA5}">
                      <a16:colId xmlns:a16="http://schemas.microsoft.com/office/drawing/2014/main" val="2448062921"/>
                    </a:ext>
                  </a:extLst>
                </a:gridCol>
              </a:tblGrid>
              <a:tr h="199074">
                <a:tc>
                  <a:txBody>
                    <a:bodyPr/>
                    <a:lstStyle/>
                    <a:p>
                      <a:pPr marL="0" marR="0" algn="ctr">
                        <a:lnSpc>
                          <a:spcPct val="107000"/>
                        </a:lnSpc>
                        <a:spcAft>
                          <a:spcPts val="800"/>
                        </a:spcAft>
                        <a:buNone/>
                      </a:pPr>
                      <a:r>
                        <a:rPr lang="es-CO" sz="1200" dirty="0">
                          <a:solidFill>
                            <a:schemeClr val="bg2"/>
                          </a:solidFill>
                          <a:effectLst/>
                        </a:rPr>
                        <a:t>Nombre</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gn="ctr">
                        <a:lnSpc>
                          <a:spcPct val="107000"/>
                        </a:lnSpc>
                        <a:spcAft>
                          <a:spcPts val="800"/>
                        </a:spcAft>
                        <a:buNone/>
                      </a:pPr>
                      <a:r>
                        <a:rPr lang="es-CO" sz="1200" dirty="0">
                          <a:solidFill>
                            <a:schemeClr val="bg2"/>
                          </a:solidFill>
                          <a:effectLst/>
                        </a:rPr>
                        <a:t>Escrituras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gn="ctr">
                        <a:lnSpc>
                          <a:spcPct val="107000"/>
                        </a:lnSpc>
                        <a:spcAft>
                          <a:spcPts val="800"/>
                        </a:spcAft>
                        <a:buNone/>
                      </a:pPr>
                      <a:r>
                        <a:rPr lang="es-CO" sz="1200" dirty="0">
                          <a:solidFill>
                            <a:schemeClr val="bg2"/>
                          </a:solidFill>
                          <a:effectLst/>
                        </a:rPr>
                        <a:t>Responsabilidades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gn="ctr">
                        <a:lnSpc>
                          <a:spcPct val="107000"/>
                        </a:lnSpc>
                        <a:spcAft>
                          <a:spcPts val="800"/>
                        </a:spcAft>
                        <a:buNone/>
                      </a:pPr>
                      <a:r>
                        <a:rPr lang="es-CO" sz="1200" dirty="0">
                          <a:solidFill>
                            <a:schemeClr val="bg2"/>
                          </a:solidFill>
                          <a:effectLst/>
                        </a:rPr>
                        <a:t>Juicios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901416874"/>
                  </a:ext>
                </a:extLst>
              </a:tr>
              <a:tr h="1684764">
                <a:tc>
                  <a:txBody>
                    <a:bodyPr/>
                    <a:lstStyle/>
                    <a:p>
                      <a:pPr marL="0" marR="0">
                        <a:lnSpc>
                          <a:spcPct val="107000"/>
                        </a:lnSpc>
                        <a:spcAft>
                          <a:spcPts val="800"/>
                        </a:spcAft>
                        <a:buNone/>
                      </a:pPr>
                      <a:r>
                        <a:rPr lang="es-CO" sz="1200" dirty="0">
                          <a:solidFill>
                            <a:schemeClr val="bg2"/>
                          </a:solidFill>
                          <a:effectLst/>
                        </a:rPr>
                        <a:t>Inocencia</a:t>
                      </a:r>
                    </a:p>
                    <a:p>
                      <a:pPr marL="0" marR="0">
                        <a:lnSpc>
                          <a:spcPct val="107000"/>
                        </a:lnSpc>
                        <a:spcAft>
                          <a:spcPts val="800"/>
                        </a:spcAft>
                        <a:buNone/>
                      </a:pPr>
                      <a:r>
                        <a:rPr lang="es-CO" sz="1200" dirty="0">
                          <a:solidFill>
                            <a:schemeClr val="bg2"/>
                          </a:solidFill>
                          <a:effectLst/>
                        </a:rPr>
                        <a:t> </a:t>
                      </a:r>
                    </a:p>
                    <a:p>
                      <a:pPr marL="0" marR="0">
                        <a:lnSpc>
                          <a:spcPct val="107000"/>
                        </a:lnSpc>
                        <a:spcAft>
                          <a:spcPts val="800"/>
                        </a:spcAft>
                        <a:buNone/>
                      </a:pPr>
                      <a:r>
                        <a:rPr lang="es-CO" sz="1200" dirty="0">
                          <a:solidFill>
                            <a:schemeClr val="bg2"/>
                          </a:solidFill>
                          <a:effectLst/>
                        </a:rPr>
                        <a:t> </a:t>
                      </a:r>
                    </a:p>
                    <a:p>
                      <a:pPr marL="0" marR="0">
                        <a:lnSpc>
                          <a:spcPct val="107000"/>
                        </a:lnSpc>
                        <a:spcAft>
                          <a:spcPts val="800"/>
                        </a:spcAft>
                        <a:buNone/>
                      </a:pPr>
                      <a:r>
                        <a:rPr lang="es-CO" sz="1200" dirty="0">
                          <a:solidFill>
                            <a:schemeClr val="bg2"/>
                          </a:solidFill>
                          <a:effectLst/>
                        </a:rPr>
                        <a:t> </a:t>
                      </a:r>
                    </a:p>
                    <a:p>
                      <a:pPr marL="0" marR="0">
                        <a:lnSpc>
                          <a:spcPct val="107000"/>
                        </a:lnSpc>
                        <a:spcAft>
                          <a:spcPts val="800"/>
                        </a:spcAft>
                        <a:buNone/>
                      </a:pPr>
                      <a:r>
                        <a:rPr lang="es-CO" sz="1200" dirty="0">
                          <a:solidFill>
                            <a:schemeClr val="bg2"/>
                          </a:solidFill>
                          <a:effectLst/>
                        </a:rPr>
                        <a:t> </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1:3-3:6</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Obedecer a Dios y no comer del árbol prohibido, </a:t>
                      </a:r>
                    </a:p>
                    <a:p>
                      <a:pPr marL="0" marR="0">
                        <a:lnSpc>
                          <a:spcPct val="107000"/>
                        </a:lnSpc>
                        <a:spcAft>
                          <a:spcPts val="800"/>
                        </a:spcAft>
                        <a:buNone/>
                      </a:pPr>
                      <a:r>
                        <a:rPr lang="es-CO" sz="1200" dirty="0">
                          <a:solidFill>
                            <a:schemeClr val="bg2"/>
                          </a:solidFill>
                          <a:effectLst/>
                        </a:rPr>
                        <a:t>Llenar y sojuzgar la tierra</a:t>
                      </a:r>
                    </a:p>
                    <a:p>
                      <a:pPr marL="0" marR="0">
                        <a:lnSpc>
                          <a:spcPct val="107000"/>
                        </a:lnSpc>
                        <a:spcAft>
                          <a:spcPts val="800"/>
                        </a:spcAft>
                        <a:buNone/>
                      </a:pPr>
                      <a:r>
                        <a:rPr lang="es-CO" sz="1200" dirty="0">
                          <a:solidFill>
                            <a:schemeClr val="bg2"/>
                          </a:solidFill>
                          <a:effectLst/>
                        </a:rPr>
                        <a:t>Tener comunión con Dios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Maldiciones</a:t>
                      </a:r>
                    </a:p>
                    <a:p>
                      <a:pPr marL="0" marR="0">
                        <a:lnSpc>
                          <a:spcPct val="107000"/>
                        </a:lnSpc>
                        <a:spcAft>
                          <a:spcPts val="800"/>
                        </a:spcAft>
                        <a:buNone/>
                      </a:pPr>
                      <a:r>
                        <a:rPr lang="es-CO" sz="1200" dirty="0">
                          <a:solidFill>
                            <a:schemeClr val="bg2"/>
                          </a:solidFill>
                          <a:effectLst/>
                        </a:rPr>
                        <a:t>Muerte física y espiritual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59744149"/>
                  </a:ext>
                </a:extLst>
              </a:tr>
              <a:tr h="199074">
                <a:tc>
                  <a:txBody>
                    <a:bodyPr/>
                    <a:lstStyle/>
                    <a:p>
                      <a:pPr marL="0" marR="0">
                        <a:lnSpc>
                          <a:spcPct val="107000"/>
                        </a:lnSpc>
                        <a:spcAft>
                          <a:spcPts val="800"/>
                        </a:spcAft>
                        <a:buNone/>
                      </a:pPr>
                      <a:r>
                        <a:rPr lang="es-CO" sz="1200" dirty="0">
                          <a:solidFill>
                            <a:schemeClr val="bg2"/>
                          </a:solidFill>
                          <a:effectLst/>
                        </a:rPr>
                        <a:t>Consciencia</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3:7-8:14</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Haz el bien</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Diluvio universal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603994657"/>
                  </a:ext>
                </a:extLst>
              </a:tr>
              <a:tr h="615658">
                <a:tc>
                  <a:txBody>
                    <a:bodyPr/>
                    <a:lstStyle/>
                    <a:p>
                      <a:pPr marL="0" marR="0">
                        <a:lnSpc>
                          <a:spcPct val="107000"/>
                        </a:lnSpc>
                        <a:spcAft>
                          <a:spcPts val="800"/>
                        </a:spcAft>
                        <a:buNone/>
                      </a:pPr>
                      <a:r>
                        <a:rPr lang="es-CO" sz="1200" dirty="0">
                          <a:solidFill>
                            <a:schemeClr val="bg2"/>
                          </a:solidFill>
                          <a:effectLst/>
                        </a:rPr>
                        <a:t>Gobierno Civil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8:15–11:9</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Llenar la tierra</a:t>
                      </a:r>
                    </a:p>
                    <a:p>
                      <a:pPr marL="0" marR="0">
                        <a:lnSpc>
                          <a:spcPct val="107000"/>
                        </a:lnSpc>
                        <a:spcAft>
                          <a:spcPts val="800"/>
                        </a:spcAft>
                        <a:buNone/>
                      </a:pPr>
                      <a:r>
                        <a:rPr lang="es-CO" sz="1200" dirty="0">
                          <a:solidFill>
                            <a:schemeClr val="bg2"/>
                          </a:solidFill>
                          <a:effectLst/>
                        </a:rPr>
                        <a:t>Pena capital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Dispersión forzada por la confusión de las lenguas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185487737"/>
                  </a:ext>
                </a:extLst>
              </a:tr>
              <a:tr h="941919">
                <a:tc>
                  <a:txBody>
                    <a:bodyPr/>
                    <a:lstStyle/>
                    <a:p>
                      <a:pPr marL="0" marR="0">
                        <a:lnSpc>
                          <a:spcPct val="107000"/>
                        </a:lnSpc>
                        <a:spcAft>
                          <a:spcPts val="800"/>
                        </a:spcAft>
                        <a:buNone/>
                      </a:pPr>
                      <a:r>
                        <a:rPr lang="es-CO" sz="1200" dirty="0">
                          <a:solidFill>
                            <a:schemeClr val="bg2"/>
                          </a:solidFill>
                          <a:effectLst/>
                        </a:rPr>
                        <a:t>Regla Patriarcal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11:10</a:t>
                      </a:r>
                    </a:p>
                    <a:p>
                      <a:pPr marL="0" marR="0">
                        <a:lnSpc>
                          <a:spcPct val="107000"/>
                        </a:lnSpc>
                        <a:spcAft>
                          <a:spcPts val="800"/>
                        </a:spcAft>
                        <a:buNone/>
                      </a:pPr>
                      <a:r>
                        <a:rPr lang="es-CO" sz="1200" dirty="0">
                          <a:solidFill>
                            <a:schemeClr val="bg2"/>
                          </a:solidFill>
                          <a:effectLst/>
                        </a:rPr>
                        <a:t>Éxodo 18:27</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Permanecer en la Tierra Prometida</a:t>
                      </a:r>
                    </a:p>
                    <a:p>
                      <a:pPr marL="0" marR="0">
                        <a:lnSpc>
                          <a:spcPct val="107000"/>
                        </a:lnSpc>
                        <a:spcAft>
                          <a:spcPts val="800"/>
                        </a:spcAft>
                        <a:buNone/>
                      </a:pPr>
                      <a:r>
                        <a:rPr lang="es-CO" sz="1200" dirty="0">
                          <a:solidFill>
                            <a:schemeClr val="bg2"/>
                          </a:solidFill>
                          <a:effectLst/>
                        </a:rPr>
                        <a:t>Creer y obedecer a Dios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Cautiverio en Egipto y peregrinación en el desierto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72221712"/>
                  </a:ext>
                </a:extLst>
              </a:tr>
              <a:tr h="531058">
                <a:tc>
                  <a:txBody>
                    <a:bodyPr/>
                    <a:lstStyle/>
                    <a:p>
                      <a:pPr marL="0" marR="0">
                        <a:lnSpc>
                          <a:spcPct val="107000"/>
                        </a:lnSpc>
                        <a:spcAft>
                          <a:spcPts val="800"/>
                        </a:spcAft>
                        <a:buNone/>
                      </a:pPr>
                      <a:r>
                        <a:rPr lang="es-CO" sz="1200" dirty="0">
                          <a:solidFill>
                            <a:schemeClr val="bg2"/>
                          </a:solidFill>
                          <a:effectLst/>
                        </a:rPr>
                        <a:t>Ley Mosaica</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Éxodo 19:1</a:t>
                      </a:r>
                    </a:p>
                    <a:p>
                      <a:pPr marL="0" marR="0">
                        <a:lnSpc>
                          <a:spcPct val="107000"/>
                        </a:lnSpc>
                        <a:spcAft>
                          <a:spcPts val="800"/>
                        </a:spcAft>
                        <a:buNone/>
                      </a:pPr>
                      <a:r>
                        <a:rPr lang="es-CO" sz="1200" dirty="0">
                          <a:solidFill>
                            <a:schemeClr val="bg2"/>
                          </a:solidFill>
                          <a:effectLst/>
                        </a:rPr>
                        <a:t>Juan 14:30</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Guardar la Ley</a:t>
                      </a:r>
                    </a:p>
                    <a:p>
                      <a:pPr marL="0" marR="0">
                        <a:lnSpc>
                          <a:spcPct val="107000"/>
                        </a:lnSpc>
                        <a:spcAft>
                          <a:spcPts val="800"/>
                        </a:spcAft>
                        <a:buNone/>
                      </a:pPr>
                      <a:r>
                        <a:rPr lang="es-CO" sz="1200" dirty="0">
                          <a:solidFill>
                            <a:schemeClr val="bg2"/>
                          </a:solidFill>
                          <a:effectLst/>
                        </a:rPr>
                        <a:t>Caminar con Dios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Cautiverios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888483939"/>
                  </a:ext>
                </a:extLst>
              </a:tr>
              <a:tr h="733626">
                <a:tc>
                  <a:txBody>
                    <a:bodyPr/>
                    <a:lstStyle/>
                    <a:p>
                      <a:pPr marL="0" marR="0">
                        <a:lnSpc>
                          <a:spcPct val="107000"/>
                        </a:lnSpc>
                        <a:spcAft>
                          <a:spcPts val="800"/>
                        </a:spcAft>
                        <a:buNone/>
                      </a:pPr>
                      <a:r>
                        <a:rPr lang="es-CO" sz="1200" dirty="0">
                          <a:solidFill>
                            <a:schemeClr val="bg2"/>
                          </a:solidFill>
                          <a:effectLst/>
                        </a:rPr>
                        <a:t>Gracia</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Hechos 2:1</a:t>
                      </a:r>
                    </a:p>
                    <a:p>
                      <a:pPr marL="0" marR="0">
                        <a:lnSpc>
                          <a:spcPct val="107000"/>
                        </a:lnSpc>
                        <a:spcAft>
                          <a:spcPts val="800"/>
                        </a:spcAft>
                        <a:buNone/>
                      </a:pPr>
                      <a:r>
                        <a:rPr lang="es-CO" sz="1200" dirty="0">
                          <a:solidFill>
                            <a:schemeClr val="bg2"/>
                          </a:solidFill>
                          <a:effectLst/>
                        </a:rPr>
                        <a:t>Apocalipsis 19:21</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Creer en Cristo</a:t>
                      </a:r>
                    </a:p>
                    <a:p>
                      <a:pPr marL="0" marR="0">
                        <a:lnSpc>
                          <a:spcPct val="107000"/>
                        </a:lnSpc>
                        <a:spcAft>
                          <a:spcPts val="800"/>
                        </a:spcAft>
                        <a:buNone/>
                      </a:pPr>
                      <a:r>
                        <a:rPr lang="es-CO" sz="1200" dirty="0">
                          <a:solidFill>
                            <a:schemeClr val="bg2"/>
                          </a:solidFill>
                          <a:effectLst/>
                        </a:rPr>
                        <a:t>Vivir con Cristo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Muerte, </a:t>
                      </a:r>
                    </a:p>
                    <a:p>
                      <a:pPr marL="0" marR="0">
                        <a:lnSpc>
                          <a:spcPct val="107000"/>
                        </a:lnSpc>
                        <a:spcAft>
                          <a:spcPts val="800"/>
                        </a:spcAft>
                        <a:buNone/>
                      </a:pPr>
                      <a:r>
                        <a:rPr lang="es-CO" sz="1200" dirty="0">
                          <a:solidFill>
                            <a:schemeClr val="bg2"/>
                          </a:solidFill>
                          <a:effectLst/>
                        </a:rPr>
                        <a:t>Pérdida de recompensas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996196629"/>
                  </a:ext>
                </a:extLst>
              </a:tr>
              <a:tr h="733626">
                <a:tc>
                  <a:txBody>
                    <a:bodyPr/>
                    <a:lstStyle/>
                    <a:p>
                      <a:pPr marL="0" marR="0">
                        <a:lnSpc>
                          <a:spcPct val="107000"/>
                        </a:lnSpc>
                        <a:spcAft>
                          <a:spcPts val="800"/>
                        </a:spcAft>
                        <a:buNone/>
                      </a:pPr>
                      <a:r>
                        <a:rPr lang="es-CO" sz="1200" dirty="0">
                          <a:solidFill>
                            <a:schemeClr val="bg2"/>
                          </a:solidFill>
                          <a:effectLst/>
                        </a:rPr>
                        <a:t>Milenio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Apocalipsis 20:1–15</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Creer y obedecer a Cristo y Su gobierno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Muerte, </a:t>
                      </a:r>
                    </a:p>
                    <a:p>
                      <a:pPr marL="0" marR="0">
                        <a:lnSpc>
                          <a:spcPct val="107000"/>
                        </a:lnSpc>
                        <a:spcAft>
                          <a:spcPts val="800"/>
                        </a:spcAft>
                        <a:buNone/>
                      </a:pPr>
                      <a:r>
                        <a:rPr lang="es-CO" sz="1200" dirty="0">
                          <a:solidFill>
                            <a:schemeClr val="bg2"/>
                          </a:solidFill>
                          <a:effectLst/>
                        </a:rPr>
                        <a:t>Juicio del Gran Trono Blanco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846711385"/>
                  </a:ext>
                </a:extLst>
              </a:tr>
            </a:tbl>
          </a:graphicData>
        </a:graphic>
      </p:graphicFrame>
      <p:sp>
        <p:nvSpPr>
          <p:cNvPr id="5" name="TextBox 4">
            <a:extLst>
              <a:ext uri="{FF2B5EF4-FFF2-40B4-BE49-F238E27FC236}">
                <a16:creationId xmlns:a16="http://schemas.microsoft.com/office/drawing/2014/main" id="{80438887-08A3-30E2-1DD0-CADF9ABAD52C}"/>
              </a:ext>
            </a:extLst>
          </p:cNvPr>
          <p:cNvSpPr txBox="1"/>
          <p:nvPr/>
        </p:nvSpPr>
        <p:spPr>
          <a:xfrm>
            <a:off x="1983849" y="60947"/>
            <a:ext cx="4947701" cy="461665"/>
          </a:xfrm>
          <a:prstGeom prst="rect">
            <a:avLst/>
          </a:prstGeom>
          <a:noFill/>
        </p:spPr>
        <p:txBody>
          <a:bodyPr wrap="none" rtlCol="0">
            <a:spAutoFit/>
          </a:bodyPr>
          <a:lstStyle/>
          <a:p>
            <a:r>
              <a:rPr lang="es-CO" dirty="0"/>
              <a:t>Ryrie, Dispensacionalismo, 1995, p.44</a:t>
            </a:r>
          </a:p>
        </p:txBody>
      </p:sp>
    </p:spTree>
    <p:extLst>
      <p:ext uri="{BB962C8B-B14F-4D97-AF65-F5344CB8AC3E}">
        <p14:creationId xmlns:p14="http://schemas.microsoft.com/office/powerpoint/2010/main" val="42540771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382F5-61D8-6C29-33D3-65A6D37B89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5D6CD3C-7BE0-D4E0-2744-A1167FC9C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376"/>
            <a:ext cx="9144000" cy="6107248"/>
          </a:xfrm>
          <a:prstGeom prst="rect">
            <a:avLst/>
          </a:prstGeom>
        </p:spPr>
      </p:pic>
    </p:spTree>
    <p:extLst>
      <p:ext uri="{BB962C8B-B14F-4D97-AF65-F5344CB8AC3E}">
        <p14:creationId xmlns:p14="http://schemas.microsoft.com/office/powerpoint/2010/main" val="2190423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4708865"/>
              </p:ext>
            </p:extLst>
          </p:nvPr>
        </p:nvGraphicFramePr>
        <p:xfrm>
          <a:off x="0" y="61121"/>
          <a:ext cx="9067800" cy="6735759"/>
        </p:xfrm>
        <a:graphic>
          <a:graphicData uri="http://schemas.openxmlformats.org/drawingml/2006/table">
            <a:tbl>
              <a:tblPr firstRow="1" bandRow="1">
                <a:tableStyleId>{D7AC3CCA-C797-4891-BE02-D94E43425B78}</a:tableStyleId>
              </a:tblPr>
              <a:tblGrid>
                <a:gridCol w="44195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40080">
                <a:tc gridSpan="2">
                  <a:txBody>
                    <a:bodyPr/>
                    <a:lstStyle/>
                    <a:p>
                      <a:pPr algn="ctr">
                        <a:spcBef>
                          <a:spcPts val="300"/>
                        </a:spcBef>
                        <a:spcAft>
                          <a:spcPts val="300"/>
                        </a:spcAft>
                      </a:pPr>
                      <a:r>
                        <a:rPr lang="en-US" sz="32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Edén = Ambiente Probatorio</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Edén (Génesis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Estado Eterno (Apc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División: luz/oscuridad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hay noche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División: tierra/mar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Sin mar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Sol y luna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Sin sol ni luna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Jardín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Ciudad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s-CO" sz="2400" b="1" u="none" kern="1200" dirty="0">
                          <a:solidFill>
                            <a:srgbClr val="C00000"/>
                          </a:solidFill>
                          <a:latin typeface="Calibri" panose="020F0502020204030204" pitchFamily="34" charset="0"/>
                          <a:ea typeface="+mn-ea"/>
                          <a:cs typeface="Calibri" panose="020F0502020204030204" pitchFamily="34" charset="0"/>
                        </a:rPr>
                        <a:t>Río que fluye desde Edén </a:t>
                      </a:r>
                      <a:r>
                        <a:rPr lang="en-US" sz="2400" b="1" u="none" kern="1200" dirty="0">
                          <a:solidFill>
                            <a:srgbClr val="C00000"/>
                          </a:solidFill>
                          <a:latin typeface="Calibri" panose="020F0502020204030204" pitchFamily="34" charset="0"/>
                          <a:ea typeface="+mn-ea"/>
                          <a:cs typeface="Calibri" panose="020F0502020204030204" pitchFamily="34" charset="0"/>
                        </a:rPr>
                        <a:t>2:10</a:t>
                      </a:r>
                    </a:p>
                  </a:txBody>
                  <a:tcPr anchor="ctr">
                    <a:solidFill>
                      <a:schemeClr val="tx1"/>
                    </a:solidFill>
                  </a:tcPr>
                </a:tc>
                <a:tc>
                  <a:txBody>
                    <a:bodyPr/>
                    <a:lstStyle/>
                    <a:p>
                      <a:pPr marL="0" indent="0">
                        <a:spcBef>
                          <a:spcPts val="300"/>
                        </a:spcBef>
                        <a:spcAft>
                          <a:spcPts val="300"/>
                        </a:spcAft>
                        <a:buNone/>
                        <a:defRPr/>
                      </a:pPr>
                      <a:r>
                        <a:rPr kumimoji="0" lang="es-CO"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Río que fluye desde el trono </a:t>
                      </a: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Oro en la tierra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Oro en la ciudad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s-CO" sz="2400" b="1" u="none" kern="1200" dirty="0">
                          <a:solidFill>
                            <a:srgbClr val="C00000"/>
                          </a:solidFill>
                          <a:latin typeface="Calibri" panose="020F0502020204030204" pitchFamily="34" charset="0"/>
                          <a:ea typeface="+mn-ea"/>
                          <a:cs typeface="Calibri" panose="020F0502020204030204" pitchFamily="34" charset="0"/>
                        </a:rPr>
                        <a:t>Árbol de la vida en medio del jardín </a:t>
                      </a:r>
                      <a:r>
                        <a:rPr lang="en-US" sz="2400" b="1" u="none" kern="1200" dirty="0">
                          <a:solidFill>
                            <a:srgbClr val="C00000"/>
                          </a:solidFill>
                          <a:latin typeface="Calibri" panose="020F0502020204030204" pitchFamily="34" charset="0"/>
                          <a:ea typeface="+mn-ea"/>
                          <a:cs typeface="Calibri" panose="020F0502020204030204" pitchFamily="34" charset="0"/>
                        </a:rPr>
                        <a:t>2:9</a:t>
                      </a:r>
                    </a:p>
                  </a:txBody>
                  <a:tcPr anchor="ctr">
                    <a:solidFill>
                      <a:schemeClr val="tx1"/>
                    </a:solidFill>
                  </a:tcPr>
                </a:tc>
                <a:tc>
                  <a:txBody>
                    <a:bodyPr/>
                    <a:lstStyle/>
                    <a:p>
                      <a:pPr marL="0" indent="0">
                        <a:spcBef>
                          <a:spcPts val="300"/>
                        </a:spcBef>
                        <a:spcAft>
                          <a:spcPts val="300"/>
                        </a:spcAft>
                        <a:buNone/>
                        <a:defRPr/>
                      </a:pPr>
                      <a:r>
                        <a:rPr kumimoji="0" lang="es-CO"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Árbol de la vida en toda la ciudad </a:t>
                      </a: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Bedelio y piedra ónix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Todo tipo de piedras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s-CO" sz="2400" b="1" u="none" kern="1200" dirty="0">
                          <a:solidFill>
                            <a:srgbClr val="C00000"/>
                          </a:solidFill>
                          <a:latin typeface="Calibri" panose="020F0502020204030204" pitchFamily="34" charset="0"/>
                          <a:ea typeface="+mn-ea"/>
                          <a:cs typeface="Calibri" panose="020F0502020204030204" pitchFamily="34" charset="0"/>
                        </a:rPr>
                        <a:t>Dios caminando en el jardín </a:t>
                      </a:r>
                      <a:r>
                        <a:rPr lang="en-US" sz="2400" b="1" u="none" kern="1200" dirty="0">
                          <a:solidFill>
                            <a:srgbClr val="C00000"/>
                          </a:solidFill>
                          <a:latin typeface="Calibri" panose="020F0502020204030204" pitchFamily="34" charset="0"/>
                          <a:ea typeface="+mn-ea"/>
                          <a:cs typeface="Calibri" panose="020F0502020204030204" pitchFamily="34" charset="0"/>
                        </a:rPr>
                        <a:t>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CO"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Dios habitando con su pueblo </a:t>
                      </a: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3043960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2137558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3942427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4DE1A-DCBA-FCEC-CA11-ECBE24365D04}"/>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FE08175F-C64B-74DD-F5C0-B832A67835F7}"/>
              </a:ext>
            </a:extLst>
          </p:cNvPr>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Esquema</a:t>
            </a:r>
          </a:p>
        </p:txBody>
      </p:sp>
      <p:sp>
        <p:nvSpPr>
          <p:cNvPr id="148483" name="Rectangle 3">
            <a:extLst>
              <a:ext uri="{FF2B5EF4-FFF2-40B4-BE49-F238E27FC236}">
                <a16:creationId xmlns:a16="http://schemas.microsoft.com/office/drawing/2014/main" id="{97816F47-915F-B968-CFF2-C8F7C6C7FE4A}"/>
              </a:ext>
            </a:extLst>
          </p:cNvPr>
          <p:cNvSpPr>
            <a:spLocks noGrp="1" noChangeArrowheads="1"/>
          </p:cNvSpPr>
          <p:nvPr>
            <p:ph type="body" idx="1"/>
          </p:nvPr>
        </p:nvSpPr>
        <p:spPr>
          <a:xfrm>
            <a:off x="698102" y="1294514"/>
            <a:ext cx="7836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Disminución de las aguas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Pruebas de tierra firme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Salida del arca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Eventos posteriores al diluvio (8:20</a:t>
            </a: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‒9:29)</a:t>
            </a:r>
            <a:endParaRPr lang="en-US" b="1" u="sng" dirty="0">
              <a:solidFill>
                <a:srgbClr val="FFFFCC"/>
              </a:solidFill>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46B148CE-D59C-0DC9-A91D-E83FF787274F}"/>
              </a:ext>
            </a:extLst>
          </p:cNvPr>
          <p:cNvPicPr>
            <a:picLocks noChangeAspect="1"/>
          </p:cNvPicPr>
          <p:nvPr/>
        </p:nvPicPr>
        <p:blipFill>
          <a:blip r:embed="rId2"/>
          <a:stretch>
            <a:fillRect/>
          </a:stretch>
        </p:blipFill>
        <p:spPr>
          <a:xfrm>
            <a:off x="7655462" y="60906"/>
            <a:ext cx="1403345" cy="1005894"/>
          </a:xfrm>
          <a:prstGeom prst="rect">
            <a:avLst/>
          </a:prstGeom>
        </p:spPr>
      </p:pic>
    </p:spTree>
    <p:extLst>
      <p:ext uri="{BB962C8B-B14F-4D97-AF65-F5344CB8AC3E}">
        <p14:creationId xmlns:p14="http://schemas.microsoft.com/office/powerpoint/2010/main" val="3861811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23C5-D4FA-A913-43E6-C7C322AFD85B}"/>
            </a:ext>
          </a:extLst>
        </p:cNvPr>
        <p:cNvGrpSpPr/>
        <p:nvPr/>
      </p:nvGrpSpPr>
      <p:grpSpPr>
        <a:xfrm>
          <a:off x="0" y="0"/>
          <a:ext cx="0" cy="0"/>
          <a:chOff x="0" y="0"/>
          <a:chExt cx="0" cy="0"/>
        </a:xfrm>
      </p:grpSpPr>
      <p:sp>
        <p:nvSpPr>
          <p:cNvPr id="171010" name="Rectangle 2">
            <a:extLst>
              <a:ext uri="{FF2B5EF4-FFF2-40B4-BE49-F238E27FC236}">
                <a16:creationId xmlns:a16="http://schemas.microsoft.com/office/drawing/2014/main" id="{ABA53AEE-AB8A-7EF9-7D8D-56C8623F6FA3}"/>
              </a:ext>
            </a:extLst>
          </p:cNvPr>
          <p:cNvSpPr>
            <a:spLocks noGrp="1" noChangeArrowheads="1"/>
          </p:cNvSpPr>
          <p:nvPr>
            <p:ph type="title"/>
          </p:nvPr>
        </p:nvSpPr>
        <p:spPr>
          <a:xfrm>
            <a:off x="3733800" y="304800"/>
            <a:ext cx="1981200" cy="914400"/>
          </a:xfrm>
        </p:spPr>
        <p:txBody>
          <a:bodyPr/>
          <a:lstStyle/>
          <a:p>
            <a:pPr algn="ctr" eaLnBrk="1" hangingPunct="1"/>
            <a:r>
              <a:rPr lang="en-US" sz="3600" dirty="0">
                <a:effectLst>
                  <a:outerShdw blurRad="38100" dist="38100" dir="2700000" algn="tl">
                    <a:srgbClr val="000000">
                      <a:alpha val="43137"/>
                    </a:srgbClr>
                  </a:outerShdw>
                </a:effectLst>
              </a:rPr>
              <a:t>Esquema</a:t>
            </a:r>
          </a:p>
        </p:txBody>
      </p:sp>
      <p:sp>
        <p:nvSpPr>
          <p:cNvPr id="153603" name="Rectangle 3">
            <a:extLst>
              <a:ext uri="{FF2B5EF4-FFF2-40B4-BE49-F238E27FC236}">
                <a16:creationId xmlns:a16="http://schemas.microsoft.com/office/drawing/2014/main" id="{9F40CE6E-D09F-8B80-3052-13065BCD2D70}"/>
              </a:ext>
            </a:extLst>
          </p:cNvPr>
          <p:cNvSpPr>
            <a:spLocks noGrp="1" noChangeArrowheads="1"/>
          </p:cNvSpPr>
          <p:nvPr>
            <p:ph type="body" idx="1"/>
          </p:nvPr>
        </p:nvSpPr>
        <p:spPr>
          <a:xfrm>
            <a:off x="1346994" y="1600201"/>
            <a:ext cx="7416006"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Pacto Noéico (Gén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Promesa (Gén 8:20-22) </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Provisión (Gén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Pacto y Sello (Gén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Pecado posterior al diluvio (Gén 9:18-29)</a:t>
            </a:r>
          </a:p>
        </p:txBody>
      </p:sp>
      <p:pic>
        <p:nvPicPr>
          <p:cNvPr id="4" name="Picture 3">
            <a:extLst>
              <a:ext uri="{FF2B5EF4-FFF2-40B4-BE49-F238E27FC236}">
                <a16:creationId xmlns:a16="http://schemas.microsoft.com/office/drawing/2014/main" id="{F299BCE8-72AE-183E-1AB0-BA100A4D09EF}"/>
              </a:ext>
            </a:extLst>
          </p:cNvPr>
          <p:cNvPicPr>
            <a:picLocks noChangeAspect="1"/>
          </p:cNvPicPr>
          <p:nvPr/>
        </p:nvPicPr>
        <p:blipFill>
          <a:blip r:embed="rId2"/>
          <a:stretch>
            <a:fillRect/>
          </a:stretch>
        </p:blipFill>
        <p:spPr>
          <a:xfrm>
            <a:off x="7684926" y="82025"/>
            <a:ext cx="1373881" cy="984775"/>
          </a:xfrm>
          <a:prstGeom prst="rect">
            <a:avLst/>
          </a:prstGeom>
        </p:spPr>
      </p:pic>
    </p:spTree>
    <p:extLst>
      <p:ext uri="{BB962C8B-B14F-4D97-AF65-F5344CB8AC3E}">
        <p14:creationId xmlns:p14="http://schemas.microsoft.com/office/powerpoint/2010/main" val="3150194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3665D-2E4D-1A9D-5410-F90923E4EC36}"/>
            </a:ext>
          </a:extLst>
        </p:cNvPr>
        <p:cNvGrpSpPr/>
        <p:nvPr/>
      </p:nvGrpSpPr>
      <p:grpSpPr>
        <a:xfrm>
          <a:off x="0" y="0"/>
          <a:ext cx="0" cy="0"/>
          <a:chOff x="0" y="0"/>
          <a:chExt cx="0" cy="0"/>
        </a:xfrm>
      </p:grpSpPr>
      <p:sp>
        <p:nvSpPr>
          <p:cNvPr id="173058" name="Rectangle 2">
            <a:extLst>
              <a:ext uri="{FF2B5EF4-FFF2-40B4-BE49-F238E27FC236}">
                <a16:creationId xmlns:a16="http://schemas.microsoft.com/office/drawing/2014/main" id="{AC6C43F9-2D27-71EE-DC1E-2638A3CE0AFE}"/>
              </a:ext>
            </a:extLst>
          </p:cNvPr>
          <p:cNvSpPr>
            <a:spLocks noGrp="1" noChangeArrowheads="1"/>
          </p:cNvSpPr>
          <p:nvPr>
            <p:ph type="title"/>
          </p:nvPr>
        </p:nvSpPr>
        <p:spPr>
          <a:xfrm>
            <a:off x="1905000" y="3048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a:extLst>
              <a:ext uri="{FF2B5EF4-FFF2-40B4-BE49-F238E27FC236}">
                <a16:creationId xmlns:a16="http://schemas.microsoft.com/office/drawing/2014/main" id="{F48820B9-A49D-A611-0B67-B6DE0A902550}"/>
              </a:ext>
            </a:extLst>
          </p:cNvPr>
          <p:cNvSpPr>
            <a:spLocks noGrp="1" noChangeArrowheads="1"/>
          </p:cNvSpPr>
          <p:nvPr>
            <p:ph type="body" idx="1"/>
          </p:nvPr>
        </p:nvSpPr>
        <p:spPr>
          <a:xfrm>
            <a:off x="819150" y="1790700"/>
            <a:ext cx="7505700" cy="3276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Tema de re-creación (Gén 9:1, 2,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El hombre se vuelve carnívoro </a:t>
            </a:r>
            <a:r>
              <a:rPr lang="en-US" dirty="0">
                <a:effectLst>
                  <a:outerShdw blurRad="38100" dist="38100" dir="2700000" algn="tl">
                    <a:srgbClr val="000000">
                      <a:alpha val="43137"/>
                    </a:srgbClr>
                  </a:outerShdw>
                </a:effectLst>
                <a:ea typeface="+mn-ea"/>
                <a:cs typeface="+mn-cs"/>
              </a:rPr>
              <a:t>(Gén. 1:29-30; 2:17; 9:3) </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Precedente cultural para la Ley Mosaica </a:t>
            </a:r>
            <a:r>
              <a:rPr lang="en-US" dirty="0">
                <a:effectLst>
                  <a:outerShdw blurRad="38100" dist="38100" dir="2700000" algn="tl">
                    <a:srgbClr val="000000">
                      <a:alpha val="43137"/>
                    </a:srgbClr>
                  </a:outerShdw>
                </a:effectLst>
                <a:ea typeface="+mn-ea"/>
                <a:cs typeface="+mn-cs"/>
              </a:rPr>
              <a:t>(Gén 9:4; Lev 17:11)</a:t>
            </a:r>
          </a:p>
        </p:txBody>
      </p:sp>
      <p:pic>
        <p:nvPicPr>
          <p:cNvPr id="3" name="Picture 2">
            <a:extLst>
              <a:ext uri="{FF2B5EF4-FFF2-40B4-BE49-F238E27FC236}">
                <a16:creationId xmlns:a16="http://schemas.microsoft.com/office/drawing/2014/main" id="{3CDF9B0F-CFAF-053F-82C3-6C1D0AF438F1}"/>
              </a:ext>
            </a:extLst>
          </p:cNvPr>
          <p:cNvPicPr>
            <a:picLocks noChangeAspect="1"/>
          </p:cNvPicPr>
          <p:nvPr/>
        </p:nvPicPr>
        <p:blipFill>
          <a:blip r:embed="rId2"/>
          <a:stretch>
            <a:fillRect/>
          </a:stretch>
        </p:blipFill>
        <p:spPr>
          <a:xfrm>
            <a:off x="7638990" y="137793"/>
            <a:ext cx="1371719" cy="987638"/>
          </a:xfrm>
          <a:prstGeom prst="rect">
            <a:avLst/>
          </a:prstGeom>
        </p:spPr>
      </p:pic>
    </p:spTree>
    <p:extLst>
      <p:ext uri="{BB962C8B-B14F-4D97-AF65-F5344CB8AC3E}">
        <p14:creationId xmlns:p14="http://schemas.microsoft.com/office/powerpoint/2010/main" val="3017649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9BD1-B954-8474-517C-454E6112768D}"/>
            </a:ext>
          </a:extLst>
        </p:cNvPr>
        <p:cNvGrpSpPr/>
        <p:nvPr/>
      </p:nvGrpSpPr>
      <p:grpSpPr>
        <a:xfrm>
          <a:off x="0" y="0"/>
          <a:ext cx="0" cy="0"/>
          <a:chOff x="0" y="0"/>
          <a:chExt cx="0" cy="0"/>
        </a:xfrm>
      </p:grpSpPr>
      <p:sp>
        <p:nvSpPr>
          <p:cNvPr id="173058" name="Rectangle 2">
            <a:extLst>
              <a:ext uri="{FF2B5EF4-FFF2-40B4-BE49-F238E27FC236}">
                <a16:creationId xmlns:a16="http://schemas.microsoft.com/office/drawing/2014/main" id="{F1E674F3-F6DE-532E-61D9-BDE3F399AB80}"/>
              </a:ext>
            </a:extLst>
          </p:cNvPr>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Pacto Noéico: Provisión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(Gén 9:1-7)</a:t>
            </a:r>
          </a:p>
        </p:txBody>
      </p:sp>
      <p:sp>
        <p:nvSpPr>
          <p:cNvPr id="155651" name="Rectangle 3">
            <a:extLst>
              <a:ext uri="{FF2B5EF4-FFF2-40B4-BE49-F238E27FC236}">
                <a16:creationId xmlns:a16="http://schemas.microsoft.com/office/drawing/2014/main" id="{0D6AF2A0-E668-94E7-44F0-54199CDBF1BD}"/>
              </a:ext>
            </a:extLst>
          </p:cNvPr>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Origen del gobierno humano (Rom 13:1-7; 1 P 2:13-14; Tito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Pena capital (Gén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Justificación (8:21; 6:11;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Apoyo bíblico (Rom 13:4; Mt 26:52)</a:t>
            </a:r>
          </a:p>
        </p:txBody>
      </p:sp>
      <p:pic>
        <p:nvPicPr>
          <p:cNvPr id="3" name="Picture 2">
            <a:extLst>
              <a:ext uri="{FF2B5EF4-FFF2-40B4-BE49-F238E27FC236}">
                <a16:creationId xmlns:a16="http://schemas.microsoft.com/office/drawing/2014/main" id="{171B6EDF-36DA-4C2F-E6B3-C8B8C615E8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556" y="56489"/>
            <a:ext cx="1094922" cy="781711"/>
          </a:xfrm>
          <a:prstGeom prst="rect">
            <a:avLst/>
          </a:prstGeom>
        </p:spPr>
      </p:pic>
    </p:spTree>
    <p:extLst>
      <p:ext uri="{BB962C8B-B14F-4D97-AF65-F5344CB8AC3E}">
        <p14:creationId xmlns:p14="http://schemas.microsoft.com/office/powerpoint/2010/main" val="2373757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772C1-3E18-260F-1A53-096F0D6A3D51}"/>
            </a:ext>
          </a:extLst>
        </p:cNvPr>
        <p:cNvGrpSpPr/>
        <p:nvPr/>
      </p:nvGrpSpPr>
      <p:grpSpPr>
        <a:xfrm>
          <a:off x="0" y="0"/>
          <a:ext cx="0" cy="0"/>
          <a:chOff x="0" y="0"/>
          <a:chExt cx="0" cy="0"/>
        </a:xfrm>
      </p:grpSpPr>
      <p:sp>
        <p:nvSpPr>
          <p:cNvPr id="171010" name="Rectangle 2">
            <a:extLst>
              <a:ext uri="{FF2B5EF4-FFF2-40B4-BE49-F238E27FC236}">
                <a16:creationId xmlns:a16="http://schemas.microsoft.com/office/drawing/2014/main" id="{50F06958-DB79-087F-D52F-0201D634F4ED}"/>
              </a:ext>
            </a:extLst>
          </p:cNvPr>
          <p:cNvSpPr>
            <a:spLocks noGrp="1" noChangeArrowheads="1"/>
          </p:cNvSpPr>
          <p:nvPr>
            <p:ph type="title"/>
          </p:nvPr>
        </p:nvSpPr>
        <p:spPr>
          <a:xfrm>
            <a:off x="3733800" y="304800"/>
            <a:ext cx="1981200" cy="914400"/>
          </a:xfrm>
        </p:spPr>
        <p:txBody>
          <a:bodyPr/>
          <a:lstStyle/>
          <a:p>
            <a:pPr algn="ctr" eaLnBrk="1" hangingPunct="1"/>
            <a:r>
              <a:rPr lang="en-US" sz="3600" dirty="0">
                <a:effectLst>
                  <a:outerShdw blurRad="38100" dist="38100" dir="2700000" algn="tl">
                    <a:srgbClr val="000000">
                      <a:alpha val="43137"/>
                    </a:srgbClr>
                  </a:outerShdw>
                </a:effectLst>
              </a:rPr>
              <a:t>Esquema</a:t>
            </a:r>
          </a:p>
        </p:txBody>
      </p:sp>
      <p:sp>
        <p:nvSpPr>
          <p:cNvPr id="153603" name="Rectangle 3">
            <a:extLst>
              <a:ext uri="{FF2B5EF4-FFF2-40B4-BE49-F238E27FC236}">
                <a16:creationId xmlns:a16="http://schemas.microsoft.com/office/drawing/2014/main" id="{C369FA1D-734F-FD39-5DBD-9A3D4F8269AE}"/>
              </a:ext>
            </a:extLst>
          </p:cNvPr>
          <p:cNvSpPr>
            <a:spLocks noGrp="1" noChangeArrowheads="1"/>
          </p:cNvSpPr>
          <p:nvPr>
            <p:ph type="body" idx="1"/>
          </p:nvPr>
        </p:nvSpPr>
        <p:spPr>
          <a:xfrm>
            <a:off x="1346994" y="1600201"/>
            <a:ext cx="7416006"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Pacto Noéico (Gén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Promesa (Gén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Provisión (Gén 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Pacto y Sello (Gén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Pecado posterior al diluvio (Gén 9:18-29)</a:t>
            </a:r>
          </a:p>
        </p:txBody>
      </p:sp>
      <p:pic>
        <p:nvPicPr>
          <p:cNvPr id="4" name="Picture 3">
            <a:extLst>
              <a:ext uri="{FF2B5EF4-FFF2-40B4-BE49-F238E27FC236}">
                <a16:creationId xmlns:a16="http://schemas.microsoft.com/office/drawing/2014/main" id="{E61DE7B5-A1BA-20E7-AE93-8BB6D664A138}"/>
              </a:ext>
            </a:extLst>
          </p:cNvPr>
          <p:cNvPicPr>
            <a:picLocks noChangeAspect="1"/>
          </p:cNvPicPr>
          <p:nvPr/>
        </p:nvPicPr>
        <p:blipFill>
          <a:blip r:embed="rId2"/>
          <a:stretch>
            <a:fillRect/>
          </a:stretch>
        </p:blipFill>
        <p:spPr>
          <a:xfrm>
            <a:off x="7684926" y="82025"/>
            <a:ext cx="1373881" cy="984775"/>
          </a:xfrm>
          <a:prstGeom prst="rect">
            <a:avLst/>
          </a:prstGeom>
        </p:spPr>
      </p:pic>
    </p:spTree>
    <p:extLst>
      <p:ext uri="{BB962C8B-B14F-4D97-AF65-F5344CB8AC3E}">
        <p14:creationId xmlns:p14="http://schemas.microsoft.com/office/powerpoint/2010/main" val="3294987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65CA0-F299-595E-2BDA-4298E5FA162C}"/>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815F9CC6-FAF5-43A6-8071-DAFE9C2C5811}"/>
              </a:ext>
            </a:extLst>
          </p:cNvPr>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Esquema</a:t>
            </a:r>
          </a:p>
        </p:txBody>
      </p:sp>
      <p:sp>
        <p:nvSpPr>
          <p:cNvPr id="148483" name="Rectangle 3">
            <a:extLst>
              <a:ext uri="{FF2B5EF4-FFF2-40B4-BE49-F238E27FC236}">
                <a16:creationId xmlns:a16="http://schemas.microsoft.com/office/drawing/2014/main" id="{C267EA3B-8AAB-FBD6-AFC6-5A90C5D97FC0}"/>
              </a:ext>
            </a:extLst>
          </p:cNvPr>
          <p:cNvSpPr>
            <a:spLocks noGrp="1" noChangeArrowheads="1"/>
          </p:cNvSpPr>
          <p:nvPr>
            <p:ph type="body" idx="1"/>
          </p:nvPr>
        </p:nvSpPr>
        <p:spPr>
          <a:xfrm>
            <a:off x="698102" y="1294514"/>
            <a:ext cx="7836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Disminución de las aguas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Pruebas de tierra firme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Salida del arca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Eventos posteriores al diluvio (8:20</a:t>
            </a: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‒9:29)</a:t>
            </a:r>
            <a:endParaRPr lang="en-US" b="1" u="sng" dirty="0">
              <a:solidFill>
                <a:srgbClr val="FFFFCC"/>
              </a:solidFill>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BCCCDD09-0C3A-60D1-9662-7F74C18BB971}"/>
              </a:ext>
            </a:extLst>
          </p:cNvPr>
          <p:cNvPicPr>
            <a:picLocks noChangeAspect="1"/>
          </p:cNvPicPr>
          <p:nvPr/>
        </p:nvPicPr>
        <p:blipFill>
          <a:blip r:embed="rId2"/>
          <a:stretch>
            <a:fillRect/>
          </a:stretch>
        </p:blipFill>
        <p:spPr>
          <a:xfrm>
            <a:off x="7315200" y="60906"/>
            <a:ext cx="1743607" cy="1249788"/>
          </a:xfrm>
          <a:prstGeom prst="rect">
            <a:avLst/>
          </a:prstGeom>
        </p:spPr>
      </p:pic>
    </p:spTree>
    <p:extLst>
      <p:ext uri="{BB962C8B-B14F-4D97-AF65-F5344CB8AC3E}">
        <p14:creationId xmlns:p14="http://schemas.microsoft.com/office/powerpoint/2010/main" val="376487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idx="4294967295"/>
          </p:nvPr>
        </p:nvSpPr>
        <p:spPr>
          <a:xfrm>
            <a:off x="1752600" y="232376"/>
            <a:ext cx="4686300" cy="1371600"/>
          </a:xfrm>
        </p:spPr>
        <p:txBody>
          <a:bodyPr/>
          <a:lstStyle/>
          <a:p>
            <a:pPr lvl="0" algn="ctr" eaLnBrk="1" hangingPunct="1">
              <a:spcBef>
                <a:spcPct val="20000"/>
              </a:spcBef>
              <a:buClr>
                <a:srgbClr val="00FFFF"/>
              </a:buClr>
              <a:buSzPct val="75000"/>
              <a:defRPr/>
            </a:pPr>
            <a:r>
              <a:rPr lang="en-US" sz="3600" dirty="0">
                <a:effectLst>
                  <a:outerShdw blurRad="38100" dist="38100" dir="2700000" algn="tl">
                    <a:srgbClr val="000000">
                      <a:alpha val="43137"/>
                    </a:srgbClr>
                  </a:outerShdw>
                </a:effectLst>
              </a:rPr>
              <a:t>Génesis 8:20</a:t>
            </a:r>
            <a:r>
              <a:rPr lang="en-US" sz="3600" dirty="0">
                <a:effectLst>
                  <a:outerShdw blurRad="38100" dist="38100" dir="2700000" algn="tl">
                    <a:srgbClr val="000000">
                      <a:alpha val="43137"/>
                    </a:srgbClr>
                  </a:outerShdw>
                </a:effectLst>
                <a:cs typeface="Calibri" panose="020F0502020204030204" pitchFamily="34" charset="0"/>
              </a:rPr>
              <a:t>–9:29</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rgbClr val="FFFFFF"/>
                </a:solidFill>
                <a:effectLst>
                  <a:outerShdw blurRad="38100" dist="38100" dir="2700000" algn="tl">
                    <a:srgbClr val="000000">
                      <a:alpha val="43137"/>
                    </a:srgbClr>
                  </a:outerShdw>
                </a:effectLst>
                <a:ea typeface="+mn-ea"/>
                <a:cs typeface="+mn-cs"/>
              </a:rPr>
              <a:t>Eventos posteriores al diluvio </a:t>
            </a:r>
            <a:endParaRPr lang="en-US" sz="3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CF11D30-BD1E-467C-8E6A-D2A67842B5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863" y="1752600"/>
            <a:ext cx="7315200" cy="4572000"/>
          </a:xfrm>
          <a:prstGeom prst="rect">
            <a:avLst/>
          </a:prstGeom>
        </p:spPr>
      </p:pic>
      <p:pic>
        <p:nvPicPr>
          <p:cNvPr id="5" name="Picture 4">
            <a:extLst>
              <a:ext uri="{FF2B5EF4-FFF2-40B4-BE49-F238E27FC236}">
                <a16:creationId xmlns:a16="http://schemas.microsoft.com/office/drawing/2014/main" id="{715D0C2C-7995-3CBD-7FC1-A7068A7E1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702" y="152401"/>
            <a:ext cx="1280776"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304800"/>
            <a:ext cx="1981200" cy="914400"/>
          </a:xfrm>
        </p:spPr>
        <p:txBody>
          <a:bodyPr/>
          <a:lstStyle/>
          <a:p>
            <a:pPr algn="ctr" eaLnBrk="1" hangingPunct="1"/>
            <a:r>
              <a:rPr lang="en-US" sz="3600" dirty="0">
                <a:effectLst>
                  <a:outerShdw blurRad="38100" dist="38100" dir="2700000" algn="tl">
                    <a:srgbClr val="000000">
                      <a:alpha val="43137"/>
                    </a:srgbClr>
                  </a:outerShdw>
                </a:effectLst>
              </a:rPr>
              <a:t>Esquema</a:t>
            </a:r>
          </a:p>
        </p:txBody>
      </p:sp>
      <p:sp>
        <p:nvSpPr>
          <p:cNvPr id="153603" name="Rectangle 3"/>
          <p:cNvSpPr>
            <a:spLocks noGrp="1" noChangeArrowheads="1"/>
          </p:cNvSpPr>
          <p:nvPr>
            <p:ph type="body" idx="1"/>
          </p:nvPr>
        </p:nvSpPr>
        <p:spPr>
          <a:xfrm>
            <a:off x="1346994" y="1600201"/>
            <a:ext cx="7416006"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Pacto Noéico (Gén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Promesa (Gén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Provisión (Gén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Pacto y Sello (Gén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Pecado posterior al diluvio (Gén 9:18-29)</a:t>
            </a:r>
          </a:p>
        </p:txBody>
      </p:sp>
      <p:pic>
        <p:nvPicPr>
          <p:cNvPr id="4" name="Picture 3">
            <a:extLst>
              <a:ext uri="{FF2B5EF4-FFF2-40B4-BE49-F238E27FC236}">
                <a16:creationId xmlns:a16="http://schemas.microsoft.com/office/drawing/2014/main" id="{164F2916-9927-29F1-B291-FA96B013DF5D}"/>
              </a:ext>
            </a:extLst>
          </p:cNvPr>
          <p:cNvPicPr>
            <a:picLocks noChangeAspect="1"/>
          </p:cNvPicPr>
          <p:nvPr/>
        </p:nvPicPr>
        <p:blipFill>
          <a:blip r:embed="rId2"/>
          <a:stretch>
            <a:fillRect/>
          </a:stretch>
        </p:blipFill>
        <p:spPr>
          <a:xfrm>
            <a:off x="7684926" y="82025"/>
            <a:ext cx="1373881" cy="984775"/>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25117</TotalTime>
  <Words>3088</Words>
  <Application>Microsoft Office PowerPoint</Application>
  <PresentationFormat>On-screen Show (4:3)</PresentationFormat>
  <Paragraphs>430</Paragraphs>
  <Slides>66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Century Gothic</vt:lpstr>
      <vt:lpstr>Times New Roman</vt:lpstr>
      <vt:lpstr>Wingdings</vt:lpstr>
      <vt:lpstr>Azure</vt:lpstr>
      <vt:lpstr>PowerPoint Presentation</vt:lpstr>
      <vt:lpstr>ESTRUCTURA DE GÉNESIS</vt:lpstr>
      <vt:lpstr>ESTRUCTURA DE GÉNESIS</vt:lpstr>
      <vt:lpstr>ESTRUCTURA DE GÉNESIS</vt:lpstr>
      <vt:lpstr>PowerPoint Presentation</vt:lpstr>
      <vt:lpstr>ESTRUCTURA DE GÉNESIS</vt:lpstr>
      <vt:lpstr>Génesis 8‒9 Esquema</vt:lpstr>
      <vt:lpstr>Génesis 8:20–9:29 Eventos posteriores al diluvio </vt:lpstr>
      <vt:lpstr>Esquema</vt:lpstr>
      <vt:lpstr>Esquema</vt:lpstr>
      <vt:lpstr>Esquema</vt:lpstr>
      <vt:lpstr>Pacto Noéico: Promesa (Gén 8:20-22)</vt:lpstr>
      <vt:lpstr>Esquema</vt:lpstr>
      <vt:lpstr>Pacto Noéico: Provisión (Gén 9:1-7)</vt:lpstr>
      <vt:lpstr>Pacto Noéico: Provisión  (Gén 9:1-7)</vt:lpstr>
      <vt:lpstr>Pacto Noéico: Provisión  (Gén 9:1-7)</vt:lpstr>
      <vt:lpstr>PowerPoint Presentation</vt:lpstr>
      <vt:lpstr>Pacto Noéico: Provisión  (Gén 9:1-7)</vt:lpstr>
      <vt:lpstr>PowerPoint Presentation</vt:lpstr>
      <vt:lpstr>PowerPoint Presentation</vt:lpstr>
      <vt:lpstr>PowerPoint Presentation</vt:lpstr>
      <vt:lpstr>Pacto Noéico: Provisión  (Gén 9:1-7)</vt:lpstr>
      <vt:lpstr>PowerPoint Presentation</vt:lpstr>
      <vt:lpstr>PowerPoint Presentation</vt:lpstr>
      <vt:lpstr>Objeciones a la Pena Capital</vt:lpstr>
      <vt:lpstr>Objeciones a la Pena Capital</vt:lpstr>
      <vt:lpstr>PowerPoint Presentation</vt:lpstr>
      <vt:lpstr>PowerPoint Presentation</vt:lpstr>
      <vt:lpstr>PowerPoint Presentation</vt:lpstr>
      <vt:lpstr>Objeciones a la Pena Capital</vt:lpstr>
      <vt:lpstr>Objeciones a la Pena Capital</vt:lpstr>
      <vt:lpstr>PowerPoint Presentation</vt:lpstr>
      <vt:lpstr>PowerPoint Presentation</vt:lpstr>
      <vt:lpstr>PowerPoint Presentation</vt:lpstr>
      <vt:lpstr>PowerPoint Presentation</vt:lpstr>
      <vt:lpstr>Objeciones a la Pena Capital</vt:lpstr>
      <vt:lpstr>PowerPoint Presentation</vt:lpstr>
      <vt:lpstr>PowerPoint Presentation</vt:lpstr>
      <vt:lpstr>PowerPoint Presentation</vt:lpstr>
      <vt:lpstr>PowerPoint Presentation</vt:lpstr>
      <vt:lpstr>PowerPoint Presentation</vt:lpstr>
      <vt:lpstr>Objeciones a la Pena Capital</vt:lpstr>
      <vt:lpstr>Objeciones a la Pena Capital</vt:lpstr>
      <vt:lpstr>BIDEN UN AMBASSADOR SAYS ‘WHITE SUPREMACY’ IS ‘WEAVED’ INTO US FOUNDING DOCUMENTS – EMILY JACOBS, APRIL 15, 2021  https://nypost.com/2021/04/15/biden-un-ambassador-says-white-supremacy-weaved-into-us-founding/</vt:lpstr>
      <vt:lpstr>Objeciones a la Pena Capital</vt:lpstr>
      <vt:lpstr>Octava Enmienda</vt:lpstr>
      <vt:lpstr>Quinta Enmienda</vt:lpstr>
      <vt:lpstr>Objeciones a la Pena Capital</vt:lpstr>
      <vt:lpstr>PowerPoint Presentation</vt:lpstr>
      <vt:lpstr>PowerPoint Presentation</vt:lpstr>
      <vt:lpstr>PowerPoint Presentation</vt:lpstr>
      <vt:lpstr>Pacto Noéico: Provisión (Gén 9:1-7)</vt:lpstr>
      <vt:lpstr>LAS INSTITUCIONES DIVINAS</vt:lpstr>
      <vt:lpstr>LAS INSTITUCIONES DIVINAS</vt:lpstr>
      <vt:lpstr>PowerPoint Presentation</vt:lpstr>
      <vt:lpstr>PowerPoint Presentation</vt:lpstr>
      <vt:lpstr>PowerPoint Presentation</vt:lpstr>
      <vt:lpstr>PowerPoint Presentation</vt:lpstr>
      <vt:lpstr>PowerPoint Presentation</vt:lpstr>
      <vt:lpstr>Conclusión</vt:lpstr>
      <vt:lpstr>Génesis 8‒9 Esquema</vt:lpstr>
      <vt:lpstr>Esquema</vt:lpstr>
      <vt:lpstr>Pacto Noéico: Provisión (Gén 9:1-7)</vt:lpstr>
      <vt:lpstr>Pacto Noéico: Provisión  (Gén 9:1-7)</vt:lpstr>
      <vt:lpstr>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037 - 9v6-7</dc:title>
  <dc:subject>Genesis 9</dc:subject>
  <dc:creator>A. Woods</dc:creator>
  <dc:description>Modified by Jim McGowan</dc:description>
  <cp:lastModifiedBy>Claudia Mora</cp:lastModifiedBy>
  <cp:revision>1703</cp:revision>
  <cp:lastPrinted>2021-05-22T20:35:43Z</cp:lastPrinted>
  <dcterms:created xsi:type="dcterms:W3CDTF">2009-03-17T12:21:13Z</dcterms:created>
  <dcterms:modified xsi:type="dcterms:W3CDTF">2026-06-16T23:32:56Z</dcterms:modified>
</cp:coreProperties>
</file>