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3"/>
  </p:notesMasterIdLst>
  <p:handoutMasterIdLst>
    <p:handoutMasterId r:id="rId84"/>
  </p:handoutMasterIdLst>
  <p:sldIdLst>
    <p:sldId id="7044" r:id="rId2"/>
    <p:sldId id="7045" r:id="rId3"/>
    <p:sldId id="7082" r:id="rId4"/>
    <p:sldId id="7249" r:id="rId5"/>
    <p:sldId id="7250" r:id="rId6"/>
    <p:sldId id="7244" r:id="rId7"/>
    <p:sldId id="7251" r:id="rId8"/>
    <p:sldId id="7252" r:id="rId9"/>
    <p:sldId id="7253" r:id="rId10"/>
    <p:sldId id="7254" r:id="rId11"/>
    <p:sldId id="7255" r:id="rId12"/>
    <p:sldId id="7256" r:id="rId13"/>
    <p:sldId id="7257" r:id="rId14"/>
    <p:sldId id="7258" r:id="rId15"/>
    <p:sldId id="7259" r:id="rId16"/>
    <p:sldId id="7285" r:id="rId17"/>
    <p:sldId id="7286" r:id="rId18"/>
    <p:sldId id="7337" r:id="rId19"/>
    <p:sldId id="7338" r:id="rId20"/>
    <p:sldId id="6950" r:id="rId21"/>
    <p:sldId id="7336" r:id="rId22"/>
    <p:sldId id="7287" r:id="rId23"/>
    <p:sldId id="7288" r:id="rId24"/>
    <p:sldId id="5921" r:id="rId25"/>
    <p:sldId id="7241" r:id="rId26"/>
    <p:sldId id="5555" r:id="rId27"/>
    <p:sldId id="7289" r:id="rId28"/>
    <p:sldId id="7290" r:id="rId29"/>
    <p:sldId id="2673" r:id="rId30"/>
    <p:sldId id="7136" r:id="rId31"/>
    <p:sldId id="1657" r:id="rId32"/>
    <p:sldId id="7291" r:id="rId33"/>
    <p:sldId id="7292" r:id="rId34"/>
    <p:sldId id="7293" r:id="rId35"/>
    <p:sldId id="7335" r:id="rId36"/>
    <p:sldId id="7294" r:id="rId37"/>
    <p:sldId id="6813" r:id="rId38"/>
    <p:sldId id="7295" r:id="rId39"/>
    <p:sldId id="7313" r:id="rId40"/>
    <p:sldId id="7314" r:id="rId41"/>
    <p:sldId id="7315" r:id="rId42"/>
    <p:sldId id="7316" r:id="rId43"/>
    <p:sldId id="7317" r:id="rId44"/>
    <p:sldId id="7318" r:id="rId45"/>
    <p:sldId id="7319" r:id="rId46"/>
    <p:sldId id="7320" r:id="rId47"/>
    <p:sldId id="7297" r:id="rId48"/>
    <p:sldId id="7298" r:id="rId49"/>
    <p:sldId id="7299" r:id="rId50"/>
    <p:sldId id="7300" r:id="rId51"/>
    <p:sldId id="7321" r:id="rId52"/>
    <p:sldId id="7301" r:id="rId53"/>
    <p:sldId id="7322" r:id="rId54"/>
    <p:sldId id="7323" r:id="rId55"/>
    <p:sldId id="7302" r:id="rId56"/>
    <p:sldId id="7303" r:id="rId57"/>
    <p:sldId id="2331" r:id="rId58"/>
    <p:sldId id="7324" r:id="rId59"/>
    <p:sldId id="7325" r:id="rId60"/>
    <p:sldId id="7304" r:id="rId61"/>
    <p:sldId id="7326" r:id="rId62"/>
    <p:sldId id="7327" r:id="rId63"/>
    <p:sldId id="7328" r:id="rId64"/>
    <p:sldId id="7329" r:id="rId65"/>
    <p:sldId id="7305" r:id="rId66"/>
    <p:sldId id="7306" r:id="rId67"/>
    <p:sldId id="6888" r:id="rId68"/>
    <p:sldId id="7307" r:id="rId69"/>
    <p:sldId id="7330" r:id="rId70"/>
    <p:sldId id="7331" r:id="rId71"/>
    <p:sldId id="7308" r:id="rId72"/>
    <p:sldId id="7332" r:id="rId73"/>
    <p:sldId id="7309" r:id="rId74"/>
    <p:sldId id="6632" r:id="rId75"/>
    <p:sldId id="6917" r:id="rId76"/>
    <p:sldId id="7333" r:id="rId77"/>
    <p:sldId id="7310" r:id="rId78"/>
    <p:sldId id="7311" r:id="rId79"/>
    <p:sldId id="7312" r:id="rId80"/>
    <p:sldId id="7334" r:id="rId81"/>
    <p:sldId id="6956" r:id="rId82"/>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66FF66"/>
    <a:srgbClr val="33CC33"/>
    <a:srgbClr val="000066"/>
    <a:srgbClr val="FFCCFF"/>
    <a:srgbClr val="0000FF"/>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495B89-0D1E-4809-898B-123C093603ED}" v="8" dt="2021-05-09T17:30:14.66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18" d="100"/>
          <a:sy n="118" d="100"/>
        </p:scale>
        <p:origin x="112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80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036 - 9v5-6 </a:t>
            </a:r>
          </a:p>
          <a:p>
            <a:pPr>
              <a:defRPr/>
            </a:pPr>
            <a:r>
              <a:rPr lang="en-US" sz="1600" dirty="0"/>
              <a:t>05-16-2021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6/5/2026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237261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62</a:t>
            </a:fld>
            <a:endParaRPr lang="en-US" altLang="en-US" dirty="0"/>
          </a:p>
        </p:txBody>
      </p:sp>
    </p:spTree>
    <p:extLst>
      <p:ext uri="{BB962C8B-B14F-4D97-AF65-F5344CB8AC3E}">
        <p14:creationId xmlns:p14="http://schemas.microsoft.com/office/powerpoint/2010/main" val="4244477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dirty="0"/>
              <a:t>Dr. Andy Woods</a:t>
            </a:r>
          </a:p>
        </p:txBody>
      </p:sp>
      <p:sp>
        <p:nvSpPr>
          <p:cNvPr id="5" name="Date Placeholder 4"/>
          <p:cNvSpPr>
            <a:spLocks noGrp="1"/>
          </p:cNvSpPr>
          <p:nvPr>
            <p:ph type="dt" idx="1"/>
          </p:nvPr>
        </p:nvSpPr>
        <p:spPr/>
        <p:txBody>
          <a:bodyPr/>
          <a:lstStyle/>
          <a:p>
            <a:pPr>
              <a:defRPr/>
            </a:pPr>
            <a:r>
              <a:rPr lang="en-US" dirty="0"/>
              <a:t>9/11/2016</a:t>
            </a:r>
          </a:p>
        </p:txBody>
      </p:sp>
      <p:sp>
        <p:nvSpPr>
          <p:cNvPr id="6" name="Footer Placeholder 5"/>
          <p:cNvSpPr>
            <a:spLocks noGrp="1"/>
          </p:cNvSpPr>
          <p:nvPr>
            <p:ph type="ftr" sz="quarter" idx="4"/>
          </p:nvPr>
        </p:nvSpPr>
        <p:spPr/>
        <p:txBody>
          <a:bodyPr/>
          <a:lstStyle/>
          <a:p>
            <a:pPr>
              <a:defRPr/>
            </a:pPr>
            <a:r>
              <a:rPr lang="en-US" dirty="0"/>
              <a:t>Sugar Land Bible Church</a:t>
            </a:r>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81</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dirty="0"/>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dirty="0"/>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dirty="0"/>
          </a:p>
        </p:txBody>
      </p:sp>
    </p:spTree>
    <p:extLst>
      <p:ext uri="{BB962C8B-B14F-4D97-AF65-F5344CB8AC3E}">
        <p14:creationId xmlns:p14="http://schemas.microsoft.com/office/powerpoint/2010/main" val="40127050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en.wikipedia.org/wiki/Image:Janetreno.jpg" TargetMode="Externa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Génesis 6-9</a:t>
            </a:r>
          </a:p>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El Diluvio y la Continuación de la Promesa Mesiánica </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396" y="1981200"/>
            <a:ext cx="6705600" cy="3519854"/>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1349001" y="4953000"/>
            <a:ext cx="6445995" cy="400110"/>
          </a:xfrm>
          <a:prstGeom prst="rect">
            <a:avLst/>
          </a:prstGeom>
          <a:noFill/>
        </p:spPr>
        <p:txBody>
          <a:bodyPr wrap="none" rtlCol="0">
            <a:spAutoFit/>
          </a:bodyPr>
          <a:lstStyle/>
          <a:p>
            <a:r>
              <a:rPr lang="en-US" sz="2000" dirty="0">
                <a:solidFill>
                  <a:schemeClr val="tx1">
                    <a:lumMod val="75000"/>
                  </a:schemeClr>
                </a:solidFill>
                <a:latin typeface="Century Gothic" panose="020B0502020202020204" pitchFamily="34" charset="0"/>
              </a:rPr>
              <a:t>el libro de los orígenes         |   por  dr. andy woods</a:t>
            </a:r>
            <a:endParaRPr lang="es-CO" sz="20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1AA7-9276-10D1-263C-9036D9F53459}"/>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A4109603-6B50-F1D6-9660-BAAA3BD7E03A}"/>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1F406E59-6E7E-9D40-0F2B-6F6AA47CB09B}"/>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A6D99C26-B74C-90AD-9CC7-C496BA7525E1}"/>
              </a:ext>
            </a:extLst>
          </p:cNvPr>
          <p:cNvPicPr>
            <a:picLocks noChangeAspect="1"/>
          </p:cNvPicPr>
          <p:nvPr/>
        </p:nvPicPr>
        <p:blipFill>
          <a:blip r:embed="rId2"/>
          <a:stretch>
            <a:fillRect/>
          </a:stretch>
        </p:blipFill>
        <p:spPr>
          <a:xfrm>
            <a:off x="7684926" y="82025"/>
            <a:ext cx="1373881" cy="984775"/>
          </a:xfrm>
          <a:prstGeom prst="rect">
            <a:avLst/>
          </a:prstGeom>
        </p:spPr>
      </p:pic>
    </p:spTree>
    <p:extLst>
      <p:ext uri="{BB962C8B-B14F-4D97-AF65-F5344CB8AC3E}">
        <p14:creationId xmlns:p14="http://schemas.microsoft.com/office/powerpoint/2010/main" val="228279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4739-0957-F51F-6375-71A68E00D4EF}"/>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0A9890CB-6D72-B082-38B3-BEC1E2304AA4}"/>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37E837BF-C031-53DA-0638-7C398B69ABE6}"/>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7C58AEC4-6CE2-A18A-3E21-4B667B30AC69}"/>
              </a:ext>
            </a:extLst>
          </p:cNvPr>
          <p:cNvPicPr>
            <a:picLocks noChangeAspect="1"/>
          </p:cNvPicPr>
          <p:nvPr/>
        </p:nvPicPr>
        <p:blipFill>
          <a:blip r:embed="rId2"/>
          <a:stretch>
            <a:fillRect/>
          </a:stretch>
        </p:blipFill>
        <p:spPr>
          <a:xfrm>
            <a:off x="7315200" y="82025"/>
            <a:ext cx="1743607" cy="1249788"/>
          </a:xfrm>
          <a:prstGeom prst="rect">
            <a:avLst/>
          </a:prstGeom>
        </p:spPr>
      </p:pic>
    </p:spTree>
    <p:extLst>
      <p:ext uri="{BB962C8B-B14F-4D97-AF65-F5344CB8AC3E}">
        <p14:creationId xmlns:p14="http://schemas.microsoft.com/office/powerpoint/2010/main" val="1821600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019300" y="304800"/>
            <a:ext cx="5105400" cy="1143000"/>
          </a:xfrm>
        </p:spPr>
        <p:txBody>
          <a:bodyPr/>
          <a:lstStyle/>
          <a:p>
            <a:pPr algn="ctr" eaLnBrk="1" hangingPunct="1"/>
            <a:r>
              <a:rPr lang="en-US" sz="3600" dirty="0">
                <a:effectLst>
                  <a:outerShdw blurRad="38100" dist="38100" dir="2700000" algn="tl">
                    <a:srgbClr val="000000">
                      <a:alpha val="43137"/>
                    </a:srgbClr>
                  </a:outerShdw>
                </a:effectLst>
              </a:rPr>
              <a:t>Pacto Noéico: Promesa</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8:20-22)</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154627" name="Rectangle 3"/>
          <p:cNvSpPr>
            <a:spLocks noGrp="1" noChangeArrowheads="1"/>
          </p:cNvSpPr>
          <p:nvPr>
            <p:ph type="body" idx="1"/>
          </p:nvPr>
        </p:nvSpPr>
        <p:spPr>
          <a:xfrm>
            <a:off x="723900" y="1600200"/>
            <a:ext cx="7696200" cy="4460875"/>
          </a:xfrm>
        </p:spPr>
        <p:txBody>
          <a:bodyPr/>
          <a:lstStyle/>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sacrificio inicial de Noé </a:t>
            </a:r>
            <a:r>
              <a:rPr lang="en-US" dirty="0">
                <a:effectLst>
                  <a:outerShdw blurRad="38100" dist="38100" dir="2700000" algn="tl">
                    <a:srgbClr val="000000">
                      <a:alpha val="43137"/>
                    </a:srgbClr>
                  </a:outerShdw>
                </a:effectLst>
                <a:ea typeface="+mn-ea"/>
                <a:cs typeface="+mn-cs"/>
              </a:rPr>
              <a:t>(8:20)</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Promesa divina de no inundar la tierra de nuevo</a:t>
            </a:r>
            <a:r>
              <a:rPr lang="en-US" dirty="0">
                <a:effectLst>
                  <a:outerShdw blurRad="38100" dist="38100" dir="2700000" algn="tl">
                    <a:srgbClr val="000000">
                      <a:alpha val="43137"/>
                    </a:srgbClr>
                  </a:outerShdw>
                </a:effectLst>
                <a:ea typeface="+mn-ea"/>
                <a:cs typeface="+mn-cs"/>
              </a:rPr>
              <a:t> (Gén 8:21a)</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 continua depravación hace necesaria la obra de un futuro Mesías.</a:t>
            </a:r>
            <a:r>
              <a:rPr lang="en-US" dirty="0">
                <a:effectLst>
                  <a:outerShdw blurRad="38100" dist="38100" dir="2700000" algn="tl">
                    <a:srgbClr val="000000">
                      <a:alpha val="43137"/>
                    </a:srgbClr>
                  </a:outerShdw>
                </a:effectLst>
                <a:ea typeface="+mn-ea"/>
                <a:cs typeface="+mn-cs"/>
              </a:rPr>
              <a:t> (Gén 8:21b)</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Estaciónes o ciclos ininterrumpidos     (Gén 8:22) – Calentamiento global?</a:t>
            </a:r>
          </a:p>
        </p:txBody>
      </p:sp>
      <p:pic>
        <p:nvPicPr>
          <p:cNvPr id="4" name="Picture 3">
            <a:extLst>
              <a:ext uri="{FF2B5EF4-FFF2-40B4-BE49-F238E27FC236}">
                <a16:creationId xmlns:a16="http://schemas.microsoft.com/office/drawing/2014/main" id="{B05D6E10-3B34-87E8-D86A-BC81722D6C5A}"/>
              </a:ext>
            </a:extLst>
          </p:cNvPr>
          <p:cNvPicPr>
            <a:picLocks noChangeAspect="1"/>
          </p:cNvPicPr>
          <p:nvPr/>
        </p:nvPicPr>
        <p:blipFill>
          <a:blip r:embed="rId2"/>
          <a:stretch>
            <a:fillRect/>
          </a:stretch>
        </p:blipFill>
        <p:spPr>
          <a:xfrm>
            <a:off x="7315200" y="76200"/>
            <a:ext cx="1743607" cy="12497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164F2916-9927-29F1-B291-FA96B013DF5D}"/>
              </a:ext>
            </a:extLst>
          </p:cNvPr>
          <p:cNvPicPr>
            <a:picLocks noChangeAspect="1"/>
          </p:cNvPicPr>
          <p:nvPr/>
        </p:nvPicPr>
        <p:blipFill>
          <a:blip r:embed="rId2"/>
          <a:stretch>
            <a:fillRect/>
          </a:stretch>
        </p:blipFill>
        <p:spPr>
          <a:xfrm>
            <a:off x="7684926" y="82025"/>
            <a:ext cx="1373881" cy="9847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15C6561E-09C0-FADA-1F04-164E747EF068}"/>
              </a:ext>
            </a:extLst>
          </p:cNvPr>
          <p:cNvPicPr>
            <a:picLocks noChangeAspect="1"/>
          </p:cNvPicPr>
          <p:nvPr/>
        </p:nvPicPr>
        <p:blipFill>
          <a:blip r:embed="rId2"/>
          <a:stretch>
            <a:fillRect/>
          </a:stretch>
        </p:blipFill>
        <p:spPr>
          <a:xfrm>
            <a:off x="7638990" y="137793"/>
            <a:ext cx="1371719" cy="9876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56FF4E78-DFDA-3F97-C567-0E7DA79076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4250459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D2DE5-980F-F9DB-9B7C-27B3655412A6}"/>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074E62A3-305A-A9AC-E648-269B6301C0B6}"/>
              </a:ext>
            </a:extLst>
          </p:cNvPr>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DDCA7A01-07A6-96B8-49DF-D5C7A8B456CF}"/>
              </a:ext>
            </a:extLst>
          </p:cNvPr>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90319D4B-D011-BAC6-D1E8-3CDBD1E8EF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2007111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133600"/>
            <a:ext cx="2633700" cy="2286198"/>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0" y="228600"/>
          <a:ext cx="9144000" cy="6546130"/>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319069713"/>
                    </a:ext>
                  </a:extLst>
                </a:gridCol>
                <a:gridCol w="45720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Temas del Orígen</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Universo</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Vida</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Hombre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Matrimonio</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 maldad</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Vestido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Religión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Salvación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Lenguage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Gobierno</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Naciones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42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734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C8B17-E48C-B477-BB8B-F24E4F477B96}"/>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017E40F-9228-F94D-2F47-B2293F07B2AA}"/>
              </a:ext>
            </a:extLst>
          </p:cNvPr>
          <p:cNvGraphicFramePr>
            <a:graphicFrameLocks noGrp="1"/>
          </p:cNvGraphicFramePr>
          <p:nvPr>
            <p:extLst>
              <p:ext uri="{D42A27DB-BD31-4B8C-83A1-F6EECF244321}">
                <p14:modId xmlns:p14="http://schemas.microsoft.com/office/powerpoint/2010/main" val="2535258827"/>
              </p:ext>
            </p:extLst>
          </p:nvPr>
        </p:nvGraphicFramePr>
        <p:xfrm>
          <a:off x="0" y="228600"/>
          <a:ext cx="9144000" cy="6546130"/>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319069713"/>
                    </a:ext>
                  </a:extLst>
                </a:gridCol>
                <a:gridCol w="45720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Temas del Orígen</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Universo</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Vida</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Hombre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Matrimonio</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 maldad</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Vestido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Religión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Salvación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Lenguage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mn-cs"/>
                        </a:rPr>
                        <a:t>Gobierno</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Naciones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1810D7F9-C3E1-55B0-4E89-8B9B391FA21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42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008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ESTRUCTURA DE GÉNESIS</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51">
            <a:extLst>
              <a:ext uri="{FF2B5EF4-FFF2-40B4-BE49-F238E27FC236}">
                <a16:creationId xmlns:a16="http://schemas.microsoft.com/office/drawing/2014/main" id="{0389B6FF-46AB-77AF-6E6B-6C6F0DEB78E5}"/>
              </a:ext>
            </a:extLst>
          </p:cNvPr>
          <p:cNvSpPr txBox="1">
            <a:spLocks noChangeArrowheads="1"/>
          </p:cNvSpPr>
          <p:nvPr/>
        </p:nvSpPr>
        <p:spPr bwMode="auto">
          <a:xfrm>
            <a:off x="990600" y="1600200"/>
            <a:ext cx="8153400" cy="1955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b="1" u="sng" kern="0" dirty="0">
                <a:solidFill>
                  <a:srgbClr val="FFFFCC"/>
                </a:solidFill>
              </a:rPr>
              <a:t>Orígen de la raza humana (Gén. 1</a:t>
            </a:r>
            <a:r>
              <a:rPr lang="en-US" b="1" u="sng" kern="0" dirty="0">
                <a:solidFill>
                  <a:srgbClr val="FFFFCC"/>
                </a:solidFill>
                <a:cs typeface="Calibri" panose="020F0502020204030204" pitchFamily="34" charset="0"/>
              </a:rPr>
              <a:t>‒11)</a:t>
            </a:r>
            <a:endParaRPr lang="en-US" b="1" u="sng" kern="0" dirty="0">
              <a:solidFill>
                <a:srgbClr val="FFFFCC"/>
              </a:solidFill>
            </a:endParaRPr>
          </a:p>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kern="0" dirty="0"/>
              <a:t>Orígen de la raza hebrea (Gén. 12</a:t>
            </a:r>
            <a:r>
              <a:rPr lang="en-US" kern="0" dirty="0">
                <a:cs typeface="Calibri" panose="020F0502020204030204" pitchFamily="34" charset="0"/>
              </a:rPr>
              <a:t>‒50)</a:t>
            </a:r>
            <a:endParaRPr lang="en-US" kern="0" dirty="0"/>
          </a:p>
        </p:txBody>
      </p:sp>
      <p:pic>
        <p:nvPicPr>
          <p:cNvPr id="7" name="Picture 6">
            <a:extLst>
              <a:ext uri="{FF2B5EF4-FFF2-40B4-BE49-F238E27FC236}">
                <a16:creationId xmlns:a16="http://schemas.microsoft.com/office/drawing/2014/main" id="{EED913F4-6661-243E-5743-53DA2DF3B671}"/>
              </a:ext>
            </a:extLst>
          </p:cNvPr>
          <p:cNvPicPr>
            <a:picLocks noChangeAspect="1"/>
          </p:cNvPicPr>
          <p:nvPr/>
        </p:nvPicPr>
        <p:blipFill>
          <a:blip r:embed="rId3"/>
          <a:stretch>
            <a:fillRect/>
          </a:stretch>
        </p:blipFill>
        <p:spPr>
          <a:xfrm>
            <a:off x="7549154" y="60906"/>
            <a:ext cx="1509653" cy="1082094"/>
          </a:xfrm>
          <a:prstGeom prst="rect">
            <a:avLst/>
          </a:prstGeom>
        </p:spPr>
      </p:pic>
    </p:spTree>
    <p:extLst>
      <p:ext uri="{BB962C8B-B14F-4D97-AF65-F5344CB8AC3E}">
        <p14:creationId xmlns:p14="http://schemas.microsoft.com/office/powerpoint/2010/main" val="124812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092228" cy="857250"/>
          </a:xfrm>
        </p:spPr>
        <p:txBody>
          <a:bodyPr/>
          <a:lstStyle/>
          <a:p>
            <a:r>
              <a:rPr lang="en-US" dirty="0">
                <a:effectLst>
                  <a:outerShdw blurRad="38100" dist="38100" dir="2700000" algn="tl">
                    <a:srgbClr val="000000">
                      <a:alpha val="43137"/>
                    </a:srgbClr>
                  </a:outerShdw>
                </a:effectLst>
              </a:rPr>
              <a:t>Las Instituciones Divinas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0" y="1771650"/>
            <a:ext cx="8305800" cy="3714750"/>
          </a:xfrm>
        </p:spPr>
        <p:txBody>
          <a:bodyPr/>
          <a:lstStyle/>
          <a:p>
            <a:pPr marL="429816" indent="-429816" eaLnBrk="1" hangingPunct="1">
              <a:spcBef>
                <a:spcPts val="0"/>
              </a:spcBef>
              <a:spcAft>
                <a:spcPts val="2700"/>
              </a:spcAft>
              <a:buClr>
                <a:srgbClr val="66FFFF"/>
              </a:buClr>
            </a:pPr>
            <a:r>
              <a:rPr lang="es-CO" dirty="0">
                <a:effectLst>
                  <a:outerShdw blurRad="38100" dist="38100" dir="2700000" algn="tl">
                    <a:srgbClr val="000000">
                      <a:alpha val="43137"/>
                    </a:srgbClr>
                  </a:outerShdw>
                </a:effectLst>
              </a:rPr>
              <a:t>Matrimonio y familia (Gén. 1:26-28; 2:18-25)</a:t>
            </a:r>
            <a:endParaRPr lang="en-US" dirty="0">
              <a:effectLst>
                <a:outerShdw blurRad="38100" dist="38100" dir="2700000" algn="tl">
                  <a:srgbClr val="000000">
                    <a:alpha val="43137"/>
                  </a:srgbClr>
                </a:outerShdw>
              </a:effectLst>
            </a:endParaRP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Trabajo (Gén. 2:15; 3:19)</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Conciencia (Gén. 3:22)</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Gobierno (Gén. 9:6)</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Nacionalismo (Gén. 11:1-9)</a:t>
            </a:r>
          </a:p>
        </p:txBody>
      </p:sp>
      <p:sp>
        <p:nvSpPr>
          <p:cNvPr id="4" name="Slide Number Placeholder 3"/>
          <p:cNvSpPr>
            <a:spLocks noGrp="1"/>
          </p:cNvSpPr>
          <p:nvPr>
            <p:ph type="sldNum" sz="quarter" idx="12"/>
          </p:nvPr>
        </p:nvSpPr>
        <p:spPr/>
        <p:txBody>
          <a:bodyPr/>
          <a:lstStyle/>
          <a:p>
            <a:pPr>
              <a:defRPr/>
            </a:pPr>
            <a:fld id="{C02DFD5B-8FD4-43B8-BC86-4E352B490EB1}" type="slidenum">
              <a:rPr lang="en-US" altLang="en-US" smtClean="0">
                <a:effectLst>
                  <a:outerShdw blurRad="38100" dist="38100" dir="2700000" algn="tl">
                    <a:srgbClr val="000000">
                      <a:alpha val="43137"/>
                    </a:srgbClr>
                  </a:outerShdw>
                </a:effectLst>
              </a:rPr>
              <a:pPr>
                <a:defRPr/>
              </a:pPr>
              <a:t>20</a:t>
            </a:fld>
            <a:endParaRPr lang="en-US"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2550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4BE2B-7B98-F3BB-1F0B-FB42BB180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0175E-51EE-7643-921C-70950A3AB9B7}"/>
              </a:ext>
            </a:extLst>
          </p:cNvPr>
          <p:cNvSpPr>
            <a:spLocks noGrp="1"/>
          </p:cNvSpPr>
          <p:nvPr>
            <p:ph type="title"/>
          </p:nvPr>
        </p:nvSpPr>
        <p:spPr>
          <a:xfrm>
            <a:off x="1219200" y="152400"/>
            <a:ext cx="6092228" cy="857250"/>
          </a:xfrm>
        </p:spPr>
        <p:txBody>
          <a:bodyPr/>
          <a:lstStyle/>
          <a:p>
            <a:r>
              <a:rPr lang="en-US" dirty="0">
                <a:effectLst>
                  <a:outerShdw blurRad="38100" dist="38100" dir="2700000" algn="tl">
                    <a:srgbClr val="000000">
                      <a:alpha val="43137"/>
                    </a:srgbClr>
                  </a:outerShdw>
                </a:effectLst>
              </a:rPr>
              <a:t>Las Instituciones Divinas</a:t>
            </a:r>
            <a:endParaRPr lang="en-US" b="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1767E21-C777-8931-084D-97E7909BDC69}"/>
              </a:ext>
            </a:extLst>
          </p:cNvPr>
          <p:cNvSpPr>
            <a:spLocks noGrp="1"/>
          </p:cNvSpPr>
          <p:nvPr>
            <p:ph idx="1"/>
          </p:nvPr>
        </p:nvSpPr>
        <p:spPr>
          <a:xfrm>
            <a:off x="762000" y="1771650"/>
            <a:ext cx="8305800" cy="3714750"/>
          </a:xfrm>
        </p:spPr>
        <p:txBody>
          <a:bodyPr/>
          <a:lstStyle/>
          <a:p>
            <a:pPr marL="429816" indent="-429816" eaLnBrk="1" hangingPunct="1">
              <a:spcBef>
                <a:spcPts val="0"/>
              </a:spcBef>
              <a:spcAft>
                <a:spcPts val="2700"/>
              </a:spcAft>
              <a:buClr>
                <a:srgbClr val="66FFFF"/>
              </a:buClr>
            </a:pPr>
            <a:r>
              <a:rPr lang="es-CO" dirty="0">
                <a:effectLst>
                  <a:outerShdw blurRad="38100" dist="38100" dir="2700000" algn="tl">
                    <a:srgbClr val="000000">
                      <a:alpha val="43137"/>
                    </a:srgbClr>
                  </a:outerShdw>
                </a:effectLst>
              </a:rPr>
              <a:t>Matrimonio y familia (Gén. 1:26-28; 2:18-25)</a:t>
            </a:r>
            <a:endParaRPr lang="en-US" dirty="0">
              <a:effectLst>
                <a:outerShdw blurRad="38100" dist="38100" dir="2700000" algn="tl">
                  <a:srgbClr val="000000">
                    <a:alpha val="43137"/>
                  </a:srgbClr>
                </a:outerShdw>
              </a:effectLst>
            </a:endParaRP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Trabajo (Gén. 2:15; 3:19)</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Conciencia (Gén. 3:22)</a:t>
            </a:r>
          </a:p>
          <a:p>
            <a:pPr marL="429816" indent="-429816" eaLnBrk="1" hangingPunct="1">
              <a:spcBef>
                <a:spcPts val="0"/>
              </a:spcBef>
              <a:spcAft>
                <a:spcPts val="2700"/>
              </a:spcAft>
              <a:buClr>
                <a:srgbClr val="66FFFF"/>
              </a:buClr>
            </a:pPr>
            <a:r>
              <a:rPr lang="en-US" b="1" u="sng" dirty="0">
                <a:solidFill>
                  <a:srgbClr val="FFFFCC"/>
                </a:solidFill>
                <a:effectLst>
                  <a:outerShdw blurRad="38100" dist="38100" dir="2700000" algn="tl">
                    <a:srgbClr val="000000">
                      <a:alpha val="43137"/>
                    </a:srgbClr>
                  </a:outerShdw>
                </a:effectLst>
              </a:rPr>
              <a:t>Gobierno (Gén. 9:6)</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Nacionalismo (Gén. 11:1-9)</a:t>
            </a:r>
          </a:p>
        </p:txBody>
      </p:sp>
      <p:sp>
        <p:nvSpPr>
          <p:cNvPr id="4" name="Slide Number Placeholder 3">
            <a:extLst>
              <a:ext uri="{FF2B5EF4-FFF2-40B4-BE49-F238E27FC236}">
                <a16:creationId xmlns:a16="http://schemas.microsoft.com/office/drawing/2014/main" id="{E999862F-ECEF-6570-40BA-4E77F24BFBE1}"/>
              </a:ext>
            </a:extLst>
          </p:cNvPr>
          <p:cNvSpPr>
            <a:spLocks noGrp="1"/>
          </p:cNvSpPr>
          <p:nvPr>
            <p:ph type="sldNum" sz="quarter" idx="12"/>
          </p:nvPr>
        </p:nvSpPr>
        <p:spPr/>
        <p:txBody>
          <a:bodyPr/>
          <a:lstStyle/>
          <a:p>
            <a:pPr>
              <a:defRPr/>
            </a:pPr>
            <a:fld id="{C02DFD5B-8FD4-43B8-BC86-4E352B490EB1}" type="slidenum">
              <a:rPr lang="en-US" altLang="en-US" smtClean="0">
                <a:effectLst>
                  <a:outerShdw blurRad="38100" dist="38100" dir="2700000" algn="tl">
                    <a:srgbClr val="000000">
                      <a:alpha val="43137"/>
                    </a:srgbClr>
                  </a:outerShdw>
                </a:effectLst>
              </a:rPr>
              <a:pPr>
                <a:defRPr/>
              </a:pPr>
              <a:t>21</a:t>
            </a:fld>
            <a:endParaRPr lang="en-US"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23975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4000" kern="1200" dirty="0">
                <a:solidFill>
                  <a:srgbClr val="00FFFF"/>
                </a:solidFill>
                <a:ea typeface="+mj-ea"/>
                <a:cs typeface="+mj-cs"/>
              </a:rPr>
              <a:t>Romanos 13:3-5</a:t>
            </a:r>
          </a:p>
          <a:p>
            <a:pPr lvl="0" algn="just" eaLnBrk="1" hangingPunct="1">
              <a:spcBef>
                <a:spcPct val="0"/>
              </a:spcBef>
              <a:buClrTx/>
              <a:buSzTx/>
              <a:defRPr/>
            </a:pPr>
            <a:r>
              <a:rPr lang="en-US" sz="3000" kern="1200" dirty="0">
                <a:solidFill>
                  <a:schemeClr val="tx1"/>
                </a:solidFill>
                <a:effectLst>
                  <a:outerShdw blurRad="38100" dist="38100" dir="2700000" algn="tl">
                    <a:srgbClr val="000000">
                      <a:alpha val="43137"/>
                    </a:srgbClr>
                  </a:outerShdw>
                </a:effectLst>
                <a:cs typeface="Calibri" panose="020F0502020204030204" pitchFamily="34" charset="0"/>
              </a:rPr>
              <a:t>“</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Porque los gobernantes no son motivo de temor para los de buena conducta, sino para el que hace el mal. ¿Deseas, pues, no temer a la autoridad? Haz lo bueno y tendrás elogios de ella, 4 pues es para ti un ministro de Dios para bien. </a:t>
            </a:r>
            <a:r>
              <a:rPr lang="es-CO" sz="3000" b="1" u="sng" kern="1200" dirty="0">
                <a:solidFill>
                  <a:srgbClr val="FFFFCC"/>
                </a:solidFill>
                <a:effectLst>
                  <a:outerShdw blurRad="38100" dist="38100" dir="2700000" algn="tl">
                    <a:srgbClr val="000000">
                      <a:alpha val="43137"/>
                    </a:srgbClr>
                  </a:outerShdw>
                </a:effectLst>
                <a:cs typeface="Calibri" panose="020F0502020204030204" pitchFamily="34" charset="0"/>
              </a:rPr>
              <a:t>Pero si haces lo malo, teme. Porque no en vano lleva la espada</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 pues es ministro de Dios, </a:t>
            </a:r>
            <a:r>
              <a:rPr lang="es-CO" sz="3000" b="1" u="sng" kern="1200" dirty="0">
                <a:solidFill>
                  <a:srgbClr val="FFFFCC"/>
                </a:solidFill>
                <a:effectLst>
                  <a:outerShdw blurRad="38100" dist="38100" dir="2700000" algn="tl">
                    <a:srgbClr val="000000">
                      <a:alpha val="43137"/>
                    </a:srgbClr>
                  </a:outerShdw>
                </a:effectLst>
                <a:cs typeface="Calibri" panose="020F0502020204030204" pitchFamily="34" charset="0"/>
              </a:rPr>
              <a:t>un vengador que castiga al que practica lo malo</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 5 Por tanto, es necesario someterse, no solo por razón del castigo, sino también por causa de la conciencia</a:t>
            </a:r>
            <a:r>
              <a:rPr lang="en-US" sz="3000" kern="1200" dirty="0">
                <a:solidFill>
                  <a:schemeClr val="tx1"/>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2176378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29717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1 Pedro 2:13-14</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a:t>
            </a:r>
            <a:r>
              <a:rPr lang="es-CO" kern="1200" dirty="0">
                <a:effectLst>
                  <a:outerShdw blurRad="38100" dist="38100" dir="2700000" algn="tl">
                    <a:srgbClr val="000000">
                      <a:alpha val="43137"/>
                    </a:srgbClr>
                  </a:outerShdw>
                </a:effectLst>
                <a:cs typeface="Calibri" panose="020F0502020204030204" pitchFamily="34" charset="0"/>
              </a:rPr>
              <a:t>Sométanse, por causa del Señor, a toda institución humana, ya sea al rey como autoridad, 14 o a los </a:t>
            </a:r>
            <a:r>
              <a:rPr lang="es-CO" b="1" u="sng" kern="1200" dirty="0">
                <a:solidFill>
                  <a:srgbClr val="FFFFCC"/>
                </a:solidFill>
                <a:effectLst>
                  <a:outerShdw blurRad="38100" dist="38100" dir="2700000" algn="tl">
                    <a:srgbClr val="000000">
                      <a:alpha val="43137"/>
                    </a:srgbClr>
                  </a:outerShdw>
                </a:effectLst>
                <a:cs typeface="Calibri" panose="020F0502020204030204" pitchFamily="34" charset="0"/>
              </a:rPr>
              <a:t>gobernadores como enviados por él para castigo de los malhechores</a:t>
            </a:r>
            <a:r>
              <a:rPr lang="es-CO" kern="1200" dirty="0">
                <a:effectLst>
                  <a:outerShdw blurRad="38100" dist="38100" dir="2700000" algn="tl">
                    <a:srgbClr val="000000">
                      <a:alpha val="43137"/>
                    </a:srgbClr>
                  </a:outerShdw>
                </a:effectLst>
                <a:cs typeface="Calibri" panose="020F0502020204030204" pitchFamily="34" charset="0"/>
              </a:rPr>
              <a:t> y alabanza de los que hacen el bien</a:t>
            </a:r>
            <a:r>
              <a:rPr lang="en-US" kern="12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1255" y="29718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3813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Fuentes de los Fundadores</a:t>
            </a:r>
            <a:endPar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Biblia</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119057738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E41FC-10EA-1BE1-520C-915987B6B6A8}"/>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0604AC94-C7D0-A3E3-02B6-4F94FD558A9E}"/>
              </a:ext>
            </a:extLst>
          </p:cNvPr>
          <p:cNvSpPr txBox="1">
            <a:spLocks noGrp="1" noChangeArrowheads="1"/>
          </p:cNvSpPr>
          <p:nvPr>
            <p:ph type="body" idx="1"/>
          </p:nvPr>
        </p:nvSpPr>
        <p:spPr>
          <a:xfrm>
            <a:off x="0" y="1143000"/>
            <a:ext cx="9144000" cy="3048000"/>
          </a:xfrm>
          <a:noFill/>
          <a:ln/>
        </p:spPr>
        <p:txBody>
          <a:bodyPr/>
          <a:lstStyle/>
          <a:p>
            <a:pPr marL="0" indent="0" algn="just">
              <a:spcBef>
                <a:spcPct val="50000"/>
              </a:spcBef>
              <a:buNone/>
            </a:pPr>
            <a:r>
              <a:rPr lang="en-US" sz="2600" dirty="0">
                <a:cs typeface="Times New Roman" charset="0"/>
              </a:rPr>
              <a:t>“</a:t>
            </a:r>
            <a:r>
              <a:rPr lang="es-CO" sz="2600" dirty="0">
                <a:cs typeface="Times New Roman" charset="0"/>
              </a:rPr>
              <a:t>Locke citaba frecuentemente la Biblia en sus escritos políticos. En su primer tratado sobre el gobierno </a:t>
            </a:r>
            <a:r>
              <a:rPr lang="es-CO" sz="2600" b="1" u="sng" dirty="0">
                <a:solidFill>
                  <a:srgbClr val="FFFFCC"/>
                </a:solidFill>
                <a:cs typeface="Times New Roman" charset="0"/>
              </a:rPr>
              <a:t>citó la Biblia ochenta veces</a:t>
            </a:r>
            <a:r>
              <a:rPr lang="es-CO" sz="2600" dirty="0">
                <a:cs typeface="Times New Roman" charset="0"/>
              </a:rPr>
              <a:t>. Cuarenta y dos de estas citas son de Génesis, mayormente de los capítulos 1 y 3. </a:t>
            </a:r>
            <a:r>
              <a:rPr lang="es-CO" sz="2600" b="1" u="sng" dirty="0">
                <a:solidFill>
                  <a:srgbClr val="FFFFCC"/>
                </a:solidFill>
                <a:cs typeface="Times New Roman" charset="0"/>
              </a:rPr>
              <a:t>Veintidós citas bíblicas</a:t>
            </a:r>
            <a:r>
              <a:rPr lang="es-CO" sz="2600" dirty="0">
                <a:cs typeface="Times New Roman" charset="0"/>
              </a:rPr>
              <a:t> aparecen en su segundo tratado en el cual argumentó que los padres tienen autoridad sobre sus hijos basada en la creación de Adán y Eva y su descendencia. También argumentó que el hombre tiene el derecho de poseer propiedad ya que Dios dio la tierra a Adán y más tarde a Noé. </a:t>
            </a:r>
            <a:r>
              <a:rPr lang="es-CO" sz="2600" b="1" u="sng" dirty="0">
                <a:solidFill>
                  <a:srgbClr val="FFFFCC"/>
                </a:solidFill>
                <a:cs typeface="Times New Roman" charset="0"/>
              </a:rPr>
              <a:t>Basó el pacto social por el cual se establece el gobierno sobre “aquel pacto que Dios hizo con Noé después del Diluvio.”</a:t>
            </a:r>
            <a:r>
              <a:rPr lang="es-CO" sz="2600" dirty="0">
                <a:cs typeface="Times New Roman" charset="0"/>
              </a:rPr>
              <a:t> Sus doctrinas básicas de autoridad parental, propiedad privada y </a:t>
            </a:r>
            <a:r>
              <a:rPr lang="es-CO" sz="2600" b="1" u="sng" dirty="0">
                <a:solidFill>
                  <a:srgbClr val="FFFFCC"/>
                </a:solidFill>
                <a:cs typeface="Times New Roman" charset="0"/>
              </a:rPr>
              <a:t>pacto social</a:t>
            </a:r>
            <a:r>
              <a:rPr lang="es-CO" sz="2600" dirty="0">
                <a:cs typeface="Times New Roman" charset="0"/>
              </a:rPr>
              <a:t> estaban basadas en la </a:t>
            </a:r>
            <a:r>
              <a:rPr lang="es-CO" sz="2600" b="1" u="sng" dirty="0">
                <a:solidFill>
                  <a:srgbClr val="FFFFCC"/>
                </a:solidFill>
                <a:cs typeface="Times New Roman" charset="0"/>
              </a:rPr>
              <a:t>existencia histórica</a:t>
            </a:r>
            <a:r>
              <a:rPr lang="es-CO" sz="2600" dirty="0">
                <a:cs typeface="Times New Roman" charset="0"/>
              </a:rPr>
              <a:t> </a:t>
            </a:r>
            <a:r>
              <a:rPr lang="es-CO" sz="2600" b="1" u="sng" dirty="0">
                <a:solidFill>
                  <a:srgbClr val="FFFFCC"/>
                </a:solidFill>
                <a:cs typeface="Times New Roman" charset="0"/>
              </a:rPr>
              <a:t>de</a:t>
            </a:r>
            <a:r>
              <a:rPr lang="es-CO" sz="2600" dirty="0">
                <a:cs typeface="Times New Roman" charset="0"/>
              </a:rPr>
              <a:t> Adán y </a:t>
            </a:r>
            <a:r>
              <a:rPr lang="es-CO" sz="2600" b="1" u="sng" dirty="0">
                <a:solidFill>
                  <a:srgbClr val="FFFFCC"/>
                </a:solidFill>
                <a:cs typeface="Times New Roman" charset="0"/>
              </a:rPr>
              <a:t>Noé</a:t>
            </a:r>
            <a:r>
              <a:rPr lang="en-US" sz="2800" dirty="0">
                <a:cs typeface="Times New Roman" charset="0"/>
              </a:rPr>
              <a:t>."</a:t>
            </a:r>
          </a:p>
        </p:txBody>
      </p:sp>
      <p:sp>
        <p:nvSpPr>
          <p:cNvPr id="6" name="TextBox 5">
            <a:extLst>
              <a:ext uri="{FF2B5EF4-FFF2-40B4-BE49-F238E27FC236}">
                <a16:creationId xmlns:a16="http://schemas.microsoft.com/office/drawing/2014/main" id="{81A5E820-7956-9DD6-6640-30A2ED8B8013}"/>
              </a:ext>
            </a:extLst>
          </p:cNvPr>
          <p:cNvSpPr txBox="1"/>
          <p:nvPr/>
        </p:nvSpPr>
        <p:spPr>
          <a:xfrm>
            <a:off x="152400" y="6474023"/>
            <a:ext cx="8839200" cy="307777"/>
          </a:xfrm>
          <a:prstGeom prst="rect">
            <a:avLst/>
          </a:prstGeom>
          <a:noFill/>
        </p:spPr>
        <p:txBody>
          <a:bodyPr wrap="square" rtlCol="0">
            <a:spAutoFit/>
          </a:bodyPr>
          <a:lstStyle/>
          <a:p>
            <a:pPr algn="ctr"/>
            <a:r>
              <a:rPr lang="en-US" sz="1400" dirty="0">
                <a:effectLst/>
                <a:latin typeface="Calibri" panose="020F0502020204030204" pitchFamily="34" charset="0"/>
                <a:ea typeface="Times New Roman" panose="02020603050405020304" pitchFamily="18" charset="0"/>
                <a:cs typeface="Calibri" panose="020F0502020204030204" pitchFamily="34" charset="0"/>
              </a:rPr>
              <a:t>John Eidsmoe,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Christianity and the Constitution: The Faith of Our Founding Fathers</a:t>
            </a:r>
            <a:r>
              <a:rPr lang="en-US" sz="1400" dirty="0">
                <a:effectLst/>
                <a:latin typeface="Calibri" panose="020F0502020204030204" pitchFamily="34" charset="0"/>
                <a:ea typeface="Times New Roman" panose="02020603050405020304" pitchFamily="18" charset="0"/>
                <a:cs typeface="Calibri" panose="020F0502020204030204" pitchFamily="34" charset="0"/>
              </a:rPr>
              <a:t> (Grand Rapids, MI: Baker, 1987), 61.</a:t>
            </a:r>
            <a:endParaRPr lang="en-US" sz="1400" dirty="0">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B0EDE237-A082-086A-4EF8-8AD4D0B94705}"/>
              </a:ext>
            </a:extLst>
          </p:cNvPr>
          <p:cNvSpPr>
            <a:spLocks noGrp="1" noChangeArrowheads="1"/>
          </p:cNvSpPr>
          <p:nvPr>
            <p:ph type="title"/>
          </p:nvPr>
        </p:nvSpPr>
        <p:spPr>
          <a:xfrm>
            <a:off x="2133600" y="304800"/>
            <a:ext cx="4876800" cy="814702"/>
          </a:xfrm>
        </p:spPr>
        <p:txBody>
          <a:bodyPr/>
          <a:lstStyle/>
          <a:p>
            <a:pPr algn="ctr"/>
            <a:r>
              <a:rPr lang="en-US" sz="3600" dirty="0">
                <a:latin typeface="MarkingPen" pitchFamily="2" charset="0"/>
                <a:cs typeface="Times New Roman" charset="0"/>
              </a:rPr>
              <a:t>John Locke</a:t>
            </a:r>
          </a:p>
        </p:txBody>
      </p:sp>
      <p:pic>
        <p:nvPicPr>
          <p:cNvPr id="9" name="Picture 4" descr="http://www.metrovoice.net/www.metrovoice.net/2003/1003_stlweb/1003_graphics/john_eidsmoe.jpg">
            <a:extLst>
              <a:ext uri="{FF2B5EF4-FFF2-40B4-BE49-F238E27FC236}">
                <a16:creationId xmlns:a16="http://schemas.microsoft.com/office/drawing/2014/main" id="{81A67510-8E1D-3E51-107D-FC95ADF75B48}"/>
              </a:ext>
            </a:extLst>
          </p:cNvPr>
          <p:cNvPicPr>
            <a:picLocks noChangeAspect="1" noChangeArrowheads="1"/>
          </p:cNvPicPr>
          <p:nvPr/>
        </p:nvPicPr>
        <p:blipFill>
          <a:blip r:embed="rId2" cstate="print"/>
          <a:srcRect/>
          <a:stretch>
            <a:fillRect/>
          </a:stretch>
        </p:blipFill>
        <p:spPr bwMode="auto">
          <a:xfrm>
            <a:off x="76200" y="59267"/>
            <a:ext cx="762000" cy="1026368"/>
          </a:xfrm>
          <a:prstGeom prst="rect">
            <a:avLst/>
          </a:prstGeom>
          <a:noFill/>
        </p:spPr>
      </p:pic>
    </p:spTree>
    <p:extLst>
      <p:ext uri="{BB962C8B-B14F-4D97-AF65-F5344CB8AC3E}">
        <p14:creationId xmlns:p14="http://schemas.microsoft.com/office/powerpoint/2010/main" val="1874860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50" y="45720"/>
            <a:ext cx="8926101" cy="6766560"/>
          </a:xfrm>
          <a:prstGeom prst="rect">
            <a:avLst/>
          </a:prstGeom>
        </p:spPr>
      </p:pic>
    </p:spTree>
    <p:extLst>
      <p:ext uri="{BB962C8B-B14F-4D97-AF65-F5344CB8AC3E}">
        <p14:creationId xmlns:p14="http://schemas.microsoft.com/office/powerpoint/2010/main" val="8895687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2286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t>Chiasm en “Arameo” ( Dan. 2-7)</a:t>
            </a:r>
          </a:p>
          <a:p>
            <a:pPr marL="533400" indent="-533400" eaLnBrk="1" hangingPunct="1">
              <a:lnSpc>
                <a:spcPct val="90000"/>
              </a:lnSpc>
              <a:buNone/>
              <a:defRPr/>
            </a:pPr>
            <a:r>
              <a:rPr lang="en-US" dirty="0"/>
              <a:t>1. Historia de los gentiles (2)</a:t>
            </a:r>
          </a:p>
          <a:p>
            <a:pPr marL="952500" lvl="1" indent="-495300" eaLnBrk="1" hangingPunct="1">
              <a:lnSpc>
                <a:spcPct val="90000"/>
              </a:lnSpc>
              <a:buNone/>
              <a:defRPr/>
            </a:pPr>
            <a:r>
              <a:rPr lang="en-US" dirty="0"/>
              <a:t>2. Protección (3)</a:t>
            </a:r>
          </a:p>
          <a:p>
            <a:pPr marL="1371600" lvl="2" indent="-457200" eaLnBrk="1" hangingPunct="1">
              <a:lnSpc>
                <a:spcPct val="90000"/>
              </a:lnSpc>
              <a:buNone/>
              <a:defRPr/>
            </a:pPr>
            <a:r>
              <a:rPr lang="en-US" dirty="0"/>
              <a:t>3. </a:t>
            </a:r>
            <a:r>
              <a:rPr lang="es-CO" dirty="0"/>
              <a:t>Revelación a un rey gentil </a:t>
            </a:r>
            <a:r>
              <a:rPr lang="en-US" dirty="0"/>
              <a:t>(4)</a:t>
            </a:r>
            <a:endParaRPr lang="en-US" b="1" dirty="0"/>
          </a:p>
          <a:p>
            <a:pPr marL="1371600" lvl="2" indent="-457200" eaLnBrk="1" hangingPunct="1">
              <a:lnSpc>
                <a:spcPct val="90000"/>
              </a:lnSpc>
              <a:buNone/>
              <a:defRPr/>
            </a:pPr>
            <a:r>
              <a:rPr lang="en-US" dirty="0"/>
              <a:t>3'. </a:t>
            </a:r>
            <a:r>
              <a:rPr lang="es-CO" dirty="0"/>
              <a:t>Revelación a un rey gentil </a:t>
            </a:r>
            <a:r>
              <a:rPr lang="en-US" dirty="0"/>
              <a:t>(5)</a:t>
            </a:r>
          </a:p>
          <a:p>
            <a:pPr marL="952500" lvl="1" indent="-495300" eaLnBrk="1" hangingPunct="1">
              <a:lnSpc>
                <a:spcPct val="90000"/>
              </a:lnSpc>
              <a:buNone/>
              <a:defRPr/>
            </a:pPr>
            <a:r>
              <a:rPr lang="en-US" dirty="0"/>
              <a:t>2. Protección (6)</a:t>
            </a:r>
          </a:p>
          <a:p>
            <a:pPr marL="533400" indent="-533400" eaLnBrk="1" hangingPunct="1">
              <a:lnSpc>
                <a:spcPct val="90000"/>
              </a:lnSpc>
              <a:buNone/>
              <a:defRPr/>
            </a:pPr>
            <a:r>
              <a:rPr lang="en-US" dirty="0"/>
              <a:t>1. Historia gentil (7)</a:t>
            </a:r>
          </a:p>
          <a:p>
            <a:pPr marL="533400" indent="-533400" eaLnBrk="1" hangingPunct="1">
              <a:lnSpc>
                <a:spcPct val="90000"/>
              </a:lnSpc>
              <a:buFont typeface="Wingdings" panose="05000000000000000000" pitchFamily="2" charset="2"/>
              <a:buNone/>
              <a:defRPr/>
            </a:pPr>
            <a:endParaRPr lang="en-US" dirty="0"/>
          </a:p>
        </p:txBody>
      </p:sp>
      <p:grpSp>
        <p:nvGrpSpPr>
          <p:cNvPr id="4" name="Group 2"/>
          <p:cNvGrpSpPr>
            <a:grpSpLocks/>
          </p:cNvGrpSpPr>
          <p:nvPr/>
        </p:nvGrpSpPr>
        <p:grpSpPr bwMode="auto">
          <a:xfrm>
            <a:off x="457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5662853"/>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title"/>
          </p:nvPr>
        </p:nvSpPr>
        <p:spPr>
          <a:xfrm>
            <a:off x="2438400" y="228600"/>
            <a:ext cx="4267200" cy="1143000"/>
          </a:xfrm>
        </p:spPr>
        <p:txBody>
          <a:bodyPr/>
          <a:lstStyle/>
          <a:p>
            <a:pPr algn="ctr" eaLnBrk="1" hangingPunct="1"/>
            <a:r>
              <a:rPr lang="en-US" altLang="en-US" sz="4000" dirty="0"/>
              <a:t>Esquema Sintético</a:t>
            </a:r>
          </a:p>
        </p:txBody>
      </p:sp>
    </p:spTree>
    <p:extLst>
      <p:ext uri="{BB962C8B-B14F-4D97-AF65-F5344CB8AC3E}">
        <p14:creationId xmlns:p14="http://schemas.microsoft.com/office/powerpoint/2010/main" val="321017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2A39B-A228-2ABC-07B4-A5FFABFFC9DE}"/>
            </a:ext>
          </a:extLst>
        </p:cNvPr>
        <p:cNvGrpSpPr/>
        <p:nvPr/>
      </p:nvGrpSpPr>
      <p:grpSpPr>
        <a:xfrm>
          <a:off x="0" y="0"/>
          <a:ext cx="0" cy="0"/>
          <a:chOff x="0" y="0"/>
          <a:chExt cx="0" cy="0"/>
        </a:xfrm>
      </p:grpSpPr>
      <p:sp>
        <p:nvSpPr>
          <p:cNvPr id="12295" name="Rectangle 7">
            <a:extLst>
              <a:ext uri="{FF2B5EF4-FFF2-40B4-BE49-F238E27FC236}">
                <a16:creationId xmlns:a16="http://schemas.microsoft.com/office/drawing/2014/main" id="{1A09C499-9597-A6B2-2317-8E0A65DFCD6E}"/>
              </a:ext>
            </a:extLst>
          </p:cNvPr>
          <p:cNvSpPr>
            <a:spLocks noGrp="1" noChangeArrowheads="1"/>
          </p:cNvSpPr>
          <p:nvPr>
            <p:ph type="body" idx="1"/>
          </p:nvPr>
        </p:nvSpPr>
        <p:spPr>
          <a:xfrm>
            <a:off x="2286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t>Chiasm en “Arameo” ( Dan. 2-7)</a:t>
            </a:r>
          </a:p>
          <a:p>
            <a:pPr marL="533400" indent="-533400" eaLnBrk="1" hangingPunct="1">
              <a:lnSpc>
                <a:spcPct val="90000"/>
              </a:lnSpc>
              <a:buNone/>
              <a:defRPr/>
            </a:pPr>
            <a:r>
              <a:rPr lang="en-US" dirty="0"/>
              <a:t>1. Historia de los gentiles (2)</a:t>
            </a:r>
          </a:p>
          <a:p>
            <a:pPr marL="952500" lvl="1" indent="-495300" eaLnBrk="1" hangingPunct="1">
              <a:lnSpc>
                <a:spcPct val="90000"/>
              </a:lnSpc>
              <a:buNone/>
              <a:defRPr/>
            </a:pPr>
            <a:r>
              <a:rPr lang="en-US" dirty="0"/>
              <a:t>2. </a:t>
            </a:r>
            <a:r>
              <a:rPr lang="en-US" b="1" u="sng" dirty="0">
                <a:solidFill>
                  <a:srgbClr val="FFFFCC"/>
                </a:solidFill>
              </a:rPr>
              <a:t>Protección</a:t>
            </a:r>
            <a:r>
              <a:rPr lang="en-US" dirty="0"/>
              <a:t> (3)</a:t>
            </a:r>
          </a:p>
          <a:p>
            <a:pPr marL="1371600" lvl="2" indent="-457200" eaLnBrk="1" hangingPunct="1">
              <a:lnSpc>
                <a:spcPct val="90000"/>
              </a:lnSpc>
              <a:buNone/>
              <a:defRPr/>
            </a:pPr>
            <a:r>
              <a:rPr lang="en-US" dirty="0"/>
              <a:t>3. </a:t>
            </a:r>
            <a:r>
              <a:rPr lang="es-CO" dirty="0"/>
              <a:t>Revelación a un rey gentil </a:t>
            </a:r>
            <a:r>
              <a:rPr lang="en-US" dirty="0"/>
              <a:t>(4)</a:t>
            </a:r>
            <a:endParaRPr lang="en-US" b="1" dirty="0"/>
          </a:p>
          <a:p>
            <a:pPr marL="1371600" lvl="2" indent="-457200" eaLnBrk="1" hangingPunct="1">
              <a:lnSpc>
                <a:spcPct val="90000"/>
              </a:lnSpc>
              <a:buNone/>
              <a:defRPr/>
            </a:pPr>
            <a:r>
              <a:rPr lang="en-US" dirty="0"/>
              <a:t>3'. </a:t>
            </a:r>
            <a:r>
              <a:rPr lang="es-CO" dirty="0"/>
              <a:t>Revelación a un rey gentil </a:t>
            </a:r>
            <a:r>
              <a:rPr lang="en-US" dirty="0"/>
              <a:t>(5)</a:t>
            </a:r>
          </a:p>
          <a:p>
            <a:pPr marL="952500" lvl="1" indent="-495300" eaLnBrk="1" hangingPunct="1">
              <a:lnSpc>
                <a:spcPct val="90000"/>
              </a:lnSpc>
              <a:buNone/>
              <a:defRPr/>
            </a:pPr>
            <a:r>
              <a:rPr lang="en-US" dirty="0"/>
              <a:t>2. </a:t>
            </a:r>
            <a:r>
              <a:rPr lang="en-US" b="1" u="sng" dirty="0">
                <a:solidFill>
                  <a:srgbClr val="FFFFCC"/>
                </a:solidFill>
              </a:rPr>
              <a:t>Protección</a:t>
            </a:r>
            <a:r>
              <a:rPr lang="en-US" dirty="0"/>
              <a:t> (6)</a:t>
            </a:r>
          </a:p>
          <a:p>
            <a:pPr marL="533400" indent="-533400" eaLnBrk="1" hangingPunct="1">
              <a:lnSpc>
                <a:spcPct val="90000"/>
              </a:lnSpc>
              <a:buNone/>
              <a:defRPr/>
            </a:pPr>
            <a:r>
              <a:rPr lang="en-US" dirty="0"/>
              <a:t>1. Historia gentil (7)</a:t>
            </a:r>
          </a:p>
          <a:p>
            <a:pPr marL="533400" indent="-533400" eaLnBrk="1" hangingPunct="1">
              <a:lnSpc>
                <a:spcPct val="90000"/>
              </a:lnSpc>
              <a:buFont typeface="Wingdings" panose="05000000000000000000" pitchFamily="2" charset="2"/>
              <a:buNone/>
              <a:defRPr/>
            </a:pPr>
            <a:endParaRPr lang="en-US" dirty="0"/>
          </a:p>
        </p:txBody>
      </p:sp>
      <p:grpSp>
        <p:nvGrpSpPr>
          <p:cNvPr id="4" name="Group 2">
            <a:extLst>
              <a:ext uri="{FF2B5EF4-FFF2-40B4-BE49-F238E27FC236}">
                <a16:creationId xmlns:a16="http://schemas.microsoft.com/office/drawing/2014/main" id="{FDC7F28E-12B3-5A87-592A-B2D02B064887}"/>
              </a:ext>
            </a:extLst>
          </p:cNvPr>
          <p:cNvGrpSpPr>
            <a:grpSpLocks/>
          </p:cNvGrpSpPr>
          <p:nvPr/>
        </p:nvGrpSpPr>
        <p:grpSpPr bwMode="auto">
          <a:xfrm>
            <a:off x="457200" y="2590800"/>
            <a:ext cx="1752600" cy="2971800"/>
            <a:chOff x="672" y="1152"/>
            <a:chExt cx="1104" cy="2400"/>
          </a:xfrm>
        </p:grpSpPr>
        <p:sp>
          <p:nvSpPr>
            <p:cNvPr id="5" name="Line 3">
              <a:extLst>
                <a:ext uri="{FF2B5EF4-FFF2-40B4-BE49-F238E27FC236}">
                  <a16:creationId xmlns:a16="http://schemas.microsoft.com/office/drawing/2014/main" id="{805969B1-F8F6-9C69-0FE2-FB4CCFF4A559}"/>
                </a:ext>
              </a:extLst>
            </p:cNvPr>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a:extLst>
                <a:ext uri="{FF2B5EF4-FFF2-40B4-BE49-F238E27FC236}">
                  <a16:creationId xmlns:a16="http://schemas.microsoft.com/office/drawing/2014/main" id="{6ACF5D18-A3B5-DD47-A4F0-3D788F6000C7}"/>
                </a:ext>
              </a:extLst>
            </p:cNvPr>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a:extLst>
              <a:ext uri="{FF2B5EF4-FFF2-40B4-BE49-F238E27FC236}">
                <a16:creationId xmlns:a16="http://schemas.microsoft.com/office/drawing/2014/main" id="{9C705291-DB42-9F51-A342-8131F6E782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5662853"/>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63BA443D-DEA1-4F6B-3390-FF9D6D698072}"/>
              </a:ext>
            </a:extLst>
          </p:cNvPr>
          <p:cNvSpPr>
            <a:spLocks noGrp="1" noChangeArrowheads="1"/>
          </p:cNvSpPr>
          <p:nvPr>
            <p:ph type="title"/>
          </p:nvPr>
        </p:nvSpPr>
        <p:spPr>
          <a:xfrm>
            <a:off x="2438400" y="228600"/>
            <a:ext cx="4267200" cy="1143000"/>
          </a:xfrm>
        </p:spPr>
        <p:txBody>
          <a:bodyPr/>
          <a:lstStyle/>
          <a:p>
            <a:pPr algn="ctr" eaLnBrk="1" hangingPunct="1"/>
            <a:r>
              <a:rPr lang="en-US" altLang="en-US" sz="4000" dirty="0"/>
              <a:t>Esquema Sintético</a:t>
            </a:r>
          </a:p>
        </p:txBody>
      </p:sp>
    </p:spTree>
    <p:extLst>
      <p:ext uri="{BB962C8B-B14F-4D97-AF65-F5344CB8AC3E}">
        <p14:creationId xmlns:p14="http://schemas.microsoft.com/office/powerpoint/2010/main" val="2375920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pPr algn="ctr"/>
            <a:r>
              <a:rPr lang="es-CO" sz="3600" dirty="0"/>
              <a:t>Principios de la Desobediencia Civil</a:t>
            </a:r>
            <a:endParaRPr lang="en-US" sz="3600" dirty="0"/>
          </a:p>
        </p:txBody>
      </p:sp>
      <p:sp>
        <p:nvSpPr>
          <p:cNvPr id="3" name="Content Placeholder 2"/>
          <p:cNvSpPr>
            <a:spLocks noGrp="1"/>
          </p:cNvSpPr>
          <p:nvPr>
            <p:ph idx="1"/>
          </p:nvPr>
        </p:nvSpPr>
        <p:spPr>
          <a:xfrm>
            <a:off x="533400" y="1295400"/>
            <a:ext cx="8515350" cy="4114801"/>
          </a:xfrm>
        </p:spPr>
        <p:txBody>
          <a:bodyPr/>
          <a:lstStyle/>
          <a:p>
            <a:pPr marL="461963" indent="-461963">
              <a:spcBef>
                <a:spcPts val="0"/>
              </a:spcBef>
              <a:spcAft>
                <a:spcPts val="2400"/>
              </a:spcAft>
              <a:buSzPct val="100000"/>
              <a:buAutoNum type="arabicPeriod"/>
            </a:pPr>
            <a:r>
              <a:rPr lang="es-CO" sz="3400" dirty="0"/>
              <a:t>Conflicto claro y evidente entre las leyes del hombre y las de Dios</a:t>
            </a:r>
          </a:p>
          <a:p>
            <a:pPr marL="461963" indent="-461963">
              <a:spcBef>
                <a:spcPts val="0"/>
              </a:spcBef>
              <a:spcAft>
                <a:spcPts val="2400"/>
              </a:spcAft>
              <a:buSzPct val="100000"/>
              <a:buAutoNum type="arabicPeriod"/>
            </a:pPr>
            <a:r>
              <a:rPr lang="es-CO" sz="3400" dirty="0"/>
              <a:t>Agotamiento de todos los recursos legales disponibles y creativos</a:t>
            </a:r>
          </a:p>
          <a:p>
            <a:pPr marL="461963" indent="-461963">
              <a:spcBef>
                <a:spcPts val="0"/>
              </a:spcBef>
              <a:spcAft>
                <a:spcPts val="2400"/>
              </a:spcAft>
              <a:buSzPct val="100000"/>
              <a:buAutoNum type="arabicPeriod"/>
            </a:pPr>
            <a:r>
              <a:rPr lang="es-CO" sz="3400" dirty="0"/>
              <a:t>Disposición a "pagar las consecuencias“</a:t>
            </a:r>
          </a:p>
          <a:p>
            <a:pPr marL="461963" indent="-461963">
              <a:spcBef>
                <a:spcPts val="0"/>
              </a:spcBef>
              <a:spcAft>
                <a:spcPts val="2400"/>
              </a:spcAft>
              <a:buSzPct val="100000"/>
              <a:buAutoNum type="arabicPeriod"/>
            </a:pPr>
            <a:r>
              <a:rPr lang="es-CO" sz="3400" dirty="0"/>
              <a:t>Mantener el respeto a las autoridades civiles</a:t>
            </a:r>
            <a:endParaRPr lang="en-US" sz="3400" dirty="0"/>
          </a:p>
        </p:txBody>
      </p:sp>
      <p:pic>
        <p:nvPicPr>
          <p:cNvPr id="5" name="Picture 4"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3200" y="5791200"/>
            <a:ext cx="3546582" cy="103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090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pic>
        <p:nvPicPr>
          <p:cNvPr id="4" name="Picture 3">
            <a:extLst>
              <a:ext uri="{FF2B5EF4-FFF2-40B4-BE49-F238E27FC236}">
                <a16:creationId xmlns:a16="http://schemas.microsoft.com/office/drawing/2014/main" id="{10B62D08-CA39-6262-1D5E-CE7E15C2A7E6}"/>
              </a:ext>
            </a:extLst>
          </p:cNvPr>
          <p:cNvPicPr>
            <a:picLocks noChangeAspect="1"/>
          </p:cNvPicPr>
          <p:nvPr/>
        </p:nvPicPr>
        <p:blipFill>
          <a:blip r:embed="rId3"/>
          <a:stretch>
            <a:fillRect/>
          </a:stretch>
        </p:blipFill>
        <p:spPr>
          <a:xfrm>
            <a:off x="7707052" y="68418"/>
            <a:ext cx="1392865" cy="99838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2055167"/>
            <a:ext cx="8534400" cy="3657600"/>
          </a:xfrm>
        </p:spPr>
        <p:txBody>
          <a:bodyPr/>
          <a:lstStyle/>
          <a:p>
            <a:pPr marL="0" indent="0" algn="just">
              <a:buNone/>
              <a:defRPr/>
            </a:pPr>
            <a:r>
              <a:rPr lang="en-US" dirty="0">
                <a:latin typeface="Calibri" panose="020F0502020204030204" pitchFamily="34" charset="0"/>
              </a:rPr>
              <a:t>“</a:t>
            </a:r>
            <a:r>
              <a:rPr lang="es-CO" sz="3000" dirty="0"/>
              <a:t>Jack Phillips es un panadero que rechazó hacer un pastel de bodas para una pareja del mismo sexo porque su creencia cristiana es que el matrimonio solo existe entre un hombre y una mujer. Ahora un juez de Colorado le ha ordenado hacer pasteles para matrimonios entre personas del mismo sexo, y si Phillips se niega, podría ir a la cárcel</a:t>
            </a:r>
            <a:r>
              <a:rPr lang="en-US" dirty="0">
                <a:latin typeface="Calibri" panose="020F0502020204030204" pitchFamily="34" charset="0"/>
              </a:rPr>
              <a:t>.”</a:t>
            </a:r>
          </a:p>
        </p:txBody>
      </p:sp>
      <p:sp>
        <p:nvSpPr>
          <p:cNvPr id="36867" name="TextBox 3"/>
          <p:cNvSpPr txBox="1">
            <a:spLocks noChangeArrowheads="1"/>
          </p:cNvSpPr>
          <p:nvPr/>
        </p:nvSpPr>
        <p:spPr bwMode="auto">
          <a:xfrm>
            <a:off x="228600" y="5858470"/>
            <a:ext cx="8763000" cy="830997"/>
          </a:xfrm>
          <a:prstGeom prst="rect">
            <a:avLst/>
          </a:prstGeom>
          <a:noFill/>
          <a:ln w="9525">
            <a:noFill/>
            <a:miter lim="800000"/>
            <a:headEnd/>
            <a:tailEnd/>
          </a:ln>
        </p:spPr>
        <p:txBody>
          <a:bodyPr wrap="square">
            <a:spAutoFit/>
          </a:bodyPr>
          <a:lstStyle/>
          <a:p>
            <a:pPr algn="ctr"/>
            <a:r>
              <a:rPr lang="en-US" sz="1600" dirty="0">
                <a:latin typeface="Calibri" panose="020F0502020204030204" pitchFamily="34" charset="0"/>
              </a:rPr>
              <a:t>Ken Klukowski, “Baker Faces Prison for Refusing to Bake Same-Sex Wedding Cake,” online: http://www.breitbart.com/Big-Government/2013/12/12/Christian-Baker-Willing-to-Go-to-Jail-for-Declining-Gay-Wedding-Cake, 12 December 2013, accessed 16 May 2014.</a:t>
            </a:r>
          </a:p>
        </p:txBody>
      </p:sp>
      <p:sp>
        <p:nvSpPr>
          <p:cNvPr id="2" name="Rectangle 1"/>
          <p:cNvSpPr/>
          <p:nvPr/>
        </p:nvSpPr>
        <p:spPr>
          <a:xfrm>
            <a:off x="1257300" y="247471"/>
            <a:ext cx="6629400" cy="1661993"/>
          </a:xfrm>
          <a:prstGeom prst="rect">
            <a:avLst/>
          </a:prstGeom>
        </p:spPr>
        <p:txBody>
          <a:bodyPr wrap="square">
            <a:spAutoFit/>
          </a:bodyPr>
          <a:lstStyle/>
          <a:p>
            <a:pPr algn="ctr"/>
            <a:r>
              <a:rPr lang="es-CO" sz="3400" dirty="0">
                <a:solidFill>
                  <a:schemeClr val="tx2"/>
                </a:solidFill>
                <a:latin typeface="Calibri" panose="020F0502020204030204" pitchFamily="34" charset="0"/>
                <a:ea typeface="+mj-ea"/>
              </a:rPr>
              <a:t>Panadero enfrenta prisión por negarse a hornear pastel de bodas para personas del mismo sexo</a:t>
            </a:r>
            <a:endParaRPr lang="en-US" sz="3400" dirty="0">
              <a:solidFill>
                <a:schemeClr val="tx2"/>
              </a:solidFill>
              <a:latin typeface="Calibri" panose="020F0502020204030204" pitchFamily="34" charset="0"/>
              <a:ea typeface="+mj-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 y="228600"/>
            <a:ext cx="8915400" cy="762000"/>
          </a:xfrm>
        </p:spPr>
        <p:txBody>
          <a:bodyPr/>
          <a:lstStyle/>
          <a:p>
            <a:pPr algn="ctr"/>
            <a:r>
              <a:rPr lang="en-US" sz="3600" dirty="0">
                <a:latin typeface="Calibri" panose="020F0502020204030204" pitchFamily="34" charset="0"/>
                <a:cs typeface="Arial" pitchFamily="34" charset="0"/>
              </a:rPr>
              <a:t>Oregon Declares War on Aaron &amp; Melissa Klein </a:t>
            </a:r>
          </a:p>
        </p:txBody>
      </p:sp>
      <p:sp>
        <p:nvSpPr>
          <p:cNvPr id="17411" name="Content Placeholder 2"/>
          <p:cNvSpPr>
            <a:spLocks noGrp="1"/>
          </p:cNvSpPr>
          <p:nvPr>
            <p:ph idx="1"/>
          </p:nvPr>
        </p:nvSpPr>
        <p:spPr>
          <a:xfrm>
            <a:off x="0" y="974725"/>
            <a:ext cx="9144000" cy="5121275"/>
          </a:xfrm>
        </p:spPr>
        <p:txBody>
          <a:bodyPr/>
          <a:lstStyle/>
          <a:p>
            <a:pPr marL="0" indent="0" algn="just">
              <a:buNone/>
              <a:defRPr/>
            </a:pPr>
            <a:r>
              <a:rPr lang="en-US" sz="3000" dirty="0">
                <a:latin typeface="Calibri" panose="020F0502020204030204" pitchFamily="34" charset="0"/>
              </a:rPr>
              <a:t>“</a:t>
            </a:r>
            <a:r>
              <a:rPr lang="es-CO" sz="2900" dirty="0"/>
              <a:t>U</a:t>
            </a:r>
            <a:r>
              <a:rPr lang="es-CO" sz="2900" dirty="0">
                <a:latin typeface="Calibri" panose="020F0502020204030204" pitchFamily="34" charset="0"/>
              </a:rPr>
              <a:t>n funcionario de Oregón no solo ha cargado a una pareja cristiana con una multa ridícula, sino que también les ha impuesto una orden de silencio… En uno de los actos anticristianos más flagrantes cometidos por un funcionario estatal en tiempos recientes, el Comisionado Laboral de Oregón, Brad Avakian, no solo confirmó la ridícula multa de 135,000 dólares impuesta a </a:t>
            </a:r>
            <a:r>
              <a:rPr lang="es-CO" sz="2900" b="1" u="sng" dirty="0">
                <a:solidFill>
                  <a:srgbClr val="FFFFCC"/>
                </a:solidFill>
                <a:latin typeface="Calibri" panose="020F0502020204030204" pitchFamily="34" charset="0"/>
              </a:rPr>
              <a:t>Aaron y Melissa Klein</a:t>
            </a:r>
            <a:r>
              <a:rPr lang="es-CO" sz="2900" dirty="0">
                <a:latin typeface="Calibri" panose="020F0502020204030204" pitchFamily="34" charset="0"/>
              </a:rPr>
              <a:t> por negarse a hornear un pastel para una ceremonia de compromiso lésbico, sino que ordenó a los Klein que “cesaran y desistieran” de hacer cualquier comentario público sobre sus convicciones religiosas en relación con este caso</a:t>
            </a:r>
            <a:r>
              <a:rPr lang="en-US" sz="3000" dirty="0">
                <a:latin typeface="Calibri" panose="020F0502020204030204" pitchFamily="34" charset="0"/>
              </a:rPr>
              <a:t>.”</a:t>
            </a:r>
          </a:p>
        </p:txBody>
      </p:sp>
      <p:sp>
        <p:nvSpPr>
          <p:cNvPr id="40964" name="TextBox 3"/>
          <p:cNvSpPr txBox="1">
            <a:spLocks noChangeArrowheads="1"/>
          </p:cNvSpPr>
          <p:nvPr/>
        </p:nvSpPr>
        <p:spPr bwMode="auto">
          <a:xfrm>
            <a:off x="1619250" y="6273800"/>
            <a:ext cx="59055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rPr>
              <a:t>http://www.onenewsnow.com/perspectives/michael-brown/2015/07/06/oregon-declares-war-on-christian-faith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4DAA6-5060-4A1F-85B9-98D20EB4803E}"/>
              </a:ext>
            </a:extLst>
          </p:cNvPr>
          <p:cNvPicPr>
            <a:picLocks noChangeAspect="1"/>
          </p:cNvPicPr>
          <p:nvPr/>
        </p:nvPicPr>
        <p:blipFill>
          <a:blip r:embed="rId2"/>
          <a:stretch>
            <a:fillRect/>
          </a:stretch>
        </p:blipFill>
        <p:spPr>
          <a:xfrm>
            <a:off x="609600" y="228322"/>
            <a:ext cx="5352752" cy="6401355"/>
          </a:xfrm>
          <a:prstGeom prst="rect">
            <a:avLst/>
          </a:prstGeom>
        </p:spPr>
      </p:pic>
      <p:sp>
        <p:nvSpPr>
          <p:cNvPr id="3" name="TextBox 2">
            <a:extLst>
              <a:ext uri="{FF2B5EF4-FFF2-40B4-BE49-F238E27FC236}">
                <a16:creationId xmlns:a16="http://schemas.microsoft.com/office/drawing/2014/main" id="{AE123231-712D-2AAA-ADE6-97431B48834C}"/>
              </a:ext>
            </a:extLst>
          </p:cNvPr>
          <p:cNvSpPr txBox="1"/>
          <p:nvPr/>
        </p:nvSpPr>
        <p:spPr>
          <a:xfrm>
            <a:off x="6172200" y="1752600"/>
            <a:ext cx="3042500" cy="2893100"/>
          </a:xfrm>
          <a:prstGeom prst="rect">
            <a:avLst/>
          </a:prstGeom>
          <a:noFill/>
        </p:spPr>
        <p:txBody>
          <a:bodyPr wrap="none" rtlCol="0">
            <a:spAutoFit/>
          </a:bodyPr>
          <a:lstStyle/>
          <a:p>
            <a:r>
              <a:rPr lang="es-CO" sz="2600" dirty="0">
                <a:latin typeface="Calibri" panose="020F0502020204030204" pitchFamily="34" charset="0"/>
                <a:ea typeface="Calibri" panose="020F0502020204030204" pitchFamily="34" charset="0"/>
                <a:cs typeface="Calibri" panose="020F0502020204030204" pitchFamily="34" charset="0"/>
              </a:rPr>
              <a:t>Policía Canadiense</a:t>
            </a:r>
          </a:p>
          <a:p>
            <a:r>
              <a:rPr lang="es-CO" sz="2600" dirty="0">
                <a:latin typeface="Calibri" panose="020F0502020204030204" pitchFamily="34" charset="0"/>
                <a:ea typeface="Calibri" panose="020F0502020204030204" pitchFamily="34" charset="0"/>
                <a:cs typeface="Calibri" panose="020F0502020204030204" pitchFamily="34" charset="0"/>
              </a:rPr>
              <a:t>pone barricada </a:t>
            </a:r>
          </a:p>
          <a:p>
            <a:r>
              <a:rPr lang="es-CO" sz="2600" dirty="0">
                <a:latin typeface="Calibri" panose="020F0502020204030204" pitchFamily="34" charset="0"/>
                <a:ea typeface="Calibri" panose="020F0502020204030204" pitchFamily="34" charset="0"/>
                <a:cs typeface="Calibri" panose="020F0502020204030204" pitchFamily="34" charset="0"/>
              </a:rPr>
              <a:t>en la entrada de una </a:t>
            </a:r>
          </a:p>
          <a:p>
            <a:r>
              <a:rPr lang="es-CO" sz="2600" dirty="0">
                <a:latin typeface="Calibri" panose="020F0502020204030204" pitchFamily="34" charset="0"/>
                <a:ea typeface="Calibri" panose="020F0502020204030204" pitchFamily="34" charset="0"/>
                <a:cs typeface="Calibri" panose="020F0502020204030204" pitchFamily="34" charset="0"/>
              </a:rPr>
              <a:t>iglesia con una</a:t>
            </a:r>
          </a:p>
          <a:p>
            <a:r>
              <a:rPr lang="es-CO" sz="2600" dirty="0">
                <a:latin typeface="Calibri" panose="020F0502020204030204" pitchFamily="34" charset="0"/>
                <a:ea typeface="Calibri" panose="020F0502020204030204" pitchFamily="34" charset="0"/>
                <a:cs typeface="Calibri" panose="020F0502020204030204" pitchFamily="34" charset="0"/>
              </a:rPr>
              <a:t>cerca para prevenir</a:t>
            </a:r>
          </a:p>
          <a:p>
            <a:r>
              <a:rPr lang="es-CO" sz="2600" dirty="0">
                <a:latin typeface="Calibri" panose="020F0502020204030204" pitchFamily="34" charset="0"/>
                <a:ea typeface="Calibri" panose="020F0502020204030204" pitchFamily="34" charset="0"/>
                <a:cs typeface="Calibri" panose="020F0502020204030204" pitchFamily="34" charset="0"/>
              </a:rPr>
              <a:t>la entrada de </a:t>
            </a:r>
          </a:p>
          <a:p>
            <a:r>
              <a:rPr lang="es-CO" sz="2600" dirty="0">
                <a:latin typeface="Calibri" panose="020F0502020204030204" pitchFamily="34" charset="0"/>
                <a:ea typeface="Calibri" panose="020F0502020204030204" pitchFamily="34" charset="0"/>
                <a:cs typeface="Calibri" panose="020F0502020204030204" pitchFamily="34" charset="0"/>
              </a:rPr>
              <a:t>los adoradores</a:t>
            </a:r>
          </a:p>
        </p:txBody>
      </p:sp>
    </p:spTree>
    <p:extLst>
      <p:ext uri="{BB962C8B-B14F-4D97-AF65-F5344CB8AC3E}">
        <p14:creationId xmlns:p14="http://schemas.microsoft.com/office/powerpoint/2010/main" val="201105911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3124F-B870-0328-93EC-2E2812570683}"/>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FED36869-87A2-8BCA-DB88-55DF50B9CB21}"/>
              </a:ext>
            </a:extLst>
          </p:cNvPr>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90F8C2A8-D64B-9919-8E2C-645F4609FBC1}"/>
              </a:ext>
            </a:extLst>
          </p:cNvPr>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601892D2-9D80-5079-BAC4-DB042CD02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1670090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4C84-4955-1C2F-D1DE-826B4023E6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8317FC-ECB1-F60C-332C-2ED35ABBB24D}"/>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28850C66-301E-82F3-4FD8-2E0DFC95D0D2}"/>
              </a:ext>
            </a:extLst>
          </p:cNvPr>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C5740A5-8BEF-9E0D-20CB-1088F51F98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133600"/>
            <a:ext cx="2633700" cy="2286198"/>
          </a:xfrm>
          <a:prstGeom prst="rect">
            <a:avLst/>
          </a:prstGeom>
        </p:spPr>
      </p:pic>
    </p:spTree>
    <p:extLst>
      <p:ext uri="{BB962C8B-B14F-4D97-AF65-F5344CB8AC3E}">
        <p14:creationId xmlns:p14="http://schemas.microsoft.com/office/powerpoint/2010/main" val="104658053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44C9B-1C3F-842F-295A-F6D56C81C0CB}"/>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93098016-8B79-068B-5B67-1ADCDB23C5D4}"/>
              </a:ext>
            </a:extLst>
          </p:cNvPr>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BF61908E-4DE8-7CCA-AE41-8C622AC93B1F}"/>
              </a:ext>
            </a:extLst>
          </p:cNvPr>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A93DB5CF-1419-6650-F255-A3B90857EA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3258465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a:t>
            </a:r>
          </a:p>
          <a:p>
            <a:pPr algn="just" eaLnBrk="1" hangingPunct="1">
              <a:defRPr/>
            </a:pPr>
            <a:r>
              <a:rPr lang="en-US" sz="3600" dirty="0">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Pero la tierra se había </a:t>
            </a:r>
            <a:r>
              <a:rPr lang="es-CO" sz="3600" b="1" u="sng" dirty="0">
                <a:solidFill>
                  <a:srgbClr val="FFFFCC"/>
                </a:solidFill>
                <a:latin typeface="Calibri" panose="020F0502020204030204" pitchFamily="34" charset="0"/>
                <a:cs typeface="Calibri" panose="020F0502020204030204" pitchFamily="34" charset="0"/>
              </a:rPr>
              <a:t>corrompido</a:t>
            </a:r>
            <a:r>
              <a:rPr lang="es-CO" sz="3600" dirty="0">
                <a:latin typeface="Calibri" panose="020F0502020204030204" pitchFamily="34" charset="0"/>
                <a:cs typeface="Calibri" panose="020F0502020204030204" pitchFamily="34" charset="0"/>
              </a:rPr>
              <a:t> delante de Dios, y estaba la tierra llena de </a:t>
            </a:r>
            <a:r>
              <a:rPr lang="es-CO" sz="3600" b="1" u="sng" dirty="0">
                <a:solidFill>
                  <a:srgbClr val="FFFFCC"/>
                </a:solidFill>
                <a:latin typeface="Calibri" panose="020F0502020204030204" pitchFamily="34" charset="0"/>
                <a:cs typeface="Calibri" panose="020F0502020204030204" pitchFamily="34" charset="0"/>
              </a:rPr>
              <a:t>violencia</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b="1" u="sng" dirty="0">
                <a:solidFill>
                  <a:srgbClr val="FFFFCC"/>
                </a:solidFill>
                <a:latin typeface="Calibri" panose="020F0502020204030204" pitchFamily="34" charset="0"/>
                <a:cs typeface="Calibri" panose="020F0502020204030204" pitchFamily="34" charset="0"/>
              </a:rPr>
              <a:t>[</a:t>
            </a:r>
            <a:r>
              <a:rPr lang="en-US" sz="3200" b="1" u="sng" dirty="0">
                <a:solidFill>
                  <a:srgbClr val="FFFFCC"/>
                </a:solidFill>
                <a:effectLst/>
                <a:latin typeface="Times New Roman" panose="02020603050405020304" pitchFamily="18" charset="0"/>
                <a:ea typeface="Calibri" panose="020F0502020204030204" pitchFamily="34" charset="0"/>
              </a:rPr>
              <a:t>חָמָס</a:t>
            </a:r>
            <a:r>
              <a:rPr lang="en-US" sz="1800" b="1" u="sng" dirty="0">
                <a:solidFill>
                  <a:srgbClr val="FFFFCC"/>
                </a:solidFill>
                <a:effectLst/>
                <a:latin typeface="Times New Roman" panose="02020603050405020304" pitchFamily="18" charset="0"/>
                <a:ea typeface="Calibri" panose="020F0502020204030204" pitchFamily="34" charset="0"/>
              </a:rPr>
              <a:t>; </a:t>
            </a:r>
            <a:r>
              <a:rPr lang="en-US" sz="3600" b="1" i="1" u="sng" dirty="0">
                <a:solidFill>
                  <a:srgbClr val="FFFFCC"/>
                </a:solidFill>
                <a:latin typeface="Calibri" panose="020F0502020204030204" pitchFamily="34" charset="0"/>
                <a:cs typeface="Calibri" panose="020F0502020204030204" pitchFamily="34" charset="0"/>
              </a:rPr>
              <a:t>chamas</a:t>
            </a:r>
            <a:r>
              <a:rPr lang="en-US" sz="3600" b="1" u="sng" dirty="0">
                <a:solidFill>
                  <a:srgbClr val="FFFFCC"/>
                </a:solidFill>
                <a:latin typeface="Calibri" panose="020F0502020204030204" pitchFamily="34" charset="0"/>
                <a:cs typeface="Calibri" panose="020F0502020204030204" pitchFamily="34" charset="0"/>
              </a:rPr>
              <a:t>]</a:t>
            </a:r>
            <a:r>
              <a:rPr lang="en-US" sz="3600" b="1" dirty="0">
                <a:solidFill>
                  <a:srgbClr val="FFFFCC"/>
                </a:solidFill>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7650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CB2BE-7E4D-4E5C-B78B-34894B758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2"/>
            <a:ext cx="9144000" cy="3323987"/>
          </a:xfrm>
          <a:prstGeom prst="rect">
            <a:avLst/>
          </a:prstGeom>
          <a:noFill/>
          <a:ln w="28575">
            <a:noFill/>
            <a:miter lim="800000"/>
            <a:headEnd/>
            <a:tailEnd/>
          </a:ln>
        </p:spPr>
        <p:txBody>
          <a:bodyPr wrap="square">
            <a:spAutoFit/>
          </a:bodyPr>
          <a:lstStyle/>
          <a:p>
            <a:pPr algn="ctr">
              <a:spcAft>
                <a:spcPts val="12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8:21</a:t>
            </a:r>
          </a:p>
          <a:p>
            <a:pPr algn="just">
              <a:defRPr/>
            </a:pPr>
            <a:r>
              <a:rPr lang="es-CO"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percibió el aroma agradable, y dijo el Señor para sí: «Nunca más volveré a maldecir la tierra por causa del hombre, </a:t>
            </a:r>
            <a:r>
              <a:rPr lang="es-CO"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la intención del corazón del hombre es mala desde su juventud</a:t>
            </a:r>
            <a:r>
              <a:rPr lang="es-CO"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Nunca más volveré a destruir todo ser viviente como lo he hecho</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3276600"/>
            <a:ext cx="2001411" cy="1645920"/>
          </a:xfrm>
          <a:prstGeom prst="rect">
            <a:avLst/>
          </a:prstGeom>
        </p:spPr>
      </p:pic>
    </p:spTree>
    <p:extLst>
      <p:ext uri="{BB962C8B-B14F-4D97-AF65-F5344CB8AC3E}">
        <p14:creationId xmlns:p14="http://schemas.microsoft.com/office/powerpoint/2010/main" val="15049406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a:t>
            </a:r>
            <a:r>
              <a:rPr lang="es-CO" sz="3600" b="1" u="sng" dirty="0">
                <a:solidFill>
                  <a:srgbClr val="FFFFCC"/>
                </a:solidFill>
                <a:latin typeface="Calibri" panose="020F0502020204030204" pitchFamily="34" charset="0"/>
                <a:cs typeface="Calibri" panose="020F0502020204030204" pitchFamily="34" charset="0"/>
              </a:rPr>
              <a:t>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a:t>
            </a:r>
            <a:r>
              <a:rPr lang="es-CO" sz="3600" b="1" u="sng" dirty="0">
                <a:solidFill>
                  <a:srgbClr val="FFFFCC"/>
                </a:solidFill>
                <a:latin typeface="Calibri" panose="020F0502020204030204" pitchFamily="34" charset="0"/>
                <a:cs typeface="Calibri" panose="020F0502020204030204" pitchFamily="34" charset="0"/>
              </a:rPr>
              <a:t>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133600"/>
            <a:ext cx="2633700" cy="2286198"/>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0CCF-9EB9-F920-820B-31E48F332C1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20BE19D-F055-FC62-70B8-DCCE960EE53C}"/>
              </a:ext>
            </a:extLst>
          </p:cNvPr>
          <p:cNvPicPr>
            <a:picLocks noChangeAspect="1"/>
          </p:cNvPicPr>
          <p:nvPr/>
        </p:nvPicPr>
        <p:blipFill>
          <a:blip r:embed="rId2"/>
          <a:stretch>
            <a:fillRect/>
          </a:stretch>
        </p:blipFill>
        <p:spPr>
          <a:xfrm>
            <a:off x="609600" y="1531554"/>
            <a:ext cx="8039100" cy="5205467"/>
          </a:xfrm>
          <a:prstGeom prst="rect">
            <a:avLst/>
          </a:prstGeom>
        </p:spPr>
      </p:pic>
      <p:sp>
        <p:nvSpPr>
          <p:cNvPr id="4" name="TextBox 3">
            <a:extLst>
              <a:ext uri="{FF2B5EF4-FFF2-40B4-BE49-F238E27FC236}">
                <a16:creationId xmlns:a16="http://schemas.microsoft.com/office/drawing/2014/main" id="{B2AB851C-B015-D725-EE00-999FBEAF5B24}"/>
              </a:ext>
            </a:extLst>
          </p:cNvPr>
          <p:cNvSpPr txBox="1"/>
          <p:nvPr/>
        </p:nvSpPr>
        <p:spPr>
          <a:xfrm>
            <a:off x="784253" y="1676400"/>
            <a:ext cx="7575494" cy="4462760"/>
          </a:xfrm>
          <a:prstGeom prst="rect">
            <a:avLst/>
          </a:prstGeom>
          <a:noFill/>
        </p:spPr>
        <p:txBody>
          <a:bodyPr wrap="square">
            <a:spAutoFit/>
          </a:bodyPr>
          <a:lstStyle/>
          <a:p>
            <a:r>
              <a:rPr lang="es-CO" b="1" dirty="0">
                <a:solidFill>
                  <a:schemeClr val="bg2"/>
                </a:solidFill>
                <a:latin typeface="Calibri" panose="020F0502020204030204" pitchFamily="34" charset="0"/>
                <a:ea typeface="Calibri" panose="020F0502020204030204" pitchFamily="34" charset="0"/>
                <a:cs typeface="Calibri" panose="020F0502020204030204" pitchFamily="34" charset="0"/>
              </a:rPr>
              <a:t>“</a:t>
            </a:r>
            <a:r>
              <a:rPr lang="es-CO" dirty="0">
                <a:solidFill>
                  <a:schemeClr val="bg2"/>
                </a:solidFill>
                <a:latin typeface="Calibri" panose="020F0502020204030204" pitchFamily="34" charset="0"/>
                <a:ea typeface="Calibri" panose="020F0502020204030204" pitchFamily="34" charset="0"/>
                <a:cs typeface="Calibri" panose="020F0502020204030204" pitchFamily="34" charset="0"/>
              </a:rPr>
              <a:t>Todas las sociedades humanas deben ser gobernadas de una forma u otra. Menos control del Estado implica más autocontrol. Menos dependencia de la ley pública y de la fuerza física implica más dependencia de la moderación moral privada. </a:t>
            </a:r>
            <a:r>
              <a:rPr lang="es-CO" b="1" dirty="0">
                <a:solidFill>
                  <a:schemeClr val="bg1"/>
                </a:solidFill>
                <a:latin typeface="Calibri" panose="020F0502020204030204" pitchFamily="34" charset="0"/>
                <a:ea typeface="Calibri" panose="020F0502020204030204" pitchFamily="34" charset="0"/>
                <a:cs typeface="Calibri" panose="020F0502020204030204" pitchFamily="34" charset="0"/>
              </a:rPr>
              <a:t>En resumen, los hombres deben ser controlados, ya sea por un poder interno o por un poder externo; ya sea por la Palabra de Dios o por el brazo fuerte del hombre</a:t>
            </a:r>
            <a:r>
              <a:rPr lang="es-CO"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s-CO" b="1" dirty="0">
                <a:solidFill>
                  <a:schemeClr val="bg1"/>
                </a:solidFill>
                <a:latin typeface="Calibri" panose="020F0502020204030204" pitchFamily="34" charset="0"/>
                <a:ea typeface="Calibri" panose="020F0502020204030204" pitchFamily="34" charset="0"/>
                <a:cs typeface="Calibri" panose="020F0502020204030204" pitchFamily="34" charset="0"/>
              </a:rPr>
              <a:t>ya sea por la Biblia o por la bayoneta. </a:t>
            </a:r>
            <a:r>
              <a:rPr lang="es-CO" dirty="0">
                <a:solidFill>
                  <a:schemeClr val="bg2"/>
                </a:solidFill>
                <a:latin typeface="Calibri" panose="020F0502020204030204" pitchFamily="34" charset="0"/>
                <a:ea typeface="Calibri" panose="020F0502020204030204" pitchFamily="34" charset="0"/>
                <a:cs typeface="Calibri" panose="020F0502020204030204" pitchFamily="34" charset="0"/>
              </a:rPr>
              <a:t>Otros países y otros gobiernos pueden hablar de que el Estado sostiene la religión. Aquí, bajo nuestras instituciones libres, es la religión la que debe sostener al Estado</a:t>
            </a:r>
            <a:r>
              <a:rPr lang="es-CO" b="1" dirty="0">
                <a:solidFill>
                  <a:schemeClr val="bg2"/>
                </a:solidFill>
                <a:latin typeface="Calibri" panose="020F0502020204030204" pitchFamily="34" charset="0"/>
                <a:ea typeface="Calibri" panose="020F0502020204030204" pitchFamily="34" charset="0"/>
                <a:cs typeface="Calibri" panose="020F0502020204030204" pitchFamily="34" charset="0"/>
              </a:rPr>
              <a:t>.”</a:t>
            </a:r>
            <a:endParaRPr lang="es-CO" sz="2200" b="1"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endParaRPr lang="es-CO" sz="20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B95AA34-59BC-53FC-1516-91FA40BC7140}"/>
              </a:ext>
            </a:extLst>
          </p:cNvPr>
          <p:cNvSpPr txBox="1"/>
          <p:nvPr/>
        </p:nvSpPr>
        <p:spPr>
          <a:xfrm>
            <a:off x="2286000" y="360678"/>
            <a:ext cx="5486400" cy="707886"/>
          </a:xfrm>
          <a:prstGeom prst="rect">
            <a:avLst/>
          </a:prstGeom>
          <a:noFill/>
        </p:spPr>
        <p:txBody>
          <a:bodyPr wrap="square">
            <a:spAutoFit/>
          </a:bodyPr>
          <a:lstStyle/>
          <a:p>
            <a:pPr algn="ctr"/>
            <a:r>
              <a:rPr lang="es-CO" sz="4000" dirty="0">
                <a:solidFill>
                  <a:schemeClr val="tx2"/>
                </a:solidFill>
                <a:latin typeface="Calibri" panose="020F0502020204030204" pitchFamily="34" charset="0"/>
                <a:ea typeface="Calibri" panose="020F0502020204030204" pitchFamily="34" charset="0"/>
                <a:cs typeface="Calibri" panose="020F0502020204030204" pitchFamily="34" charset="0"/>
              </a:rPr>
              <a:t>Robert Charles Winthrop</a:t>
            </a:r>
          </a:p>
        </p:txBody>
      </p:sp>
      <p:pic>
        <p:nvPicPr>
          <p:cNvPr id="11" name="Picture 10">
            <a:extLst>
              <a:ext uri="{FF2B5EF4-FFF2-40B4-BE49-F238E27FC236}">
                <a16:creationId xmlns:a16="http://schemas.microsoft.com/office/drawing/2014/main" id="{73169E3E-9731-7DA9-E10C-6DDAC6DD9CE9}"/>
              </a:ext>
            </a:extLst>
          </p:cNvPr>
          <p:cNvPicPr>
            <a:picLocks noChangeAspect="1"/>
          </p:cNvPicPr>
          <p:nvPr/>
        </p:nvPicPr>
        <p:blipFill>
          <a:blip r:embed="rId3"/>
          <a:stretch>
            <a:fillRect/>
          </a:stretch>
        </p:blipFill>
        <p:spPr>
          <a:xfrm>
            <a:off x="685800" y="165934"/>
            <a:ext cx="914400" cy="1097375"/>
          </a:xfrm>
          <a:prstGeom prst="rect">
            <a:avLst/>
          </a:prstGeom>
        </p:spPr>
      </p:pic>
      <p:sp>
        <p:nvSpPr>
          <p:cNvPr id="12" name="TextBox 11">
            <a:extLst>
              <a:ext uri="{FF2B5EF4-FFF2-40B4-BE49-F238E27FC236}">
                <a16:creationId xmlns:a16="http://schemas.microsoft.com/office/drawing/2014/main" id="{BAB42BBA-E23C-1AB6-49C4-43FA5CB2C9CE}"/>
              </a:ext>
            </a:extLst>
          </p:cNvPr>
          <p:cNvSpPr txBox="1"/>
          <p:nvPr/>
        </p:nvSpPr>
        <p:spPr>
          <a:xfrm>
            <a:off x="784253" y="6085279"/>
            <a:ext cx="7575493" cy="615553"/>
          </a:xfrm>
          <a:prstGeom prst="rect">
            <a:avLst/>
          </a:prstGeom>
          <a:noFill/>
        </p:spPr>
        <p:txBody>
          <a:bodyPr wrap="square" rtlCol="0">
            <a:spAutoFit/>
          </a:bodyPr>
          <a:lstStyle/>
          <a:p>
            <a:r>
              <a:rPr lang="en-US" sz="1600" dirty="0">
                <a:solidFill>
                  <a:schemeClr val="bg2"/>
                </a:solidFill>
                <a:latin typeface="Calibri" panose="020F0502020204030204" pitchFamily="34" charset="0"/>
                <a:ea typeface="Calibri" panose="020F0502020204030204" pitchFamily="34" charset="0"/>
                <a:cs typeface="Calibri" panose="020F0502020204030204" pitchFamily="34" charset="0"/>
              </a:rPr>
              <a:t>Robert C. Winthrop, Speeches and Addresses on Various Occasions (Boston: Little, Brown, 1852), p. 172, speech delivered before the Massachusetts Bible Society, May 28, 1849</a:t>
            </a:r>
            <a:r>
              <a:rPr lang="en-US" sz="1800" dirty="0">
                <a:latin typeface="Calibri" panose="020F0502020204030204" pitchFamily="34" charset="0"/>
                <a:ea typeface="Calibri" panose="020F0502020204030204" pitchFamily="34" charset="0"/>
                <a:cs typeface="Calibri" panose="020F0502020204030204" pitchFamily="34" charset="0"/>
              </a:rPr>
              <a:t>.</a:t>
            </a:r>
            <a:endParaRPr lang="es-CO"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318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 GÉNESIS</a:t>
            </a:r>
          </a:p>
        </p:txBody>
      </p:sp>
      <p:pic>
        <p:nvPicPr>
          <p:cNvPr id="4" name="Picture 3">
            <a:extLst>
              <a:ext uri="{FF2B5EF4-FFF2-40B4-BE49-F238E27FC236}">
                <a16:creationId xmlns:a16="http://schemas.microsoft.com/office/drawing/2014/main" id="{C9F90D3B-3D58-5E80-0C19-23A2550A2C21}"/>
              </a:ext>
            </a:extLst>
          </p:cNvPr>
          <p:cNvPicPr>
            <a:picLocks noChangeAspect="1"/>
          </p:cNvPicPr>
          <p:nvPr/>
        </p:nvPicPr>
        <p:blipFill>
          <a:blip r:embed="rId3"/>
          <a:stretch>
            <a:fillRect/>
          </a:stretch>
        </p:blipFill>
        <p:spPr>
          <a:xfrm>
            <a:off x="7923449" y="56143"/>
            <a:ext cx="1197373" cy="858257"/>
          </a:xfrm>
          <a:prstGeom prst="rect">
            <a:avLst/>
          </a:prstGeom>
        </p:spPr>
      </p:pic>
    </p:spTree>
    <p:extLst>
      <p:ext uri="{BB962C8B-B14F-4D97-AF65-F5344CB8AC3E}">
        <p14:creationId xmlns:p14="http://schemas.microsoft.com/office/powerpoint/2010/main" val="378702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93E6-21BE-5BF0-98D0-10B97EF55703}"/>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5C69149C-3464-9D5D-69FB-F8C08C20776A}"/>
              </a:ext>
            </a:extLst>
          </p:cNvPr>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C89D36C5-411B-0B44-9BF9-95747D677E50}"/>
              </a:ext>
            </a:extLst>
          </p:cNvPr>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65FEABDB-FBEB-7420-B9E1-F62A6D5734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3867985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5C9D-C2E6-1448-AF8F-F3318D26FC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1BCCE1-548B-482A-ED51-6E915F9FBDA1}"/>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a:extLst>
              <a:ext uri="{FF2B5EF4-FFF2-40B4-BE49-F238E27FC236}">
                <a16:creationId xmlns:a16="http://schemas.microsoft.com/office/drawing/2014/main" id="{C1B502AE-F1E5-1978-47CB-EEE146CB1550}"/>
              </a:ext>
            </a:extLst>
          </p:cNvPr>
          <p:cNvSpPr>
            <a:spLocks noGrp="1"/>
          </p:cNvSpPr>
          <p:nvPr>
            <p:ph type="subTitle" sz="quarter" idx="1"/>
          </p:nvPr>
        </p:nvSpPr>
        <p:spPr>
          <a:xfrm>
            <a:off x="0" y="1"/>
            <a:ext cx="9144000" cy="34289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4000" kern="1200" dirty="0">
                <a:solidFill>
                  <a:srgbClr val="00FFFF"/>
                </a:solidFill>
                <a:ea typeface="+mj-ea"/>
                <a:cs typeface="+mj-cs"/>
              </a:rPr>
              <a:t>Romanos 13:3-5</a:t>
            </a:r>
          </a:p>
          <a:p>
            <a:pPr lvl="0" algn="just" eaLnBrk="1" hangingPunct="1">
              <a:spcBef>
                <a:spcPct val="0"/>
              </a:spcBef>
              <a:buClrTx/>
              <a:buSzTx/>
              <a:defRPr/>
            </a:pPr>
            <a:r>
              <a:rPr lang="en-US" sz="3000" kern="1200" dirty="0">
                <a:solidFill>
                  <a:schemeClr val="tx1"/>
                </a:solidFill>
                <a:effectLst>
                  <a:outerShdw blurRad="38100" dist="38100" dir="2700000" algn="tl">
                    <a:srgbClr val="000000">
                      <a:alpha val="43137"/>
                    </a:srgbClr>
                  </a:outerShdw>
                </a:effectLst>
                <a:cs typeface="Calibri" panose="020F0502020204030204" pitchFamily="34" charset="0"/>
              </a:rPr>
              <a:t>“</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Porque los gobernantes no son motivo de temor para los de buena conducta, sino para el que hace el mal. ¿Deseas, pues, no temer a la autoridad? Haz lo bueno y tendrás elogios de ella, 4 pues es para ti un ministro de Dios para bien. </a:t>
            </a:r>
            <a:r>
              <a:rPr lang="es-CO" sz="3000" b="1" u="sng" kern="1200" dirty="0">
                <a:solidFill>
                  <a:srgbClr val="FFFFCC"/>
                </a:solidFill>
                <a:effectLst>
                  <a:outerShdw blurRad="38100" dist="38100" dir="2700000" algn="tl">
                    <a:srgbClr val="000000">
                      <a:alpha val="43137"/>
                    </a:srgbClr>
                  </a:outerShdw>
                </a:effectLst>
                <a:cs typeface="Calibri" panose="020F0502020204030204" pitchFamily="34" charset="0"/>
              </a:rPr>
              <a:t>Pero si haces lo malo, teme. Porque no en vano lleva la espada</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 pues es ministro de Dios, </a:t>
            </a:r>
            <a:r>
              <a:rPr lang="es-CO" sz="3000" b="1" u="sng" kern="1200" dirty="0">
                <a:solidFill>
                  <a:srgbClr val="FFFFCC"/>
                </a:solidFill>
                <a:effectLst>
                  <a:outerShdw blurRad="38100" dist="38100" dir="2700000" algn="tl">
                    <a:srgbClr val="000000">
                      <a:alpha val="43137"/>
                    </a:srgbClr>
                  </a:outerShdw>
                </a:effectLst>
                <a:cs typeface="Calibri" panose="020F0502020204030204" pitchFamily="34" charset="0"/>
              </a:rPr>
              <a:t>un vengador que castiga al que practica lo malo</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 5 Por tanto, es necesario someterse, no solo por razón del castigo, sino también por causa de la conciencia</a:t>
            </a:r>
            <a:r>
              <a:rPr lang="en-US" sz="3000" kern="1200" dirty="0">
                <a:solidFill>
                  <a:schemeClr val="tx1"/>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178552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6F865-C096-A974-B01E-E78B63CE43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8F8797-D253-11BC-E961-C77369701A95}"/>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a:extLst>
              <a:ext uri="{FF2B5EF4-FFF2-40B4-BE49-F238E27FC236}">
                <a16:creationId xmlns:a16="http://schemas.microsoft.com/office/drawing/2014/main" id="{4B3DF7E7-EE3F-D5FD-A9BA-255F545D530E}"/>
              </a:ext>
            </a:extLst>
          </p:cNvPr>
          <p:cNvSpPr>
            <a:spLocks noGrp="1"/>
          </p:cNvSpPr>
          <p:nvPr>
            <p:ph type="subTitle" sz="quarter" idx="1"/>
          </p:nvPr>
        </p:nvSpPr>
        <p:spPr>
          <a:xfrm>
            <a:off x="0" y="1"/>
            <a:ext cx="9144000" cy="29717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1 Pedro 2:13-14</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a:t>
            </a:r>
            <a:r>
              <a:rPr lang="es-CO" kern="1200" dirty="0">
                <a:effectLst>
                  <a:outerShdw blurRad="38100" dist="38100" dir="2700000" algn="tl">
                    <a:srgbClr val="000000">
                      <a:alpha val="43137"/>
                    </a:srgbClr>
                  </a:outerShdw>
                </a:effectLst>
                <a:cs typeface="Calibri" panose="020F0502020204030204" pitchFamily="34" charset="0"/>
              </a:rPr>
              <a:t>Sométanse, por causa del Señor, a toda institución humana, ya sea al rey como autoridad, 14 o a los </a:t>
            </a:r>
            <a:r>
              <a:rPr lang="es-CO" b="1" u="sng" kern="1200" dirty="0">
                <a:solidFill>
                  <a:srgbClr val="FFFFCC"/>
                </a:solidFill>
                <a:effectLst>
                  <a:outerShdw blurRad="38100" dist="38100" dir="2700000" algn="tl">
                    <a:srgbClr val="000000">
                      <a:alpha val="43137"/>
                    </a:srgbClr>
                  </a:outerShdw>
                </a:effectLst>
                <a:cs typeface="Calibri" panose="020F0502020204030204" pitchFamily="34" charset="0"/>
              </a:rPr>
              <a:t>gobernadores como enviados por él para castigo de los malhechores</a:t>
            </a:r>
            <a:r>
              <a:rPr lang="es-CO" kern="1200" dirty="0">
                <a:effectLst>
                  <a:outerShdw blurRad="38100" dist="38100" dir="2700000" algn="tl">
                    <a:srgbClr val="000000">
                      <a:alpha val="43137"/>
                    </a:srgbClr>
                  </a:outerShdw>
                </a:effectLst>
                <a:cs typeface="Calibri" panose="020F0502020204030204" pitchFamily="34" charset="0"/>
              </a:rPr>
              <a:t> y alabanza de los que hacen el bien</a:t>
            </a:r>
            <a:r>
              <a:rPr lang="en-US" kern="12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68477945-3274-2D95-CA8A-248A539DA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1255" y="29718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162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5AC69-C7EC-4CEF-9EFF-A8A611088E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1:27</a:t>
            </a:r>
          </a:p>
          <a:p>
            <a:pPr algn="just">
              <a:defRPr/>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 Dios creó al hombre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imagen Suya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imagen de Dios lo creó; varón y hembra los creó.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5" descr="C:\Users\awoods\Pictures\Microsoft Clip Organizer\pe07654_.wmf">
            <a:extLst>
              <a:ext uri="{FF2B5EF4-FFF2-40B4-BE49-F238E27FC236}">
                <a16:creationId xmlns:a16="http://schemas.microsoft.com/office/drawing/2014/main" id="{B1B37F00-316D-4ADE-8D2D-E8D726A88F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6828" y="2286000"/>
            <a:ext cx="1630347" cy="2743200"/>
          </a:xfrm>
          <a:prstGeom prst="rect">
            <a:avLst/>
          </a:prstGeom>
          <a:noFill/>
          <a:ln w="9525">
            <a:noFill/>
            <a:miter lim="800000"/>
            <a:headEnd/>
            <a:tailEnd/>
          </a:ln>
        </p:spPr>
      </p:pic>
    </p:spTree>
    <p:extLst>
      <p:ext uri="{BB962C8B-B14F-4D97-AF65-F5344CB8AC3E}">
        <p14:creationId xmlns:p14="http://schemas.microsoft.com/office/powerpoint/2010/main" val="81459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E94D9-5641-A132-D74A-3DEC69D6694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3857C34-7DDF-F6F1-E7E1-84936F118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AB51B33D-6197-03D7-FDF0-36F23DBCE886}"/>
              </a:ext>
            </a:extLst>
          </p:cNvPr>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a:t>
            </a:r>
          </a:p>
          <a:p>
            <a:pPr algn="just" eaLnBrk="1" hangingPunct="1">
              <a:defRPr/>
            </a:pPr>
            <a:r>
              <a:rPr lang="en-US" sz="3600" dirty="0">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Pero la tierra se había </a:t>
            </a:r>
            <a:r>
              <a:rPr lang="es-CO" sz="3600" b="1" u="sng" dirty="0">
                <a:solidFill>
                  <a:srgbClr val="FFFFCC"/>
                </a:solidFill>
                <a:latin typeface="Calibri" panose="020F0502020204030204" pitchFamily="34" charset="0"/>
                <a:cs typeface="Calibri" panose="020F0502020204030204" pitchFamily="34" charset="0"/>
              </a:rPr>
              <a:t>corrompido</a:t>
            </a:r>
            <a:r>
              <a:rPr lang="es-CO" sz="3600" dirty="0">
                <a:latin typeface="Calibri" panose="020F0502020204030204" pitchFamily="34" charset="0"/>
                <a:cs typeface="Calibri" panose="020F0502020204030204" pitchFamily="34" charset="0"/>
              </a:rPr>
              <a:t> delante de Dios, y estaba la tierra llena de </a:t>
            </a:r>
            <a:r>
              <a:rPr lang="es-CO" sz="3600" b="1" u="sng" dirty="0">
                <a:solidFill>
                  <a:srgbClr val="FFFFCC"/>
                </a:solidFill>
                <a:latin typeface="Calibri" panose="020F0502020204030204" pitchFamily="34" charset="0"/>
                <a:cs typeface="Calibri" panose="020F0502020204030204" pitchFamily="34" charset="0"/>
              </a:rPr>
              <a:t>violencia</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b="1" u="sng" dirty="0">
                <a:solidFill>
                  <a:srgbClr val="FFFFCC"/>
                </a:solidFill>
                <a:latin typeface="Calibri" panose="020F0502020204030204" pitchFamily="34" charset="0"/>
                <a:cs typeface="Calibri" panose="020F0502020204030204" pitchFamily="34" charset="0"/>
              </a:rPr>
              <a:t>[</a:t>
            </a:r>
            <a:r>
              <a:rPr lang="en-US" sz="3200" b="1" u="sng" dirty="0">
                <a:solidFill>
                  <a:srgbClr val="FFFFCC"/>
                </a:solidFill>
                <a:effectLst/>
                <a:latin typeface="Times New Roman" panose="02020603050405020304" pitchFamily="18" charset="0"/>
                <a:ea typeface="Calibri" panose="020F0502020204030204" pitchFamily="34" charset="0"/>
              </a:rPr>
              <a:t>חָמָס</a:t>
            </a:r>
            <a:r>
              <a:rPr lang="en-US" sz="1800" b="1" u="sng" dirty="0">
                <a:solidFill>
                  <a:srgbClr val="FFFFCC"/>
                </a:solidFill>
                <a:effectLst/>
                <a:latin typeface="Times New Roman" panose="02020603050405020304" pitchFamily="18" charset="0"/>
                <a:ea typeface="Calibri" panose="020F0502020204030204" pitchFamily="34" charset="0"/>
              </a:rPr>
              <a:t>; </a:t>
            </a:r>
            <a:r>
              <a:rPr lang="en-US" sz="3600" b="1" i="1" u="sng" dirty="0">
                <a:solidFill>
                  <a:srgbClr val="FFFFCC"/>
                </a:solidFill>
                <a:latin typeface="Calibri" panose="020F0502020204030204" pitchFamily="34" charset="0"/>
                <a:cs typeface="Calibri" panose="020F0502020204030204" pitchFamily="34" charset="0"/>
              </a:rPr>
              <a:t>chamas</a:t>
            </a:r>
            <a:r>
              <a:rPr lang="en-US" sz="3600" b="1" u="sng" dirty="0">
                <a:solidFill>
                  <a:srgbClr val="FFFFCC"/>
                </a:solidFill>
                <a:latin typeface="Calibri" panose="020F0502020204030204" pitchFamily="34" charset="0"/>
                <a:cs typeface="Calibri" panose="020F0502020204030204" pitchFamily="34" charset="0"/>
              </a:rPr>
              <a:t>]</a:t>
            </a:r>
            <a:r>
              <a:rPr lang="en-US" sz="3600" b="1" dirty="0">
                <a:solidFill>
                  <a:srgbClr val="FFFFCC"/>
                </a:solidFill>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3EFB5F06-38DF-6ABA-7837-E8A0201ACDF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069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AC2CA-11BA-228F-B7EE-D08BBF0EC1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EF51E8-9798-04F7-288F-E4AF21A535C7}"/>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F3208856-5BDF-771D-E70D-8D4BDAA4017B}"/>
              </a:ext>
            </a:extLst>
          </p:cNvPr>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a:t>
            </a:r>
            <a:r>
              <a:rPr lang="es-CO" sz="3600" b="1" u="sng" dirty="0">
                <a:solidFill>
                  <a:srgbClr val="FFFFCC"/>
                </a:solidFill>
                <a:latin typeface="Calibri" panose="020F0502020204030204" pitchFamily="34" charset="0"/>
                <a:cs typeface="Calibri" panose="020F0502020204030204" pitchFamily="34" charset="0"/>
              </a:rPr>
              <a:t>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a:t>
            </a:r>
            <a:r>
              <a:rPr lang="es-CO" sz="3600" b="1" u="sng" dirty="0">
                <a:solidFill>
                  <a:srgbClr val="FFFFCC"/>
                </a:solidFill>
                <a:latin typeface="Calibri" panose="020F0502020204030204" pitchFamily="34" charset="0"/>
                <a:cs typeface="Calibri" panose="020F0502020204030204" pitchFamily="34" charset="0"/>
              </a:rPr>
              <a:t>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87D4665A-25A0-046E-B396-008E253EA2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133600"/>
            <a:ext cx="2633700" cy="2286198"/>
          </a:xfrm>
          <a:prstGeom prst="rect">
            <a:avLst/>
          </a:prstGeom>
        </p:spPr>
      </p:pic>
    </p:spTree>
    <p:extLst>
      <p:ext uri="{BB962C8B-B14F-4D97-AF65-F5344CB8AC3E}">
        <p14:creationId xmlns:p14="http://schemas.microsoft.com/office/powerpoint/2010/main" val="36503699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5:1-2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rPr>
              <a:t>Este es el libro de las generaciones de Adán. El día que Dios creó al hombre,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a semejanza de Dios</a:t>
            </a:r>
            <a:r>
              <a:rPr lang="es-CO" sz="3600" dirty="0">
                <a:effectLst>
                  <a:outerShdw blurRad="38100" dist="38100" dir="2700000" algn="tl">
                    <a:srgbClr val="000000">
                      <a:alpha val="43137"/>
                    </a:srgbClr>
                  </a:outerShdw>
                </a:effectLst>
                <a:latin typeface="Calibri" panose="020F0502020204030204" pitchFamily="34" charset="0"/>
              </a:rPr>
              <a:t> lo hizo. 2 Varón y hembra los creó. Los bendijo, y los llamó Adán el día en que fueron creados. 3 Cuando Adán había vivido 130 años, engendró un hijo a su semejanza, conforme a su imagen, y le puso por nombre Set</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3195333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cs typeface="Calibri" pitchFamily="34" charset="0"/>
              </a:rPr>
              <a:t>Declaración de Independencia</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152400" y="1066800"/>
            <a:ext cx="8839200" cy="5102227"/>
          </a:xfrm>
        </p:spPr>
        <p:txBody>
          <a:bodyPr rtlCol="0">
            <a:noAutofit/>
          </a:bodyPr>
          <a:lstStyle/>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las leyes de la naturaleza y del </a:t>
            </a:r>
            <a:r>
              <a:rPr lang="es-CO" sz="2800" b="1" u="sng" dirty="0">
                <a:solidFill>
                  <a:srgbClr val="FFFFCC"/>
                </a:solidFill>
                <a:effectLst>
                  <a:outerShdw blurRad="38100" dist="38100" dir="2700000" algn="tl">
                    <a:srgbClr val="000000">
                      <a:alpha val="43137"/>
                    </a:srgbClr>
                  </a:outerShdw>
                </a:effectLst>
                <a:cs typeface="Calibri" pitchFamily="34" charset="0"/>
              </a:rPr>
              <a:t>Dios</a:t>
            </a:r>
            <a:r>
              <a:rPr lang="es-CO" sz="2800" dirty="0">
                <a:effectLst>
                  <a:outerShdw blurRad="38100" dist="38100" dir="2700000" algn="tl">
                    <a:srgbClr val="000000">
                      <a:alpha val="43137"/>
                    </a:srgbClr>
                  </a:outerShdw>
                </a:effectLst>
                <a:cs typeface="Calibri" pitchFamily="34" charset="0"/>
              </a:rPr>
              <a:t> de la naturaleza</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Sostenemos que estas verdades son evidentes, que todos los hombres son </a:t>
            </a:r>
            <a:r>
              <a:rPr lang="es-CO" sz="2800" b="1" u="sng" dirty="0">
                <a:solidFill>
                  <a:srgbClr val="FFFFCC"/>
                </a:solidFill>
                <a:effectLst>
                  <a:outerShdw blurRad="38100" dist="38100" dir="2700000" algn="tl">
                    <a:srgbClr val="000000">
                      <a:alpha val="43137"/>
                    </a:srgbClr>
                  </a:outerShdw>
                </a:effectLst>
                <a:cs typeface="Calibri" pitchFamily="34" charset="0"/>
              </a:rPr>
              <a:t>creados</a:t>
            </a:r>
            <a:r>
              <a:rPr lang="es-CO" sz="2800" dirty="0">
                <a:effectLst>
                  <a:outerShdw blurRad="38100" dist="38100" dir="2700000" algn="tl">
                    <a:srgbClr val="000000">
                      <a:alpha val="43137"/>
                    </a:srgbClr>
                  </a:outerShdw>
                </a:effectLst>
                <a:cs typeface="Calibri" pitchFamily="34" charset="0"/>
              </a:rPr>
              <a:t> iguales</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están dotados por su </a:t>
            </a:r>
            <a:r>
              <a:rPr lang="es-CO" sz="2800" b="1" u="sng" dirty="0">
                <a:solidFill>
                  <a:srgbClr val="FFFFCC"/>
                </a:solidFill>
                <a:effectLst>
                  <a:outerShdw blurRad="38100" dist="38100" dir="2700000" algn="tl">
                    <a:srgbClr val="000000">
                      <a:alpha val="43137"/>
                    </a:srgbClr>
                  </a:outerShdw>
                </a:effectLst>
                <a:cs typeface="Calibri" pitchFamily="34" charset="0"/>
              </a:rPr>
              <a:t>Creador</a:t>
            </a:r>
            <a:r>
              <a:rPr lang="es-CO" sz="2800" dirty="0">
                <a:effectLst>
                  <a:outerShdw blurRad="38100" dist="38100" dir="2700000" algn="tl">
                    <a:srgbClr val="000000">
                      <a:alpha val="43137"/>
                    </a:srgbClr>
                  </a:outerShdw>
                </a:effectLst>
                <a:cs typeface="Calibri" pitchFamily="34" charset="0"/>
              </a:rPr>
              <a:t> de ciertos Derechos inalienables</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apelando al </a:t>
            </a:r>
            <a:r>
              <a:rPr lang="es-CO" sz="2800" b="1" u="sng" dirty="0">
                <a:solidFill>
                  <a:srgbClr val="FFFFCC"/>
                </a:solidFill>
                <a:effectLst>
                  <a:outerShdw blurRad="38100" dist="38100" dir="2700000" algn="tl">
                    <a:srgbClr val="000000">
                      <a:alpha val="43137"/>
                    </a:srgbClr>
                  </a:outerShdw>
                </a:effectLst>
                <a:cs typeface="Calibri" pitchFamily="34" charset="0"/>
              </a:rPr>
              <a:t>Juez Supremo del mundo</a:t>
            </a:r>
            <a:r>
              <a:rPr lang="es-CO" sz="2800" dirty="0">
                <a:effectLst>
                  <a:outerShdw blurRad="38100" dist="38100" dir="2700000" algn="tl">
                    <a:srgbClr val="000000">
                      <a:alpha val="43137"/>
                    </a:srgbClr>
                  </a:outerShdw>
                </a:effectLst>
                <a:cs typeface="Calibri" pitchFamily="34" charset="0"/>
              </a:rPr>
              <a:t> por la rectitud de nuestras intenciones</a:t>
            </a:r>
            <a:r>
              <a:rPr lang="en-US" sz="2800" dirty="0">
                <a:effectLst>
                  <a:outerShdw blurRad="38100" dist="38100" dir="2700000" algn="tl">
                    <a:srgbClr val="000000">
                      <a:alpha val="43137"/>
                    </a:srgbClr>
                  </a:outerShdw>
                </a:effectLst>
                <a:latin typeface="Calibri" pitchFamily="34" charset="0"/>
                <a:cs typeface="Calibri" pitchFamily="34" charset="0"/>
              </a:rPr>
              <a:t>,”</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con firme confianza en la protección de la </a:t>
            </a:r>
            <a:r>
              <a:rPr lang="es-CO" sz="2800" b="1" u="sng" dirty="0">
                <a:solidFill>
                  <a:srgbClr val="FFFFCC"/>
                </a:solidFill>
                <a:effectLst>
                  <a:outerShdw blurRad="38100" dist="38100" dir="2700000" algn="tl">
                    <a:srgbClr val="000000">
                      <a:alpha val="43137"/>
                    </a:srgbClr>
                  </a:outerShdw>
                </a:effectLst>
                <a:cs typeface="Calibri" pitchFamily="34" charset="0"/>
              </a:rPr>
              <a:t>Divina</a:t>
            </a:r>
            <a:r>
              <a:rPr lang="es-CO" sz="2800" dirty="0">
                <a:effectLst>
                  <a:outerShdw blurRad="38100" dist="38100" dir="2700000" algn="tl">
                    <a:srgbClr val="000000">
                      <a:alpha val="43137"/>
                    </a:srgbClr>
                  </a:outerShdw>
                </a:effectLst>
                <a:cs typeface="Calibri" pitchFamily="34" charset="0"/>
              </a:rPr>
              <a:t> Providencia</a:t>
            </a:r>
            <a:r>
              <a:rPr lang="en-US" sz="2800" dirty="0">
                <a:effectLst>
                  <a:outerShdw blurRad="38100" dist="38100" dir="2700000" algn="tl">
                    <a:srgbClr val="000000">
                      <a:alpha val="43137"/>
                    </a:srgbClr>
                  </a:outerShdw>
                </a:effectLst>
                <a:latin typeface="Calibri" pitchFamily="34" charset="0"/>
                <a:cs typeface="Calibri" pitchFamily="34" charset="0"/>
              </a:rPr>
              <a:t>.”</a:t>
            </a:r>
          </a:p>
        </p:txBody>
      </p:sp>
      <p:sp>
        <p:nvSpPr>
          <p:cNvPr id="40964" name="TextBox 3"/>
          <p:cNvSpPr txBox="1">
            <a:spLocks noChangeArrowheads="1"/>
          </p:cNvSpPr>
          <p:nvPr/>
        </p:nvSpPr>
        <p:spPr bwMode="auto">
          <a:xfrm>
            <a:off x="2133600" y="6477004"/>
            <a:ext cx="4876800" cy="307777"/>
          </a:xfrm>
          <a:prstGeom prst="rect">
            <a:avLst/>
          </a:prstGeom>
          <a:noFill/>
          <a:ln w="9525">
            <a:noFill/>
            <a:miter lim="800000"/>
            <a:headEnd/>
            <a:tailEnd/>
          </a:ln>
        </p:spPr>
        <p:txBody>
          <a:bodyPr>
            <a:spAutoFit/>
          </a:bodyPr>
          <a:lstStyle/>
          <a:p>
            <a:pPr algn="ctr">
              <a:spcBef>
                <a:spcPts val="1800"/>
              </a:spcBef>
            </a:pPr>
            <a:r>
              <a:rPr lang="en-US" sz="1400" i="1" dirty="0">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1400" dirty="0">
                <a:effectLst>
                  <a:outerShdw blurRad="38100" dist="38100" dir="2700000" algn="tl">
                    <a:srgbClr val="000000">
                      <a:alpha val="43137"/>
                    </a:srgbClr>
                  </a:outerShdw>
                </a:effectLst>
                <a:latin typeface="Calibri" pitchFamily="34" charset="0"/>
                <a:cs typeface="Calibri" pitchFamily="34" charset="0"/>
              </a:rPr>
              <a:t>., 143 U.S. 457, 467-68 (1892)</a:t>
            </a:r>
          </a:p>
        </p:txBody>
      </p:sp>
    </p:spTree>
    <p:extLst>
      <p:ext uri="{BB962C8B-B14F-4D97-AF65-F5344CB8AC3E}">
        <p14:creationId xmlns:p14="http://schemas.microsoft.com/office/powerpoint/2010/main" val="42183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705100" y="228601"/>
            <a:ext cx="3733800" cy="930243"/>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2895600" y="1447800"/>
            <a:ext cx="60960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t>
            </a:r>
            <a:r>
              <a:rPr lang="es-CO" dirty="0">
                <a:effectLst>
                  <a:outerShdw blurRad="38100" dist="38100" dir="2700000" algn="tl">
                    <a:srgbClr val="000000">
                      <a:alpha val="43137"/>
                    </a:srgbClr>
                  </a:outerShdw>
                </a:effectLst>
                <a:cs typeface="Calibri" pitchFamily="34" charset="0"/>
              </a:rPr>
              <a:t>El segundo presidente de Estados Unidos "</a:t>
            </a:r>
            <a:r>
              <a:rPr lang="es-CO" b="1" u="sng" dirty="0">
                <a:solidFill>
                  <a:srgbClr val="FFFFCC"/>
                </a:solidFill>
                <a:effectLst>
                  <a:outerShdw blurRad="38100" dist="38100" dir="2700000" algn="tl">
                    <a:srgbClr val="000000">
                      <a:alpha val="43137"/>
                    </a:srgbClr>
                  </a:outerShdw>
                </a:effectLst>
                <a:cs typeface="Calibri" pitchFamily="34" charset="0"/>
              </a:rPr>
              <a:t>Los derechos [son] </a:t>
            </a:r>
            <a:r>
              <a:rPr lang="es-CO" b="1" u="sng" dirty="0">
                <a:solidFill>
                  <a:srgbClr val="66FF66"/>
                </a:solidFill>
                <a:effectLst>
                  <a:outerShdw blurRad="38100" dist="38100" dir="2700000" algn="tl">
                    <a:srgbClr val="000000">
                      <a:alpha val="43137"/>
                    </a:srgbClr>
                  </a:outerShdw>
                </a:effectLst>
                <a:cs typeface="Calibri" pitchFamily="34" charset="0"/>
              </a:rPr>
              <a:t>antecedentes</a:t>
            </a:r>
            <a:r>
              <a:rPr lang="es-CO" b="1" u="sng" dirty="0">
                <a:solidFill>
                  <a:srgbClr val="FFFFCC"/>
                </a:solidFill>
                <a:effectLst>
                  <a:outerShdw blurRad="38100" dist="38100" dir="2700000" algn="tl">
                    <a:srgbClr val="000000">
                      <a:alpha val="43137"/>
                    </a:srgbClr>
                  </a:outerShdw>
                </a:effectLst>
                <a:cs typeface="Calibri" pitchFamily="34" charset="0"/>
              </a:rPr>
              <a:t> de todo gobierno terrenal; Derechos... no puede ser derogados o restringidos por las leyes humanas; Los derechos [son] derivados de la gran Legislatura del universo</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381000" y="6019801"/>
            <a:ext cx="8382000" cy="707886"/>
          </a:xfrm>
          <a:prstGeom prst="rect">
            <a:avLst/>
          </a:prstGeom>
          <a:noFill/>
          <a:ln w="9525">
            <a:noFill/>
            <a:miter lim="800000"/>
            <a:headEnd/>
            <a:tailEnd/>
          </a:ln>
        </p:spPr>
        <p:txBody>
          <a:bodyPr wrap="square">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John Adams, The Works of John Adams, Second President of the United States, ed. Charles Francis Adams, 10 vols. (Boston: Little, Brown, 1856), 3:449.</a:t>
            </a:r>
          </a:p>
        </p:txBody>
      </p:sp>
      <p:pic>
        <p:nvPicPr>
          <p:cNvPr id="11266" name="Picture 2" descr="Image result for john adams">
            <a:extLst>
              <a:ext uri="{FF2B5EF4-FFF2-40B4-BE49-F238E27FC236}">
                <a16:creationId xmlns:a16="http://schemas.microsoft.com/office/drawing/2014/main" id="{8F360441-F49A-4266-8B4D-521C4A41A1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676400"/>
            <a:ext cx="2286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0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000943"/>
          </a:xfrm>
        </p:spPr>
        <p:txBody>
          <a:bodyPr rtlCol="0">
            <a:noAutofit/>
          </a:bodyPr>
          <a:lstStyle/>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600" dirty="0">
                <a:effectLst>
                  <a:outerShdw blurRad="38100" dist="38100" dir="2700000" algn="tl">
                    <a:srgbClr val="000000">
                      <a:alpha val="43137"/>
                    </a:srgbClr>
                  </a:outerShdw>
                </a:effectLst>
                <a:cs typeface="Calibri" pitchFamily="34" charset="0"/>
              </a:rPr>
              <a:t>Sostenemos que estas verdades son evidentes, que </a:t>
            </a:r>
            <a:r>
              <a:rPr lang="es-CO" sz="2600" b="1" u="sng" dirty="0">
                <a:solidFill>
                  <a:srgbClr val="FFFFCC"/>
                </a:solidFill>
                <a:effectLst>
                  <a:outerShdw blurRad="38100" dist="38100" dir="2700000" algn="tl">
                    <a:srgbClr val="000000">
                      <a:alpha val="43137"/>
                    </a:srgbClr>
                  </a:outerShdw>
                </a:effectLst>
                <a:cs typeface="Calibri" pitchFamily="34" charset="0"/>
              </a:rPr>
              <a:t>todos los hombres</a:t>
            </a:r>
            <a:r>
              <a:rPr lang="es-CO" sz="2600" dirty="0">
                <a:effectLst>
                  <a:outerShdw blurRad="38100" dist="38100" dir="2700000" algn="tl">
                    <a:srgbClr val="000000">
                      <a:alpha val="43137"/>
                    </a:srgbClr>
                  </a:outerShdw>
                </a:effectLst>
                <a:cs typeface="Calibri" pitchFamily="34" charset="0"/>
              </a:rPr>
              <a:t> son creados iguales, que </a:t>
            </a:r>
            <a:r>
              <a:rPr lang="es-CO" sz="2600" b="1" u="sng" dirty="0">
                <a:solidFill>
                  <a:srgbClr val="FFFFCC"/>
                </a:solidFill>
                <a:effectLst>
                  <a:outerShdw blurRad="38100" dist="38100" dir="2700000" algn="tl">
                    <a:srgbClr val="000000">
                      <a:alpha val="43137"/>
                    </a:srgbClr>
                  </a:outerShdw>
                </a:effectLst>
                <a:cs typeface="Calibri" pitchFamily="34" charset="0"/>
              </a:rPr>
              <a:t>están dotados por su Creador de ciertos derechos inalienables</a:t>
            </a:r>
            <a:r>
              <a:rPr lang="es-CO" sz="2600" dirty="0">
                <a:effectLst>
                  <a:outerShdw blurRad="38100" dist="38100" dir="2700000" algn="tl">
                    <a:srgbClr val="000000">
                      <a:alpha val="43137"/>
                    </a:srgbClr>
                  </a:outerShdw>
                </a:effectLst>
                <a:cs typeface="Calibri" pitchFamily="34" charset="0"/>
              </a:rPr>
              <a:t>, que entre ellos están la vida, la libertad y la búsqueda de la felicidad</a:t>
            </a:r>
            <a:r>
              <a:rPr lang="en-US" sz="2800" dirty="0">
                <a:effectLst>
                  <a:outerShdw blurRad="38100" dist="38100" dir="2700000" algn="tl">
                    <a:srgbClr val="000000">
                      <a:alpha val="43137"/>
                    </a:srgbClr>
                  </a:outerShdw>
                </a:effectLst>
                <a:latin typeface="Calibri" pitchFamily="34" charset="0"/>
                <a:cs typeface="Calibri" pitchFamily="34" charset="0"/>
              </a:rPr>
              <a:t>.”</a:t>
            </a:r>
          </a:p>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600" dirty="0">
                <a:effectLst>
                  <a:outerShdw blurRad="38100" dist="38100" dir="2700000" algn="tl">
                    <a:srgbClr val="000000">
                      <a:alpha val="43137"/>
                    </a:srgbClr>
                  </a:outerShdw>
                </a:effectLst>
                <a:cs typeface="Calibri" pitchFamily="34" charset="0"/>
              </a:rPr>
              <a:t>Que para </a:t>
            </a:r>
            <a:r>
              <a:rPr lang="es-CO" sz="2600" b="1" u="sng" dirty="0">
                <a:solidFill>
                  <a:srgbClr val="FFFFCC"/>
                </a:solidFill>
                <a:effectLst>
                  <a:outerShdw blurRad="38100" dist="38100" dir="2700000" algn="tl">
                    <a:srgbClr val="000000">
                      <a:alpha val="43137"/>
                    </a:srgbClr>
                  </a:outerShdw>
                </a:effectLst>
                <a:cs typeface="Calibri" pitchFamily="34" charset="0"/>
              </a:rPr>
              <a:t>ASEGURAR ESTOS DERECHOS, los gobiernos se instituyen entre los hombres</a:t>
            </a:r>
            <a:r>
              <a:rPr lang="es-CO" sz="2600" dirty="0">
                <a:effectLst>
                  <a:outerShdw blurRad="38100" dist="38100" dir="2700000" algn="tl">
                    <a:srgbClr val="000000">
                      <a:alpha val="43137"/>
                    </a:srgbClr>
                  </a:outerShdw>
                </a:effectLst>
                <a:cs typeface="Calibri" pitchFamily="34" charset="0"/>
              </a:rPr>
              <a:t>, derivando sus justos poderes del consentimiento de los gobernados</a:t>
            </a:r>
            <a:r>
              <a:rPr lang="en-US" sz="2800" dirty="0">
                <a:effectLst>
                  <a:outerShdw blurRad="38100" dist="38100" dir="2700000" algn="tl">
                    <a:srgbClr val="000000">
                      <a:alpha val="43137"/>
                    </a:srgbClr>
                  </a:outerShdw>
                </a:effectLst>
                <a:latin typeface="Calibri" pitchFamily="34" charset="0"/>
                <a:cs typeface="Calibri" pitchFamily="34" charset="0"/>
              </a:rPr>
              <a:t>,”</a:t>
            </a:r>
          </a:p>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600" dirty="0">
                <a:effectLst>
                  <a:outerShdw blurRad="38100" dist="38100" dir="2700000" algn="tl">
                    <a:srgbClr val="000000">
                      <a:alpha val="43137"/>
                    </a:srgbClr>
                  </a:outerShdw>
                </a:effectLst>
                <a:cs typeface="Calibri" pitchFamily="34" charset="0"/>
              </a:rPr>
              <a:t>Que siempre que cualquier forma de gobierno se vuelva destructiva de estos fines, es derecho del pueblo alterarla o abolirla, e instituir un nuevo gobierno</a:t>
            </a:r>
            <a:r>
              <a:rPr lang="en-US" sz="2800" dirty="0">
                <a:effectLst/>
              </a:rPr>
              <a:t>…”</a:t>
            </a:r>
            <a:endParaRPr lang="en-US" sz="2800" dirty="0">
              <a:effectLst>
                <a:outerShdw blurRad="38100" dist="38100" dir="2700000" algn="tl">
                  <a:srgbClr val="000000">
                    <a:alpha val="43137"/>
                  </a:srgbClr>
                </a:outerShdw>
              </a:effectLst>
              <a:latin typeface="Calibri" pitchFamily="34" charset="0"/>
              <a:cs typeface="Calibri" pitchFamily="34" charset="0"/>
            </a:endParaRPr>
          </a:p>
        </p:txBody>
      </p:sp>
      <p:sp>
        <p:nvSpPr>
          <p:cNvPr id="40964" name="TextBox 3"/>
          <p:cNvSpPr txBox="1">
            <a:spLocks noChangeArrowheads="1"/>
          </p:cNvSpPr>
          <p:nvPr/>
        </p:nvSpPr>
        <p:spPr bwMode="auto">
          <a:xfrm>
            <a:off x="0" y="6475512"/>
            <a:ext cx="9144000" cy="307777"/>
          </a:xfrm>
          <a:prstGeom prst="rect">
            <a:avLst/>
          </a:prstGeom>
          <a:noFill/>
          <a:ln w="9525">
            <a:noFill/>
            <a:miter lim="800000"/>
            <a:headEnd/>
            <a:tailEnd/>
          </a:ln>
        </p:spPr>
        <p:txBody>
          <a:bodyPr wrap="square">
            <a:spAutoFit/>
          </a:bodyPr>
          <a:lstStyle/>
          <a:p>
            <a:r>
              <a:rPr lang="en-US" sz="1400" dirty="0">
                <a:effectLst>
                  <a:outerShdw blurRad="38100" dist="38100" dir="2700000" algn="tl">
                    <a:srgbClr val="000000">
                      <a:alpha val="43137"/>
                    </a:srgbClr>
                  </a:outerShdw>
                </a:effectLst>
                <a:latin typeface="Calibri" pitchFamily="34" charset="0"/>
                <a:cs typeface="Calibri" pitchFamily="34" charset="0"/>
              </a:rPr>
              <a:t>Declaration of Independence, In Congress, July 4, 1776, The unanimous Declaration of the thirteen united States of America</a:t>
            </a:r>
          </a:p>
        </p:txBody>
      </p:sp>
      <p:sp>
        <p:nvSpPr>
          <p:cNvPr id="6" name="Title 1">
            <a:extLst>
              <a:ext uri="{FF2B5EF4-FFF2-40B4-BE49-F238E27FC236}">
                <a16:creationId xmlns:a16="http://schemas.microsoft.com/office/drawing/2014/main" id="{3719FD97-06FC-4BE9-8229-40D457FD4DE9}"/>
              </a:ext>
            </a:extLst>
          </p:cNvPr>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cs typeface="Calibri" pitchFamily="34" charset="0"/>
              </a:rPr>
              <a:t>Declaración de Independencia</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128094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1116550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71500" y="6019800"/>
            <a:ext cx="8001000" cy="762000"/>
          </a:xfrm>
        </p:spPr>
        <p:txBody>
          <a:bodyPr/>
          <a:lstStyle/>
          <a:p>
            <a:pPr algn="ct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Speech by Attorney General Janet Reno, Newark, New Jersey, May 5, 1995. Quoted in James Bovard, “Waco Must Get a Hearing,” </a:t>
            </a:r>
            <a:r>
              <a:rPr lang="en-US" sz="18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Wall Street Journal</a:t>
            </a: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15, 1995.</a:t>
            </a:r>
          </a:p>
        </p:txBody>
      </p:sp>
      <p:pic>
        <p:nvPicPr>
          <p:cNvPr id="63491" name="Picture 7" descr="Janet Reno">
            <a:hlinkClick r:id="rId2" tooltip="Janet Reno"/>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2561" y="1600200"/>
            <a:ext cx="193963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61" name="Text Box 9"/>
          <p:cNvSpPr txBox="1">
            <a:spLocks noGrp="1" noChangeArrowheads="1"/>
          </p:cNvSpPr>
          <p:nvPr>
            <p:ph type="body" idx="1"/>
          </p:nvPr>
        </p:nvSpPr>
        <p:spPr>
          <a:xfrm>
            <a:off x="2819400" y="1371600"/>
            <a:ext cx="5943600" cy="2743200"/>
          </a:xfrm>
        </p:spPr>
        <p:txBody>
          <a:bodyPr/>
          <a:lstStyle/>
          <a:p>
            <a:pPr marL="0" indent="0" algn="just">
              <a:spcBef>
                <a:spcPct val="5000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cs typeface="Calibri" panose="020F0502020204030204" pitchFamily="34" charset="0"/>
              </a:rPr>
              <a:t>Eres parte de un gobierno que </a:t>
            </a:r>
            <a:r>
              <a:rPr lang="es-CO" sz="3600" b="1" u="sng" dirty="0">
                <a:solidFill>
                  <a:srgbClr val="FFFFCC"/>
                </a:solidFill>
                <a:effectLst>
                  <a:outerShdw blurRad="38100" dist="38100" dir="2700000" algn="tl">
                    <a:srgbClr val="000000">
                      <a:alpha val="43137"/>
                    </a:srgbClr>
                  </a:outerShdw>
                </a:effectLst>
                <a:cs typeface="Calibri" panose="020F0502020204030204" pitchFamily="34" charset="0"/>
              </a:rPr>
              <a:t>le ha dado más libertad a su pueblo</a:t>
            </a:r>
            <a:r>
              <a:rPr lang="es-CO" sz="3600" dirty="0">
                <a:effectLst>
                  <a:outerShdw blurRad="38100" dist="38100" dir="2700000" algn="tl">
                    <a:srgbClr val="000000">
                      <a:alpha val="43137"/>
                    </a:srgbClr>
                  </a:outerShdw>
                </a:effectLst>
                <a:cs typeface="Calibri" panose="020F0502020204030204" pitchFamily="34" charset="0"/>
              </a:rPr>
              <a:t>... que cualquier otro gobierno en la historia del mundo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2" name="Rectangle 1"/>
          <p:cNvSpPr/>
          <p:nvPr/>
        </p:nvSpPr>
        <p:spPr>
          <a:xfrm>
            <a:off x="1630490" y="228600"/>
            <a:ext cx="5883021" cy="707886"/>
          </a:xfrm>
          <a:prstGeom prst="rect">
            <a:avLst/>
          </a:prstGeom>
        </p:spPr>
        <p:txBody>
          <a:bodyPr wrap="none">
            <a:spAutoFit/>
          </a:bodyPr>
          <a:lstStyle/>
          <a:p>
            <a:pPr algn="ctr"/>
            <a:r>
              <a:rPr lang="en-US" sz="400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Ex-fiscal general Janet Reno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41303D7-FBF5-10E4-9FE8-DB1DD85CC1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EE46-899C-71E0-26E7-531AFE11194F}"/>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03D68459-DE71-1150-EA75-51BB69C6D59B}"/>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377C2D38-4FD8-7E40-39CF-E2EDE95C2F83}"/>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7CB41204-9F39-38AE-4E14-9695BB8456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96C9B391-BDA3-14C3-A2D8-E272E612B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923342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Exodo 20:13</a:t>
            </a:r>
          </a:p>
          <a:p>
            <a:pPr lvl="0" eaLnBrk="1" hangingPunct="1">
              <a:spcBef>
                <a:spcPct val="0"/>
              </a:spcBef>
              <a:buClrTx/>
              <a:buSzTx/>
              <a:defRPr/>
            </a:pPr>
            <a:r>
              <a:rPr lang="en-US" sz="3600" kern="1200" dirty="0">
                <a:effectLst>
                  <a:outerShdw blurRad="38100" dist="38100" dir="2700000" algn="tl">
                    <a:srgbClr val="000000">
                      <a:alpha val="43137"/>
                    </a:srgbClr>
                  </a:outerShdw>
                </a:effectLst>
                <a:cs typeface="Calibri" panose="020F0502020204030204" pitchFamily="34" charset="0"/>
              </a:rPr>
              <a:t>“No matarás. [רָצַח; </a:t>
            </a:r>
            <a:r>
              <a:rPr lang="en-US" sz="3600" i="1" kern="1200" dirty="0">
                <a:effectLst>
                  <a:outerShdw blurRad="38100" dist="38100" dir="2700000" algn="tl">
                    <a:srgbClr val="000000">
                      <a:alpha val="43137"/>
                    </a:srgbClr>
                  </a:outerShdw>
                </a:effectLst>
                <a:cs typeface="Calibri" panose="020F0502020204030204" pitchFamily="34" charset="0"/>
              </a:rPr>
              <a:t>ratsach</a:t>
            </a:r>
            <a:r>
              <a:rPr lang="en-US" sz="3600" kern="12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E16FF100-CCA0-4874-B175-DE6AB2CCD509}"/>
              </a:ext>
            </a:extLst>
          </p:cNvPr>
          <p:cNvPicPr>
            <a:picLocks noChangeAspect="1"/>
          </p:cNvPicPr>
          <p:nvPr/>
        </p:nvPicPr>
        <p:blipFill>
          <a:blip r:embed="rId3"/>
          <a:stretch>
            <a:fillRect/>
          </a:stretch>
        </p:blipFill>
        <p:spPr>
          <a:xfrm>
            <a:off x="2572385" y="1828800"/>
            <a:ext cx="3999230" cy="2727125"/>
          </a:xfrm>
          <a:prstGeom prst="rect">
            <a:avLst/>
          </a:prstGeom>
        </p:spPr>
      </p:pic>
    </p:spTree>
    <p:extLst>
      <p:ext uri="{BB962C8B-B14F-4D97-AF65-F5344CB8AC3E}">
        <p14:creationId xmlns:p14="http://schemas.microsoft.com/office/powerpoint/2010/main" val="766780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CC82E2-F99F-529C-48A1-BC341F9B3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8346"/>
            <a:ext cx="8472919" cy="6441308"/>
          </a:xfrm>
          <a:prstGeom prst="rect">
            <a:avLst/>
          </a:prstGeom>
        </p:spPr>
      </p:pic>
    </p:spTree>
    <p:extLst>
      <p:ext uri="{BB962C8B-B14F-4D97-AF65-F5344CB8AC3E}">
        <p14:creationId xmlns:p14="http://schemas.microsoft.com/office/powerpoint/2010/main" val="12708677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CD2BB-59B3-395E-D423-1697FF0FC231}"/>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AF731A9A-7B65-B42F-A921-57172DEBB696}"/>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006C6EC9-A419-B302-B2F8-52DDFB9AEFE1}"/>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D89697B5-7E9C-A9C9-A1CE-53C7243853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E54744C-555A-CFED-3EE4-FC86A40B6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2159599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02963-25CB-9B70-404F-E40259845BA7}"/>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E7D2DD81-EBB3-C770-DB27-2A0F13FED364}"/>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3CC17AE3-5E4A-1C92-CC08-99911E3312ED}"/>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b="1" u="sng" dirty="0">
                <a:solidFill>
                  <a:srgbClr val="FFFFCC"/>
                </a:solidFill>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4807E9D1-DA0E-D3A2-E3E4-2490D06DC3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ED042771-ED71-BDA6-17C0-48F571DBA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1163536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1" y="33528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s-CO"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Noéico vs. Pactos Abrahámico y Mosaico</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NOÉICO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ABRAHÁMICO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400" b="1" u="none" kern="1200" dirty="0">
                          <a:solidFill>
                            <a:schemeClr val="bg2"/>
                          </a:solidFill>
                          <a:latin typeface="Calibri" panose="020F0502020204030204" pitchFamily="34" charset="0"/>
                          <a:ea typeface="+mn-ea"/>
                          <a:cs typeface="+mn-cs"/>
                        </a:rPr>
                        <a:t>Agente humano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Moisés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Sagradas</a:t>
                      </a:r>
                    </a:p>
                    <a:p>
                      <a:r>
                        <a:rPr lang="en-US" sz="2400" b="1" u="none" kern="1200" dirty="0">
                          <a:solidFill>
                            <a:schemeClr val="bg2"/>
                          </a:solidFill>
                          <a:latin typeface="Calibri" panose="020F0502020204030204" pitchFamily="34" charset="0"/>
                          <a:ea typeface="+mn-ea"/>
                          <a:cs typeface="+mn-cs"/>
                        </a:rPr>
                        <a:t>Escrituras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Pacto (</a:t>
                      </a:r>
                      <a:r>
                        <a:rPr lang="en-US" sz="2400" b="1" i="1" u="none" kern="1200" dirty="0">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Mundo, </a:t>
                      </a:r>
                    </a:p>
                    <a:p>
                      <a:pPr algn="ctr"/>
                      <a:r>
                        <a:rPr lang="en-US" sz="2400" b="1" u="none" kern="1200" dirty="0">
                          <a:solidFill>
                            <a:srgbClr val="C00000"/>
                          </a:solidFill>
                          <a:latin typeface="Calibri" panose="020F0502020204030204" pitchFamily="34" charset="0"/>
                          <a:ea typeface="+mn-ea"/>
                          <a:cs typeface="+mn-cs"/>
                        </a:rPr>
                        <a:t>Humanidad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5554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0" y="365760"/>
          <a:ext cx="8991599" cy="6156960"/>
        </p:xfrm>
        <a:graphic>
          <a:graphicData uri="http://schemas.openxmlformats.org/drawingml/2006/table">
            <a:tbl>
              <a:tblPr firstRow="1" bandRow="1">
                <a:tableStyleId>{5C22544A-7EE6-4342-B048-85BDC9FD1C3A}</a:tableStyleId>
              </a:tblPr>
              <a:tblGrid>
                <a:gridCol w="2170386">
                  <a:extLst>
                    <a:ext uri="{9D8B030D-6E8A-4147-A177-3AD203B41FA5}">
                      <a16:colId xmlns:a16="http://schemas.microsoft.com/office/drawing/2014/main" val="20000"/>
                    </a:ext>
                  </a:extLst>
                </a:gridCol>
                <a:gridCol w="2092872">
                  <a:extLst>
                    <a:ext uri="{9D8B030D-6E8A-4147-A177-3AD203B41FA5}">
                      <a16:colId xmlns:a16="http://schemas.microsoft.com/office/drawing/2014/main" val="20001"/>
                    </a:ext>
                  </a:extLst>
                </a:gridCol>
                <a:gridCol w="2557955">
                  <a:extLst>
                    <a:ext uri="{9D8B030D-6E8A-4147-A177-3AD203B41FA5}">
                      <a16:colId xmlns:a16="http://schemas.microsoft.com/office/drawing/2014/main" val="20002"/>
                    </a:ext>
                  </a:extLst>
                </a:gridCol>
                <a:gridCol w="2170386">
                  <a:extLst>
                    <a:ext uri="{9D8B030D-6E8A-4147-A177-3AD203B41FA5}">
                      <a16:colId xmlns:a16="http://schemas.microsoft.com/office/drawing/2014/main" val="20003"/>
                    </a:ext>
                  </a:extLst>
                </a:gridCol>
              </a:tblGrid>
              <a:tr h="822960">
                <a:tc gridSpan="4">
                  <a:txBody>
                    <a:bodyPr/>
                    <a:lstStyle/>
                    <a:p>
                      <a:pPr algn="ctr"/>
                      <a:r>
                        <a:rPr lang="es-CO"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Noéico vs. Pactos Abrahámico y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Pacto</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NOÉICO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Condicional o 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C00000"/>
                          </a:solidFill>
                          <a:latin typeface="Calibri" panose="020F0502020204030204" pitchFamily="34" charset="0"/>
                          <a:ea typeface="+mn-ea"/>
                          <a:cs typeface="+mn-cs"/>
                        </a:rPr>
                        <a:t>No más juicio por diluvio, tierra que perdura, </a:t>
                      </a:r>
                    </a:p>
                    <a:p>
                      <a:pPr algn="ctr"/>
                      <a:r>
                        <a:rPr lang="es-CO" sz="2200" b="1" u="none" kern="1200" dirty="0">
                          <a:solidFill>
                            <a:srgbClr val="C00000"/>
                          </a:solidFill>
                          <a:latin typeface="Calibri" panose="020F0502020204030204" pitchFamily="34" charset="0"/>
                          <a:ea typeface="+mn-ea"/>
                          <a:cs typeface="+mn-cs"/>
                        </a:rPr>
                        <a:t>pena capital</a:t>
                      </a:r>
                      <a:endParaRPr lang="en-US" sz="2200" b="1" u="none" kern="1200" dirty="0">
                        <a:solidFill>
                          <a:srgbClr val="C00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8000"/>
                          </a:solidFill>
                          <a:latin typeface="Calibri" panose="020F0502020204030204" pitchFamily="34" charset="0"/>
                          <a:ea typeface="+mn-ea"/>
                          <a:cs typeface="+mn-cs"/>
                        </a:rPr>
                        <a:t>Propiedad de tierras, semillas y bendiciones</a:t>
                      </a: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00CC"/>
                          </a:solidFill>
                          <a:latin typeface="Calibri" panose="020F0502020204030204" pitchFamily="34" charset="0"/>
                          <a:ea typeface="+mn-ea"/>
                          <a:cs typeface="+mn-cs"/>
                        </a:rPr>
                        <a:t>Disfrute o posesión de tierras, semillas y bendiciones</a:t>
                      </a:r>
                      <a:endParaRPr lang="en-US" sz="2200" b="1" u="none" kern="1200" dirty="0">
                        <a:solidFill>
                          <a:srgbClr val="0000CC"/>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Señal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Arco Iris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Circuncisión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Día de reposo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Propósito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Restringir y preservar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Redentor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Redentor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Directamente obligatorio hoy?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Sí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124215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 GÉNESIS</a:t>
            </a:r>
          </a:p>
        </p:txBody>
      </p:sp>
    </p:spTree>
    <p:extLst>
      <p:ext uri="{BB962C8B-B14F-4D97-AF65-F5344CB8AC3E}">
        <p14:creationId xmlns:p14="http://schemas.microsoft.com/office/powerpoint/2010/main" val="2137558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9C01E-01E6-14D7-AF0F-E100C5ECF29E}"/>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790CCC15-C7BC-FC32-57E3-6D2415410BAB}"/>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86539612-E1FF-45AD-A8A3-7D0DE6267727}"/>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146189DC-BF5C-20A7-88BE-7A026FF1DF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6248F05-A734-AC94-9921-D2F69FAC64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2310145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5443284"/>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s-CO" sz="2800" dirty="0">
                <a:effectLst>
                  <a:outerShdw blurRad="38100" dist="38100" dir="2700000" algn="tl">
                    <a:srgbClr val="000000">
                      <a:alpha val="43137"/>
                    </a:srgbClr>
                  </a:outerShdw>
                </a:effectLst>
              </a:rPr>
              <a:t>Es Dios quien manda la pena capital... Dios ya ha ejercido esta prerrogativa de retribución divina con el Diluvio. Sin embargo, ahora también habrá retribución humana, en 9:6: El que derrame la sangre del hombre, por el hombre su sangre será derramada. El hombre ahora tiene la autoridad para dar muerte a otro hombre. La pena capital requiere una ejecución legal, y este decreto establece el escenario para el gobierno humano. Bajo el Pacto Noéico, la pena de muerte obligatoria era solo para el delito de homicidio premeditado. Más adelante, el Pacto Mosaico añadirá otros delitos que requieren la pena de muerte, pero en lo que respecta al Pacto Noéico, es obligatoria solo para el homicidio premeditado</a:t>
            </a:r>
            <a:r>
              <a:rPr lang="en-US" sz="2800" dirty="0">
                <a:effectLst>
                  <a:outerShdw blurRad="38100" dist="38100" dir="2700000" algn="tl">
                    <a:srgbClr val="000000">
                      <a:alpha val="43137"/>
                    </a:srgbClr>
                  </a:outerShdw>
                </a:effectLst>
              </a:rPr>
              <a:t>. </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21646016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s-CO" altLang="en-US" sz="2800" dirty="0">
                <a:effectLst>
                  <a:outerShdw blurRad="38100" dist="38100" dir="2700000" algn="tl">
                    <a:srgbClr val="000000">
                      <a:alpha val="43137"/>
                    </a:srgbClr>
                  </a:outerShdw>
                </a:effectLst>
              </a:rPr>
              <a:t>El propósito no es disuadir el crimen, sino castigar al malhechor. Gran parte del argumento actual sobre el uso de la pena capital trata de si disuade o no el crimen. Bíblicamente hablando, eso es irrelevante y no es el asunto. El asunto para la Biblia es castigar al malhechor, no reformarlo. Génesis 9:6 concluye dando la razón por la cual habrá tanto retribución divina como humana por el derramamiento de sangre humana: Porque a imagen de Dios hizo él al hombre. Por lo tanto, aunque después de la Caída es una imagen dañada, la imagen de Dios todavía está allí</a:t>
            </a:r>
            <a:r>
              <a:rPr lang="en-US" sz="2800" dirty="0">
                <a:effectLst>
                  <a:outerShdw blurRad="38100" dist="38100" dir="2700000" algn="tl">
                    <a:srgbClr val="000000">
                      <a:alpha val="43137"/>
                    </a:srgbClr>
                  </a:outerShdw>
                </a:effectLst>
              </a:rPr>
              <a:t>.</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89925202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Deuteronomio 13:10-11</a:t>
            </a:r>
          </a:p>
          <a:p>
            <a:pPr lvl="0" algn="just" eaLnBrk="1" hangingPunct="1">
              <a:spcBef>
                <a:spcPct val="0"/>
              </a:spcBef>
              <a:buClrTx/>
              <a:buSzTx/>
              <a:defRPr/>
            </a:pPr>
            <a:r>
              <a:rPr lang="en-US" sz="3800" kern="1200" dirty="0">
                <a:effectLst>
                  <a:outerShdw blurRad="38100" dist="38100" dir="2700000" algn="tl">
                    <a:srgbClr val="000000">
                      <a:alpha val="43137"/>
                    </a:srgbClr>
                  </a:outerShdw>
                </a:effectLst>
                <a:cs typeface="Calibri" panose="020F0502020204030204" pitchFamily="34" charset="0"/>
              </a:rPr>
              <a:t>“</a:t>
            </a:r>
            <a:r>
              <a:rPr lang="es-CO" b="1" u="sng" kern="1200" dirty="0">
                <a:solidFill>
                  <a:srgbClr val="FFFFCC"/>
                </a:solidFill>
                <a:effectLst>
                  <a:outerShdw blurRad="38100" dist="38100" dir="2700000" algn="tl">
                    <a:srgbClr val="000000">
                      <a:alpha val="43137"/>
                    </a:srgbClr>
                  </a:outerShdw>
                </a:effectLst>
                <a:cs typeface="Calibri" panose="020F0502020204030204" pitchFamily="34" charset="0"/>
              </a:rPr>
              <a:t>Lo apedrearás hasta que muera</a:t>
            </a:r>
            <a:r>
              <a:rPr lang="es-CO" kern="1200" dirty="0">
                <a:effectLst>
                  <a:outerShdw blurRad="38100" dist="38100" dir="2700000" algn="tl">
                    <a:srgbClr val="000000">
                      <a:alpha val="43137"/>
                    </a:srgbClr>
                  </a:outerShdw>
                </a:effectLst>
                <a:cs typeface="Calibri" panose="020F0502020204030204" pitchFamily="34" charset="0"/>
              </a:rPr>
              <a:t> porque él trató de apartarte del Señor tu Dios que te sacó de la tierra de Egipto, de la casa de servidumbre. 11 Entonces </a:t>
            </a:r>
            <a:r>
              <a:rPr lang="es-CO" b="1" u="sng" kern="1200" dirty="0">
                <a:solidFill>
                  <a:srgbClr val="FFFFCC"/>
                </a:solidFill>
                <a:effectLst>
                  <a:outerShdw blurRad="38100" dist="38100" dir="2700000" algn="tl">
                    <a:srgbClr val="000000">
                      <a:alpha val="43137"/>
                    </a:srgbClr>
                  </a:outerShdw>
                </a:effectLst>
                <a:cs typeface="Calibri" panose="020F0502020204030204" pitchFamily="34" charset="0"/>
              </a:rPr>
              <a:t>todo Israel oirá y temerá, y nunca volverá a hacer tal maldad en medio de ti</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9073574C-976A-4F58-A67D-00F7775944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3553" y="3733800"/>
            <a:ext cx="165689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4918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Eclesiastés 8:11</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Calibri" panose="020F0502020204030204" pitchFamily="34" charset="0"/>
              </a:rPr>
              <a:t>“</a:t>
            </a:r>
            <a:r>
              <a:rPr lang="es-CO" sz="3600" kern="1200" dirty="0">
                <a:effectLst>
                  <a:outerShdw blurRad="38100" dist="38100" dir="2700000" algn="tl">
                    <a:srgbClr val="000000">
                      <a:alpha val="43137"/>
                    </a:srgbClr>
                  </a:outerShdw>
                </a:effectLst>
                <a:cs typeface="Calibri" panose="020F0502020204030204" pitchFamily="34" charset="0"/>
              </a:rPr>
              <a:t>Porque la sentencia contra una mala obra no se ejecuta enseguida, el corazón de los hijos de los hombres está en ellos entregado enteramente a hacer el mal</a:t>
            </a:r>
            <a:r>
              <a:rPr lang="en-US" sz="3600" kern="12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E16FF100-CCA0-4874-B175-DE6AB2CCD509}"/>
              </a:ext>
            </a:extLst>
          </p:cNvPr>
          <p:cNvPicPr>
            <a:picLocks noChangeAspect="1"/>
          </p:cNvPicPr>
          <p:nvPr/>
        </p:nvPicPr>
        <p:blipFill>
          <a:blip r:embed="rId3"/>
          <a:stretch>
            <a:fillRect/>
          </a:stretch>
        </p:blipFill>
        <p:spPr>
          <a:xfrm>
            <a:off x="3105785" y="2953339"/>
            <a:ext cx="2932430" cy="1999661"/>
          </a:xfrm>
          <a:prstGeom prst="rect">
            <a:avLst/>
          </a:prstGeom>
        </p:spPr>
      </p:pic>
    </p:spTree>
    <p:extLst>
      <p:ext uri="{BB962C8B-B14F-4D97-AF65-F5344CB8AC3E}">
        <p14:creationId xmlns:p14="http://schemas.microsoft.com/office/powerpoint/2010/main" val="2154461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3706A-35E2-1C6F-8036-CC86B8062225}"/>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7127FC3F-9467-F4EC-37A4-838516152B15}"/>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ECE8EB5B-CC37-31C0-D264-FA55F09E463B}"/>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7D39CD0B-0FC7-7808-667D-228AFEB012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7AF47D0-1B61-C77F-A3B9-6A115DB0F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3613157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20D6F-DF8F-8673-6CCB-10E0EAF96915}"/>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6E205062-0FD2-3C57-ADFD-1C1F55A4D6C1}"/>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34CEF6D9-A680-371A-58A8-AB6BE6C65E11}"/>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2907CFF8-F18C-B3D6-CAC9-61B595066D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0BC8DC1-16C8-6DB0-A626-EC7B35FDC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42592915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nda Thomas-Greenfield">
            <a:extLst>
              <a:ext uri="{FF2B5EF4-FFF2-40B4-BE49-F238E27FC236}">
                <a16:creationId xmlns:a16="http://schemas.microsoft.com/office/drawing/2014/main" id="{2D6A02CC-0DCA-4B64-9EB3-369CE0E905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447"/>
          <a:stretch/>
        </p:blipFill>
        <p:spPr bwMode="auto">
          <a:xfrm>
            <a:off x="963685" y="457200"/>
            <a:ext cx="721663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768307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0BCF3-CB9F-A269-F3BA-46409FFDB7C7}"/>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404876EB-A0CD-BF53-A515-9952DB9D6F0F}"/>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F83EB60D-A3DB-E9AC-555E-B0A476504AD8}"/>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1DCE4C08-B770-4502-FFCF-4630BA4982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152E9D4-3414-6A3E-4495-574AB8351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635632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47900" y="304800"/>
            <a:ext cx="4648200" cy="838200"/>
          </a:xfrm>
        </p:spPr>
        <p:txBody>
          <a:bodyPr/>
          <a:lstStyle/>
          <a:p>
            <a:pPr algn="ctr" eaLnBrk="1" hangingPunct="1"/>
            <a:r>
              <a:rPr lang="en-US" sz="4000" dirty="0">
                <a:cs typeface="Calibri" pitchFamily="34" charset="0"/>
              </a:rPr>
              <a:t>Octava Enmienda</a:t>
            </a:r>
            <a:endParaRPr lang="en-US" sz="4000" dirty="0">
              <a:latin typeface="Calibri" pitchFamily="34" charset="0"/>
              <a:cs typeface="Calibri" pitchFamily="34" charset="0"/>
            </a:endParaRPr>
          </a:p>
        </p:txBody>
      </p:sp>
      <p:sp>
        <p:nvSpPr>
          <p:cNvPr id="2" name="Content Placeholder 2"/>
          <p:cNvSpPr>
            <a:spLocks noGrp="1"/>
          </p:cNvSpPr>
          <p:nvPr>
            <p:ph idx="1"/>
          </p:nvPr>
        </p:nvSpPr>
        <p:spPr>
          <a:xfrm>
            <a:off x="228600" y="1600200"/>
            <a:ext cx="5105400" cy="2971800"/>
          </a:xfrm>
        </p:spPr>
        <p:txBody>
          <a:bodyPr>
            <a:normAutofit fontScale="92500"/>
          </a:bodyPr>
          <a:lstStyle/>
          <a:p>
            <a:pPr marL="1588" indent="0" algn="just" eaLnBrk="1" fontAlgn="auto" hangingPunct="1">
              <a:spcAft>
                <a:spcPts val="0"/>
              </a:spcAft>
              <a:buClr>
                <a:schemeClr val="tx1">
                  <a:shade val="95000"/>
                </a:schemeClr>
              </a:buClr>
              <a:buNone/>
              <a:defRPr/>
            </a:pPr>
            <a:r>
              <a:rPr lang="en-US" sz="3600" dirty="0">
                <a:cs typeface="Calibri" pitchFamily="34" charset="0"/>
              </a:rPr>
              <a:t>“</a:t>
            </a:r>
            <a:r>
              <a:rPr lang="es-CO" sz="3600" dirty="0">
                <a:cs typeface="Calibri" pitchFamily="34" charset="0"/>
              </a:rPr>
              <a:t>No se exigirán fianzas excesivas, ni se impondrán multas excesivas, ni se infligirán </a:t>
            </a:r>
            <a:r>
              <a:rPr lang="es-CO" sz="3600" b="1" u="sng" dirty="0">
                <a:solidFill>
                  <a:srgbClr val="FFFFCC"/>
                </a:solidFill>
                <a:cs typeface="Calibri" pitchFamily="34" charset="0"/>
              </a:rPr>
              <a:t>castigos crueles e inusuales</a:t>
            </a:r>
            <a:r>
              <a:rPr lang="en-US" sz="3600" dirty="0">
                <a:latin typeface="Calibri" pitchFamily="34" charset="0"/>
                <a:cs typeface="Calibri" pitchFamily="34" charset="0"/>
              </a:rPr>
              <a:t>.”</a:t>
            </a:r>
          </a:p>
        </p:txBody>
      </p:sp>
      <p:pic>
        <p:nvPicPr>
          <p:cNvPr id="18436" name="Picture 1"/>
          <p:cNvPicPr>
            <a:picLocks noChangeAspect="1" noChangeArrowheads="1"/>
          </p:cNvPicPr>
          <p:nvPr/>
        </p:nvPicPr>
        <p:blipFill>
          <a:blip r:embed="rId2" cstate="print"/>
          <a:srcRect/>
          <a:stretch>
            <a:fillRect/>
          </a:stretch>
        </p:blipFill>
        <p:spPr bwMode="auto">
          <a:xfrm>
            <a:off x="5715000" y="1790700"/>
            <a:ext cx="3062288" cy="27813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65CA0-F299-595E-2BDA-4298E5FA162C}"/>
            </a:ext>
          </a:extLst>
        </p:cNvPr>
        <p:cNvGrpSpPr/>
        <p:nvPr/>
      </p:nvGrpSpPr>
      <p:grpSpPr>
        <a:xfrm>
          <a:off x="0" y="0"/>
          <a:ext cx="0" cy="0"/>
          <a:chOff x="0" y="0"/>
          <a:chExt cx="0" cy="0"/>
        </a:xfrm>
      </p:grpSpPr>
      <p:sp>
        <p:nvSpPr>
          <p:cNvPr id="159746" name="Rectangle 2">
            <a:extLst>
              <a:ext uri="{FF2B5EF4-FFF2-40B4-BE49-F238E27FC236}">
                <a16:creationId xmlns:a16="http://schemas.microsoft.com/office/drawing/2014/main" id="{815F9CC6-FAF5-43A6-8071-DAFE9C2C5811}"/>
              </a:ext>
            </a:extLst>
          </p:cNvPr>
          <p:cNvSpPr>
            <a:spLocks noGrp="1" noChangeArrowheads="1"/>
          </p:cNvSpPr>
          <p:nvPr>
            <p:ph type="title"/>
          </p:nvPr>
        </p:nvSpPr>
        <p:spPr>
          <a:xfrm>
            <a:off x="2438400" y="228600"/>
            <a:ext cx="4267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 Esquema</a:t>
            </a:r>
          </a:p>
        </p:txBody>
      </p:sp>
      <p:sp>
        <p:nvSpPr>
          <p:cNvPr id="148483" name="Rectangle 3">
            <a:extLst>
              <a:ext uri="{FF2B5EF4-FFF2-40B4-BE49-F238E27FC236}">
                <a16:creationId xmlns:a16="http://schemas.microsoft.com/office/drawing/2014/main" id="{C267EA3B-8AAB-FBD6-AFC6-5A90C5D97FC0}"/>
              </a:ext>
            </a:extLst>
          </p:cNvPr>
          <p:cNvSpPr>
            <a:spLocks noGrp="1" noChangeArrowheads="1"/>
          </p:cNvSpPr>
          <p:nvPr>
            <p:ph type="body" idx="1"/>
          </p:nvPr>
        </p:nvSpPr>
        <p:spPr>
          <a:xfrm>
            <a:off x="698102" y="1294514"/>
            <a:ext cx="7836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Disminución de las aguas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Pruebas de tierra firme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Salida del arca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Eventos posteriores al diluvio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BCCCDD09-0C3A-60D1-9662-7F74C18BB971}"/>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764872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476500" y="304800"/>
            <a:ext cx="4191000" cy="838200"/>
          </a:xfrm>
        </p:spPr>
        <p:txBody>
          <a:bodyPr/>
          <a:lstStyle/>
          <a:p>
            <a:pPr algn="ctr" eaLnBrk="1" hangingPunct="1"/>
            <a:r>
              <a:rPr lang="en-US" sz="4000" dirty="0">
                <a:cs typeface="Calibri" pitchFamily="34" charset="0"/>
              </a:rPr>
              <a:t>Quinta Enmienda</a:t>
            </a:r>
            <a:endParaRPr lang="en-US" sz="4000" dirty="0">
              <a:latin typeface="Calibri" pitchFamily="34" charset="0"/>
              <a:cs typeface="Calibri" pitchFamily="34" charset="0"/>
            </a:endParaRPr>
          </a:p>
        </p:txBody>
      </p:sp>
      <p:sp>
        <p:nvSpPr>
          <p:cNvPr id="2" name="Content Placeholder 2"/>
          <p:cNvSpPr>
            <a:spLocks noGrp="1"/>
          </p:cNvSpPr>
          <p:nvPr>
            <p:ph idx="1"/>
          </p:nvPr>
        </p:nvSpPr>
        <p:spPr>
          <a:xfrm>
            <a:off x="0" y="1600200"/>
            <a:ext cx="8991600" cy="4114800"/>
          </a:xfrm>
        </p:spPr>
        <p:txBody>
          <a:bodyPr>
            <a:noAutofit/>
          </a:bodyPr>
          <a:lstStyle/>
          <a:p>
            <a:pPr marL="1588" indent="0" algn="just" eaLnBrk="1" fontAlgn="auto" hangingPunct="1">
              <a:spcAft>
                <a:spcPts val="0"/>
              </a:spcAft>
              <a:buClr>
                <a:schemeClr val="tx1">
                  <a:shade val="95000"/>
                </a:schemeClr>
              </a:buClr>
              <a:buNone/>
              <a:defRPr/>
            </a:pPr>
            <a:r>
              <a:rPr lang="en-US" sz="2800" dirty="0">
                <a:cs typeface="Calibri" pitchFamily="34" charset="0"/>
              </a:rPr>
              <a:t>“</a:t>
            </a:r>
            <a:r>
              <a:rPr lang="es-CO" sz="2800" dirty="0">
                <a:cs typeface="Calibri" pitchFamily="34" charset="0"/>
              </a:rPr>
              <a:t>Ninguna persona será obligada a responder por un </a:t>
            </a:r>
            <a:r>
              <a:rPr lang="es-CO" sz="2800" b="1" u="sng" dirty="0">
                <a:solidFill>
                  <a:srgbClr val="FFFFCC"/>
                </a:solidFill>
                <a:cs typeface="Calibri" pitchFamily="34" charset="0"/>
              </a:rPr>
              <a:t>delito capital</a:t>
            </a:r>
            <a:r>
              <a:rPr lang="es-CO" sz="2800" dirty="0">
                <a:cs typeface="Calibri" pitchFamily="34" charset="0"/>
              </a:rPr>
              <a:t>, o de otro modo </a:t>
            </a:r>
            <a:r>
              <a:rPr lang="es-CO" sz="2800" b="1" u="sng" dirty="0">
                <a:solidFill>
                  <a:srgbClr val="FFFFCC"/>
                </a:solidFill>
                <a:cs typeface="Calibri" pitchFamily="34" charset="0"/>
              </a:rPr>
              <a:t>infame, salvo</a:t>
            </a:r>
            <a:r>
              <a:rPr lang="es-CO" sz="2800" dirty="0">
                <a:cs typeface="Calibri" pitchFamily="34" charset="0"/>
              </a:rPr>
              <a:t> mediante la presentación o acusación de un gran jurado, excepto en los casos que surjan en las fuerzas terrestres o navales, o en la milicia, cuando se encuentren en servicio activo en tiempo de guerra o de peligro público; ni ninguna persona será sometida por el mismo delito a ser puesta dos veces en peligro de </a:t>
            </a:r>
            <a:r>
              <a:rPr lang="es-CO" sz="2800" b="1" u="sng" dirty="0">
                <a:solidFill>
                  <a:srgbClr val="FFFFCC"/>
                </a:solidFill>
                <a:cs typeface="Calibri" pitchFamily="34" charset="0"/>
              </a:rPr>
              <a:t>perder la vida</a:t>
            </a:r>
            <a:r>
              <a:rPr lang="es-CO" sz="2800" dirty="0">
                <a:cs typeface="Calibri" pitchFamily="34" charset="0"/>
              </a:rPr>
              <a:t> o la integridad corporal; ni será obligada en ningún caso penal a declarar contra sí misma, ni será privada de la vida, la libertad o la propiedad </a:t>
            </a:r>
            <a:r>
              <a:rPr lang="es-CO" sz="2800" b="1" u="sng" dirty="0">
                <a:solidFill>
                  <a:srgbClr val="FFFFCC"/>
                </a:solidFill>
                <a:cs typeface="Calibri" pitchFamily="34" charset="0"/>
              </a:rPr>
              <a:t>sin el debido proceso legal</a:t>
            </a:r>
            <a:r>
              <a:rPr lang="es-CO" sz="2800" dirty="0">
                <a:cs typeface="Calibri" pitchFamily="34" charset="0"/>
              </a:rPr>
              <a:t>; ni la propiedad privada será tomada para uso público sin una justa compensación</a:t>
            </a:r>
            <a:r>
              <a:rPr lang="en-US" sz="2800" dirty="0">
                <a:latin typeface="Calibri" pitchFamily="34" charset="0"/>
                <a:cs typeface="Calibri" pitchFamily="34" charset="0"/>
              </a:rPr>
              <a:t>.”</a:t>
            </a:r>
          </a:p>
        </p:txBody>
      </p:sp>
      <p:pic>
        <p:nvPicPr>
          <p:cNvPr id="18436" name="Picture 1"/>
          <p:cNvPicPr>
            <a:picLocks noChangeAspect="1" noChangeArrowheads="1"/>
          </p:cNvPicPr>
          <p:nvPr/>
        </p:nvPicPr>
        <p:blipFill>
          <a:blip r:embed="rId2" cstate="print"/>
          <a:srcRect/>
          <a:stretch>
            <a:fillRect/>
          </a:stretch>
        </p:blipFill>
        <p:spPr bwMode="auto">
          <a:xfrm>
            <a:off x="8061020" y="76200"/>
            <a:ext cx="1006780" cy="914400"/>
          </a:xfrm>
          <a:prstGeom prst="rect">
            <a:avLst/>
          </a:prstGeom>
          <a:noFill/>
          <a:ln w="9525">
            <a:noFill/>
            <a:miter lim="800000"/>
            <a:headEnd/>
            <a:tailEnd/>
          </a:ln>
        </p:spPr>
      </p:pic>
    </p:spTree>
    <p:extLst>
      <p:ext uri="{BB962C8B-B14F-4D97-AF65-F5344CB8AC3E}">
        <p14:creationId xmlns:p14="http://schemas.microsoft.com/office/powerpoint/2010/main" val="10149268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F8C4-E77F-B419-1B37-754BC0C0436F}"/>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0851D8FC-9726-7E65-B168-E8775CA4792F}"/>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F3AD27AD-2178-B802-5AE6-5BD2BA4652F3}"/>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F474920E-D7F2-AE5F-1F94-57E6CF0500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F186930-A1A3-7719-2759-1AE0D4456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2514322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14300" y="594360"/>
          <a:ext cx="8915400" cy="6096000"/>
        </p:xfrm>
        <a:graphic>
          <a:graphicData uri="http://schemas.openxmlformats.org/drawingml/2006/table">
            <a:tbl>
              <a:tblPr firstRow="1" bandRow="1">
                <a:tableStyleId>{073A0DAA-6AF3-43AB-8588-CEC1D06C72B9}</a:tableStyleId>
              </a:tblPr>
              <a:tblGrid>
                <a:gridCol w="21717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619500">
                  <a:extLst>
                    <a:ext uri="{9D8B030D-6E8A-4147-A177-3AD203B41FA5}">
                      <a16:colId xmlns:a16="http://schemas.microsoft.com/office/drawing/2014/main" val="20002"/>
                    </a:ext>
                  </a:extLst>
                </a:gridCol>
              </a:tblGrid>
              <a:tr h="944880">
                <a:tc gridSpan="3">
                  <a:txBody>
                    <a:bodyPr/>
                    <a:lstStyle/>
                    <a:p>
                      <a:pPr algn="ctr"/>
                      <a:r>
                        <a:rPr lang="en-US" sz="3600" b="0" kern="1200" dirty="0">
                          <a:solidFill>
                            <a:srgbClr val="00FFFF"/>
                          </a:solidFill>
                          <a:effectLst>
                            <a:outerShdw blurRad="38100" dist="38100" dir="2700000" algn="tl">
                              <a:srgbClr val="000000"/>
                            </a:outerShdw>
                          </a:effectLst>
                          <a:latin typeface="Calibri" panose="020F0502020204030204" pitchFamily="34" charset="0"/>
                          <a:ea typeface="+mj-ea"/>
                          <a:cs typeface="+mj-cs"/>
                        </a:rPr>
                        <a:t>¿ABORTO O PENA CAPITAL?</a:t>
                      </a:r>
                    </a:p>
                  </a:txBody>
                  <a:tcPr anchor="ctr"/>
                </a:tc>
                <a:tc hMerge="1">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anchor="ctr">
                    <a:solidFill>
                      <a:schemeClr val="tx2">
                        <a:lumMod val="50000"/>
                      </a:schemeClr>
                    </a:solidFill>
                  </a:tcPr>
                </a:tc>
                <a:tc hMerge="1">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anchor="ctr">
                    <a:solidFill>
                      <a:schemeClr val="tx2">
                        <a:lumMod val="50000"/>
                      </a:schemeClr>
                    </a:solidFill>
                  </a:tcPr>
                </a:tc>
                <a:extLst>
                  <a:ext uri="{0D108BD9-81ED-4DB2-BD59-A6C34878D82A}">
                    <a16:rowId xmlns:a16="http://schemas.microsoft.com/office/drawing/2014/main" val="2285671058"/>
                  </a:ext>
                </a:extLst>
              </a:tr>
              <a:tr h="944880">
                <a:tc>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C00000"/>
                          </a:solidFill>
                          <a:effectLst/>
                          <a:latin typeface="Calibri" panose="020F0502020204030204" pitchFamily="34" charset="0"/>
                          <a:cs typeface="Calibri" panose="020F0502020204030204" pitchFamily="34" charset="0"/>
                        </a:rPr>
                        <a:t>ABORTO</a:t>
                      </a:r>
                    </a:p>
                  </a:txBody>
                  <a:tcPr anchor="ctr"/>
                </a:tc>
                <a:tc>
                  <a:txBody>
                    <a:bodyPr/>
                    <a:lstStyle/>
                    <a:p>
                      <a:pPr algn="ctr"/>
                      <a:r>
                        <a:rPr lang="en-US" sz="2800" b="1" dirty="0">
                          <a:solidFill>
                            <a:srgbClr val="0000CC"/>
                          </a:solidFill>
                          <a:effectLst/>
                          <a:latin typeface="Calibri" panose="020F0502020204030204" pitchFamily="34" charset="0"/>
                          <a:cs typeface="Calibri" panose="020F0502020204030204" pitchFamily="34" charset="0"/>
                        </a:rPr>
                        <a:t>PENA CAPITAL</a:t>
                      </a:r>
                    </a:p>
                  </a:txBody>
                  <a:tcPr anchor="ctr"/>
                </a:tc>
                <a:extLst>
                  <a:ext uri="{0D108BD9-81ED-4DB2-BD59-A6C34878D82A}">
                    <a16:rowId xmlns:a16="http://schemas.microsoft.com/office/drawing/2014/main" val="10000"/>
                  </a:ext>
                </a:extLst>
              </a:tr>
              <a:tr h="944880">
                <a:tc>
                  <a:txBody>
                    <a:bodyPr/>
                    <a:lstStyle/>
                    <a:p>
                      <a:pPr marL="114300" indent="0" algn="l"/>
                      <a:r>
                        <a:rPr lang="en-US" sz="2800" b="1" dirty="0">
                          <a:effectLst/>
                          <a:latin typeface="Calibri" panose="020F0502020204030204" pitchFamily="34" charset="0"/>
                          <a:cs typeface="Calibri" panose="020F0502020204030204" pitchFamily="34" charset="0"/>
                        </a:rPr>
                        <a:t>¿Alumbra-      miento?</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Sin nacer</a:t>
                      </a: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Nacido</a:t>
                      </a:r>
                    </a:p>
                  </a:txBody>
                  <a:tcPr anchor="ctr"/>
                </a:tc>
                <a:extLst>
                  <a:ext uri="{0D108BD9-81ED-4DB2-BD59-A6C34878D82A}">
                    <a16:rowId xmlns:a16="http://schemas.microsoft.com/office/drawing/2014/main" val="10001"/>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¿Delito?</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effectLst/>
                          <a:latin typeface="Calibri" panose="020F0502020204030204" pitchFamily="34" charset="0"/>
                          <a:ea typeface="+mn-ea"/>
                          <a:cs typeface="Calibri" panose="020F0502020204030204" pitchFamily="34" charset="0"/>
                        </a:rPr>
                        <a:t>Sin delitos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mn-ea"/>
                          <a:cs typeface="Calibri" panose="020F0502020204030204" pitchFamily="34" charset="0"/>
                        </a:rPr>
                        <a:t>Cometió un delito</a:t>
                      </a:r>
                    </a:p>
                  </a:txBody>
                  <a:tcPr anchor="ctr"/>
                </a:tc>
                <a:extLst>
                  <a:ext uri="{0D108BD9-81ED-4DB2-BD59-A6C34878D82A}">
                    <a16:rowId xmlns:a16="http://schemas.microsoft.com/office/drawing/2014/main" val="10002"/>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¿Juicio?</a:t>
                      </a:r>
                    </a:p>
                  </a:txBody>
                  <a:tcPr anchor="ctr"/>
                </a:tc>
                <a:tc>
                  <a:txBody>
                    <a:bodyPr/>
                    <a:lstStyle/>
                    <a:p>
                      <a:pPr algn="ctr"/>
                      <a:r>
                        <a:rPr lang="es-CO" sz="2800" b="1" kern="1200" dirty="0">
                          <a:solidFill>
                            <a:srgbClr val="C00000"/>
                          </a:solidFill>
                          <a:effectLst/>
                          <a:latin typeface="Calibri" panose="020F0502020204030204" pitchFamily="34" charset="0"/>
                          <a:ea typeface="+mn-ea"/>
                          <a:cs typeface="Calibri" panose="020F0502020204030204" pitchFamily="34" charset="0"/>
                        </a:rPr>
                        <a:t>No juzgado por un jurado de sus semejantes</a:t>
                      </a:r>
                      <a:endParaRPr lang="en-US" sz="2800" b="1"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algn="ctr"/>
                      <a:r>
                        <a:rPr lang="es-CO" sz="2800" b="1" kern="1200" dirty="0">
                          <a:solidFill>
                            <a:srgbClr val="0000CC"/>
                          </a:solidFill>
                          <a:effectLst/>
                          <a:latin typeface="Calibri" panose="020F0502020204030204" pitchFamily="34" charset="0"/>
                          <a:ea typeface="+mn-ea"/>
                          <a:cs typeface="Calibri" panose="020F0502020204030204" pitchFamily="34" charset="0"/>
                        </a:rPr>
                        <a:t>Juzgado por un jurado de sus semejantes</a:t>
                      </a:r>
                      <a:endParaRPr lang="en-US" sz="2800" b="1" kern="1200" dirty="0">
                        <a:solidFill>
                          <a:srgbClr val="0000CC"/>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0003"/>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¿Culpa?</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Inocente</a:t>
                      </a: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Culpable</a:t>
                      </a:r>
                    </a:p>
                  </a:txBody>
                  <a:tcPr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39B9-B0E9-B053-6AF7-C27641402F56}"/>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D9B9DFB4-5965-A897-29FF-FE8E8F3DBBDF}"/>
              </a:ext>
            </a:extLst>
          </p:cNvPr>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84B4A52B-D3FE-5679-C82E-7C94C74B06D3}"/>
              </a:ext>
            </a:extLst>
          </p:cNvPr>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1D2208C9-7BC6-400B-409F-6B3374E2E60B}"/>
              </a:ext>
            </a:extLst>
          </p:cNvPr>
          <p:cNvPicPr>
            <a:picLocks noChangeAspect="1"/>
          </p:cNvPicPr>
          <p:nvPr/>
        </p:nvPicPr>
        <p:blipFill>
          <a:blip r:embed="rId2"/>
          <a:stretch>
            <a:fillRect/>
          </a:stretch>
        </p:blipFill>
        <p:spPr>
          <a:xfrm>
            <a:off x="7638990" y="137793"/>
            <a:ext cx="1371719" cy="987638"/>
          </a:xfrm>
          <a:prstGeom prst="rect">
            <a:avLst/>
          </a:prstGeom>
        </p:spPr>
      </p:pic>
    </p:spTree>
    <p:extLst>
      <p:ext uri="{BB962C8B-B14F-4D97-AF65-F5344CB8AC3E}">
        <p14:creationId xmlns:p14="http://schemas.microsoft.com/office/powerpoint/2010/main" val="61719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98D2D4-D690-1F2C-108A-52B279590414}"/>
              </a:ext>
            </a:extLst>
          </p:cNvPr>
          <p:cNvPicPr>
            <a:picLocks noChangeAspect="1"/>
          </p:cNvPicPr>
          <p:nvPr/>
        </p:nvPicPr>
        <p:blipFill>
          <a:blip r:embed="rId2"/>
          <a:stretch>
            <a:fillRect/>
          </a:stretch>
        </p:blipFill>
        <p:spPr>
          <a:xfrm>
            <a:off x="304800" y="1752600"/>
            <a:ext cx="8360432" cy="2966605"/>
          </a:xfrm>
          <a:prstGeom prst="rect">
            <a:avLst/>
          </a:prstGeom>
        </p:spPr>
      </p:pic>
    </p:spTree>
    <p:extLst>
      <p:ext uri="{BB962C8B-B14F-4D97-AF65-F5344CB8AC3E}">
        <p14:creationId xmlns:p14="http://schemas.microsoft.com/office/powerpoint/2010/main" val="49378179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EFB4B34-629D-B320-0D18-A48124FE286D}"/>
              </a:ext>
            </a:extLst>
          </p:cNvPr>
          <p:cNvGraphicFramePr>
            <a:graphicFrameLocks noGrp="1"/>
          </p:cNvGraphicFramePr>
          <p:nvPr/>
        </p:nvGraphicFramePr>
        <p:xfrm>
          <a:off x="228600" y="685800"/>
          <a:ext cx="8458200" cy="5638799"/>
        </p:xfrm>
        <a:graphic>
          <a:graphicData uri="http://schemas.openxmlformats.org/drawingml/2006/table">
            <a:tbl>
              <a:tblPr firstRow="1" firstCol="1" bandRow="1">
                <a:solidFill>
                  <a:schemeClr val="tx1"/>
                </a:solidFill>
                <a:tableStyleId>{5940675A-B579-460E-94D1-54222C63F5DA}</a:tableStyleId>
              </a:tblPr>
              <a:tblGrid>
                <a:gridCol w="2114098">
                  <a:extLst>
                    <a:ext uri="{9D8B030D-6E8A-4147-A177-3AD203B41FA5}">
                      <a16:colId xmlns:a16="http://schemas.microsoft.com/office/drawing/2014/main" val="50146849"/>
                    </a:ext>
                  </a:extLst>
                </a:gridCol>
                <a:gridCol w="2114098">
                  <a:extLst>
                    <a:ext uri="{9D8B030D-6E8A-4147-A177-3AD203B41FA5}">
                      <a16:colId xmlns:a16="http://schemas.microsoft.com/office/drawing/2014/main" val="3004736109"/>
                    </a:ext>
                  </a:extLst>
                </a:gridCol>
                <a:gridCol w="2115002">
                  <a:extLst>
                    <a:ext uri="{9D8B030D-6E8A-4147-A177-3AD203B41FA5}">
                      <a16:colId xmlns:a16="http://schemas.microsoft.com/office/drawing/2014/main" val="87871618"/>
                    </a:ext>
                  </a:extLst>
                </a:gridCol>
                <a:gridCol w="2115002">
                  <a:extLst>
                    <a:ext uri="{9D8B030D-6E8A-4147-A177-3AD203B41FA5}">
                      <a16:colId xmlns:a16="http://schemas.microsoft.com/office/drawing/2014/main" val="2448062921"/>
                    </a:ext>
                  </a:extLst>
                </a:gridCol>
              </a:tblGrid>
              <a:tr h="199074">
                <a:tc>
                  <a:txBody>
                    <a:bodyPr/>
                    <a:lstStyle/>
                    <a:p>
                      <a:pPr marL="0" marR="0" algn="ctr">
                        <a:lnSpc>
                          <a:spcPct val="107000"/>
                        </a:lnSpc>
                        <a:spcAft>
                          <a:spcPts val="800"/>
                        </a:spcAft>
                        <a:buNone/>
                      </a:pPr>
                      <a:r>
                        <a:rPr lang="es-CO" sz="1200" dirty="0">
                          <a:solidFill>
                            <a:schemeClr val="bg2"/>
                          </a:solidFill>
                          <a:effectLst/>
                        </a:rPr>
                        <a:t>Nombre</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gn="ctr">
                        <a:lnSpc>
                          <a:spcPct val="107000"/>
                        </a:lnSpc>
                        <a:spcAft>
                          <a:spcPts val="800"/>
                        </a:spcAft>
                        <a:buNone/>
                      </a:pPr>
                      <a:r>
                        <a:rPr lang="es-CO" sz="1200" dirty="0">
                          <a:solidFill>
                            <a:schemeClr val="bg2"/>
                          </a:solidFill>
                          <a:effectLst/>
                        </a:rPr>
                        <a:t>Escrituras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gn="ctr">
                        <a:lnSpc>
                          <a:spcPct val="107000"/>
                        </a:lnSpc>
                        <a:spcAft>
                          <a:spcPts val="800"/>
                        </a:spcAft>
                        <a:buNone/>
                      </a:pPr>
                      <a:r>
                        <a:rPr lang="es-CO" sz="1200" dirty="0">
                          <a:solidFill>
                            <a:schemeClr val="bg2"/>
                          </a:solidFill>
                          <a:effectLst/>
                        </a:rPr>
                        <a:t>Responsabilidades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gn="ctr">
                        <a:lnSpc>
                          <a:spcPct val="107000"/>
                        </a:lnSpc>
                        <a:spcAft>
                          <a:spcPts val="800"/>
                        </a:spcAft>
                        <a:buNone/>
                      </a:pPr>
                      <a:r>
                        <a:rPr lang="es-CO" sz="1200" dirty="0">
                          <a:solidFill>
                            <a:schemeClr val="bg2"/>
                          </a:solidFill>
                          <a:effectLst/>
                        </a:rPr>
                        <a:t>Juicios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901416874"/>
                  </a:ext>
                </a:extLst>
              </a:tr>
              <a:tr h="1684764">
                <a:tc>
                  <a:txBody>
                    <a:bodyPr/>
                    <a:lstStyle/>
                    <a:p>
                      <a:pPr marL="0" marR="0">
                        <a:lnSpc>
                          <a:spcPct val="107000"/>
                        </a:lnSpc>
                        <a:spcAft>
                          <a:spcPts val="800"/>
                        </a:spcAft>
                        <a:buNone/>
                      </a:pPr>
                      <a:r>
                        <a:rPr lang="es-CO" sz="1200" dirty="0">
                          <a:solidFill>
                            <a:schemeClr val="bg2"/>
                          </a:solidFill>
                          <a:effectLst/>
                        </a:rPr>
                        <a:t>Inocencia</a:t>
                      </a:r>
                    </a:p>
                    <a:p>
                      <a:pPr marL="0" marR="0">
                        <a:lnSpc>
                          <a:spcPct val="107000"/>
                        </a:lnSpc>
                        <a:spcAft>
                          <a:spcPts val="800"/>
                        </a:spcAft>
                        <a:buNone/>
                      </a:pPr>
                      <a:r>
                        <a:rPr lang="es-CO" sz="1200" dirty="0">
                          <a:solidFill>
                            <a:schemeClr val="bg2"/>
                          </a:solidFill>
                          <a:effectLst/>
                        </a:rPr>
                        <a:t> </a:t>
                      </a:r>
                    </a:p>
                    <a:p>
                      <a:pPr marL="0" marR="0">
                        <a:lnSpc>
                          <a:spcPct val="107000"/>
                        </a:lnSpc>
                        <a:spcAft>
                          <a:spcPts val="800"/>
                        </a:spcAft>
                        <a:buNone/>
                      </a:pPr>
                      <a:r>
                        <a:rPr lang="es-CO" sz="1200" dirty="0">
                          <a:solidFill>
                            <a:schemeClr val="bg2"/>
                          </a:solidFill>
                          <a:effectLst/>
                        </a:rPr>
                        <a:t> </a:t>
                      </a:r>
                    </a:p>
                    <a:p>
                      <a:pPr marL="0" marR="0">
                        <a:lnSpc>
                          <a:spcPct val="107000"/>
                        </a:lnSpc>
                        <a:spcAft>
                          <a:spcPts val="800"/>
                        </a:spcAft>
                        <a:buNone/>
                      </a:pPr>
                      <a:r>
                        <a:rPr lang="es-CO" sz="1200" dirty="0">
                          <a:solidFill>
                            <a:schemeClr val="bg2"/>
                          </a:solidFill>
                          <a:effectLst/>
                        </a:rPr>
                        <a:t> </a:t>
                      </a:r>
                    </a:p>
                    <a:p>
                      <a:pPr marL="0" marR="0">
                        <a:lnSpc>
                          <a:spcPct val="107000"/>
                        </a:lnSpc>
                        <a:spcAft>
                          <a:spcPts val="800"/>
                        </a:spcAft>
                        <a:buNone/>
                      </a:pPr>
                      <a:r>
                        <a:rPr lang="es-CO" sz="1200" dirty="0">
                          <a:solidFill>
                            <a:schemeClr val="bg2"/>
                          </a:solidFill>
                          <a:effectLst/>
                        </a:rPr>
                        <a:t> </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1:3-3:6</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Obedecer a Dios y no comer del árbol prohibido, </a:t>
                      </a:r>
                    </a:p>
                    <a:p>
                      <a:pPr marL="0" marR="0">
                        <a:lnSpc>
                          <a:spcPct val="107000"/>
                        </a:lnSpc>
                        <a:spcAft>
                          <a:spcPts val="800"/>
                        </a:spcAft>
                        <a:buNone/>
                      </a:pPr>
                      <a:r>
                        <a:rPr lang="es-CO" sz="1200" dirty="0">
                          <a:solidFill>
                            <a:schemeClr val="bg2"/>
                          </a:solidFill>
                          <a:effectLst/>
                        </a:rPr>
                        <a:t>Llenar y sojuzgar la tierra</a:t>
                      </a:r>
                    </a:p>
                    <a:p>
                      <a:pPr marL="0" marR="0">
                        <a:lnSpc>
                          <a:spcPct val="107000"/>
                        </a:lnSpc>
                        <a:spcAft>
                          <a:spcPts val="800"/>
                        </a:spcAft>
                        <a:buNone/>
                      </a:pPr>
                      <a:r>
                        <a:rPr lang="es-CO" sz="1200" dirty="0">
                          <a:solidFill>
                            <a:schemeClr val="bg2"/>
                          </a:solidFill>
                          <a:effectLst/>
                        </a:rPr>
                        <a:t>Tener comunión con Dios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Maldiciones</a:t>
                      </a:r>
                    </a:p>
                    <a:p>
                      <a:pPr marL="0" marR="0">
                        <a:lnSpc>
                          <a:spcPct val="107000"/>
                        </a:lnSpc>
                        <a:spcAft>
                          <a:spcPts val="800"/>
                        </a:spcAft>
                        <a:buNone/>
                      </a:pPr>
                      <a:r>
                        <a:rPr lang="es-CO" sz="1200" dirty="0">
                          <a:solidFill>
                            <a:schemeClr val="bg2"/>
                          </a:solidFill>
                          <a:effectLst/>
                        </a:rPr>
                        <a:t>Muerte física y espiritual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59744149"/>
                  </a:ext>
                </a:extLst>
              </a:tr>
              <a:tr h="199074">
                <a:tc>
                  <a:txBody>
                    <a:bodyPr/>
                    <a:lstStyle/>
                    <a:p>
                      <a:pPr marL="0" marR="0">
                        <a:lnSpc>
                          <a:spcPct val="107000"/>
                        </a:lnSpc>
                        <a:spcAft>
                          <a:spcPts val="800"/>
                        </a:spcAft>
                        <a:buNone/>
                      </a:pPr>
                      <a:r>
                        <a:rPr lang="es-CO" sz="1200" dirty="0">
                          <a:solidFill>
                            <a:schemeClr val="bg2"/>
                          </a:solidFill>
                          <a:effectLst/>
                        </a:rPr>
                        <a:t>Consciencia</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3:7-8:14</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Haz el bien</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Diluvio universal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603994657"/>
                  </a:ext>
                </a:extLst>
              </a:tr>
              <a:tr h="615658">
                <a:tc>
                  <a:txBody>
                    <a:bodyPr/>
                    <a:lstStyle/>
                    <a:p>
                      <a:pPr marL="0" marR="0">
                        <a:lnSpc>
                          <a:spcPct val="107000"/>
                        </a:lnSpc>
                        <a:spcAft>
                          <a:spcPts val="800"/>
                        </a:spcAft>
                        <a:buNone/>
                      </a:pPr>
                      <a:r>
                        <a:rPr lang="es-CO" sz="1200" dirty="0">
                          <a:solidFill>
                            <a:schemeClr val="bg2"/>
                          </a:solidFill>
                          <a:effectLst/>
                        </a:rPr>
                        <a:t>Gobierno Civil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8:15–11:9</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Llenar la tierra</a:t>
                      </a:r>
                    </a:p>
                    <a:p>
                      <a:pPr marL="0" marR="0">
                        <a:lnSpc>
                          <a:spcPct val="107000"/>
                        </a:lnSpc>
                        <a:spcAft>
                          <a:spcPts val="800"/>
                        </a:spcAft>
                        <a:buNone/>
                      </a:pPr>
                      <a:r>
                        <a:rPr lang="es-CO" sz="1200" dirty="0">
                          <a:solidFill>
                            <a:schemeClr val="bg2"/>
                          </a:solidFill>
                          <a:effectLst/>
                        </a:rPr>
                        <a:t>Pena capital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Dispersión forzada por la confusión de las lenguas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185487737"/>
                  </a:ext>
                </a:extLst>
              </a:tr>
              <a:tr h="941919">
                <a:tc>
                  <a:txBody>
                    <a:bodyPr/>
                    <a:lstStyle/>
                    <a:p>
                      <a:pPr marL="0" marR="0">
                        <a:lnSpc>
                          <a:spcPct val="107000"/>
                        </a:lnSpc>
                        <a:spcAft>
                          <a:spcPts val="800"/>
                        </a:spcAft>
                        <a:buNone/>
                      </a:pPr>
                      <a:r>
                        <a:rPr lang="es-CO" sz="1200" dirty="0">
                          <a:solidFill>
                            <a:schemeClr val="bg2"/>
                          </a:solidFill>
                          <a:effectLst/>
                        </a:rPr>
                        <a:t>Regla Patriarcal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11:10</a:t>
                      </a:r>
                    </a:p>
                    <a:p>
                      <a:pPr marL="0" marR="0">
                        <a:lnSpc>
                          <a:spcPct val="107000"/>
                        </a:lnSpc>
                        <a:spcAft>
                          <a:spcPts val="800"/>
                        </a:spcAft>
                        <a:buNone/>
                      </a:pPr>
                      <a:r>
                        <a:rPr lang="es-CO" sz="1200" dirty="0">
                          <a:solidFill>
                            <a:schemeClr val="bg2"/>
                          </a:solidFill>
                          <a:effectLst/>
                        </a:rPr>
                        <a:t>Éxodo 18:27</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Permanecer en la Tierra Prometida</a:t>
                      </a:r>
                    </a:p>
                    <a:p>
                      <a:pPr marL="0" marR="0">
                        <a:lnSpc>
                          <a:spcPct val="107000"/>
                        </a:lnSpc>
                        <a:spcAft>
                          <a:spcPts val="800"/>
                        </a:spcAft>
                        <a:buNone/>
                      </a:pPr>
                      <a:r>
                        <a:rPr lang="es-CO" sz="1200" dirty="0">
                          <a:solidFill>
                            <a:schemeClr val="bg2"/>
                          </a:solidFill>
                          <a:effectLst/>
                        </a:rPr>
                        <a:t>Creer y obedecer a Dios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Cautiverio en Egipto y peregrinación en el desierto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72221712"/>
                  </a:ext>
                </a:extLst>
              </a:tr>
              <a:tr h="531058">
                <a:tc>
                  <a:txBody>
                    <a:bodyPr/>
                    <a:lstStyle/>
                    <a:p>
                      <a:pPr marL="0" marR="0">
                        <a:lnSpc>
                          <a:spcPct val="107000"/>
                        </a:lnSpc>
                        <a:spcAft>
                          <a:spcPts val="800"/>
                        </a:spcAft>
                        <a:buNone/>
                      </a:pPr>
                      <a:r>
                        <a:rPr lang="es-CO" sz="1200" dirty="0">
                          <a:solidFill>
                            <a:schemeClr val="bg2"/>
                          </a:solidFill>
                          <a:effectLst/>
                        </a:rPr>
                        <a:t>Ley Mosaica</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Éxodo 19:1</a:t>
                      </a:r>
                    </a:p>
                    <a:p>
                      <a:pPr marL="0" marR="0">
                        <a:lnSpc>
                          <a:spcPct val="107000"/>
                        </a:lnSpc>
                        <a:spcAft>
                          <a:spcPts val="800"/>
                        </a:spcAft>
                        <a:buNone/>
                      </a:pPr>
                      <a:r>
                        <a:rPr lang="es-CO" sz="1200" dirty="0">
                          <a:solidFill>
                            <a:schemeClr val="bg2"/>
                          </a:solidFill>
                          <a:effectLst/>
                        </a:rPr>
                        <a:t>Juan 14:30</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Guardar la Ley</a:t>
                      </a:r>
                    </a:p>
                    <a:p>
                      <a:pPr marL="0" marR="0">
                        <a:lnSpc>
                          <a:spcPct val="107000"/>
                        </a:lnSpc>
                        <a:spcAft>
                          <a:spcPts val="800"/>
                        </a:spcAft>
                        <a:buNone/>
                      </a:pPr>
                      <a:r>
                        <a:rPr lang="es-CO" sz="1200" dirty="0">
                          <a:solidFill>
                            <a:schemeClr val="bg2"/>
                          </a:solidFill>
                          <a:effectLst/>
                        </a:rPr>
                        <a:t>Caminar con Dios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Cautiverios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888483939"/>
                  </a:ext>
                </a:extLst>
              </a:tr>
              <a:tr h="733626">
                <a:tc>
                  <a:txBody>
                    <a:bodyPr/>
                    <a:lstStyle/>
                    <a:p>
                      <a:pPr marL="0" marR="0">
                        <a:lnSpc>
                          <a:spcPct val="107000"/>
                        </a:lnSpc>
                        <a:spcAft>
                          <a:spcPts val="800"/>
                        </a:spcAft>
                        <a:buNone/>
                      </a:pPr>
                      <a:r>
                        <a:rPr lang="es-CO" sz="1200" dirty="0">
                          <a:solidFill>
                            <a:schemeClr val="bg2"/>
                          </a:solidFill>
                          <a:effectLst/>
                        </a:rPr>
                        <a:t>Gracia</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Hechos 2:1</a:t>
                      </a:r>
                    </a:p>
                    <a:p>
                      <a:pPr marL="0" marR="0">
                        <a:lnSpc>
                          <a:spcPct val="107000"/>
                        </a:lnSpc>
                        <a:spcAft>
                          <a:spcPts val="800"/>
                        </a:spcAft>
                        <a:buNone/>
                      </a:pPr>
                      <a:r>
                        <a:rPr lang="es-CO" sz="1200" dirty="0">
                          <a:solidFill>
                            <a:schemeClr val="bg2"/>
                          </a:solidFill>
                          <a:effectLst/>
                        </a:rPr>
                        <a:t>Apocalipsis 19:21</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Creer en Cristo</a:t>
                      </a:r>
                    </a:p>
                    <a:p>
                      <a:pPr marL="0" marR="0">
                        <a:lnSpc>
                          <a:spcPct val="107000"/>
                        </a:lnSpc>
                        <a:spcAft>
                          <a:spcPts val="800"/>
                        </a:spcAft>
                        <a:buNone/>
                      </a:pPr>
                      <a:r>
                        <a:rPr lang="es-CO" sz="1200" dirty="0">
                          <a:solidFill>
                            <a:schemeClr val="bg2"/>
                          </a:solidFill>
                          <a:effectLst/>
                        </a:rPr>
                        <a:t>Vivir con Cristo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Muerte, </a:t>
                      </a:r>
                    </a:p>
                    <a:p>
                      <a:pPr marL="0" marR="0">
                        <a:lnSpc>
                          <a:spcPct val="107000"/>
                        </a:lnSpc>
                        <a:spcAft>
                          <a:spcPts val="800"/>
                        </a:spcAft>
                        <a:buNone/>
                      </a:pPr>
                      <a:r>
                        <a:rPr lang="es-CO" sz="1200" dirty="0">
                          <a:solidFill>
                            <a:schemeClr val="bg2"/>
                          </a:solidFill>
                          <a:effectLst/>
                        </a:rPr>
                        <a:t>Pérdida de recompensas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996196629"/>
                  </a:ext>
                </a:extLst>
              </a:tr>
              <a:tr h="733626">
                <a:tc>
                  <a:txBody>
                    <a:bodyPr/>
                    <a:lstStyle/>
                    <a:p>
                      <a:pPr marL="0" marR="0">
                        <a:lnSpc>
                          <a:spcPct val="107000"/>
                        </a:lnSpc>
                        <a:spcAft>
                          <a:spcPts val="800"/>
                        </a:spcAft>
                        <a:buNone/>
                      </a:pPr>
                      <a:r>
                        <a:rPr lang="es-CO" sz="1200" dirty="0">
                          <a:solidFill>
                            <a:schemeClr val="bg2"/>
                          </a:solidFill>
                          <a:effectLst/>
                        </a:rPr>
                        <a:t>Milenio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Apocalipsis 20:1–15</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Creer y obedecer a Cristo y Su gobierno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Muerte, </a:t>
                      </a:r>
                    </a:p>
                    <a:p>
                      <a:pPr marL="0" marR="0">
                        <a:lnSpc>
                          <a:spcPct val="107000"/>
                        </a:lnSpc>
                        <a:spcAft>
                          <a:spcPts val="800"/>
                        </a:spcAft>
                        <a:buNone/>
                      </a:pPr>
                      <a:r>
                        <a:rPr lang="es-CO" sz="1200" dirty="0">
                          <a:solidFill>
                            <a:schemeClr val="bg2"/>
                          </a:solidFill>
                          <a:effectLst/>
                        </a:rPr>
                        <a:t>Juicio del Gran Trono Blanco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846711385"/>
                  </a:ext>
                </a:extLst>
              </a:tr>
            </a:tbl>
          </a:graphicData>
        </a:graphic>
      </p:graphicFrame>
      <p:sp>
        <p:nvSpPr>
          <p:cNvPr id="5" name="TextBox 4">
            <a:extLst>
              <a:ext uri="{FF2B5EF4-FFF2-40B4-BE49-F238E27FC236}">
                <a16:creationId xmlns:a16="http://schemas.microsoft.com/office/drawing/2014/main" id="{80438887-08A3-30E2-1DD0-CADF9ABAD52C}"/>
              </a:ext>
            </a:extLst>
          </p:cNvPr>
          <p:cNvSpPr txBox="1"/>
          <p:nvPr/>
        </p:nvSpPr>
        <p:spPr>
          <a:xfrm>
            <a:off x="1983849" y="60947"/>
            <a:ext cx="4947701" cy="461665"/>
          </a:xfrm>
          <a:prstGeom prst="rect">
            <a:avLst/>
          </a:prstGeom>
          <a:noFill/>
        </p:spPr>
        <p:txBody>
          <a:bodyPr wrap="none" rtlCol="0">
            <a:spAutoFit/>
          </a:bodyPr>
          <a:lstStyle/>
          <a:p>
            <a:r>
              <a:rPr lang="es-CO" dirty="0"/>
              <a:t>Ryrie, Dispensacionalismo, 1995, p.44</a:t>
            </a:r>
          </a:p>
        </p:txBody>
      </p:sp>
    </p:spTree>
    <p:extLst>
      <p:ext uri="{BB962C8B-B14F-4D97-AF65-F5344CB8AC3E}">
        <p14:creationId xmlns:p14="http://schemas.microsoft.com/office/powerpoint/2010/main" val="425407719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Conclusión</a:t>
            </a:r>
          </a:p>
        </p:txBody>
      </p:sp>
    </p:spTree>
    <p:extLst>
      <p:ext uri="{BB962C8B-B14F-4D97-AF65-F5344CB8AC3E}">
        <p14:creationId xmlns:p14="http://schemas.microsoft.com/office/powerpoint/2010/main" val="3942427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4DE1A-DCBA-FCEC-CA11-ECBE24365D04}"/>
            </a:ext>
          </a:extLst>
        </p:cNvPr>
        <p:cNvGrpSpPr/>
        <p:nvPr/>
      </p:nvGrpSpPr>
      <p:grpSpPr>
        <a:xfrm>
          <a:off x="0" y="0"/>
          <a:ext cx="0" cy="0"/>
          <a:chOff x="0" y="0"/>
          <a:chExt cx="0" cy="0"/>
        </a:xfrm>
      </p:grpSpPr>
      <p:sp>
        <p:nvSpPr>
          <p:cNvPr id="159746" name="Rectangle 2">
            <a:extLst>
              <a:ext uri="{FF2B5EF4-FFF2-40B4-BE49-F238E27FC236}">
                <a16:creationId xmlns:a16="http://schemas.microsoft.com/office/drawing/2014/main" id="{FE08175F-C64B-74DD-F5C0-B832A67835F7}"/>
              </a:ext>
            </a:extLst>
          </p:cNvPr>
          <p:cNvSpPr>
            <a:spLocks noGrp="1" noChangeArrowheads="1"/>
          </p:cNvSpPr>
          <p:nvPr>
            <p:ph type="title"/>
          </p:nvPr>
        </p:nvSpPr>
        <p:spPr>
          <a:xfrm>
            <a:off x="2438400" y="228600"/>
            <a:ext cx="4267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 Esquema</a:t>
            </a:r>
          </a:p>
        </p:txBody>
      </p:sp>
      <p:sp>
        <p:nvSpPr>
          <p:cNvPr id="148483" name="Rectangle 3">
            <a:extLst>
              <a:ext uri="{FF2B5EF4-FFF2-40B4-BE49-F238E27FC236}">
                <a16:creationId xmlns:a16="http://schemas.microsoft.com/office/drawing/2014/main" id="{97816F47-915F-B968-CFF2-C8F7C6C7FE4A}"/>
              </a:ext>
            </a:extLst>
          </p:cNvPr>
          <p:cNvSpPr>
            <a:spLocks noGrp="1" noChangeArrowheads="1"/>
          </p:cNvSpPr>
          <p:nvPr>
            <p:ph type="body" idx="1"/>
          </p:nvPr>
        </p:nvSpPr>
        <p:spPr>
          <a:xfrm>
            <a:off x="698102" y="1294514"/>
            <a:ext cx="7836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Disminución de las aguas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Pruebas de tierra firme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Salida del arca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Eventos posteriores al diluvio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46B148CE-D59C-0DC9-A91D-E83FF787274F}"/>
              </a:ext>
            </a:extLst>
          </p:cNvPr>
          <p:cNvPicPr>
            <a:picLocks noChangeAspect="1"/>
          </p:cNvPicPr>
          <p:nvPr/>
        </p:nvPicPr>
        <p:blipFill>
          <a:blip r:embed="rId2"/>
          <a:stretch>
            <a:fillRect/>
          </a:stretch>
        </p:blipFill>
        <p:spPr>
          <a:xfrm>
            <a:off x="7655462" y="60906"/>
            <a:ext cx="1403345" cy="1005894"/>
          </a:xfrm>
          <a:prstGeom prst="rect">
            <a:avLst/>
          </a:prstGeom>
        </p:spPr>
      </p:pic>
    </p:spTree>
    <p:extLst>
      <p:ext uri="{BB962C8B-B14F-4D97-AF65-F5344CB8AC3E}">
        <p14:creationId xmlns:p14="http://schemas.microsoft.com/office/powerpoint/2010/main" val="38618114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23C5-D4FA-A913-43E6-C7C322AFD85B}"/>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ABA53AEE-AB8A-7EF9-7D8D-56C8623F6FA3}"/>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9F40CE6E-D09F-8B80-3052-13065BCD2D70}"/>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F299BCE8-72AE-183E-1AB0-BA100A4D09EF}"/>
              </a:ext>
            </a:extLst>
          </p:cNvPr>
          <p:cNvPicPr>
            <a:picLocks noChangeAspect="1"/>
          </p:cNvPicPr>
          <p:nvPr/>
        </p:nvPicPr>
        <p:blipFill>
          <a:blip r:embed="rId2"/>
          <a:stretch>
            <a:fillRect/>
          </a:stretch>
        </p:blipFill>
        <p:spPr>
          <a:xfrm>
            <a:off x="7684926" y="82025"/>
            <a:ext cx="1373881" cy="984775"/>
          </a:xfrm>
          <a:prstGeom prst="rect">
            <a:avLst/>
          </a:prstGeom>
        </p:spPr>
      </p:pic>
    </p:spTree>
    <p:extLst>
      <p:ext uri="{BB962C8B-B14F-4D97-AF65-F5344CB8AC3E}">
        <p14:creationId xmlns:p14="http://schemas.microsoft.com/office/powerpoint/2010/main" val="3150194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3665D-2E4D-1A9D-5410-F90923E4EC36}"/>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AC6C43F9-2D27-71EE-DC1E-2638A3CE0AFE}"/>
              </a:ext>
            </a:extLst>
          </p:cNvPr>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F48820B9-A49D-A611-0B67-B6DE0A902550}"/>
              </a:ext>
            </a:extLst>
          </p:cNvPr>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3CDF9B0F-CFAF-053F-82C3-6C1D0AF438F1}"/>
              </a:ext>
            </a:extLst>
          </p:cNvPr>
          <p:cNvPicPr>
            <a:picLocks noChangeAspect="1"/>
          </p:cNvPicPr>
          <p:nvPr/>
        </p:nvPicPr>
        <p:blipFill>
          <a:blip r:embed="rId2"/>
          <a:stretch>
            <a:fillRect/>
          </a:stretch>
        </p:blipFill>
        <p:spPr>
          <a:xfrm>
            <a:off x="7638990" y="137793"/>
            <a:ext cx="1371719" cy="987638"/>
          </a:xfrm>
          <a:prstGeom prst="rect">
            <a:avLst/>
          </a:prstGeom>
        </p:spPr>
      </p:pic>
    </p:spTree>
    <p:extLst>
      <p:ext uri="{BB962C8B-B14F-4D97-AF65-F5344CB8AC3E}">
        <p14:creationId xmlns:p14="http://schemas.microsoft.com/office/powerpoint/2010/main" val="3017649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idx="4294967295"/>
          </p:nvPr>
        </p:nvSpPr>
        <p:spPr>
          <a:xfrm>
            <a:off x="1752600" y="232376"/>
            <a:ext cx="4686300" cy="1371600"/>
          </a:xfrm>
        </p:spPr>
        <p:txBody>
          <a:bodyPr/>
          <a:lstStyle/>
          <a:p>
            <a:pPr lvl="0" algn="ctr" eaLnBrk="1" hangingPunct="1">
              <a:spcBef>
                <a:spcPct val="20000"/>
              </a:spcBef>
              <a:buClr>
                <a:srgbClr val="00FFFF"/>
              </a:buClr>
              <a:buSzPct val="75000"/>
              <a:defRPr/>
            </a:pPr>
            <a:r>
              <a:rPr lang="en-US" sz="3600" dirty="0">
                <a:effectLst>
                  <a:outerShdw blurRad="38100" dist="38100" dir="2700000" algn="tl">
                    <a:srgbClr val="000000">
                      <a:alpha val="43137"/>
                    </a:srgbClr>
                  </a:outerShdw>
                </a:effectLst>
              </a:rPr>
              <a:t>Génesis 8:20</a:t>
            </a:r>
            <a:r>
              <a:rPr lang="en-US" sz="3600" dirty="0">
                <a:effectLst>
                  <a:outerShdw blurRad="38100" dist="38100" dir="2700000" algn="tl">
                    <a:srgbClr val="000000">
                      <a:alpha val="43137"/>
                    </a:srgbClr>
                  </a:outerShdw>
                </a:effectLst>
                <a:cs typeface="Calibri" panose="020F0502020204030204" pitchFamily="34" charset="0"/>
              </a:rPr>
              <a:t>–9:29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FF"/>
                </a:solidFill>
                <a:effectLst>
                  <a:outerShdw blurRad="38100" dist="38100" dir="2700000" algn="tl">
                    <a:srgbClr val="000000">
                      <a:alpha val="43137"/>
                    </a:srgbClr>
                  </a:outerShdw>
                </a:effectLst>
                <a:ea typeface="+mn-ea"/>
                <a:cs typeface="+mn-cs"/>
              </a:rPr>
              <a:t>Eventos posteriores al diluvio </a:t>
            </a:r>
            <a:endParaRPr lang="en-US" sz="3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CF11D30-BD1E-467C-8E6A-D2A67842B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863" y="1752600"/>
            <a:ext cx="7315200" cy="4572000"/>
          </a:xfrm>
          <a:prstGeom prst="rect">
            <a:avLst/>
          </a:prstGeom>
        </p:spPr>
      </p:pic>
      <p:pic>
        <p:nvPicPr>
          <p:cNvPr id="5" name="Picture 4">
            <a:extLst>
              <a:ext uri="{FF2B5EF4-FFF2-40B4-BE49-F238E27FC236}">
                <a16:creationId xmlns:a16="http://schemas.microsoft.com/office/drawing/2014/main" id="{715D0C2C-7995-3CBD-7FC1-A7068A7E1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702" y="152401"/>
            <a:ext cx="1280776" cy="9144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69BD1-B954-8474-517C-454E6112768D}"/>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F1E674F3-F6DE-532E-61D9-BDE3F399AB80}"/>
              </a:ext>
            </a:extLst>
          </p:cNvPr>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0D6AF2A0-E668-94E7-44F0-54199CDBF1BD}"/>
              </a:ext>
            </a:extLst>
          </p:cNvPr>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171B6EDF-36DA-4C2F-E6B3-C8B8C615E8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2373757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260969"/>
            <a:ext cx="8839200" cy="2862322"/>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alce sobre ti Su rostro,</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 dé paz”</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45493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164F2916-9927-29F1-B291-FA96B013DF5D}"/>
              </a:ext>
            </a:extLst>
          </p:cNvPr>
          <p:cNvPicPr>
            <a:picLocks noChangeAspect="1"/>
          </p:cNvPicPr>
          <p:nvPr/>
        </p:nvPicPr>
        <p:blipFill>
          <a:blip r:embed="rId2"/>
          <a:stretch>
            <a:fillRect/>
          </a:stretch>
        </p:blipFill>
        <p:spPr>
          <a:xfrm>
            <a:off x="7684926" y="82025"/>
            <a:ext cx="1373881" cy="984775"/>
          </a:xfrm>
          <a:prstGeom prst="rect">
            <a:avLst/>
          </a:prstGeom>
        </p:spPr>
      </p:pic>
    </p:spTree>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16206</TotalTime>
  <Words>4191</Words>
  <Application>Microsoft Office PowerPoint</Application>
  <PresentationFormat>On-screen Show (4:3)</PresentationFormat>
  <Paragraphs>493</Paragraphs>
  <Slides>81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Calibri</vt:lpstr>
      <vt:lpstr>Century Gothic</vt:lpstr>
      <vt:lpstr>MarkingPen</vt:lpstr>
      <vt:lpstr>Times New Roman</vt:lpstr>
      <vt:lpstr>Wingdings</vt:lpstr>
      <vt:lpstr>Azure</vt:lpstr>
      <vt:lpstr>PowerPoint Presentation</vt:lpstr>
      <vt:lpstr>ESTRUCTURA DE GÉNESIS</vt:lpstr>
      <vt:lpstr>ESTRUCTURA DE GÉNESIS</vt:lpstr>
      <vt:lpstr>ESTRUCTURA DE GÉNESIS</vt:lpstr>
      <vt:lpstr>PowerPoint Presentation</vt:lpstr>
      <vt:lpstr>ESTRUCTURA DE GÉNESIS</vt:lpstr>
      <vt:lpstr>Génesis 8‒9 Esquema</vt:lpstr>
      <vt:lpstr>Génesis 8:20–9:29 Eventos posteriores al diluvio </vt:lpstr>
      <vt:lpstr>Esquema</vt:lpstr>
      <vt:lpstr>Esquema</vt:lpstr>
      <vt:lpstr>Esquema</vt:lpstr>
      <vt:lpstr>Pacto Noéico: Promesa (Gén 8:20-22)</vt:lpstr>
      <vt:lpstr>Esquema</vt:lpstr>
      <vt:lpstr>Pacto Noéico: Provisión (Gén 9:1-7)</vt:lpstr>
      <vt:lpstr>Pacto Noéico: Provisión  (Gén 9:1-7)</vt:lpstr>
      <vt:lpstr>Pacto Noéico: Provisión  (Gén 9:1-7)</vt:lpstr>
      <vt:lpstr>PowerPoint Presentation</vt:lpstr>
      <vt:lpstr>PowerPoint Presentation</vt:lpstr>
      <vt:lpstr>PowerPoint Presentation</vt:lpstr>
      <vt:lpstr>Las Instituciones Divinas</vt:lpstr>
      <vt:lpstr>Las Instituciones Divinas</vt:lpstr>
      <vt:lpstr>PowerPoint Presentation</vt:lpstr>
      <vt:lpstr>PowerPoint Presentation</vt:lpstr>
      <vt:lpstr>Fuentes de los Fundadores</vt:lpstr>
      <vt:lpstr>John Locke</vt:lpstr>
      <vt:lpstr>PowerPoint Presentation</vt:lpstr>
      <vt:lpstr>Esquema Sintético</vt:lpstr>
      <vt:lpstr>Esquema Sintético</vt:lpstr>
      <vt:lpstr>Principios de la Desobediencia Civil</vt:lpstr>
      <vt:lpstr>PowerPoint Presentation</vt:lpstr>
      <vt:lpstr>Oregon Declares War on Aaron &amp; Melissa Klein </vt:lpstr>
      <vt:lpstr>PowerPoint Presentation</vt:lpstr>
      <vt:lpstr>Pacto Noéico: Provisión  (Gén 9:1-7)</vt:lpstr>
      <vt:lpstr>PowerPoint Presentation</vt:lpstr>
      <vt:lpstr>Pacto Noéico: Provisión  (Gén 9:1-7)</vt:lpstr>
      <vt:lpstr>PowerPoint Presentation</vt:lpstr>
      <vt:lpstr>PowerPoint Presentation</vt:lpstr>
      <vt:lpstr>PowerPoint Presentation</vt:lpstr>
      <vt:lpstr>PowerPoint Presentation</vt:lpstr>
      <vt:lpstr>Pacto Noéico: Provisión  (Gén 9:1-7)</vt:lpstr>
      <vt:lpstr>PowerPoint Presentation</vt:lpstr>
      <vt:lpstr>PowerPoint Presentation</vt:lpstr>
      <vt:lpstr>PowerPoint Presentation</vt:lpstr>
      <vt:lpstr>PowerPoint Presentation</vt:lpstr>
      <vt:lpstr>PowerPoint Presentation</vt:lpstr>
      <vt:lpstr>PowerPoint Presentation</vt:lpstr>
      <vt:lpstr>Declaración de Independencia</vt:lpstr>
      <vt:lpstr>John Adams</vt:lpstr>
      <vt:lpstr>Declaración de Independencia</vt:lpstr>
      <vt:lpstr>Speech by Attorney General Janet Reno, Newark, New Jersey, May 5, 1995. Quoted in James Bovard, “Waco Must Get a Hearing,” Wall Street Journal, May 15, 1995.</vt:lpstr>
      <vt:lpstr>Objeciones a la Pena Capital</vt:lpstr>
      <vt:lpstr>Objeciones a la Pena Capital</vt:lpstr>
      <vt:lpstr>PowerPoint Presentation</vt:lpstr>
      <vt:lpstr>PowerPoint Presentation</vt:lpstr>
      <vt:lpstr>Objeciones a la Pena Capital</vt:lpstr>
      <vt:lpstr>Objeciones a la Pena Capital</vt:lpstr>
      <vt:lpstr>PowerPoint Presentation</vt:lpstr>
      <vt:lpstr>PowerPoint Presentation</vt:lpstr>
      <vt:lpstr>PowerPoint Presentation</vt:lpstr>
      <vt:lpstr>Objeciones a la Pena Capital</vt:lpstr>
      <vt:lpstr>PowerPoint Presentation</vt:lpstr>
      <vt:lpstr>PowerPoint Presentation</vt:lpstr>
      <vt:lpstr>PowerPoint Presentation</vt:lpstr>
      <vt:lpstr>PowerPoint Presentation</vt:lpstr>
      <vt:lpstr>Objeciones a la Pena Capital</vt:lpstr>
      <vt:lpstr>Objeciones a la Pena Capital</vt:lpstr>
      <vt:lpstr>PowerPoint Presentation</vt:lpstr>
      <vt:lpstr>Objeciones a la Pena Capital</vt:lpstr>
      <vt:lpstr>Octava Enmienda</vt:lpstr>
      <vt:lpstr>Quinta Enmienda</vt:lpstr>
      <vt:lpstr>Objeciones a la Pena Capital</vt:lpstr>
      <vt:lpstr>PowerPoint Presentation</vt:lpstr>
      <vt:lpstr>Pacto Noéico: Provisión (Gén 9:1-7)</vt:lpstr>
      <vt:lpstr>PowerPoint Presentation</vt:lpstr>
      <vt:lpstr>PowerPoint Presentation</vt:lpstr>
      <vt:lpstr>Conclusión</vt:lpstr>
      <vt:lpstr>Génesis 8‒9 Esquema</vt:lpstr>
      <vt:lpstr>Esquema</vt:lpstr>
      <vt:lpstr>Pacto Noéico: Provisión (Gén 9:1-7)</vt:lpstr>
      <vt:lpstr>Pacto Noéico: Provisión  (Gén 9:1-7)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036 - 9v5-6</dc:title>
  <dc:subject>Genesis 9</dc:subject>
  <dc:creator>A. Woods</dc:creator>
  <dc:description>Modified by Jim McGowan</dc:description>
  <cp:lastModifiedBy>Claudia Mora</cp:lastModifiedBy>
  <cp:revision>1671</cp:revision>
  <cp:lastPrinted>2021-05-16T01:55:42Z</cp:lastPrinted>
  <dcterms:created xsi:type="dcterms:W3CDTF">2009-03-17T12:21:13Z</dcterms:created>
  <dcterms:modified xsi:type="dcterms:W3CDTF">2026-06-06T02:11:47Z</dcterms:modified>
</cp:coreProperties>
</file>