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2"/>
  </p:notesMasterIdLst>
  <p:handoutMasterIdLst>
    <p:handoutMasterId r:id="rId143"/>
  </p:handoutMasterIdLst>
  <p:sldIdLst>
    <p:sldId id="2018" r:id="rId2"/>
    <p:sldId id="2158" r:id="rId3"/>
    <p:sldId id="28018" r:id="rId4"/>
    <p:sldId id="28375" r:id="rId5"/>
    <p:sldId id="28650" r:id="rId6"/>
    <p:sldId id="28787" r:id="rId7"/>
    <p:sldId id="28702" r:id="rId8"/>
    <p:sldId id="12279" r:id="rId9"/>
    <p:sldId id="28717" r:id="rId10"/>
    <p:sldId id="2126" r:id="rId11"/>
    <p:sldId id="28766" r:id="rId12"/>
    <p:sldId id="28767" r:id="rId13"/>
    <p:sldId id="28768" r:id="rId14"/>
    <p:sldId id="28809" r:id="rId15"/>
    <p:sldId id="28810" r:id="rId16"/>
    <p:sldId id="28709" r:id="rId17"/>
    <p:sldId id="28716" r:id="rId18"/>
    <p:sldId id="28718" r:id="rId19"/>
    <p:sldId id="28613" r:id="rId20"/>
    <p:sldId id="28719" r:id="rId21"/>
    <p:sldId id="28769" r:id="rId22"/>
    <p:sldId id="6420" r:id="rId23"/>
    <p:sldId id="28814" r:id="rId24"/>
    <p:sldId id="10183" r:id="rId25"/>
    <p:sldId id="2304" r:id="rId26"/>
    <p:sldId id="8266" r:id="rId27"/>
    <p:sldId id="28720" r:id="rId28"/>
    <p:sldId id="28812" r:id="rId29"/>
    <p:sldId id="28811" r:id="rId30"/>
    <p:sldId id="28721" r:id="rId31"/>
    <p:sldId id="28815" r:id="rId32"/>
    <p:sldId id="6633" r:id="rId33"/>
    <p:sldId id="6553" r:id="rId34"/>
    <p:sldId id="5551" r:id="rId35"/>
    <p:sldId id="28722" r:id="rId36"/>
    <p:sldId id="28816" r:id="rId37"/>
    <p:sldId id="943" r:id="rId38"/>
    <p:sldId id="962" r:id="rId39"/>
    <p:sldId id="942" r:id="rId40"/>
    <p:sldId id="28788" r:id="rId41"/>
    <p:sldId id="28726" r:id="rId42"/>
    <p:sldId id="28727" r:id="rId43"/>
    <p:sldId id="28728" r:id="rId44"/>
    <p:sldId id="28770" r:id="rId45"/>
    <p:sldId id="28729" r:id="rId46"/>
    <p:sldId id="28771" r:id="rId47"/>
    <p:sldId id="2861" r:id="rId48"/>
    <p:sldId id="28772" r:id="rId49"/>
    <p:sldId id="28794" r:id="rId50"/>
    <p:sldId id="28732" r:id="rId51"/>
    <p:sldId id="28795" r:id="rId52"/>
    <p:sldId id="28796" r:id="rId53"/>
    <p:sldId id="8221" r:id="rId54"/>
    <p:sldId id="2055" r:id="rId55"/>
    <p:sldId id="281" r:id="rId56"/>
    <p:sldId id="27731" r:id="rId57"/>
    <p:sldId id="28797" r:id="rId58"/>
    <p:sldId id="28739" r:id="rId59"/>
    <p:sldId id="28740" r:id="rId60"/>
    <p:sldId id="28741" r:id="rId61"/>
    <p:sldId id="5181" r:id="rId62"/>
    <p:sldId id="28798" r:id="rId63"/>
    <p:sldId id="28736" r:id="rId64"/>
    <p:sldId id="28799" r:id="rId65"/>
    <p:sldId id="28800" r:id="rId66"/>
    <p:sldId id="939" r:id="rId67"/>
    <p:sldId id="28789" r:id="rId68"/>
    <p:sldId id="28742" r:id="rId69"/>
    <p:sldId id="28743" r:id="rId70"/>
    <p:sldId id="28685" r:id="rId71"/>
    <p:sldId id="2850" r:id="rId72"/>
    <p:sldId id="6497" r:id="rId73"/>
    <p:sldId id="1184" r:id="rId74"/>
    <p:sldId id="6408" r:id="rId75"/>
    <p:sldId id="28773" r:id="rId76"/>
    <p:sldId id="28514" r:id="rId77"/>
    <p:sldId id="28373" r:id="rId78"/>
    <p:sldId id="2021" r:id="rId79"/>
    <p:sldId id="28801" r:id="rId80"/>
    <p:sldId id="4879" r:id="rId81"/>
    <p:sldId id="28125" r:id="rId82"/>
    <p:sldId id="28774" r:id="rId83"/>
    <p:sldId id="28775" r:id="rId84"/>
    <p:sldId id="28802" r:id="rId85"/>
    <p:sldId id="28746" r:id="rId86"/>
    <p:sldId id="28747" r:id="rId87"/>
    <p:sldId id="28776" r:id="rId88"/>
    <p:sldId id="28748" r:id="rId89"/>
    <p:sldId id="28777" r:id="rId90"/>
    <p:sldId id="284" r:id="rId91"/>
    <p:sldId id="345" r:id="rId92"/>
    <p:sldId id="28790" r:id="rId93"/>
    <p:sldId id="28749" r:id="rId94"/>
    <p:sldId id="28750" r:id="rId95"/>
    <p:sldId id="28751" r:id="rId96"/>
    <p:sldId id="28778" r:id="rId97"/>
    <p:sldId id="28752" r:id="rId98"/>
    <p:sldId id="28686" r:id="rId99"/>
    <p:sldId id="28687" r:id="rId100"/>
    <p:sldId id="28688" r:id="rId101"/>
    <p:sldId id="28365" r:id="rId102"/>
    <p:sldId id="28366" r:id="rId103"/>
    <p:sldId id="1703" r:id="rId104"/>
    <p:sldId id="28118" r:id="rId105"/>
    <p:sldId id="6189" r:id="rId106"/>
    <p:sldId id="28107" r:id="rId107"/>
    <p:sldId id="6190" r:id="rId108"/>
    <p:sldId id="6181" r:id="rId109"/>
    <p:sldId id="28753" r:id="rId110"/>
    <p:sldId id="28779" r:id="rId111"/>
    <p:sldId id="2026" r:id="rId112"/>
    <p:sldId id="2044" r:id="rId113"/>
    <p:sldId id="28754" r:id="rId114"/>
    <p:sldId id="28780" r:id="rId115"/>
    <p:sldId id="28755" r:id="rId116"/>
    <p:sldId id="28781" r:id="rId117"/>
    <p:sldId id="28756" r:id="rId118"/>
    <p:sldId id="28757" r:id="rId119"/>
    <p:sldId id="2090" r:id="rId120"/>
    <p:sldId id="27963" r:id="rId121"/>
    <p:sldId id="2157" r:id="rId122"/>
    <p:sldId id="27948" r:id="rId123"/>
    <p:sldId id="28758" r:id="rId124"/>
    <p:sldId id="28782" r:id="rId125"/>
    <p:sldId id="28783" r:id="rId126"/>
    <p:sldId id="28791" r:id="rId127"/>
    <p:sldId id="28663" r:id="rId128"/>
    <p:sldId id="28803" r:id="rId129"/>
    <p:sldId id="9169" r:id="rId130"/>
    <p:sldId id="28804" r:id="rId131"/>
    <p:sldId id="28784" r:id="rId132"/>
    <p:sldId id="28805" r:id="rId133"/>
    <p:sldId id="28785" r:id="rId134"/>
    <p:sldId id="28806" r:id="rId135"/>
    <p:sldId id="28786" r:id="rId136"/>
    <p:sldId id="28807" r:id="rId137"/>
    <p:sldId id="28808" r:id="rId138"/>
    <p:sldId id="28174" r:id="rId139"/>
    <p:sldId id="28792" r:id="rId140"/>
    <p:sldId id="27632" r:id="rId141"/>
  </p:sldIdLst>
  <p:sldSz cx="12192000" cy="6858000"/>
  <p:notesSz cx="7315200" cy="9601200"/>
  <p:custDataLst>
    <p:tags r:id="rId14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CCECFF"/>
    <a:srgbClr val="0000FF"/>
    <a:srgbClr val="000066"/>
    <a:srgbClr val="FFFF99"/>
    <a:srgbClr val="33CC33"/>
    <a:srgbClr val="0099FF"/>
    <a:srgbClr val="FFFF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9" autoAdjust="0"/>
    <p:restoredTop sz="95974" autoAdjust="0"/>
  </p:normalViewPr>
  <p:slideViewPr>
    <p:cSldViewPr>
      <p:cViewPr>
        <p:scale>
          <a:sx n="110" d="100"/>
          <a:sy n="110" d="100"/>
        </p:scale>
        <p:origin x="796" y="25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131"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044 Exodus 12v14-51</a:t>
            </a:r>
          </a:p>
          <a:p>
            <a:pPr>
              <a:defRPr/>
            </a:pPr>
            <a:r>
              <a:rPr lang="en-US" sz="1500" dirty="0"/>
              <a:t>05-31-2026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5/30/26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22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3391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74</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114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116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140</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5/30/26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142720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47730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249850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 id="2147483682" r:id="rId16"/>
    <p:sldLayoutId id="2147483683"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00.png"/><Relationship Id="rId5" Type="http://schemas.openxmlformats.org/officeDocument/2006/relationships/customXml" Target="../ink/ink2.xml"/><Relationship Id="rId10" Type="http://schemas.openxmlformats.org/officeDocument/2006/relationships/image" Target="../media/image44.jpeg"/><Relationship Id="rId4" Type="http://schemas.openxmlformats.org/officeDocument/2006/relationships/image" Target="../media/image290.png"/><Relationship Id="rId9"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495800" y="228600"/>
            <a:ext cx="3200400" cy="914400"/>
          </a:xfrm>
        </p:spPr>
        <p:txBody>
          <a:bodyPr/>
          <a:lstStyle/>
          <a:p>
            <a:pPr algn="ctr" eaLnBrk="1" hangingPunct="1"/>
            <a:r>
              <a:rPr lang="en-US" sz="3600" dirty="0">
                <a:effectLst>
                  <a:outerShdw blurRad="38100" dist="38100" dir="2700000" algn="tl">
                    <a:srgbClr val="000000">
                      <a:alpha val="43137"/>
                    </a:srgbClr>
                  </a:outerShdw>
                </a:effectLst>
              </a:rPr>
              <a:t>Covenant Signs</a:t>
            </a:r>
          </a:p>
        </p:txBody>
      </p:sp>
      <p:sp>
        <p:nvSpPr>
          <p:cNvPr id="158723" name="Rectangle 3"/>
          <p:cNvSpPr>
            <a:spLocks noGrp="1" noChangeArrowheads="1"/>
          </p:cNvSpPr>
          <p:nvPr>
            <p:ph type="body" idx="1"/>
          </p:nvPr>
        </p:nvSpPr>
        <p:spPr>
          <a:xfrm>
            <a:off x="1790700" y="1600200"/>
            <a:ext cx="8610600" cy="3886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Rainbow (Gen 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Abrahamic Covenant: Circumcision (Gen 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Mosaic Covenant: Sabbath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20; Lev 25: </a:t>
            </a:r>
            <a:r>
              <a:rPr lang="en-US" dirty="0" err="1">
                <a:effectLst>
                  <a:outerShdw blurRad="38100" dist="38100" dir="2700000" algn="tl">
                    <a:srgbClr val="000000">
                      <a:alpha val="43137"/>
                    </a:srgbClr>
                  </a:outerShdw>
                </a:effectLst>
                <a:ea typeface="+mn-ea"/>
                <a:cs typeface="+mn-cs"/>
              </a:rPr>
              <a:t>Jer</a:t>
            </a:r>
            <a:r>
              <a:rPr lang="en-US" dirty="0">
                <a:effectLst>
                  <a:outerShdw blurRad="38100" dist="38100" dir="2700000" algn="tl">
                    <a:srgbClr val="000000">
                      <a:alpha val="43137"/>
                    </a:srgbClr>
                  </a:outerShdw>
                </a:effectLst>
                <a:ea typeface="+mn-ea"/>
                <a:cs typeface="+mn-cs"/>
              </a:rPr>
              <a:t> 25:11; 29:10; 2 Chron 36:21)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New Covenant: Communion (Luke 22)</a:t>
            </a:r>
          </a:p>
        </p:txBody>
      </p:sp>
      <p:pic>
        <p:nvPicPr>
          <p:cNvPr id="2" name="Picture 1">
            <a:extLst>
              <a:ext uri="{FF2B5EF4-FFF2-40B4-BE49-F238E27FC236}">
                <a16:creationId xmlns:a16="http://schemas.microsoft.com/office/drawing/2014/main" id="{48853B2B-6066-4D0F-9C35-1B3CF0784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6400" y="76200"/>
            <a:ext cx="1290918" cy="109728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3FDCF1-AF86-21BE-92B5-8C42DAD98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37:10</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a:t>
            </a:r>
            <a:r>
              <a:rPr lang="en-US" altLang="en-US" sz="3400" b="0" dirty="0">
                <a:effectLst>
                  <a:outerShdw blurRad="38100" dist="38100" dir="2700000" algn="tl">
                    <a:srgbClr val="000000"/>
                  </a:outerShdw>
                </a:effectLst>
                <a:latin typeface="Calibri" panose="020F0502020204030204" pitchFamily="34" charset="0"/>
                <a:cs typeface="+mn-cs"/>
              </a:rPr>
              <a:t> ourselves down before you to the ground?’”</a:t>
            </a:r>
          </a:p>
        </p:txBody>
      </p:sp>
      <p:pic>
        <p:nvPicPr>
          <p:cNvPr id="7" name="Picture 2">
            <a:extLst>
              <a:ext uri="{FF2B5EF4-FFF2-40B4-BE49-F238E27FC236}">
                <a16:creationId xmlns:a16="http://schemas.microsoft.com/office/drawing/2014/main" id="{9403F7FE-51DB-3C8C-8C95-D75B8332F0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799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400" y="137160"/>
            <a:ext cx="7315200" cy="6583680"/>
          </a:xfrm>
          <a:prstGeom prst="rect">
            <a:avLst/>
          </a:prstGeom>
          <a:noFill/>
        </p:spPr>
      </p:pic>
    </p:spTree>
    <p:extLst>
      <p:ext uri="{BB962C8B-B14F-4D97-AF65-F5344CB8AC3E}">
        <p14:creationId xmlns:p14="http://schemas.microsoft.com/office/powerpoint/2010/main" val="23813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C75646-7AE9-B3C6-432E-7AE15522676C}"/>
              </a:ext>
            </a:extLst>
          </p:cNvPr>
          <p:cNvPicPr>
            <a:picLocks noChangeAspect="1"/>
          </p:cNvPicPr>
          <p:nvPr/>
        </p:nvPicPr>
        <p:blipFill>
          <a:blip r:embed="rId2"/>
          <a:stretch>
            <a:fillRect/>
          </a:stretch>
        </p:blipFill>
        <p:spPr>
          <a:xfrm>
            <a:off x="2480733" y="762000"/>
            <a:ext cx="7230534" cy="5943600"/>
          </a:xfrm>
          <a:prstGeom prst="rect">
            <a:avLst/>
          </a:prstGeom>
          <a:solidFill>
            <a:schemeClr val="tx2">
              <a:lumMod val="40000"/>
              <a:lumOff val="60000"/>
            </a:schemeClr>
          </a:solidFill>
          <a:ln w="38100">
            <a:solidFill>
              <a:schemeClr val="tx1"/>
            </a:solidFill>
          </a:ln>
        </p:spPr>
      </p:pic>
      <p:sp>
        <p:nvSpPr>
          <p:cNvPr id="18" name="Rectangle 2">
            <a:extLst>
              <a:ext uri="{FF2B5EF4-FFF2-40B4-BE49-F238E27FC236}">
                <a16:creationId xmlns:a16="http://schemas.microsoft.com/office/drawing/2014/main" id="{2D90FD78-E2D1-ED01-D4C4-5DF02C633CDE}"/>
              </a:ext>
            </a:extLst>
          </p:cNvPr>
          <p:cNvSpPr>
            <a:spLocks noGrp="1" noChangeArrowheads="1"/>
          </p:cNvSpPr>
          <p:nvPr>
            <p:ph type="title"/>
          </p:nvPr>
        </p:nvSpPr>
        <p:spPr>
          <a:xfrm>
            <a:off x="3162300" y="76200"/>
            <a:ext cx="5867400" cy="548640"/>
          </a:xfrm>
        </p:spPr>
        <p:txBody>
          <a:bodyPr/>
          <a:lstStyle/>
          <a:p>
            <a:pPr algn="ctr"/>
            <a:r>
              <a:rPr lang="en-US" altLang="en-US" sz="3600" dirty="0">
                <a:effectLst>
                  <a:outerShdw blurRad="38100" dist="38100" dir="2700000" algn="tl">
                    <a:srgbClr val="000000">
                      <a:alpha val="43137"/>
                    </a:srgbClr>
                  </a:outerShdw>
                </a:effectLst>
              </a:rPr>
              <a:t>Maslow’s Hierarchy of Needs</a:t>
            </a:r>
          </a:p>
        </p:txBody>
      </p:sp>
    </p:spTree>
    <p:extLst>
      <p:ext uri="{BB962C8B-B14F-4D97-AF65-F5344CB8AC3E}">
        <p14:creationId xmlns:p14="http://schemas.microsoft.com/office/powerpoint/2010/main" val="299406790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4471" y="2590800"/>
            <a:ext cx="3063059" cy="2286000"/>
          </a:xfrm>
          <a:prstGeom prst="rect">
            <a:avLst/>
          </a:prstGeom>
          <a:ln>
            <a:solidFill>
              <a:schemeClr val="tx1"/>
            </a:solidFill>
          </a:ln>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35524"/>
            <a:ext cx="10972801" cy="2986952"/>
          </a:xfrm>
        </p:spPr>
        <p:txBody>
          <a:bodyPr/>
          <a:lstStyle/>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338828"/>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sufficiency of the scriptures</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6459"/>
            <a:ext cx="1904999" cy="1859915"/>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0135"/>
            <a:ext cx="10972801" cy="461665"/>
          </a:xfrm>
          <a:prstGeom prst="rect">
            <a:avLst/>
          </a:prstGeom>
        </p:spPr>
        <p:txBody>
          <a:bodyPr wrap="square">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45E11-DF34-10D6-CE8C-E2568D7BE14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ACB681B-7D60-64EA-2A86-E0935923EDE8}"/>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15B1B26A-D650-255C-7A5F-81B3A46105FA}"/>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15F8F52-1082-733C-52F4-A58C63893D7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250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315003204"/>
              </p:ext>
            </p:extLst>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258338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13569355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050"/>
          <p:cNvPicPr>
            <a:picLocks noChangeAspect="1" noChangeArrowheads="1"/>
          </p:cNvPicPr>
          <p:nvPr/>
        </p:nvPicPr>
        <p:blipFill>
          <a:blip r:embed="rId2"/>
          <a:srcRect/>
          <a:stretch>
            <a:fillRect/>
          </a:stretch>
        </p:blipFill>
        <p:spPr bwMode="auto">
          <a:xfrm>
            <a:off x="1229638" y="228600"/>
            <a:ext cx="9732724"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26"/>
          <p:cNvPicPr>
            <a:picLocks noChangeAspect="1" noChangeArrowheads="1"/>
          </p:cNvPicPr>
          <p:nvPr/>
        </p:nvPicPr>
        <p:blipFill>
          <a:blip r:embed="rId2"/>
          <a:srcRect/>
          <a:stretch>
            <a:fillRect/>
          </a:stretch>
        </p:blipFill>
        <p:spPr bwMode="auto">
          <a:xfrm>
            <a:off x="2324100" y="228600"/>
            <a:ext cx="7543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A19F-18F9-4296-AC4B-53BBEA2F33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9239CC-72E2-F695-0A76-151B201792B2}"/>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10E1480A-21EF-D1AD-80F9-15835CD8E3B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A3BE41D-4EB4-75CD-7DBC-04D735D79F9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1407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9530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:37. </a:t>
            </a:r>
            <a:r>
              <a:rPr lang="en-US" b="1" i="0" dirty="0">
                <a:solidFill>
                  <a:srgbClr val="FFFFCC"/>
                </a:solidFill>
                <a:effectLst>
                  <a:outerShdw blurRad="38100" dist="38100" dir="2700000" algn="tl">
                    <a:srgbClr val="000000">
                      <a:alpha val="43137"/>
                    </a:srgbClr>
                  </a:outerShdw>
                </a:effectLst>
              </a:rPr>
              <a:t>Six hundred thousand … men</a:t>
            </a:r>
            <a:r>
              <a:rPr lang="en-US" b="0" i="0" dirty="0">
                <a:solidFill>
                  <a:srgbClr val="FFFFCC"/>
                </a:solidFill>
                <a:effectLst>
                  <a:outerShdw blurRad="38100" dist="38100" dir="2700000" algn="tl">
                    <a:srgbClr val="000000">
                      <a:alpha val="43137"/>
                    </a:srgbClr>
                  </a:outerShdw>
                </a:effectLst>
              </a:rPr>
              <a:t>. </a:t>
            </a:r>
            <a:r>
              <a:rPr lang="en-US" b="0" i="0" dirty="0">
                <a:effectLst>
                  <a:outerShdw blurRad="38100" dist="38100" dir="2700000" algn="tl">
                    <a:srgbClr val="000000">
                      <a:alpha val="43137"/>
                    </a:srgbClr>
                  </a:outerShdw>
                </a:effectLst>
              </a:rPr>
              <a:t>This is a round figure; the total number of men aged twenty and older was 603,550 (38:26). Extrapolating from that number, assuming one wife and two children per man, one arrives at an exodus population of roughly two million people. Objections have been commonly raised over the possibility of such an extraordinary population. While enormous energy and scholarly creativity has gone into the development of alternative theories to explain why the population numbers should not be taken at their face value, none has proven definitively convincing</a:t>
            </a:r>
            <a:r>
              <a:rPr lang="en-US" b="0" i="0" u="none" strike="noStrike" dirty="0">
                <a:effectLst>
                  <a:outerShdw blurRad="38100" dist="38100" dir="2700000" algn="tl">
                    <a:srgbClr val="000000">
                      <a:alpha val="43137"/>
                    </a:srgbClr>
                  </a:outerShdw>
                </a:effectLst>
              </a:rPr>
              <a:t>.</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754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B2A68-8787-7AF7-82A3-510AEACA297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069128-253D-DB51-7002-75CC1003C08F}"/>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744FCE7-8BF4-763D-A279-9778B35EF209}"/>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E883892-5E84-209B-D5CD-4608E85EAC7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279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b="1" dirty="0">
                <a:solidFill>
                  <a:srgbClr val="FFFFCC"/>
                </a:solidFill>
                <a:effectLst>
                  <a:outerShdw blurRad="38100" dist="38100" dir="2700000" algn="tl">
                    <a:srgbClr val="000000">
                      <a:alpha val="43137"/>
                    </a:srgbClr>
                  </a:outerShdw>
                </a:effectLst>
              </a:rPr>
              <a:t>:38. </a:t>
            </a: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A mixed multitude </a:t>
            </a:r>
            <a:r>
              <a:rPr lang="en-US" b="0" i="0" dirty="0">
                <a:effectLst>
                  <a:outerShdw blurRad="38100" dist="38100" dir="2700000" algn="tl">
                    <a:srgbClr val="000000">
                      <a:alpha val="43137"/>
                    </a:srgbClr>
                  </a:outerShdw>
                </a:effectLst>
              </a:rPr>
              <a:t>went with them. These were likely other, non-Hebrew, slaves and perhaps a few God-fearing Egyptians. This Gentile group would stir up trouble in the camp during the wilderness journey (Num. 11:4)</a:t>
            </a:r>
            <a:r>
              <a:rPr lang="en-US" b="0" i="0" u="none" strike="noStrike" dirty="0">
                <a:effectLst>
                  <a:outerShdw blurRad="38100" dist="38100" dir="2700000" algn="tl">
                    <a:srgbClr val="000000">
                      <a:alpha val="43137"/>
                    </a:srgbClr>
                  </a:outerShdw>
                </a:effectLst>
              </a:rPr>
              <a:t>.</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7627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1179-988E-00BF-5692-FC0FCC7FF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F14441-DB68-EA8F-3543-3EECD63142DA}"/>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7F45F45A-0180-9FDF-6BFD-CFE4B5F84B78}"/>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203F007-6515-7D4C-3D30-34BA369AD0B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83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6381-B090-FAFB-9259-99DB74D1635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25EB69C-8A89-6AB4-7E43-5DC61B84E59C}"/>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B3DA9F6-DC72-E1E3-7367-3BE8321DD2E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2838A6B-13DA-FD46-EA59-8E160F4575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195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42ECF-2ED2-A26E-53CF-8D5919A2D53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4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12:40-41</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sons of Israel lived in Egypt was four hundred and thirty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and thirty years, to the very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hosts of the Lord went out from the land of Egypt.”</a:t>
            </a:r>
          </a:p>
        </p:txBody>
      </p:sp>
      <p:pic>
        <p:nvPicPr>
          <p:cNvPr id="3" name="Picture 2">
            <a:extLst>
              <a:ext uri="{FF2B5EF4-FFF2-40B4-BE49-F238E27FC236}">
                <a16:creationId xmlns:a16="http://schemas.microsoft.com/office/drawing/2014/main" id="{28A005D5-DE25-1726-5942-455F8D3AE5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8000" r="32000"/>
          <a:stretch/>
        </p:blipFill>
        <p:spPr>
          <a:xfrm>
            <a:off x="5039230" y="3048000"/>
            <a:ext cx="211354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9859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3457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9C8AF92C-49F1-87D0-52E5-3F54060A861E}"/>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4CDAD56D-B3D5-3238-4CB4-7C7C612CACE4}"/>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3070-6664-200F-E2DB-1307E1EB0799}"/>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CCC0AC2E-0B3E-36E3-D4A9-AE4F4649BA60}"/>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8A9002DC-E94C-DC20-F307-0E2C921AA5B4}"/>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430 years for Jacob’s migration to Egypt (</a:t>
            </a:r>
            <a:r>
              <a:rPr 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B9110744-BE23-1DC8-88D3-B1E0DD2A0BB8}"/>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DBFB8A20-B20C-013A-87A4-988B0E6D1B59}"/>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5A1729B1-0635-B9F6-6491-86AC330BA04B}"/>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2562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2E57B-5266-9ABF-3732-C62D06BCCB4A}"/>
              </a:ext>
            </a:extLst>
          </p:cNvPr>
          <p:cNvPicPr>
            <a:picLocks noChangeAspect="1"/>
          </p:cNvPicPr>
          <p:nvPr/>
        </p:nvPicPr>
        <p:blipFill>
          <a:blip r:embed="rId2"/>
          <a:stretch>
            <a:fillRect/>
          </a:stretch>
        </p:blipFill>
        <p:spPr>
          <a:xfrm>
            <a:off x="609600" y="348175"/>
            <a:ext cx="10972800" cy="6161650"/>
          </a:xfrm>
          <a:prstGeom prst="rect">
            <a:avLst/>
          </a:prstGeom>
        </p:spPr>
      </p:pic>
    </p:spTree>
    <p:extLst>
      <p:ext uri="{BB962C8B-B14F-4D97-AF65-F5344CB8AC3E}">
        <p14:creationId xmlns:p14="http://schemas.microsoft.com/office/powerpoint/2010/main" val="34418338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C1BEA-B45C-B7A3-B848-AF081E831F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260540D-813C-8F12-9844-075FF21A569D}"/>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25CFCB5-DA56-5B50-9851-0D3462D9B36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2324490-29AE-A098-9BCF-141781D15D3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8180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24854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890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F95C-3F9C-48A3-26A8-2B9CC7960AD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9593DE-6933-5399-0913-3E7C575F9C08}"/>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2A080636-FC83-060A-AFBD-B643E86169C0}"/>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A76991E4-3643-7DEE-D83E-12114CF3D76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101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3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EB0E3-7A96-5F8C-895F-7334A72C89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6B29AA6-4CE5-9C1A-A572-808C5950D8B2}"/>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46F612C-5D20-1DDF-F298-D69155A1D56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3AC620E4-987B-49F4-502F-5A84231CC4E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2344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588514448"/>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047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F87DB-D69D-F7D1-1F22-459A93B307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623050-9B19-34F5-114A-B47202718B32}"/>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817BE4E-E6EA-0C68-4188-3C21D65139CD}"/>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3CE84527-437F-B9CB-B345-186EB5400E9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057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900"/>
              </a:spcAft>
              <a:buNone/>
              <a:defRPr/>
            </a:pPr>
            <a:r>
              <a:rPr lang="en-US" sz="4000" kern="1200" dirty="0">
                <a:solidFill>
                  <a:schemeClr val="tx2"/>
                </a:solidFill>
                <a:ea typeface="+mj-ea"/>
              </a:rPr>
              <a:t>Exodus 12:5, 46</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r>
              <a:rPr lang="en-US" sz="3600" b="0" i="0" u="none" strike="noStrike" dirty="0">
                <a:effectLst/>
              </a:rPr>
              <a:t>nor are you to </a:t>
            </a:r>
            <a:r>
              <a:rPr lang="en-US" sz="3600" b="1" i="0" u="sng" strike="noStrike" dirty="0">
                <a:solidFill>
                  <a:srgbClr val="FFFFCC"/>
                </a:solidFill>
                <a:effectLst/>
              </a:rPr>
              <a:t>break any bone</a:t>
            </a:r>
            <a:r>
              <a:rPr lang="en-US" sz="3600" b="0" i="0" u="none" strike="noStrike" dirty="0">
                <a:effectLst/>
              </a:rPr>
              <a:t> of it.”</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0597" y="2592479"/>
            <a:ext cx="4018844" cy="2260600"/>
          </a:xfrm>
          <a:prstGeom prst="rect">
            <a:avLst/>
          </a:prstGeom>
          <a:noFill/>
          <a:ln>
            <a:solidFill>
              <a:schemeClr val="tx1"/>
            </a:solidFill>
          </a:ln>
        </p:spPr>
      </p:pic>
    </p:spTree>
    <p:extLst>
      <p:ext uri="{BB962C8B-B14F-4D97-AF65-F5344CB8AC3E}">
        <p14:creationId xmlns:p14="http://schemas.microsoft.com/office/powerpoint/2010/main" val="9202610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8122-A323-5DB7-6998-1C122954635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DB4E377-17FD-7907-D890-E8404734B858}"/>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9541ECB2-10B6-18A3-7643-69EF50E5041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4C7823FF-CCF1-A94E-14EB-4346E19A044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0698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4275953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7BE5-771D-5205-BF04-E7C56749C0E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3CA1029-0B3F-0629-3C16-FB16C0A4899A}"/>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C6A19D9-80C2-A88C-3012-733D0E0020D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D4E4FA5C-F5F4-29A7-A905-77920CC57C4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000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2800" dirty="0"/>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31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381000"/>
            <a:ext cx="952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1351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9300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B83F-649E-EBC6-FCB2-2B77459016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D0F749-76B1-027D-4C00-1FA0811A6161}"/>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393B58C-2AF2-CCEB-4C54-5F3625352B59}"/>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4B3E6B79-C074-284E-8669-220CEB47AC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27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AEFB-7A1C-0803-0CE0-5FE3553AB5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EA04D5-6AA4-A97E-553C-D1B038314870}"/>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6F6B9B0-8524-E487-0839-9AA71890102A}"/>
              </a:ext>
            </a:extLst>
          </p:cNvPr>
          <p:cNvSpPr txBox="1"/>
          <p:nvPr/>
        </p:nvSpPr>
        <p:spPr>
          <a:xfrm>
            <a:off x="762000" y="-11084"/>
            <a:ext cx="10972800" cy="3685624"/>
          </a:xfrm>
          <a:prstGeom prst="rect">
            <a:avLst/>
          </a:prstGeom>
          <a:noFill/>
        </p:spPr>
        <p:txBody>
          <a:bodyPr wrap="square">
            <a:spAutoFit/>
          </a:bodyPr>
          <a:lstStyle/>
          <a:p>
            <a:pPr marR="0" algn="ctr" defTabSz="685800" eaLnBrk="0" hangingPunct="0">
              <a:lnSpc>
                <a:spcPct val="115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Genesis 15:13;16</a:t>
            </a:r>
          </a:p>
          <a:p>
            <a:pPr marL="0" marR="0" algn="just">
              <a:spcAft>
                <a:spcPts val="0"/>
              </a:spcAft>
              <a:buNone/>
            </a:pPr>
            <a:r>
              <a:rPr lang="en-US" sz="3600" u="none" strike="noStrike" baseline="30000" dirty="0">
                <a:effectLst/>
                <a:latin typeface="Calibri" panose="020F0502020204030204" pitchFamily="34" charset="0"/>
              </a:rPr>
              <a:t>13</a:t>
            </a:r>
            <a:r>
              <a:rPr lang="en-US" sz="3600" u="none" strike="noStrike" dirty="0">
                <a:effectLst/>
                <a:latin typeface="Calibri" panose="020F0502020204030204" pitchFamily="34" charset="0"/>
              </a:rPr>
              <a:t> </a:t>
            </a:r>
            <a:r>
              <a:rPr lang="en-US" sz="3600" i="1" dirty="0">
                <a:effectLst/>
                <a:latin typeface="Calibri" panose="020F0502020204030204" pitchFamily="34" charset="0"/>
              </a:rPr>
              <a:t>God</a:t>
            </a:r>
            <a:r>
              <a:rPr lang="en-US" sz="3600" dirty="0">
                <a:effectLst/>
                <a:latin typeface="Calibri" panose="020F0502020204030204" pitchFamily="34" charset="0"/>
              </a:rPr>
              <a:t> said to Abram, “Know for certain that your descendants will be strangers in a land that is not theirs, where they will be enslaved and oppressed four hundred years…</a:t>
            </a:r>
            <a:r>
              <a:rPr lang="en-US" sz="3600" u="none" strike="noStrike" baseline="30000" dirty="0">
                <a:effectLst/>
                <a:latin typeface="Calibri" panose="020F0502020204030204" pitchFamily="34" charset="0"/>
              </a:rPr>
              <a:t>16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“Then in the fourth generation they will return here, for the iniquity of the Amorite is not yet complete.” </a:t>
            </a:r>
          </a:p>
        </p:txBody>
      </p:sp>
    </p:spTree>
    <p:extLst>
      <p:ext uri="{BB962C8B-B14F-4D97-AF65-F5344CB8AC3E}">
        <p14:creationId xmlns:p14="http://schemas.microsoft.com/office/powerpoint/2010/main" val="837368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95F8-4805-F50B-F0C7-218A656FC9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EC0BC1-61C3-85E4-3107-C7A66DF34F1F}"/>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2D796328-F9F8-C8AF-5AD0-240F1C7EB202}"/>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6B1444F-CBF6-52B5-75E2-B0AB68A2F8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24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87390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060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2099-4996-AF7D-AE3E-1E69869BB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181DF5-A9D3-5E5E-F146-BE58ACD18F1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F97B87A6-460D-97E3-31A9-C7D701C61D28}"/>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88B9787B-FD3A-EA1C-BF51-096D0CB47FB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74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35996-2501-ED87-CFDA-BB14FF597EB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6BAAC1-D68F-7CC3-065E-A86CE9C391D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AD3038EC-07EC-2ACC-46DC-93EA4EFFA8DB}"/>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D73EFCC-3C9C-DA72-504B-7784CC99F6F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59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625B-D6C6-71C4-CCCA-B19C7B680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F4A321-90AB-1156-9E60-F7BA9AA47DE5}"/>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57F0F309-5530-EB07-7B0D-9A2A7AFB5CDE}"/>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CF687427-9992-5CBD-1174-2E663E7993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36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744C-BB82-BCE3-7980-149187EBE61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68E993-8951-4302-E0B6-9C5343BCEC2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E21D1FB7-AD8A-EC0F-53FA-19EC77065C5B}"/>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5D23FC4-A440-FA16-7463-95C87FA256E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034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2565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4:4-5</a:t>
            </a:r>
          </a:p>
          <a:p>
            <a:pPr marL="0" indent="0" algn="just">
              <a:spcBef>
                <a:spcPts val="0"/>
              </a:spcBef>
              <a:spcAft>
                <a:spcPts val="1200"/>
              </a:spcAft>
              <a:buNone/>
            </a:pPr>
            <a:r>
              <a:rPr lang="en-US" sz="3600" baseline="30000" dirty="0">
                <a:latin typeface="Calibri" panose="020F0502020204030204" pitchFamily="34" charset="0"/>
              </a:rPr>
              <a:t>4</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to the one who works, his wage is not credited as a favor, but as what is due. </a:t>
            </a:r>
            <a:r>
              <a:rPr lang="en-US" sz="3600" baseline="30000" dirty="0">
                <a:latin typeface="Calibri" panose="020F0502020204030204" pitchFamily="34" charset="0"/>
              </a:rPr>
              <a:t>5</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But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who does not work, but believes</a:t>
            </a:r>
            <a:r>
              <a:rPr lang="en-US" sz="3600" dirty="0">
                <a:effectLst>
                  <a:outerShdw blurRad="38100" dist="38100" dir="2700000" algn="tl">
                    <a:srgbClr val="000000">
                      <a:alpha val="43137"/>
                    </a:srgbClr>
                  </a:outerShdw>
                </a:effectLst>
                <a:latin typeface="Calibri" panose="020F0502020204030204" pitchFamily="34" charset="0"/>
              </a:rPr>
              <a:t> in Him who justifies the ungodly, his faith is credited as righteousness.”</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1886" y="3048000"/>
            <a:ext cx="12482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5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457EBEB-C224-EB6E-ADC1-31C94C44D0BC}"/>
              </a:ext>
            </a:extLst>
          </p:cNvPr>
          <p:cNvSpPr>
            <a:spLocks noGrp="1" noChangeArrowheads="1"/>
          </p:cNvSpPr>
          <p:nvPr>
            <p:ph type="title"/>
          </p:nvPr>
        </p:nvSpPr>
        <p:spPr>
          <a:xfrm>
            <a:off x="4381500" y="228600"/>
            <a:ext cx="3429000" cy="762000"/>
          </a:xfrm>
        </p:spPr>
        <p:txBody>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Discourses</a:t>
            </a:r>
          </a:p>
        </p:txBody>
      </p:sp>
      <p:graphicFrame>
        <p:nvGraphicFramePr>
          <p:cNvPr id="17441" name="Group 33">
            <a:extLst>
              <a:ext uri="{FF2B5EF4-FFF2-40B4-BE49-F238E27FC236}">
                <a16:creationId xmlns:a16="http://schemas.microsoft.com/office/drawing/2014/main" id="{1873A52D-CF1B-FC13-8C2C-E436DDE65492}"/>
              </a:ext>
            </a:extLst>
          </p:cNvPr>
          <p:cNvGraphicFramePr>
            <a:graphicFrameLocks noGrp="1"/>
          </p:cNvGraphicFramePr>
          <p:nvPr>
            <p:ph type="tbl" idx="1"/>
          </p:nvPr>
        </p:nvGraphicFramePr>
        <p:xfrm>
          <a:off x="1524000" y="990600"/>
          <a:ext cx="9144000" cy="5688672"/>
        </p:xfrm>
        <a:graphic>
          <a:graphicData uri="http://schemas.openxmlformats.org/drawingml/2006/table">
            <a:tbl>
              <a:tblPr>
                <a:tableStyleId>{AF606853-7671-496A-8E4F-DF71F8EC918B}</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7078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dirty="0">
                          <a:solidFill>
                            <a:schemeClr val="bg2"/>
                          </a:solidFill>
                          <a:latin typeface="Calibri" panose="020F0502020204030204" pitchFamily="34" charset="0"/>
                          <a:cs typeface="Calibri" panose="020F0502020204030204" pitchFamily="34" charset="0"/>
                        </a:rPr>
                        <a:t>Discourse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dirty="0">
                          <a:solidFill>
                            <a:schemeClr val="bg2"/>
                          </a:solidFill>
                          <a:latin typeface="Calibri" panose="020F0502020204030204" pitchFamily="34" charset="0"/>
                          <a:cs typeface="Calibri" panose="020F0502020204030204" pitchFamily="34" charset="0"/>
                        </a:rPr>
                        <a:t>Verses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891819">
                <a:tc>
                  <a:txBody>
                    <a:bodyPr/>
                    <a:lstStyle/>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birth</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Water of life</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Equality with the Father</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Bread of life</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 giving Spirit</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 of the world</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shepherd</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3:1-36</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4:1-42</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5:19-47</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6:22-26</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7:1-52</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8:12-59</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10:1-42</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3022" name="Picture 2" descr="j0242485">
            <a:extLst>
              <a:ext uri="{FF2B5EF4-FFF2-40B4-BE49-F238E27FC236}">
                <a16:creationId xmlns:a16="http://schemas.microsoft.com/office/drawing/2014/main" id="{D91E6597-8634-1418-EC07-A1C94D8BD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3860800"/>
            <a:ext cx="15938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52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E7E1-CCCC-E24D-FC50-2DAD365370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E3978E51-EB57-3FF4-F049-B832C0AE3016}"/>
              </a:ext>
            </a:extLst>
          </p:cNvPr>
          <p:cNvSpPr txBox="1"/>
          <p:nvPr/>
        </p:nvSpPr>
        <p:spPr>
          <a:xfrm>
            <a:off x="609600" y="0"/>
            <a:ext cx="10972800" cy="4801314"/>
          </a:xfrm>
          <a:prstGeom prst="rect">
            <a:avLst/>
          </a:prstGeom>
          <a:noFill/>
        </p:spPr>
        <p:txBody>
          <a:bodyPr wrap="square">
            <a:spAutoFit/>
          </a:bodyPr>
          <a:lstStyle/>
          <a:p>
            <a:pPr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Exodus 20:8-11</a:t>
            </a:r>
          </a:p>
          <a:p>
            <a:pPr algn="just"/>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“Remember the sabbath day, to keep it holy.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Six days you shall labor and do all your work,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the seventh day is a sabbath of the Lord your God; in it you shall not do any work, you or your son or your daughter, your male or your female servant or your cattle or your sojourner who stays with you.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in six days the Lord made the heavens and the earth, the sea and all that is in them, and rested on the seventh day; therefore the Lord blessed the sabbath day and made it holy.”</a:t>
            </a:r>
          </a:p>
        </p:txBody>
      </p:sp>
    </p:spTree>
    <p:extLst>
      <p:ext uri="{BB962C8B-B14F-4D97-AF65-F5344CB8AC3E}">
        <p14:creationId xmlns:p14="http://schemas.microsoft.com/office/powerpoint/2010/main" val="710290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4A3A64-8BCE-3590-24C7-A25921C99D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0" indent="0" algn="ctr">
              <a:spcBef>
                <a:spcPts val="0"/>
              </a:spcBef>
              <a:spcAft>
                <a:spcPts val="1200"/>
              </a:spcAft>
              <a:buNone/>
              <a:defRPr/>
            </a:pPr>
            <a:r>
              <a:rPr lang="en-US" sz="4000" kern="1200" dirty="0">
                <a:solidFill>
                  <a:schemeClr val="tx2"/>
                </a:solidFill>
                <a:ea typeface="+mj-ea"/>
                <a:cs typeface="+mj-cs"/>
              </a:rPr>
              <a:t>Exodus 31:15-17</a:t>
            </a:r>
          </a:p>
          <a:p>
            <a:pPr marL="0" indent="0" algn="just">
              <a:spcBef>
                <a:spcPts val="0"/>
              </a:spcBef>
              <a:buNone/>
            </a:pPr>
            <a:r>
              <a:rPr lang="en-US" baseline="30000" dirty="0">
                <a:effectLst/>
              </a:rPr>
              <a:t>15</a:t>
            </a:r>
            <a:r>
              <a:rPr lang="en-US" dirty="0">
                <a:effectLst/>
              </a:rPr>
              <a:t> ‘For six days work may be done, but on the seventh day there is a sabbath of complete rest, holy to the </a:t>
            </a:r>
            <a:r>
              <a:rPr lang="en-US" cap="small" dirty="0">
                <a:effectLst/>
              </a:rPr>
              <a:t>Lord</a:t>
            </a:r>
            <a:r>
              <a:rPr lang="en-US" dirty="0">
                <a:effectLst/>
              </a:rPr>
              <a:t>; whoever does any work on the sabbath day shall surely be put to death. </a:t>
            </a:r>
            <a:r>
              <a:rPr lang="en-US" baseline="30000" dirty="0">
                <a:effectLst/>
              </a:rPr>
              <a:t>16</a:t>
            </a:r>
            <a:r>
              <a:rPr lang="en-US" dirty="0">
                <a:effectLst/>
              </a:rPr>
              <a:t> ‘So the sons of Israel shall observe the sabbath, to celebrate the sabbath throughout their generations as a perpetual covenant.’ </a:t>
            </a:r>
            <a:r>
              <a:rPr lang="en-US" baseline="30000" dirty="0">
                <a:effectLst/>
              </a:rPr>
              <a:t>17</a:t>
            </a:r>
            <a:r>
              <a:rPr lang="en-US" dirty="0">
                <a:effectLst/>
              </a:rPr>
              <a:t> “It is a sign between Me and the sons of Israel forever; for in six days the </a:t>
            </a:r>
            <a:r>
              <a:rPr lang="en-US" cap="small" dirty="0">
                <a:effectLst/>
              </a:rPr>
              <a:t>Lord</a:t>
            </a:r>
            <a:r>
              <a:rPr lang="en-US" dirty="0">
                <a:effectLst/>
              </a:rPr>
              <a:t> made heaven and earth, but on the seventh day He ceased </a:t>
            </a:r>
            <a:r>
              <a:rPr lang="en-US" i="1" dirty="0">
                <a:effectLst/>
              </a:rPr>
              <a:t>from labor,</a:t>
            </a:r>
            <a:r>
              <a:rPr lang="en-US" dirty="0">
                <a:effectLst/>
              </a:rPr>
              <a:t> and was refreshed.” </a:t>
            </a:r>
          </a:p>
        </p:txBody>
      </p:sp>
    </p:spTree>
    <p:extLst>
      <p:ext uri="{BB962C8B-B14F-4D97-AF65-F5344CB8AC3E}">
        <p14:creationId xmlns:p14="http://schemas.microsoft.com/office/powerpoint/2010/main" val="1884193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3979528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289C-2110-7421-D2D4-ADCA89DB56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E18D8BE-5DE8-BF0D-D3C1-69FADE7E8B4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8570FC1A-02C8-BC1D-BAE2-D163C66CF517}"/>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2859084-FEB5-5000-C22C-BEA4D6D5A2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635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12791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7035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94FFA-305F-053D-C71A-E339EB2EF2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33FC74-C149-FD17-53E7-92A25AD6DDD3}"/>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E483DAF5-486F-BFDF-9002-791E37EEA8C6}"/>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E72CAB7-9498-F505-2E81-EA075B8DB44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37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02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8C6D4-A82C-94B7-87B3-2C62314DF77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surely 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8100" y="3505200"/>
            <a:ext cx="1955800" cy="1371600"/>
          </a:xfrm>
          <a:prstGeom prst="rect">
            <a:avLst/>
          </a:prstGeom>
        </p:spPr>
      </p:pic>
    </p:spTree>
    <p:extLst>
      <p:ext uri="{BB962C8B-B14F-4D97-AF65-F5344CB8AC3E}">
        <p14:creationId xmlns:p14="http://schemas.microsoft.com/office/powerpoint/2010/main" val="3830807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92AAA-FED9-E54F-62CF-2F103DF54A7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5" y="3048000"/>
            <a:ext cx="2607733" cy="1828800"/>
          </a:xfrm>
          <a:prstGeom prst="rect">
            <a:avLst/>
          </a:prstGeom>
        </p:spPr>
      </p:pic>
    </p:spTree>
    <p:extLst>
      <p:ext uri="{BB962C8B-B14F-4D97-AF65-F5344CB8AC3E}">
        <p14:creationId xmlns:p14="http://schemas.microsoft.com/office/powerpoint/2010/main" val="118915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545785" y="0"/>
            <a:ext cx="11041653"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8322-7A70-966A-6CB9-01B24164E7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EBEB46-D5E9-0496-5AF1-5FFC33F59E7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87742F54-7B63-3AF9-073E-64BCAE16DA85}"/>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DB13F99-CA71-5445-71CA-90AB5250124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3516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2E5A2-42AB-488E-9113-BBDB028B2078}"/>
            </a:ext>
          </a:extLst>
        </p:cNvPr>
        <p:cNvGrpSpPr/>
        <p:nvPr/>
      </p:nvGrpSpPr>
      <p:grpSpPr>
        <a:xfrm>
          <a:off x="0" y="0"/>
          <a:ext cx="0" cy="0"/>
          <a:chOff x="0" y="0"/>
          <a:chExt cx="0" cy="0"/>
        </a:xfrm>
      </p:grpSpPr>
      <p:graphicFrame>
        <p:nvGraphicFramePr>
          <p:cNvPr id="17467" name="Group 59">
            <a:extLst>
              <a:ext uri="{FF2B5EF4-FFF2-40B4-BE49-F238E27FC236}">
                <a16:creationId xmlns:a16="http://schemas.microsoft.com/office/drawing/2014/main" id="{A7B5A06D-41F2-7883-ED8C-3AB84C7B0292}"/>
              </a:ext>
            </a:extLst>
          </p:cNvPr>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5789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457EBEB-C224-EB6E-ADC1-31C94C44D0BC}"/>
              </a:ext>
            </a:extLst>
          </p:cNvPr>
          <p:cNvSpPr>
            <a:spLocks noGrp="1" noChangeArrowheads="1"/>
          </p:cNvSpPr>
          <p:nvPr>
            <p:ph type="title"/>
          </p:nvPr>
        </p:nvSpPr>
        <p:spPr>
          <a:xfrm>
            <a:off x="4381500" y="228600"/>
            <a:ext cx="3429000" cy="762000"/>
          </a:xfrm>
        </p:spPr>
        <p:txBody>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Discourses</a:t>
            </a:r>
          </a:p>
        </p:txBody>
      </p:sp>
      <p:graphicFrame>
        <p:nvGraphicFramePr>
          <p:cNvPr id="17441" name="Group 33">
            <a:extLst>
              <a:ext uri="{FF2B5EF4-FFF2-40B4-BE49-F238E27FC236}">
                <a16:creationId xmlns:a16="http://schemas.microsoft.com/office/drawing/2014/main" id="{1873A52D-CF1B-FC13-8C2C-E436DDE65492}"/>
              </a:ext>
            </a:extLst>
          </p:cNvPr>
          <p:cNvGraphicFramePr>
            <a:graphicFrameLocks noGrp="1"/>
          </p:cNvGraphicFramePr>
          <p:nvPr>
            <p:ph type="tbl" idx="1"/>
          </p:nvPr>
        </p:nvGraphicFramePr>
        <p:xfrm>
          <a:off x="1524000" y="990600"/>
          <a:ext cx="9144000" cy="5688672"/>
        </p:xfrm>
        <a:graphic>
          <a:graphicData uri="http://schemas.openxmlformats.org/drawingml/2006/table">
            <a:tbl>
              <a:tblPr>
                <a:tableStyleId>{AF606853-7671-496A-8E4F-DF71F8EC918B}</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7078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dirty="0">
                          <a:solidFill>
                            <a:schemeClr val="bg2"/>
                          </a:solidFill>
                          <a:latin typeface="Calibri" panose="020F0502020204030204" pitchFamily="34" charset="0"/>
                          <a:cs typeface="Calibri" panose="020F0502020204030204" pitchFamily="34" charset="0"/>
                        </a:rPr>
                        <a:t>Discourse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dirty="0">
                          <a:solidFill>
                            <a:schemeClr val="bg2"/>
                          </a:solidFill>
                          <a:latin typeface="Calibri" panose="020F0502020204030204" pitchFamily="34" charset="0"/>
                          <a:cs typeface="Calibri" panose="020F0502020204030204" pitchFamily="34" charset="0"/>
                        </a:rPr>
                        <a:t>Verses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891819">
                <a:tc>
                  <a:txBody>
                    <a:bodyPr/>
                    <a:lstStyle/>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birth</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Water of life</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Equality with the Father</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Bread of life</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 giving Spirit</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 of the world</a:t>
                      </a:r>
                    </a:p>
                    <a:p>
                      <a:pPr marL="514350" marR="0" lvl="0" indent="-514350" algn="l" defTabSz="914400" rtl="0" eaLnBrk="1" fontAlgn="base" latinLnBrk="0" hangingPunct="1">
                        <a:lnSpc>
                          <a:spcPct val="150000"/>
                        </a:lnSpc>
                        <a:spcBef>
                          <a:spcPct val="20000"/>
                        </a:spcBef>
                        <a:spcAft>
                          <a:spcPct val="0"/>
                        </a:spcAft>
                        <a:buClr>
                          <a:schemeClr val="tx2"/>
                        </a:buClr>
                        <a:buSzPct val="75000"/>
                        <a:buFont typeface="+mj-lt"/>
                        <a:buAutoNum type="arabicParenR"/>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shepherd</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3:1-36</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4:1-42</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5:19-47</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6:22-26</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7:1-52</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8:12-59</a:t>
                      </a:r>
                    </a:p>
                    <a:p>
                      <a:pPr marL="0" marR="0" lvl="0" indent="0" algn="ctr" defTabSz="914400" rtl="0" eaLnBrk="1" fontAlgn="base" latinLnBrk="0" hangingPunct="1">
                        <a:lnSpc>
                          <a:spcPct val="150000"/>
                        </a:lnSpc>
                        <a:spcBef>
                          <a:spcPct val="20000"/>
                        </a:spcBef>
                        <a:spcAft>
                          <a:spcPct val="0"/>
                        </a:spcAft>
                        <a:buClr>
                          <a:schemeClr val="tx2"/>
                        </a:buClr>
                        <a:buSzPct val="75000"/>
                        <a:buFont typeface="Wingdings" pitchFamily="2" charset="2"/>
                        <a:buNone/>
                        <a:tabLs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10:1-42</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3022" name="Picture 2" descr="j0242485">
            <a:extLst>
              <a:ext uri="{FF2B5EF4-FFF2-40B4-BE49-F238E27FC236}">
                <a16:creationId xmlns:a16="http://schemas.microsoft.com/office/drawing/2014/main" id="{D91E6597-8634-1418-EC07-A1C94D8BD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950" y="3860800"/>
            <a:ext cx="15938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A2F8-3AF6-0AD7-0E5A-28088283E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5FDBCC-2D7E-89E6-C4CB-5D0CA3A8FEA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6E8E01C1-7C1C-3CC7-4639-C7FF955C53D8}"/>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6E8D47C-0321-4FB3-2111-F6155CF848D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392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E7CF-2459-DADE-D03F-3E547A0F79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7FDF5E7-AF15-500C-945B-7E7DF24B4D51}"/>
              </a:ext>
            </a:extLst>
          </p:cNvPr>
          <p:cNvSpPr>
            <a:spLocks noGrp="1" noChangeArrowheads="1"/>
          </p:cNvSpPr>
          <p:nvPr>
            <p:ph type="body" idx="1"/>
          </p:nvPr>
        </p:nvSpPr>
        <p:spPr>
          <a:xfrm>
            <a:off x="1066800" y="1600200"/>
            <a:ext cx="7633650" cy="36195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58D3A35-5B11-116C-4F8A-C1674890554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ABD95D-C0B9-462E-62BF-027ACD5F89F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4712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2508-DD4A-EBB0-741F-71074B986D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B5D1CDB-7BC5-57AC-C6F3-642CACE52660}"/>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3917EEA-6E5D-6138-13F0-BC8EE6E37EF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68843D7-CFBE-44A7-69BA-A6B5AC2A8A5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8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A7EC-7A31-73BD-12FD-49FBF01872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8CD5CE-55AE-736A-F323-5106234D88BF}"/>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A5EEC07-F745-3F35-8037-7EF1E50B63C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3F17532-A61B-0C9A-C03B-73BB20A86F6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9035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3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3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300" b="1" dirty="0">
                <a:solidFill>
                  <a:srgbClr val="FFFFCC"/>
                </a:solidFill>
                <a:effectLst>
                  <a:outerShdw blurRad="38100" dist="38100" dir="2700000" algn="tl">
                    <a:srgbClr val="000000">
                      <a:alpha val="43137"/>
                    </a:srgbClr>
                  </a:outerShdw>
                </a:effectLst>
              </a:rPr>
              <a:t>:7. </a:t>
            </a:r>
            <a:r>
              <a:rPr lang="en-US" sz="3300" b="0" i="0" dirty="0">
                <a:effectLst>
                  <a:outerShdw blurRad="38100" dist="38100" dir="2700000" algn="tl">
                    <a:srgbClr val="000000">
                      <a:alpha val="43137"/>
                    </a:srgbClr>
                  </a:outerShdw>
                </a:effectLst>
              </a:rPr>
              <a:t>The </a:t>
            </a:r>
            <a:r>
              <a:rPr lang="en-US" sz="3300" b="1" i="0" dirty="0">
                <a:solidFill>
                  <a:srgbClr val="FFFFCC"/>
                </a:solidFill>
                <a:effectLst>
                  <a:outerShdw blurRad="38100" dist="38100" dir="2700000" algn="tl">
                    <a:srgbClr val="000000">
                      <a:alpha val="43137"/>
                    </a:srgbClr>
                  </a:outerShdw>
                </a:effectLst>
              </a:rPr>
              <a:t>blood</a:t>
            </a:r>
            <a:r>
              <a:rPr lang="en-US" sz="3300" b="0" i="0" dirty="0">
                <a:effectLst>
                  <a:outerShdw blurRad="38100" dist="38100" dir="2700000" algn="tl">
                    <a:srgbClr val="000000">
                      <a:alpha val="43137"/>
                    </a:srgbClr>
                  </a:outerShdw>
                </a:effectLst>
              </a:rPr>
              <a:t> of the sacrificed lamb was to be stained on </a:t>
            </a:r>
            <a:r>
              <a:rPr lang="en-US" sz="3300" b="1" i="0" dirty="0">
                <a:solidFill>
                  <a:srgbClr val="FFFFCC"/>
                </a:solidFill>
                <a:effectLst>
                  <a:outerShdw blurRad="38100" dist="38100" dir="2700000" algn="tl">
                    <a:srgbClr val="000000">
                      <a:alpha val="43137"/>
                    </a:srgbClr>
                  </a:outerShdw>
                </a:effectLst>
              </a:rPr>
              <a:t>the two side posts and … upper door post</a:t>
            </a:r>
            <a:r>
              <a:rPr lang="en-US" sz="3300" b="0" i="0" dirty="0">
                <a:solidFill>
                  <a:srgbClr val="FFFFCC"/>
                </a:solidFill>
                <a:effectLst>
                  <a:outerShdw blurRad="38100" dist="38100" dir="2700000" algn="tl">
                    <a:srgbClr val="000000">
                      <a:alpha val="43137"/>
                    </a:srgbClr>
                  </a:outerShdw>
                </a:effectLst>
              </a:rPr>
              <a:t> </a:t>
            </a:r>
            <a:r>
              <a:rPr lang="en-US" sz="3300" b="0" i="0" dirty="0">
                <a:effectLst>
                  <a:outerShdw blurRad="38100" dist="38100" dir="2700000" algn="tl">
                    <a:srgbClr val="000000">
                      <a:alpha val="43137"/>
                    </a:srgbClr>
                  </a:outerShdw>
                </a:effectLst>
              </a:rPr>
              <a:t>of the home in which the lamb would be eaten that evening</a:t>
            </a:r>
            <a:r>
              <a:rPr lang="en-US" sz="3300" b="1" i="0" dirty="0">
                <a:effectLst>
                  <a:outerShdw blurRad="38100" dist="38100" dir="2700000" algn="tl">
                    <a:srgbClr val="000000">
                      <a:alpha val="43137"/>
                    </a:srgbClr>
                  </a:outerShdw>
                </a:effectLst>
              </a:rPr>
              <a:t>.</a:t>
            </a:r>
            <a:r>
              <a:rPr lang="en-US" sz="3300" b="0" i="0" dirty="0">
                <a:effectLst>
                  <a:outerShdw blurRad="38100" dist="38100" dir="2700000" algn="tl">
                    <a:srgbClr val="000000">
                      <a:alpha val="43137"/>
                    </a:srgbClr>
                  </a:outerShdw>
                </a:effectLst>
              </a:rPr>
              <a:t> At either corner where the side posts met the lintel, the bloody stain would have formed a cross</a:t>
            </a:r>
            <a:r>
              <a:rPr lang="en-US" sz="33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99).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32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8F5C-2CC8-49DF-0652-D31CE9CD6D9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1594B9-7E71-ACAC-B496-68C596C0564B}"/>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A35BD1C7-E6CC-3A54-C27D-808976A1F1DF}"/>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BB84C96-34BD-F7A2-F04B-56AA0B662B3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916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a:t>
            </a:r>
            <a:r>
              <a:rPr lang="en-US" sz="3600" b="1" i="0" u="sng" strike="noStrike" dirty="0">
                <a:solidFill>
                  <a:srgbClr val="FFFFCC"/>
                </a:solidFill>
                <a:effectLst/>
                <a:latin typeface="Calibri" panose="020F0502020204030204" pitchFamily="34" charset="0"/>
              </a:rPr>
              <a:t>the Lamb</a:t>
            </a:r>
            <a:r>
              <a:rPr lang="en-US" sz="3600" b="0" i="0" u="none" strike="noStrike" dirty="0">
                <a:effectLst/>
                <a:latin typeface="Calibri" panose="020F0502020204030204" pitchFamily="34" charset="0"/>
              </a:rPr>
              <a:t> of God who takes away the sin of the </a:t>
            </a:r>
            <a:r>
              <a:rPr lang="en-US" sz="3600" i="0" strike="noStrike" dirty="0">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151413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26"/>
          <p:cNvSpPr>
            <a:spLocks noGrp="1" noChangeArrowheads="1"/>
          </p:cNvSpPr>
          <p:nvPr>
            <p:ph type="title"/>
          </p:nvPr>
        </p:nvSpPr>
        <p:spPr>
          <a:xfrm>
            <a:off x="2362200" y="228600"/>
            <a:ext cx="7772400" cy="914400"/>
          </a:xfrm>
        </p:spPr>
        <p:txBody>
          <a:bodyPr/>
          <a:lstStyle/>
          <a:p>
            <a:pPr marL="342900" indent="-342900" algn="ctr">
              <a:lnSpc>
                <a:spcPct val="90000"/>
              </a:lnSpc>
              <a:spcAft>
                <a:spcPts val="900"/>
              </a:spcAft>
              <a:buClr>
                <a:schemeClr val="tx1"/>
              </a:buClr>
              <a:buSzPct val="75000"/>
              <a:defRPr/>
            </a:pPr>
            <a:r>
              <a:rPr lang="en-US" altLang="en-US" sz="4000" kern="1200" dirty="0">
                <a:solidFill>
                  <a:srgbClr val="00FFFF"/>
                </a:solidFill>
                <a:effectLst>
                  <a:outerShdw blurRad="38100" dist="38100" dir="2700000" algn="tl">
                    <a:srgbClr val="000000"/>
                  </a:outerShdw>
                </a:effectLst>
                <a:cs typeface="Calibri" panose="020F0502020204030204" pitchFamily="34" charset="0"/>
              </a:rPr>
              <a:t>Exodus 12:23</a:t>
            </a:r>
          </a:p>
        </p:txBody>
      </p:sp>
      <p:sp>
        <p:nvSpPr>
          <p:cNvPr id="37891" name="Rectangle 1027"/>
          <p:cNvSpPr>
            <a:spLocks noGrp="1" noChangeArrowheads="1"/>
          </p:cNvSpPr>
          <p:nvPr>
            <p:ph type="body" idx="1"/>
          </p:nvPr>
        </p:nvSpPr>
        <p:spPr>
          <a:xfrm>
            <a:off x="3124200" y="1219200"/>
            <a:ext cx="8458200" cy="4314825"/>
          </a:xfrm>
        </p:spPr>
        <p:txBody>
          <a:bodyPr/>
          <a:lstStyle/>
          <a:p>
            <a:pPr marL="0" indent="0" algn="just">
              <a:buNone/>
            </a:pPr>
            <a:r>
              <a:rPr lang="en-US" altLang="en-US" sz="3000" dirty="0">
                <a:effectLst>
                  <a:outerShdw blurRad="38100" dist="38100" dir="2700000" algn="tl">
                    <a:srgbClr val="000000">
                      <a:alpha val="43137"/>
                    </a:srgbClr>
                  </a:outerShdw>
                </a:effectLst>
              </a:rPr>
              <a:t>“T</a:t>
            </a:r>
            <a:r>
              <a:rPr lang="en-US" sz="3000" b="0" i="0" dirty="0">
                <a:effectLst>
                  <a:outerShdw blurRad="38100" dist="38100" dir="2700000" algn="tl">
                    <a:srgbClr val="000000">
                      <a:alpha val="43137"/>
                    </a:srgbClr>
                  </a:outerShdw>
                </a:effectLst>
              </a:rPr>
              <a:t>he term ‘the destroyer’ in Ex. 12:23 (a </a:t>
            </a:r>
            <a:r>
              <a:rPr lang="en-US" sz="3000" b="0" i="0" dirty="0" err="1">
                <a:effectLst>
                  <a:outerShdw blurRad="38100" dist="38100" dir="2700000" algn="tl">
                    <a:srgbClr val="000000">
                      <a:alpha val="43137"/>
                    </a:srgbClr>
                  </a:outerShdw>
                </a:effectLst>
              </a:rPr>
              <a:t>Heb</a:t>
            </a:r>
            <a:r>
              <a:rPr lang="en-US" sz="3000" b="0" i="0" dirty="0">
                <a:effectLst>
                  <a:outerShdw blurRad="38100" dist="38100" dir="2700000" algn="tl">
                    <a:srgbClr val="000000">
                      <a:alpha val="43137"/>
                    </a:srgbClr>
                  </a:outerShdw>
                </a:effectLst>
              </a:rPr>
              <a:t>. participle from </a:t>
            </a:r>
            <a:r>
              <a:rPr lang="en-US" sz="3000" b="0" i="1" dirty="0" err="1">
                <a:effectLst>
                  <a:outerShdw blurRad="38100" dist="38100" dir="2700000" algn="tl">
                    <a:srgbClr val="000000">
                      <a:alpha val="43137"/>
                    </a:srgbClr>
                  </a:outerShdw>
                </a:effectLst>
              </a:rPr>
              <a:t>shahat</a:t>
            </a:r>
            <a:r>
              <a:rPr lang="en-US" sz="3000" b="0" i="0" dirty="0">
                <a:effectLst>
                  <a:outerShdw blurRad="38100" dist="38100" dir="2700000" algn="tl">
                    <a:srgbClr val="000000">
                      <a:alpha val="43137"/>
                    </a:srgbClr>
                  </a:outerShdw>
                </a:effectLst>
              </a:rPr>
              <a:t>, in the </a:t>
            </a:r>
            <a:r>
              <a:rPr lang="en-US" sz="3000" b="0" i="0" dirty="0" err="1">
                <a:effectLst>
                  <a:outerShdw blurRad="38100" dist="38100" dir="2700000" algn="tl">
                    <a:srgbClr val="000000">
                      <a:alpha val="43137"/>
                    </a:srgbClr>
                  </a:outerShdw>
                </a:effectLst>
              </a:rPr>
              <a:t>Hiphil</a:t>
            </a:r>
            <a:r>
              <a:rPr lang="en-US" sz="3000" b="0" i="0" dirty="0">
                <a:effectLst>
                  <a:outerShdw blurRad="38100" dist="38100" dir="2700000" algn="tl">
                    <a:srgbClr val="000000">
                      <a:alpha val="43137"/>
                    </a:srgbClr>
                  </a:outerShdw>
                </a:effectLst>
              </a:rPr>
              <a:t> theme) seems to suggest that the agent of destruction is someone other than the Lord (but compare Ex. 12:12, 13). Who then, or what, is ‘the destroyer?’…</a:t>
            </a:r>
            <a:r>
              <a:rPr lang="en-US" sz="3000" b="0" i="0" u="none" strike="noStrike" dirty="0">
                <a:effectLst>
                  <a:outerShdw blurRad="38100" dist="38100" dir="2700000" algn="tl">
                    <a:srgbClr val="000000">
                      <a:alpha val="43137"/>
                    </a:srgbClr>
                  </a:outerShdw>
                </a:effectLst>
              </a:rPr>
              <a:t>It seems that only with the NT revelation may this conundrum be solved. The ‘Destroyer</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 (the term should be spelled with a capital letter) appears to be another reference to the pre-incarnate Jesus! (This is also, we believe, the better solution to the meaning of the term ‘the Angel of Yahweh’; 23:20.)”</a:t>
            </a:r>
            <a:endParaRPr lang="en-US" altLang="en-US" sz="3000" dirty="0">
              <a:effectLst>
                <a:outerShdw blurRad="38100" dist="38100" dir="2700000" algn="tl">
                  <a:srgbClr val="000000">
                    <a:alpha val="43137"/>
                  </a:srgbClr>
                </a:outerShdw>
              </a:effectLst>
            </a:endParaRPr>
          </a:p>
        </p:txBody>
      </p:sp>
      <p:sp>
        <p:nvSpPr>
          <p:cNvPr id="83971" name="Text Box 1028"/>
          <p:cNvSpPr txBox="1">
            <a:spLocks noChangeArrowheads="1"/>
          </p:cNvSpPr>
          <p:nvPr/>
        </p:nvSpPr>
        <p:spPr bwMode="auto">
          <a:xfrm>
            <a:off x="4114800" y="6336268"/>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latin typeface="Calibri" panose="020F0502020204030204" pitchFamily="34" charset="0"/>
                <a:cs typeface="Calibri" panose="020F0502020204030204" pitchFamily="34" charset="0"/>
              </a:rPr>
              <a:t>Nelson's New Illustrated Bible Commentary</a:t>
            </a:r>
            <a:r>
              <a:rPr lang="en-US" altLang="en-US" sz="1800" dirty="0">
                <a:latin typeface="Calibri" panose="020F0502020204030204" pitchFamily="34" charset="0"/>
                <a:cs typeface="Calibri" panose="020F0502020204030204" pitchFamily="34" charset="0"/>
              </a:rPr>
              <a:t>, 108.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0"/>
            <a:ext cx="2209800" cy="345372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771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p:cNvSpPr>
            <a:spLocks noGrp="1" noChangeArrowheads="1"/>
          </p:cNvSpPr>
          <p:nvPr>
            <p:ph type="body" idx="1"/>
          </p:nvPr>
        </p:nvSpPr>
        <p:spPr>
          <a:xfrm>
            <a:off x="3124200" y="1219200"/>
            <a:ext cx="8458200" cy="4314825"/>
          </a:xfrm>
        </p:spPr>
        <p:txBody>
          <a:bodyPr/>
          <a:lstStyle/>
          <a:p>
            <a:pPr marL="0" indent="0" algn="just">
              <a:buNone/>
            </a:pPr>
            <a:r>
              <a:rPr lang="en-US" altLang="en-US" sz="3000" dirty="0"/>
              <a:t>“</a:t>
            </a:r>
            <a:r>
              <a:rPr lang="en-US" sz="3000" b="0" i="0" u="none" strike="noStrike" dirty="0">
                <a:effectLst/>
              </a:rPr>
              <a:t>Certainly many will cringe at the notion of Jesus being described with this dark title; but they cringe as well at the picture of the Savior in Rev. 19:11–21. (Perhaps the same image is intended in the account of the Angel of the Lord with a drawn sword in His hand standing over the infamous </a:t>
            </a:r>
            <a:r>
              <a:rPr lang="en-US" sz="3000" b="0" i="0" u="none" strike="noStrike" dirty="0" err="1">
                <a:effectLst/>
              </a:rPr>
              <a:t>Balaam</a:t>
            </a:r>
            <a:r>
              <a:rPr lang="en-US" sz="3000" b="0" i="0" u="none" strike="noStrike" dirty="0">
                <a:effectLst/>
              </a:rPr>
              <a:t>; Num. 22:31.) Scriptural categories should not be established by ‘cringe-quotients</a:t>
            </a:r>
            <a:r>
              <a:rPr lang="en-US" sz="3000" dirty="0">
                <a:effectLst/>
              </a:rPr>
              <a:t>’</a:t>
            </a:r>
            <a:r>
              <a:rPr lang="en-US" sz="3000" b="0" i="0" u="none" strike="noStrike" dirty="0">
                <a:effectLst/>
              </a:rPr>
              <a:t>! There are many and varied portraits of the Savior-King in Scripture. Here is a neglected one, ‘the Destroyer!’”</a:t>
            </a:r>
          </a:p>
        </p:txBody>
      </p:sp>
      <p:pic>
        <p:nvPicPr>
          <p:cNvPr id="3" name="Picture 2">
            <a:extLst>
              <a:ext uri="{FF2B5EF4-FFF2-40B4-BE49-F238E27FC236}">
                <a16:creationId xmlns:a16="http://schemas.microsoft.com/office/drawing/2014/main" id="{23FC4F52-0AEA-F12A-4EED-0715AB6B73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0"/>
            <a:ext cx="2209800" cy="345372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026">
            <a:extLst>
              <a:ext uri="{FF2B5EF4-FFF2-40B4-BE49-F238E27FC236}">
                <a16:creationId xmlns:a16="http://schemas.microsoft.com/office/drawing/2014/main" id="{FC50BACF-C0B9-0832-D669-4F4D79E89064}"/>
              </a:ext>
            </a:extLst>
          </p:cNvPr>
          <p:cNvSpPr>
            <a:spLocks noGrp="1" noChangeArrowheads="1"/>
          </p:cNvSpPr>
          <p:nvPr>
            <p:ph type="title"/>
          </p:nvPr>
        </p:nvSpPr>
        <p:spPr>
          <a:xfrm>
            <a:off x="2362200" y="228600"/>
            <a:ext cx="7772400" cy="914400"/>
          </a:xfrm>
        </p:spPr>
        <p:txBody>
          <a:bodyPr/>
          <a:lstStyle/>
          <a:p>
            <a:pPr marL="342900" indent="-342900" algn="ctr">
              <a:lnSpc>
                <a:spcPct val="90000"/>
              </a:lnSpc>
              <a:spcAft>
                <a:spcPts val="900"/>
              </a:spcAft>
              <a:buClr>
                <a:schemeClr val="tx1"/>
              </a:buClr>
              <a:buSzPct val="75000"/>
              <a:defRPr/>
            </a:pPr>
            <a:r>
              <a:rPr lang="en-US" altLang="en-US" sz="4000" kern="1200" dirty="0">
                <a:solidFill>
                  <a:srgbClr val="00FFFF"/>
                </a:solidFill>
                <a:effectLst>
                  <a:outerShdw blurRad="38100" dist="38100" dir="2700000" algn="tl">
                    <a:srgbClr val="000000"/>
                  </a:outerShdw>
                </a:effectLst>
                <a:cs typeface="Calibri" panose="020F0502020204030204" pitchFamily="34" charset="0"/>
              </a:rPr>
              <a:t>Exodus 12:23</a:t>
            </a:r>
          </a:p>
        </p:txBody>
      </p:sp>
      <p:sp>
        <p:nvSpPr>
          <p:cNvPr id="7" name="Text Box 1028">
            <a:extLst>
              <a:ext uri="{FF2B5EF4-FFF2-40B4-BE49-F238E27FC236}">
                <a16:creationId xmlns:a16="http://schemas.microsoft.com/office/drawing/2014/main" id="{7DFC0ADD-E761-FD0A-A09F-4959DD3C8637}"/>
              </a:ext>
            </a:extLst>
          </p:cNvPr>
          <p:cNvSpPr txBox="1">
            <a:spLocks noChangeArrowheads="1"/>
          </p:cNvSpPr>
          <p:nvPr/>
        </p:nvSpPr>
        <p:spPr bwMode="auto">
          <a:xfrm>
            <a:off x="4114800" y="6336268"/>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latin typeface="Calibri" panose="020F0502020204030204" pitchFamily="34" charset="0"/>
                <a:cs typeface="Calibri" panose="020F0502020204030204" pitchFamily="34" charset="0"/>
              </a:rPr>
              <a:t>Nelson's New Illustrated Bible Commentary</a:t>
            </a:r>
            <a:r>
              <a:rPr lang="en-US" altLang="en-US" sz="1800" dirty="0">
                <a:latin typeface="Calibri" panose="020F0502020204030204" pitchFamily="34" charset="0"/>
                <a:cs typeface="Calibri" panose="020F0502020204030204" pitchFamily="34" charset="0"/>
              </a:rPr>
              <a:t>, 108. </a:t>
            </a:r>
          </a:p>
        </p:txBody>
      </p:sp>
    </p:spTree>
    <p:extLst>
      <p:ext uri="{BB962C8B-B14F-4D97-AF65-F5344CB8AC3E}">
        <p14:creationId xmlns:p14="http://schemas.microsoft.com/office/powerpoint/2010/main" val="2862757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10452-35C3-1A5E-6589-481E92F7F7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ACA4FFD-6355-DEC7-CDF6-A243579757D5}"/>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4BA9489-03AA-1BC0-516B-380EF5FD262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774214-9CF2-0A37-4D51-2CA2BE5D54C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201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3650782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10E2-264C-8038-7ABA-8C1E9D6F2B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216E4E-6331-5C3B-6878-8EC4283FF3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39400A23-40F9-F9FD-09CC-3EF9282DED12}"/>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Practiced forever (24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3FFF9BB1-7105-BCEF-A225-9D559BF66B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885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DC110-1A8A-E1F8-EBD6-08621ABF32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0A1B79-F93B-DD68-5AB3-98F70BDBB42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F47CF0F7-DC2F-5D6C-AA85-145990E885EE}"/>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D7935363-DDFC-B66A-ECFC-93539913BDD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033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BDA7-03E2-D192-8EF1-E49F7289F2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EAB4FBB-9010-353C-1321-61A11A909F6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6ED87309-6383-966F-CB20-FA81EE4224B5}"/>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807FAE36-46A5-CDB3-65F3-874DACE8644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562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B2009F3A-585B-B0A2-5022-E58698F05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179" name="Oval 7">
            <a:extLst>
              <a:ext uri="{FF2B5EF4-FFF2-40B4-BE49-F238E27FC236}">
                <a16:creationId xmlns:a16="http://schemas.microsoft.com/office/drawing/2014/main" id="{DF87564D-4AD4-8397-BDB1-B59D64A1283F}"/>
              </a:ext>
            </a:extLst>
          </p:cNvPr>
          <p:cNvSpPr>
            <a:spLocks noChangeArrowheads="1"/>
          </p:cNvSpPr>
          <p:nvPr/>
        </p:nvSpPr>
        <p:spPr bwMode="auto">
          <a:xfrm>
            <a:off x="3276600" y="22860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50180" name="Oval 7">
            <a:extLst>
              <a:ext uri="{FF2B5EF4-FFF2-40B4-BE49-F238E27FC236}">
                <a16:creationId xmlns:a16="http://schemas.microsoft.com/office/drawing/2014/main" id="{76FE7CA3-1559-3442-1564-8612FBDAE913}"/>
              </a:ext>
            </a:extLst>
          </p:cNvPr>
          <p:cNvSpPr>
            <a:spLocks noChangeArrowheads="1"/>
          </p:cNvSpPr>
          <p:nvPr/>
        </p:nvSpPr>
        <p:spPr bwMode="auto">
          <a:xfrm>
            <a:off x="5867400" y="48006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50181" name="Oval 7">
            <a:extLst>
              <a:ext uri="{FF2B5EF4-FFF2-40B4-BE49-F238E27FC236}">
                <a16:creationId xmlns:a16="http://schemas.microsoft.com/office/drawing/2014/main" id="{BA145B09-1E9A-567B-DADE-236848F9679A}"/>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49FB-4F88-049A-E8F8-81574C9414D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823B5E4-0C35-4B10-43A0-B4C110569E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CC0004B4-40DF-4D39-32C8-6668686278B1}"/>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Taught in the family (26-27a)</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37998B1-ED0F-AA0E-EF07-855A7E7F77E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713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9FD3-F58D-E3BF-28B7-976803CB8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F533FE-4C8E-D73C-991F-58D7680B871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9C95077B-373E-28B7-FDB8-E6B3026DAD13}"/>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98E4472-38E0-7C74-03AF-66482C48636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4384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E41D-8216-B910-991F-C64A7F841A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6B4D05-065C-AABF-83CB-F03224B835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BB970CB3-59F6-BB4D-4806-53D97CFF9F5D}"/>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DF9834D-6E9F-A71F-EA47-1AB78506A7E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1552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3AB1-1697-663F-26BC-3649A9C20DD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47F55F-1CF3-692D-6B42-2B4D68C31FE2}"/>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70FB69C3-FFAA-EEA6-FC46-F44EB9D4D934}"/>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5F1302FF-0921-1164-8060-20AE3CD9E78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07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7A0A-8CB8-0ED2-B417-134A425346C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781DF3-D2D0-3265-91ED-77E74F7A7A5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F6D33168-24B0-1696-3D55-42F267A9A534}"/>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9026C61C-D9BE-0F2E-397B-951CAE9476A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19962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900"/>
              </a:spcAft>
              <a:buNone/>
              <a:defRPr/>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Deuteronomy</a:t>
            </a:r>
            <a:r>
              <a:rPr lang="en-US" alt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 6:4-7</a:t>
            </a:r>
            <a:endPar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Hear, Israel! The Lord is our God, the Lord is one!...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These words, which I am commanding you today, shall be on your heart.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124A-A47E-01D1-31C3-9C9944BBC3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2B30DC4-F059-144F-26A7-F5149B668A6B}"/>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response (27b-28)</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EDA46466-F5F0-9794-185B-6B7B2010918A}"/>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1910D30-B1E5-02C9-324D-01494E6876E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939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C60EE-330D-47A1-9D53-3E43FA6D064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C38BDE-E1C0-FCBA-54C9-FF4BA27EB3E8}"/>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D5239228-053B-8C53-DAC3-7B50F433C027}"/>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Worship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r>
              <a:rPr lang="en-US" dirty="0">
                <a:effectLst>
                  <a:outerShdw blurRad="38100" dist="38100" dir="2700000" algn="tl">
                    <a:srgbClr val="000000">
                      <a:alpha val="43137"/>
                    </a:srgbClr>
                  </a:outerShdw>
                </a:effectLst>
                <a:cs typeface="Calibri" panose="020F0502020204030204" pitchFamily="34" charset="0"/>
              </a:rPr>
              <a:t>7a)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137AFF5C-35F4-E1AC-1B27-ECB3272F9F5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4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3253-06EB-D0E2-328F-7F321336945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A07ED8-255A-220F-6969-3A1CECA21018}"/>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71809A85-8F0C-6149-6063-3306948D9F8E}"/>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Worship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D764AA30-167E-DABF-8C33-FFBA62BD138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784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E778-08EE-4A98-00C3-9419E74D785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E5545A-B8D2-337B-F10B-AAE1A4E0A3D4}"/>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CFC9B0FD-8147-3366-8410-9A737E88C25F}"/>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Worship (27a)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2DD27C5D-A29B-CB45-8242-4F343511705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182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2800" dirty="0"/>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31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381000"/>
            <a:ext cx="952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1351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5CF4A-D0D1-0BF1-F371-DE7B5FB144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B2DDC7C-1914-EEAC-95E0-332F734A5218}"/>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06F3EAE7-C8C4-9E78-C05F-60B2196D7031}"/>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Death of the 1</a:t>
            </a:r>
            <a:r>
              <a:rPr lang="en-US" b="1" u="sng" baseline="30000" dirty="0">
                <a:solidFill>
                  <a:srgbClr val="FFFFCC"/>
                </a:solidFill>
                <a:cs typeface="Calibri" panose="020F0502020204030204" pitchFamily="34" charset="0"/>
              </a:rPr>
              <a:t>st</a:t>
            </a:r>
            <a:r>
              <a:rPr lang="en-US" b="1" u="sng" dirty="0">
                <a:solidFill>
                  <a:srgbClr val="FFFFCC"/>
                </a:solidFill>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4E6A3362-303B-360C-5BA7-A889CB9B69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3005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3666D-1F86-A0FB-9B07-0A37EDDC5C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FBD211B-F26A-9DBA-6E9F-76C2EB8F774E}"/>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F9FE509-DD2E-A825-9E77-3DEB6CF4EB2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A0F6381B-504E-85B0-5C73-074E935F5AF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4320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5C9D-8C1D-ECFF-F17A-A2A94B15D8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71B1833-DEEF-C4F1-9EB1-855E0C5B9CF1}"/>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5FA6C80B-E6FC-453D-17D9-114F362FB8C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84A046C6-B623-0105-5E54-AB57E5F840E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1600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(1-13)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bread (14-20)</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12:1-20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51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901378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394891"/>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400" b="1"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en-US" b="0" i="1" dirty="0" err="1">
                <a:effectLst>
                  <a:outerShdw blurRad="38100" dist="38100" dir="2700000" algn="tl">
                    <a:srgbClr val="000000">
                      <a:alpha val="43137"/>
                    </a:srgbClr>
                  </a:outerShdw>
                </a:effectLst>
                <a:latin typeface="Calibri" panose="020F0502020204030204" pitchFamily="34" charset="0"/>
              </a:rPr>
              <a:t>Merism</a:t>
            </a:r>
            <a:r>
              <a:rPr lang="en-US" b="0" i="0" dirty="0">
                <a:effectLst>
                  <a:outerShdw blurRad="38100" dist="38100" dir="2700000" algn="tl">
                    <a:srgbClr val="000000">
                      <a:alpha val="43137"/>
                    </a:srgbClr>
                  </a:outerShdw>
                </a:effectLst>
                <a:latin typeface="Calibri" panose="020F0502020204030204" pitchFamily="34" charset="0"/>
              </a:rPr>
              <a:t>. A </a:t>
            </a:r>
            <a:r>
              <a:rPr lang="en-US" b="0" i="0" dirty="0" err="1">
                <a:effectLst>
                  <a:outerShdw blurRad="38100" dist="38100" dir="2700000" algn="tl">
                    <a:srgbClr val="000000">
                      <a:alpha val="43137"/>
                    </a:srgbClr>
                  </a:outerShdw>
                </a:effectLst>
                <a:latin typeface="Calibri" panose="020F0502020204030204" pitchFamily="34" charset="0"/>
              </a:rPr>
              <a:t>merism</a:t>
            </a:r>
            <a:r>
              <a:rPr lang="en-US" b="0" i="0" dirty="0">
                <a:effectLst>
                  <a:outerShdw blurRad="38100" dist="38100" dir="2700000" algn="tl">
                    <a:srgbClr val="000000">
                      <a:alpha val="43137"/>
                    </a:srgbClr>
                  </a:outerShdw>
                </a:effectLst>
                <a:latin typeface="Calibri" panose="020F0502020204030204" pitchFamily="34" charset="0"/>
              </a:rPr>
              <a:t> is a form of synecdoche in which the totality or whole is substituted by two contrasting or opposite parts. When the psalmist wrote, ‘You know when I sit and when I rise’ (Ps. 139:2), he was not limiting the Lord’s knowledge to times when he sat down and when he got up. Instead he was saying the Lord knew all his actions.”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151.</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:29. </a:t>
            </a:r>
            <a:r>
              <a:rPr lang="en-US" b="0" i="0" u="none" strike="noStrike" dirty="0">
                <a:effectLst>
                  <a:outerShdw blurRad="38100" dist="38100" dir="2700000" algn="tl">
                    <a:srgbClr val="000000">
                      <a:alpha val="43137"/>
                    </a:srgbClr>
                  </a:outerShdw>
                </a:effectLst>
              </a:rPr>
              <a:t>Those holding to the miraculous intensification of natural events theory of the plagues cannot in any fashion explain the origin of a virus intelligent enough to select only firstborn males. The hand of the Lord is the only satisfactory explanation for this disaster. His promised judgment (4:23) had been rendered.</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246727"/>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300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in Goshen (9:6)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2" name="Picture 1">
            <a:extLst>
              <a:ext uri="{FF2B5EF4-FFF2-40B4-BE49-F238E27FC236}">
                <a16:creationId xmlns:a16="http://schemas.microsoft.com/office/drawing/2014/main" id="{7059DA80-DDEC-0F46-8BBD-EB62F9B037CA}"/>
              </a:ext>
            </a:extLst>
          </p:cNvPr>
          <p:cNvPicPr>
            <a:picLocks noChangeAspect="1"/>
          </p:cNvPicPr>
          <p:nvPr/>
        </p:nvPicPr>
        <p:blipFill>
          <a:blip r:embed="rId2"/>
          <a:srcRect b="20526"/>
          <a:stretch>
            <a:fillRect/>
          </a:stretch>
        </p:blipFill>
        <p:spPr>
          <a:xfrm>
            <a:off x="8705976" y="1981200"/>
            <a:ext cx="287642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6057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12:29</a:t>
            </a:r>
            <a:r>
              <a:rPr lang="en-US" b="0" i="0" dirty="0">
                <a:effectLst>
                  <a:outerShdw blurRad="38100" dist="38100" dir="2700000" algn="tl">
                    <a:srgbClr val="000000">
                      <a:alpha val="43137"/>
                    </a:srgbClr>
                  </a:outerShdw>
                </a:effectLst>
              </a:rPr>
              <a:t> “</a:t>
            </a:r>
            <a:r>
              <a:rPr lang="en-US" b="0" i="1" dirty="0">
                <a:effectLst>
                  <a:outerShdw blurRad="38100" dist="38100" dir="2700000" algn="tl">
                    <a:srgbClr val="000000">
                      <a:alpha val="43137"/>
                    </a:srgbClr>
                  </a:outerShdw>
                </a:effectLst>
              </a:rPr>
              <a:t>the firstborn of Pharaoh.</a:t>
            </a:r>
            <a:r>
              <a:rPr lang="en-US" b="0" i="0" dirty="0">
                <a:effectLst>
                  <a:outerShdw blurRad="38100" dist="38100" dir="2700000" algn="tl">
                    <a:srgbClr val="000000">
                      <a:alpha val="43137"/>
                    </a:srgbClr>
                  </a:outerShdw>
                </a:effectLst>
              </a:rPr>
              <a:t> We know </a:t>
            </a:r>
            <a:r>
              <a:rPr lang="en-US" b="0" i="0" dirty="0" err="1">
                <a:effectLst>
                  <a:outerShdw blurRad="38100" dist="38100" dir="2700000" algn="tl">
                    <a:srgbClr val="000000">
                      <a:alpha val="43137"/>
                    </a:srgbClr>
                  </a:outerShdw>
                </a:effectLst>
              </a:rPr>
              <a:t>Thutmose</a:t>
            </a:r>
            <a:r>
              <a:rPr lang="en-US" b="0" i="0" dirty="0">
                <a:effectLst>
                  <a:outerShdw blurRad="38100" dist="38100" dir="2700000" algn="tl">
                    <a:srgbClr val="000000">
                      <a:alpha val="43137"/>
                    </a:srgbClr>
                  </a:outerShdw>
                </a:effectLst>
              </a:rPr>
              <a:t> IV succeeded </a:t>
            </a:r>
            <a:r>
              <a:rPr lang="en-US" b="0" i="0" dirty="0" err="1">
                <a:effectLst>
                  <a:outerShdw blurRad="38100" dist="38100" dir="2700000" algn="tl">
                    <a:srgbClr val="000000">
                      <a:alpha val="43137"/>
                    </a:srgbClr>
                  </a:outerShdw>
                </a:effectLst>
              </a:rPr>
              <a:t>Amenhotep</a:t>
            </a:r>
            <a:r>
              <a:rPr lang="en-US" b="0" i="0" dirty="0">
                <a:effectLst>
                  <a:outerShdw blurRad="38100" dist="38100" dir="2700000" algn="tl">
                    <a:srgbClr val="000000">
                      <a:alpha val="43137"/>
                    </a:srgbClr>
                  </a:outerShdw>
                </a:effectLst>
              </a:rPr>
              <a:t> II, the Pharaoh of the Exodus, but </a:t>
            </a:r>
            <a:r>
              <a:rPr lang="en-US" b="0" i="0" dirty="0" err="1">
                <a:effectLst>
                  <a:outerShdw blurRad="38100" dist="38100" dir="2700000" algn="tl">
                    <a:srgbClr val="000000">
                      <a:alpha val="43137"/>
                    </a:srgbClr>
                  </a:outerShdw>
                </a:effectLst>
              </a:rPr>
              <a:t>Thutmose</a:t>
            </a:r>
            <a:r>
              <a:rPr lang="en-US" b="0" i="0" dirty="0">
                <a:effectLst>
                  <a:outerShdw blurRad="38100" dist="38100" dir="2700000" algn="tl">
                    <a:srgbClr val="000000">
                      <a:alpha val="43137"/>
                    </a:srgbClr>
                  </a:outerShdw>
                </a:effectLst>
              </a:rPr>
              <a:t> IV was not his firstborn</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a:t>
            </a:r>
          </a:p>
        </p:txBody>
      </p:sp>
    </p:spTree>
    <p:extLst>
      <p:ext uri="{BB962C8B-B14F-4D97-AF65-F5344CB8AC3E}">
        <p14:creationId xmlns:p14="http://schemas.microsoft.com/office/powerpoint/2010/main" val="131859688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914400" y="2286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DATE OF THE EXODUS</a:t>
            </a:r>
          </a:p>
        </p:txBody>
      </p:sp>
      <p:sp>
        <p:nvSpPr>
          <p:cNvPr id="22531" name="Rectangle 1027"/>
          <p:cNvSpPr>
            <a:spLocks noGrp="1" noChangeArrowheads="1"/>
          </p:cNvSpPr>
          <p:nvPr>
            <p:ph type="body" idx="1"/>
          </p:nvPr>
        </p:nvSpPr>
        <p:spPr>
          <a:xfrm>
            <a:off x="609600" y="1905000"/>
            <a:ext cx="5638800" cy="3048000"/>
          </a:xfrm>
        </p:spPr>
        <p:txBody>
          <a:bodyPr/>
          <a:lstStyle/>
          <a:p>
            <a:pPr marL="457200" indent="-457200">
              <a:spcBef>
                <a:spcPts val="0"/>
              </a:spcBef>
              <a:spcAft>
                <a:spcPts val="1200"/>
              </a:spcAft>
              <a:defRPr/>
            </a:pPr>
            <a:r>
              <a:rPr lang="en-US" altLang="en-US" kern="1200" dirty="0">
                <a:latin typeface="Calibri" panose="020F0502020204030204" pitchFamily="34" charset="0"/>
              </a:rPr>
              <a:t>1446 </a:t>
            </a:r>
            <a:r>
              <a:rPr lang="en-US" altLang="en-US" kern="1200" cap="small" dirty="0" err="1">
                <a:latin typeface="Calibri" panose="020F0502020204030204" pitchFamily="34" charset="0"/>
              </a:rPr>
              <a:t>b.c.</a:t>
            </a:r>
            <a:endParaRPr lang="en-US" altLang="en-US" kern="1200" cap="small" dirty="0">
              <a:latin typeface="Calibri" panose="020F0502020204030204" pitchFamily="34" charset="0"/>
            </a:endParaRPr>
          </a:p>
          <a:p>
            <a:pPr marL="914400" lvl="1" indent="-457200">
              <a:spcBef>
                <a:spcPts val="0"/>
              </a:spcBef>
              <a:spcAft>
                <a:spcPts val="1200"/>
              </a:spcAft>
              <a:defRPr/>
            </a:pPr>
            <a:r>
              <a:rPr lang="en-US" altLang="en-US" kern="1200" dirty="0">
                <a:latin typeface="Calibri" panose="020F0502020204030204" pitchFamily="34" charset="0"/>
                <a:ea typeface="+mn-ea"/>
                <a:cs typeface="+mn-cs"/>
              </a:rPr>
              <a:t>Literal numbers</a:t>
            </a:r>
          </a:p>
          <a:p>
            <a:pPr marL="914400" lvl="1" indent="-457200">
              <a:spcBef>
                <a:spcPts val="0"/>
              </a:spcBef>
              <a:spcAft>
                <a:spcPts val="1200"/>
              </a:spcAft>
              <a:defRPr/>
            </a:pPr>
            <a:r>
              <a:rPr lang="en-US" altLang="en-US" kern="1200" dirty="0">
                <a:latin typeface="Calibri" panose="020F0502020204030204" pitchFamily="34" charset="0"/>
                <a:ea typeface="+mn-ea"/>
                <a:cs typeface="+mn-cs"/>
              </a:rPr>
              <a:t>Oppression – Thutmose III</a:t>
            </a:r>
          </a:p>
          <a:p>
            <a:pPr marL="914400" lvl="1" indent="-457200">
              <a:spcBef>
                <a:spcPts val="0"/>
              </a:spcBef>
              <a:spcAft>
                <a:spcPts val="1200"/>
              </a:spcAft>
              <a:defRPr/>
            </a:pPr>
            <a:r>
              <a:rPr lang="en-US" altLang="en-US" kern="1200" dirty="0">
                <a:latin typeface="Calibri" panose="020F0502020204030204" pitchFamily="34" charset="0"/>
                <a:ea typeface="+mn-ea"/>
                <a:cs typeface="+mn-cs"/>
              </a:rPr>
              <a:t>Exodus – Amenhotep II</a:t>
            </a:r>
          </a:p>
        </p:txBody>
      </p:sp>
      <p:pic>
        <p:nvPicPr>
          <p:cNvPr id="3" name="Picture 2">
            <a:extLst>
              <a:ext uri="{FF2B5EF4-FFF2-40B4-BE49-F238E27FC236}">
                <a16:creationId xmlns:a16="http://schemas.microsoft.com/office/drawing/2014/main" id="{D2BD2A5A-508D-6E34-FC8F-DBDB222897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7AB0-F15E-32F0-94F9-C34C76E7E1D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0F41AF5-012C-CC84-F6A3-B242187CD638}"/>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CBD556F0-356B-D19D-74CB-D2B7F1A47BB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44B59DD6-01C2-D035-435B-3FE5E44268E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0030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2099-4996-AF7D-AE3E-1E69869BB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181DF5-A9D3-5E5E-F146-BE58ACD18F1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F97B87A6-460D-97E3-31A9-C7D701C61D28}"/>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88B9787B-FD3A-EA1C-BF51-096D0CB47FB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14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3925-5DAE-2967-630C-EB83868FF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C2740-1D77-5A9F-82C0-8F03746A2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1DD8DDAA-38A9-0A3F-44ED-55B40135CDE5}"/>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grieve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a:t>
            </a:r>
          </a:p>
        </p:txBody>
      </p:sp>
    </p:spTree>
    <p:extLst>
      <p:ext uri="{BB962C8B-B14F-4D97-AF65-F5344CB8AC3E}">
        <p14:creationId xmlns:p14="http://schemas.microsoft.com/office/powerpoint/2010/main" val="2015795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DEEA-FA54-6B1A-7702-43AE7876AA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B242D8-5E1F-028A-A742-BB486691B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5E69C027-AD93-3777-4BB1-2DB41A631160}"/>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comfort one another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these words."</a:t>
            </a:r>
          </a:p>
        </p:txBody>
      </p:sp>
    </p:spTree>
    <p:extLst>
      <p:ext uri="{BB962C8B-B14F-4D97-AF65-F5344CB8AC3E}">
        <p14:creationId xmlns:p14="http://schemas.microsoft.com/office/powerpoint/2010/main" val="2622243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365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60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8B1B0-D624-2282-373B-87A75B39AF0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38D55D-3544-9303-A754-F47776265C29}"/>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6FACB229-4E04-DF91-C9D2-DBFC505ED74D}"/>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8257D416-8F15-7C7A-23F7-C1C0378DA87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038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0AD3F-F4BC-A715-A815-4FD2AA3908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EAC425-A414-B14B-F7D7-7B4DD79550E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CBF81F2D-CF43-7E06-4DAF-A083EE361092}"/>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dirty="0">
                <a:effectLst>
                  <a:outerShdw blurRad="38100" dist="38100" dir="2700000" algn="tl">
                    <a:srgbClr val="000000">
                      <a:alpha val="43137"/>
                    </a:srgbClr>
                  </a:outerShdw>
                </a:effectLst>
                <a:cs typeface="Calibri" panose="020F0502020204030204" pitchFamily="34" charset="0"/>
              </a:rPr>
              <a:t>31)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F4C53A8-552D-CF74-5CDD-DEBC124F5A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837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46185-8E6B-FCFB-03AB-2DDD1FFC60E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49E756-9ED5-F75D-760D-7915535157A3}"/>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6C5C67E8-77D1-8219-2599-EE7DD00D6AF3}"/>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31)</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8391B48A-F6BB-7396-2571-442BC09FB8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899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12:31</a:t>
            </a:r>
            <a:r>
              <a:rPr lang="en-US" b="0" i="0" dirty="0">
                <a:effectLst>
                  <a:outerShdw blurRad="38100" dist="38100" dir="2700000" algn="tl">
                    <a:srgbClr val="000000">
                      <a:alpha val="43137"/>
                    </a:srgbClr>
                  </a:outerShdw>
                </a:effectLst>
              </a:rPr>
              <a:t> “Though Pharaoh manufactured rationalizations for the other plagues, he could not reason away the trauma of the death of his own son. He called for </a:t>
            </a:r>
            <a:r>
              <a:rPr lang="en-US" b="0" i="1" dirty="0">
                <a:effectLst>
                  <a:outerShdw blurRad="38100" dist="38100" dir="2700000" algn="tl">
                    <a:srgbClr val="000000">
                      <a:alpha val="43137"/>
                    </a:srgbClr>
                  </a:outerShdw>
                </a:effectLst>
              </a:rPr>
              <a:t>Moses and Aaron</a:t>
            </a:r>
            <a:r>
              <a:rPr lang="en-US" b="0" i="0" dirty="0">
                <a:effectLst>
                  <a:outerShdw blurRad="38100" dist="38100" dir="2700000" algn="tl">
                    <a:srgbClr val="000000">
                      <a:alpha val="43137"/>
                    </a:srgbClr>
                  </a:outerShdw>
                </a:effectLst>
              </a:rPr>
              <a:t> that night and gave them permission to go, this time without insisting on any concessions.”</a:t>
            </a:r>
          </a:p>
          <a:p>
            <a:pPr marL="0" indent="0" algn="just">
              <a:spcBef>
                <a:spcPts val="0"/>
              </a:spcBef>
              <a:buNone/>
            </a:pPr>
            <a:endParaRPr lang="en-US" dirty="0">
              <a:effectLst>
                <a:outerShdw blurRad="38100" dist="38100" dir="2700000" algn="tl">
                  <a:srgbClr val="000000">
                    <a:alpha val="43137"/>
                  </a:srgbClr>
                </a:outerShdw>
              </a:effectLst>
            </a:endParaRP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a:t>
            </a:r>
          </a:p>
        </p:txBody>
      </p:sp>
    </p:spTree>
    <p:extLst>
      <p:ext uri="{BB962C8B-B14F-4D97-AF65-F5344CB8AC3E}">
        <p14:creationId xmlns:p14="http://schemas.microsoft.com/office/powerpoint/2010/main" val="41656186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E2B64-8CB2-B8F2-11D1-993ED52090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29355E-9405-AAE3-531D-98418F9CE2DF}"/>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E60A8800-8279-0A8F-3D31-952A6BE791AB}"/>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dirty="0">
                <a:effectLst>
                  <a:outerShdw blurRad="38100" dist="38100" dir="2700000" algn="tl">
                    <a:srgbClr val="000000">
                      <a:alpha val="43137"/>
                    </a:srgbClr>
                  </a:outerShdw>
                </a:effectLst>
                <a:cs typeface="Calibri" panose="020F0502020204030204" pitchFamily="34" charset="0"/>
              </a:rPr>
              <a:t>31)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CF015788-5278-7A5E-3767-9E8ADEA213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368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617454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F8EC-9F31-4454-CD57-94EBF6A2625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D130DCE-98C7-1AF9-3322-120B72D4930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ACCD04EC-1256-F50E-37E9-40761ED85FF5}"/>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6ED8D6E9-FE0D-29F4-D0E0-9CDDF162752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82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9DFC1-61C7-1249-7A8E-5A58FFA8C76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15B7D6-1C7E-9B60-869D-5BCB8C8F9969}"/>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D7F04509-6E53-86E0-F845-E3B701BECC3E}"/>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2F837052-8A11-2A4C-CEC8-50047509F62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314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5BF7-9094-C17F-A775-414ED85361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A038A1-9968-9BB7-B7A9-D745CCD5E440}"/>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7DB2B7CE-CDF1-294E-CD94-1656A1B6C18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BEBC12A-5D2A-4A6A-DF9F-BB0CE4B7A0F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768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6866-D058-8BEA-8517-1C1BCB3F220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644AA49-E615-339F-F2FA-28FCC495AF20}"/>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5A836FD-E24F-E8CB-F3F2-B7FD4CA42FA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5BE7BD2-EBA2-1785-5845-88F702BF140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343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FC39E-56DD-4276-E393-50E27C55E3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D57F202-9A00-6999-BFFF-B9C9E40D135D}"/>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B2AA7ED-9059-5552-491B-98481EC83C5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A085964-1B18-17A0-C6C3-885809FF972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92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:34.  …</a:t>
            </a:r>
            <a:r>
              <a:rPr lang="en-US" b="0" i="0" u="none" strike="noStrike" dirty="0">
                <a:effectLst>
                  <a:outerShdw blurRad="38100" dist="38100" dir="2700000" algn="tl">
                    <a:srgbClr val="000000">
                      <a:alpha val="43137"/>
                    </a:srgbClr>
                  </a:outerShdw>
                </a:effectLst>
              </a:rPr>
              <a:t>in the Hebrews’ haste to leave (on what was the first day of the seven-day festival), they grabbed the only food that was on hand: their as yet unleavened bread dough. They formed the dough into cakes and hoisted the pans onto their shoulders. The sun then baked the cakes into matzos, unleavened bread.</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450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3A06F-A500-EBD1-5D3B-18722E5652B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BBCAEE0-C326-93EE-6FC7-08D261673C51}"/>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92509E3-35E0-6DFC-F86A-7E1E597F9F2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3A5A4A6-C4DD-CE7F-008C-933CD0BB8D8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9468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096000" y="3582239"/>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31088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7AFDA-1F3B-FBFF-D686-F21864FD65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Aft>
                <a:spcPts val="900"/>
              </a:spcAft>
              <a:buClr>
                <a:srgbClr val="00FFFF"/>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kern="0" dirty="0">
                <a:solidFill>
                  <a:srgbClr val="00FFFF"/>
                </a:solidFill>
                <a:effectLst>
                  <a:outerShdw blurRad="38100" dist="38100" dir="2700000" algn="tl">
                    <a:srgbClr val="000000"/>
                  </a:outerShdw>
                </a:effectLst>
                <a:latin typeface="Calibri" panose="020F0502020204030204" pitchFamily="34" charset="0"/>
                <a:ea typeface="+mj-ea"/>
                <a:cs typeface="+mj-cs"/>
              </a:rPr>
              <a:t>Genesis 37:9</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“Now he had still another dream, and related it to his brothers, and said, ‘Lo, I have had still another dream; and behold, the sun and the moon and eleven stars were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bowing</a:t>
            </a:r>
            <a:r>
              <a:rPr lang="en-US" altLang="en-US" sz="3400" b="0" dirty="0">
                <a:effectLst>
                  <a:outerShdw blurRad="38100" dist="38100" dir="2700000" algn="tl">
                    <a:srgbClr val="000000"/>
                  </a:outerShdw>
                </a:effectLst>
                <a:latin typeface="Calibri" panose="020F0502020204030204" pitchFamily="34" charset="0"/>
                <a:cs typeface="+mn-cs"/>
              </a:rPr>
              <a:t> down to 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34075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7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14912</TotalTime>
  <Words>5746</Words>
  <Application>Microsoft Office PowerPoint</Application>
  <PresentationFormat>Widescreen</PresentationFormat>
  <Paragraphs>808</Paragraphs>
  <Slides>140</Slides>
  <Notes>8</Notes>
  <HiddenSlides>0</HiddenSlides>
  <MMClips>0</MMClips>
  <ScaleCrop>false</ScaleCrop>
  <HeadingPairs>
    <vt:vector size="4" baseType="variant">
      <vt:variant>
        <vt:lpstr>Theme</vt:lpstr>
      </vt:variant>
      <vt:variant>
        <vt:i4>1</vt:i4>
      </vt:variant>
      <vt:variant>
        <vt:lpstr>Slide Titles</vt:lpstr>
      </vt:variant>
      <vt:variant>
        <vt:i4>140</vt:i4>
      </vt:variant>
    </vt:vector>
  </HeadingPairs>
  <TitlesOfParts>
    <vt:vector size="141" baseType="lpstr">
      <vt:lpstr>Azure</vt:lpstr>
      <vt:lpstr>PowerPoint Presentation</vt:lpstr>
      <vt:lpstr>EXODUS STRUCTURE/OUTLINE</vt:lpstr>
      <vt:lpstr>REDEMPTION (1:1–12:30)</vt:lpstr>
      <vt:lpstr>PowerPoint Presentation</vt:lpstr>
      <vt:lpstr>TEN PLAGUES REDEMPTION (7:14–12:30)</vt:lpstr>
      <vt:lpstr>DEATH OF FIRST BORN Exodus 12:1-51</vt:lpstr>
      <vt:lpstr>I. Exodus 12:1-20 God’s Instructions to Moses</vt:lpstr>
      <vt:lpstr>Exodus 12:14-20 Unleavened Bread</vt:lpstr>
      <vt:lpstr>Exodus 12:14-20 Unleavened Bread</vt:lpstr>
      <vt:lpstr>Covenant Signs</vt:lpstr>
      <vt:lpstr>PowerPoint Presentation</vt:lpstr>
      <vt:lpstr>PowerPoint Presentation</vt:lpstr>
      <vt:lpstr>PowerPoint Presentation</vt:lpstr>
      <vt:lpstr>PowerPoint Presentation</vt:lpstr>
      <vt:lpstr>PowerPoint Presentation</vt:lpstr>
      <vt:lpstr>Exodus 12:14-20 Unleavened Bread</vt:lpstr>
      <vt:lpstr>Exodus 12:14-20 Instructions</vt:lpstr>
      <vt:lpstr>Exodus 12:14-20 Instructions</vt:lpstr>
      <vt:lpstr>PowerPoint Presentation</vt:lpstr>
      <vt:lpstr>Exodus 12:14-20 Instructions</vt:lpstr>
      <vt:lpstr>PowerPoint Presentation</vt:lpstr>
      <vt:lpstr>PowerPoint Presentation</vt:lpstr>
      <vt:lpstr>7 Discourses</vt:lpstr>
      <vt:lpstr>PowerPoint Presentation</vt:lpstr>
      <vt:lpstr>PowerPoint Presentation</vt:lpstr>
      <vt:lpstr>PowerPoint Presentation</vt:lpstr>
      <vt:lpstr>Exodus 12:14-20 Instructions</vt:lpstr>
      <vt:lpstr>PowerPoint Presentation</vt:lpstr>
      <vt:lpstr>PowerPoint Presentation</vt:lpstr>
      <vt:lpstr>Exodus 12:14-20 Instructions</vt:lpstr>
      <vt:lpstr>PowerPoint Presentation</vt:lpstr>
      <vt:lpstr>PowerPoint Presentation</vt:lpstr>
      <vt:lpstr>PowerPoint Presentation</vt:lpstr>
      <vt:lpstr>PowerPoint Presentation</vt:lpstr>
      <vt:lpstr>Exodus 12:14-20 Instructions</vt:lpstr>
      <vt:lpstr>PowerPoint Presentation</vt:lpstr>
      <vt:lpstr>7 “I AM” statements in John</vt:lpstr>
      <vt:lpstr>PowerPoint Presentation</vt:lpstr>
      <vt:lpstr>7 Discourses</vt:lpstr>
      <vt:lpstr>DEATH OF FIRST BORN Exodus 12:1-51</vt:lpstr>
      <vt:lpstr>II. Exodus 12:21-28 Moses’ Instructions to Israel</vt:lpstr>
      <vt:lpstr>II. Exodus 12:21-28 Moses’ Instructions to Israel</vt:lpstr>
      <vt:lpstr>II. Exodus 12:21-28 Moses’ Instructions to Israel</vt:lpstr>
      <vt:lpstr>PowerPoint Presentation</vt:lpstr>
      <vt:lpstr>II. Exodus 12:21-28 Moses’ Instructions to Israel</vt:lpstr>
      <vt:lpstr>PowerPoint Presentation</vt:lpstr>
      <vt:lpstr>Exodus 12:23</vt:lpstr>
      <vt:lpstr>Exodus 12:23</vt:lpstr>
      <vt:lpstr>II. Exodus 12:21-28 Moses’ Instructions to Israel</vt:lpstr>
      <vt:lpstr>Exodus 12:24-27a Ritual Established</vt:lpstr>
      <vt:lpstr>Exodus 12:24-27a Ritual Established</vt:lpstr>
      <vt:lpstr>Exodus 12:24-27a Ritual Established</vt:lpstr>
      <vt:lpstr>PowerPoint Presentation</vt:lpstr>
      <vt:lpstr>PowerPoint Presentation</vt:lpstr>
      <vt:lpstr>PowerPoint Presentation</vt:lpstr>
      <vt:lpstr>PowerPoint Presentation</vt:lpstr>
      <vt:lpstr>Exodus 12:24-27a Ritual Established</vt:lpstr>
      <vt:lpstr>Exodus 12:26-27a Taught in the Family</vt:lpstr>
      <vt:lpstr>Exodus 12:26-27a Taught in the Family</vt:lpstr>
      <vt:lpstr>Exodus 12:26-27a Taught in the Family</vt:lpstr>
      <vt:lpstr>PowerPoint Presentation</vt:lpstr>
      <vt:lpstr>II. Exodus 12:21-28 Moses’ Instructions to Israel</vt:lpstr>
      <vt:lpstr>Exodus 12:27b-28 Israel’s Response</vt:lpstr>
      <vt:lpstr>Exodus 12:27b-28 Israel’s Response</vt:lpstr>
      <vt:lpstr>Exodus 12:27b-28 Israel’s Response</vt:lpstr>
      <vt:lpstr>“SEVEN SIGNS” in Gospel of John</vt:lpstr>
      <vt:lpstr>DEATH OF FIRST BORN Exodus 12:1-51</vt:lpstr>
      <vt:lpstr>III. Exodus 12:429-32 Death of 1st Born</vt:lpstr>
      <vt:lpstr>III. Exodus 12:429-32 Death of 1st Born</vt:lpstr>
      <vt:lpstr>PowerPoint Presentation</vt:lpstr>
      <vt:lpstr>PowerPoint Presentation</vt:lpstr>
      <vt:lpstr>PowerPoint Presentation</vt:lpstr>
      <vt:lpstr>E.W. Bullinger (1837‒1913)</vt:lpstr>
      <vt:lpstr>PowerPoint Presentation</vt:lpstr>
      <vt:lpstr>PowerPoint Presentation</vt:lpstr>
      <vt:lpstr>PLAGUES’ MIRACULOUS NATURE</vt:lpstr>
      <vt:lpstr>Charles Ryrie Ryrie Study Bible, page 109</vt:lpstr>
      <vt:lpstr>DATE OF THE EXODUS</vt:lpstr>
      <vt:lpstr>III. Exodus 12:429-32 Death of 1st Born</vt:lpstr>
      <vt:lpstr>PowerPoint Presentation</vt:lpstr>
      <vt:lpstr>PowerPoint Presentation</vt:lpstr>
      <vt:lpstr>PowerPoint Presentation</vt:lpstr>
      <vt:lpstr>PowerPoint Presentation</vt:lpstr>
      <vt:lpstr>III. Exodus 12:429-32 Death of 1st Born</vt:lpstr>
      <vt:lpstr>Exodus 12:31-32 Command to Leave</vt:lpstr>
      <vt:lpstr>Exodus 12:31-32 Command to Leave</vt:lpstr>
      <vt:lpstr>Charles Ryrie Ryrie Study Bible, page 109</vt:lpstr>
      <vt:lpstr>Exodus 12:31-32 Command to Leave</vt:lpstr>
      <vt:lpstr>PowerPoint Presentation</vt:lpstr>
      <vt:lpstr>Tabernacle Diagram</vt:lpstr>
      <vt:lpstr>Ark of the Covenant</vt:lpstr>
      <vt:lpstr>DEATH OF FIRST BORN Exodus 12:1-51</vt:lpstr>
      <vt:lpstr>IV. Exodus 12:33-42 Exodus from Egypt</vt:lpstr>
      <vt:lpstr>IV. Exodus 12:33-42 Exodus from Egypt</vt:lpstr>
      <vt:lpstr>IV. Exodus 12:33-42 Exodus from Egypt</vt:lpstr>
      <vt:lpstr>PowerPoint Presentation</vt:lpstr>
      <vt:lpstr>IV. Exodus 12:33-42 Exodus from Egypt</vt:lpstr>
      <vt:lpstr>PowerPoint Presentation</vt:lpstr>
      <vt:lpstr>PowerPoint Presentation</vt:lpstr>
      <vt:lpstr>PowerPoint Presentation</vt:lpstr>
      <vt:lpstr>PowerPoint Presentation</vt:lpstr>
      <vt:lpstr>PowerPoint Presentation</vt:lpstr>
      <vt:lpstr>PowerPoint Presentation</vt:lpstr>
      <vt:lpstr>Maslow’s Hierarchy of Needs</vt:lpstr>
      <vt:lpstr>PowerPoint Presentation</vt:lpstr>
      <vt:lpstr>PowerPoint Presentation</vt:lpstr>
      <vt:lpstr>PowerPoint Presentation</vt:lpstr>
      <vt:lpstr>PowerPoint Presentation</vt:lpstr>
      <vt:lpstr>IV. Exodus 12:33-42 Exodus from Egypt</vt:lpstr>
      <vt:lpstr>PowerPoint Presentation</vt:lpstr>
      <vt:lpstr>PowerPoint Presentation</vt:lpstr>
      <vt:lpstr>PowerPoint Presentation</vt:lpstr>
      <vt:lpstr>IV. Exodus 12:33-42 Exodus from Egypt</vt:lpstr>
      <vt:lpstr>PowerPoint Presentation</vt:lpstr>
      <vt:lpstr>IV. Exodus 12:33-42 Exodus from Egypt</vt:lpstr>
      <vt:lpstr>PowerPoint Presentation</vt:lpstr>
      <vt:lpstr>IV. Exodus 12:33-42 Exodus from Egypt</vt:lpstr>
      <vt:lpstr>IV. Exodus 12:33-42 Exodus from Egypt</vt:lpstr>
      <vt:lpstr>PowerPoint Presentation</vt:lpstr>
      <vt:lpstr>AGE OF THE EARTH?</vt:lpstr>
      <vt:lpstr>AGE OF THE EARTH?</vt:lpstr>
      <vt:lpstr>PowerPoint Presentation</vt:lpstr>
      <vt:lpstr>IV. Exodus 12:33-42 Exodus from Egypt</vt:lpstr>
      <vt:lpstr>PowerPoint Presentation</vt:lpstr>
      <vt:lpstr>PowerPoint Presentation</vt:lpstr>
      <vt:lpstr>DEATH OF FIRST BORN Exodus 12:1-51</vt:lpstr>
      <vt:lpstr>V. Exodus 112:43-51 Passover Instituted</vt:lpstr>
      <vt:lpstr>V. Exodus 112:43-51 Passover Instituted</vt:lpstr>
      <vt:lpstr>Genesis 12‒25 Abraham’s Early Journeys</vt:lpstr>
      <vt:lpstr>V. Exodus 112:43-51 Passover Instituted</vt:lpstr>
      <vt:lpstr>PowerPoint Presentation</vt:lpstr>
      <vt:lpstr>V. Exodus 112:43-51 Passover Instituted</vt:lpstr>
      <vt:lpstr>Genesis 12‒25 Abraham’s Early Journeys</vt:lpstr>
      <vt:lpstr>V. Exodus 112:43-51 Passover Instituted</vt:lpstr>
      <vt:lpstr>“SEVEN SIGNS” in Gospel of John</vt:lpstr>
      <vt:lpstr>V. Exodus 112:43-51 Passover Instituted</vt:lpstr>
      <vt:lpstr>PowerPoint Presentation</vt:lpstr>
      <vt:lpstr>Conclusion</vt:lpstr>
      <vt:lpstr>DEATH OF FIRST BORN Exodus 12:1-51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044 Exodus 12v14-51</dc:title>
  <dc:subject>Exodus</dc:subject>
  <dc:creator>A. Woods</dc:creator>
  <dc:description>Modified by Jim McGowan</dc:description>
  <cp:lastModifiedBy>awoods@slbc.org</cp:lastModifiedBy>
  <cp:revision>1790</cp:revision>
  <cp:lastPrinted>2025-11-07T19:10:39Z</cp:lastPrinted>
  <dcterms:created xsi:type="dcterms:W3CDTF">2009-03-17T12:21:13Z</dcterms:created>
  <dcterms:modified xsi:type="dcterms:W3CDTF">2026-05-30T21:54:46Z</dcterms:modified>
</cp:coreProperties>
</file>