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7044" r:id="rId2"/>
    <p:sldId id="7045" r:id="rId3"/>
    <p:sldId id="7082" r:id="rId4"/>
    <p:sldId id="7242" r:id="rId5"/>
    <p:sldId id="7243" r:id="rId6"/>
    <p:sldId id="7244" r:id="rId7"/>
    <p:sldId id="7250" r:id="rId8"/>
    <p:sldId id="7251" r:id="rId9"/>
    <p:sldId id="7252" r:id="rId10"/>
    <p:sldId id="7253" r:id="rId11"/>
    <p:sldId id="7254" r:id="rId12"/>
    <p:sldId id="7255" r:id="rId13"/>
    <p:sldId id="7256" r:id="rId14"/>
    <p:sldId id="2123" r:id="rId15"/>
    <p:sldId id="7257" r:id="rId16"/>
    <p:sldId id="6675" r:id="rId17"/>
    <p:sldId id="7160" r:id="rId18"/>
    <p:sldId id="7280" r:id="rId19"/>
    <p:sldId id="7258" r:id="rId20"/>
    <p:sldId id="7279" r:id="rId21"/>
    <p:sldId id="6854" r:id="rId22"/>
    <p:sldId id="6877" r:id="rId23"/>
    <p:sldId id="6889" r:id="rId24"/>
    <p:sldId id="7281" r:id="rId25"/>
    <p:sldId id="5592" r:id="rId26"/>
    <p:sldId id="5591" r:id="rId27"/>
    <p:sldId id="6835" r:id="rId28"/>
    <p:sldId id="6629" r:id="rId29"/>
    <p:sldId id="7282" r:id="rId30"/>
    <p:sldId id="7025" r:id="rId31"/>
    <p:sldId id="6787" r:id="rId32"/>
    <p:sldId id="7283" r:id="rId33"/>
    <p:sldId id="7284" r:id="rId34"/>
    <p:sldId id="2331" r:id="rId35"/>
    <p:sldId id="7215" r:id="rId36"/>
    <p:sldId id="2230" r:id="rId37"/>
    <p:sldId id="7285" r:id="rId38"/>
    <p:sldId id="7157" r:id="rId39"/>
    <p:sldId id="7158" r:id="rId40"/>
    <p:sldId id="5921" r:id="rId41"/>
    <p:sldId id="7217" r:id="rId42"/>
    <p:sldId id="7218" r:id="rId43"/>
    <p:sldId id="7286" r:id="rId44"/>
    <p:sldId id="7219" r:id="rId45"/>
    <p:sldId id="2930" r:id="rId46"/>
    <p:sldId id="1661" r:id="rId47"/>
    <p:sldId id="7216" r:id="rId48"/>
    <p:sldId id="2952" r:id="rId49"/>
    <p:sldId id="1630" r:id="rId50"/>
    <p:sldId id="7241" r:id="rId51"/>
    <p:sldId id="2563" r:id="rId52"/>
    <p:sldId id="7288" r:id="rId53"/>
    <p:sldId id="7164" r:id="rId54"/>
    <p:sldId id="7289" r:id="rId55"/>
    <p:sldId id="7290" r:id="rId56"/>
    <p:sldId id="7156" r:id="rId57"/>
    <p:sldId id="6813" r:id="rId58"/>
    <p:sldId id="7168" r:id="rId59"/>
    <p:sldId id="7313" r:id="rId60"/>
    <p:sldId id="7291" r:id="rId61"/>
    <p:sldId id="7292" r:id="rId62"/>
    <p:sldId id="7293" r:id="rId63"/>
    <p:sldId id="2071" r:id="rId64"/>
    <p:sldId id="7294" r:id="rId65"/>
    <p:sldId id="7295" r:id="rId66"/>
    <p:sldId id="6781" r:id="rId67"/>
    <p:sldId id="7297" r:id="rId68"/>
    <p:sldId id="7298" r:id="rId69"/>
    <p:sldId id="7299" r:id="rId70"/>
    <p:sldId id="7300" r:id="rId71"/>
    <p:sldId id="7173" r:id="rId72"/>
    <p:sldId id="7301" r:id="rId73"/>
    <p:sldId id="7225" r:id="rId74"/>
    <p:sldId id="278" r:id="rId75"/>
    <p:sldId id="7302" r:id="rId76"/>
    <p:sldId id="7303" r:id="rId77"/>
    <p:sldId id="2174" r:id="rId78"/>
    <p:sldId id="7184" r:id="rId79"/>
    <p:sldId id="7304" r:id="rId80"/>
    <p:sldId id="7238" r:id="rId81"/>
    <p:sldId id="7239" r:id="rId82"/>
    <p:sldId id="7178" r:id="rId83"/>
    <p:sldId id="7179" r:id="rId84"/>
    <p:sldId id="7305" r:id="rId85"/>
    <p:sldId id="7306" r:id="rId86"/>
    <p:sldId id="7307" r:id="rId87"/>
    <p:sldId id="1549" r:id="rId88"/>
    <p:sldId id="7224" r:id="rId89"/>
    <p:sldId id="7308" r:id="rId90"/>
    <p:sldId id="1658" r:id="rId91"/>
    <p:sldId id="7309" r:id="rId92"/>
    <p:sldId id="6632" r:id="rId93"/>
    <p:sldId id="6917" r:id="rId94"/>
    <p:sldId id="7209" r:id="rId95"/>
    <p:sldId id="7310" r:id="rId96"/>
    <p:sldId id="7311" r:id="rId97"/>
    <p:sldId id="7312" r:id="rId98"/>
    <p:sldId id="6956" r:id="rId9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66FF66"/>
    <a:srgbClr val="0000CC"/>
    <a:srgbClr val="33CC33"/>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78" autoAdjust="0"/>
  </p:normalViewPr>
  <p:slideViewPr>
    <p:cSldViewPr>
      <p:cViewPr varScale="1">
        <p:scale>
          <a:sx n="118" d="100"/>
          <a:sy n="118" d="100"/>
        </p:scale>
        <p:origin x="12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035 - 9v1-7 </a:t>
            </a:r>
          </a:p>
          <a:p>
            <a:pPr>
              <a:defRPr/>
            </a:pPr>
            <a:r>
              <a:rPr lang="en-US" sz="1600" dirty="0"/>
              <a:t>05-09-2021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5/26/2026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99300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80</a:t>
            </a:fld>
            <a:endParaRPr lang="en-US" altLang="en-US" dirty="0"/>
          </a:p>
        </p:txBody>
      </p:sp>
    </p:spTree>
    <p:extLst>
      <p:ext uri="{BB962C8B-B14F-4D97-AF65-F5344CB8AC3E}">
        <p14:creationId xmlns:p14="http://schemas.microsoft.com/office/powerpoint/2010/main" val="237261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98</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40127050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81200"/>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1AA7-9276-10D1-263C-9036D9F53459}"/>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4109603-6B50-F1D6-9660-BAAA3BD7E03A}"/>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1F406E59-6E7E-9D40-0F2B-6F6AA47CB09B}"/>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A6D99C26-B74C-90AD-9CC7-C496BA7525E1}"/>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228279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4739-0957-F51F-6375-71A68E00D4EF}"/>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0A9890CB-6D72-B082-38B3-BEC1E2304AA4}"/>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37E837BF-C031-53DA-0638-7C398B69ABE6}"/>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7C58AEC4-6CE2-A18A-3E21-4B667B30AC69}"/>
              </a:ext>
            </a:extLst>
          </p:cNvPr>
          <p:cNvPicPr>
            <a:picLocks noChangeAspect="1"/>
          </p:cNvPicPr>
          <p:nvPr/>
        </p:nvPicPr>
        <p:blipFill>
          <a:blip r:embed="rId2"/>
          <a:stretch>
            <a:fillRect/>
          </a:stretch>
        </p:blipFill>
        <p:spPr>
          <a:xfrm>
            <a:off x="7315200" y="82025"/>
            <a:ext cx="1743607" cy="1249788"/>
          </a:xfrm>
          <a:prstGeom prst="rect">
            <a:avLst/>
          </a:prstGeom>
        </p:spPr>
      </p:pic>
    </p:spTree>
    <p:extLst>
      <p:ext uri="{BB962C8B-B14F-4D97-AF65-F5344CB8AC3E}">
        <p14:creationId xmlns:p14="http://schemas.microsoft.com/office/powerpoint/2010/main" val="182160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304800"/>
            <a:ext cx="5105400" cy="1143000"/>
          </a:xfrm>
        </p:spPr>
        <p:txBody>
          <a:bodyPr/>
          <a:lstStyle/>
          <a:p>
            <a:pPr algn="ctr" eaLnBrk="1" hangingPunct="1"/>
            <a:r>
              <a:rPr lang="en-US" sz="3600" dirty="0">
                <a:effectLst>
                  <a:outerShdw blurRad="38100" dist="38100" dir="2700000" algn="tl">
                    <a:srgbClr val="000000">
                      <a:alpha val="43137"/>
                    </a:srgbClr>
                  </a:outerShdw>
                </a:effectLst>
              </a:rPr>
              <a:t>Pacto Noéico: Promesa</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sacrificio inicial de Noé </a:t>
            </a:r>
            <a:r>
              <a:rPr lang="en-US" dirty="0">
                <a:effectLst>
                  <a:outerShdw blurRad="38100" dist="38100" dir="2700000" algn="tl">
                    <a:srgbClr val="000000">
                      <a:alpha val="43137"/>
                    </a:srgbClr>
                  </a:outerShdw>
                </a:effectLst>
                <a:ea typeface="+mn-ea"/>
                <a:cs typeface="+mn-cs"/>
              </a:rPr>
              <a:t>(8:20)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Promesa divina de no inundar la tierra de nuevo</a:t>
            </a:r>
            <a:r>
              <a:rPr lang="en-US" dirty="0">
                <a:effectLst>
                  <a:outerShdw blurRad="38100" dist="38100" dir="2700000" algn="tl">
                    <a:srgbClr val="000000">
                      <a:alpha val="43137"/>
                    </a:srgbClr>
                  </a:outerShdw>
                </a:effectLst>
                <a:ea typeface="+mn-ea"/>
                <a:cs typeface="+mn-cs"/>
              </a:rPr>
              <a:t> (Gén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continua depravación hace necesaria la obra de un futuro Mesías.</a:t>
            </a:r>
            <a:r>
              <a:rPr lang="en-US" dirty="0">
                <a:effectLst>
                  <a:outerShdw blurRad="38100" dist="38100" dir="2700000" algn="tl">
                    <a:srgbClr val="000000">
                      <a:alpha val="43137"/>
                    </a:srgbClr>
                  </a:outerShdw>
                </a:effectLst>
                <a:ea typeface="+mn-ea"/>
                <a:cs typeface="+mn-cs"/>
              </a:rPr>
              <a:t> (Gén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Estaciónes o ciclos ininterrumpidos     (Gén 8:22) – Calentamiento global?</a:t>
            </a:r>
          </a:p>
        </p:txBody>
      </p:sp>
      <p:pic>
        <p:nvPicPr>
          <p:cNvPr id="4" name="Picture 3">
            <a:extLst>
              <a:ext uri="{FF2B5EF4-FFF2-40B4-BE49-F238E27FC236}">
                <a16:creationId xmlns:a16="http://schemas.microsoft.com/office/drawing/2014/main" id="{B05D6E10-3B34-87E8-D86A-BC81722D6C5A}"/>
              </a:ext>
            </a:extLst>
          </p:cNvPr>
          <p:cNvPicPr>
            <a:picLocks noChangeAspect="1"/>
          </p:cNvPicPr>
          <p:nvPr/>
        </p:nvPicPr>
        <p:blipFill>
          <a:blip r:embed="rId2"/>
          <a:stretch>
            <a:fillRect/>
          </a:stretch>
        </p:blipFill>
        <p:spPr>
          <a:xfrm>
            <a:off x="7315200" y="76200"/>
            <a:ext cx="1743607" cy="12497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5C6561E-09C0-FADA-1F04-164E747EF068}"/>
              </a:ext>
            </a:extLst>
          </p:cNvPr>
          <p:cNvPicPr>
            <a:picLocks noChangeAspect="1"/>
          </p:cNvPicPr>
          <p:nvPr/>
        </p:nvPicPr>
        <p:blipFill>
          <a:blip r:embed="rId2"/>
          <a:stretch>
            <a:fillRect/>
          </a:stretch>
        </p:blipFill>
        <p:spPr>
          <a:xfrm>
            <a:off x="7638990" y="137793"/>
            <a:ext cx="1371719" cy="9876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D4D5-5227-7B69-44AE-BD8EC0ED4C3B}"/>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7D197A7E-5F1F-EFF7-2BA9-59DE6D920643}"/>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D5F3A9F2-D688-D779-5D78-118801475557}"/>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A2668A56-E0EF-6353-7184-1DFD9234E7D0}"/>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256681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dirty="0">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Creó, pues, Dios al hombre a imagen suya, a imagen de Dios lo creó; varón y hembra los creó. 28 Y </a:t>
            </a:r>
            <a:r>
              <a:rPr lang="es-CO" sz="2800" b="1" u="sng" dirty="0">
                <a:solidFill>
                  <a:srgbClr val="FFFFCC"/>
                </a:solidFill>
                <a:latin typeface="Calibri" panose="020F0502020204030204" pitchFamily="34" charset="0"/>
              </a:rPr>
              <a:t>los bendijo Dios</a:t>
            </a:r>
            <a:r>
              <a:rPr lang="es-CO" sz="2800" dirty="0">
                <a:latin typeface="Calibri" panose="020F0502020204030204" pitchFamily="34" charset="0"/>
              </a:rPr>
              <a:t> y les dijo: Sed fecundos y multiplicaos, y llenad la tierra y 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35949442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5:1-2</a:t>
            </a:r>
          </a:p>
          <a:p>
            <a:pPr algn="just"/>
            <a:r>
              <a:rPr lang="en-US" alt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1 </a:t>
            </a:r>
            <a:r>
              <a:rPr lang="es-CO" sz="3400" dirty="0">
                <a:effectLst>
                  <a:outerShdw blurRad="38100" dist="38100" dir="2700000" algn="tl">
                    <a:srgbClr val="000000">
                      <a:alpha val="43137"/>
                    </a:srgbClr>
                  </a:outerShdw>
                </a:effectLst>
                <a:latin typeface="Calibri" panose="020F0502020204030204" pitchFamily="34" charset="0"/>
              </a:rPr>
              <a:t>Este es el libro de las generaciones de Adán. El día que Dios creó al hombre, a semejanza de Dios lo hizo. 2 Varón y hembra los creó.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rPr>
              <a:t>Los bendijo</a:t>
            </a:r>
            <a:r>
              <a:rPr lang="es-CO" sz="3400" dirty="0">
                <a:effectLst>
                  <a:outerShdw blurRad="38100" dist="38100" dir="2700000" algn="tl">
                    <a:srgbClr val="000000">
                      <a:alpha val="43137"/>
                    </a:srgbClr>
                  </a:outerShdw>
                </a:effectLst>
                <a:latin typeface="Calibri" panose="020F0502020204030204" pitchFamily="34" charset="0"/>
              </a:rPr>
              <a:t>, y los llamó Adán el día en que fueron creados. 3 Cuando Adán había vivido 130 años, engendró un hijo a su semejanza, conforme a su imagen, y le puso por nombre Set</a:t>
            </a:r>
            <a:r>
              <a:rPr lang="en-US" sz="3400" dirty="0">
                <a:effectLst>
                  <a:outerShdw blurRad="38100" dist="38100" dir="2700000" algn="tl">
                    <a:srgbClr val="000000">
                      <a:alpha val="43137"/>
                    </a:srgbClr>
                  </a:outerShdw>
                </a:effectLst>
                <a:latin typeface="Calibri" panose="020F0502020204030204" pitchFamily="34" charset="0"/>
              </a:rPr>
              <a:t>.</a:t>
            </a:r>
            <a:r>
              <a:rPr lang="en-US" alt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9720879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C5029-62BA-2759-4953-4F2BEEC6CF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F99A16-D401-AF1E-B772-FF9B331582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FA384DD-D04E-5D01-E673-A02D433A1B98}"/>
              </a:ext>
            </a:extLst>
          </p:cNvPr>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a:t>
            </a:r>
            <a:r>
              <a:rPr lang="es-CO" sz="2800" b="1" u="sng" dirty="0">
                <a:solidFill>
                  <a:srgbClr val="FFFFCC"/>
                </a:solidFill>
                <a:latin typeface="Calibri" panose="020F0502020204030204" pitchFamily="34" charset="0"/>
              </a:rPr>
              <a:t>Creó, pues, Dios al hombre a imagen suya, a imagen de Dios lo creó; varón y hembra los creó. 28 Y los bendijo Dios y les dijo: Sed fecundos y multiplicaos, y llenad la tierra</a:t>
            </a:r>
            <a:r>
              <a:rPr lang="es-CO" sz="2800" dirty="0">
                <a:latin typeface="Calibri" panose="020F0502020204030204" pitchFamily="34" charset="0"/>
              </a:rPr>
              <a:t> y 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0078741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u="sng" dirty="0">
                <a:solidFill>
                  <a:srgbClr val="FFFFCC"/>
                </a:solidFill>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Creó, pues, Dios al hombre a imagen suya, a imagen de Dios lo creó; varón y hembra los creó. 28 Y los bendijo Dios y les dijo: Sed fecundos y multiplicaos, y llenad la tierra y </a:t>
            </a:r>
            <a:r>
              <a:rPr lang="es-CO" sz="2800" b="1" u="sng" dirty="0">
                <a:solidFill>
                  <a:srgbClr val="FFFFCC"/>
                </a:solidFill>
                <a:latin typeface="Calibri" panose="020F0502020204030204" pitchFamily="34" charset="0"/>
              </a:rPr>
              <a:t>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39132997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pic>
        <p:nvPicPr>
          <p:cNvPr id="7" name="Picture 6">
            <a:extLst>
              <a:ext uri="{FF2B5EF4-FFF2-40B4-BE49-F238E27FC236}">
                <a16:creationId xmlns:a16="http://schemas.microsoft.com/office/drawing/2014/main" id="{EED913F4-6661-243E-5743-53DA2DF3B671}"/>
              </a:ext>
            </a:extLst>
          </p:cNvPr>
          <p:cNvPicPr>
            <a:picLocks noChangeAspect="1"/>
          </p:cNvPicPr>
          <p:nvPr/>
        </p:nvPicPr>
        <p:blipFill>
          <a:blip r:embed="rId3"/>
          <a:stretch>
            <a:fillRect/>
          </a:stretch>
        </p:blipFill>
        <p:spPr>
          <a:xfrm>
            <a:off x="7549154" y="60906"/>
            <a:ext cx="1509653" cy="1082094"/>
          </a:xfrm>
          <a:prstGeom prst="rect">
            <a:avLst/>
          </a:prstGeom>
        </p:spPr>
      </p:pic>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E68829-1DDD-F446-714E-9D6A760DF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51" y="228600"/>
            <a:ext cx="7110497" cy="6311946"/>
          </a:xfrm>
          <a:prstGeom prst="rect">
            <a:avLst/>
          </a:prstGeom>
        </p:spPr>
      </p:pic>
    </p:spTree>
    <p:extLst>
      <p:ext uri="{BB962C8B-B14F-4D97-AF65-F5344CB8AC3E}">
        <p14:creationId xmlns:p14="http://schemas.microsoft.com/office/powerpoint/2010/main" val="24895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228600"/>
            <a:ext cx="8153400" cy="1447800"/>
          </a:xfrm>
        </p:spPr>
        <p:txBody>
          <a:bodyPr/>
          <a:lstStyle/>
          <a:p>
            <a:pPr algn="ctr" eaLnBrk="1" hangingPunct="1"/>
            <a:r>
              <a:rPr lang="es-ES" sz="3200" dirty="0"/>
              <a:t>Nombres y Títulos que Demuestran la Autoridad Terrenal de Satanás después de la Caída</a:t>
            </a:r>
            <a:br>
              <a:rPr lang="en-US" sz="2800" dirty="0"/>
            </a:br>
            <a:r>
              <a:rPr lang="en-US" sz="2400" dirty="0">
                <a:solidFill>
                  <a:schemeClr val="tx1"/>
                </a:solidFill>
              </a:rPr>
              <a:t>(Job 1:7; 2:2; Lucas 4:5-8; Rom. 8:19-22)</a:t>
            </a:r>
            <a:endParaRPr lang="en-US" sz="2800" dirty="0">
              <a:solidFill>
                <a:schemeClr val="tx1"/>
              </a:solidFill>
            </a:endParaRPr>
          </a:p>
        </p:txBody>
      </p:sp>
      <p:sp>
        <p:nvSpPr>
          <p:cNvPr id="6147" name="Rectangle 3"/>
          <p:cNvSpPr>
            <a:spLocks noGrp="1" noChangeArrowheads="1"/>
          </p:cNvSpPr>
          <p:nvPr>
            <p:ph type="body" idx="1"/>
          </p:nvPr>
        </p:nvSpPr>
        <p:spPr>
          <a:xfrm>
            <a:off x="1447800" y="2057399"/>
            <a:ext cx="8001000" cy="4114801"/>
          </a:xfrm>
        </p:spPr>
        <p:txBody>
          <a:bodyPr/>
          <a:lstStyle/>
          <a:p>
            <a:pPr marL="461963" indent="-461963">
              <a:spcBef>
                <a:spcPts val="0"/>
              </a:spcBef>
              <a:spcAft>
                <a:spcPts val="2400"/>
              </a:spcAft>
              <a:defRPr/>
            </a:pPr>
            <a:r>
              <a:rPr lang="en-US" sz="2800" dirty="0">
                <a:effectLst/>
              </a:rPr>
              <a:t>Príncipe de este mundo </a:t>
            </a:r>
            <a:r>
              <a:rPr lang="en-US" sz="2700" dirty="0">
                <a:effectLst/>
              </a:rPr>
              <a:t>(Juan 12:31; 14:30; 16:11)</a:t>
            </a:r>
          </a:p>
          <a:p>
            <a:pPr marL="461963" indent="-461963">
              <a:spcBef>
                <a:spcPts val="0"/>
              </a:spcBef>
              <a:spcAft>
                <a:spcPts val="2400"/>
              </a:spcAft>
              <a:defRPr/>
            </a:pPr>
            <a:r>
              <a:rPr lang="en-US" sz="2800" dirty="0">
                <a:effectLst/>
              </a:rPr>
              <a:t>Dios de esta era (2 Cor. 4:4)</a:t>
            </a:r>
          </a:p>
          <a:p>
            <a:pPr marL="461963" indent="-461963">
              <a:spcBef>
                <a:spcPts val="0"/>
              </a:spcBef>
              <a:spcAft>
                <a:spcPts val="2400"/>
              </a:spcAft>
              <a:defRPr/>
            </a:pPr>
            <a:r>
              <a:rPr lang="en-US" sz="2800" dirty="0">
                <a:effectLst/>
              </a:rPr>
              <a:t>Príncipe y potestad del aire (Efes. 2:2)</a:t>
            </a:r>
          </a:p>
          <a:p>
            <a:pPr marL="461963" indent="-461963">
              <a:spcBef>
                <a:spcPts val="0"/>
              </a:spcBef>
              <a:spcAft>
                <a:spcPts val="2400"/>
              </a:spcAft>
              <a:defRPr/>
            </a:pPr>
            <a:r>
              <a:rPr lang="es-ES" sz="2800" dirty="0">
                <a:effectLst/>
              </a:rPr>
              <a:t>Con quién el creyente lucha </a:t>
            </a:r>
            <a:r>
              <a:rPr lang="en-US" sz="2800" dirty="0">
                <a:effectLst/>
              </a:rPr>
              <a:t>(Efes. 6:12)</a:t>
            </a:r>
          </a:p>
          <a:p>
            <a:pPr marL="461963" indent="-461963">
              <a:spcBef>
                <a:spcPts val="0"/>
              </a:spcBef>
              <a:spcAft>
                <a:spcPts val="2400"/>
              </a:spcAft>
              <a:defRPr/>
            </a:pPr>
            <a:r>
              <a:rPr lang="en-US" sz="2800" dirty="0">
                <a:effectLst/>
              </a:rPr>
              <a:t>León rugiente (1 Pedro. 5:8)</a:t>
            </a:r>
          </a:p>
          <a:p>
            <a:pPr marL="461963" indent="-461963">
              <a:spcBef>
                <a:spcPts val="0"/>
              </a:spcBef>
              <a:spcAft>
                <a:spcPts val="2400"/>
              </a:spcAft>
              <a:defRPr/>
            </a:pPr>
            <a:r>
              <a:rPr lang="es-ES" sz="2800" dirty="0">
                <a:effectLst/>
              </a:rPr>
              <a:t>El mundo entero está en su poder </a:t>
            </a:r>
            <a:r>
              <a:rPr lang="en-US" sz="2800" dirty="0">
                <a:effectLst/>
              </a:rPr>
              <a:t>(1 Juan 5:19)</a:t>
            </a:r>
            <a:endParaRPr lang="en-US" sz="2800"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874" y="2133601"/>
            <a:ext cx="1307926" cy="1905000"/>
          </a:xfrm>
          <a:prstGeom prst="rect">
            <a:avLst/>
          </a:prstGeom>
          <a:noFill/>
          <a:ln w="9525">
            <a:noFill/>
            <a:miter lim="800000"/>
            <a:headEnd/>
            <a:tailEnd/>
          </a:ln>
        </p:spPr>
      </p:pic>
    </p:spTree>
    <p:extLst>
      <p:ext uri="{BB962C8B-B14F-4D97-AF65-F5344CB8AC3E}">
        <p14:creationId xmlns:p14="http://schemas.microsoft.com/office/powerpoint/2010/main" val="37125057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8107" y="1371600"/>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s-CO" sz="2800" dirty="0">
                <a:effectLst>
                  <a:outerShdw blurRad="38100" dist="38100" dir="2700000" algn="tl">
                    <a:srgbClr val="000000">
                      <a:alpha val="43137"/>
                    </a:srgbClr>
                  </a:outerShdw>
                </a:effectLst>
              </a:rPr>
              <a:t>Sin embargo, el mandamiento de sojuzgar la tierra no se repite, ya que esta autoridad ahora pertenece a Satanás, quien usurpó la autoridad del hombre cuando el hombre cayó... El mandamiento de multiplicarse se repite otra vez, pero el mandamiento de sojuzgar la tierra no se repite. Así que el hombre retiene la autoridad sobre el reino animal y el reino vegetal; pero no tiene autoridad sobre la tierra. Esa autoridad ha sido dada a Satanás, quien usurpó la autoridad del hombre. Juan 12:31 declara que Satanás es el príncipe de este mundo; II Corintios 4:4 declara que él es el dios de esta era; y Lucas 4:6 declara que Satanás tiene autoridad sobre los reinos de este mundo</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185, 187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13855029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228600"/>
            <a:ext cx="7458974" cy="685800"/>
          </a:xfrm>
        </p:spPr>
        <p:txBody>
          <a:bodyPr/>
          <a:lstStyle/>
          <a:p>
            <a:pPr algn="ctr" eaLnBrk="1" hangingPunct="1"/>
            <a:r>
              <a:rPr lang="es-CO" sz="3600" dirty="0"/>
              <a:t>Significado Bíblico de Nombrar</a:t>
            </a:r>
            <a:endParaRPr lang="en-US" sz="3600" dirty="0"/>
          </a:p>
        </p:txBody>
      </p:sp>
      <p:sp>
        <p:nvSpPr>
          <p:cNvPr id="6147" name="Rectangle 3"/>
          <p:cNvSpPr>
            <a:spLocks noGrp="1" noChangeArrowheads="1"/>
          </p:cNvSpPr>
          <p:nvPr>
            <p:ph type="body" idx="1"/>
          </p:nvPr>
        </p:nvSpPr>
        <p:spPr>
          <a:xfrm>
            <a:off x="4957313" y="1676400"/>
            <a:ext cx="3729487" cy="3886200"/>
          </a:xfrm>
        </p:spPr>
        <p:txBody>
          <a:bodyPr/>
          <a:lstStyle/>
          <a:p>
            <a:pPr marL="461963" indent="-461963">
              <a:spcBef>
                <a:spcPts val="0"/>
              </a:spcBef>
              <a:spcAft>
                <a:spcPts val="2400"/>
              </a:spcAft>
              <a:defRPr/>
            </a:pPr>
            <a:r>
              <a:rPr lang="en-US" dirty="0">
                <a:effectLst/>
              </a:rPr>
              <a:t>Génesis 1:8</a:t>
            </a:r>
          </a:p>
          <a:p>
            <a:pPr marL="461963" indent="-461963">
              <a:spcBef>
                <a:spcPts val="0"/>
              </a:spcBef>
              <a:spcAft>
                <a:spcPts val="2400"/>
              </a:spcAft>
              <a:defRPr/>
            </a:pPr>
            <a:r>
              <a:rPr lang="en-US" dirty="0">
                <a:effectLst/>
              </a:rPr>
              <a:t>Números 32:37-38</a:t>
            </a:r>
          </a:p>
          <a:p>
            <a:pPr marL="461963" indent="-461963">
              <a:spcBef>
                <a:spcPts val="0"/>
              </a:spcBef>
              <a:spcAft>
                <a:spcPts val="2400"/>
              </a:spcAft>
              <a:defRPr/>
            </a:pPr>
            <a:r>
              <a:rPr lang="en-US" dirty="0">
                <a:effectLst/>
              </a:rPr>
              <a:t>2 Reyes 23:24</a:t>
            </a:r>
          </a:p>
          <a:p>
            <a:pPr marL="461963" indent="-461963">
              <a:spcBef>
                <a:spcPts val="0"/>
              </a:spcBef>
              <a:spcAft>
                <a:spcPts val="2400"/>
              </a:spcAft>
              <a:defRPr/>
            </a:pPr>
            <a:r>
              <a:rPr lang="en-US" dirty="0">
                <a:effectLst/>
              </a:rPr>
              <a:t>2 Reyes 24:17</a:t>
            </a:r>
          </a:p>
          <a:p>
            <a:pPr marL="461963" indent="-461963">
              <a:spcBef>
                <a:spcPts val="0"/>
              </a:spcBef>
              <a:spcAft>
                <a:spcPts val="2400"/>
              </a:spcAft>
              <a:defRPr/>
            </a:pPr>
            <a:r>
              <a:rPr lang="en-US" dirty="0">
                <a:effectLst/>
              </a:rPr>
              <a:t>Daniel 1:6-7</a:t>
            </a:r>
          </a:p>
          <a:p>
            <a:pPr eaLnBrk="1" hangingPunct="1">
              <a:lnSpc>
                <a:spcPct val="90000"/>
              </a:lnSpc>
              <a:buFont typeface="Wingdings" pitchFamily="2" charset="2"/>
              <a:buNone/>
              <a:defRPr/>
            </a:pPr>
            <a:endParaRPr lang="en-US" sz="2800" dirty="0"/>
          </a:p>
        </p:txBody>
      </p:sp>
      <p:sp>
        <p:nvSpPr>
          <p:cNvPr id="2" name="TextBox 1"/>
          <p:cNvSpPr txBox="1"/>
          <p:nvPr/>
        </p:nvSpPr>
        <p:spPr>
          <a:xfrm>
            <a:off x="4960361" y="6412468"/>
            <a:ext cx="3336813" cy="369332"/>
          </a:xfrm>
          <a:prstGeom prst="rect">
            <a:avLst/>
          </a:prstGeom>
          <a:noFill/>
        </p:spPr>
        <p:txBody>
          <a:bodyPr wrap="square" rtlCol="0">
            <a:spAutoFit/>
          </a:bodyPr>
          <a:lstStyle/>
          <a:p>
            <a:pPr algn="ctr">
              <a:spcBef>
                <a:spcPct val="50000"/>
              </a:spcBef>
            </a:pPr>
            <a:r>
              <a:rPr lang="en-US" sz="1800" dirty="0">
                <a:latin typeface="Calibri" panose="020F0502020204030204" pitchFamily="34" charset="0"/>
              </a:rPr>
              <a:t>Fruchtenbaum, </a:t>
            </a:r>
            <a:r>
              <a:rPr lang="en-US" sz="1800" i="1" dirty="0">
                <a:latin typeface="Calibri" panose="020F0502020204030204" pitchFamily="34" charset="0"/>
              </a:rPr>
              <a:t>Genesis</a:t>
            </a:r>
            <a:r>
              <a:rPr lang="en-US" sz="1800" dirty="0">
                <a:latin typeface="Calibri" panose="020F0502020204030204" pitchFamily="34" charset="0"/>
              </a:rPr>
              <a:t>, 84</a:t>
            </a:r>
          </a:p>
        </p:txBody>
      </p:sp>
      <p:pic>
        <p:nvPicPr>
          <p:cNvPr id="5" name="Picture 4">
            <a:extLst>
              <a:ext uri="{FF2B5EF4-FFF2-40B4-BE49-F238E27FC236}">
                <a16:creationId xmlns:a16="http://schemas.microsoft.com/office/drawing/2014/main" id="{BA859B39-3FD3-4278-B862-07C65A4D57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1" b="5555"/>
          <a:stretch/>
        </p:blipFill>
        <p:spPr>
          <a:xfrm>
            <a:off x="364489" y="1066800"/>
            <a:ext cx="3902711" cy="5486400"/>
          </a:xfrm>
          <a:prstGeom prst="rect">
            <a:avLst/>
          </a:prstGeom>
        </p:spPr>
      </p:pic>
    </p:spTree>
    <p:extLst>
      <p:ext uri="{BB962C8B-B14F-4D97-AF65-F5344CB8AC3E}">
        <p14:creationId xmlns:p14="http://schemas.microsoft.com/office/powerpoint/2010/main" val="17618759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BA14-88A1-A18B-5831-29D18A1ADBF5}"/>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2E62B138-15A0-38D1-2805-084068CCB8F7}"/>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4177AA6F-06C2-A8BC-4B43-0F03FA58CD58}"/>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b="1" u="sng" dirty="0">
                <a:solidFill>
                  <a:srgbClr val="FFFFCC"/>
                </a:solidFill>
                <a:effectLst>
                  <a:outerShdw blurRad="38100" dist="38100" dir="2700000" algn="tl">
                    <a:srgbClr val="000000">
                      <a:alpha val="43137"/>
                    </a:srgbClr>
                  </a:outerShdw>
                </a:effectLst>
                <a:ea typeface="+mn-ea"/>
                <a:cs typeface="+mn-cs"/>
              </a:rPr>
              <a:t>El hombre se vuelve carnívoro </a:t>
            </a:r>
            <a:r>
              <a:rPr lang="en-US" b="1" u="sng" dirty="0">
                <a:solidFill>
                  <a:srgbClr val="FFFFCC"/>
                </a:solidFill>
                <a:effectLst>
                  <a:outerShdw blurRad="38100" dist="38100" dir="2700000" algn="tl">
                    <a:srgbClr val="000000">
                      <a:alpha val="43137"/>
                    </a:srgbClr>
                  </a:outerShdw>
                </a:effectLst>
                <a:ea typeface="+mn-ea"/>
                <a:cs typeface="+mn-cs"/>
              </a:rPr>
              <a:t>(Gén. 1:29-30; 2:17; 9:3)</a:t>
            </a:r>
            <a:r>
              <a:rPr lang="en-US" dirty="0">
                <a:effectLst>
                  <a:outerShdw blurRad="38100" dist="38100" dir="2700000" algn="tl">
                    <a:srgbClr val="000000">
                      <a:alpha val="43137"/>
                    </a:srgbClr>
                  </a:outerShdw>
                </a:effectLst>
                <a:ea typeface="+mn-ea"/>
                <a:cs typeface="+mn-cs"/>
              </a:rPr>
              <a:t>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52E968DB-5CFF-18C2-3D86-AED019C43AFB}"/>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1006874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se mueve y tiene vida les será para alimento. Todo lo doy a ustedes como les di la hierba verde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89D4482-2447-84BA-7E14-C9F8FA0B3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503538"/>
            <a:ext cx="3446097" cy="2219667"/>
          </a:xfrm>
          <a:prstGeom prst="rect">
            <a:avLst/>
          </a:prstGeom>
        </p:spPr>
      </p:pic>
    </p:spTree>
    <p:extLst>
      <p:ext uri="{BB962C8B-B14F-4D97-AF65-F5344CB8AC3E}">
        <p14:creationId xmlns:p14="http://schemas.microsoft.com/office/powerpoint/2010/main" val="292555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También les dijo Dios: «Miren, Yo les he dado a ustedes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que hay en la superficie de toda la tierra, y todo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árbol</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tiene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fruto</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esto les servirá de alimento. 30 Y a todo animal de la tierra, a toda ave de los cielos y a todo lo que se mueve sobre la tierra, y que tiene vida, les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verde para alimento». Y así fue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34541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el Señor Dios le advirtió: «Puedes comer libremente del fruto de cualquier árbol del huerto, 17 excepto del árbol del conocimiento del bien y del mal. Si comes de su fruto, sin duda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(NTV)</a:t>
            </a:r>
          </a:p>
        </p:txBody>
      </p:sp>
      <p:pic>
        <p:nvPicPr>
          <p:cNvPr id="5" name="Picture 4">
            <a:extLst>
              <a:ext uri="{FF2B5EF4-FFF2-40B4-BE49-F238E27FC236}">
                <a16:creationId xmlns:a16="http://schemas.microsoft.com/office/drawing/2014/main" id="{B1FD0EC8-4BF8-B102-2B7F-E8BBBCAE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8148758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a:t>
            </a:r>
          </a:p>
          <a:p>
            <a:pPr algn="just">
              <a:spcAft>
                <a:spcPts val="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Comerás el pan</a:t>
            </a:r>
          </a:p>
          <a:p>
            <a:pPr algn="just">
              <a:spcAft>
                <a:spcPts val="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a:t>
            </a:r>
          </a:p>
          <a:p>
            <a:pPr algn="just">
              <a:spcAft>
                <a:spcPts val="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de ella fuiste tomado;</a:t>
            </a:r>
          </a:p>
          <a:p>
            <a:pPr algn="just">
              <a:spcAft>
                <a:spcPts val="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Pues polvo eres,</a:t>
            </a:r>
          </a:p>
          <a:p>
            <a:pPr algn="just">
              <a:spcAft>
                <a:spcPts val="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al polvo volverás»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9800" y="1646728"/>
            <a:ext cx="2607733" cy="1828800"/>
          </a:xfrm>
          <a:prstGeom prst="rect">
            <a:avLst/>
          </a:prstGeom>
        </p:spPr>
      </p:pic>
    </p:spTree>
    <p:extLst>
      <p:ext uri="{BB962C8B-B14F-4D97-AF65-F5344CB8AC3E}">
        <p14:creationId xmlns:p14="http://schemas.microsoft.com/office/powerpoint/2010/main" val="116186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Corintios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ya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muerte entró por un hombre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también por un hombre vino la resurrección de los muertos. 22 Porque así como en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Adán</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todos mueren, también en Cristo todos serán vivificados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3200400"/>
            <a:ext cx="1905000" cy="1428750"/>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10B62D08-CA39-6262-1D5E-CE7E15C2A7E6}"/>
              </a:ext>
            </a:extLst>
          </p:cNvPr>
          <p:cNvPicPr>
            <a:picLocks noChangeAspect="1"/>
          </p:cNvPicPr>
          <p:nvPr/>
        </p:nvPicPr>
        <p:blipFill>
          <a:blip r:embed="rId3"/>
          <a:stretch>
            <a:fillRect/>
          </a:stretch>
        </p:blipFill>
        <p:spPr>
          <a:xfrm>
            <a:off x="7707052" y="68418"/>
            <a:ext cx="1392865" cy="9983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tal como el pecado entró en el mundo por medio de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 hombre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por medio del pecado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muerte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así también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muerte se extendió a todos los hombres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todos pecaron.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40A74BF2-A87E-00AA-0536-61E859BB8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276600"/>
            <a:ext cx="2492015" cy="1605133"/>
          </a:xfrm>
          <a:prstGeom prst="rect">
            <a:avLst/>
          </a:prstGeom>
        </p:spPr>
      </p:pic>
    </p:spTree>
    <p:extLst>
      <p:ext uri="{BB962C8B-B14F-4D97-AF65-F5344CB8AC3E}">
        <p14:creationId xmlns:p14="http://schemas.microsoft.com/office/powerpoint/2010/main" val="1630498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F2704-4166-37A4-0D4E-FA879A7BF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10" y="533400"/>
            <a:ext cx="8907401" cy="5949224"/>
          </a:xfrm>
          <a:prstGeom prst="rect">
            <a:avLst/>
          </a:prstGeom>
        </p:spPr>
      </p:pic>
    </p:spTree>
    <p:extLst>
      <p:ext uri="{BB962C8B-B14F-4D97-AF65-F5344CB8AC3E}">
        <p14:creationId xmlns:p14="http://schemas.microsoft.com/office/powerpoint/2010/main" val="30000167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71D19-C9CD-408C-9DEE-197D1602615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498120"/>
          </a:xfrm>
          <a:prstGeom prst="rect">
            <a:avLst/>
          </a:prstGeom>
          <a:noFill/>
          <a:ln w="28575">
            <a:noFill/>
            <a:miter lim="800000"/>
            <a:headEnd/>
            <a:tailEnd/>
          </a:ln>
        </p:spPr>
        <p:txBody>
          <a:bodyPr wrap="square">
            <a:spAutoFit/>
          </a:bodyPr>
          <a:lstStyle/>
          <a:p>
            <a:pPr algn="ctr">
              <a:spcBef>
                <a:spcPts val="450"/>
              </a:spcBef>
              <a:spcAft>
                <a:spcPts val="45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Apocalipsis 21:4</a:t>
            </a:r>
          </a:p>
          <a:p>
            <a:pPr algn="just">
              <a:spcBef>
                <a:spcPts val="450"/>
              </a:spcBef>
              <a:spcAft>
                <a:spcPts val="4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Él enjugará toda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lágrima</a:t>
            </a:r>
            <a:r>
              <a:rPr lang="es-CO" sz="3600" dirty="0">
                <a:effectLst>
                  <a:outerShdw blurRad="38100" dist="38100" dir="2700000" algn="tl">
                    <a:srgbClr val="000000">
                      <a:alpha val="43137"/>
                    </a:srgbClr>
                  </a:outerShdw>
                </a:effectLst>
                <a:latin typeface="Calibri" panose="020F0502020204030204" pitchFamily="34" charset="0"/>
              </a:rPr>
              <a:t> de sus ojos, y ya no habrá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muerte</a:t>
            </a:r>
            <a:r>
              <a:rPr lang="es-CO" sz="3600" dirty="0">
                <a:effectLst>
                  <a:outerShdw blurRad="38100" dist="38100" dir="2700000" algn="tl">
                    <a:srgbClr val="000000">
                      <a:alpha val="43137"/>
                    </a:srgbClr>
                  </a:outerShdw>
                </a:effectLst>
                <a:latin typeface="Calibri" panose="020F0502020204030204" pitchFamily="34" charset="0"/>
              </a:rPr>
              <a:t>, ni habrá más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duelo</a:t>
            </a:r>
            <a:r>
              <a:rPr lang="es-CO" sz="3600" dirty="0">
                <a:effectLst>
                  <a:outerShdw blurRad="38100" dist="38100" dir="2700000" algn="tl">
                    <a:srgbClr val="000000">
                      <a:alpha val="43137"/>
                    </a:srgbClr>
                  </a:outerShdw>
                </a:effectLst>
                <a:latin typeface="Calibri" panose="020F0502020204030204" pitchFamily="34" charset="0"/>
              </a:rPr>
              <a:t>, ni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clamor</a:t>
            </a:r>
            <a:r>
              <a:rPr lang="es-CO" sz="3600" dirty="0">
                <a:effectLst>
                  <a:outerShdw blurRad="38100" dist="38100" dir="2700000" algn="tl">
                    <a:srgbClr val="000000">
                      <a:alpha val="43137"/>
                    </a:srgbClr>
                  </a:outerShdw>
                </a:effectLst>
                <a:latin typeface="Calibri" panose="020F0502020204030204" pitchFamily="34" charset="0"/>
              </a:rPr>
              <a:t>, ni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dolor</a:t>
            </a:r>
            <a:r>
              <a:rPr lang="es-CO" sz="3600" dirty="0">
                <a:effectLst>
                  <a:outerShdw blurRad="38100" dist="38100" dir="2700000" algn="tl">
                    <a:srgbClr val="000000">
                      <a:alpha val="43137"/>
                    </a:srgbClr>
                  </a:outerShdw>
                </a:effectLst>
                <a:latin typeface="Calibri" panose="020F0502020204030204" pitchFamily="34" charset="0"/>
              </a:rPr>
              <a:t>, porque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las primeras cosas</a:t>
            </a:r>
            <a:r>
              <a:rPr lang="es-CO" sz="3600" dirty="0">
                <a:effectLst>
                  <a:outerShdw blurRad="38100" dist="38100" dir="2700000" algn="tl">
                    <a:srgbClr val="000000">
                      <a:alpha val="43137"/>
                    </a:srgbClr>
                  </a:outerShdw>
                </a:effectLst>
                <a:latin typeface="Calibri" panose="020F0502020204030204" pitchFamily="34" charset="0"/>
              </a:rPr>
              <a:t> han pasado»</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3732" y="3143250"/>
            <a:ext cx="1856536" cy="1645920"/>
          </a:xfrm>
          <a:prstGeom prst="rect">
            <a:avLst/>
          </a:prstGeom>
        </p:spPr>
      </p:pic>
    </p:spTree>
    <p:extLst>
      <p:ext uri="{BB962C8B-B14F-4D97-AF65-F5344CB8AC3E}">
        <p14:creationId xmlns:p14="http://schemas.microsoft.com/office/powerpoint/2010/main" val="152269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DF75-E62A-F312-7348-C9D56136DD12}"/>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7C4476AA-D747-71C0-3AFE-121D4E7C4D5A}"/>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354ED8D7-B464-EDD7-D63A-FB563B26BD3A}"/>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b="1" u="sng" dirty="0">
                <a:solidFill>
                  <a:srgbClr val="FFFFCC"/>
                </a:solidFill>
                <a:effectLst>
                  <a:outerShdw blurRad="38100" dist="38100" dir="2700000" algn="tl">
                    <a:srgbClr val="000000">
                      <a:alpha val="43137"/>
                    </a:srgbClr>
                  </a:outerShdw>
                </a:effectLst>
                <a:ea typeface="+mn-ea"/>
                <a:cs typeface="+mn-cs"/>
              </a:rPr>
              <a:t>Precedente cultural para la Ley Mosaica </a:t>
            </a:r>
            <a:r>
              <a:rPr lang="en-US" b="1" u="sng" dirty="0">
                <a:solidFill>
                  <a:srgbClr val="FFFFCC"/>
                </a:solidFill>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6D998554-8E6C-6E62-667F-3C76639C643F}"/>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1457031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4527" y="1600200"/>
            <a:ext cx="9143999"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s-CO" sz="3000" dirty="0">
                <a:effectLst>
                  <a:outerShdw blurRad="38100" dist="38100" dir="2700000" algn="tl">
                    <a:srgbClr val="000000">
                      <a:alpha val="43137"/>
                    </a:srgbClr>
                  </a:outerShdw>
                </a:effectLst>
              </a:rPr>
              <a:t>Este principio de que la vida de la carne está en la sangre es la misma prohibición incorporada más tarde en la Ley Mosaica (Lev. 3:17, 17:10–14, 7:26–27; Deut. 12:15–16, 12:20–24). Esta prohibición desempeñará más adelante un papel en el consejo dado a los creyentes gentiles en Hechos 15:29. Además, beber sangre a menudo está conectado con el demonismo; por lo tanto, esta prohibición podría ser, hasta cierto punto, una respuesta a los eventos de Génesis 6:1–4 cuando tuvo lugar el matrimonio entre humanos y ángeles caídos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19275970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56FF4E78-DFDA-3F97-C567-0E7DA7907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733717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2DE5-980F-F9DB-9B7C-27B3655412A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074E62A3-305A-A9AC-E648-269B6301C0B6}"/>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DDCA7A01-07A6-96B8-49DF-D5C7A8B456CF}"/>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90319D4B-D011-BAC6-D1E8-3CDBD1E8EF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2007111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Romanos 13:3-5</a:t>
            </a:r>
          </a:p>
          <a:p>
            <a:pPr lvl="0" algn="just" eaLnBrk="1" hangingPunct="1">
              <a:spcBef>
                <a:spcPct val="0"/>
              </a:spcBef>
              <a:buClrTx/>
              <a:buSzTx/>
              <a:defRPr/>
            </a:pP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Porque los gobernantes no son motivo de temor para los de buena conducta, sino para el que hace el mal. ¿Deseas, pues, no temer a la autoridad? Haz lo bueno y tendrás elogios de ella, 4 pues es para ti un ministro de Dios para bien.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Pero si haces lo malo, teme. Porque no en vano lleva la espada</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pues es ministro de Dios,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un vengador que castiga al que practica lo malo</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5 Por tanto, es necesario someterse, no solo por razón del castigo, sino también por causa de la conciencia</a:t>
            </a: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22127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Pedro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a:t>
            </a:r>
            <a:r>
              <a:rPr lang="es-CO" kern="1200" dirty="0">
                <a:effectLst>
                  <a:outerShdw blurRad="38100" dist="38100" dir="2700000" algn="tl">
                    <a:srgbClr val="000000">
                      <a:alpha val="43137"/>
                    </a:srgbClr>
                  </a:outerShdw>
                </a:effectLst>
                <a:cs typeface="Calibri" panose="020F0502020204030204" pitchFamily="34" charset="0"/>
              </a:rPr>
              <a:t>Sométanse, por causa del Señor, a toda institución humana, ya sea al rey como autoridad, 14 o a los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gobernadores como enviados por él para castigo de los malhechores</a:t>
            </a:r>
            <a:r>
              <a:rPr lang="es-CO" kern="1200" dirty="0">
                <a:effectLst>
                  <a:outerShdw blurRad="38100" dist="38100" dir="2700000" algn="tl">
                    <a:srgbClr val="000000">
                      <a:alpha val="43137"/>
                    </a:srgbClr>
                  </a:outerShdw>
                </a:effectLst>
                <a:cs typeface="Calibri" panose="020F0502020204030204" pitchFamily="34" charset="0"/>
              </a:rPr>
              <a:t> y alabanza de los que hacen el bien</a:t>
            </a:r>
            <a:r>
              <a:rPr lang="en-US" kern="12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C9F90D3B-3D58-5E80-0C19-23A2550A2C21}"/>
              </a:ext>
            </a:extLst>
          </p:cNvPr>
          <p:cNvPicPr>
            <a:picLocks noChangeAspect="1"/>
          </p:cNvPicPr>
          <p:nvPr/>
        </p:nvPicPr>
        <p:blipFill>
          <a:blip r:embed="rId3"/>
          <a:stretch>
            <a:fillRect/>
          </a:stretch>
        </p:blipFill>
        <p:spPr>
          <a:xfrm>
            <a:off x="7923449" y="56143"/>
            <a:ext cx="1197373" cy="858257"/>
          </a:xfrm>
          <a:prstGeom prst="rect">
            <a:avLst/>
          </a:prstGeom>
        </p:spPr>
      </p:pic>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Fuentes de los Fundadores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Fuentes de los fundadores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35977335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Fuentes de los Fundadores</a:t>
            </a:r>
          </a:p>
        </p:txBody>
      </p:sp>
      <p:sp>
        <p:nvSpPr>
          <p:cNvPr id="3" name="Content Placeholder 2"/>
          <p:cNvSpPr>
            <a:spLocks noGrp="1"/>
          </p:cNvSpPr>
          <p:nvPr>
            <p:ph idx="1"/>
          </p:nvPr>
        </p:nvSpPr>
        <p:spPr>
          <a:xfrm>
            <a:off x="152400" y="1143001"/>
            <a:ext cx="61722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13206408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FAF7E-AD88-1BEB-CDC4-04E458ED203E}"/>
            </a:ext>
          </a:extLst>
        </p:cNvPr>
        <p:cNvGrpSpPr/>
        <p:nvPr/>
      </p:nvGrpSpPr>
      <p:grpSpPr>
        <a:xfrm>
          <a:off x="0" y="0"/>
          <a:ext cx="0" cy="0"/>
          <a:chOff x="0" y="0"/>
          <a:chExt cx="0" cy="0"/>
        </a:xfrm>
      </p:grpSpPr>
      <p:pic>
        <p:nvPicPr>
          <p:cNvPr id="180226" name="Picture 5">
            <a:extLst>
              <a:ext uri="{FF2B5EF4-FFF2-40B4-BE49-F238E27FC236}">
                <a16:creationId xmlns:a16="http://schemas.microsoft.com/office/drawing/2014/main" id="{DC94A4A8-34E2-8C12-5739-9827792919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404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A8A7961C-4415-A0EB-8C4C-D7757726C776}"/>
              </a:ext>
            </a:extLst>
          </p:cNvPr>
          <p:cNvSpPr>
            <a:spLocks noGrp="1"/>
          </p:cNvSpPr>
          <p:nvPr>
            <p:ph type="title" idx="4294967295"/>
          </p:nvPr>
        </p:nvSpPr>
        <p:spPr>
          <a:xfrm>
            <a:off x="2171700" y="152400"/>
            <a:ext cx="48006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Baron Montesquieu</a:t>
            </a:r>
          </a:p>
        </p:txBody>
      </p:sp>
      <p:sp>
        <p:nvSpPr>
          <p:cNvPr id="180228" name="Content Placeholder 2">
            <a:extLst>
              <a:ext uri="{FF2B5EF4-FFF2-40B4-BE49-F238E27FC236}">
                <a16:creationId xmlns:a16="http://schemas.microsoft.com/office/drawing/2014/main" id="{71B2AF81-86C5-7DCE-308C-D1E4274E6000}"/>
              </a:ext>
            </a:extLst>
          </p:cNvPr>
          <p:cNvSpPr>
            <a:spLocks noGrp="1"/>
          </p:cNvSpPr>
          <p:nvPr>
            <p:ph idx="4294967295"/>
          </p:nvPr>
        </p:nvSpPr>
        <p:spPr>
          <a:xfrm>
            <a:off x="1919835" y="1371600"/>
            <a:ext cx="7164049"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a:t>
            </a:r>
            <a:r>
              <a:rPr lang="es-CO" altLang="en-US" sz="2800" b="1" dirty="0">
                <a:solidFill>
                  <a:schemeClr val="bg2"/>
                </a:solidFill>
                <a:effectLst/>
                <a:latin typeface="Calibri" panose="020F0502020204030204" pitchFamily="34" charset="0"/>
                <a:cs typeface="Calibri" panose="020F0502020204030204" pitchFamily="34" charset="0"/>
              </a:rPr>
              <a:t>La religión cristiana… es ajena al mero poder despótico. La mansedumbre tan frecuentemente recomendada en el Evangelio es incompatible con la furia despótica con la que un príncipe castiga a sus súbditos y se ejercita en la crueldad… [V]eremos que debemos al cristianismo, en el gobierno, una cierta ley política; y en la guerra, una cierta ley de las naciones; beneficios que la naturaleza puede reconocer suficientemente</a:t>
            </a:r>
            <a:r>
              <a:rPr lang="es-CO" altLang="en-US" sz="3000" b="1" dirty="0">
                <a:solidFill>
                  <a:schemeClr val="bg2"/>
                </a:solidFill>
                <a:effectLst/>
                <a:latin typeface="Calibri" panose="020F0502020204030204" pitchFamily="34" charset="0"/>
                <a:cs typeface="Calibri" panose="020F0502020204030204" pitchFamily="34" charset="0"/>
              </a:rPr>
              <a:t>.</a:t>
            </a:r>
            <a:r>
              <a:rPr lang="en-US" altLang="en-US" sz="3000" b="1" dirty="0">
                <a:solidFill>
                  <a:schemeClr val="bg2"/>
                </a:solidFill>
                <a:effectLst/>
                <a:latin typeface="Calibri" panose="020F0502020204030204" pitchFamily="34" charset="0"/>
                <a:cs typeface="Calibri" panose="020F0502020204030204" pitchFamily="34" charset="0"/>
              </a:rPr>
              <a:t>.”</a:t>
            </a:r>
          </a:p>
        </p:txBody>
      </p:sp>
      <p:pic>
        <p:nvPicPr>
          <p:cNvPr id="4098" name="Picture 2" descr="Image result for baron montesquieu">
            <a:extLst>
              <a:ext uri="{FF2B5EF4-FFF2-40B4-BE49-F238E27FC236}">
                <a16:creationId xmlns:a16="http://schemas.microsoft.com/office/drawing/2014/main" id="{BF7A67BE-AFCD-6DF0-C3A7-FFC512A191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953" y="1600200"/>
            <a:ext cx="1535557" cy="1828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D0052908-43AF-BF16-1D47-437CF15A3967}"/>
              </a:ext>
            </a:extLst>
          </p:cNvPr>
          <p:cNvSpPr/>
          <p:nvPr/>
        </p:nvSpPr>
        <p:spPr>
          <a:xfrm>
            <a:off x="2515221" y="5943602"/>
            <a:ext cx="5942979" cy="584775"/>
          </a:xfrm>
          <a:prstGeom prst="rect">
            <a:avLst/>
          </a:prstGeom>
        </p:spPr>
        <p:txBody>
          <a:bodyPr wrap="square">
            <a:spAutoFit/>
          </a:bodyPr>
          <a:lstStyle/>
          <a:p>
            <a:pPr algn="ctr"/>
            <a:r>
              <a:rPr lang="en-US" altLang="en-US" sz="1600" b="1" dirty="0">
                <a:solidFill>
                  <a:schemeClr val="bg2"/>
                </a:solidFill>
                <a:latin typeface="Calibri" panose="020F0502020204030204" pitchFamily="34" charset="0"/>
                <a:cs typeface="Calibri" panose="020F0502020204030204" pitchFamily="34" charset="0"/>
              </a:rPr>
              <a:t>Alvin J. Schmidt, </a:t>
            </a:r>
            <a:r>
              <a:rPr lang="en-US" altLang="en-US" sz="1600" b="1"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b="1" dirty="0">
                <a:solidFill>
                  <a:schemeClr val="bg2"/>
                </a:solidFill>
                <a:latin typeface="Calibri" panose="020F0502020204030204" pitchFamily="34" charset="0"/>
                <a:cs typeface="Calibri" panose="020F0502020204030204" pitchFamily="34" charset="0"/>
              </a:rPr>
              <a:t> (Grand Rapids: Zondervan, 2001), 257-58.</a:t>
            </a:r>
          </a:p>
        </p:txBody>
      </p:sp>
    </p:spTree>
    <p:extLst>
      <p:ext uri="{BB962C8B-B14F-4D97-AF65-F5344CB8AC3E}">
        <p14:creationId xmlns:p14="http://schemas.microsoft.com/office/powerpoint/2010/main" val="13850684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Fuentes de los Fundadores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5666634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lonang.com/images/wblackstone-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00075"/>
            <a:ext cx="909121" cy="1005840"/>
          </a:xfrm>
          <a:prstGeom prst="rect">
            <a:avLst/>
          </a:prstGeom>
        </p:spPr>
      </p:pic>
      <p:sp>
        <p:nvSpPr>
          <p:cNvPr id="5" name="Rectangle 4"/>
          <p:cNvSpPr/>
          <p:nvPr/>
        </p:nvSpPr>
        <p:spPr>
          <a:xfrm>
            <a:off x="1390237" y="306050"/>
            <a:ext cx="6363526" cy="1138773"/>
          </a:xfrm>
          <a:prstGeom prst="rect">
            <a:avLst/>
          </a:prstGeom>
        </p:spPr>
        <p:txBody>
          <a:bodyPr wrap="square">
            <a:spAutoFit/>
          </a:bodyPr>
          <a:lstStyle/>
          <a:p>
            <a:pPr algn="ctr" eaLnBrk="0" hangingPunct="0">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Sir William Blackstone</a:t>
            </a:r>
          </a:p>
          <a:p>
            <a:pPr algn="ctr" eaLnBrk="0" hangingPunct="0">
              <a:defRPr/>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Sir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Commentaries on the Laws of New England</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vols. (Philadelphia: Robert Bell Union Library, 1771; reprint, NY: Layston, 1967), 1:38-39, 42.</a:t>
            </a:r>
            <a:endParaRPr lang="en-US" sz="1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DE7F4B24-4834-3360-CFC5-34503BE236A2}"/>
              </a:ext>
            </a:extLst>
          </p:cNvPr>
          <p:cNvPicPr>
            <a:picLocks noChangeAspect="1"/>
          </p:cNvPicPr>
          <p:nvPr/>
        </p:nvPicPr>
        <p:blipFill>
          <a:blip r:embed="rId3"/>
          <a:stretch>
            <a:fillRect/>
          </a:stretch>
        </p:blipFill>
        <p:spPr>
          <a:xfrm>
            <a:off x="609600" y="1531554"/>
            <a:ext cx="8039100" cy="5205467"/>
          </a:xfrm>
          <a:prstGeom prst="rect">
            <a:avLst/>
          </a:prstGeom>
        </p:spPr>
      </p:pic>
      <p:sp>
        <p:nvSpPr>
          <p:cNvPr id="9" name="TextBox 8">
            <a:extLst>
              <a:ext uri="{FF2B5EF4-FFF2-40B4-BE49-F238E27FC236}">
                <a16:creationId xmlns:a16="http://schemas.microsoft.com/office/drawing/2014/main" id="{BDA2C891-506E-7232-4B0C-C0C523537C42}"/>
              </a:ext>
            </a:extLst>
          </p:cNvPr>
          <p:cNvSpPr txBox="1"/>
          <p:nvPr/>
        </p:nvSpPr>
        <p:spPr>
          <a:xfrm>
            <a:off x="736038" y="1779796"/>
            <a:ext cx="7786224" cy="4708981"/>
          </a:xfrm>
          <a:prstGeom prst="rect">
            <a:avLst/>
          </a:prstGeom>
          <a:noFill/>
        </p:spPr>
        <p:txBody>
          <a:bodyPr wrap="square">
            <a:spAutoFit/>
          </a:bodyPr>
          <a:lstStyle/>
          <a:p>
            <a:r>
              <a:rPr lang="es-CO" b="1"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s-CO" sz="2500" b="1" dirty="0">
                <a:solidFill>
                  <a:schemeClr val="bg2"/>
                </a:solidFill>
                <a:latin typeface="Calibri" panose="020F0502020204030204" pitchFamily="34" charset="0"/>
                <a:ea typeface="Calibri" panose="020F0502020204030204" pitchFamily="34" charset="0"/>
                <a:cs typeface="Calibri" panose="020F0502020204030204" pitchFamily="34" charset="0"/>
              </a:rPr>
              <a:t>Así, cuando el Ser Supremo formó el universo y creó la materia de la nada, impuso ciertos principios sobre esa materia, de los cuales nunca puede apartarse, y sin los cuales dejaría de ser… Si avanzamos más, desde la materia meramente inactiva hacia la vida vegetal y animal, los encontraremos aún gobernados por leyes, más numerosas sin duda, pero igualmente fijas e invariables… El hombre, considerado como criatura, debe necesariamente estar sujeto a las leyes de su Creador, pues es enteramente un ser dependiente…. </a:t>
            </a:r>
            <a:r>
              <a:rPr lang="es-CO" sz="2500" b="1" u="sng" dirty="0">
                <a:solidFill>
                  <a:schemeClr val="bg2"/>
                </a:solidFill>
                <a:latin typeface="Calibri" panose="020F0502020204030204" pitchFamily="34" charset="0"/>
                <a:ea typeface="Calibri" panose="020F0502020204030204" pitchFamily="34" charset="0"/>
                <a:cs typeface="Calibri" panose="020F0502020204030204" pitchFamily="34" charset="0"/>
              </a:rPr>
              <a:t>no deben permitirse las leyes humanas que contradigan las leyes de la naturaleza y la ley de la revelación</a:t>
            </a:r>
            <a:r>
              <a:rPr lang="es-CO" b="1" u="sng" dirty="0">
                <a:solidFill>
                  <a:schemeClr val="bg2"/>
                </a:solidFill>
                <a:latin typeface="Calibri" panose="020F0502020204030204" pitchFamily="34" charset="0"/>
                <a:ea typeface="Calibri" panose="020F0502020204030204" pitchFamily="34" charset="0"/>
                <a:cs typeface="Calibri" panose="020F0502020204030204" pitchFamily="34" charset="0"/>
              </a:rPr>
              <a:t>.”</a:t>
            </a:r>
            <a:endParaRPr lang="es-CO" dirty="0"/>
          </a:p>
        </p:txBody>
      </p:sp>
    </p:spTree>
    <p:extLst>
      <p:ext uri="{BB962C8B-B14F-4D97-AF65-F5344CB8AC3E}">
        <p14:creationId xmlns:p14="http://schemas.microsoft.com/office/powerpoint/2010/main" val="4192573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cs typeface="Calibri" pitchFamily="34" charset="0"/>
              </a:rPr>
              <a:t>Declaración de Independencia</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152400" y="1066800"/>
            <a:ext cx="88392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las leyes de la naturaleza y del </a:t>
            </a:r>
            <a:r>
              <a:rPr lang="es-CO" sz="2800" b="1" u="sng" dirty="0">
                <a:solidFill>
                  <a:srgbClr val="FFFFCC"/>
                </a:solidFill>
                <a:effectLst>
                  <a:outerShdw blurRad="38100" dist="38100" dir="2700000" algn="tl">
                    <a:srgbClr val="000000">
                      <a:alpha val="43137"/>
                    </a:srgbClr>
                  </a:outerShdw>
                </a:effectLst>
                <a:cs typeface="Calibri" pitchFamily="34" charset="0"/>
              </a:rPr>
              <a:t>Dios</a:t>
            </a:r>
            <a:r>
              <a:rPr lang="es-CO" sz="2800" dirty="0">
                <a:effectLst>
                  <a:outerShdw blurRad="38100" dist="38100" dir="2700000" algn="tl">
                    <a:srgbClr val="000000">
                      <a:alpha val="43137"/>
                    </a:srgbClr>
                  </a:outerShdw>
                </a:effectLst>
                <a:cs typeface="Calibri" pitchFamily="34" charset="0"/>
              </a:rPr>
              <a:t> de la naturaleza</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Sostenemos que estas verdades son evidentes, que todos los hombres son </a:t>
            </a:r>
            <a:r>
              <a:rPr lang="es-CO" sz="2800" b="1" u="sng" dirty="0">
                <a:solidFill>
                  <a:srgbClr val="FFFFCC"/>
                </a:solidFill>
                <a:effectLst>
                  <a:outerShdw blurRad="38100" dist="38100" dir="2700000" algn="tl">
                    <a:srgbClr val="000000">
                      <a:alpha val="43137"/>
                    </a:srgbClr>
                  </a:outerShdw>
                </a:effectLst>
                <a:cs typeface="Calibri" pitchFamily="34" charset="0"/>
              </a:rPr>
              <a:t>creados</a:t>
            </a:r>
            <a:r>
              <a:rPr lang="es-CO" sz="2800" dirty="0">
                <a:effectLst>
                  <a:outerShdw blurRad="38100" dist="38100" dir="2700000" algn="tl">
                    <a:srgbClr val="000000">
                      <a:alpha val="43137"/>
                    </a:srgbClr>
                  </a:outerShdw>
                </a:effectLst>
                <a:cs typeface="Calibri" pitchFamily="34" charset="0"/>
              </a:rPr>
              <a:t> iguales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están dotados por su </a:t>
            </a:r>
            <a:r>
              <a:rPr lang="es-CO" sz="2800" b="1" u="sng" dirty="0">
                <a:solidFill>
                  <a:srgbClr val="FFFFCC"/>
                </a:solidFill>
                <a:effectLst>
                  <a:outerShdw blurRad="38100" dist="38100" dir="2700000" algn="tl">
                    <a:srgbClr val="000000">
                      <a:alpha val="43137"/>
                    </a:srgbClr>
                  </a:outerShdw>
                </a:effectLst>
                <a:cs typeface="Calibri" pitchFamily="34" charset="0"/>
              </a:rPr>
              <a:t>Creador</a:t>
            </a:r>
            <a:r>
              <a:rPr lang="es-CO" sz="2800" dirty="0">
                <a:effectLst>
                  <a:outerShdw blurRad="38100" dist="38100" dir="2700000" algn="tl">
                    <a:srgbClr val="000000">
                      <a:alpha val="43137"/>
                    </a:srgbClr>
                  </a:outerShdw>
                </a:effectLst>
                <a:cs typeface="Calibri" pitchFamily="34" charset="0"/>
              </a:rPr>
              <a:t> de ciertos Derechos inalienables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apelando al </a:t>
            </a:r>
            <a:r>
              <a:rPr lang="es-CO" sz="2800" b="1" u="sng" dirty="0">
                <a:solidFill>
                  <a:srgbClr val="FFFFCC"/>
                </a:solidFill>
                <a:effectLst>
                  <a:outerShdw blurRad="38100" dist="38100" dir="2700000" algn="tl">
                    <a:srgbClr val="000000">
                      <a:alpha val="43137"/>
                    </a:srgbClr>
                  </a:outerShdw>
                </a:effectLst>
                <a:cs typeface="Calibri" pitchFamily="34" charset="0"/>
              </a:rPr>
              <a:t>Juez Supremo del mundo</a:t>
            </a:r>
            <a:r>
              <a:rPr lang="es-CO" sz="2800" dirty="0">
                <a:effectLst>
                  <a:outerShdw blurRad="38100" dist="38100" dir="2700000" algn="tl">
                    <a:srgbClr val="000000">
                      <a:alpha val="43137"/>
                    </a:srgbClr>
                  </a:outerShdw>
                </a:effectLst>
                <a:cs typeface="Calibri" pitchFamily="34" charset="0"/>
              </a:rPr>
              <a:t> por la rectitud de nuestras intenciones</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con firme confianza en la protección de la </a:t>
            </a:r>
            <a:r>
              <a:rPr lang="es-CO" sz="2800" b="1" u="sng" dirty="0">
                <a:solidFill>
                  <a:srgbClr val="FFFFCC"/>
                </a:solidFill>
                <a:effectLst>
                  <a:outerShdw blurRad="38100" dist="38100" dir="2700000" algn="tl">
                    <a:srgbClr val="000000">
                      <a:alpha val="43137"/>
                    </a:srgbClr>
                  </a:outerShdw>
                </a:effectLst>
                <a:cs typeface="Calibri" pitchFamily="34" charset="0"/>
              </a:rPr>
              <a:t>Divina</a:t>
            </a:r>
            <a:r>
              <a:rPr lang="es-CO" sz="2800" dirty="0">
                <a:effectLst>
                  <a:outerShdw blurRad="38100" dist="38100" dir="2700000" algn="tl">
                    <a:srgbClr val="000000">
                      <a:alpha val="43137"/>
                    </a:srgbClr>
                  </a:outerShdw>
                </a:effectLst>
                <a:cs typeface="Calibri" pitchFamily="34" charset="0"/>
              </a:rPr>
              <a:t> Providencia</a:t>
            </a:r>
            <a:r>
              <a:rPr lang="en-US" sz="2800" dirty="0">
                <a:effectLst>
                  <a:outerShdw blurRad="38100" dist="38100" dir="2700000" algn="tl">
                    <a:srgbClr val="000000">
                      <a:alpha val="43137"/>
                    </a:srgbClr>
                  </a:outerShdw>
                </a:effectLst>
                <a:latin typeface="Calibri" pitchFamily="34" charset="0"/>
                <a:cs typeface="Calibri" pitchFamily="34" charset="0"/>
              </a:rPr>
              <a:t>.”</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3707330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Fuentes de los Fundadores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Biblia</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20397910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a:extLst>
              <a:ext uri="{FF2B5EF4-FFF2-40B4-BE49-F238E27FC236}">
                <a16:creationId xmlns:a16="http://schemas.microsoft.com/office/drawing/2014/main" id="{BCBBAC35-CFE5-41FE-B5F0-25B95A829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9ED02883-4BA2-4860-B4C2-FF301CAC97F5}"/>
              </a:ext>
            </a:extLst>
          </p:cNvPr>
          <p:cNvSpPr>
            <a:spLocks noGrp="1"/>
          </p:cNvSpPr>
          <p:nvPr>
            <p:ph type="title" idx="4294967295"/>
          </p:nvPr>
        </p:nvSpPr>
        <p:spPr>
          <a:xfrm>
            <a:off x="2171700" y="152400"/>
            <a:ext cx="4800600" cy="838200"/>
          </a:xfrm>
        </p:spPr>
        <p:txBody>
          <a:bodyPr/>
          <a:lstStyle/>
          <a:p>
            <a:pPr algn="ctr"/>
            <a:r>
              <a:rPr lang="en-US" altLang="en-US" sz="4000" dirty="0">
                <a:latin typeface="Calibri" panose="020F0502020204030204" pitchFamily="34" charset="0"/>
                <a:cs typeface="Calibri" panose="020F0502020204030204" pitchFamily="34" charset="0"/>
              </a:rPr>
              <a:t>John Locke</a:t>
            </a:r>
          </a:p>
        </p:txBody>
      </p:sp>
      <p:sp>
        <p:nvSpPr>
          <p:cNvPr id="180228" name="Content Placeholder 2">
            <a:extLst>
              <a:ext uri="{FF2B5EF4-FFF2-40B4-BE49-F238E27FC236}">
                <a16:creationId xmlns:a16="http://schemas.microsoft.com/office/drawing/2014/main" id="{F71A034F-EDD6-4581-94D3-898531432AB0}"/>
              </a:ext>
            </a:extLst>
          </p:cNvPr>
          <p:cNvSpPr>
            <a:spLocks noGrp="1"/>
          </p:cNvSpPr>
          <p:nvPr>
            <p:ph idx="4294967295"/>
          </p:nvPr>
        </p:nvSpPr>
        <p:spPr>
          <a:xfrm>
            <a:off x="1905000" y="1143000"/>
            <a:ext cx="71628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a:t>
            </a:r>
            <a:r>
              <a:rPr lang="es-CO" altLang="en-US" sz="2900" b="1" dirty="0">
                <a:solidFill>
                  <a:schemeClr val="bg2"/>
                </a:solidFill>
                <a:effectLst/>
                <a:latin typeface="Calibri" panose="020F0502020204030204" pitchFamily="34" charset="0"/>
                <a:cs typeface="Calibri" panose="020F0502020204030204" pitchFamily="34" charset="0"/>
              </a:rPr>
              <a:t>La teoría de Locke refleja el entendimiento cristiano de la ley natural de San Pablo. Aunque a menudo ha sido referido como un deísta, queda claro por sus escritos que él se consideraba cristiano. En su monografía The Reasonableness of Christianity (1695), habla de los pecadores siendo “restaurados por Cristo en la resurrección.” Frecuentemente, también cita referencias de las Escrituras en apoyo de sus argumentos</a:t>
            </a:r>
            <a:r>
              <a:rPr lang="es-CO" altLang="en-US" sz="3000" b="1" dirty="0">
                <a:solidFill>
                  <a:schemeClr val="bg2"/>
                </a:solidFill>
                <a:effectLst/>
                <a:latin typeface="Calibri" panose="020F0502020204030204" pitchFamily="34" charset="0"/>
                <a:cs typeface="Calibri" panose="020F0502020204030204" pitchFamily="34" charset="0"/>
              </a:rPr>
              <a:t>.</a:t>
            </a:r>
            <a:r>
              <a:rPr lang="en-US" altLang="en-US" sz="3000" b="1" dirty="0">
                <a:solidFill>
                  <a:schemeClr val="bg2"/>
                </a:solidFill>
                <a:effectLst/>
                <a:latin typeface="Calibri" panose="020F0502020204030204" pitchFamily="34" charset="0"/>
                <a:cs typeface="Calibri" panose="020F0502020204030204" pitchFamily="34" charset="0"/>
              </a:rPr>
              <a:t>.”</a:t>
            </a:r>
          </a:p>
        </p:txBody>
      </p:sp>
      <p:pic>
        <p:nvPicPr>
          <p:cNvPr id="6" name="Picture 2">
            <a:extLst>
              <a:ext uri="{FF2B5EF4-FFF2-40B4-BE49-F238E27FC236}">
                <a16:creationId xmlns:a16="http://schemas.microsoft.com/office/drawing/2014/main" id="{542D07D6-5E64-4563-9B7D-404F9536F8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046" y="1582883"/>
            <a:ext cx="156735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79B95A7-4FB2-4D1B-9E79-1B4F1E2E7890}"/>
              </a:ext>
            </a:extLst>
          </p:cNvPr>
          <p:cNvSpPr/>
          <p:nvPr/>
        </p:nvSpPr>
        <p:spPr>
          <a:xfrm>
            <a:off x="2438400" y="5943602"/>
            <a:ext cx="6096000" cy="584775"/>
          </a:xfrm>
          <a:prstGeom prst="rect">
            <a:avLst/>
          </a:prstGeom>
        </p:spPr>
        <p:txBody>
          <a:bodyPr>
            <a:spAutoFit/>
          </a:bodyPr>
          <a:lstStyle/>
          <a:p>
            <a:pPr algn="ctr"/>
            <a:r>
              <a:rPr lang="en-US" altLang="en-US" sz="1600" dirty="0">
                <a:solidFill>
                  <a:schemeClr val="bg2"/>
                </a:solidFill>
                <a:latin typeface="Calibri" panose="020F0502020204030204" pitchFamily="34" charset="0"/>
                <a:cs typeface="Calibri" panose="020F0502020204030204" pitchFamily="34" charset="0"/>
              </a:rPr>
              <a:t>Alvin J. Schmidt, </a:t>
            </a:r>
            <a:r>
              <a:rPr lang="en-US" altLang="en-US" sz="1600"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dirty="0">
                <a:solidFill>
                  <a:schemeClr val="bg2"/>
                </a:solidFill>
                <a:latin typeface="Calibri" panose="020F0502020204030204" pitchFamily="34" charset="0"/>
                <a:cs typeface="Calibri" panose="020F0502020204030204" pitchFamily="34" charset="0"/>
              </a:rPr>
              <a:t> (Grand Rapids: Zondervan, 2001), 253-54.</a:t>
            </a:r>
          </a:p>
        </p:txBody>
      </p:sp>
    </p:spTree>
    <p:extLst>
      <p:ext uri="{BB962C8B-B14F-4D97-AF65-F5344CB8AC3E}">
        <p14:creationId xmlns:p14="http://schemas.microsoft.com/office/powerpoint/2010/main" val="155827625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18436" name="Picture 4" descr="http://www.metrovoice.net/www.metrovoice.net/2003/1003_stlweb/1003_graphics/john_eidsmoe.jpg"/>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
        <p:nvSpPr>
          <p:cNvPr id="18438" name="Text Box 6"/>
          <p:cNvSpPr txBox="1">
            <a:spLocks noGrp="1" noChangeArrowheads="1"/>
          </p:cNvSpPr>
          <p:nvPr>
            <p:ph type="body" idx="1"/>
          </p:nvPr>
        </p:nvSpPr>
        <p:spPr>
          <a:xfrm>
            <a:off x="0" y="1119502"/>
            <a:ext cx="9144000" cy="5128898"/>
          </a:xfrm>
          <a:noFill/>
          <a:ln/>
        </p:spPr>
        <p:txBody>
          <a:bodyPr/>
          <a:lstStyle/>
          <a:p>
            <a:pPr marL="0" indent="0" algn="just">
              <a:spcBef>
                <a:spcPct val="50000"/>
              </a:spcBef>
              <a:buNone/>
            </a:pPr>
            <a:r>
              <a:rPr lang="en-US" sz="2700" dirty="0">
                <a:cs typeface="Times New Roman" charset="0"/>
              </a:rPr>
              <a:t>“...</a:t>
            </a:r>
            <a:r>
              <a:rPr lang="es-CO" sz="2700" dirty="0">
                <a:cs typeface="Times New Roman" charset="0"/>
              </a:rPr>
              <a:t> Locke contribuyó la teoría del pacto social: la idea de que los hombres en un estado de naturaleza se dan cuenta de que sus derechos son inseguros, y se unen para establecer un gobierno y ceder a ese gobierno cierto poder para que el gobierno pueda usar ese poder para asegurar el resto de sus derechos... La teoría del pacto social, como el pacto, permite al gobierno solo el poder que Dios y/o el pueblo delegan. Esta es la piedra angular del gobierno limitado. Encuentra expresión en la Décima Enmienda de la Constitución y en la Declaración de Independencia, la cual declara que los gobiernos existen para asegurar los derechos humanos y “derivan sus justos poderes del consentimiento de los gobernados.”</a:t>
            </a:r>
            <a:endParaRPr lang="en-US" sz="2700" dirty="0">
              <a:cs typeface="Times New Roman" charset="0"/>
            </a:endParaRPr>
          </a:p>
        </p:txBody>
      </p:sp>
      <p:sp>
        <p:nvSpPr>
          <p:cNvPr id="2" name="TextBox 1">
            <a:extLst>
              <a:ext uri="{FF2B5EF4-FFF2-40B4-BE49-F238E27FC236}">
                <a16:creationId xmlns:a16="http://schemas.microsoft.com/office/drawing/2014/main" id="{9BC3B690-79EA-40AA-8879-3B85F8F5CB1D}"/>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62.</a:t>
            </a:r>
            <a:endParaRPr lang="en-US" sz="14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41FC-10EA-1BE1-520C-915987B6B6A8}"/>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0604AC94-C7D0-A3E3-02B6-4F94FD558A9E}"/>
              </a:ext>
            </a:extLst>
          </p:cNvPr>
          <p:cNvSpPr txBox="1">
            <a:spLocks noGrp="1" noChangeArrowheads="1"/>
          </p:cNvSpPr>
          <p:nvPr>
            <p:ph type="body" idx="1"/>
          </p:nvPr>
        </p:nvSpPr>
        <p:spPr>
          <a:xfrm>
            <a:off x="0" y="1143000"/>
            <a:ext cx="9144000" cy="3048000"/>
          </a:xfrm>
          <a:noFill/>
          <a:ln/>
        </p:spPr>
        <p:txBody>
          <a:bodyPr/>
          <a:lstStyle/>
          <a:p>
            <a:pPr marL="0" indent="0" algn="just">
              <a:spcBef>
                <a:spcPct val="50000"/>
              </a:spcBef>
              <a:buNone/>
            </a:pPr>
            <a:r>
              <a:rPr lang="en-US" sz="2600" dirty="0">
                <a:cs typeface="Times New Roman" charset="0"/>
              </a:rPr>
              <a:t>“</a:t>
            </a:r>
            <a:r>
              <a:rPr lang="es-CO" sz="2600" dirty="0">
                <a:cs typeface="Times New Roman" charset="0"/>
              </a:rPr>
              <a:t>Locke citaba frecuentemente la Biblia en sus escritos políticos. En su primer tratado sobre el gobierno citó la Biblia ochenta veces. Cuarenta y dos de estas citas son de Génesis, mayormente de los capítulos 1 y 3. Veintidós citas bíblicas aparecen en su segundo tratado en el cual argumentó que los padres tienen autoridad sobre sus hijos basada en la creación de Adán y Eva y su descendencia. También argumentó que el hombre tiene el derecho de poseer propiedad ya que Dios dio la tierra a Adán y más tarde a Noé. </a:t>
            </a:r>
            <a:r>
              <a:rPr lang="es-CO" sz="2600" b="1" u="sng" dirty="0">
                <a:solidFill>
                  <a:srgbClr val="FFFFCC"/>
                </a:solidFill>
                <a:cs typeface="Times New Roman" charset="0"/>
              </a:rPr>
              <a:t>Basó el pacto social por el cual se establece el gobierno sobre “aquel pacto que Dios hizo con Noé después del Diluvio.”</a:t>
            </a:r>
            <a:r>
              <a:rPr lang="es-CO" sz="2600" dirty="0">
                <a:cs typeface="Times New Roman" charset="0"/>
              </a:rPr>
              <a:t> Sus doctrinas básicas de autoridad parental, propiedad privada y </a:t>
            </a:r>
            <a:r>
              <a:rPr lang="es-CO" sz="2600" b="1" u="sng" dirty="0">
                <a:solidFill>
                  <a:srgbClr val="FFFFCC"/>
                </a:solidFill>
                <a:cs typeface="Times New Roman" charset="0"/>
              </a:rPr>
              <a:t>pacto social</a:t>
            </a:r>
            <a:r>
              <a:rPr lang="es-CO" sz="2600" dirty="0">
                <a:cs typeface="Times New Roman" charset="0"/>
              </a:rPr>
              <a:t> estaban basadas en la </a:t>
            </a:r>
            <a:r>
              <a:rPr lang="es-CO" sz="2600" b="1" u="sng" dirty="0">
                <a:solidFill>
                  <a:srgbClr val="FFFFCC"/>
                </a:solidFill>
                <a:cs typeface="Times New Roman" charset="0"/>
              </a:rPr>
              <a:t>existencia histórica</a:t>
            </a:r>
            <a:r>
              <a:rPr lang="es-CO" sz="2600" dirty="0">
                <a:cs typeface="Times New Roman" charset="0"/>
              </a:rPr>
              <a:t> </a:t>
            </a:r>
            <a:r>
              <a:rPr lang="es-CO" sz="2600" b="1" u="sng" dirty="0">
                <a:solidFill>
                  <a:srgbClr val="FFFFCC"/>
                </a:solidFill>
                <a:cs typeface="Times New Roman" charset="0"/>
              </a:rPr>
              <a:t>de</a:t>
            </a:r>
            <a:r>
              <a:rPr lang="es-CO" sz="2600" dirty="0">
                <a:cs typeface="Times New Roman" charset="0"/>
              </a:rPr>
              <a:t> Adán y </a:t>
            </a:r>
            <a:r>
              <a:rPr lang="es-CO" sz="2600" b="1" u="sng" dirty="0">
                <a:solidFill>
                  <a:srgbClr val="FFFFCC"/>
                </a:solidFill>
                <a:cs typeface="Times New Roman" charset="0"/>
              </a:rPr>
              <a:t>Noé</a:t>
            </a:r>
            <a:r>
              <a:rPr lang="en-US" sz="2800" dirty="0">
                <a:cs typeface="Times New Roman" charset="0"/>
              </a:rPr>
              <a:t>."</a:t>
            </a:r>
          </a:p>
        </p:txBody>
      </p:sp>
      <p:sp>
        <p:nvSpPr>
          <p:cNvPr id="6" name="TextBox 5">
            <a:extLst>
              <a:ext uri="{FF2B5EF4-FFF2-40B4-BE49-F238E27FC236}">
                <a16:creationId xmlns:a16="http://schemas.microsoft.com/office/drawing/2014/main" id="{81A5E820-7956-9DD6-6640-30A2ED8B8013}"/>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61.</a:t>
            </a:r>
            <a:endParaRPr lang="en-US" sz="1400"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B0EDE237-A082-086A-4EF8-8AD4D0B94705}"/>
              </a:ext>
            </a:extLst>
          </p:cNvPr>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9" name="Picture 4" descr="http://www.metrovoice.net/www.metrovoice.net/2003/1003_stlweb/1003_graphics/john_eidsmoe.jpg">
            <a:extLst>
              <a:ext uri="{FF2B5EF4-FFF2-40B4-BE49-F238E27FC236}">
                <a16:creationId xmlns:a16="http://schemas.microsoft.com/office/drawing/2014/main" id="{81A67510-8E1D-3E51-107D-FC95ADF75B48}"/>
              </a:ext>
            </a:extLst>
          </p:cNvPr>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Tree>
    <p:extLst>
      <p:ext uri="{BB962C8B-B14F-4D97-AF65-F5344CB8AC3E}">
        <p14:creationId xmlns:p14="http://schemas.microsoft.com/office/powerpoint/2010/main" val="1874860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en “Arameo” ( Dan. 2-7)</a:t>
            </a:r>
          </a:p>
          <a:p>
            <a:pPr marL="533400" indent="-533400" eaLnBrk="1" hangingPunct="1">
              <a:lnSpc>
                <a:spcPct val="90000"/>
              </a:lnSpc>
              <a:buNone/>
              <a:defRPr/>
            </a:pPr>
            <a:r>
              <a:rPr lang="en-US" dirty="0"/>
              <a:t>1. Historia de los gentiles (2)</a:t>
            </a:r>
          </a:p>
          <a:p>
            <a:pPr marL="952500" lvl="1" indent="-495300" eaLnBrk="1" hangingPunct="1">
              <a:lnSpc>
                <a:spcPct val="90000"/>
              </a:lnSpc>
              <a:buNone/>
              <a:defRPr/>
            </a:pPr>
            <a:r>
              <a:rPr lang="en-US" dirty="0"/>
              <a:t>2. Protección (3)</a:t>
            </a:r>
          </a:p>
          <a:p>
            <a:pPr marL="1371600" lvl="2" indent="-457200" eaLnBrk="1" hangingPunct="1">
              <a:lnSpc>
                <a:spcPct val="90000"/>
              </a:lnSpc>
              <a:buNone/>
              <a:defRPr/>
            </a:pPr>
            <a:r>
              <a:rPr lang="en-US" dirty="0"/>
              <a:t>3. </a:t>
            </a:r>
            <a:r>
              <a:rPr lang="es-CO" dirty="0"/>
              <a:t>Revelación a un rey gentil </a:t>
            </a:r>
            <a:r>
              <a:rPr lang="en-US" dirty="0"/>
              <a:t>(4)</a:t>
            </a:r>
            <a:endParaRPr lang="en-US" b="1" dirty="0"/>
          </a:p>
          <a:p>
            <a:pPr marL="1371600" lvl="2" indent="-457200" eaLnBrk="1" hangingPunct="1">
              <a:lnSpc>
                <a:spcPct val="90000"/>
              </a:lnSpc>
              <a:buNone/>
              <a:defRPr/>
            </a:pPr>
            <a:r>
              <a:rPr lang="en-US" dirty="0"/>
              <a:t>3'. </a:t>
            </a:r>
            <a:r>
              <a:rPr lang="es-CO" dirty="0"/>
              <a:t>Revelación a un rey gentil </a:t>
            </a:r>
            <a:r>
              <a:rPr lang="en-US" dirty="0"/>
              <a:t>(5)</a:t>
            </a:r>
          </a:p>
          <a:p>
            <a:pPr marL="952500" lvl="1" indent="-495300" eaLnBrk="1" hangingPunct="1">
              <a:lnSpc>
                <a:spcPct val="90000"/>
              </a:lnSpc>
              <a:buNone/>
              <a:defRPr/>
            </a:pPr>
            <a:r>
              <a:rPr lang="en-US" dirty="0"/>
              <a:t>2. Protección (6)</a:t>
            </a:r>
          </a:p>
          <a:p>
            <a:pPr marL="533400" indent="-533400" eaLnBrk="1" hangingPunct="1">
              <a:lnSpc>
                <a:spcPct val="90000"/>
              </a:lnSpc>
              <a:buNone/>
              <a:defRPr/>
            </a:pPr>
            <a:r>
              <a:rPr lang="en-US" dirty="0"/>
              <a:t>1. Historia gentil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Esquema Sintético</a:t>
            </a:r>
          </a:p>
        </p:txBody>
      </p:sp>
    </p:spTree>
    <p:extLst>
      <p:ext uri="{BB962C8B-B14F-4D97-AF65-F5344CB8AC3E}">
        <p14:creationId xmlns:p14="http://schemas.microsoft.com/office/powerpoint/2010/main" val="321017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A39B-A228-2ABC-07B4-A5FFABFFC9DE}"/>
            </a:ext>
          </a:extLst>
        </p:cNvPr>
        <p:cNvGrpSpPr/>
        <p:nvPr/>
      </p:nvGrpSpPr>
      <p:grpSpPr>
        <a:xfrm>
          <a:off x="0" y="0"/>
          <a:ext cx="0" cy="0"/>
          <a:chOff x="0" y="0"/>
          <a:chExt cx="0" cy="0"/>
        </a:xfrm>
      </p:grpSpPr>
      <p:sp>
        <p:nvSpPr>
          <p:cNvPr id="12295" name="Rectangle 7">
            <a:extLst>
              <a:ext uri="{FF2B5EF4-FFF2-40B4-BE49-F238E27FC236}">
                <a16:creationId xmlns:a16="http://schemas.microsoft.com/office/drawing/2014/main" id="{1A09C499-9597-A6B2-2317-8E0A65DFCD6E}"/>
              </a:ext>
            </a:extLst>
          </p:cNvPr>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en “Arameo” ( Dan. 2-7)</a:t>
            </a:r>
          </a:p>
          <a:p>
            <a:pPr marL="533400" indent="-533400" eaLnBrk="1" hangingPunct="1">
              <a:lnSpc>
                <a:spcPct val="90000"/>
              </a:lnSpc>
              <a:buNone/>
              <a:defRPr/>
            </a:pPr>
            <a:r>
              <a:rPr lang="en-US" dirty="0"/>
              <a:t>1. Historia de los gentiles (2)</a:t>
            </a:r>
          </a:p>
          <a:p>
            <a:pPr marL="952500" lvl="1" indent="-495300" eaLnBrk="1" hangingPunct="1">
              <a:lnSpc>
                <a:spcPct val="90000"/>
              </a:lnSpc>
              <a:buNone/>
              <a:defRPr/>
            </a:pPr>
            <a:r>
              <a:rPr lang="en-US" dirty="0"/>
              <a:t>2. </a:t>
            </a:r>
            <a:r>
              <a:rPr lang="en-US" b="1" u="sng" dirty="0">
                <a:solidFill>
                  <a:srgbClr val="FFFFCC"/>
                </a:solidFill>
              </a:rPr>
              <a:t>Protección</a:t>
            </a:r>
            <a:r>
              <a:rPr lang="en-US" dirty="0"/>
              <a:t> (3)</a:t>
            </a:r>
          </a:p>
          <a:p>
            <a:pPr marL="1371600" lvl="2" indent="-457200" eaLnBrk="1" hangingPunct="1">
              <a:lnSpc>
                <a:spcPct val="90000"/>
              </a:lnSpc>
              <a:buNone/>
              <a:defRPr/>
            </a:pPr>
            <a:r>
              <a:rPr lang="en-US" dirty="0"/>
              <a:t>3. </a:t>
            </a:r>
            <a:r>
              <a:rPr lang="es-CO" dirty="0"/>
              <a:t>Revelación a un rey gentil </a:t>
            </a:r>
            <a:r>
              <a:rPr lang="en-US" dirty="0"/>
              <a:t>(4)</a:t>
            </a:r>
            <a:endParaRPr lang="en-US" b="1" dirty="0"/>
          </a:p>
          <a:p>
            <a:pPr marL="1371600" lvl="2" indent="-457200" eaLnBrk="1" hangingPunct="1">
              <a:lnSpc>
                <a:spcPct val="90000"/>
              </a:lnSpc>
              <a:buNone/>
              <a:defRPr/>
            </a:pPr>
            <a:r>
              <a:rPr lang="en-US" dirty="0"/>
              <a:t>3'. </a:t>
            </a:r>
            <a:r>
              <a:rPr lang="es-CO" dirty="0"/>
              <a:t>Revelación a un rey gentil </a:t>
            </a:r>
            <a:r>
              <a:rPr lang="en-US" dirty="0"/>
              <a:t>(5)</a:t>
            </a:r>
          </a:p>
          <a:p>
            <a:pPr marL="952500" lvl="1" indent="-495300" eaLnBrk="1" hangingPunct="1">
              <a:lnSpc>
                <a:spcPct val="90000"/>
              </a:lnSpc>
              <a:buNone/>
              <a:defRPr/>
            </a:pPr>
            <a:r>
              <a:rPr lang="en-US" dirty="0"/>
              <a:t>2. </a:t>
            </a:r>
            <a:r>
              <a:rPr lang="en-US" b="1" u="sng" dirty="0">
                <a:solidFill>
                  <a:srgbClr val="FFFFCC"/>
                </a:solidFill>
              </a:rPr>
              <a:t>Protección</a:t>
            </a:r>
            <a:r>
              <a:rPr lang="en-US" dirty="0"/>
              <a:t> (6)</a:t>
            </a:r>
          </a:p>
          <a:p>
            <a:pPr marL="533400" indent="-533400" eaLnBrk="1" hangingPunct="1">
              <a:lnSpc>
                <a:spcPct val="90000"/>
              </a:lnSpc>
              <a:buNone/>
              <a:defRPr/>
            </a:pPr>
            <a:r>
              <a:rPr lang="en-US" dirty="0"/>
              <a:t>1. Historia gentil (7)</a:t>
            </a:r>
          </a:p>
          <a:p>
            <a:pPr marL="533400" indent="-533400" eaLnBrk="1" hangingPunct="1">
              <a:lnSpc>
                <a:spcPct val="90000"/>
              </a:lnSpc>
              <a:buFont typeface="Wingdings" panose="05000000000000000000" pitchFamily="2" charset="2"/>
              <a:buNone/>
              <a:defRPr/>
            </a:pPr>
            <a:endParaRPr lang="en-US" dirty="0"/>
          </a:p>
        </p:txBody>
      </p:sp>
      <p:grpSp>
        <p:nvGrpSpPr>
          <p:cNvPr id="4" name="Group 2">
            <a:extLst>
              <a:ext uri="{FF2B5EF4-FFF2-40B4-BE49-F238E27FC236}">
                <a16:creationId xmlns:a16="http://schemas.microsoft.com/office/drawing/2014/main" id="{FDC7F28E-12B3-5A87-592A-B2D02B064887}"/>
              </a:ext>
            </a:extLst>
          </p:cNvPr>
          <p:cNvGrpSpPr>
            <a:grpSpLocks/>
          </p:cNvGrpSpPr>
          <p:nvPr/>
        </p:nvGrpSpPr>
        <p:grpSpPr bwMode="auto">
          <a:xfrm>
            <a:off x="457200" y="2590800"/>
            <a:ext cx="1752600" cy="2971800"/>
            <a:chOff x="672" y="1152"/>
            <a:chExt cx="1104" cy="2400"/>
          </a:xfrm>
        </p:grpSpPr>
        <p:sp>
          <p:nvSpPr>
            <p:cNvPr id="5" name="Line 3">
              <a:extLst>
                <a:ext uri="{FF2B5EF4-FFF2-40B4-BE49-F238E27FC236}">
                  <a16:creationId xmlns:a16="http://schemas.microsoft.com/office/drawing/2014/main" id="{805969B1-F8F6-9C69-0FE2-FB4CCFF4A559}"/>
                </a:ext>
              </a:extLst>
            </p:cNvPr>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a:extLst>
                <a:ext uri="{FF2B5EF4-FFF2-40B4-BE49-F238E27FC236}">
                  <a16:creationId xmlns:a16="http://schemas.microsoft.com/office/drawing/2014/main" id="{6ACF5D18-A3B5-DD47-A4F0-3D788F6000C7}"/>
                </a:ext>
              </a:extLst>
            </p:cNvPr>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a:extLst>
              <a:ext uri="{FF2B5EF4-FFF2-40B4-BE49-F238E27FC236}">
                <a16:creationId xmlns:a16="http://schemas.microsoft.com/office/drawing/2014/main" id="{9C705291-DB42-9F51-A342-8131F6E782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63BA443D-DEA1-4F6B-3390-FF9D6D698072}"/>
              </a:ext>
            </a:extLst>
          </p:cNvPr>
          <p:cNvSpPr>
            <a:spLocks noGrp="1" noChangeArrowheads="1"/>
          </p:cNvSpPr>
          <p:nvPr>
            <p:ph type="title"/>
          </p:nvPr>
        </p:nvSpPr>
        <p:spPr>
          <a:xfrm>
            <a:off x="2438400" y="228600"/>
            <a:ext cx="4267200" cy="1143000"/>
          </a:xfrm>
        </p:spPr>
        <p:txBody>
          <a:bodyPr/>
          <a:lstStyle/>
          <a:p>
            <a:pPr algn="ctr" eaLnBrk="1" hangingPunct="1"/>
            <a:r>
              <a:rPr lang="en-US" altLang="en-US" sz="4000" dirty="0"/>
              <a:t>Esquema Sintético</a:t>
            </a:r>
          </a:p>
        </p:txBody>
      </p:sp>
    </p:spTree>
    <p:extLst>
      <p:ext uri="{BB962C8B-B14F-4D97-AF65-F5344CB8AC3E}">
        <p14:creationId xmlns:p14="http://schemas.microsoft.com/office/powerpoint/2010/main" val="237592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DAA6-5060-4A1F-85B9-98D20EB4803E}"/>
              </a:ext>
            </a:extLst>
          </p:cNvPr>
          <p:cNvPicPr>
            <a:picLocks noChangeAspect="1"/>
          </p:cNvPicPr>
          <p:nvPr/>
        </p:nvPicPr>
        <p:blipFill>
          <a:blip r:embed="rId2"/>
          <a:stretch>
            <a:fillRect/>
          </a:stretch>
        </p:blipFill>
        <p:spPr>
          <a:xfrm>
            <a:off x="609600" y="228322"/>
            <a:ext cx="5352752" cy="6401355"/>
          </a:xfrm>
          <a:prstGeom prst="rect">
            <a:avLst/>
          </a:prstGeom>
        </p:spPr>
      </p:pic>
      <p:sp>
        <p:nvSpPr>
          <p:cNvPr id="3" name="TextBox 2">
            <a:extLst>
              <a:ext uri="{FF2B5EF4-FFF2-40B4-BE49-F238E27FC236}">
                <a16:creationId xmlns:a16="http://schemas.microsoft.com/office/drawing/2014/main" id="{AE123231-712D-2AAA-ADE6-97431B48834C}"/>
              </a:ext>
            </a:extLst>
          </p:cNvPr>
          <p:cNvSpPr txBox="1"/>
          <p:nvPr/>
        </p:nvSpPr>
        <p:spPr>
          <a:xfrm>
            <a:off x="6172200" y="1752600"/>
            <a:ext cx="3042500" cy="2893100"/>
          </a:xfrm>
          <a:prstGeom prst="rect">
            <a:avLst/>
          </a:prstGeom>
          <a:noFill/>
        </p:spPr>
        <p:txBody>
          <a:bodyPr wrap="none" rtlCol="0">
            <a:spAutoFit/>
          </a:bodyPr>
          <a:lstStyle/>
          <a:p>
            <a:r>
              <a:rPr lang="es-CO" sz="2600" dirty="0">
                <a:latin typeface="Calibri" panose="020F0502020204030204" pitchFamily="34" charset="0"/>
                <a:ea typeface="Calibri" panose="020F0502020204030204" pitchFamily="34" charset="0"/>
                <a:cs typeface="Calibri" panose="020F0502020204030204" pitchFamily="34" charset="0"/>
              </a:rPr>
              <a:t>Policía Canadiense</a:t>
            </a:r>
          </a:p>
          <a:p>
            <a:r>
              <a:rPr lang="es-CO" sz="2600" dirty="0">
                <a:latin typeface="Calibri" panose="020F0502020204030204" pitchFamily="34" charset="0"/>
                <a:ea typeface="Calibri" panose="020F0502020204030204" pitchFamily="34" charset="0"/>
                <a:cs typeface="Calibri" panose="020F0502020204030204" pitchFamily="34" charset="0"/>
              </a:rPr>
              <a:t>pone barricada </a:t>
            </a:r>
          </a:p>
          <a:p>
            <a:r>
              <a:rPr lang="es-CO" sz="2600" dirty="0">
                <a:latin typeface="Calibri" panose="020F0502020204030204" pitchFamily="34" charset="0"/>
                <a:ea typeface="Calibri" panose="020F0502020204030204" pitchFamily="34" charset="0"/>
                <a:cs typeface="Calibri" panose="020F0502020204030204" pitchFamily="34" charset="0"/>
              </a:rPr>
              <a:t>en la entrada de una </a:t>
            </a:r>
          </a:p>
          <a:p>
            <a:r>
              <a:rPr lang="es-CO" sz="2600" dirty="0">
                <a:latin typeface="Calibri" panose="020F0502020204030204" pitchFamily="34" charset="0"/>
                <a:ea typeface="Calibri" panose="020F0502020204030204" pitchFamily="34" charset="0"/>
                <a:cs typeface="Calibri" panose="020F0502020204030204" pitchFamily="34" charset="0"/>
              </a:rPr>
              <a:t>iglesia con una</a:t>
            </a:r>
          </a:p>
          <a:p>
            <a:r>
              <a:rPr lang="es-CO" sz="2600" dirty="0">
                <a:latin typeface="Calibri" panose="020F0502020204030204" pitchFamily="34" charset="0"/>
                <a:ea typeface="Calibri" panose="020F0502020204030204" pitchFamily="34" charset="0"/>
                <a:cs typeface="Calibri" panose="020F0502020204030204" pitchFamily="34" charset="0"/>
              </a:rPr>
              <a:t>cerca para prevenir</a:t>
            </a:r>
          </a:p>
          <a:p>
            <a:r>
              <a:rPr lang="es-CO" sz="2600" dirty="0">
                <a:latin typeface="Calibri" panose="020F0502020204030204" pitchFamily="34" charset="0"/>
                <a:ea typeface="Calibri" panose="020F0502020204030204" pitchFamily="34" charset="0"/>
                <a:cs typeface="Calibri" panose="020F0502020204030204" pitchFamily="34" charset="0"/>
              </a:rPr>
              <a:t>la entrada de </a:t>
            </a:r>
          </a:p>
          <a:p>
            <a:r>
              <a:rPr lang="es-CO" sz="2600" dirty="0">
                <a:latin typeface="Calibri" panose="020F0502020204030204" pitchFamily="34" charset="0"/>
                <a:ea typeface="Calibri" panose="020F0502020204030204" pitchFamily="34" charset="0"/>
                <a:cs typeface="Calibri" panose="020F0502020204030204" pitchFamily="34" charset="0"/>
              </a:rPr>
              <a:t>los adoradores</a:t>
            </a:r>
          </a:p>
        </p:txBody>
      </p:sp>
    </p:spTree>
    <p:extLst>
      <p:ext uri="{BB962C8B-B14F-4D97-AF65-F5344CB8AC3E}">
        <p14:creationId xmlns:p14="http://schemas.microsoft.com/office/powerpoint/2010/main" val="144464999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124F-B870-0328-93EC-2E2812570683}"/>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FED36869-87A2-8BCA-DB88-55DF50B9CB21}"/>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90F8C2A8-D64B-9919-8E2C-645F4609FBC1}"/>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601892D2-9D80-5079-BAC4-DB042CD02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167009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AD856-DBBE-DABB-E86D-91AB96B60982}"/>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F96A5F78-C294-4AF9-02D7-37EF4B2DF32E}"/>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43A254EC-3B1B-3ABD-0475-1A8D08812361}"/>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53597D51-E694-6D4D-5E45-D15906B25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2764281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a:t>
            </a:r>
            <a:r>
              <a:rPr lang="es-CO" sz="3600" b="1" u="sng" dirty="0">
                <a:solidFill>
                  <a:srgbClr val="FFFFCC"/>
                </a:solidFill>
                <a:latin typeface="Calibri" panose="020F0502020204030204" pitchFamily="34" charset="0"/>
                <a:cs typeface="Calibri" panose="020F0502020204030204" pitchFamily="34" charset="0"/>
              </a:rPr>
              <a:t>corrompido</a:t>
            </a:r>
            <a:r>
              <a:rPr lang="es-CO" sz="3600" dirty="0">
                <a:latin typeface="Calibri" panose="020F0502020204030204" pitchFamily="34" charset="0"/>
                <a:cs typeface="Calibri" panose="020F0502020204030204" pitchFamily="34" charset="0"/>
              </a:rPr>
              <a:t> delante de Dios, y estaba la tierra llena de </a:t>
            </a:r>
            <a:r>
              <a:rPr lang="es-CO" sz="3600" b="1" u="sng" dirty="0">
                <a:solidFill>
                  <a:srgbClr val="FFFFCC"/>
                </a:solidFill>
                <a:latin typeface="Calibri" panose="020F0502020204030204" pitchFamily="34" charset="0"/>
                <a:cs typeface="Calibri" panose="020F0502020204030204" pitchFamily="34" charset="0"/>
              </a:rPr>
              <a:t>violencia</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89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CB2BE-7E4D-4E5C-B78B-34894B758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2"/>
            <a:ext cx="9144000" cy="3323987"/>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8:21</a:t>
            </a:r>
          </a:p>
          <a:p>
            <a:pPr algn="just">
              <a:defRPr/>
            </a:pP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percibió el aroma agradable, y dijo el Señor para sí: «Nunca más volveré a maldecir la tierra por causa del hombre, </a:t>
            </a:r>
            <a:r>
              <a:rPr lang="es-CO"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la intención del corazón del hombre es mala desde su juventud</a:t>
            </a: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Nunca más volveré a destruir todo ser viviente como lo he hecho</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276600"/>
            <a:ext cx="2001411" cy="1645920"/>
          </a:xfrm>
          <a:prstGeom prst="rect">
            <a:avLst/>
          </a:prstGeom>
        </p:spPr>
      </p:pic>
    </p:spTree>
    <p:extLst>
      <p:ext uri="{BB962C8B-B14F-4D97-AF65-F5344CB8AC3E}">
        <p14:creationId xmlns:p14="http://schemas.microsoft.com/office/powerpoint/2010/main" val="150494061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0CCF-9EB9-F920-820B-31E48F332C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20BE19D-F055-FC62-70B8-DCCE960EE53C}"/>
              </a:ext>
            </a:extLst>
          </p:cNvPr>
          <p:cNvPicPr>
            <a:picLocks noChangeAspect="1"/>
          </p:cNvPicPr>
          <p:nvPr/>
        </p:nvPicPr>
        <p:blipFill>
          <a:blip r:embed="rId2"/>
          <a:stretch>
            <a:fillRect/>
          </a:stretch>
        </p:blipFill>
        <p:spPr>
          <a:xfrm>
            <a:off x="609600" y="1531554"/>
            <a:ext cx="8039100" cy="5205467"/>
          </a:xfrm>
          <a:prstGeom prst="rect">
            <a:avLst/>
          </a:prstGeom>
        </p:spPr>
      </p:pic>
      <p:sp>
        <p:nvSpPr>
          <p:cNvPr id="4" name="TextBox 3">
            <a:extLst>
              <a:ext uri="{FF2B5EF4-FFF2-40B4-BE49-F238E27FC236}">
                <a16:creationId xmlns:a16="http://schemas.microsoft.com/office/drawing/2014/main" id="{B2AB851C-B015-D725-EE00-999FBEAF5B24}"/>
              </a:ext>
            </a:extLst>
          </p:cNvPr>
          <p:cNvSpPr txBox="1"/>
          <p:nvPr/>
        </p:nvSpPr>
        <p:spPr>
          <a:xfrm>
            <a:off x="784253" y="1676400"/>
            <a:ext cx="7575494" cy="4462760"/>
          </a:xfrm>
          <a:prstGeom prst="rect">
            <a:avLst/>
          </a:prstGeom>
          <a:noFill/>
        </p:spPr>
        <p:txBody>
          <a:bodyPr wrap="square">
            <a:spAutoFit/>
          </a:bodyPr>
          <a:lstStyle/>
          <a:p>
            <a:r>
              <a:rPr lang="es-CO" b="1" dirty="0">
                <a:solidFill>
                  <a:schemeClr val="bg2"/>
                </a:solidFill>
                <a:latin typeface="Calibri" panose="020F0502020204030204" pitchFamily="34" charset="0"/>
                <a:ea typeface="Calibri" panose="020F0502020204030204" pitchFamily="34" charset="0"/>
                <a:cs typeface="Calibri" panose="020F0502020204030204" pitchFamily="34" charset="0"/>
              </a:rPr>
              <a:t>“</a:t>
            </a:r>
            <a:r>
              <a:rPr lang="es-CO" dirty="0">
                <a:solidFill>
                  <a:schemeClr val="bg2"/>
                </a:solidFill>
                <a:latin typeface="Calibri" panose="020F0502020204030204" pitchFamily="34" charset="0"/>
                <a:ea typeface="Calibri" panose="020F0502020204030204" pitchFamily="34" charset="0"/>
                <a:cs typeface="Calibri" panose="020F0502020204030204" pitchFamily="34" charset="0"/>
              </a:rPr>
              <a:t>Todas las sociedades humanas deben ser gobernadas de una forma u otra. Menos control del Estado implica más autocontrol. Menos dependencia de la ley pública y de la fuerza física implica más dependencia de la moderación moral privada. </a:t>
            </a:r>
            <a:r>
              <a:rPr lang="es-CO" b="1" dirty="0">
                <a:solidFill>
                  <a:schemeClr val="bg1"/>
                </a:solidFill>
                <a:latin typeface="Calibri" panose="020F0502020204030204" pitchFamily="34" charset="0"/>
                <a:ea typeface="Calibri" panose="020F0502020204030204" pitchFamily="34" charset="0"/>
                <a:cs typeface="Calibri" panose="020F0502020204030204" pitchFamily="34" charset="0"/>
              </a:rPr>
              <a:t>En resumen, los hombres deben ser controlados, ya sea por un poder interno o por un poder externo; ya sea por la Palabra de Dios o por el brazo fuerte del hombre</a:t>
            </a:r>
            <a:r>
              <a:rPr lang="es-CO"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CO" b="1" dirty="0">
                <a:solidFill>
                  <a:schemeClr val="bg1"/>
                </a:solidFill>
                <a:latin typeface="Calibri" panose="020F0502020204030204" pitchFamily="34" charset="0"/>
                <a:ea typeface="Calibri" panose="020F0502020204030204" pitchFamily="34" charset="0"/>
                <a:cs typeface="Calibri" panose="020F0502020204030204" pitchFamily="34" charset="0"/>
              </a:rPr>
              <a:t>ya sea por la Biblia o por la bayoneta. </a:t>
            </a:r>
            <a:r>
              <a:rPr lang="es-CO" dirty="0">
                <a:solidFill>
                  <a:schemeClr val="bg2"/>
                </a:solidFill>
                <a:latin typeface="Calibri" panose="020F0502020204030204" pitchFamily="34" charset="0"/>
                <a:ea typeface="Calibri" panose="020F0502020204030204" pitchFamily="34" charset="0"/>
                <a:cs typeface="Calibri" panose="020F0502020204030204" pitchFamily="34" charset="0"/>
              </a:rPr>
              <a:t>Otros países y otros gobiernos pueden hablar de que el Estado sostiene la religión. Aquí, bajo nuestras instituciones libres, es la religión la que debe sostener al Estado</a:t>
            </a:r>
            <a:r>
              <a:rPr lang="es-CO" b="1" dirty="0">
                <a:solidFill>
                  <a:schemeClr val="bg2"/>
                </a:solidFill>
                <a:latin typeface="Calibri" panose="020F0502020204030204" pitchFamily="34" charset="0"/>
                <a:ea typeface="Calibri" panose="020F0502020204030204" pitchFamily="34" charset="0"/>
                <a:cs typeface="Calibri" panose="020F0502020204030204" pitchFamily="34" charset="0"/>
              </a:rPr>
              <a:t>.”</a:t>
            </a:r>
            <a:endParaRPr lang="es-CO" sz="22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endParaRPr lang="es-CO" sz="20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B95AA34-59BC-53FC-1516-91FA40BC7140}"/>
              </a:ext>
            </a:extLst>
          </p:cNvPr>
          <p:cNvSpPr txBox="1"/>
          <p:nvPr/>
        </p:nvSpPr>
        <p:spPr>
          <a:xfrm>
            <a:off x="2286000" y="360678"/>
            <a:ext cx="5486400" cy="707886"/>
          </a:xfrm>
          <a:prstGeom prst="rect">
            <a:avLst/>
          </a:prstGeom>
          <a:noFill/>
        </p:spPr>
        <p:txBody>
          <a:bodyPr wrap="square">
            <a:spAutoFit/>
          </a:bodyPr>
          <a:lstStyle/>
          <a:p>
            <a:pPr algn="ctr"/>
            <a:r>
              <a:rPr lang="es-CO" sz="4000" dirty="0">
                <a:solidFill>
                  <a:schemeClr val="tx2"/>
                </a:solidFill>
                <a:latin typeface="Calibri" panose="020F0502020204030204" pitchFamily="34" charset="0"/>
                <a:ea typeface="Calibri" panose="020F0502020204030204" pitchFamily="34" charset="0"/>
                <a:cs typeface="Calibri" panose="020F0502020204030204" pitchFamily="34" charset="0"/>
              </a:rPr>
              <a:t>Robert Charles Winthrop</a:t>
            </a:r>
          </a:p>
        </p:txBody>
      </p:sp>
      <p:pic>
        <p:nvPicPr>
          <p:cNvPr id="11" name="Picture 10">
            <a:extLst>
              <a:ext uri="{FF2B5EF4-FFF2-40B4-BE49-F238E27FC236}">
                <a16:creationId xmlns:a16="http://schemas.microsoft.com/office/drawing/2014/main" id="{73169E3E-9731-7DA9-E10C-6DDAC6DD9CE9}"/>
              </a:ext>
            </a:extLst>
          </p:cNvPr>
          <p:cNvPicPr>
            <a:picLocks noChangeAspect="1"/>
          </p:cNvPicPr>
          <p:nvPr/>
        </p:nvPicPr>
        <p:blipFill>
          <a:blip r:embed="rId3"/>
          <a:stretch>
            <a:fillRect/>
          </a:stretch>
        </p:blipFill>
        <p:spPr>
          <a:xfrm>
            <a:off x="685800" y="165934"/>
            <a:ext cx="914400" cy="1097375"/>
          </a:xfrm>
          <a:prstGeom prst="rect">
            <a:avLst/>
          </a:prstGeom>
        </p:spPr>
      </p:pic>
      <p:sp>
        <p:nvSpPr>
          <p:cNvPr id="12" name="TextBox 11">
            <a:extLst>
              <a:ext uri="{FF2B5EF4-FFF2-40B4-BE49-F238E27FC236}">
                <a16:creationId xmlns:a16="http://schemas.microsoft.com/office/drawing/2014/main" id="{BAB42BBA-E23C-1AB6-49C4-43FA5CB2C9CE}"/>
              </a:ext>
            </a:extLst>
          </p:cNvPr>
          <p:cNvSpPr txBox="1"/>
          <p:nvPr/>
        </p:nvSpPr>
        <p:spPr>
          <a:xfrm>
            <a:off x="784253" y="6085279"/>
            <a:ext cx="7575493" cy="615553"/>
          </a:xfrm>
          <a:prstGeom prst="rect">
            <a:avLst/>
          </a:prstGeom>
          <a:noFill/>
        </p:spPr>
        <p:txBody>
          <a:bodyPr wrap="square" rtlCol="0">
            <a:spAutoFit/>
          </a:bodyPr>
          <a:lstStyle/>
          <a:p>
            <a:r>
              <a:rPr lang="en-US" sz="1600" dirty="0">
                <a:solidFill>
                  <a:schemeClr val="bg2"/>
                </a:solidFill>
                <a:latin typeface="Calibri" panose="020F0502020204030204" pitchFamily="34" charset="0"/>
                <a:ea typeface="Calibri" panose="020F0502020204030204" pitchFamily="34" charset="0"/>
                <a:cs typeface="Calibri" panose="020F0502020204030204" pitchFamily="34" charset="0"/>
              </a:rPr>
              <a:t>Robert C. Winthrop, Speeches and Addresses on Various Occasions (Boston: Little, Brown, 1852), p. 172, speech delivered before the Massachusetts Bible Society, May 28, 1849</a:t>
            </a:r>
            <a:r>
              <a:rPr lang="en-US" sz="1800" dirty="0">
                <a:latin typeface="Calibri" panose="020F0502020204030204" pitchFamily="34" charset="0"/>
                <a:ea typeface="Calibri" panose="020F0502020204030204" pitchFamily="34" charset="0"/>
                <a:cs typeface="Calibri" panose="020F0502020204030204" pitchFamily="34" charset="0"/>
              </a:rPr>
              <a:t>.</a:t>
            </a:r>
            <a:endParaRPr lang="es-CO"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8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93E6-21BE-5BF0-98D0-10B97EF55703}"/>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5C69149C-3464-9D5D-69FB-F8C08C20776A}"/>
              </a:ext>
            </a:extLst>
          </p:cNvPr>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C89D36C5-411B-0B44-9BF9-95747D677E50}"/>
              </a:ext>
            </a:extLst>
          </p:cNvPr>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Origen del gobierno humano (Rom 13:1-7; 1 P 2:13-14; Tito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Pena capital (Gén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Justificación (8:21; 6:11; 9:6b)</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Apoyo bíblico (Rom 13:4; Mt 26:52)</a:t>
            </a:r>
          </a:p>
        </p:txBody>
      </p:sp>
      <p:pic>
        <p:nvPicPr>
          <p:cNvPr id="3" name="Picture 2">
            <a:extLst>
              <a:ext uri="{FF2B5EF4-FFF2-40B4-BE49-F238E27FC236}">
                <a16:creationId xmlns:a16="http://schemas.microsoft.com/office/drawing/2014/main" id="{65FEABDB-FBEB-7420-B9E1-F62A6D573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556" y="56489"/>
            <a:ext cx="1094922" cy="781711"/>
          </a:xfrm>
          <a:prstGeom prst="rect">
            <a:avLst/>
          </a:prstGeom>
        </p:spPr>
      </p:pic>
    </p:spTree>
    <p:extLst>
      <p:ext uri="{BB962C8B-B14F-4D97-AF65-F5344CB8AC3E}">
        <p14:creationId xmlns:p14="http://schemas.microsoft.com/office/powerpoint/2010/main" val="3867985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5C9D-C2E6-1448-AF8F-F3318D26FC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1BCCE1-548B-482A-ED51-6E915F9FBDA1}"/>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a:extLst>
              <a:ext uri="{FF2B5EF4-FFF2-40B4-BE49-F238E27FC236}">
                <a16:creationId xmlns:a16="http://schemas.microsoft.com/office/drawing/2014/main" id="{C1B502AE-F1E5-1978-47CB-EEE146CB1550}"/>
              </a:ext>
            </a:extLst>
          </p:cNvPr>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Romanos 13:3-5</a:t>
            </a:r>
          </a:p>
          <a:p>
            <a:pPr lvl="0" algn="just" eaLnBrk="1" hangingPunct="1">
              <a:spcBef>
                <a:spcPct val="0"/>
              </a:spcBef>
              <a:buClrTx/>
              <a:buSzTx/>
              <a:defRPr/>
            </a:pP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Porque los gobernantes no son motivo de temor para los de buena conducta, sino para el que hace el mal. ¿Deseas, pues, no temer a la autoridad? Haz lo bueno y tendrás elogios de ella, 4 pues es para ti un ministro de Dios para bien.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Pero si haces lo malo, teme. Porque no en vano lleva la espada</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pues es ministro de Dios, </a:t>
            </a:r>
            <a:r>
              <a:rPr lang="es-CO" sz="3000" b="1" u="sng" kern="1200" dirty="0">
                <a:solidFill>
                  <a:srgbClr val="FFFFCC"/>
                </a:solidFill>
                <a:effectLst>
                  <a:outerShdw blurRad="38100" dist="38100" dir="2700000" algn="tl">
                    <a:srgbClr val="000000">
                      <a:alpha val="43137"/>
                    </a:srgbClr>
                  </a:outerShdw>
                </a:effectLst>
                <a:cs typeface="Calibri" panose="020F0502020204030204" pitchFamily="34" charset="0"/>
              </a:rPr>
              <a:t>un vengador que castiga al que practica lo malo</a:t>
            </a:r>
            <a:r>
              <a:rPr lang="es-CO" sz="3000" kern="1200" dirty="0">
                <a:solidFill>
                  <a:schemeClr val="tx1"/>
                </a:solidFill>
                <a:effectLst>
                  <a:outerShdw blurRad="38100" dist="38100" dir="2700000" algn="tl">
                    <a:srgbClr val="000000">
                      <a:alpha val="43137"/>
                    </a:srgbClr>
                  </a:outerShdw>
                </a:effectLst>
                <a:cs typeface="Calibri" panose="020F0502020204030204" pitchFamily="34" charset="0"/>
              </a:rPr>
              <a:t>. 5 Por tanto, es necesario someterse, no solo por razón del castigo, sino también por causa de la conciencia</a:t>
            </a:r>
            <a:r>
              <a:rPr lang="en-US" sz="3000" kern="1200" dirty="0">
                <a:solidFill>
                  <a:schemeClr val="tx1"/>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178552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6F865-C096-A974-B01E-E78B63CE43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8F8797-D253-11BC-E961-C77369701A95}"/>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a:extLst>
              <a:ext uri="{FF2B5EF4-FFF2-40B4-BE49-F238E27FC236}">
                <a16:creationId xmlns:a16="http://schemas.microsoft.com/office/drawing/2014/main" id="{4B3DF7E7-EE3F-D5FD-A9BA-255F545D530E}"/>
              </a:ext>
            </a:extLst>
          </p:cNvPr>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Pedro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a:t>
            </a:r>
            <a:r>
              <a:rPr lang="es-CO" kern="1200" dirty="0">
                <a:effectLst>
                  <a:outerShdw blurRad="38100" dist="38100" dir="2700000" algn="tl">
                    <a:srgbClr val="000000">
                      <a:alpha val="43137"/>
                    </a:srgbClr>
                  </a:outerShdw>
                </a:effectLst>
                <a:cs typeface="Calibri" panose="020F0502020204030204" pitchFamily="34" charset="0"/>
              </a:rPr>
              <a:t>Sométanse, por causa del Señor, a toda institución humana, ya sea al rey como autoridad, 14 o a los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gobernadores como enviados por él para castigo de los malhechores</a:t>
            </a:r>
            <a:r>
              <a:rPr lang="es-CO" kern="1200" dirty="0">
                <a:effectLst>
                  <a:outerShdw blurRad="38100" dist="38100" dir="2700000" algn="tl">
                    <a:srgbClr val="000000">
                      <a:alpha val="43137"/>
                    </a:srgbClr>
                  </a:outerShdw>
                </a:effectLst>
                <a:cs typeface="Calibri" panose="020F0502020204030204" pitchFamily="34" charset="0"/>
              </a:rPr>
              <a:t> y alabanza de los que hacen el bien</a:t>
            </a:r>
            <a:r>
              <a:rPr lang="en-US" kern="12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68477945-3274-2D95-CA8A-248A539DA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62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AC69-C7EC-4CEF-9EFF-A8A611088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1:27</a:t>
            </a:r>
          </a:p>
          <a:p>
            <a:pPr algn="just">
              <a:defRPr/>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 Dios creó al hombre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imagen Suya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imagen de Dios lo creó; varón y hembra los creó.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828" y="2286000"/>
            <a:ext cx="1630347" cy="2743200"/>
          </a:xfrm>
          <a:prstGeom prst="rect">
            <a:avLst/>
          </a:prstGeom>
          <a:noFill/>
          <a:ln w="9525">
            <a:noFill/>
            <a:miter lim="800000"/>
            <a:headEnd/>
            <a:tailEnd/>
          </a:ln>
        </p:spPr>
      </p:pic>
    </p:spTree>
    <p:extLst>
      <p:ext uri="{BB962C8B-B14F-4D97-AF65-F5344CB8AC3E}">
        <p14:creationId xmlns:p14="http://schemas.microsoft.com/office/powerpoint/2010/main" val="344547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94D9-5641-A132-D74A-3DEC69D6694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857C34-7DDF-F6F1-E7E1-84936F118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AB51B33D-6197-03D7-FDF0-36F23DBCE886}"/>
              </a:ext>
            </a:extLst>
          </p:cNvPr>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a:t>
            </a:r>
            <a:r>
              <a:rPr lang="es-CO" sz="3600" b="1" u="sng" dirty="0">
                <a:solidFill>
                  <a:srgbClr val="FFFFCC"/>
                </a:solidFill>
                <a:latin typeface="Calibri" panose="020F0502020204030204" pitchFamily="34" charset="0"/>
                <a:cs typeface="Calibri" panose="020F0502020204030204" pitchFamily="34" charset="0"/>
              </a:rPr>
              <a:t>corrompido</a:t>
            </a:r>
            <a:r>
              <a:rPr lang="es-CO" sz="3600" dirty="0">
                <a:latin typeface="Calibri" panose="020F0502020204030204" pitchFamily="34" charset="0"/>
                <a:cs typeface="Calibri" panose="020F0502020204030204" pitchFamily="34" charset="0"/>
              </a:rPr>
              <a:t> delante de Dios, y estaba la tierra llena de </a:t>
            </a:r>
            <a:r>
              <a:rPr lang="es-CO" sz="3600" b="1" u="sng" dirty="0">
                <a:solidFill>
                  <a:srgbClr val="FFFFCC"/>
                </a:solidFill>
                <a:latin typeface="Calibri" panose="020F0502020204030204" pitchFamily="34" charset="0"/>
                <a:cs typeface="Calibri" panose="020F0502020204030204" pitchFamily="34" charset="0"/>
              </a:rPr>
              <a:t>violencia</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3EFB5F06-38DF-6ABA-7837-E8A0201ACD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0691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C2CA-11BA-228F-B7EE-D08BBF0EC1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EF51E8-9798-04F7-288F-E4AF21A535C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F3208856-5BDF-771D-E70D-8D4BDAA4017B}"/>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87D4665A-25A0-046E-B396-008E253EA2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133600"/>
            <a:ext cx="2633700" cy="2286198"/>
          </a:xfrm>
          <a:prstGeom prst="rect">
            <a:avLst/>
          </a:prstGeom>
        </p:spPr>
      </p:pic>
    </p:spTree>
    <p:extLst>
      <p:ext uri="{BB962C8B-B14F-4D97-AF65-F5344CB8AC3E}">
        <p14:creationId xmlns:p14="http://schemas.microsoft.com/office/powerpoint/2010/main" val="36503699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rPr>
              <a:t>Este es el libro de las generaciones de Adán. El día que Dios creó al hombre,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a semejanza de Dios</a:t>
            </a:r>
            <a:r>
              <a:rPr lang="es-CO" sz="3600" dirty="0">
                <a:effectLst>
                  <a:outerShdw blurRad="38100" dist="38100" dir="2700000" algn="tl">
                    <a:srgbClr val="000000">
                      <a:alpha val="43137"/>
                    </a:srgbClr>
                  </a:outerShdw>
                </a:effectLst>
                <a:latin typeface="Calibri" panose="020F0502020204030204" pitchFamily="34" charset="0"/>
              </a:rPr>
              <a:t> lo hizo. 2 Varón y hembra los creó. Los bendijo, y los llamó Adán el día en que fueron creados. 3 Cuando Adán había vivido 130 años, engendró un hijo a su semejanza, conforme a su imagen, y le puso por nombre Set</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430290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cs typeface="Calibri" pitchFamily="34" charset="0"/>
              </a:rPr>
              <a:t>Declaración de Independencia</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3" name="Content Placeholder 2"/>
          <p:cNvSpPr>
            <a:spLocks noGrp="1"/>
          </p:cNvSpPr>
          <p:nvPr>
            <p:ph idx="1"/>
          </p:nvPr>
        </p:nvSpPr>
        <p:spPr>
          <a:xfrm>
            <a:off x="152400" y="1066800"/>
            <a:ext cx="88392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las leyes de la naturaleza y del </a:t>
            </a:r>
            <a:r>
              <a:rPr lang="es-CO" sz="2800" b="1" u="sng" dirty="0">
                <a:solidFill>
                  <a:srgbClr val="FFFFCC"/>
                </a:solidFill>
                <a:effectLst>
                  <a:outerShdw blurRad="38100" dist="38100" dir="2700000" algn="tl">
                    <a:srgbClr val="000000">
                      <a:alpha val="43137"/>
                    </a:srgbClr>
                  </a:outerShdw>
                </a:effectLst>
                <a:cs typeface="Calibri" pitchFamily="34" charset="0"/>
              </a:rPr>
              <a:t>Dios</a:t>
            </a:r>
            <a:r>
              <a:rPr lang="es-CO" sz="2800" dirty="0">
                <a:effectLst>
                  <a:outerShdw blurRad="38100" dist="38100" dir="2700000" algn="tl">
                    <a:srgbClr val="000000">
                      <a:alpha val="43137"/>
                    </a:srgbClr>
                  </a:outerShdw>
                </a:effectLst>
                <a:cs typeface="Calibri" pitchFamily="34" charset="0"/>
              </a:rPr>
              <a:t> de la naturaleza</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Sostenemos que estas verdades son evidentes, que todos los hombres son </a:t>
            </a:r>
            <a:r>
              <a:rPr lang="es-CO" sz="2800" b="1" u="sng" dirty="0">
                <a:solidFill>
                  <a:srgbClr val="FFFFCC"/>
                </a:solidFill>
                <a:effectLst>
                  <a:outerShdw blurRad="38100" dist="38100" dir="2700000" algn="tl">
                    <a:srgbClr val="000000">
                      <a:alpha val="43137"/>
                    </a:srgbClr>
                  </a:outerShdw>
                </a:effectLst>
                <a:cs typeface="Calibri" pitchFamily="34" charset="0"/>
              </a:rPr>
              <a:t>creados</a:t>
            </a:r>
            <a:r>
              <a:rPr lang="es-CO" sz="2800" dirty="0">
                <a:effectLst>
                  <a:outerShdw blurRad="38100" dist="38100" dir="2700000" algn="tl">
                    <a:srgbClr val="000000">
                      <a:alpha val="43137"/>
                    </a:srgbClr>
                  </a:outerShdw>
                </a:effectLst>
                <a:cs typeface="Calibri" pitchFamily="34" charset="0"/>
              </a:rPr>
              <a:t> iguales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están dotados por su </a:t>
            </a:r>
            <a:r>
              <a:rPr lang="es-CO" sz="2800" b="1" u="sng" dirty="0">
                <a:solidFill>
                  <a:srgbClr val="FFFFCC"/>
                </a:solidFill>
                <a:effectLst>
                  <a:outerShdw blurRad="38100" dist="38100" dir="2700000" algn="tl">
                    <a:srgbClr val="000000">
                      <a:alpha val="43137"/>
                    </a:srgbClr>
                  </a:outerShdw>
                </a:effectLst>
                <a:cs typeface="Calibri" pitchFamily="34" charset="0"/>
              </a:rPr>
              <a:t>Creador</a:t>
            </a:r>
            <a:r>
              <a:rPr lang="es-CO" sz="2800" dirty="0">
                <a:effectLst>
                  <a:outerShdw blurRad="38100" dist="38100" dir="2700000" algn="tl">
                    <a:srgbClr val="000000">
                      <a:alpha val="43137"/>
                    </a:srgbClr>
                  </a:outerShdw>
                </a:effectLst>
                <a:cs typeface="Calibri" pitchFamily="34" charset="0"/>
              </a:rPr>
              <a:t> de ciertos Derechos inalienables</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apelando al </a:t>
            </a:r>
            <a:r>
              <a:rPr lang="es-CO" sz="2800" b="1" u="sng" dirty="0">
                <a:solidFill>
                  <a:srgbClr val="FFFFCC"/>
                </a:solidFill>
                <a:effectLst>
                  <a:outerShdw blurRad="38100" dist="38100" dir="2700000" algn="tl">
                    <a:srgbClr val="000000">
                      <a:alpha val="43137"/>
                    </a:srgbClr>
                  </a:outerShdw>
                </a:effectLst>
                <a:cs typeface="Calibri" pitchFamily="34" charset="0"/>
              </a:rPr>
              <a:t>Juez Supremo del mundo</a:t>
            </a:r>
            <a:r>
              <a:rPr lang="es-CO" sz="2800" dirty="0">
                <a:effectLst>
                  <a:outerShdw blurRad="38100" dist="38100" dir="2700000" algn="tl">
                    <a:srgbClr val="000000">
                      <a:alpha val="43137"/>
                    </a:srgbClr>
                  </a:outerShdw>
                </a:effectLst>
                <a:cs typeface="Calibri" pitchFamily="34" charset="0"/>
              </a:rPr>
              <a:t> por la rectitud de nuestras intenciones</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800" dirty="0">
                <a:effectLst>
                  <a:outerShdw blurRad="38100" dist="38100" dir="2700000" algn="tl">
                    <a:srgbClr val="000000">
                      <a:alpha val="43137"/>
                    </a:srgbClr>
                  </a:outerShdw>
                </a:effectLst>
                <a:cs typeface="Calibri" pitchFamily="34" charset="0"/>
              </a:rPr>
              <a:t>con firme confianza en la protección de la </a:t>
            </a:r>
            <a:r>
              <a:rPr lang="es-CO" sz="2800" b="1" u="sng" dirty="0">
                <a:solidFill>
                  <a:srgbClr val="FFFFCC"/>
                </a:solidFill>
                <a:effectLst>
                  <a:outerShdw blurRad="38100" dist="38100" dir="2700000" algn="tl">
                    <a:srgbClr val="000000">
                      <a:alpha val="43137"/>
                    </a:srgbClr>
                  </a:outerShdw>
                </a:effectLst>
                <a:cs typeface="Calibri" pitchFamily="34" charset="0"/>
              </a:rPr>
              <a:t>Divina</a:t>
            </a:r>
            <a:r>
              <a:rPr lang="es-CO" sz="2800" dirty="0">
                <a:effectLst>
                  <a:outerShdw blurRad="38100" dist="38100" dir="2700000" algn="tl">
                    <a:srgbClr val="000000">
                      <a:alpha val="43137"/>
                    </a:srgbClr>
                  </a:outerShdw>
                </a:effectLst>
                <a:cs typeface="Calibri" pitchFamily="34" charset="0"/>
              </a:rPr>
              <a:t> Providencia</a:t>
            </a:r>
            <a:r>
              <a:rPr lang="en-US" sz="2800" dirty="0">
                <a:effectLst>
                  <a:outerShdw blurRad="38100" dist="38100" dir="2700000" algn="tl">
                    <a:srgbClr val="000000">
                      <a:alpha val="43137"/>
                    </a:srgbClr>
                  </a:outerShdw>
                </a:effectLst>
                <a:latin typeface="Calibri" pitchFamily="34" charset="0"/>
                <a:cs typeface="Calibri" pitchFamily="34" charset="0"/>
              </a:rPr>
              <a:t>.”</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421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28601"/>
            <a:ext cx="3733800" cy="930243"/>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895600" y="1447800"/>
            <a:ext cx="60960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t>
            </a:r>
            <a:r>
              <a:rPr lang="es-CO" dirty="0">
                <a:effectLst>
                  <a:outerShdw blurRad="38100" dist="38100" dir="2700000" algn="tl">
                    <a:srgbClr val="000000">
                      <a:alpha val="43137"/>
                    </a:srgbClr>
                  </a:outerShdw>
                </a:effectLst>
                <a:cs typeface="Calibri" pitchFamily="34" charset="0"/>
              </a:rPr>
              <a:t>El segundo presidente de Estados Unidos "</a:t>
            </a:r>
            <a:r>
              <a:rPr lang="es-CO" b="1" u="sng" dirty="0">
                <a:solidFill>
                  <a:srgbClr val="FFFFCC"/>
                </a:solidFill>
                <a:effectLst>
                  <a:outerShdw blurRad="38100" dist="38100" dir="2700000" algn="tl">
                    <a:srgbClr val="000000">
                      <a:alpha val="43137"/>
                    </a:srgbClr>
                  </a:outerShdw>
                </a:effectLst>
                <a:cs typeface="Calibri" pitchFamily="34" charset="0"/>
              </a:rPr>
              <a:t>Los derechos [son] </a:t>
            </a:r>
            <a:r>
              <a:rPr lang="es-CO" b="1" u="sng" dirty="0">
                <a:solidFill>
                  <a:srgbClr val="66FF66"/>
                </a:solidFill>
                <a:effectLst>
                  <a:outerShdw blurRad="38100" dist="38100" dir="2700000" algn="tl">
                    <a:srgbClr val="000000">
                      <a:alpha val="43137"/>
                    </a:srgbClr>
                  </a:outerShdw>
                </a:effectLst>
                <a:cs typeface="Calibri" pitchFamily="34" charset="0"/>
              </a:rPr>
              <a:t>antecedentes</a:t>
            </a:r>
            <a:r>
              <a:rPr lang="es-CO" b="1" u="sng" dirty="0">
                <a:solidFill>
                  <a:srgbClr val="FFFFCC"/>
                </a:solidFill>
                <a:effectLst>
                  <a:outerShdw blurRad="38100" dist="38100" dir="2700000" algn="tl">
                    <a:srgbClr val="000000">
                      <a:alpha val="43137"/>
                    </a:srgbClr>
                  </a:outerShdw>
                </a:effectLst>
                <a:cs typeface="Calibri" pitchFamily="34" charset="0"/>
              </a:rPr>
              <a:t> de todo gobierno terrenal; Derechos... no puede ser derogados o restringidos por las leyes humanas; Los derechos [son] derivados de la gran Legislatura del universo</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381000" y="6019801"/>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000943"/>
          </a:xfrm>
        </p:spPr>
        <p:txBody>
          <a:bodyPr rtlCol="0">
            <a:noAutofit/>
          </a:bodyPr>
          <a:lstStyle/>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Sostenemos que estas verdades son evidentes, que </a:t>
            </a:r>
            <a:r>
              <a:rPr lang="es-CO" sz="2600" b="1" u="sng" dirty="0">
                <a:solidFill>
                  <a:srgbClr val="FFFFCC"/>
                </a:solidFill>
                <a:effectLst>
                  <a:outerShdw blurRad="38100" dist="38100" dir="2700000" algn="tl">
                    <a:srgbClr val="000000">
                      <a:alpha val="43137"/>
                    </a:srgbClr>
                  </a:outerShdw>
                </a:effectLst>
                <a:cs typeface="Calibri" pitchFamily="34" charset="0"/>
              </a:rPr>
              <a:t>todos los hombres</a:t>
            </a:r>
            <a:r>
              <a:rPr lang="es-CO" sz="2600" dirty="0">
                <a:effectLst>
                  <a:outerShdw blurRad="38100" dist="38100" dir="2700000" algn="tl">
                    <a:srgbClr val="000000">
                      <a:alpha val="43137"/>
                    </a:srgbClr>
                  </a:outerShdw>
                </a:effectLst>
                <a:cs typeface="Calibri" pitchFamily="34" charset="0"/>
              </a:rPr>
              <a:t> son creados iguales, que </a:t>
            </a:r>
            <a:r>
              <a:rPr lang="es-CO" sz="2600" b="1" u="sng" dirty="0">
                <a:solidFill>
                  <a:srgbClr val="FFFFCC"/>
                </a:solidFill>
                <a:effectLst>
                  <a:outerShdw blurRad="38100" dist="38100" dir="2700000" algn="tl">
                    <a:srgbClr val="000000">
                      <a:alpha val="43137"/>
                    </a:srgbClr>
                  </a:outerShdw>
                </a:effectLst>
                <a:cs typeface="Calibri" pitchFamily="34" charset="0"/>
              </a:rPr>
              <a:t>están dotados por su Creador de ciertos derechos inalienables</a:t>
            </a:r>
            <a:r>
              <a:rPr lang="es-CO" sz="2600" dirty="0">
                <a:effectLst>
                  <a:outerShdw blurRad="38100" dist="38100" dir="2700000" algn="tl">
                    <a:srgbClr val="000000">
                      <a:alpha val="43137"/>
                    </a:srgbClr>
                  </a:outerShdw>
                </a:effectLst>
                <a:cs typeface="Calibri" pitchFamily="34" charset="0"/>
              </a:rPr>
              <a:t>, que entre ellos están la vida, la libertad y la búsqueda de la felicidad</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Que para </a:t>
            </a:r>
            <a:r>
              <a:rPr lang="es-CO" sz="2600" b="1" u="sng" dirty="0">
                <a:solidFill>
                  <a:srgbClr val="FFFFCC"/>
                </a:solidFill>
                <a:effectLst>
                  <a:outerShdw blurRad="38100" dist="38100" dir="2700000" algn="tl">
                    <a:srgbClr val="000000">
                      <a:alpha val="43137"/>
                    </a:srgbClr>
                  </a:outerShdw>
                </a:effectLst>
                <a:cs typeface="Calibri" pitchFamily="34" charset="0"/>
              </a:rPr>
              <a:t>ASEGURAR ESTOS DERECHOS, los gobiernos se instituyen entre los hombres</a:t>
            </a:r>
            <a:r>
              <a:rPr lang="es-CO" sz="2600" dirty="0">
                <a:effectLst>
                  <a:outerShdw blurRad="38100" dist="38100" dir="2700000" algn="tl">
                    <a:srgbClr val="000000">
                      <a:alpha val="43137"/>
                    </a:srgbClr>
                  </a:outerShdw>
                </a:effectLst>
                <a:cs typeface="Calibri" pitchFamily="34" charset="0"/>
              </a:rPr>
              <a:t>, derivando sus justos poderes del consentimiento de los gobernados</a:t>
            </a:r>
            <a:r>
              <a:rPr lang="en-US" sz="2800" dirty="0">
                <a:effectLst>
                  <a:outerShdw blurRad="38100" dist="38100" dir="2700000" algn="tl">
                    <a:srgbClr val="000000">
                      <a:alpha val="43137"/>
                    </a:srgbClr>
                  </a:outerShdw>
                </a:effectLst>
                <a:latin typeface="Calibri" pitchFamily="34" charset="0"/>
                <a:cs typeface="Calibri" pitchFamily="34" charset="0"/>
              </a:rPr>
              <a:t>,”</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t>
            </a:r>
            <a:r>
              <a:rPr lang="es-CO" sz="2600" dirty="0">
                <a:effectLst>
                  <a:outerShdw blurRad="38100" dist="38100" dir="2700000" algn="tl">
                    <a:srgbClr val="000000">
                      <a:alpha val="43137"/>
                    </a:srgbClr>
                  </a:outerShdw>
                </a:effectLst>
                <a:cs typeface="Calibri" pitchFamily="34" charset="0"/>
              </a:rPr>
              <a:t>Que siempre que cualquier forma de gobierno se vuelva destructiva de estos fines, es derecho del pueblo alterarla o abolirla, e instituir un nuevo gobierno</a:t>
            </a:r>
            <a:r>
              <a:rPr lang="en-US" sz="2800" dirty="0">
                <a:effectLst/>
              </a:rPr>
              <a:t>…”</a:t>
            </a:r>
            <a:endParaRPr lang="en-US" sz="2800" dirty="0">
              <a:effectLst>
                <a:outerShdw blurRad="38100" dist="38100" dir="2700000" algn="tl">
                  <a:srgbClr val="000000">
                    <a:alpha val="43137"/>
                  </a:srgbClr>
                </a:outerShdw>
              </a:effectLst>
              <a:latin typeface="Calibri" pitchFamily="34" charset="0"/>
              <a:cs typeface="Calibri" pitchFamily="34" charset="0"/>
            </a:endParaRPr>
          </a:p>
        </p:txBody>
      </p:sp>
      <p:sp>
        <p:nvSpPr>
          <p:cNvPr id="40964" name="TextBox 3"/>
          <p:cNvSpPr txBox="1">
            <a:spLocks noChangeArrowheads="1"/>
          </p:cNvSpPr>
          <p:nvPr/>
        </p:nvSpPr>
        <p:spPr bwMode="auto">
          <a:xfrm>
            <a:off x="0" y="6475512"/>
            <a:ext cx="9144000" cy="307777"/>
          </a:xfrm>
          <a:prstGeom prst="rect">
            <a:avLst/>
          </a:prstGeom>
          <a:noFill/>
          <a:ln w="9525">
            <a:noFill/>
            <a:miter lim="800000"/>
            <a:headEnd/>
            <a:tailEnd/>
          </a:ln>
        </p:spPr>
        <p:txBody>
          <a:bodyPr wrap="square">
            <a:spAutoFit/>
          </a:bodyPr>
          <a:lstStyle/>
          <a:p>
            <a:r>
              <a:rPr lang="en-US" sz="1400" dirty="0">
                <a:effectLst>
                  <a:outerShdw blurRad="38100" dist="38100" dir="2700000" algn="tl">
                    <a:srgbClr val="000000">
                      <a:alpha val="43137"/>
                    </a:srgbClr>
                  </a:outerShdw>
                </a:effectLst>
                <a:latin typeface="Calibri" pitchFamily="34" charset="0"/>
                <a:cs typeface="Calibri" pitchFamily="34" charset="0"/>
              </a:rPr>
              <a:t>Declaration of Independence, In Congress, July 4, 1776, The unanimous Declaration of the thirteen united States of America</a:t>
            </a: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cs typeface="Calibri" pitchFamily="34" charset="0"/>
              </a:rPr>
              <a:t>Declaración de Independencia</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12809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65CA0-F299-595E-2BDA-4298E5FA162C}"/>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815F9CC6-FAF5-43A6-8071-DAFE9C2C5811}"/>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C267EA3B-8AAB-FBD6-AFC6-5A90C5D97FC0}"/>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BCCCDD09-0C3A-60D1-9662-7F74C18BB971}"/>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64872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71500" y="6019800"/>
            <a:ext cx="8001000" cy="762000"/>
          </a:xfrm>
        </p:spPr>
        <p:txBody>
          <a:bodyPr/>
          <a:lstStyle/>
          <a:p>
            <a:pPr algn="ct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Speech by Attorney General Janet Reno, Newark, New Jersey, May 5, 1995. Quoted in James Bovard, “Waco Must Get a Hearing,” </a:t>
            </a:r>
            <a:r>
              <a:rPr lang="en-US" sz="18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Wall Street Journal</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561" y="1600200"/>
            <a:ext cx="193963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p:cNvSpPr txBox="1">
            <a:spLocks noGrp="1" noChangeArrowheads="1"/>
          </p:cNvSpPr>
          <p:nvPr>
            <p:ph type="body" idx="1"/>
          </p:nvPr>
        </p:nvSpPr>
        <p:spPr>
          <a:xfrm>
            <a:off x="2819400" y="1371600"/>
            <a:ext cx="5943600" cy="2743200"/>
          </a:xfrm>
        </p:spPr>
        <p:txBody>
          <a:bodyPr/>
          <a:lstStyle/>
          <a:p>
            <a:pPr marL="0" indent="0" algn="just">
              <a:spcBef>
                <a:spcPct val="5000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cs typeface="Calibri" panose="020F0502020204030204" pitchFamily="34" charset="0"/>
              </a:rPr>
              <a:t>Eres parte de un gobierno que </a:t>
            </a:r>
            <a:r>
              <a:rPr lang="es-CO" sz="3600" b="1" u="sng" dirty="0">
                <a:solidFill>
                  <a:srgbClr val="FFFFCC"/>
                </a:solidFill>
                <a:effectLst>
                  <a:outerShdw blurRad="38100" dist="38100" dir="2700000" algn="tl">
                    <a:srgbClr val="000000">
                      <a:alpha val="43137"/>
                    </a:srgbClr>
                  </a:outerShdw>
                </a:effectLst>
                <a:cs typeface="Calibri" panose="020F0502020204030204" pitchFamily="34" charset="0"/>
              </a:rPr>
              <a:t>le ha dado más libertad a su pueblo</a:t>
            </a:r>
            <a:r>
              <a:rPr lang="es-CO" sz="3600" dirty="0">
                <a:effectLst>
                  <a:outerShdw blurRad="38100" dist="38100" dir="2700000" algn="tl">
                    <a:srgbClr val="000000">
                      <a:alpha val="43137"/>
                    </a:srgbClr>
                  </a:outerShdw>
                </a:effectLst>
                <a:cs typeface="Calibri" panose="020F0502020204030204" pitchFamily="34" charset="0"/>
              </a:rPr>
              <a:t>... que cualquier otro gobierno en la historia del mundo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2" name="Rectangle 1"/>
          <p:cNvSpPr/>
          <p:nvPr/>
        </p:nvSpPr>
        <p:spPr>
          <a:xfrm>
            <a:off x="1630490" y="228600"/>
            <a:ext cx="5883021"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Ex-fiscal general Janet Reno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41303D7-FBF5-10E4-9FE8-DB1DD85CC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EE46-899C-71E0-26E7-531AFE11194F}"/>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03D68459-DE71-1150-EA75-51BB69C6D59B}"/>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77C2D38-4FD8-7E40-39CF-E2EDE95C2F83}"/>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7CB41204-9F39-38AE-4E14-9695BB8456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6C9B391-BDA3-14C3-A2D8-E272E612B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923342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Exodo 20:13</a:t>
            </a:r>
          </a:p>
          <a:p>
            <a:pPr lvl="0"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“No matarás. [רָצַח; </a:t>
            </a:r>
            <a:r>
              <a:rPr lang="en-US" sz="3600" i="1" kern="1200" dirty="0">
                <a:effectLst>
                  <a:outerShdw blurRad="38100" dist="38100" dir="2700000" algn="tl">
                    <a:srgbClr val="000000">
                      <a:alpha val="43137"/>
                    </a:srgbClr>
                  </a:outerShdw>
                </a:effectLst>
                <a:cs typeface="Calibri" panose="020F0502020204030204" pitchFamily="34" charset="0"/>
              </a:rPr>
              <a:t>ratsach</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2572385" y="1828800"/>
            <a:ext cx="3999230" cy="2727125"/>
          </a:xfrm>
          <a:prstGeom prst="rect">
            <a:avLst/>
          </a:prstGeom>
        </p:spPr>
      </p:pic>
    </p:spTree>
    <p:extLst>
      <p:ext uri="{BB962C8B-B14F-4D97-AF65-F5344CB8AC3E}">
        <p14:creationId xmlns:p14="http://schemas.microsoft.com/office/powerpoint/2010/main" val="1890551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CC82E2-F99F-529C-48A1-BC341F9B3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8346"/>
            <a:ext cx="8472919" cy="6441308"/>
          </a:xfrm>
          <a:prstGeom prst="rect">
            <a:avLst/>
          </a:prstGeom>
        </p:spPr>
      </p:pic>
    </p:spTree>
    <p:extLst>
      <p:ext uri="{BB962C8B-B14F-4D97-AF65-F5344CB8AC3E}">
        <p14:creationId xmlns:p14="http://schemas.microsoft.com/office/powerpoint/2010/main" val="5592730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D2BB-59B3-395E-D423-1697FF0FC231}"/>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AF731A9A-7B65-B42F-A921-57172DEBB696}"/>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006C6EC9-A419-B302-B2F8-52DDFB9AEFE1}"/>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D89697B5-7E9C-A9C9-A1CE-53C7243853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E54744C-555A-CFED-3EE4-FC86A40B6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159599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2963-25CB-9B70-404F-E40259845BA7}"/>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E7D2DD81-EBB3-C770-DB27-2A0F13FED364}"/>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CC17AE3-5E4A-1C92-CC08-99911E3312ED}"/>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b="1" u="sng" dirty="0">
                <a:solidFill>
                  <a:srgbClr val="FFFFCC"/>
                </a:solidFill>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4807E9D1-DA0E-D3A2-E3E4-2490D06DC3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D042771-ED71-BDA6-17C0-48F571DBA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11635364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96187134"/>
              </p:ext>
            </p:extLst>
          </p:nvPr>
        </p:nvGraphicFramePr>
        <p:xfrm>
          <a:off x="76201" y="33528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s-CO"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Sagradas</a:t>
                      </a:r>
                    </a:p>
                    <a:p>
                      <a:r>
                        <a:rPr lang="en-US" sz="2400" b="1" u="none" kern="1200" dirty="0">
                          <a:solidFill>
                            <a:schemeClr val="bg2"/>
                          </a:solidFill>
                          <a:latin typeface="Calibri" panose="020F0502020204030204" pitchFamily="34" charset="0"/>
                          <a:ea typeface="+mn-ea"/>
                          <a:cs typeface="+mn-cs"/>
                        </a:rPr>
                        <a:t>Escrituras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a:t>
                      </a:r>
                    </a:p>
                    <a:p>
                      <a:pPr algn="ctr"/>
                      <a:r>
                        <a:rPr lang="en-US" sz="2400" b="1" u="none" kern="1200" dirty="0">
                          <a:solidFill>
                            <a:srgbClr val="C00000"/>
                          </a:solidFill>
                          <a:latin typeface="Calibri" panose="020F0502020204030204" pitchFamily="34" charset="0"/>
                          <a:ea typeface="+mn-ea"/>
                          <a:cs typeface="+mn-cs"/>
                        </a:rPr>
                        <a:t>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48229881"/>
              </p:ext>
            </p:extLst>
          </p:nvPr>
        </p:nvGraphicFramePr>
        <p:xfrm>
          <a:off x="76200" y="365760"/>
          <a:ext cx="8991599" cy="615696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5">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Noéico vs. Pactos Abrahámico y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C00000"/>
                          </a:solidFill>
                          <a:latin typeface="Calibri" panose="020F0502020204030204" pitchFamily="34" charset="0"/>
                          <a:ea typeface="+mn-ea"/>
                          <a:cs typeface="+mn-cs"/>
                        </a:rPr>
                        <a:t>No más juicio por diluvio, tierra que perdura, </a:t>
                      </a:r>
                    </a:p>
                    <a:p>
                      <a:pPr algn="ctr"/>
                      <a:r>
                        <a:rPr lang="es-CO" sz="2200" b="1" u="none" kern="1200" dirty="0">
                          <a:solidFill>
                            <a:srgbClr val="C00000"/>
                          </a:solidFill>
                          <a:latin typeface="Calibri" panose="020F0502020204030204" pitchFamily="34" charset="0"/>
                          <a:ea typeface="+mn-ea"/>
                          <a:cs typeface="+mn-cs"/>
                        </a:rPr>
                        <a:t>pena capital</a:t>
                      </a:r>
                      <a:endParaRPr lang="en-US" sz="22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semillas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semillas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Día de reposo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Directamente obligatorio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C01E-01E6-14D7-AF0F-E100C5ECF29E}"/>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790CCC15-C7BC-FC32-57E3-6D2415410BAB}"/>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86539612-E1FF-45AD-A8A3-7D0DE6267727}"/>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146189DC-BF5C-20A7-88BE-7A026FF1DF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6248F05-A734-AC94-9921-D2F69FAC6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310145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1752600" y="232376"/>
            <a:ext cx="46863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Génesis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Eventos posteriores al diluvio </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863" y="1752600"/>
            <a:ext cx="7315200" cy="4572000"/>
          </a:xfrm>
          <a:prstGeom prst="rect">
            <a:avLst/>
          </a:prstGeom>
        </p:spPr>
      </p:pic>
      <p:pic>
        <p:nvPicPr>
          <p:cNvPr id="5" name="Picture 4">
            <a:extLst>
              <a:ext uri="{FF2B5EF4-FFF2-40B4-BE49-F238E27FC236}">
                <a16:creationId xmlns:a16="http://schemas.microsoft.com/office/drawing/2014/main" id="{715D0C2C-7995-3CBD-7FC1-A7068A7E1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702" y="152401"/>
            <a:ext cx="1280776" cy="9144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5443284"/>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s-CO" sz="2800" dirty="0">
                <a:effectLst>
                  <a:outerShdw blurRad="38100" dist="38100" dir="2700000" algn="tl">
                    <a:srgbClr val="000000">
                      <a:alpha val="43137"/>
                    </a:srgbClr>
                  </a:outerShdw>
                </a:effectLst>
              </a:rPr>
              <a:t>Es Dios quien manda la pena capital... Dios ya ha ejercido esta prerrogativa de retribución divina con el Diluvio. Sin embargo, ahora también habrá retribución humana, en 9:6: El que derrame la sangre del hombre, por el hombre su sangre será derramada. El hombre ahora tiene la autoridad para dar muerte a otro hombre. La pena capital requiere una ejecución legal, y este decreto establece el escenario para el gobierno humano. Bajo el Pacto Noéico, la pena de muerte obligatoria era solo para el delito de homicidio premeditado. Más adelante, el Pacto Mosaico añadirá otros delitos que requieren la pena de muerte, pero en lo que respecta al Pacto Noéico, es obligatoria solo para el homicidio premeditado</a:t>
            </a:r>
            <a:r>
              <a:rPr lang="en-US" sz="280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344461552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s-CO" altLang="en-US" sz="2800" dirty="0">
                <a:effectLst>
                  <a:outerShdw blurRad="38100" dist="38100" dir="2700000" algn="tl">
                    <a:srgbClr val="000000">
                      <a:alpha val="43137"/>
                    </a:srgbClr>
                  </a:outerShdw>
                </a:effectLst>
              </a:rPr>
              <a:t>El propósito no es disuadir el crimen, sino castigar al malhechor. Gran parte del argumento actual sobre el uso de la pena capital trata de si disuade o no el crimen. Bíblicamente hablando, eso es irrelevante y no es el asunto. El asunto para la Biblia es castigar al malhechor, no reformarlo. Génesis 9:6 concluye dando la razón por la cual habrá tanto retribución divina como humana por el derramamiento de sangre humana: Porque a imagen de Dios hizo él al hombre. Por lo tanto, aunque después de la Caída es una imagen dañada, la imagen de Dios todavía está allí</a:t>
            </a:r>
            <a:r>
              <a:rPr lang="en-US" sz="2800" dirty="0">
                <a:effectLst>
                  <a:outerShdw blurRad="38100" dist="38100" dir="2700000" algn="tl">
                    <a:srgbClr val="000000">
                      <a:alpha val="43137"/>
                    </a:srgbClr>
                  </a:outerShdw>
                </a:effectLst>
              </a:rPr>
              <a:t>.</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9335128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Deuteronomio 13:10-11</a:t>
            </a:r>
          </a:p>
          <a:p>
            <a:pPr lvl="0" algn="just" eaLnBrk="1" hangingPunct="1">
              <a:spcBef>
                <a:spcPct val="0"/>
              </a:spcBef>
              <a:buClrTx/>
              <a:buSzTx/>
              <a:defRPr/>
            </a:pPr>
            <a:r>
              <a:rPr lang="en-US" sz="3800" kern="1200" dirty="0">
                <a:effectLst>
                  <a:outerShdw blurRad="38100" dist="38100" dir="2700000" algn="tl">
                    <a:srgbClr val="000000">
                      <a:alpha val="43137"/>
                    </a:srgbClr>
                  </a:outerShdw>
                </a:effectLst>
                <a:cs typeface="Calibri" panose="020F0502020204030204" pitchFamily="34" charset="0"/>
              </a:rPr>
              <a:t>“</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Lo apedrearás hasta que muera</a:t>
            </a:r>
            <a:r>
              <a:rPr lang="es-CO" kern="1200" dirty="0">
                <a:effectLst>
                  <a:outerShdw blurRad="38100" dist="38100" dir="2700000" algn="tl">
                    <a:srgbClr val="000000">
                      <a:alpha val="43137"/>
                    </a:srgbClr>
                  </a:outerShdw>
                </a:effectLst>
                <a:cs typeface="Calibri" panose="020F0502020204030204" pitchFamily="34" charset="0"/>
              </a:rPr>
              <a:t> porque él trató de apartarte del Señor tu Dios que te sacó de la tierra de Egipto, de la casa de servidumbre. 11 Entonces </a:t>
            </a:r>
            <a:r>
              <a:rPr lang="es-CO" b="1" u="sng" kern="1200" dirty="0">
                <a:solidFill>
                  <a:srgbClr val="FFFFCC"/>
                </a:solidFill>
                <a:effectLst>
                  <a:outerShdw blurRad="38100" dist="38100" dir="2700000" algn="tl">
                    <a:srgbClr val="000000">
                      <a:alpha val="43137"/>
                    </a:srgbClr>
                  </a:outerShdw>
                </a:effectLst>
                <a:cs typeface="Calibri" panose="020F0502020204030204" pitchFamily="34" charset="0"/>
              </a:rPr>
              <a:t>todo Israel oirá y temerá, y nunca volverá a hacer tal maldad en medio de ti</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9073574C-976A-4F58-A67D-00F77759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3553" y="3733800"/>
            <a:ext cx="165689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7610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Eclesiastés 8:11</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a:t>
            </a:r>
            <a:r>
              <a:rPr lang="es-CO" sz="3600" kern="1200" dirty="0">
                <a:effectLst>
                  <a:outerShdw blurRad="38100" dist="38100" dir="2700000" algn="tl">
                    <a:srgbClr val="000000">
                      <a:alpha val="43137"/>
                    </a:srgbClr>
                  </a:outerShdw>
                </a:effectLst>
                <a:cs typeface="Calibri" panose="020F0502020204030204" pitchFamily="34" charset="0"/>
              </a:rPr>
              <a:t>Porque la sentencia contra una mala obra no se ejecuta enseguida, el corazón de los hijos de los hombres está en ellos entregado enteramente a hacer el mal</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3105785" y="2953339"/>
            <a:ext cx="2932430" cy="1999661"/>
          </a:xfrm>
          <a:prstGeom prst="rect">
            <a:avLst/>
          </a:prstGeom>
        </p:spPr>
      </p:pic>
    </p:spTree>
    <p:extLst>
      <p:ext uri="{BB962C8B-B14F-4D97-AF65-F5344CB8AC3E}">
        <p14:creationId xmlns:p14="http://schemas.microsoft.com/office/powerpoint/2010/main" val="3680001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3706A-35E2-1C6F-8036-CC86B8062225}"/>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7127FC3F-9467-F4EC-37A4-838516152B15}"/>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ECE8EB5B-CC37-31C0-D264-FA55F09E463B}"/>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7D39CD0B-0FC7-7808-667D-228AFEB012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77AF47D0-1B61-C77F-A3B9-6A115DB0F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3613157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20D6F-DF8F-8673-6CCB-10E0EAF96915}"/>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6E205062-0FD2-3C57-ADFD-1C1F55A4D6C1}"/>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34CEF6D9-A680-371A-58A8-AB6BE6C65E11}"/>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2907CFF8-F18C-B3D6-CAC9-61B595066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0BC8DC1-16C8-6DB0-A626-EC7B35FDC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4259291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0BCF3-CB9F-A269-F3BA-46409FFDB7C7}"/>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404876EB-A0CD-BF53-A515-9952DB9D6F0F}"/>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F83EB60D-A3DB-E9AC-555E-B0A476504AD8}"/>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1DCE4C08-B770-4502-FFCF-4630BA4982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152E9D4-3414-6A3E-4495-574AB8351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635632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47900" y="304800"/>
            <a:ext cx="4648200" cy="838200"/>
          </a:xfrm>
        </p:spPr>
        <p:txBody>
          <a:bodyPr/>
          <a:lstStyle/>
          <a:p>
            <a:pPr algn="ctr" eaLnBrk="1" hangingPunct="1"/>
            <a:r>
              <a:rPr lang="en-US" sz="4000" dirty="0">
                <a:cs typeface="Calibri" pitchFamily="34" charset="0"/>
              </a:rPr>
              <a:t>Octava Enmienda</a:t>
            </a:r>
            <a:endParaRPr lang="en-US" sz="4000" dirty="0">
              <a:latin typeface="Calibri" pitchFamily="34" charset="0"/>
              <a:cs typeface="Calibri" pitchFamily="34" charset="0"/>
            </a:endParaRPr>
          </a:p>
        </p:txBody>
      </p:sp>
      <p:sp>
        <p:nvSpPr>
          <p:cNvPr id="2" name="Content Placeholder 2"/>
          <p:cNvSpPr>
            <a:spLocks noGrp="1"/>
          </p:cNvSpPr>
          <p:nvPr>
            <p:ph idx="1"/>
          </p:nvPr>
        </p:nvSpPr>
        <p:spPr>
          <a:xfrm>
            <a:off x="228600" y="1600200"/>
            <a:ext cx="5105400" cy="2971800"/>
          </a:xfrm>
        </p:spPr>
        <p:txBody>
          <a:bodyPr>
            <a:normAutofit fontScale="92500"/>
          </a:bodyPr>
          <a:lstStyle/>
          <a:p>
            <a:pPr marL="1588" indent="0" algn="just" eaLnBrk="1" fontAlgn="auto" hangingPunct="1">
              <a:spcAft>
                <a:spcPts val="0"/>
              </a:spcAft>
              <a:buClr>
                <a:schemeClr val="tx1">
                  <a:shade val="95000"/>
                </a:schemeClr>
              </a:buClr>
              <a:buNone/>
              <a:defRPr/>
            </a:pPr>
            <a:r>
              <a:rPr lang="en-US" sz="3600" dirty="0">
                <a:cs typeface="Calibri" pitchFamily="34" charset="0"/>
              </a:rPr>
              <a:t>“</a:t>
            </a:r>
            <a:r>
              <a:rPr lang="es-CO" sz="3600" dirty="0">
                <a:cs typeface="Calibri" pitchFamily="34" charset="0"/>
              </a:rPr>
              <a:t>No se exigirán fianzas excesivas, ni se impondrán multas excesivas, ni se infligirán </a:t>
            </a:r>
            <a:r>
              <a:rPr lang="es-CO" sz="3600" b="1" u="sng" dirty="0">
                <a:solidFill>
                  <a:srgbClr val="FFFFCC"/>
                </a:solidFill>
                <a:cs typeface="Calibri" pitchFamily="34" charset="0"/>
              </a:rPr>
              <a:t>castigos crueles e inusuales</a:t>
            </a:r>
            <a:r>
              <a:rPr lang="en-US" sz="36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5715000" y="1790700"/>
            <a:ext cx="3062288" cy="27813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476500" y="304800"/>
            <a:ext cx="4191000" cy="838200"/>
          </a:xfrm>
        </p:spPr>
        <p:txBody>
          <a:bodyPr/>
          <a:lstStyle/>
          <a:p>
            <a:pPr algn="ctr" eaLnBrk="1" hangingPunct="1"/>
            <a:r>
              <a:rPr lang="en-US" sz="4000" dirty="0">
                <a:cs typeface="Calibri" pitchFamily="34" charset="0"/>
              </a:rPr>
              <a:t>Quinta Enmienda</a:t>
            </a:r>
            <a:endParaRPr lang="en-US" sz="4000" dirty="0">
              <a:latin typeface="Calibri" pitchFamily="34" charset="0"/>
              <a:cs typeface="Calibri" pitchFamily="34" charset="0"/>
            </a:endParaRPr>
          </a:p>
        </p:txBody>
      </p:sp>
      <p:sp>
        <p:nvSpPr>
          <p:cNvPr id="2" name="Content Placeholder 2"/>
          <p:cNvSpPr>
            <a:spLocks noGrp="1"/>
          </p:cNvSpPr>
          <p:nvPr>
            <p:ph idx="1"/>
          </p:nvPr>
        </p:nvSpPr>
        <p:spPr>
          <a:xfrm>
            <a:off x="0" y="1600200"/>
            <a:ext cx="8991600" cy="4114800"/>
          </a:xfrm>
        </p:spPr>
        <p:txBody>
          <a:bodyPr>
            <a:noAutofit/>
          </a:bodyPr>
          <a:lstStyle/>
          <a:p>
            <a:pPr marL="1588" indent="0" algn="just" eaLnBrk="1" fontAlgn="auto" hangingPunct="1">
              <a:spcAft>
                <a:spcPts val="0"/>
              </a:spcAft>
              <a:buClr>
                <a:schemeClr val="tx1">
                  <a:shade val="95000"/>
                </a:schemeClr>
              </a:buClr>
              <a:buNone/>
              <a:defRPr/>
            </a:pPr>
            <a:r>
              <a:rPr lang="en-US" sz="2800" dirty="0">
                <a:cs typeface="Calibri" pitchFamily="34" charset="0"/>
              </a:rPr>
              <a:t>“</a:t>
            </a:r>
            <a:r>
              <a:rPr lang="es-CO" sz="2800" dirty="0">
                <a:cs typeface="Calibri" pitchFamily="34" charset="0"/>
              </a:rPr>
              <a:t>Ninguna persona será obligada a responder por un </a:t>
            </a:r>
            <a:r>
              <a:rPr lang="es-CO" sz="2800" b="1" u="sng" dirty="0">
                <a:solidFill>
                  <a:srgbClr val="FFFFCC"/>
                </a:solidFill>
                <a:cs typeface="Calibri" pitchFamily="34" charset="0"/>
              </a:rPr>
              <a:t>delito capital</a:t>
            </a:r>
            <a:r>
              <a:rPr lang="es-CO" sz="2800" dirty="0">
                <a:cs typeface="Calibri" pitchFamily="34" charset="0"/>
              </a:rPr>
              <a:t>, o de otro modo </a:t>
            </a:r>
            <a:r>
              <a:rPr lang="es-CO" sz="2800" b="1" u="sng" dirty="0">
                <a:solidFill>
                  <a:srgbClr val="FFFFCC"/>
                </a:solidFill>
                <a:cs typeface="Calibri" pitchFamily="34" charset="0"/>
              </a:rPr>
              <a:t>infame, salvo</a:t>
            </a:r>
            <a:r>
              <a:rPr lang="es-CO" sz="2800" dirty="0">
                <a:cs typeface="Calibri" pitchFamily="34" charset="0"/>
              </a:rPr>
              <a:t> mediante la presentación o acusación de un gran jurado, excepto en los casos que surjan en las fuerzas terrestres o navales, o en la milicia, cuando se encuentren en servicio activo en tiempo de guerra o de peligro público; ni ninguna persona será sometida por el mismo delito a ser puesta dos veces en peligro de </a:t>
            </a:r>
            <a:r>
              <a:rPr lang="es-CO" sz="2800" b="1" u="sng" dirty="0">
                <a:solidFill>
                  <a:srgbClr val="FFFFCC"/>
                </a:solidFill>
                <a:cs typeface="Calibri" pitchFamily="34" charset="0"/>
              </a:rPr>
              <a:t>perder la vida</a:t>
            </a:r>
            <a:r>
              <a:rPr lang="es-CO" sz="2800" dirty="0">
                <a:cs typeface="Calibri" pitchFamily="34" charset="0"/>
              </a:rPr>
              <a:t> o la integridad corporal; ni será obligada en ningún caso penal a declarar contra sí misma, ni será privada de la vida, la libertad o la propiedad </a:t>
            </a:r>
            <a:r>
              <a:rPr lang="es-CO" sz="2800" b="1" u="sng" dirty="0">
                <a:solidFill>
                  <a:srgbClr val="FFFFCC"/>
                </a:solidFill>
                <a:cs typeface="Calibri" pitchFamily="34" charset="0"/>
              </a:rPr>
              <a:t>sin el debido proceso legal</a:t>
            </a:r>
            <a:r>
              <a:rPr lang="es-CO" sz="2800" dirty="0">
                <a:cs typeface="Calibri" pitchFamily="34" charset="0"/>
              </a:rPr>
              <a:t>; ni la propiedad privada será tomada para uso público sin una justa compensación</a:t>
            </a:r>
            <a:r>
              <a:rPr lang="en-US" sz="28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8061020" y="76200"/>
            <a:ext cx="1006780" cy="914400"/>
          </a:xfrm>
          <a:prstGeom prst="rect">
            <a:avLst/>
          </a:prstGeom>
          <a:noFill/>
          <a:ln w="9525">
            <a:noFill/>
            <a:miter lim="800000"/>
            <a:headEnd/>
            <a:tailEnd/>
          </a:ln>
        </p:spPr>
      </p:pic>
    </p:spTree>
    <p:extLst>
      <p:ext uri="{BB962C8B-B14F-4D97-AF65-F5344CB8AC3E}">
        <p14:creationId xmlns:p14="http://schemas.microsoft.com/office/powerpoint/2010/main" val="627167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F8C4-E77F-B419-1B37-754BC0C0436F}"/>
            </a:ext>
          </a:extLst>
        </p:cNvPr>
        <p:cNvGrpSpPr/>
        <p:nvPr/>
      </p:nvGrpSpPr>
      <p:grpSpPr>
        <a:xfrm>
          <a:off x="0" y="0"/>
          <a:ext cx="0" cy="0"/>
          <a:chOff x="0" y="0"/>
          <a:chExt cx="0" cy="0"/>
        </a:xfrm>
      </p:grpSpPr>
      <p:sp>
        <p:nvSpPr>
          <p:cNvPr id="174082" name="Rectangle 2">
            <a:extLst>
              <a:ext uri="{FF2B5EF4-FFF2-40B4-BE49-F238E27FC236}">
                <a16:creationId xmlns:a16="http://schemas.microsoft.com/office/drawing/2014/main" id="{0851D8FC-9726-7E65-B168-E8775CA4792F}"/>
              </a:ext>
            </a:extLst>
          </p:cNvPr>
          <p:cNvSpPr>
            <a:spLocks noGrp="1" noChangeArrowheads="1"/>
          </p:cNvSpPr>
          <p:nvPr>
            <p:ph type="title"/>
          </p:nvPr>
        </p:nvSpPr>
        <p:spPr>
          <a:xfrm>
            <a:off x="1371600" y="293255"/>
            <a:ext cx="6400800" cy="925945"/>
          </a:xfrm>
        </p:spPr>
        <p:txBody>
          <a:bodyPr/>
          <a:lstStyle/>
          <a:p>
            <a:pPr algn="ctr" eaLnBrk="1" hangingPunct="1"/>
            <a:r>
              <a:rPr lang="es-CO" sz="3600" kern="1200" dirty="0">
                <a:solidFill>
                  <a:srgbClr val="00FFFF"/>
                </a:solidFill>
                <a:effectLst>
                  <a:outerShdw blurRad="38100" dist="38100" dir="2700000" algn="tl">
                    <a:srgbClr val="000000"/>
                  </a:outerShdw>
                </a:effectLst>
              </a:rPr>
              <a:t>Objeciones a la Pena Capital</a:t>
            </a:r>
            <a:endParaRPr lang="en-US" sz="3600" kern="1200" dirty="0">
              <a:solidFill>
                <a:srgbClr val="00FFFF"/>
              </a:solidFill>
              <a:effectLst>
                <a:outerShdw blurRad="38100" dist="38100" dir="2700000" algn="tl">
                  <a:srgbClr val="000000"/>
                </a:outerShdw>
              </a:effectLst>
            </a:endParaRPr>
          </a:p>
        </p:txBody>
      </p:sp>
      <p:sp>
        <p:nvSpPr>
          <p:cNvPr id="156675" name="Rectangle 3">
            <a:extLst>
              <a:ext uri="{FF2B5EF4-FFF2-40B4-BE49-F238E27FC236}">
                <a16:creationId xmlns:a16="http://schemas.microsoft.com/office/drawing/2014/main" id="{F3AD27AD-2178-B802-5AE6-5BD2BA4652F3}"/>
              </a:ext>
            </a:extLst>
          </p:cNvPr>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¿Sexto mandamiento?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¿Sermón del monte?</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rPr>
              <a:t>¿Ya no estamos bajo la Ley Mosaica?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¿Disuasión? (Deut 13:10-11; 19:20; Ecl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¿Un inocente ejecutado?</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¿8ª Enmienda?</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¿Pro-vida?</a:t>
            </a:r>
          </a:p>
        </p:txBody>
      </p:sp>
      <p:pic>
        <p:nvPicPr>
          <p:cNvPr id="2" name="Picture 1">
            <a:extLst>
              <a:ext uri="{FF2B5EF4-FFF2-40B4-BE49-F238E27FC236}">
                <a16:creationId xmlns:a16="http://schemas.microsoft.com/office/drawing/2014/main" id="{F474920E-D7F2-AE5F-1F94-57E6CF0500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F186930-A1A3-7719-2759-1AE0D4456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48" y="109623"/>
            <a:ext cx="1127230" cy="804777"/>
          </a:xfrm>
          <a:prstGeom prst="rect">
            <a:avLst/>
          </a:prstGeom>
        </p:spPr>
      </p:pic>
    </p:spTree>
    <p:extLst>
      <p:ext uri="{BB962C8B-B14F-4D97-AF65-F5344CB8AC3E}">
        <p14:creationId xmlns:p14="http://schemas.microsoft.com/office/powerpoint/2010/main" val="2514322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7684926" y="82025"/>
            <a:ext cx="1373881" cy="98477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34529849"/>
              </p:ext>
            </p:extLst>
          </p:nvPr>
        </p:nvGraphicFramePr>
        <p:xfrm>
          <a:off x="114300" y="594360"/>
          <a:ext cx="8915400" cy="6096000"/>
        </p:xfrm>
        <a:graphic>
          <a:graphicData uri="http://schemas.openxmlformats.org/drawingml/2006/table">
            <a:tbl>
              <a:tblPr firstRow="1" bandRow="1">
                <a:tableStyleId>{073A0DAA-6AF3-43AB-8588-CEC1D06C72B9}</a:tableStyleId>
              </a:tblPr>
              <a:tblGrid>
                <a:gridCol w="21717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619500">
                  <a:extLst>
                    <a:ext uri="{9D8B030D-6E8A-4147-A177-3AD203B41FA5}">
                      <a16:colId xmlns:a16="http://schemas.microsoft.com/office/drawing/2014/main" val="20002"/>
                    </a:ext>
                  </a:extLst>
                </a:gridCol>
              </a:tblGrid>
              <a:tr h="944880">
                <a:tc gridSpan="3">
                  <a:txBody>
                    <a:bodyPr/>
                    <a:lstStyle/>
                    <a:p>
                      <a:pPr algn="ctr"/>
                      <a:r>
                        <a:rPr lang="en-US" sz="3600" b="0" kern="1200" dirty="0">
                          <a:solidFill>
                            <a:srgbClr val="00FFFF"/>
                          </a:solidFill>
                          <a:effectLst>
                            <a:outerShdw blurRad="38100" dist="38100" dir="2700000" algn="tl">
                              <a:srgbClr val="000000"/>
                            </a:outerShdw>
                          </a:effectLst>
                          <a:latin typeface="Calibri" panose="020F0502020204030204" pitchFamily="34" charset="0"/>
                          <a:ea typeface="+mj-ea"/>
                          <a:cs typeface="+mj-cs"/>
                        </a:rPr>
                        <a:t>¿ABORTO O PENA CAPITAL?</a:t>
                      </a:r>
                    </a:p>
                  </a:txBody>
                  <a:tcPr anchor="ct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extLst>
                  <a:ext uri="{0D108BD9-81ED-4DB2-BD59-A6C34878D82A}">
                    <a16:rowId xmlns:a16="http://schemas.microsoft.com/office/drawing/2014/main" val="2285671058"/>
                  </a:ext>
                </a:extLst>
              </a:tr>
              <a:tr h="944880">
                <a:tc>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effectLst/>
                          <a:latin typeface="Calibri" panose="020F0502020204030204" pitchFamily="34" charset="0"/>
                          <a:cs typeface="Calibri" panose="020F0502020204030204" pitchFamily="34" charset="0"/>
                        </a:rPr>
                        <a:t>ABORTO</a:t>
                      </a:r>
                    </a:p>
                  </a:txBody>
                  <a:tcPr anchor="ctr"/>
                </a:tc>
                <a:tc>
                  <a:txBody>
                    <a:bodyPr/>
                    <a:lstStyle/>
                    <a:p>
                      <a:pPr algn="ctr"/>
                      <a:r>
                        <a:rPr lang="en-US" sz="2800" b="1" dirty="0">
                          <a:solidFill>
                            <a:srgbClr val="0000CC"/>
                          </a:solidFill>
                          <a:effectLst/>
                          <a:latin typeface="Calibri" panose="020F0502020204030204" pitchFamily="34" charset="0"/>
                          <a:cs typeface="Calibri" panose="020F0502020204030204" pitchFamily="34" charset="0"/>
                        </a:rPr>
                        <a:t>PENA CAPITAL</a:t>
                      </a:r>
                    </a:p>
                  </a:txBody>
                  <a:tcPr anchor="ctr"/>
                </a:tc>
                <a:extLst>
                  <a:ext uri="{0D108BD9-81ED-4DB2-BD59-A6C34878D82A}">
                    <a16:rowId xmlns:a16="http://schemas.microsoft.com/office/drawing/2014/main" val="10000"/>
                  </a:ext>
                </a:extLst>
              </a:tr>
              <a:tr h="944880">
                <a:tc>
                  <a:txBody>
                    <a:bodyPr/>
                    <a:lstStyle/>
                    <a:p>
                      <a:pPr marL="114300" indent="0" algn="l"/>
                      <a:r>
                        <a:rPr lang="en-US" sz="2800" b="1" dirty="0">
                          <a:effectLst/>
                          <a:latin typeface="Calibri" panose="020F0502020204030204" pitchFamily="34" charset="0"/>
                          <a:cs typeface="Calibri" panose="020F0502020204030204" pitchFamily="34" charset="0"/>
                        </a:rPr>
                        <a:t>¿Alumbra-      miento?</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Sin </a:t>
                      </a:r>
                      <a:r>
                        <a:rPr lang="en-US" sz="2800" b="1" kern="1200" dirty="0" err="1">
                          <a:solidFill>
                            <a:srgbClr val="C00000"/>
                          </a:solidFill>
                          <a:effectLst/>
                          <a:latin typeface="Calibri" panose="020F0502020204030204" pitchFamily="34" charset="0"/>
                          <a:ea typeface="+mn-ea"/>
                          <a:cs typeface="Calibri" panose="020F0502020204030204" pitchFamily="34" charset="0"/>
                        </a:rPr>
                        <a:t>nacer</a:t>
                      </a:r>
                      <a:endParaRPr lang="en-US" sz="2800" b="1"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Nacido</a:t>
                      </a:r>
                    </a:p>
                  </a:txBody>
                  <a:tcPr anchor="ctr"/>
                </a:tc>
                <a:extLst>
                  <a:ext uri="{0D108BD9-81ED-4DB2-BD59-A6C34878D82A}">
                    <a16:rowId xmlns:a16="http://schemas.microsoft.com/office/drawing/2014/main" val="10001"/>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¿Delito?</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latin typeface="Calibri" panose="020F0502020204030204" pitchFamily="34" charset="0"/>
                          <a:ea typeface="+mn-ea"/>
                          <a:cs typeface="Calibri" panose="020F0502020204030204" pitchFamily="34" charset="0"/>
                        </a:rPr>
                        <a:t>Sin delitos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mn-ea"/>
                          <a:cs typeface="Calibri" panose="020F0502020204030204" pitchFamily="34" charset="0"/>
                        </a:rPr>
                        <a:t>Cometió un delito</a:t>
                      </a:r>
                    </a:p>
                  </a:txBody>
                  <a:tcPr anchor="ctr"/>
                </a:tc>
                <a:extLst>
                  <a:ext uri="{0D108BD9-81ED-4DB2-BD59-A6C34878D82A}">
                    <a16:rowId xmlns:a16="http://schemas.microsoft.com/office/drawing/2014/main" val="10002"/>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¿Juicio?</a:t>
                      </a:r>
                    </a:p>
                  </a:txBody>
                  <a:tcPr anchor="ctr"/>
                </a:tc>
                <a:tc>
                  <a:txBody>
                    <a:bodyPr/>
                    <a:lstStyle/>
                    <a:p>
                      <a:pPr algn="ctr"/>
                      <a:r>
                        <a:rPr lang="es-CO" sz="2800" b="1" kern="1200" dirty="0">
                          <a:solidFill>
                            <a:srgbClr val="C00000"/>
                          </a:solidFill>
                          <a:effectLst/>
                          <a:latin typeface="Calibri" panose="020F0502020204030204" pitchFamily="34" charset="0"/>
                          <a:ea typeface="+mn-ea"/>
                          <a:cs typeface="Calibri" panose="020F0502020204030204" pitchFamily="34" charset="0"/>
                        </a:rPr>
                        <a:t>No juzgado por un jurado de sus semejantes</a:t>
                      </a:r>
                      <a:endParaRPr lang="en-US" sz="2800" b="1"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algn="ctr"/>
                      <a:r>
                        <a:rPr lang="es-CO" sz="2800" b="1" kern="1200" dirty="0">
                          <a:solidFill>
                            <a:srgbClr val="0000CC"/>
                          </a:solidFill>
                          <a:effectLst/>
                          <a:latin typeface="Calibri" panose="020F0502020204030204" pitchFamily="34" charset="0"/>
                          <a:ea typeface="+mn-ea"/>
                          <a:cs typeface="Calibri" panose="020F0502020204030204" pitchFamily="34" charset="0"/>
                        </a:rPr>
                        <a:t>Juzgado por un jurado de sus semejantes</a:t>
                      </a:r>
                      <a:endParaRPr lang="en-US" sz="2800" b="1" kern="1200" dirty="0">
                        <a:solidFill>
                          <a:srgbClr val="0000CC"/>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003"/>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¿Culpa?</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Inocente</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Culpable</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39B9-B0E9-B053-6AF7-C27641402F5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D9B9DFB4-5965-A897-29FF-FE8E8F3DBBDF}"/>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84B4A52B-D3FE-5679-C82E-7C94C74B06D3}"/>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1D2208C9-7BC6-400B-409F-6B3374E2E60B}"/>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61719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8D2D4-D690-1F2C-108A-52B279590414}"/>
              </a:ext>
            </a:extLst>
          </p:cNvPr>
          <p:cNvPicPr>
            <a:picLocks noChangeAspect="1"/>
          </p:cNvPicPr>
          <p:nvPr/>
        </p:nvPicPr>
        <p:blipFill>
          <a:blip r:embed="rId2"/>
          <a:stretch>
            <a:fillRect/>
          </a:stretch>
        </p:blipFill>
        <p:spPr>
          <a:xfrm>
            <a:off x="304800" y="1752600"/>
            <a:ext cx="8360432" cy="2966605"/>
          </a:xfrm>
          <a:prstGeom prst="rect">
            <a:avLst/>
          </a:prstGeom>
        </p:spPr>
      </p:pic>
    </p:spTree>
    <p:extLst>
      <p:ext uri="{BB962C8B-B14F-4D97-AF65-F5344CB8AC3E}">
        <p14:creationId xmlns:p14="http://schemas.microsoft.com/office/powerpoint/2010/main" val="49378179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EFB4B34-629D-B320-0D18-A48124FE286D}"/>
              </a:ext>
            </a:extLst>
          </p:cNvPr>
          <p:cNvGraphicFramePr>
            <a:graphicFrameLocks noGrp="1"/>
          </p:cNvGraphicFramePr>
          <p:nvPr/>
        </p:nvGraphicFramePr>
        <p:xfrm>
          <a:off x="228600" y="685800"/>
          <a:ext cx="8458200" cy="5638799"/>
        </p:xfrm>
        <a:graphic>
          <a:graphicData uri="http://schemas.openxmlformats.org/drawingml/2006/table">
            <a:tbl>
              <a:tblPr firstRow="1" firstCol="1" bandRow="1">
                <a:solidFill>
                  <a:schemeClr val="tx1"/>
                </a:solidFill>
                <a:tableStyleId>{5940675A-B579-460E-94D1-54222C63F5DA}</a:tableStyleId>
              </a:tblPr>
              <a:tblGrid>
                <a:gridCol w="2114098">
                  <a:extLst>
                    <a:ext uri="{9D8B030D-6E8A-4147-A177-3AD203B41FA5}">
                      <a16:colId xmlns:a16="http://schemas.microsoft.com/office/drawing/2014/main" val="50146849"/>
                    </a:ext>
                  </a:extLst>
                </a:gridCol>
                <a:gridCol w="2114098">
                  <a:extLst>
                    <a:ext uri="{9D8B030D-6E8A-4147-A177-3AD203B41FA5}">
                      <a16:colId xmlns:a16="http://schemas.microsoft.com/office/drawing/2014/main" val="3004736109"/>
                    </a:ext>
                  </a:extLst>
                </a:gridCol>
                <a:gridCol w="2115002">
                  <a:extLst>
                    <a:ext uri="{9D8B030D-6E8A-4147-A177-3AD203B41FA5}">
                      <a16:colId xmlns:a16="http://schemas.microsoft.com/office/drawing/2014/main" val="87871618"/>
                    </a:ext>
                  </a:extLst>
                </a:gridCol>
                <a:gridCol w="2115002">
                  <a:extLst>
                    <a:ext uri="{9D8B030D-6E8A-4147-A177-3AD203B41FA5}">
                      <a16:colId xmlns:a16="http://schemas.microsoft.com/office/drawing/2014/main" val="2448062921"/>
                    </a:ext>
                  </a:extLst>
                </a:gridCol>
              </a:tblGrid>
              <a:tr h="199074">
                <a:tc>
                  <a:txBody>
                    <a:bodyPr/>
                    <a:lstStyle/>
                    <a:p>
                      <a:pPr marL="0" marR="0" algn="ctr">
                        <a:lnSpc>
                          <a:spcPct val="107000"/>
                        </a:lnSpc>
                        <a:spcAft>
                          <a:spcPts val="800"/>
                        </a:spcAft>
                        <a:buNone/>
                      </a:pPr>
                      <a:r>
                        <a:rPr lang="es-CO" sz="1200" dirty="0">
                          <a:solidFill>
                            <a:schemeClr val="bg2"/>
                          </a:solidFill>
                          <a:effectLst/>
                        </a:rPr>
                        <a:t>Nombre</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Escrituras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Responsabilidades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gn="ctr">
                        <a:lnSpc>
                          <a:spcPct val="107000"/>
                        </a:lnSpc>
                        <a:spcAft>
                          <a:spcPts val="800"/>
                        </a:spcAft>
                        <a:buNone/>
                      </a:pPr>
                      <a:r>
                        <a:rPr lang="es-CO" sz="1200" dirty="0">
                          <a:solidFill>
                            <a:schemeClr val="bg2"/>
                          </a:solidFill>
                          <a:effectLst/>
                        </a:rPr>
                        <a:t>Juicios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901416874"/>
                  </a:ext>
                </a:extLst>
              </a:tr>
              <a:tr h="1684764">
                <a:tc>
                  <a:txBody>
                    <a:bodyPr/>
                    <a:lstStyle/>
                    <a:p>
                      <a:pPr marL="0" marR="0">
                        <a:lnSpc>
                          <a:spcPct val="107000"/>
                        </a:lnSpc>
                        <a:spcAft>
                          <a:spcPts val="800"/>
                        </a:spcAft>
                        <a:buNone/>
                      </a:pPr>
                      <a:r>
                        <a:rPr lang="es-CO" sz="1200" dirty="0">
                          <a:solidFill>
                            <a:schemeClr val="bg2"/>
                          </a:solidFill>
                          <a:effectLst/>
                        </a:rPr>
                        <a:t>Inocencia</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p>
                    <a:p>
                      <a:pPr marL="0" marR="0">
                        <a:lnSpc>
                          <a:spcPct val="107000"/>
                        </a:lnSpc>
                        <a:spcAft>
                          <a:spcPts val="800"/>
                        </a:spcAft>
                        <a:buNone/>
                      </a:pPr>
                      <a:r>
                        <a:rPr lang="es-CO" sz="1200" dirty="0">
                          <a:solidFill>
                            <a:schemeClr val="bg2"/>
                          </a:solidFill>
                          <a:effectLst/>
                        </a:rPr>
                        <a:t> </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1:3-3:6</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Obedecer a Dios y no comer del árbol prohibido, </a:t>
                      </a:r>
                    </a:p>
                    <a:p>
                      <a:pPr marL="0" marR="0">
                        <a:lnSpc>
                          <a:spcPct val="107000"/>
                        </a:lnSpc>
                        <a:spcAft>
                          <a:spcPts val="800"/>
                        </a:spcAft>
                        <a:buNone/>
                      </a:pPr>
                      <a:r>
                        <a:rPr lang="es-CO" sz="1200" dirty="0">
                          <a:solidFill>
                            <a:schemeClr val="bg2"/>
                          </a:solidFill>
                          <a:effectLst/>
                        </a:rPr>
                        <a:t>Llenar y sojuzgar la tierra</a:t>
                      </a:r>
                    </a:p>
                    <a:p>
                      <a:pPr marL="0" marR="0">
                        <a:lnSpc>
                          <a:spcPct val="107000"/>
                        </a:lnSpc>
                        <a:spcAft>
                          <a:spcPts val="800"/>
                        </a:spcAft>
                        <a:buNone/>
                      </a:pPr>
                      <a:r>
                        <a:rPr lang="es-CO" sz="1200" dirty="0">
                          <a:solidFill>
                            <a:schemeClr val="bg2"/>
                          </a:solidFill>
                          <a:effectLst/>
                        </a:rPr>
                        <a:t>Tener comunión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Maldiciones</a:t>
                      </a:r>
                    </a:p>
                    <a:p>
                      <a:pPr marL="0" marR="0">
                        <a:lnSpc>
                          <a:spcPct val="107000"/>
                        </a:lnSpc>
                        <a:spcAft>
                          <a:spcPts val="800"/>
                        </a:spcAft>
                        <a:buNone/>
                      </a:pPr>
                      <a:r>
                        <a:rPr lang="es-CO" sz="1200" dirty="0">
                          <a:solidFill>
                            <a:schemeClr val="bg2"/>
                          </a:solidFill>
                          <a:effectLst/>
                        </a:rPr>
                        <a:t>Muerte física y espiritual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59744149"/>
                  </a:ext>
                </a:extLst>
              </a:tr>
              <a:tr h="199074">
                <a:tc>
                  <a:txBody>
                    <a:bodyPr/>
                    <a:lstStyle/>
                    <a:p>
                      <a:pPr marL="0" marR="0">
                        <a:lnSpc>
                          <a:spcPct val="107000"/>
                        </a:lnSpc>
                        <a:spcAft>
                          <a:spcPts val="800"/>
                        </a:spcAft>
                        <a:buNone/>
                      </a:pPr>
                      <a:r>
                        <a:rPr lang="es-CO" sz="1200" dirty="0">
                          <a:solidFill>
                            <a:schemeClr val="bg2"/>
                          </a:solidFill>
                          <a:effectLst/>
                        </a:rPr>
                        <a:t>Consciencia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3:7-8:14</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Haz el bien</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Diluvio universal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603994657"/>
                  </a:ext>
                </a:extLst>
              </a:tr>
              <a:tr h="615658">
                <a:tc>
                  <a:txBody>
                    <a:bodyPr/>
                    <a:lstStyle/>
                    <a:p>
                      <a:pPr marL="0" marR="0">
                        <a:lnSpc>
                          <a:spcPct val="107000"/>
                        </a:lnSpc>
                        <a:spcAft>
                          <a:spcPts val="800"/>
                        </a:spcAft>
                        <a:buNone/>
                      </a:pPr>
                      <a:r>
                        <a:rPr lang="es-CO" sz="1200" dirty="0">
                          <a:solidFill>
                            <a:schemeClr val="bg2"/>
                          </a:solidFill>
                          <a:effectLst/>
                        </a:rPr>
                        <a:t>Gobierno Civil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8:15–11:9</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Llenar la tierra</a:t>
                      </a:r>
                    </a:p>
                    <a:p>
                      <a:pPr marL="0" marR="0">
                        <a:lnSpc>
                          <a:spcPct val="107000"/>
                        </a:lnSpc>
                        <a:spcAft>
                          <a:spcPts val="800"/>
                        </a:spcAft>
                        <a:buNone/>
                      </a:pPr>
                      <a:r>
                        <a:rPr lang="es-CO" sz="1200" dirty="0">
                          <a:solidFill>
                            <a:schemeClr val="bg2"/>
                          </a:solidFill>
                          <a:effectLst/>
                        </a:rPr>
                        <a:t>Pena capital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Dispersión forzada por la confusión de las lenguas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185487737"/>
                  </a:ext>
                </a:extLst>
              </a:tr>
              <a:tr h="941919">
                <a:tc>
                  <a:txBody>
                    <a:bodyPr/>
                    <a:lstStyle/>
                    <a:p>
                      <a:pPr marL="0" marR="0">
                        <a:lnSpc>
                          <a:spcPct val="107000"/>
                        </a:lnSpc>
                        <a:spcAft>
                          <a:spcPts val="800"/>
                        </a:spcAft>
                        <a:buNone/>
                      </a:pPr>
                      <a:r>
                        <a:rPr lang="es-CO" sz="1200" dirty="0">
                          <a:solidFill>
                            <a:schemeClr val="bg2"/>
                          </a:solidFill>
                          <a:effectLst/>
                        </a:rPr>
                        <a:t>Regla Patriarcal</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Génesis 11:10</a:t>
                      </a:r>
                    </a:p>
                    <a:p>
                      <a:pPr marL="0" marR="0">
                        <a:lnSpc>
                          <a:spcPct val="107000"/>
                        </a:lnSpc>
                        <a:spcAft>
                          <a:spcPts val="800"/>
                        </a:spcAft>
                        <a:buNone/>
                      </a:pPr>
                      <a:r>
                        <a:rPr lang="es-CO" sz="1200" dirty="0">
                          <a:solidFill>
                            <a:schemeClr val="bg2"/>
                          </a:solidFill>
                          <a:effectLst/>
                        </a:rPr>
                        <a:t>Éxodo 18:27</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Permanecer en la Tierra Prometida</a:t>
                      </a:r>
                    </a:p>
                    <a:p>
                      <a:pPr marL="0" marR="0">
                        <a:lnSpc>
                          <a:spcPct val="107000"/>
                        </a:lnSpc>
                        <a:spcAft>
                          <a:spcPts val="800"/>
                        </a:spcAft>
                        <a:buNone/>
                      </a:pPr>
                      <a:r>
                        <a:rPr lang="es-CO" sz="1200" dirty="0">
                          <a:solidFill>
                            <a:schemeClr val="bg2"/>
                          </a:solidFill>
                          <a:effectLst/>
                        </a:rPr>
                        <a:t>Creer y obedecer a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 en Egipto y peregrinación en el desierto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72221712"/>
                  </a:ext>
                </a:extLst>
              </a:tr>
              <a:tr h="531058">
                <a:tc>
                  <a:txBody>
                    <a:bodyPr/>
                    <a:lstStyle/>
                    <a:p>
                      <a:pPr marL="0" marR="0">
                        <a:lnSpc>
                          <a:spcPct val="107000"/>
                        </a:lnSpc>
                        <a:spcAft>
                          <a:spcPts val="800"/>
                        </a:spcAft>
                        <a:buNone/>
                      </a:pPr>
                      <a:r>
                        <a:rPr lang="es-CO" sz="1200" dirty="0">
                          <a:solidFill>
                            <a:schemeClr val="bg2"/>
                          </a:solidFill>
                          <a:effectLst/>
                        </a:rPr>
                        <a:t>Ley Mosaica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Éxodo 19:1</a:t>
                      </a:r>
                    </a:p>
                    <a:p>
                      <a:pPr marL="0" marR="0">
                        <a:lnSpc>
                          <a:spcPct val="107000"/>
                        </a:lnSpc>
                        <a:spcAft>
                          <a:spcPts val="800"/>
                        </a:spcAft>
                        <a:buNone/>
                      </a:pPr>
                      <a:r>
                        <a:rPr lang="es-CO" sz="1200" dirty="0">
                          <a:solidFill>
                            <a:schemeClr val="bg2"/>
                          </a:solidFill>
                          <a:effectLst/>
                        </a:rPr>
                        <a:t>Juan 14:30</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Guardar la Ley</a:t>
                      </a:r>
                    </a:p>
                    <a:p>
                      <a:pPr marL="0" marR="0">
                        <a:lnSpc>
                          <a:spcPct val="107000"/>
                        </a:lnSpc>
                        <a:spcAft>
                          <a:spcPts val="800"/>
                        </a:spcAft>
                        <a:buNone/>
                      </a:pPr>
                      <a:r>
                        <a:rPr lang="es-CO" sz="1200" dirty="0">
                          <a:solidFill>
                            <a:schemeClr val="bg2"/>
                          </a:solidFill>
                          <a:effectLst/>
                        </a:rPr>
                        <a:t>Caminar con Dios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Cautiverios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888483939"/>
                  </a:ext>
                </a:extLst>
              </a:tr>
              <a:tr h="733626">
                <a:tc>
                  <a:txBody>
                    <a:bodyPr/>
                    <a:lstStyle/>
                    <a:p>
                      <a:pPr marL="0" marR="0">
                        <a:lnSpc>
                          <a:spcPct val="107000"/>
                        </a:lnSpc>
                        <a:spcAft>
                          <a:spcPts val="800"/>
                        </a:spcAft>
                        <a:buNone/>
                      </a:pPr>
                      <a:r>
                        <a:rPr lang="es-CO" sz="1200" dirty="0">
                          <a:solidFill>
                            <a:schemeClr val="bg2"/>
                          </a:solidFill>
                          <a:effectLst/>
                        </a:rPr>
                        <a:t>Gracia</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Hechos 2:1</a:t>
                      </a:r>
                    </a:p>
                    <a:p>
                      <a:pPr marL="0" marR="0">
                        <a:lnSpc>
                          <a:spcPct val="107000"/>
                        </a:lnSpc>
                        <a:spcAft>
                          <a:spcPts val="800"/>
                        </a:spcAft>
                        <a:buNone/>
                      </a:pPr>
                      <a:r>
                        <a:rPr lang="es-CO" sz="1200" dirty="0">
                          <a:solidFill>
                            <a:schemeClr val="bg2"/>
                          </a:solidFill>
                          <a:effectLst/>
                        </a:rPr>
                        <a:t>Apocalipsis 19:21</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en Cristo</a:t>
                      </a:r>
                    </a:p>
                    <a:p>
                      <a:pPr marL="0" marR="0">
                        <a:lnSpc>
                          <a:spcPct val="107000"/>
                        </a:lnSpc>
                        <a:spcAft>
                          <a:spcPts val="800"/>
                        </a:spcAft>
                        <a:buNone/>
                      </a:pPr>
                      <a:r>
                        <a:rPr lang="es-CO" sz="1200" dirty="0">
                          <a:solidFill>
                            <a:schemeClr val="bg2"/>
                          </a:solidFill>
                          <a:effectLst/>
                        </a:rPr>
                        <a:t>Vivir con Cristo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Pérdida de recompensas</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996196629"/>
                  </a:ext>
                </a:extLst>
              </a:tr>
              <a:tr h="733626">
                <a:tc>
                  <a:txBody>
                    <a:bodyPr/>
                    <a:lstStyle/>
                    <a:p>
                      <a:pPr marL="0" marR="0">
                        <a:lnSpc>
                          <a:spcPct val="107000"/>
                        </a:lnSpc>
                        <a:spcAft>
                          <a:spcPts val="800"/>
                        </a:spcAft>
                        <a:buNone/>
                      </a:pPr>
                      <a:r>
                        <a:rPr lang="es-CO" sz="1200" dirty="0">
                          <a:solidFill>
                            <a:schemeClr val="bg2"/>
                          </a:solidFill>
                          <a:effectLst/>
                        </a:rPr>
                        <a:t>Milenio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Apocalipsis 20:1–15</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Creer y obedecer a Cristo y Su gobierno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a:lnSpc>
                          <a:spcPct val="107000"/>
                        </a:lnSpc>
                        <a:spcAft>
                          <a:spcPts val="800"/>
                        </a:spcAft>
                        <a:buNone/>
                      </a:pPr>
                      <a:r>
                        <a:rPr lang="es-CO" sz="1200" dirty="0">
                          <a:solidFill>
                            <a:schemeClr val="bg2"/>
                          </a:solidFill>
                          <a:effectLst/>
                        </a:rPr>
                        <a:t>Muerte, </a:t>
                      </a:r>
                    </a:p>
                    <a:p>
                      <a:pPr marL="0" marR="0">
                        <a:lnSpc>
                          <a:spcPct val="107000"/>
                        </a:lnSpc>
                        <a:spcAft>
                          <a:spcPts val="800"/>
                        </a:spcAft>
                        <a:buNone/>
                      </a:pPr>
                      <a:r>
                        <a:rPr lang="es-CO" sz="1200" dirty="0">
                          <a:solidFill>
                            <a:schemeClr val="bg2"/>
                          </a:solidFill>
                          <a:effectLst/>
                        </a:rPr>
                        <a:t>Juicio del Gran Trono Blanco</a:t>
                      </a:r>
                      <a:endParaRPr lang="es-CO" sz="1200" dirty="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58167" marR="58167"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846711385"/>
                  </a:ext>
                </a:extLst>
              </a:tr>
            </a:tbl>
          </a:graphicData>
        </a:graphic>
      </p:graphicFrame>
      <p:sp>
        <p:nvSpPr>
          <p:cNvPr id="5" name="TextBox 4">
            <a:extLst>
              <a:ext uri="{FF2B5EF4-FFF2-40B4-BE49-F238E27FC236}">
                <a16:creationId xmlns:a16="http://schemas.microsoft.com/office/drawing/2014/main" id="{80438887-08A3-30E2-1DD0-CADF9ABAD52C}"/>
              </a:ext>
            </a:extLst>
          </p:cNvPr>
          <p:cNvSpPr txBox="1"/>
          <p:nvPr/>
        </p:nvSpPr>
        <p:spPr>
          <a:xfrm>
            <a:off x="1983849" y="60947"/>
            <a:ext cx="4947701" cy="461665"/>
          </a:xfrm>
          <a:prstGeom prst="rect">
            <a:avLst/>
          </a:prstGeom>
          <a:noFill/>
        </p:spPr>
        <p:txBody>
          <a:bodyPr wrap="none" rtlCol="0">
            <a:spAutoFit/>
          </a:bodyPr>
          <a:lstStyle/>
          <a:p>
            <a:r>
              <a:rPr lang="es-CO" dirty="0"/>
              <a:t>Ryrie, Dispensacionalismo, 1995, p.44</a:t>
            </a:r>
          </a:p>
        </p:txBody>
      </p:sp>
    </p:spTree>
    <p:extLst>
      <p:ext uri="{BB962C8B-B14F-4D97-AF65-F5344CB8AC3E}">
        <p14:creationId xmlns:p14="http://schemas.microsoft.com/office/powerpoint/2010/main" val="425407719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DE1A-DCBA-FCEC-CA11-ECBE24365D04}"/>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FE08175F-C64B-74DD-F5C0-B832A67835F7}"/>
              </a:ext>
            </a:extLst>
          </p:cNvPr>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Esquema</a:t>
            </a:r>
          </a:p>
        </p:txBody>
      </p:sp>
      <p:sp>
        <p:nvSpPr>
          <p:cNvPr id="148483" name="Rectangle 3">
            <a:extLst>
              <a:ext uri="{FF2B5EF4-FFF2-40B4-BE49-F238E27FC236}">
                <a16:creationId xmlns:a16="http://schemas.microsoft.com/office/drawing/2014/main" id="{97816F47-915F-B968-CFF2-C8F7C6C7FE4A}"/>
              </a:ext>
            </a:extLst>
          </p:cNvPr>
          <p:cNvSpPr>
            <a:spLocks noGrp="1" noChangeArrowheads="1"/>
          </p:cNvSpPr>
          <p:nvPr>
            <p:ph type="body" idx="1"/>
          </p:nvPr>
        </p:nvSpPr>
        <p:spPr>
          <a:xfrm>
            <a:off x="698102"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46B148CE-D59C-0DC9-A91D-E83FF787274F}"/>
              </a:ext>
            </a:extLst>
          </p:cNvPr>
          <p:cNvPicPr>
            <a:picLocks noChangeAspect="1"/>
          </p:cNvPicPr>
          <p:nvPr/>
        </p:nvPicPr>
        <p:blipFill>
          <a:blip r:embed="rId2"/>
          <a:stretch>
            <a:fillRect/>
          </a:stretch>
        </p:blipFill>
        <p:spPr>
          <a:xfrm>
            <a:off x="7655462" y="60906"/>
            <a:ext cx="1403345" cy="1005894"/>
          </a:xfrm>
          <a:prstGeom prst="rect">
            <a:avLst/>
          </a:prstGeom>
        </p:spPr>
      </p:pic>
    </p:spTree>
    <p:extLst>
      <p:ext uri="{BB962C8B-B14F-4D97-AF65-F5344CB8AC3E}">
        <p14:creationId xmlns:p14="http://schemas.microsoft.com/office/powerpoint/2010/main" val="38618114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23C5-D4FA-A913-43E6-C7C322AFD85B}"/>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BA53AEE-AB8A-7EF9-7D8D-56C8623F6FA3}"/>
              </a:ext>
            </a:extLst>
          </p:cNvPr>
          <p:cNvSpPr>
            <a:spLocks noGrp="1" noChangeArrowheads="1"/>
          </p:cNvSpPr>
          <p:nvPr>
            <p:ph type="title"/>
          </p:nvPr>
        </p:nvSpPr>
        <p:spPr>
          <a:xfrm>
            <a:off x="3733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9F40CE6E-D09F-8B80-3052-13065BCD2D70}"/>
              </a:ext>
            </a:extLst>
          </p:cNvPr>
          <p:cNvSpPr>
            <a:spLocks noGrp="1" noChangeArrowheads="1"/>
          </p:cNvSpPr>
          <p:nvPr>
            <p:ph type="body" idx="1"/>
          </p:nvPr>
        </p:nvSpPr>
        <p:spPr>
          <a:xfrm>
            <a:off x="1346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F299BCE8-72AE-183E-1AB0-BA100A4D09EF}"/>
              </a:ext>
            </a:extLst>
          </p:cNvPr>
          <p:cNvPicPr>
            <a:picLocks noChangeAspect="1"/>
          </p:cNvPicPr>
          <p:nvPr/>
        </p:nvPicPr>
        <p:blipFill>
          <a:blip r:embed="rId2"/>
          <a:stretch>
            <a:fillRect/>
          </a:stretch>
        </p:blipFill>
        <p:spPr>
          <a:xfrm>
            <a:off x="7684926" y="82025"/>
            <a:ext cx="1373881" cy="984775"/>
          </a:xfrm>
          <a:prstGeom prst="rect">
            <a:avLst/>
          </a:prstGeom>
        </p:spPr>
      </p:pic>
    </p:spTree>
    <p:extLst>
      <p:ext uri="{BB962C8B-B14F-4D97-AF65-F5344CB8AC3E}">
        <p14:creationId xmlns:p14="http://schemas.microsoft.com/office/powerpoint/2010/main" val="3150194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665D-2E4D-1A9D-5410-F90923E4EC36}"/>
            </a:ext>
          </a:extLst>
        </p:cNvPr>
        <p:cNvGrpSpPr/>
        <p:nvPr/>
      </p:nvGrpSpPr>
      <p:grpSpPr>
        <a:xfrm>
          <a:off x="0" y="0"/>
          <a:ext cx="0" cy="0"/>
          <a:chOff x="0" y="0"/>
          <a:chExt cx="0" cy="0"/>
        </a:xfrm>
      </p:grpSpPr>
      <p:sp>
        <p:nvSpPr>
          <p:cNvPr id="173058" name="Rectangle 2">
            <a:extLst>
              <a:ext uri="{FF2B5EF4-FFF2-40B4-BE49-F238E27FC236}">
                <a16:creationId xmlns:a16="http://schemas.microsoft.com/office/drawing/2014/main" id="{AC6C43F9-2D27-71EE-DC1E-2638A3CE0AFE}"/>
              </a:ext>
            </a:extLst>
          </p:cNvPr>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Pacto Noéico: Provisión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(Gén 9:1-7)</a:t>
            </a:r>
          </a:p>
        </p:txBody>
      </p:sp>
      <p:sp>
        <p:nvSpPr>
          <p:cNvPr id="155651" name="Rectangle 3">
            <a:extLst>
              <a:ext uri="{FF2B5EF4-FFF2-40B4-BE49-F238E27FC236}">
                <a16:creationId xmlns:a16="http://schemas.microsoft.com/office/drawing/2014/main" id="{F48820B9-A49D-A611-0B67-B6DE0A902550}"/>
              </a:ext>
            </a:extLst>
          </p:cNvPr>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Tema de re-creación (Gén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El hombre se vuelve carnívoro </a:t>
            </a:r>
            <a:r>
              <a:rPr lang="en-US" dirty="0">
                <a:effectLst>
                  <a:outerShdw blurRad="38100" dist="38100" dir="2700000" algn="tl">
                    <a:srgbClr val="000000">
                      <a:alpha val="43137"/>
                    </a:srgbClr>
                  </a:outerShdw>
                </a:effectLst>
                <a:ea typeface="+mn-ea"/>
                <a:cs typeface="+mn-cs"/>
              </a:rPr>
              <a:t>(Gén.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Precedente cultural para la Ley Mosaica </a:t>
            </a:r>
            <a:r>
              <a:rPr lang="en-US" dirty="0">
                <a:effectLst>
                  <a:outerShdw blurRad="38100" dist="38100" dir="2700000" algn="tl">
                    <a:srgbClr val="000000">
                      <a:alpha val="43137"/>
                    </a:srgbClr>
                  </a:outerShdw>
                </a:effectLst>
                <a:ea typeface="+mn-ea"/>
                <a:cs typeface="+mn-cs"/>
              </a:rPr>
              <a:t>(Gén 9:4; Lev 17:11)</a:t>
            </a:r>
          </a:p>
        </p:txBody>
      </p:sp>
      <p:pic>
        <p:nvPicPr>
          <p:cNvPr id="3" name="Picture 2">
            <a:extLst>
              <a:ext uri="{FF2B5EF4-FFF2-40B4-BE49-F238E27FC236}">
                <a16:creationId xmlns:a16="http://schemas.microsoft.com/office/drawing/2014/main" id="{3CDF9B0F-CFAF-053F-82C3-6C1D0AF438F1}"/>
              </a:ext>
            </a:extLst>
          </p:cNvPr>
          <p:cNvPicPr>
            <a:picLocks noChangeAspect="1"/>
          </p:cNvPicPr>
          <p:nvPr/>
        </p:nvPicPr>
        <p:blipFill>
          <a:blip r:embed="rId2"/>
          <a:stretch>
            <a:fillRect/>
          </a:stretch>
        </p:blipFill>
        <p:spPr>
          <a:xfrm>
            <a:off x="7638990" y="137793"/>
            <a:ext cx="1371719" cy="987638"/>
          </a:xfrm>
          <a:prstGeom prst="rect">
            <a:avLst/>
          </a:prstGeom>
        </p:spPr>
      </p:pic>
    </p:spTree>
    <p:extLst>
      <p:ext uri="{BB962C8B-B14F-4D97-AF65-F5344CB8AC3E}">
        <p14:creationId xmlns:p14="http://schemas.microsoft.com/office/powerpoint/2010/main" val="30176493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27176</TotalTime>
  <Words>5755</Words>
  <Application>Microsoft Office PowerPoint</Application>
  <PresentationFormat>On-screen Show (4:3)</PresentationFormat>
  <Paragraphs>529</Paragraphs>
  <Slides>98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98</vt:i4>
      </vt:variant>
    </vt:vector>
  </HeadingPairs>
  <TitlesOfParts>
    <vt:vector size="105" baseType="lpstr">
      <vt:lpstr>Arial</vt:lpstr>
      <vt:lpstr>Calibri</vt:lpstr>
      <vt:lpstr>Century Gothic</vt:lpstr>
      <vt:lpstr>MarkingPen</vt:lpstr>
      <vt:lpstr>Times New Roman</vt:lpstr>
      <vt:lpstr>Wingdings</vt:lpstr>
      <vt:lpstr>Azure</vt:lpstr>
      <vt:lpstr>PowerPoint Presentation</vt:lpstr>
      <vt:lpstr>ESTRUCTURA DE GÉNESIS</vt:lpstr>
      <vt:lpstr>ESTRUCTURA DE GÉNESIS</vt:lpstr>
      <vt:lpstr>ESTRUCTURA DE GÉNESIS</vt:lpstr>
      <vt:lpstr>PowerPoint Presentation</vt:lpstr>
      <vt:lpstr>ESTRUCTURA DE GÉNESIS</vt:lpstr>
      <vt:lpstr>Génesis 8‒9 Esquema</vt:lpstr>
      <vt:lpstr>Génesis 8:20–9:29 Eventos posteriores al diluvio </vt:lpstr>
      <vt:lpstr>Esquema</vt:lpstr>
      <vt:lpstr>Esquema</vt:lpstr>
      <vt:lpstr>Esquema</vt:lpstr>
      <vt:lpstr>Pacto Noéico: Promesa (Gén 8:20-22)</vt:lpstr>
      <vt:lpstr>Esquema</vt:lpstr>
      <vt:lpstr>Pacto Noéico: Provisión (Gén 9:1-7)</vt:lpstr>
      <vt:lpstr>Pacto Noéico: Provisión (Gén 9:1-7)</vt:lpstr>
      <vt:lpstr>PowerPoint Presentation</vt:lpstr>
      <vt:lpstr>PowerPoint Presentation</vt:lpstr>
      <vt:lpstr>PowerPoint Presentation</vt:lpstr>
      <vt:lpstr>PowerPoint Presentation</vt:lpstr>
      <vt:lpstr>PowerPoint Presentation</vt:lpstr>
      <vt:lpstr>Nombres y Títulos que Demuestran la Autoridad Terrenal de Satanás después de la Caída (Job 1:7; 2:2; Lucas 4:5-8; Rom. 8:19-22)</vt:lpstr>
      <vt:lpstr>PowerPoint Presentation</vt:lpstr>
      <vt:lpstr>Significado Bíblico de Nombrar</vt:lpstr>
      <vt:lpstr>Pacto Noéico: Provisión (Gén 9:1-7)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Pacto Noéico: Provisión (Gén 9:1-7)</vt:lpstr>
      <vt:lpstr>PowerPoint Presentation</vt:lpstr>
      <vt:lpstr>PowerPoint Presentation</vt:lpstr>
      <vt:lpstr>Pacto Noéico: Provisión  (Gén 9:1-7)</vt:lpstr>
      <vt:lpstr>Pacto Noéico: Provisión  (Gén 9:1-7)</vt:lpstr>
      <vt:lpstr>PowerPoint Presentation</vt:lpstr>
      <vt:lpstr>PowerPoint Presentation</vt:lpstr>
      <vt:lpstr>Fuentes de los Fundadores</vt:lpstr>
      <vt:lpstr>Fuentes de los fundadores</vt:lpstr>
      <vt:lpstr>Fuentes de los Fundadores</vt:lpstr>
      <vt:lpstr>Baron Montesquieu</vt:lpstr>
      <vt:lpstr>Fuentes de los Fundadores</vt:lpstr>
      <vt:lpstr>PowerPoint Presentation</vt:lpstr>
      <vt:lpstr>Declaración de Independencia</vt:lpstr>
      <vt:lpstr>Fuentes de los Fundadores</vt:lpstr>
      <vt:lpstr>John Locke</vt:lpstr>
      <vt:lpstr>John Locke</vt:lpstr>
      <vt:lpstr>John Locke</vt:lpstr>
      <vt:lpstr>Esquema Sintético</vt:lpstr>
      <vt:lpstr>Esquema Sintético</vt:lpstr>
      <vt:lpstr>PowerPoint Presentation</vt:lpstr>
      <vt:lpstr>Pacto Noéico: Provisión  (Gén 9:1-7)</vt:lpstr>
      <vt:lpstr>Pacto Noéico: Provisión  (Gén 9:1-7)</vt:lpstr>
      <vt:lpstr>PowerPoint Presentation</vt:lpstr>
      <vt:lpstr>PowerPoint Presentation</vt:lpstr>
      <vt:lpstr>PowerPoint Presentation</vt:lpstr>
      <vt:lpstr>PowerPoint Presentation</vt:lpstr>
      <vt:lpstr>Pacto Noéico: Provisión  (Gén 9:1-7)</vt:lpstr>
      <vt:lpstr>PowerPoint Presentation</vt:lpstr>
      <vt:lpstr>PowerPoint Presentation</vt:lpstr>
      <vt:lpstr>PowerPoint Presentation</vt:lpstr>
      <vt:lpstr>PowerPoint Presentation</vt:lpstr>
      <vt:lpstr>PowerPoint Presentation</vt:lpstr>
      <vt:lpstr>PowerPoint Presentation</vt:lpstr>
      <vt:lpstr>Declaración de Independencia</vt:lpstr>
      <vt:lpstr>John Adams</vt:lpstr>
      <vt:lpstr>Declaración de Independencia</vt:lpstr>
      <vt:lpstr>Speech by Attorney General Janet Reno, Newark, New Jersey, May 5, 1995. Quoted in James Bovard, “Waco Must Get a Hearing,” Wall Street Journal, May 15, 1995.</vt:lpstr>
      <vt:lpstr>Objeciones a la Pena Capital</vt:lpstr>
      <vt:lpstr>Objeciones a la Pena Capital</vt:lpstr>
      <vt:lpstr>PowerPoint Presentation</vt:lpstr>
      <vt:lpstr>PowerPoint Presentation</vt:lpstr>
      <vt:lpstr>Objeciones a la Pena Capital</vt:lpstr>
      <vt:lpstr>Objeciones a la Pena Capital</vt:lpstr>
      <vt:lpstr>PowerPoint Presentation</vt:lpstr>
      <vt:lpstr>PowerPoint Presentation</vt:lpstr>
      <vt:lpstr>Objeciones a la Pena Capital</vt:lpstr>
      <vt:lpstr>PowerPoint Presentation</vt:lpstr>
      <vt:lpstr>PowerPoint Presentation</vt:lpstr>
      <vt:lpstr>PowerPoint Presentation</vt:lpstr>
      <vt:lpstr>PowerPoint Presentation</vt:lpstr>
      <vt:lpstr>Objeciones a la Pena Capital</vt:lpstr>
      <vt:lpstr>Objeciones a la Pena Capital</vt:lpstr>
      <vt:lpstr>Objeciones a la Pena Capital</vt:lpstr>
      <vt:lpstr>Octava Enmienda</vt:lpstr>
      <vt:lpstr>Quinta Enmienda</vt:lpstr>
      <vt:lpstr>Objeciones a la Pena Capital</vt:lpstr>
      <vt:lpstr>PowerPoint Presentation</vt:lpstr>
      <vt:lpstr>Pacto Noéico: Provisión (Gén 9:1-7)</vt:lpstr>
      <vt:lpstr>PowerPoint Presentation</vt:lpstr>
      <vt:lpstr>PowerPoint Presentation</vt:lpstr>
      <vt:lpstr>Conclusión</vt:lpstr>
      <vt:lpstr>Génesis 8‒9 Esquema</vt:lpstr>
      <vt:lpstr>Esquema</vt:lpstr>
      <vt:lpstr>Pacto Noéico: Provisión (Gén 9:1-7)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035 - 9v1-7</dc:title>
  <dc:subject>Genesis 9</dc:subject>
  <dc:creator>A. Woods</dc:creator>
  <dc:description>Modified by Jim McGowan</dc:description>
  <cp:lastModifiedBy>Claudia Mora</cp:lastModifiedBy>
  <cp:revision>1657</cp:revision>
  <cp:lastPrinted>2021-05-07T18:47:45Z</cp:lastPrinted>
  <dcterms:created xsi:type="dcterms:W3CDTF">2009-03-17T12:21:13Z</dcterms:created>
  <dcterms:modified xsi:type="dcterms:W3CDTF">2026-05-28T19:02:06Z</dcterms:modified>
</cp:coreProperties>
</file>