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62"/>
  </p:notesMasterIdLst>
  <p:handoutMasterIdLst>
    <p:handoutMasterId r:id="rId63"/>
  </p:handoutMasterIdLst>
  <p:sldIdLst>
    <p:sldId id="7044" r:id="rId2"/>
    <p:sldId id="7045" r:id="rId3"/>
    <p:sldId id="7082" r:id="rId4"/>
    <p:sldId id="7219" r:id="rId5"/>
    <p:sldId id="7220" r:id="rId6"/>
    <p:sldId id="7221" r:id="rId7"/>
    <p:sldId id="7222" r:id="rId8"/>
    <p:sldId id="7223" r:id="rId9"/>
    <p:sldId id="7228" r:id="rId10"/>
    <p:sldId id="7229" r:id="rId11"/>
    <p:sldId id="7250" r:id="rId12"/>
    <p:sldId id="7251" r:id="rId13"/>
    <p:sldId id="7252" r:id="rId14"/>
    <p:sldId id="7253" r:id="rId15"/>
    <p:sldId id="7254" r:id="rId16"/>
    <p:sldId id="7255" r:id="rId17"/>
    <p:sldId id="7256" r:id="rId18"/>
    <p:sldId id="6946" r:id="rId19"/>
    <p:sldId id="7257" r:id="rId20"/>
    <p:sldId id="7258" r:id="rId21"/>
    <p:sldId id="7259" r:id="rId22"/>
    <p:sldId id="7214" r:id="rId23"/>
    <p:sldId id="6813" r:id="rId24"/>
    <p:sldId id="2052" r:id="rId25"/>
    <p:sldId id="7260" r:id="rId26"/>
    <p:sldId id="7261" r:id="rId27"/>
    <p:sldId id="7262" r:id="rId28"/>
    <p:sldId id="7263" r:id="rId29"/>
    <p:sldId id="7264" r:id="rId30"/>
    <p:sldId id="7265" r:id="rId31"/>
    <p:sldId id="7025" r:id="rId32"/>
    <p:sldId id="6980" r:id="rId33"/>
    <p:sldId id="7266" r:id="rId34"/>
    <p:sldId id="7267" r:id="rId35"/>
    <p:sldId id="7268" r:id="rId36"/>
    <p:sldId id="7269" r:id="rId37"/>
    <p:sldId id="7270" r:id="rId38"/>
    <p:sldId id="7271" r:id="rId39"/>
    <p:sldId id="7272" r:id="rId40"/>
    <p:sldId id="7273" r:id="rId41"/>
    <p:sldId id="7274" r:id="rId42"/>
    <p:sldId id="5812" r:id="rId43"/>
    <p:sldId id="434" r:id="rId44"/>
    <p:sldId id="1738" r:id="rId45"/>
    <p:sldId id="7275" r:id="rId46"/>
    <p:sldId id="7276" r:id="rId47"/>
    <p:sldId id="7277" r:id="rId48"/>
    <p:sldId id="7217" r:id="rId49"/>
    <p:sldId id="7278" r:id="rId50"/>
    <p:sldId id="6675" r:id="rId51"/>
    <p:sldId id="7279" r:id="rId52"/>
    <p:sldId id="7216" r:id="rId53"/>
    <p:sldId id="2033" r:id="rId54"/>
    <p:sldId id="7280" r:id="rId55"/>
    <p:sldId id="7281" r:id="rId56"/>
    <p:sldId id="2122" r:id="rId57"/>
    <p:sldId id="7282" r:id="rId58"/>
    <p:sldId id="6632" r:id="rId59"/>
    <p:sldId id="6917" r:id="rId60"/>
    <p:sldId id="6956" r:id="rId61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CC"/>
    <a:srgbClr val="0000CC"/>
    <a:srgbClr val="66FF66"/>
    <a:srgbClr val="33CC33"/>
    <a:srgbClr val="000066"/>
    <a:srgbClr val="FFCCFF"/>
    <a:srgbClr val="0000FF"/>
    <a:srgbClr val="FFFF99"/>
    <a:srgbClr val="0099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42" autoAdjust="0"/>
    <p:restoredTop sz="96778" autoAdjust="0"/>
  </p:normalViewPr>
  <p:slideViewPr>
    <p:cSldViewPr>
      <p:cViewPr varScale="1">
        <p:scale>
          <a:sx n="118" d="100"/>
          <a:sy n="118" d="100"/>
        </p:scale>
        <p:origin x="112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3624" y="5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437" y="9122452"/>
            <a:ext cx="3170764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392" tIns="48697" rIns="97392" bIns="48697" numCol="1" anchor="b" anchorCtr="0" compatLnSpc="1">
            <a:prstTxWarp prst="textNoShape">
              <a:avLst/>
            </a:prstTxWarp>
          </a:bodyPr>
          <a:lstStyle>
            <a:lvl1pPr algn="r" defTabSz="919579">
              <a:defRPr sz="1400"/>
            </a:lvl1pPr>
          </a:lstStyle>
          <a:p>
            <a:fld id="{416C2B2E-E9D7-4230-8EE4-F98D0B6BB14D}" type="slidenum">
              <a:rPr lang="en-US" altLang="en-US">
                <a:latin typeface="Calibri" panose="020F0502020204030204" pitchFamily="34" charset="0"/>
              </a:rPr>
              <a:pPr/>
              <a:t>‹#›</a:t>
            </a:fld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639ABDC-F385-432C-BC0C-EC9FB366D81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082034"/>
            <a:ext cx="3594184" cy="519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802" tIns="53903" rIns="107802" bIns="53903" numCol="1" anchor="b" anchorCtr="0" compatLnSpc="1">
            <a:prstTxWarp prst="textNoShape">
              <a:avLst/>
            </a:prstTxWarp>
          </a:bodyPr>
          <a:lstStyle>
            <a:lvl1pPr defTabSz="1019412" eaLnBrk="1" hangingPunct="1">
              <a:defRPr sz="16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r>
              <a:rPr lang="en-US" dirty="0">
                <a:latin typeface="Calibri" panose="020F0502020204030204" pitchFamily="34" charset="0"/>
              </a:rPr>
              <a:t>Sugar Land Bible Church</a:t>
            </a:r>
          </a:p>
        </p:txBody>
      </p:sp>
      <p:sp>
        <p:nvSpPr>
          <p:cNvPr id="7" name="Header Placeholder 1">
            <a:extLst>
              <a:ext uri="{FF2B5EF4-FFF2-40B4-BE49-F238E27FC236}">
                <a16:creationId xmlns:a16="http://schemas.microsoft.com/office/drawing/2014/main" id="{DBD86D44-784A-49A5-8D58-104289F50E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612833" y="120405"/>
            <a:ext cx="4089536" cy="793995"/>
          </a:xfrm>
          <a:prstGeom prst="rect">
            <a:avLst/>
          </a:prstGeom>
        </p:spPr>
        <p:txBody>
          <a:bodyPr vert="horz" lIns="118243" tIns="59121" rIns="118243" bIns="59121" rtlCol="0"/>
          <a:lstStyle>
            <a:lvl1pPr algn="ctr">
              <a:defRPr sz="1700" dirty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defRPr/>
            </a:pPr>
            <a:r>
              <a:rPr lang="en-US" sz="1600" dirty="0"/>
              <a:t>Dr. Andy Woods</a:t>
            </a:r>
          </a:p>
          <a:p>
            <a:pPr>
              <a:defRPr/>
            </a:pPr>
            <a:r>
              <a:rPr lang="en-US" sz="1600" dirty="0"/>
              <a:t>Genesis 034 - 8v21-22 </a:t>
            </a:r>
          </a:p>
          <a:p>
            <a:pPr>
              <a:defRPr/>
            </a:pPr>
            <a:r>
              <a:rPr lang="en-US" sz="1600" dirty="0"/>
              <a:t>05-02-2021</a:t>
            </a: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1" y="0"/>
            <a:ext cx="3170764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392" tIns="48697" rIns="97392" bIns="48697" numCol="1" anchor="t" anchorCtr="0" compatLnSpc="1">
            <a:prstTxWarp prst="textNoShape">
              <a:avLst/>
            </a:prstTxWarp>
          </a:bodyPr>
          <a:lstStyle>
            <a:lvl1pPr defTabSz="920970" eaLnBrk="1" hangingPunct="1">
              <a:defRPr sz="1400">
                <a:latin typeface="Calibri" panose="020F0502020204030204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4142749" y="0"/>
            <a:ext cx="317076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392" tIns="48697" rIns="97392" bIns="48697" numCol="1" anchor="t" anchorCtr="0" compatLnSpc="1">
            <a:prstTxWarp prst="textNoShape">
              <a:avLst/>
            </a:prstTxWarp>
          </a:bodyPr>
          <a:lstStyle>
            <a:lvl1pPr algn="r" defTabSz="920970" eaLnBrk="1" hangingPunct="1">
              <a:defRPr sz="1400">
                <a:latin typeface="Calibri" panose="020F0502020204030204" pitchFamily="34" charset="0"/>
                <a:cs typeface="Arial" charset="0"/>
              </a:defRPr>
            </a:lvl1pPr>
          </a:lstStyle>
          <a:p>
            <a:pPr>
              <a:defRPr/>
            </a:pPr>
            <a:fld id="{5800389A-3474-4B41-9CB2-F1B2DAE08F62}" type="datetimeFigureOut">
              <a:rPr lang="en-US" smtClean="0"/>
              <a:pPr>
                <a:defRPr/>
              </a:pPr>
              <a:t>5/14/2026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1038" tIns="50519" rIns="101038" bIns="50519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32364" y="4561226"/>
            <a:ext cx="5850473" cy="4318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392" tIns="48697" rIns="97392" bIns="486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1" y="9120813"/>
            <a:ext cx="3170764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392" tIns="48697" rIns="97392" bIns="48697" numCol="1" anchor="b" anchorCtr="0" compatLnSpc="1">
            <a:prstTxWarp prst="textNoShape">
              <a:avLst/>
            </a:prstTxWarp>
          </a:bodyPr>
          <a:lstStyle>
            <a:lvl1pPr defTabSz="920970" eaLnBrk="1" hangingPunct="1">
              <a:defRPr sz="1400">
                <a:latin typeface="Calibri" panose="020F0502020204030204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4142749" y="9120813"/>
            <a:ext cx="317076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392" tIns="48697" rIns="97392" bIns="48697" numCol="1" anchor="b" anchorCtr="0" compatLnSpc="1">
            <a:prstTxWarp prst="textNoShape">
              <a:avLst/>
            </a:prstTxWarp>
          </a:bodyPr>
          <a:lstStyle>
            <a:lvl1pPr algn="r" defTabSz="919579">
              <a:defRPr sz="1400">
                <a:latin typeface="Calibri" panose="020F0502020204030204" pitchFamily="34" charset="0"/>
              </a:defRPr>
            </a:lvl1pPr>
          </a:lstStyle>
          <a:p>
            <a:fld id="{3D084339-C7C3-4022-975D-A91B6BCBB8E5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Dr. Andy Woods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9/11/2016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Sugar Land Bible Church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3584848-F49B-4589-80F1-8AC4D2C6A1D1}" type="slidenum">
              <a:rPr lang="en-US" altLang="en-US" smtClean="0"/>
              <a:pPr>
                <a:defRPr/>
              </a:pPr>
              <a:t>60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35855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35332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23334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7775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70155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62438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8773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11780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60103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2075" tIns="46038" rIns="92075" bIns="46038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defRPr/>
            </a:pPr>
            <a:endParaRPr lang="en-US" alt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lang="en-US" alt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92177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9988" y="1946275"/>
            <a:ext cx="77724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3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06824-8A41-4716-AE4C-176E2E7B0908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0711618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3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25970F-7A46-46CD-9785-CC6B011A0510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8651927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4"/>
            <a:ext cx="1085850" cy="6854825"/>
            <a:chOff x="0" y="0"/>
            <a:chExt cx="684" cy="431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Calibri" panose="020F0502020204030204" pitchFamily="34" charset="0"/>
                <a:cs typeface="+mn-cs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8" y="103"/>
              <a:ext cx="96" cy="4126"/>
              <a:chOff x="48" y="103"/>
              <a:chExt cx="96" cy="4126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48" y="2116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/>
            </p:nvSpPr>
            <p:spPr bwMode="auto">
              <a:xfrm>
                <a:off x="48" y="2404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/>
            </p:nvSpPr>
            <p:spPr bwMode="auto">
              <a:xfrm>
                <a:off x="48" y="2549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8" name="Rectangle 16"/>
              <p:cNvSpPr>
                <a:spLocks noChangeArrowheads="1"/>
              </p:cNvSpPr>
              <p:nvPr/>
            </p:nvSpPr>
            <p:spPr bwMode="auto">
              <a:xfrm>
                <a:off x="48" y="2691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0" name="Rectangle 18"/>
              <p:cNvSpPr>
                <a:spLocks noChangeArrowheads="1"/>
              </p:cNvSpPr>
              <p:nvPr/>
            </p:nvSpPr>
            <p:spPr bwMode="auto">
              <a:xfrm>
                <a:off x="48" y="2979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5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6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7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48" y="4134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48" y="103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30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33" name="Rectangle 31"/>
              <p:cNvSpPr>
                <a:spLocks noChangeArrowheads="1"/>
              </p:cNvSpPr>
              <p:nvPr/>
            </p:nvSpPr>
            <p:spPr bwMode="auto">
              <a:xfrm>
                <a:off x="48" y="67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34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35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15394" name="Rectangle 34"/>
          <p:cNvSpPr>
            <a:spLocks noGrp="1" noChangeArrowheads="1"/>
          </p:cNvSpPr>
          <p:nvPr>
            <p:ph type="ctrTitle" sz="quarter"/>
          </p:nvPr>
        </p:nvSpPr>
        <p:spPr>
          <a:xfrm>
            <a:off x="1143000" y="2286000"/>
            <a:ext cx="7772400" cy="1143000"/>
          </a:xfrm>
        </p:spPr>
        <p:txBody>
          <a:bodyPr/>
          <a:lstStyle>
            <a:lvl1pPr algn="ctr">
              <a:defRPr>
                <a:solidFill>
                  <a:srgbClr val="00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395" name="Rectangle 3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6400800" cy="1752600"/>
          </a:xfrm>
        </p:spPr>
        <p:txBody>
          <a:bodyPr lIns="92075" tIns="46038" rIns="92075" bIns="46038"/>
          <a:lstStyle>
            <a:lvl1pPr marL="0" indent="0" algn="ctr">
              <a:buFont typeface="Wingdings" pitchFamily="2" charset="2"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6" name="Rectangle 3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434306A-9547-419F-A264-AAB67C05F398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5793296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4"/>
            <a:ext cx="1085850" cy="6854825"/>
            <a:chOff x="0" y="0"/>
            <a:chExt cx="684" cy="4318"/>
          </a:xfrm>
        </p:grpSpPr>
        <p:sp>
          <p:nvSpPr>
            <p:cNvPr id="1433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Calibri" panose="020F0502020204030204" pitchFamily="34" charset="0"/>
                <a:cs typeface="+mn-cs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34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35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36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37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38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39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0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1" name="Rectangle 12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2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3" name="Rectangle 14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4" name="Rectangle 15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5" name="Rectangle 16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6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7" name="Rectangle 18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8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49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0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1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2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3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4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5" name="Rectangle 26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6" name="Rectangle 27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7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8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59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60" name="Rectangle 31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61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1062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en-US" altLang="en-US" dirty="0"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1027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4371" name="Rectangle 3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Calibri" panose="020F0502020204030204" pitchFamily="34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72" name="Rectangle 3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Calibri" panose="020F0502020204030204" pitchFamily="34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73" name="Rectangle 3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Calibri" panose="020F0502020204030204" pitchFamily="34" charset="0"/>
              </a:defRPr>
            </a:lvl1pPr>
          </a:lstStyle>
          <a:p>
            <a:fld id="{3776912B-AC69-41FE-A101-09E856C32C50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  <p:sp>
        <p:nvSpPr>
          <p:cNvPr id="1437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9988" y="1946275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8906" r:id="rId1"/>
    <p:sldLayoutId id="2147488907" r:id="rId2"/>
    <p:sldLayoutId id="2147488908" r:id="rId3"/>
    <p:sldLayoutId id="2147488909" r:id="rId4"/>
    <p:sldLayoutId id="2147488910" r:id="rId5"/>
    <p:sldLayoutId id="2147488911" r:id="rId6"/>
    <p:sldLayoutId id="2147488912" r:id="rId7"/>
    <p:sldLayoutId id="2147488913" r:id="rId8"/>
    <p:sldLayoutId id="2147488914" r:id="rId9"/>
    <p:sldLayoutId id="2147488915" r:id="rId10"/>
    <p:sldLayoutId id="2147488916" r:id="rId11"/>
    <p:sldLayoutId id="2147488917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t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E1458CD8-D940-42DA-B266-2FCD81C4F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860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t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 algn="ctr"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s-CO" altLang="en-US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Génesis 6-9</a:t>
            </a:r>
          </a:p>
          <a:p>
            <a:pPr marL="0" indent="0" algn="ctr"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s-CO" altLang="en-US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El Diluvio y la Continuación de la Promesa Mesiánica 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365E98A2-B1BD-4000-A879-674CC59720E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396" y="1966546"/>
            <a:ext cx="6705600" cy="3519854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2133A89A-43F1-98A3-1B2F-799DC9E35CE5}"/>
              </a:ext>
            </a:extLst>
          </p:cNvPr>
          <p:cNvSpPr txBox="1">
            <a:spLocks/>
          </p:cNvSpPr>
          <p:nvPr/>
        </p:nvSpPr>
        <p:spPr bwMode="auto">
          <a:xfrm>
            <a:off x="995362" y="5424854"/>
            <a:ext cx="715327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t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 algn="ctr" eaLnBrk="1" hangingPunct="1">
              <a:buClr>
                <a:srgbClr val="00FF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2800" dirty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Dr. Andy Woods</a:t>
            </a:r>
          </a:p>
          <a:p>
            <a:pPr marL="0" indent="0" algn="ctr" eaLnBrk="1" hangingPunct="1">
              <a:buClr>
                <a:srgbClr val="00FF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Pastor Principal – Sugar Land Bible Church</a:t>
            </a:r>
          </a:p>
          <a:p>
            <a:pPr marL="0" indent="0" algn="ctr" eaLnBrk="1" hangingPunct="1">
              <a:buClr>
                <a:srgbClr val="00FF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Presidente – Seminario Teológico Chafer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2AF8FB-BF49-8C5B-5CDF-C0CE53780664}"/>
              </a:ext>
            </a:extLst>
          </p:cNvPr>
          <p:cNvSpPr txBox="1"/>
          <p:nvPr/>
        </p:nvSpPr>
        <p:spPr>
          <a:xfrm>
            <a:off x="1349001" y="4953000"/>
            <a:ext cx="64459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75000"/>
                  </a:schemeClr>
                </a:solidFill>
                <a:latin typeface="Century Gothic" panose="020B0502020202020204" pitchFamily="34" charset="0"/>
              </a:rPr>
              <a:t>el libro de los orígenes         |   por  dr. andy woods</a:t>
            </a:r>
            <a:endParaRPr lang="es-CO" sz="2000" dirty="0">
              <a:solidFill>
                <a:schemeClr val="tx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Flowchart: Data 2">
            <a:extLst>
              <a:ext uri="{FF2B5EF4-FFF2-40B4-BE49-F238E27FC236}">
                <a16:creationId xmlns:a16="http://schemas.microsoft.com/office/drawing/2014/main" id="{5BB26294-E3FF-1C77-7B4C-3A0CDE113BBF}"/>
              </a:ext>
            </a:extLst>
          </p:cNvPr>
          <p:cNvSpPr/>
          <p:nvPr/>
        </p:nvSpPr>
        <p:spPr bwMode="auto">
          <a:xfrm rot="1831805">
            <a:off x="2575285" y="2828099"/>
            <a:ext cx="144962" cy="278487"/>
          </a:xfrm>
          <a:prstGeom prst="flowChartInputOutput">
            <a:avLst/>
          </a:prstGeom>
          <a:solidFill>
            <a:schemeClr val="tx1">
              <a:lumMod val="85000"/>
            </a:schemeClr>
          </a:solidFill>
          <a:ln w="9525" cap="flat" cmpd="sng" algn="ctr">
            <a:solidFill>
              <a:schemeClr val="tx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O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8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050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latin typeface="Calibri" panose="020F0502020204030204" pitchFamily="34" charset="0"/>
              </a:rPr>
              <a:t>ESTRUCTURA DE GÉNESIS</a:t>
            </a:r>
          </a:p>
        </p:txBody>
      </p:sp>
      <p:pic>
        <p:nvPicPr>
          <p:cNvPr id="2" name="Picture 4" descr="5 Bible Lessons to Learn From the Book of Genesis | Jack Wellman">
            <a:extLst>
              <a:ext uri="{FF2B5EF4-FFF2-40B4-BE49-F238E27FC236}">
                <a16:creationId xmlns:a16="http://schemas.microsoft.com/office/drawing/2014/main" id="{8E86B3BC-9844-40CD-A11F-6CE774086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5785" y="4191000"/>
            <a:ext cx="343243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051">
            <a:extLst>
              <a:ext uri="{FF2B5EF4-FFF2-40B4-BE49-F238E27FC236}">
                <a16:creationId xmlns:a16="http://schemas.microsoft.com/office/drawing/2014/main" id="{0389B6FF-46AB-77AF-6E6B-6C6F0DEB7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1600200"/>
            <a:ext cx="8153400" cy="1955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t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AutoNum type="romanUcPeriod"/>
              <a:defRPr/>
            </a:pPr>
            <a:r>
              <a:rPr lang="en-US" b="1" u="sng" kern="0" dirty="0">
                <a:solidFill>
                  <a:srgbClr val="FFFFCC"/>
                </a:solidFill>
              </a:rPr>
              <a:t>Orígen de la raza humana (Gén. 1</a:t>
            </a:r>
            <a:r>
              <a:rPr lang="en-US" b="1" u="sng" kern="0" dirty="0">
                <a:solidFill>
                  <a:srgbClr val="FFFFCC"/>
                </a:solidFill>
                <a:cs typeface="Calibri" panose="020F0502020204030204" pitchFamily="34" charset="0"/>
              </a:rPr>
              <a:t>‒11)</a:t>
            </a:r>
            <a:endParaRPr lang="en-US" b="1" u="sng" kern="0" dirty="0">
              <a:solidFill>
                <a:srgbClr val="FFFFCC"/>
              </a:solidFill>
            </a:endParaRPr>
          </a:p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AutoNum type="romanUcPeriod"/>
              <a:defRPr/>
            </a:pPr>
            <a:r>
              <a:rPr lang="en-US" kern="0" dirty="0"/>
              <a:t>Orígen de la raza hebrea (Gén. 12</a:t>
            </a:r>
            <a:r>
              <a:rPr lang="en-US" kern="0" dirty="0">
                <a:cs typeface="Calibri" panose="020F0502020204030204" pitchFamily="34" charset="0"/>
              </a:rPr>
              <a:t>‒50)</a:t>
            </a:r>
            <a:endParaRPr lang="en-US" kern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D913F4-6661-243E-5743-53DA2DF3B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9154" y="60906"/>
            <a:ext cx="1509653" cy="108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12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7086600" cy="4119563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100000"/>
              <a:buFont typeface="Wingdings" pitchFamily="2" charset="2"/>
              <a:buAutoNum type="romanUcPeriod"/>
              <a:defRPr/>
            </a:pPr>
            <a:r>
              <a:rPr lang="en-US" b="1" dirty="0">
                <a:solidFill>
                  <a:srgbClr val="FFFFCC"/>
                </a:solidFill>
              </a:rPr>
              <a:t>Génesis 1-11 (cuatro eventos)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b="1" u="sng" dirty="0">
                <a:solidFill>
                  <a:srgbClr val="FFFFCC"/>
                </a:solidFill>
              </a:rPr>
              <a:t>Creación (1-2)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Caída (3-5)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Diluvio (6-9)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Dispersión nacional (10-11)</a:t>
            </a:r>
          </a:p>
        </p:txBody>
      </p:sp>
      <p:pic>
        <p:nvPicPr>
          <p:cNvPr id="2" name="Picture 4" descr="5 Bible Lessons to Learn From the Book of Genesis | Jack Wellman">
            <a:extLst>
              <a:ext uri="{FF2B5EF4-FFF2-40B4-BE49-F238E27FC236}">
                <a16:creationId xmlns:a16="http://schemas.microsoft.com/office/drawing/2014/main" id="{86B279D7-E07E-42EE-BC3D-7CC92BFCD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7054" y="2514600"/>
            <a:ext cx="274594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050">
            <a:extLst>
              <a:ext uri="{FF2B5EF4-FFF2-40B4-BE49-F238E27FC236}">
                <a16:creationId xmlns:a16="http://schemas.microsoft.com/office/drawing/2014/main" id="{7E2A6228-CB3B-4F20-9370-1D1ADE6610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00300" y="228600"/>
            <a:ext cx="4991100" cy="914400"/>
          </a:xfrm>
        </p:spPr>
        <p:txBody>
          <a:bodyPr/>
          <a:lstStyle/>
          <a:p>
            <a:pPr algn="ctr" eaLnBrk="1" hangingPunct="1"/>
            <a:r>
              <a:rPr lang="en-US" sz="3600" dirty="0"/>
              <a:t>ESTRUCTURA DE GÉNESIS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B62D08-CA39-6262-1D5E-CE7E15C2A7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7052" y="68418"/>
            <a:ext cx="1392865" cy="99838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72140-1BBB-0ECD-3452-AF44C8DA6D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74942FA9-4652-1E9E-D8B7-DF2004EE16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7086600" cy="4119563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100000"/>
              <a:buFont typeface="Wingdings" pitchFamily="2" charset="2"/>
              <a:buAutoNum type="romanUcPeriod"/>
              <a:defRPr/>
            </a:pPr>
            <a:r>
              <a:rPr lang="en-US" b="1" dirty="0">
                <a:solidFill>
                  <a:srgbClr val="FFFFCC"/>
                </a:solidFill>
              </a:rPr>
              <a:t>Génesis 1-11 (cuatro eventos)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Creación (1-2)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b="1" u="sng" dirty="0">
                <a:solidFill>
                  <a:srgbClr val="FFFFCC"/>
                </a:solidFill>
              </a:rPr>
              <a:t>Caída (3-5)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Diluvio (6-9)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Dispersión nacional (10-11)</a:t>
            </a:r>
          </a:p>
        </p:txBody>
      </p:sp>
      <p:pic>
        <p:nvPicPr>
          <p:cNvPr id="2" name="Picture 4" descr="5 Bible Lessons to Learn From the Book of Genesis | Jack Wellman">
            <a:extLst>
              <a:ext uri="{FF2B5EF4-FFF2-40B4-BE49-F238E27FC236}">
                <a16:creationId xmlns:a16="http://schemas.microsoft.com/office/drawing/2014/main" id="{24F72A46-1322-E173-7DB3-D98076230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7054" y="2514600"/>
            <a:ext cx="274594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050">
            <a:extLst>
              <a:ext uri="{FF2B5EF4-FFF2-40B4-BE49-F238E27FC236}">
                <a16:creationId xmlns:a16="http://schemas.microsoft.com/office/drawing/2014/main" id="{C45D1130-7353-36DF-255F-D655CB009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24100" y="223837"/>
            <a:ext cx="5219700" cy="914400"/>
          </a:xfrm>
        </p:spPr>
        <p:txBody>
          <a:bodyPr/>
          <a:lstStyle/>
          <a:p>
            <a:pPr algn="ctr" eaLnBrk="1" hangingPunct="1"/>
            <a:r>
              <a:rPr lang="en-US" sz="3600" dirty="0"/>
              <a:t>ESTRUCTURA DE GÉNESIS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F90D3B-3D58-5E80-0C19-23A2550A2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449" y="56143"/>
            <a:ext cx="1197373" cy="85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22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6045B-2BCD-551A-E772-EC0EACCB3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510B8A-B7CA-37A2-D11B-88121CD84E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4514" name="Rectangle 1">
            <a:extLst>
              <a:ext uri="{FF2B5EF4-FFF2-40B4-BE49-F238E27FC236}">
                <a16:creationId xmlns:a16="http://schemas.microsoft.com/office/drawing/2014/main" id="{05E3D046-D130-4750-67E0-CF181684F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alt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Génesis 3:15</a:t>
            </a:r>
          </a:p>
          <a:p>
            <a:pPr algn="just"/>
            <a:r>
              <a:rPr lang="en-US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“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»Pondré enemistad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Entre tú y la mujer,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Y entre tu simiente y su simiente;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Él te herirá en la cabeza,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Y tú lo herirás en el talón».</a:t>
            </a:r>
            <a:r>
              <a:rPr lang="en-US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”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EF4745-9FDE-E5A8-B85D-387F864A31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0" y="1371600"/>
            <a:ext cx="1755648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65508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72140-1BBB-0ECD-3452-AF44C8DA6D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74942FA9-4652-1E9E-D8B7-DF2004EE16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7086600" cy="4119563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100000"/>
              <a:buFont typeface="Wingdings" pitchFamily="2" charset="2"/>
              <a:buAutoNum type="romanUcPeriod"/>
              <a:defRPr/>
            </a:pPr>
            <a:r>
              <a:rPr lang="en-US" b="1" dirty="0">
                <a:solidFill>
                  <a:srgbClr val="FFFFCC"/>
                </a:solidFill>
              </a:rPr>
              <a:t>Génesis 1-11 (cuatro eventos)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Creación (1-2)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Caída (3-5)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b="1" u="sng" dirty="0">
                <a:solidFill>
                  <a:srgbClr val="FFFFCC"/>
                </a:solidFill>
              </a:rPr>
              <a:t>Diluvio (6-9)</a:t>
            </a:r>
          </a:p>
          <a:p>
            <a:pPr marL="914400" lvl="1" indent="-457200" eaLnBrk="1" hangingPunct="1">
              <a:spcBef>
                <a:spcPts val="0"/>
              </a:spcBef>
              <a:spcAft>
                <a:spcPts val="3000"/>
              </a:spcAft>
              <a:buSzPct val="100000"/>
              <a:buFont typeface="+mj-lt"/>
              <a:buAutoNum type="alphaUcPeriod"/>
              <a:defRPr/>
            </a:pPr>
            <a:r>
              <a:rPr lang="en-US" dirty="0"/>
              <a:t>Dispersión nacional (10-11)</a:t>
            </a:r>
          </a:p>
        </p:txBody>
      </p:sp>
      <p:pic>
        <p:nvPicPr>
          <p:cNvPr id="2" name="Picture 4" descr="5 Bible Lessons to Learn From the Book of Genesis | Jack Wellman">
            <a:extLst>
              <a:ext uri="{FF2B5EF4-FFF2-40B4-BE49-F238E27FC236}">
                <a16:creationId xmlns:a16="http://schemas.microsoft.com/office/drawing/2014/main" id="{24F72A46-1322-E173-7DB3-D98076230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7054" y="2514600"/>
            <a:ext cx="274594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050">
            <a:extLst>
              <a:ext uri="{FF2B5EF4-FFF2-40B4-BE49-F238E27FC236}">
                <a16:creationId xmlns:a16="http://schemas.microsoft.com/office/drawing/2014/main" id="{C45D1130-7353-36DF-255F-D655CB009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24100" y="223837"/>
            <a:ext cx="5219700" cy="914400"/>
          </a:xfrm>
        </p:spPr>
        <p:txBody>
          <a:bodyPr/>
          <a:lstStyle/>
          <a:p>
            <a:pPr algn="ctr" eaLnBrk="1" hangingPunct="1"/>
            <a:r>
              <a:rPr lang="en-US" sz="3600" dirty="0"/>
              <a:t>ESTRUCTURA DE GÉNESIS</a:t>
            </a:r>
          </a:p>
        </p:txBody>
      </p:sp>
    </p:spTree>
    <p:extLst>
      <p:ext uri="{BB962C8B-B14F-4D97-AF65-F5344CB8AC3E}">
        <p14:creationId xmlns:p14="http://schemas.microsoft.com/office/powerpoint/2010/main" val="2137558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20758-1316-BCC1-6B63-676E4E4BE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0C1B0AD2-005F-C8CA-4FC7-A83A763C2A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67100" y="228600"/>
            <a:ext cx="22098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El Diluvio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(Gén 6–9)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AE15BEBD-B893-3C65-3978-487A7493CC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09700" y="1946275"/>
            <a:ext cx="6819900" cy="3463925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antes del diluvio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é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n 6)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El diluvio (G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é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n 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Las aguas bajan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(Gén 8)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 posteriores al diluvio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(Gén 9)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659144-F488-DDCB-261D-C92C99C9C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82" y="31694"/>
            <a:ext cx="1594625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480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857500" y="228600"/>
            <a:ext cx="3429000" cy="1097280"/>
          </a:xfrm>
        </p:spPr>
        <p:txBody>
          <a:bodyPr/>
          <a:lstStyle/>
          <a:p>
            <a:pPr lvl="0" algn="ctr" eaLnBrk="1" hangingPunct="1">
              <a:spcBef>
                <a:spcPct val="20000"/>
              </a:spcBef>
              <a:buClr>
                <a:srgbClr val="00FFFF"/>
              </a:buClr>
              <a:buSzPct val="75000"/>
              <a:defRPr/>
            </a:pPr>
            <a:r>
              <a:rPr lang="en-US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Génesis 7</a:t>
            </a:r>
            <a:br>
              <a:rPr lang="en-US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El Diluvio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5DEF34-151F-4412-B2B3-743E96FB2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059" y="1676400"/>
            <a:ext cx="7395882" cy="4572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4E2E7B-071E-4E00-A2FE-8A209CF07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0423" y="38437"/>
            <a:ext cx="1328384" cy="95216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20758-1316-BCC1-6B63-676E4E4BE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0C1B0AD2-005F-C8CA-4FC7-A83A763C2A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67100" y="228600"/>
            <a:ext cx="22098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El Diluvio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(Gén 6–9)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AE15BEBD-B893-3C65-3978-487A7493CC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09700" y="1946275"/>
            <a:ext cx="6819900" cy="3463925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antes del diluvio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é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n 6)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El diluvio (G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é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n 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Las aguas bajan 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(Gén 8)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36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 posteriores al diluvio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(Gén 9)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659144-F488-DDCB-261D-C92C99C9C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82" y="31694"/>
            <a:ext cx="1594625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86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228600"/>
            <a:ext cx="4267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Génesis 8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‒9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Esquema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8102" y="1294514"/>
            <a:ext cx="7836297" cy="4268972"/>
          </a:xfrm>
        </p:spPr>
        <p:txBody>
          <a:bodyPr/>
          <a:lstStyle/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Disminución de las aguas (8:1-5)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Pruebas de tierra firme (8:6-14)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Salida del arca (8:15-19)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 posteriores al diluvio (8:20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Calibri" panose="020F0502020204030204" pitchFamily="34" charset="0"/>
              </a:rPr>
              <a:t>‒9:29)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 marL="0" lvl="1" indent="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None/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2E8B7-C999-2BBB-169A-EF3E8BC73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60906"/>
            <a:ext cx="1743607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38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65CA0-F299-595E-2BDA-4298E5FA1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>
            <a:extLst>
              <a:ext uri="{FF2B5EF4-FFF2-40B4-BE49-F238E27FC236}">
                <a16:creationId xmlns:a16="http://schemas.microsoft.com/office/drawing/2014/main" id="{815F9CC6-FAF5-43A6-8071-DAFE9C2C58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228600"/>
            <a:ext cx="4267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Génesis 8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‒9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Esquema</a:t>
            </a:r>
          </a:p>
        </p:txBody>
      </p:sp>
      <p:sp>
        <p:nvSpPr>
          <p:cNvPr id="148483" name="Rectangle 3">
            <a:extLst>
              <a:ext uri="{FF2B5EF4-FFF2-40B4-BE49-F238E27FC236}">
                <a16:creationId xmlns:a16="http://schemas.microsoft.com/office/drawing/2014/main" id="{C267EA3B-8AAB-FBD6-AFC6-5A90C5D97F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8102" y="1294514"/>
            <a:ext cx="7836297" cy="4268972"/>
          </a:xfrm>
        </p:spPr>
        <p:txBody>
          <a:bodyPr/>
          <a:lstStyle/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Disminución de las aguas (8:1-5)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Pruebas de tierra firme (8:6-14)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Salida del arca (8:15-19)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 posteriores al diluvio (8:20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Calibri" panose="020F0502020204030204" pitchFamily="34" charset="0"/>
              </a:rPr>
              <a:t>‒9:29)</a:t>
            </a:r>
            <a:endParaRPr lang="en-US" b="1" u="sng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 marL="0" lvl="1" indent="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None/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CCDD09-0C3A-60D1-9662-7F74C18BB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60906"/>
            <a:ext cx="1743607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872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2600" y="232376"/>
            <a:ext cx="4686300" cy="1371600"/>
          </a:xfrm>
        </p:spPr>
        <p:txBody>
          <a:bodyPr/>
          <a:lstStyle/>
          <a:p>
            <a:pPr lvl="0" algn="ctr" eaLnBrk="1" hangingPunct="1">
              <a:spcBef>
                <a:spcPct val="20000"/>
              </a:spcBef>
              <a:buClr>
                <a:srgbClr val="00FFFF"/>
              </a:buClr>
              <a:buSzPct val="75000"/>
              <a:defRPr/>
            </a:pP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Génesis 8:20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–9:29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</a:b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 posteriores al diluvio 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11D30-BD1E-467C-8E6A-D2A67842B59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863" y="1752600"/>
            <a:ext cx="7315200" cy="457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5D0C2C-7995-3CBD-7FC1-A7068A7E16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702" y="152401"/>
            <a:ext cx="1280776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733800" y="304800"/>
            <a:ext cx="1981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Esquema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6994" y="1600201"/>
            <a:ext cx="7416006" cy="3962400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Pacto Noéico (Gén 8:20–9:17)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Promesa (Gén 8:20-22) 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Provisión (Gén 9:1-7)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Pacto y Sello (Gén 9:8-17)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Pecado posterior al diluvio (Gén 9:18-29)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4F2916-9927-29F1-B291-FA96B013D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4926" y="82025"/>
            <a:ext cx="1373881" cy="9847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01AA7-9276-10D1-263C-9036D9F53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A4109603-6B50-F1D6-9660-BAAA3BD7E0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33800" y="304800"/>
            <a:ext cx="1981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Esquema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1F406E59-6E7E-9D40-0F2B-6F6AA47CB0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6994" y="1600201"/>
            <a:ext cx="7416006" cy="3962400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Pacto Noéico (Gén 8:20–9:17)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Promesa (Gén 8:20-22) 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Provisión (Gén 9:1-7)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Pacto y Sello (Gén 9:8-17)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Pecado posterior al diluvio (Gén 9:18-29)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D99C26-B74C-90AD-9CC7-C496BA752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4926" y="82025"/>
            <a:ext cx="1373881" cy="9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94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74739-0957-F51F-6375-71A68E00D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0A9890CB-6D72-B082-38B3-BEC1E2304A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33800" y="304800"/>
            <a:ext cx="1981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Esquema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37E837BF-C031-53DA-0638-7C398B69AB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6994" y="1600201"/>
            <a:ext cx="7416006" cy="3962400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Pacto Noéico (Gén 8:20–9:17)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Promesa (Gén 8:20-22) 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Provisión (Gén 9:1-7)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Pacto y Sello (Gén 9:8-17)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Pecado posterior al diluvio (Gén 9:18-29)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58AEC4-6CE2-A18A-3E21-4B667B30A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82025"/>
            <a:ext cx="1743607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6005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019300" y="304800"/>
            <a:ext cx="51054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Pacto Noéico: Promesa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(Gén 8:20-22)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3900" y="1600200"/>
            <a:ext cx="7696200" cy="4460875"/>
          </a:xfrm>
        </p:spPr>
        <p:txBody>
          <a:bodyPr/>
          <a:lstStyle/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El sacrificio inicial de Noé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(8:20)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Promesa divina de no inundar la tierra de nuevo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8:21a)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 continua depravación hace necesaria la obra de un futuro Mesías.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8:21b)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Estaciónes o ciclos ininterrumpidos     (Gén 8:22) – Calentamiento global?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5D6E10-3B34-87E8-D86A-BC81722D6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76200"/>
            <a:ext cx="1743607" cy="124978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59E916-29A1-D26A-FE14-EDAB8645F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AB481907-4B58-43DB-245F-A7AD4542CD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9300" y="304800"/>
            <a:ext cx="51054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Pacto Noéico: Promesa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(Gén 8:20-22)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154627" name="Rectangle 3">
            <a:extLst>
              <a:ext uri="{FF2B5EF4-FFF2-40B4-BE49-F238E27FC236}">
                <a16:creationId xmlns:a16="http://schemas.microsoft.com/office/drawing/2014/main" id="{80A12ED4-065E-E3B3-6DAF-9C7DE33273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3900" y="1600200"/>
            <a:ext cx="7696200" cy="4460875"/>
          </a:xfrm>
        </p:spPr>
        <p:txBody>
          <a:bodyPr/>
          <a:lstStyle/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El sacrificio inicial de Noé 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(8:20)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Promesa divina de no inundar la tierra de nuevo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8:21a)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 continua depravación hace necesaria la obra de un futuro Mesías.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8:21b)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Estaciónes o ciclos ininterrumpidos     (Gén 8:22) – Calentamiento global?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C17979-7626-1545-ED72-4D653FBE9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76200"/>
            <a:ext cx="1743607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867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034BC-2352-0C90-E5A4-84399F462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36E997EC-3C4F-9F78-A08A-EA20B2D47F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4488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Provisión de Dios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(3:20-24)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6EF559AA-F608-4558-FBCC-8F59893B52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5461" y="1600201"/>
            <a:ext cx="8533079" cy="2743200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Continuación de la raza humana (3:20)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Perdón (3:21, 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Expulsión de Adán y Eva del Edén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(3:22-24)</a:t>
            </a:r>
          </a:p>
        </p:txBody>
      </p:sp>
      <p:pic>
        <p:nvPicPr>
          <p:cNvPr id="32772" name="Picture 5" descr="C:\Users\awoods\Pictures\Microsoft Clip Organizer\j0353629.wmf">
            <a:extLst>
              <a:ext uri="{FF2B5EF4-FFF2-40B4-BE49-F238E27FC236}">
                <a16:creationId xmlns:a16="http://schemas.microsoft.com/office/drawing/2014/main" id="{68022C8B-7183-D921-C319-70A360E4B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0479" y="3886200"/>
            <a:ext cx="3203042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BB203A0-32C1-1228-6171-FCB784E0B9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584" y="76146"/>
            <a:ext cx="1318223" cy="94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160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890C6A-F559-4628-9FB2-67DCB837C6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2819400"/>
          </a:xfrm>
        </p:spPr>
        <p:txBody>
          <a:bodyPr/>
          <a:lstStyle/>
          <a:p>
            <a:pPr marL="0" indent="0" algn="ctr" defTabSz="685800">
              <a:spcBef>
                <a:spcPct val="0"/>
              </a:spcBef>
              <a:spcAft>
                <a:spcPts val="1200"/>
              </a:spcAft>
              <a:buNone/>
              <a:defRPr/>
            </a:pPr>
            <a:r>
              <a:rPr lang="en-US" sz="4000" kern="1200" dirty="0">
                <a:solidFill>
                  <a:schemeClr val="tx2"/>
                </a:solidFill>
                <a:ea typeface="+mj-ea"/>
              </a:rPr>
              <a:t>Exodo 12:5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3600" dirty="0"/>
              <a:t>“</a:t>
            </a:r>
            <a:r>
              <a:rPr lang="es-CO" sz="3600" dirty="0"/>
              <a:t>El cordero será un macho </a:t>
            </a:r>
            <a:r>
              <a:rPr lang="es-CO" sz="3600" b="1" u="sng" dirty="0">
                <a:solidFill>
                  <a:srgbClr val="FFFFCC"/>
                </a:solidFill>
              </a:rPr>
              <a:t>sin defecto</a:t>
            </a:r>
            <a:r>
              <a:rPr lang="es-CO" sz="3600" dirty="0"/>
              <a:t>, de un año. Lo apartarán de entre las ovejas o de entre las cabras</a:t>
            </a:r>
            <a:r>
              <a:rPr lang="en-US" sz="3600" dirty="0"/>
              <a:t>.”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5" name="Picture 6" descr="Image result for passover lamb">
            <a:extLst>
              <a:ext uri="{FF2B5EF4-FFF2-40B4-BE49-F238E27FC236}">
                <a16:creationId xmlns:a16="http://schemas.microsoft.com/office/drawing/2014/main" id="{5FF4C3C5-0A6C-4DF0-BA2F-72A4F2DBB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000375"/>
            <a:ext cx="3200400" cy="1800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5384318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890C6A-F559-4628-9FB2-67DCB837C6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2819400"/>
          </a:xfrm>
        </p:spPr>
        <p:txBody>
          <a:bodyPr/>
          <a:lstStyle/>
          <a:p>
            <a:pPr marL="0" indent="0" algn="ctr" defTabSz="685800">
              <a:spcBef>
                <a:spcPct val="0"/>
              </a:spcBef>
              <a:spcAft>
                <a:spcPts val="1200"/>
              </a:spcAft>
              <a:buNone/>
              <a:defRPr/>
            </a:pPr>
            <a:r>
              <a:rPr lang="en-US" sz="4000" kern="1200" dirty="0">
                <a:solidFill>
                  <a:schemeClr val="tx2"/>
                </a:solidFill>
                <a:ea typeface="+mj-ea"/>
              </a:rPr>
              <a:t>Juan 1:29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3600" dirty="0"/>
              <a:t>“ </a:t>
            </a:r>
            <a:r>
              <a:rPr lang="es-CO" sz="3600" dirty="0"/>
              <a:t>Al día siguiente Juan vio* a Jesús que venía hacia él, y dijo*: «Ahí está </a:t>
            </a:r>
            <a:r>
              <a:rPr lang="es-CO" sz="3600" b="1" u="sng" dirty="0">
                <a:solidFill>
                  <a:srgbClr val="FFFFCC"/>
                </a:solidFill>
              </a:rPr>
              <a:t>el Cordero de Dios</a:t>
            </a:r>
            <a:r>
              <a:rPr lang="es-CO" sz="3600" dirty="0"/>
              <a:t> que quita el pecado del mundo</a:t>
            </a:r>
            <a:r>
              <a:rPr lang="en-US" sz="3600" dirty="0"/>
              <a:t>.’”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5" name="Picture 6" descr="Image result for passover lamb">
            <a:extLst>
              <a:ext uri="{FF2B5EF4-FFF2-40B4-BE49-F238E27FC236}">
                <a16:creationId xmlns:a16="http://schemas.microsoft.com/office/drawing/2014/main" id="{5FF4C3C5-0A6C-4DF0-BA2F-72A4F2DBB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000375"/>
            <a:ext cx="3200400" cy="1800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4566164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0C9BD-4AED-E63C-1025-505A690782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B69D3937-F82C-7387-105A-7CADD3223F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9300" y="304800"/>
            <a:ext cx="51054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Pacto Noéico: Promesa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(Gén 8:20-22)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154627" name="Rectangle 3">
            <a:extLst>
              <a:ext uri="{FF2B5EF4-FFF2-40B4-BE49-F238E27FC236}">
                <a16:creationId xmlns:a16="http://schemas.microsoft.com/office/drawing/2014/main" id="{4F547A98-BF1E-DEBC-94A5-5260E9A0E4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3900" y="1600200"/>
            <a:ext cx="7696200" cy="4460875"/>
          </a:xfrm>
        </p:spPr>
        <p:txBody>
          <a:bodyPr/>
          <a:lstStyle/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El sacrificio inicial de Noé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(8:20)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Promesa divina de no inundar la tierra de nuevo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8:21a)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 continua depravación hace necesaria la obra de un futuro Mesías.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8:21b)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Estaciónes o ciclos ininterrumpidos     (Gén 8:22) – Calentamiento global?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B7E9D8-38C5-482C-AEC9-EE80C2DB9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76200"/>
            <a:ext cx="1743607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08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3D1FAC-9636-4654-A651-EB339EDD7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Subtitle 3"/>
          <p:cNvSpPr>
            <a:spLocks noGrp="1"/>
          </p:cNvSpPr>
          <p:nvPr>
            <p:ph type="subTitle" sz="quarter" idx="1"/>
          </p:nvPr>
        </p:nvSpPr>
        <p:spPr>
          <a:xfrm>
            <a:off x="0" y="1"/>
            <a:ext cx="9144000" cy="3428999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4000" kern="1200" dirty="0">
                <a:solidFill>
                  <a:srgbClr val="00FFFF"/>
                </a:solidFill>
                <a:ea typeface="+mj-ea"/>
                <a:cs typeface="+mj-cs"/>
              </a:rPr>
              <a:t>Génesis 8:21</a:t>
            </a:r>
          </a:p>
          <a:p>
            <a:pPr lvl="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CO" altLang="en-US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El Señor percibió el aroma agradable, y dijo el Señor para sí: «Nunca más volveré a maldecir la tierra por causa del hombre, porque la intención del corazón del hombre es mala desde su juventud. Nunca más volveré a destruir todo ser viviente como lo he hecho.</a:t>
            </a:r>
            <a:endParaRPr lang="en-US" altLang="en-US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105606-4CEA-4A85-8256-78021E7CD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3971" y="3413760"/>
            <a:ext cx="2156059" cy="146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388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5CB2BE-7E4D-4E5C-B78B-34894B7581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/>
          <p:cNvSpPr>
            <a:spLocks noChangeArrowheads="1"/>
          </p:cNvSpPr>
          <p:nvPr/>
        </p:nvSpPr>
        <p:spPr bwMode="auto">
          <a:xfrm>
            <a:off x="76200" y="-17533"/>
            <a:ext cx="9144000" cy="381642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Génesis 8:21</a:t>
            </a:r>
          </a:p>
          <a:p>
            <a:pPr algn="just">
              <a:defRPr/>
            </a:pP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Señor percibió el aroma agradable, y dijo el Señor para sí: </a:t>
            </a:r>
            <a:r>
              <a:rPr lang="es-CO" altLang="en-US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«Nunca más volveré a maldecir la tierra por causa del hombre</a:t>
            </a: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porque la intención del corazón del hombre es mala desde su juventud. </a:t>
            </a:r>
            <a:r>
              <a:rPr lang="es-CO" altLang="en-US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Nunca más volveré a destruir todo ser viviente como lo he hecho</a:t>
            </a:r>
            <a:r>
              <a:rPr lang="en-US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3276600"/>
            <a:ext cx="2001411" cy="16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4061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617" y="914400"/>
            <a:ext cx="7448765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76500" y="304800"/>
            <a:ext cx="419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Génesis 12:1-3; 15:18</a:t>
            </a:r>
          </a:p>
        </p:txBody>
      </p:sp>
    </p:spTree>
    <p:extLst>
      <p:ext uri="{BB962C8B-B14F-4D97-AF65-F5344CB8AC3E}">
        <p14:creationId xmlns:p14="http://schemas.microsoft.com/office/powerpoint/2010/main" val="2240474598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5CB2BE-7E4D-4E5C-B78B-34894B7581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/>
          <p:cNvSpPr>
            <a:spLocks noChangeArrowheads="1"/>
          </p:cNvSpPr>
          <p:nvPr/>
        </p:nvSpPr>
        <p:spPr bwMode="auto">
          <a:xfrm>
            <a:off x="1" y="2"/>
            <a:ext cx="9144000" cy="381642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Génesis 8:21</a:t>
            </a:r>
          </a:p>
          <a:p>
            <a:pPr algn="just">
              <a:defRPr/>
            </a:pP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Señor percibió el aroma agradable, y dijo el Señor para sí: </a:t>
            </a:r>
            <a:r>
              <a:rPr lang="es-CO" altLang="en-US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«Nunca más volveré a maldecir la tierra por causa del hombre</a:t>
            </a: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porque la intención del corazón del hombre es mala desde su juventud. </a:t>
            </a:r>
            <a:r>
              <a:rPr lang="es-CO" altLang="en-US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Nunca más volveré a destruir todo ser viviente como lo he hecho</a:t>
            </a:r>
            <a:r>
              <a:rPr lang="en-US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3276600"/>
            <a:ext cx="2001411" cy="16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60919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25DBD7-D1FA-8922-AEBF-AE3CFC568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B71745C8-E2FE-6123-EB09-4A42DEC8DE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9300" y="304800"/>
            <a:ext cx="51054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Pacto Noéico: Promesa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(Gén 8:20-22)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154627" name="Rectangle 3">
            <a:extLst>
              <a:ext uri="{FF2B5EF4-FFF2-40B4-BE49-F238E27FC236}">
                <a16:creationId xmlns:a16="http://schemas.microsoft.com/office/drawing/2014/main" id="{476FF6A6-3CEC-8F69-C368-810500D8EC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3900" y="1600200"/>
            <a:ext cx="7696200" cy="4460875"/>
          </a:xfrm>
        </p:spPr>
        <p:txBody>
          <a:bodyPr/>
          <a:lstStyle/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El sacrificio inicial de Noé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(8:20)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Promesa divina de no inundar la tierra de nuevo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8:21a)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 continua depravación hace necesaria la obra de un futuro Mesías.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8:21b)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Estaciónes o ciclos ininterrumpidos     (Gén 8:22) – Calentamiento global?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FBA200-3A14-6BC4-EB5F-E6B36ED12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6799" y="76200"/>
            <a:ext cx="138200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674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5CB2BE-7E4D-4E5C-B78B-34894B7581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/>
          <p:cNvSpPr>
            <a:spLocks noChangeArrowheads="1"/>
          </p:cNvSpPr>
          <p:nvPr/>
        </p:nvSpPr>
        <p:spPr bwMode="auto">
          <a:xfrm>
            <a:off x="1" y="2"/>
            <a:ext cx="9144000" cy="33239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Génesis 8:21</a:t>
            </a:r>
          </a:p>
          <a:p>
            <a:pPr algn="just">
              <a:defRPr/>
            </a:pP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Señor percibió el aroma agradable, y dijo el Señor para sí: «Nunca más volveré a maldecir la tierra por causa del hombre, </a:t>
            </a:r>
            <a:r>
              <a:rPr lang="es-CO" altLang="en-US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porque la intención del corazón del hombre es mala desde su juventud</a:t>
            </a: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 Nunca más volveré a destruir todo ser viviente como lo he hecho</a:t>
            </a:r>
            <a:r>
              <a:rPr lang="en-US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294" y="3200400"/>
            <a:ext cx="2001411" cy="16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96976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1D5D77-08A7-4F2D-BFF3-B4B931E21D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"/>
            <a:ext cx="9144000" cy="6857999"/>
          </a:xfrm>
          <a:prstGeom prst="rect">
            <a:avLst/>
          </a:prstGeom>
        </p:spPr>
      </p:pic>
      <p:sp>
        <p:nvSpPr>
          <p:cNvPr id="134147" name="Rectangle 1"/>
          <p:cNvSpPr>
            <a:spLocks noChangeArrowheads="1"/>
          </p:cNvSpPr>
          <p:nvPr/>
        </p:nvSpPr>
        <p:spPr bwMode="auto">
          <a:xfrm>
            <a:off x="800100" y="3"/>
            <a:ext cx="7543800" cy="196977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891" indent="-342891" algn="ctr" defTabSz="685783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75000"/>
              <a:defRPr/>
            </a:pPr>
            <a:r>
              <a:rPr lang="en-US" alt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Salmo 51:5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Yo nací en iniquidad,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Y en pecado me concibió mi madre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.”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6CE41B-FC63-48D6-BAA0-FD6EE7E1D5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2177" y="1981200"/>
            <a:ext cx="3899647" cy="2819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16018447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1D5D77-08A7-4F2D-BFF3-B4B931E21D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"/>
            <a:ext cx="9144000" cy="6857999"/>
          </a:xfrm>
          <a:prstGeom prst="rect">
            <a:avLst/>
          </a:prstGeom>
        </p:spPr>
      </p:pic>
      <p:sp>
        <p:nvSpPr>
          <p:cNvPr id="134147" name="Rectangle 1"/>
          <p:cNvSpPr>
            <a:spLocks noChangeArrowheads="1"/>
          </p:cNvSpPr>
          <p:nvPr/>
        </p:nvSpPr>
        <p:spPr bwMode="auto">
          <a:xfrm>
            <a:off x="0" y="3"/>
            <a:ext cx="9144000" cy="246221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891" indent="-342891" algn="ctr" defTabSz="685783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75000"/>
              <a:defRPr/>
            </a:pPr>
            <a:r>
              <a:rPr lang="en-US" alt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Jeremías 17:9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600" kern="0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»Más </a:t>
            </a:r>
            <a:r>
              <a:rPr lang="es-CO" sz="3600" b="1" u="sng" dirty="0">
                <a:solidFill>
                  <a:srgbClr val="FFFFC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engañoso</a:t>
            </a: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 que todo es el </a:t>
            </a:r>
            <a:r>
              <a:rPr lang="es-CO" sz="3600" b="1" u="sng" dirty="0">
                <a:solidFill>
                  <a:srgbClr val="FFFFC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corazón</a:t>
            </a: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s-CO" sz="3600" b="1" u="sng" dirty="0">
                <a:solidFill>
                  <a:srgbClr val="FFFFC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sin remedio</a:t>
            </a: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¿Quién lo </a:t>
            </a:r>
            <a:r>
              <a:rPr lang="es-CO" sz="3600" b="1" u="sng" dirty="0">
                <a:solidFill>
                  <a:srgbClr val="FFFFC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comprenderá</a:t>
            </a:r>
            <a:r>
              <a:rPr lang="es-CO" sz="36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.”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6CE41B-FC63-48D6-BAA0-FD6EE7E1D5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5400" y="1905000"/>
            <a:ext cx="3899647" cy="2819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77302310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A5408C-F4A1-45E3-8E77-4E54C6E869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"/>
            <a:ext cx="9144000" cy="68579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CDEAED3-01F1-4371-916A-19B18503684B}"/>
              </a:ext>
            </a:extLst>
          </p:cNvPr>
          <p:cNvSpPr/>
          <p:nvPr/>
        </p:nvSpPr>
        <p:spPr>
          <a:xfrm>
            <a:off x="0" y="3"/>
            <a:ext cx="914400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91" indent="-342891" algn="ctr" defTabSz="685783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rgbClr val="00FFFF"/>
              </a:buClr>
              <a:buSzPct val="75000"/>
              <a:defRPr/>
            </a:pPr>
            <a:r>
              <a:rPr lang="en-US" altLang="en-US" sz="4000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Marcos 7:20-23</a:t>
            </a:r>
            <a:endParaRPr lang="en-US" sz="4000" dirty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2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También decía: «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Lo que sale del hombre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eso es lo que contamina al hombre. 21 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Porque de adentro, del corazón de los hombres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salen los malos pensamientos, fornicaciones, robos, homicidios, adulterios, 22 avaricias, maldades, engaños, sensualidad, envidia, calumnia, orgullo e insensatez. 23 Todas estas maldades 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 adentro salen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y contaminan al hombre»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.’”</a:t>
            </a:r>
          </a:p>
        </p:txBody>
      </p:sp>
    </p:spTree>
    <p:extLst>
      <p:ext uri="{BB962C8B-B14F-4D97-AF65-F5344CB8AC3E}">
        <p14:creationId xmlns:p14="http://schemas.microsoft.com/office/powerpoint/2010/main" val="2246665816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24015A-623D-4976-828D-20D4B41D1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8914" name="Rectangle 3"/>
          <p:cNvSpPr>
            <a:spLocks noChangeArrowheads="1"/>
          </p:cNvSpPr>
          <p:nvPr/>
        </p:nvSpPr>
        <p:spPr bwMode="auto">
          <a:xfrm>
            <a:off x="0" y="0"/>
            <a:ext cx="9144000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defTabSz="685800">
              <a:spcAft>
                <a:spcPts val="1200"/>
              </a:spcAft>
            </a:pP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Romanos 5:12</a:t>
            </a:r>
          </a:p>
          <a:p>
            <a:pPr algn="just">
              <a:spcAft>
                <a:spcPts val="1000"/>
              </a:spcAft>
            </a:pP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Por tanto, tal como el pecado entró en el mundo por medio de </a:t>
            </a:r>
            <a:r>
              <a:rPr lang="es-CO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un hombre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y por medio del pecado la </a:t>
            </a:r>
            <a:r>
              <a:rPr lang="es-CO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muerte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así también </a:t>
            </a:r>
            <a:r>
              <a:rPr lang="es-CO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 muerte se extendió a todos los hombres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porque todos pecaron.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A74BF2-A87E-00AA-0536-61E859BB80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3276600"/>
            <a:ext cx="2492015" cy="160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4983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6045B-2BCD-551A-E772-EC0EACCB3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510B8A-B7CA-37A2-D11B-88121CD84E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4514" name="Rectangle 1">
            <a:extLst>
              <a:ext uri="{FF2B5EF4-FFF2-40B4-BE49-F238E27FC236}">
                <a16:creationId xmlns:a16="http://schemas.microsoft.com/office/drawing/2014/main" id="{05E3D046-D130-4750-67E0-CF181684F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alt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Génesis 3:15</a:t>
            </a:r>
          </a:p>
          <a:p>
            <a:pPr algn="just"/>
            <a:r>
              <a:rPr lang="en-US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“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»Pondré enemistad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Entre tú y la mujer,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Y entre tu simiente y su simiente;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Él te herirá en la cabeza,</a:t>
            </a:r>
          </a:p>
          <a:p>
            <a:pPr algn="just"/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Y tú lo herirás en el talón».</a:t>
            </a:r>
            <a:r>
              <a:rPr lang="en-US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”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EF4745-9FDE-E5A8-B85D-387F864A31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0" y="1371600"/>
            <a:ext cx="1755648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071197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3E56F-12FA-2A90-AA01-AA3692F1C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BAC1457A-BDE5-B708-5711-2C999AF85F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9300" y="304800"/>
            <a:ext cx="51054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Pacto Noéico: Promesa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(Gén 8:20-22)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154627" name="Rectangle 3">
            <a:extLst>
              <a:ext uri="{FF2B5EF4-FFF2-40B4-BE49-F238E27FC236}">
                <a16:creationId xmlns:a16="http://schemas.microsoft.com/office/drawing/2014/main" id="{F04BF78C-5B80-5B21-C55C-FFFA8C42E1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3900" y="1600200"/>
            <a:ext cx="7696200" cy="4460875"/>
          </a:xfrm>
        </p:spPr>
        <p:txBody>
          <a:bodyPr/>
          <a:lstStyle/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El sacrificio inicial de Noé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(8:20)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Promesa divina de no inundar la tierra de nuevo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8:21a)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 continua depravación hace necesaria la obra de un futuro Mesías.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8:21b)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Estaciónes o ciclos ininterrumpidos     (Gén 8:22) – Calentamiento global?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84E481-359A-0463-A956-A15027F83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3107" y="76200"/>
            <a:ext cx="12757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3699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5A06F4-5CFC-4427-BD81-E8C66D2ED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/>
          <p:cNvSpPr>
            <a:spLocks noChangeArrowheads="1"/>
          </p:cNvSpPr>
          <p:nvPr/>
        </p:nvSpPr>
        <p:spPr bwMode="auto">
          <a:xfrm>
            <a:off x="0" y="0"/>
            <a:ext cx="9144000" cy="41857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latin typeface="Calibri" panose="020F0502020204030204" pitchFamily="34" charset="0"/>
              </a:rPr>
              <a:t> </a:t>
            </a:r>
            <a:r>
              <a:rPr lang="en-US" sz="4000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Génesis 8:22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Mientras la tierra permanezca,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La siembra y la siega,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frío y el calor,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verano y el invierno,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día y la noche,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Nunca cesarán».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22F9EF-511B-4D07-8DB0-EA61C5965F5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600" y="1600200"/>
            <a:ext cx="3048700" cy="2286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635911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C92E4-FEEC-EA0A-D831-5E83E38BD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10A9E-EE84-A0AF-AAA8-19164F657A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>
            <a:extLst>
              <a:ext uri="{FF2B5EF4-FFF2-40B4-BE49-F238E27FC236}">
                <a16:creationId xmlns:a16="http://schemas.microsoft.com/office/drawing/2014/main" id="{DC07CAC2-F40B-3F56-19FD-445E0A6C6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1857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latin typeface="Calibri" panose="020F0502020204030204" pitchFamily="34" charset="0"/>
              </a:rPr>
              <a:t> </a:t>
            </a:r>
            <a:r>
              <a:rPr lang="en-US" sz="4000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Génesis 8:22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Mientras la tierra permanezca,</a:t>
            </a:r>
          </a:p>
          <a:p>
            <a:pPr marL="0" indent="0" algn="just" eaLnBrk="1" hangingPunct="1">
              <a:buNone/>
              <a:defRPr/>
            </a:pPr>
            <a:r>
              <a:rPr lang="es-CO" sz="3600" b="1" u="sng" dirty="0">
                <a:solidFill>
                  <a:srgbClr val="FFFFCC"/>
                </a:solidFill>
                <a:latin typeface="Calibri" pitchFamily="34" charset="0"/>
                <a:cs typeface="Calibri" pitchFamily="34" charset="0"/>
              </a:rPr>
              <a:t>La siembra y la siega</a:t>
            </a:r>
            <a:r>
              <a:rPr lang="es-CO" sz="3600" dirty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frío y el calor,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verano y el invierno,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día y la noche,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Nunca cesarán».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E2EA7D-3429-8F32-27AB-6EB65250F5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600" y="1600200"/>
            <a:ext cx="3048700" cy="2286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669198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964609-EF65-4397-CDE5-6801FA221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9A5852-CAD2-7496-B7D2-D6A91A915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>
            <a:extLst>
              <a:ext uri="{FF2B5EF4-FFF2-40B4-BE49-F238E27FC236}">
                <a16:creationId xmlns:a16="http://schemas.microsoft.com/office/drawing/2014/main" id="{3A88076F-A18F-CAA9-B7B9-E2B92C30DE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1857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latin typeface="Calibri" panose="020F0502020204030204" pitchFamily="34" charset="0"/>
              </a:rPr>
              <a:t> </a:t>
            </a:r>
            <a:r>
              <a:rPr lang="en-US" sz="4000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Génesis 8:22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Mientras la tierra permanezca,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La siembra y la siega,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frío y el calor,</a:t>
            </a:r>
          </a:p>
          <a:p>
            <a:pPr marL="0" indent="0" algn="just" eaLnBrk="1" hangingPunct="1">
              <a:buNone/>
              <a:defRPr/>
            </a:pPr>
            <a:r>
              <a:rPr lang="es-CO" sz="3600" b="1" u="sng" dirty="0">
                <a:solidFill>
                  <a:srgbClr val="FFFFCC"/>
                </a:solidFill>
                <a:latin typeface="Calibri" pitchFamily="34" charset="0"/>
                <a:cs typeface="Calibri" pitchFamily="34" charset="0"/>
              </a:rPr>
              <a:t>El verano y el invierno</a:t>
            </a:r>
            <a:r>
              <a:rPr lang="es-CO" sz="3600" dirty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día y la noche,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Nunca cesarán».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8D4024-4877-8B92-DB8C-333A29C2577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600" y="1600200"/>
            <a:ext cx="3048700" cy="2286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325902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2DA6B-4C5A-20DE-5816-026FBC7D5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69FE76D-B4AB-3452-ACF7-9505140DA0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4147" name="Rectangle 1">
            <a:extLst>
              <a:ext uri="{FF2B5EF4-FFF2-40B4-BE49-F238E27FC236}">
                <a16:creationId xmlns:a16="http://schemas.microsoft.com/office/drawing/2014/main" id="{47F6C1CD-64E6-A65F-C446-A771CD64C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307776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en-US" sz="27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 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</a:rPr>
              <a:t> </a:t>
            </a: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Génesis 1:14</a:t>
            </a:r>
          </a:p>
          <a:p>
            <a:pPr algn="just">
              <a:defRPr/>
            </a:pP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Entonces dijo Dios: «Haya lumbreras en la expansión de los cielos para separar </a:t>
            </a:r>
            <a:r>
              <a:rPr lang="es-CO" sz="3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el día 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de </a:t>
            </a:r>
            <a:r>
              <a:rPr lang="es-CO" sz="3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la noche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, y sean </a:t>
            </a:r>
            <a:r>
              <a:rPr lang="es-CO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para señales y para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s-CO" sz="3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estaciones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s-CO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y para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s-CO" sz="3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días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s-CO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y para</a:t>
            </a:r>
            <a:r>
              <a:rPr lang="es-CO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s-CO" sz="3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años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7D48B5-C6F7-7E09-D341-B6AC0C892B7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3124200"/>
            <a:ext cx="2134090" cy="16002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38021801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D1C2E3-5C69-5487-DCDA-F3DDCE3AC2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71A273-89F3-FD5D-D302-814263E5A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>
            <a:extLst>
              <a:ext uri="{FF2B5EF4-FFF2-40B4-BE49-F238E27FC236}">
                <a16:creationId xmlns:a16="http://schemas.microsoft.com/office/drawing/2014/main" id="{71A1101E-1385-F8B1-8DF9-C231A791D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1857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latin typeface="Calibri" panose="020F0502020204030204" pitchFamily="34" charset="0"/>
              </a:rPr>
              <a:t> </a:t>
            </a:r>
            <a:r>
              <a:rPr lang="en-US" sz="4000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Génesis 8:22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Mientras la tierra permanezca,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La siembra y la siega,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frío y el calor,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verano y el invierno,</a:t>
            </a:r>
          </a:p>
          <a:p>
            <a:pPr marL="0" indent="0" algn="just" eaLnBrk="1" hangingPunct="1">
              <a:buNone/>
              <a:defRPr/>
            </a:pPr>
            <a:r>
              <a:rPr lang="es-CO" sz="3600" b="1" u="sng" dirty="0">
                <a:solidFill>
                  <a:srgbClr val="FFFFCC"/>
                </a:solidFill>
                <a:latin typeface="Calibri" pitchFamily="34" charset="0"/>
                <a:cs typeface="Calibri" pitchFamily="34" charset="0"/>
              </a:rPr>
              <a:t>El día y la noche</a:t>
            </a:r>
            <a:r>
              <a:rPr lang="es-CO" sz="3600" dirty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Nunca cesarán».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816B4A-3DBA-9DC0-AA74-DDB1D6AF3A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600" y="1600200"/>
            <a:ext cx="3048700" cy="2286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016060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BE9B3-D14F-0086-E961-9DDB67FB1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F94B98-3799-AFCA-394D-A7A161FC9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>
            <a:extLst>
              <a:ext uri="{FF2B5EF4-FFF2-40B4-BE49-F238E27FC236}">
                <a16:creationId xmlns:a16="http://schemas.microsoft.com/office/drawing/2014/main" id="{EFB04861-9516-AB81-B626-729A7AC93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1857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latin typeface="Calibri" panose="020F0502020204030204" pitchFamily="34" charset="0"/>
              </a:rPr>
              <a:t> </a:t>
            </a:r>
            <a:r>
              <a:rPr lang="en-US" sz="4000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Génesis 8:22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Mientras la tierra permanezca,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La siembra y la siega,</a:t>
            </a:r>
          </a:p>
          <a:p>
            <a:pPr marL="0" indent="0" algn="just" eaLnBrk="1" hangingPunct="1">
              <a:buNone/>
              <a:defRPr/>
            </a:pPr>
            <a:r>
              <a:rPr lang="es-CO" sz="3600" b="1" u="sng" dirty="0">
                <a:solidFill>
                  <a:srgbClr val="FFFFCC"/>
                </a:solidFill>
                <a:latin typeface="Calibri" pitchFamily="34" charset="0"/>
                <a:cs typeface="Calibri" pitchFamily="34" charset="0"/>
              </a:rPr>
              <a:t>El frío y el calor</a:t>
            </a:r>
            <a:r>
              <a:rPr lang="es-CO" sz="3600" dirty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verano y el invierno,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día y la noche,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Nunca cesarán».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82C64-7E51-579E-62FB-E3876F3C16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1981200"/>
            <a:ext cx="4209733" cy="153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1742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1785937" y="285750"/>
            <a:ext cx="5572125" cy="628650"/>
          </a:xfrm>
        </p:spPr>
        <p:txBody>
          <a:bodyPr/>
          <a:lstStyle/>
          <a:p>
            <a:pPr algn="ctr" eaLnBrk="1" hangingPunct="1"/>
            <a:r>
              <a:rPr lang="en-US" dirty="0">
                <a:solidFill>
                  <a:srgbClr val="00FFFF"/>
                </a:solidFill>
              </a:rPr>
              <a:t>Gestión por Crisis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228600" y="1685925"/>
            <a:ext cx="4914899" cy="308610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dirty="0">
                <a:ea typeface="Calibri" pitchFamily="34" charset="0"/>
                <a:cs typeface="Calibri" pitchFamily="34" charset="0"/>
              </a:rPr>
              <a:t>“</a:t>
            </a:r>
            <a:r>
              <a:rPr lang="es-CO" i="1" dirty="0"/>
              <a:t>Nunca dejes que una crisis grave se desperdicie. Y con eso quiero decir que es una oportunidad para hacer cosas que crees que antes no podías hacer</a:t>
            </a:r>
            <a:r>
              <a:rPr lang="en-US" i="1" dirty="0"/>
              <a:t>.</a:t>
            </a:r>
            <a:r>
              <a:rPr lang="en-US" dirty="0"/>
              <a:t>”          Rahm Emanuel</a:t>
            </a:r>
            <a:endParaRPr lang="en-US" dirty="0">
              <a:ea typeface="Calibri" pitchFamily="34" charset="0"/>
              <a:cs typeface="Calibri" pitchFamily="34" charset="0"/>
            </a:endParaRPr>
          </a:p>
        </p:txBody>
      </p:sp>
      <p:sp>
        <p:nvSpPr>
          <p:cNvPr id="40964" name="TextBox 3"/>
          <p:cNvSpPr txBox="1">
            <a:spLocks noChangeArrowheads="1"/>
          </p:cNvSpPr>
          <p:nvPr/>
        </p:nvSpPr>
        <p:spPr bwMode="auto">
          <a:xfrm>
            <a:off x="2114549" y="6136459"/>
            <a:ext cx="49149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350" dirty="0">
                <a:latin typeface="Calibri" panose="020F0502020204030204" pitchFamily="34" charset="0"/>
              </a:rPr>
              <a:t>www.youtube.com/watch?v=Pb-YuhFWCr4</a:t>
            </a:r>
            <a:endParaRPr lang="en-US" sz="1350" dirty="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40965" name="Picture 2" descr="https://encrypted-tbn1.gstatic.com/images?q=tbn:ANd9GcSIKdhBFxiOXm7dIMxBcmmwjp_RUOe30d3s0l5aLm6HbPaab2L04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400300"/>
            <a:ext cx="2946797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76200" y="156206"/>
          <a:ext cx="8991600" cy="6545588"/>
        </p:xfrm>
        <a:graphic>
          <a:graphicData uri="http://schemas.openxmlformats.org/drawingml/2006/table">
            <a:tbl>
              <a:tblPr firstRow="1" bandRow="1">
                <a:tableStyleId>{5202B0CA-FC54-4496-8BCA-5EF66A818D29}</a:tableStyleId>
              </a:tblPr>
              <a:tblGrid>
                <a:gridCol w="4495800">
                  <a:extLst>
                    <a:ext uri="{9D8B030D-6E8A-4147-A177-3AD203B41FA5}">
                      <a16:colId xmlns:a16="http://schemas.microsoft.com/office/drawing/2014/main" val="154548770"/>
                    </a:ext>
                  </a:extLst>
                </a:gridCol>
                <a:gridCol w="4495800">
                  <a:extLst>
                    <a:ext uri="{9D8B030D-6E8A-4147-A177-3AD203B41FA5}">
                      <a16:colId xmlns:a16="http://schemas.microsoft.com/office/drawing/2014/main" val="3164247623"/>
                    </a:ext>
                  </a:extLst>
                </a:gridCol>
              </a:tblGrid>
              <a:tr h="5486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3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Calibri" panose="020F0502020204030204" pitchFamily="34" charset="0"/>
                          <a:ea typeface="+mj-ea"/>
                          <a:cs typeface="+mj-cs"/>
                        </a:rPr>
                        <a:t>UN Conferencias sobre Globalismo</a:t>
                      </a:r>
                      <a:endParaRPr kumimoji="0" 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93" marB="342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93" marB="342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63913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UN - CONFERENCIA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93" marB="342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OBJETIVO DECLARADO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93" marB="342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8928093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Cumbre de la Tierra,                          Río de Janeiro, 1992</a:t>
                      </a:r>
                      <a:endParaRPr kumimoji="0" 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89" marB="342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Proteger el medio ambiente</a:t>
                      </a:r>
                      <a:endParaRPr kumimoji="0" 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89" marB="342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553429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Conferencia de derechos humanos, Vienna, 1993</a:t>
                      </a:r>
                      <a:endParaRPr kumimoji="0" 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89" marB="342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Proteger los derechos humanos</a:t>
                      </a:r>
                      <a:endParaRPr kumimoji="0" 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89" marB="342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806711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Conferencia de Población,            Cairo, 1994</a:t>
                      </a:r>
                      <a:endParaRPr kumimoji="0" 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89" marB="342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s-CO" sz="22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</a:rPr>
                        <a:t>Prevenir el hambre y la pobreza</a:t>
                      </a:r>
                      <a:endParaRPr kumimoji="0" lang="en-US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89" marB="342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87998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Conferencia sobre la mujer,      Beijing, 1995</a:t>
                      </a: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s-CO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Proteger los derechos de las mujeres</a:t>
                      </a:r>
                      <a:endParaRPr kumimoji="0" lang="en-US" sz="22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94938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s-CO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Conferencia sobre los Asentamientos Humanos</a:t>
                      </a:r>
                      <a:r>
                        <a:rPr kumimoji="0" lang="en-US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,  Istanbul, 1996</a:t>
                      </a: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s-CO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Proporcionar vivienda global para todos</a:t>
                      </a:r>
                      <a:endParaRPr kumimoji="0" lang="en-US" sz="22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776376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s-CO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Conferencia sobre el Cambio Climático</a:t>
                      </a:r>
                      <a:r>
                        <a:rPr kumimoji="0" lang="en-US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, Copenhagen, 2009</a:t>
                      </a: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s-CO" sz="2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Implementar la política de cambio climático</a:t>
                      </a:r>
                      <a:endParaRPr kumimoji="0" lang="en-US" sz="22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548632"/>
                  </a:ext>
                </a:extLst>
              </a:tr>
              <a:tr h="5486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Christopher Corbett, "The U.S. And Other U.N. Serfdoms," in </a:t>
                      </a: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Foreshocks of the Antichrist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ed. William T. James(Eugene, OR: Harvest House, 1997), 210-19.</a:t>
                      </a: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2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88" marB="34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9306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0716758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6FBB20-1F36-4A97-97BB-07050415B0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CEACDA7-2CEE-4562-98F8-4D770D0BA924}"/>
              </a:ext>
            </a:extLst>
          </p:cNvPr>
          <p:cNvSpPr/>
          <p:nvPr/>
        </p:nvSpPr>
        <p:spPr>
          <a:xfrm>
            <a:off x="0" y="0"/>
            <a:ext cx="91440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</a:pP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Apocalipsis 13:16–18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30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r>
              <a:rPr lang="en-US" sz="30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O" sz="30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 hace que a todos</a:t>
            </a:r>
            <a:r>
              <a:rPr lang="es-CO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pequeños y grandes, ricos y pobres, libres y esclavos, </a:t>
            </a:r>
            <a:r>
              <a:rPr lang="es-CO" sz="30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se les dé una marca en la mano derecha o en la frente</a:t>
            </a:r>
            <a:r>
              <a:rPr lang="es-CO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17 para que nadie pueda comprar ni vender, sino el que tenga la marca, la cual es el nombre de la bestia o el número de su nombre. 18 Aquí hay sabiduría. El que tiene entendimiento, que calcule el número de la bestia, porque el número es el de un hombre, y su número es 666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3" name="Rectangle 37">
            <a:extLst>
              <a:ext uri="{FF2B5EF4-FFF2-40B4-BE49-F238E27FC236}">
                <a16:creationId xmlns:a16="http://schemas.microsoft.com/office/drawing/2014/main" id="{F66D240F-36CF-4F0E-AD6B-7B795FA5834C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0" y="6248400"/>
            <a:ext cx="533400" cy="457200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fld id="{6C66F440-5D10-45D9-8CEF-05FCBC835039}" type="slidenum">
              <a:rPr lang="en-US" altLang="en-U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42</a:t>
            </a:fld>
            <a:endParaRPr lang="en-US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047312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4A56D5-F6CE-41FC-A675-C3078E35C0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024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81000" y="14335"/>
            <a:ext cx="8229600" cy="3829050"/>
          </a:xfrm>
        </p:spPr>
        <p:txBody>
          <a:bodyPr/>
          <a:lstStyle/>
          <a:p>
            <a:pPr marL="0" indent="0" algn="ctr" defTabSz="514350" eaLnBrk="1" hangingPunct="1">
              <a:spcBef>
                <a:spcPct val="0"/>
              </a:spcBef>
              <a:spcAft>
                <a:spcPts val="900"/>
              </a:spcAft>
              <a:buNone/>
              <a:defRPr/>
            </a:pPr>
            <a:r>
              <a:rPr lang="en-US" altLang="en-US" sz="4000" kern="1200" dirty="0">
                <a:solidFill>
                  <a:srgbClr val="00FFFF"/>
                </a:solidFill>
                <a:ea typeface="+mj-ea"/>
                <a:cs typeface="+mj-cs"/>
              </a:rPr>
              <a:t>Génesis 11:6</a:t>
            </a:r>
          </a:p>
          <a:p>
            <a:pPr marL="0" indent="0" algn="just" eaLnBrk="1" hangingPunct="1">
              <a:spcBef>
                <a:spcPts val="0"/>
              </a:spcBef>
              <a:buNone/>
              <a:defRPr/>
            </a:pPr>
            <a:r>
              <a:rPr lang="es-CO" alt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dijo el Señor: «Son un solo pueblo y todos ellos tienen la misma lengua. Esto es lo que han comenzado a hacer, y </a:t>
            </a:r>
            <a:r>
              <a:rPr lang="es-CO" altLang="en-US" sz="3600" b="1" i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 nada de lo que se propongan hacer les será imposible</a:t>
            </a:r>
            <a:r>
              <a:rPr lang="en-US" alt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.”</a:t>
            </a:r>
          </a:p>
          <a:p>
            <a:pPr marL="0" indent="0" eaLnBrk="1" hangingPunct="1">
              <a:buNone/>
              <a:defRPr/>
            </a:pPr>
            <a:endParaRPr lang="en-US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24580" name="Picture 9" descr="C:\Documents and Settings\Owner\Application Data\Microsoft\Media Catalog\Downloaded Clips\cl26\j0096195.wmf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548" t="3846" r="4514"/>
          <a:stretch/>
        </p:blipFill>
        <p:spPr bwMode="auto">
          <a:xfrm>
            <a:off x="4191000" y="3581400"/>
            <a:ext cx="921766" cy="131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5376613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5357883"/>
              </p:ext>
            </p:extLst>
          </p:nvPr>
        </p:nvGraphicFramePr>
        <p:xfrm>
          <a:off x="152400" y="472440"/>
          <a:ext cx="8839200" cy="585216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2946400">
                  <a:extLst>
                    <a:ext uri="{9D8B030D-6E8A-4147-A177-3AD203B41FA5}">
                      <a16:colId xmlns:a16="http://schemas.microsoft.com/office/drawing/2014/main" val="733742151"/>
                    </a:ext>
                  </a:extLst>
                </a:gridCol>
                <a:gridCol w="5892800">
                  <a:extLst>
                    <a:ext uri="{9D8B030D-6E8A-4147-A177-3AD203B41FA5}">
                      <a16:colId xmlns:a16="http://schemas.microsoft.com/office/drawing/2014/main" val="2115334254"/>
                    </a:ext>
                  </a:extLst>
                </a:gridCol>
              </a:tblGrid>
              <a:tr h="22860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4000" b="0" dirty="0">
                          <a:solidFill>
                            <a:srgbClr val="00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+mj-ea"/>
                          <a:cs typeface="+mj-cs"/>
                        </a:rPr>
                        <a:t>La doctrina de Dios sobre las naciones</a:t>
                      </a:r>
                      <a:endParaRPr lang="en-US" sz="4000" b="0" dirty="0">
                        <a:solidFill>
                          <a:srgbClr val="00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+mj-ea"/>
                        <a:cs typeface="+mj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361247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marL="1143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Desde Babel</a:t>
                      </a:r>
                      <a:endParaRPr kumimoji="0" lang="en-US" sz="36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Deut. 32:8; Hechos 17:26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1562185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marL="1143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Milenio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Isaias 2:4; 66:18; Zac. 14:16-18; Apc. 12:5; 20:3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023735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marL="1143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Estado Eterno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Apc. 21:24, 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2872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E43F929-AE79-4BFB-AC61-DE929A25DF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6319" y="1284666"/>
            <a:ext cx="2251364" cy="1168977"/>
          </a:xfrm>
          <a:prstGeom prst="rect">
            <a:avLst/>
          </a:prstGeom>
        </p:spPr>
      </p:pic>
      <p:sp>
        <p:nvSpPr>
          <p:cNvPr id="4" name="Rectangle 37">
            <a:extLst>
              <a:ext uri="{FF2B5EF4-FFF2-40B4-BE49-F238E27FC236}">
                <a16:creationId xmlns:a16="http://schemas.microsoft.com/office/drawing/2014/main" id="{2C42711D-35EE-426C-B1CB-9C1A307C05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382000" y="6248400"/>
            <a:ext cx="5334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66F440-5D10-45D9-8CEF-05FCBC835039}" type="slidenum">
              <a:rPr lang="en-US" altLang="en-U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defRPr/>
              </a:pPr>
              <a:t>44</a:t>
            </a:fld>
            <a:endParaRPr lang="en-US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92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ChangeArrowheads="1"/>
          </p:cNvSpPr>
          <p:nvPr/>
        </p:nvSpPr>
        <p:spPr bwMode="auto">
          <a:xfrm>
            <a:off x="2895600" y="1143000"/>
            <a:ext cx="609600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romanUcPeriod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lphaUcPeriod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rabicPeriod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AutoNum type="alphaLcParenR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“E</a:t>
            </a: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n la búsqueda de un nuevo enemigo que nos uniera, se nos ocurrió la idea de que la contaminación, la amenaza del calentamiento global, la escasez de agua, la hambruna y otros problemas similares cumplirían con ese papel</a:t>
            </a:r>
            <a:r>
              <a:rPr lang="en-US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...” </a:t>
            </a:r>
          </a:p>
        </p:txBody>
      </p:sp>
      <p:sp>
        <p:nvSpPr>
          <p:cNvPr id="64515" name="TextBox 10"/>
          <p:cNvSpPr txBox="1">
            <a:spLocks noChangeArrowheads="1"/>
          </p:cNvSpPr>
          <p:nvPr/>
        </p:nvSpPr>
        <p:spPr bwMode="auto">
          <a:xfrm>
            <a:off x="342900" y="6477000"/>
            <a:ext cx="8458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romanUcPeriod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lphaUcPeriod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rabicPeriod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AutoNum type="alphaLcParenR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600" dirty="0">
                <a:latin typeface="Calibri" panose="020F0502020204030204" pitchFamily="34" charset="0"/>
              </a:rPr>
              <a:t>Alexander King and Betrand Schneider, </a:t>
            </a:r>
            <a:r>
              <a:rPr lang="en-US" altLang="en-US" sz="1600" i="1" dirty="0">
                <a:latin typeface="Calibri" panose="020F0502020204030204" pitchFamily="34" charset="0"/>
              </a:rPr>
              <a:t>The First Global Revolution</a:t>
            </a:r>
            <a:r>
              <a:rPr lang="en-US" altLang="en-US" sz="1600" dirty="0">
                <a:latin typeface="Calibri" panose="020F0502020204030204" pitchFamily="34" charset="0"/>
              </a:rPr>
              <a:t> (New York: Pantheon, 1991), 115.</a:t>
            </a:r>
          </a:p>
        </p:txBody>
      </p:sp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2643187" y="304800"/>
            <a:ext cx="36861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9056" tIns="34529" rIns="69056" bIns="34529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2pPr>
            <a:lvl3pPr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3pPr>
            <a:lvl4pPr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4pPr>
            <a:lvl5pPr algn="l" rtl="0" eaLnBrk="0" fontAlgn="base" hangingPunc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5pPr>
            <a:lvl6pPr marL="457200" algn="l" rtl="0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algn="ctr" eaLnBrk="1" hangingPunct="1"/>
            <a:r>
              <a:rPr lang="en-US" altLang="en-US" sz="3600" b="0" kern="0" dirty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Crisis Definitiva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625615-DA40-4F79-AE73-9266D2B1FB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1371600"/>
            <a:ext cx="2352886" cy="36576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73377739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ChangeArrowheads="1"/>
          </p:cNvSpPr>
          <p:nvPr/>
        </p:nvSpPr>
        <p:spPr bwMode="auto">
          <a:xfrm>
            <a:off x="114300" y="1171546"/>
            <a:ext cx="8915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romanUcPeriod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lphaUcPeriod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rabicPeriod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AutoNum type="alphaLcParenR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Según Al Gore, "debemos convertir el rescate del medio ambiente en el principio central que organice la civilización</a:t>
            </a:r>
            <a:r>
              <a:rPr lang="en-US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.” </a:t>
            </a:r>
          </a:p>
        </p:txBody>
      </p:sp>
      <p:sp>
        <p:nvSpPr>
          <p:cNvPr id="63491" name="TextBox 8"/>
          <p:cNvSpPr txBox="1">
            <a:spLocks noChangeArrowheads="1"/>
          </p:cNvSpPr>
          <p:nvPr/>
        </p:nvSpPr>
        <p:spPr bwMode="auto">
          <a:xfrm>
            <a:off x="1714500" y="5029200"/>
            <a:ext cx="5143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romanUcPeriod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lphaUcPeriod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rabicPeriod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AutoNum type="alphaLcParenR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dirty="0">
              <a:latin typeface="Calibri" panose="020F0502020204030204" pitchFamily="34" charset="0"/>
            </a:endParaRPr>
          </a:p>
        </p:txBody>
      </p:sp>
      <p:sp>
        <p:nvSpPr>
          <p:cNvPr id="63492" name="TextBox 10"/>
          <p:cNvSpPr txBox="1">
            <a:spLocks noChangeArrowheads="1"/>
          </p:cNvSpPr>
          <p:nvPr/>
        </p:nvSpPr>
        <p:spPr bwMode="auto">
          <a:xfrm>
            <a:off x="1107546" y="6400800"/>
            <a:ext cx="69289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romanUcPeriod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lphaUcPeriod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AutoNum type="arabicPeriod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AutoNum type="alphaLcParenR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AutoNum type="romanLcPeriod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</a:rPr>
              <a:t>Al Gore, </a:t>
            </a:r>
            <a:r>
              <a:rPr lang="en-US" altLang="en-US" sz="1800" i="1" dirty="0">
                <a:latin typeface="Calibri" panose="020F0502020204030204" pitchFamily="34" charset="0"/>
              </a:rPr>
              <a:t>Earth in the Balance</a:t>
            </a:r>
            <a:r>
              <a:rPr lang="en-US" altLang="en-US" sz="1800" dirty="0">
                <a:latin typeface="Calibri" panose="020F0502020204030204" pitchFamily="34" charset="0"/>
              </a:rPr>
              <a:t> (New York: Houghton Mifflin, 1992), 269</a:t>
            </a:r>
            <a:r>
              <a:rPr lang="en-US" altLang="en-US" sz="1500" dirty="0"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63493" name="Picture 2" descr="https://encrypted-tbn1.gstatic.com/images?q=tbn:ANd9GcQ0BUY0hu91OprAv236auoakAIvSHPygX9ZdVBgD93bJ37yikw5b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986087"/>
            <a:ext cx="2305050" cy="29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4876800" cy="727472"/>
          </a:xfrm>
        </p:spPr>
        <p:txBody>
          <a:bodyPr/>
          <a:lstStyle/>
          <a:p>
            <a:pPr algn="ctr" eaLnBrk="1" hangingPunct="1"/>
            <a:r>
              <a:rPr lang="en-US" altLang="en-US" sz="3600" dirty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Hipótesis de Gaia</a:t>
            </a:r>
            <a:endParaRPr lang="en-US" altLang="en-US" sz="3600" b="0" dirty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896269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EE1F0-FB0E-F0F4-30FE-92B16BC6A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2" descr="http://upload.wikimedia.org/wikipedia/commons/2/2c/John_Kerry_official_Secretary_of_State_portrait.jpg">
            <a:extLst>
              <a:ext uri="{FF2B5EF4-FFF2-40B4-BE49-F238E27FC236}">
                <a16:creationId xmlns:a16="http://schemas.microsoft.com/office/drawing/2014/main" id="{4DA70D4B-D4FF-8E65-BB41-118294F8F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81181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Rectangle 5">
            <a:extLst>
              <a:ext uri="{FF2B5EF4-FFF2-40B4-BE49-F238E27FC236}">
                <a16:creationId xmlns:a16="http://schemas.microsoft.com/office/drawing/2014/main" id="{6F11E4F7-1482-5B7B-A7D7-65883C09D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2395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“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Cuando pienso en la variedad de 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amenazas globales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—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el terrorismo, las epidemias, la pobreza, la proliferación de armas de destrucción masiva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— todos desafíos que no conocen fronteras— la realidad es que 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el cambio climático está a la altura de cada uno de ellos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… O pensemos en la proliferación de armas de destrucción masiva. No nos mantiene a salvo si Estados Unidos asegura su 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arsenal nuclear</a:t>
            </a:r>
            <a:r>
              <a:rPr lang="es-CO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mientras otros países no logran impedir que el suyo caiga en manos de </a:t>
            </a:r>
            <a:r>
              <a:rPr lang="es-CO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terroristas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…”</a:t>
            </a:r>
          </a:p>
        </p:txBody>
      </p:sp>
      <p:sp>
        <p:nvSpPr>
          <p:cNvPr id="44037" name="TextBox 6">
            <a:extLst>
              <a:ext uri="{FF2B5EF4-FFF2-40B4-BE49-F238E27FC236}">
                <a16:creationId xmlns:a16="http://schemas.microsoft.com/office/drawing/2014/main" id="{A542A335-CFE2-9FEB-B882-6D4F7DF191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100" y="6477000"/>
            <a:ext cx="5257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>
                <a:latin typeface="Calibri" panose="020F0502020204030204" pitchFamily="34" charset="0"/>
              </a:rPr>
              <a:t>http://www.state.gov/secretary/remarks/2014/02/221704.htm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D37275-7EC5-2EE3-3ABC-BBF2EC26EB3A}"/>
              </a:ext>
            </a:extLst>
          </p:cNvPr>
          <p:cNvSpPr/>
          <p:nvPr/>
        </p:nvSpPr>
        <p:spPr>
          <a:xfrm>
            <a:off x="1143000" y="309473"/>
            <a:ext cx="74342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3600" dirty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Comentarios sobre el cambio climático</a:t>
            </a:r>
            <a:endParaRPr lang="en-US" sz="3600" dirty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07229959"/>
      </p:ext>
    </p:ext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114D24-B70C-4258-ADFB-F9ACBA5772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37" y="1143000"/>
            <a:ext cx="8899126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02685"/>
      </p:ext>
    </p:extLst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BE9B3-D14F-0086-E961-9DDB67FB1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F94B98-3799-AFCA-394D-A7A161FC9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>
            <a:extLst>
              <a:ext uri="{FF2B5EF4-FFF2-40B4-BE49-F238E27FC236}">
                <a16:creationId xmlns:a16="http://schemas.microsoft.com/office/drawing/2014/main" id="{EFB04861-9516-AB81-B626-729A7AC93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1857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aseline="30000" dirty="0">
                <a:latin typeface="Calibri" panose="020F0502020204030204" pitchFamily="34" charset="0"/>
              </a:rPr>
              <a:t> </a:t>
            </a:r>
            <a:r>
              <a:rPr lang="en-US" sz="4000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Génesis 8:22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Mientras la tierra permanezca,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La siembra y la siega,</a:t>
            </a:r>
          </a:p>
          <a:p>
            <a:pPr marL="0" indent="0" algn="just" eaLnBrk="1" hangingPunct="1">
              <a:buNone/>
              <a:defRPr/>
            </a:pPr>
            <a:r>
              <a:rPr lang="es-CO" sz="3600" b="1" u="sng" dirty="0">
                <a:solidFill>
                  <a:srgbClr val="FFFFCC"/>
                </a:solidFill>
                <a:latin typeface="Calibri" pitchFamily="34" charset="0"/>
                <a:cs typeface="Calibri" pitchFamily="34" charset="0"/>
              </a:rPr>
              <a:t>El frío y el calor</a:t>
            </a:r>
            <a:r>
              <a:rPr lang="es-CO" sz="3600" dirty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verano y el invierno,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El día y la noche,</a:t>
            </a:r>
          </a:p>
          <a:p>
            <a:pPr marL="0" indent="0" algn="just" eaLnBrk="1" hangingPunct="1">
              <a:buNone/>
              <a:defRPr/>
            </a:pPr>
            <a:r>
              <a:rPr lang="es-CO" sz="3600" dirty="0">
                <a:latin typeface="Calibri" pitchFamily="34" charset="0"/>
                <a:cs typeface="Calibri" pitchFamily="34" charset="0"/>
              </a:rPr>
              <a:t>Nunca cesarán».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82C64-7E51-579E-62FB-E3876F3C16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1981200"/>
            <a:ext cx="4209733" cy="153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6692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F60268-F382-4999-988E-7120E0B068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34147" name="Rectangle 1"/>
          <p:cNvSpPr>
            <a:spLocks noChangeArrowheads="1"/>
          </p:cNvSpPr>
          <p:nvPr/>
        </p:nvSpPr>
        <p:spPr bwMode="auto">
          <a:xfrm>
            <a:off x="0" y="0"/>
            <a:ext cx="9144000" cy="509370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3200" baseline="30000" dirty="0">
                <a:latin typeface="Calibri" panose="020F0502020204030204" pitchFamily="34" charset="0"/>
              </a:rPr>
              <a:t> </a:t>
            </a: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Génesis 1:26-28</a:t>
            </a:r>
          </a:p>
          <a:p>
            <a:pPr algn="just"/>
            <a:r>
              <a:rPr lang="en-US" sz="2800" baseline="30000" dirty="0">
                <a:latin typeface="Calibri" panose="020F0502020204030204" pitchFamily="34" charset="0"/>
              </a:rPr>
              <a:t>26 </a:t>
            </a:r>
            <a:r>
              <a:rPr lang="es-CO" sz="2800" dirty="0">
                <a:latin typeface="Calibri" panose="020F0502020204030204" pitchFamily="34" charset="0"/>
              </a:rPr>
              <a:t>Y dijo Dios: Hagamos al hombre a nuestra imagen, conforme a nuestra semejanza; y </a:t>
            </a:r>
            <a:r>
              <a:rPr lang="es-CO" sz="2800" b="1" u="sng" dirty="0">
                <a:solidFill>
                  <a:srgbClr val="FFFFCC"/>
                </a:solidFill>
                <a:latin typeface="Calibri" panose="020F0502020204030204" pitchFamily="34" charset="0"/>
              </a:rPr>
              <a:t>ejerza dominio sobre los peces del mar, sobre las aves del cielo, sobre los ganados, sobre toda la tierra, y sobre todo reptil que se arrastra sobre la tierra</a:t>
            </a:r>
            <a:r>
              <a:rPr lang="es-CO" sz="2800" dirty="0">
                <a:latin typeface="Calibri" panose="020F0502020204030204" pitchFamily="34" charset="0"/>
              </a:rPr>
              <a:t>. 27 Creó, pues, Dios al hombre a imagen suya, a imagen de Dios lo creó; varón y hembra los creó. 28 Y los bendijo Dios y les dijo: Sed fecundos y multiplicaos, y llenad la tierra y </a:t>
            </a:r>
            <a:r>
              <a:rPr lang="es-CO" sz="2800" b="1" u="sng" dirty="0">
                <a:solidFill>
                  <a:srgbClr val="FFFFCC"/>
                </a:solidFill>
                <a:latin typeface="Calibri" panose="020F0502020204030204" pitchFamily="34" charset="0"/>
              </a:rPr>
              <a:t>sojuzgadla; ejerced dominio sobre los peces del mar, sobre las aves del cielo y sobre todo ser viviente que se mueve sobre la tierra</a:t>
            </a:r>
            <a:r>
              <a:rPr lang="en-US" sz="2800" dirty="0">
                <a:latin typeface="Calibri" panose="020F0502020204030204" pitchFamily="34" charset="0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3594944256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E68829-1DDD-F446-714E-9D6A760DF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51" y="228600"/>
            <a:ext cx="7110497" cy="631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5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789D7D-C579-B417-DEED-21E3E15CD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"/>
            <a:ext cx="8553216" cy="638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582813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Title 1"/>
          <p:cNvSpPr>
            <a:spLocks noGrp="1"/>
          </p:cNvSpPr>
          <p:nvPr>
            <p:ph type="title" idx="4294967295"/>
          </p:nvPr>
        </p:nvSpPr>
        <p:spPr>
          <a:xfrm>
            <a:off x="685800" y="2857500"/>
            <a:ext cx="7772400" cy="1143000"/>
          </a:xfrm>
        </p:spPr>
        <p:txBody>
          <a:bodyPr/>
          <a:lstStyle/>
          <a:p>
            <a:pPr algn="ctr"/>
            <a:r>
              <a:rPr lang="en-US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Conclusión</a:t>
            </a:r>
          </a:p>
        </p:txBody>
      </p:sp>
    </p:spTree>
    <p:extLst>
      <p:ext uri="{BB962C8B-B14F-4D97-AF65-F5344CB8AC3E}">
        <p14:creationId xmlns:p14="http://schemas.microsoft.com/office/powerpoint/2010/main" val="255264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4DE1A-DCBA-FCEC-CA11-ECBE24365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>
            <a:extLst>
              <a:ext uri="{FF2B5EF4-FFF2-40B4-BE49-F238E27FC236}">
                <a16:creationId xmlns:a16="http://schemas.microsoft.com/office/drawing/2014/main" id="{FE08175F-C64B-74DD-F5C0-B832A67835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228600"/>
            <a:ext cx="4267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Génesis 8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‒9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Esquema</a:t>
            </a:r>
          </a:p>
        </p:txBody>
      </p:sp>
      <p:sp>
        <p:nvSpPr>
          <p:cNvPr id="148483" name="Rectangle 3">
            <a:extLst>
              <a:ext uri="{FF2B5EF4-FFF2-40B4-BE49-F238E27FC236}">
                <a16:creationId xmlns:a16="http://schemas.microsoft.com/office/drawing/2014/main" id="{97816F47-915F-B968-CFF2-C8F7C6C7FE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8102" y="1294514"/>
            <a:ext cx="7836297" cy="4268972"/>
          </a:xfrm>
        </p:spPr>
        <p:txBody>
          <a:bodyPr/>
          <a:lstStyle/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Disminución de las aguas (8:1-5)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Pruebas de tierra firme (8:6-14)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Salida del arca (8:15-19)</a:t>
            </a:r>
          </a:p>
          <a:p>
            <a:pPr marL="571500" lvl="1" indent="-571500" eaLnBrk="1" hangingPunct="1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100000"/>
              <a:buFont typeface="+mj-lt"/>
              <a:buAutoNum type="romanUcPeriod"/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Eventos posteriores al diluvio (8:20</a:t>
            </a: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Calibri" panose="020F0502020204030204" pitchFamily="34" charset="0"/>
              </a:rPr>
              <a:t>‒9:29)</a:t>
            </a:r>
            <a:endParaRPr lang="en-US" b="1" u="sng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 marL="0" lvl="1" indent="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None/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148CE-D59C-0DC9-A91D-E83FF7872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5462" y="60906"/>
            <a:ext cx="1403345" cy="1005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8114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0123C5-D4FA-A913-43E6-C7C322AFD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ABA53AEE-AB8A-7EF9-7D8D-56C8623F6F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33800" y="304800"/>
            <a:ext cx="1981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Esquema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9F40CE6E-D09F-8B80-3052-13065BCD2D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6994" y="1600201"/>
            <a:ext cx="7416006" cy="3962400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Pacto Noéico (Gén 8:20–9:17)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Promesa (Gén 8:20-22) 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Provisión (Gén 9:1-7)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Pacto y Sello (Gén 9:8-17)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Pecado posterior al diluvio (Gén 9:18-29)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99BCE8-72AE-183E-1AB0-BA100A4D0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4926" y="82025"/>
            <a:ext cx="1373881" cy="9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943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019300" y="304800"/>
            <a:ext cx="5105400" cy="11430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Pacto Noéico: Promesa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(Gén 8:20-22)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3900" y="1600200"/>
            <a:ext cx="7696200" cy="4460875"/>
          </a:xfrm>
        </p:spPr>
        <p:txBody>
          <a:bodyPr/>
          <a:lstStyle/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El sacrificio inicial de Noé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(8:20)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Promesa divina de no inundar la tierra de nuevo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8:21a)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s-C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La continua depravación hace necesaria la obra de un futuro Mesías.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(Gén 8:21b)</a:t>
            </a:r>
          </a:p>
          <a:p>
            <a:pPr marL="457200" lvl="1" indent="-457200" algn="just" eaLnBrk="1" hangingPunct="1">
              <a:spcBef>
                <a:spcPts val="0"/>
              </a:spcBef>
              <a:spcAft>
                <a:spcPts val="30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Estaciónes o ciclos ininterrumpidos     (Gén 8:22) – Calentamiento global?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5D6E10-3B34-87E8-D86A-BC81722D6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6799" y="76200"/>
            <a:ext cx="1382008" cy="990600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4E7D3-8CDD-911C-AFB0-0A4C2E983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9C3CCBD5-101C-449A-1338-3AC3BD0A67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33800" y="304800"/>
            <a:ext cx="1981200" cy="914400"/>
          </a:xfrm>
        </p:spPr>
        <p:txBody>
          <a:bodyPr/>
          <a:lstStyle/>
          <a:p>
            <a:pPr algn="ctr" eaLnBrk="1" hangingPunct="1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Esquema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F308CB4C-23E4-1802-D744-3CBC2706CF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6994" y="1600201"/>
            <a:ext cx="7416006" cy="3962400"/>
          </a:xfrm>
        </p:spPr>
        <p:txBody>
          <a:bodyPr/>
          <a:lstStyle/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Pacto Noéico (Gén 8:20–9:17)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Promesa (Gén 8:20-22) 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Provisión (Gén 9:1-7)</a:t>
            </a:r>
          </a:p>
          <a:p>
            <a:pPr marL="914400" lvl="1" indent="-457200" algn="just" eaLnBrk="1" hangingPunct="1">
              <a:spcBef>
                <a:spcPts val="0"/>
              </a:spcBef>
              <a:spcAft>
                <a:spcPts val="240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Pacto y Sello (Gén 9:8-17)</a:t>
            </a:r>
          </a:p>
          <a:p>
            <a:pPr marL="457200" lvl="1" indent="-457200" eaLnBrk="1" hangingPunct="1">
              <a:spcBef>
                <a:spcPts val="0"/>
              </a:spcBef>
              <a:spcAft>
                <a:spcPts val="240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Pecado posterior al diluvio (Gén 9:18-29)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9A3B2C-52EF-F61B-3298-0E79F6B61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82025"/>
            <a:ext cx="1743607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028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98D2D4-D690-1F2C-108A-52B279590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752600"/>
            <a:ext cx="8360432" cy="296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781792"/>
      </p:ext>
    </p:extLst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EFB4B34-629D-B320-0D18-A48124FE286D}"/>
              </a:ext>
            </a:extLst>
          </p:cNvPr>
          <p:cNvGraphicFramePr>
            <a:graphicFrameLocks noGrp="1"/>
          </p:cNvGraphicFramePr>
          <p:nvPr/>
        </p:nvGraphicFramePr>
        <p:xfrm>
          <a:off x="228600" y="685800"/>
          <a:ext cx="8458200" cy="5638799"/>
        </p:xfrm>
        <a:graphic>
          <a:graphicData uri="http://schemas.openxmlformats.org/drawingml/2006/table">
            <a:tbl>
              <a:tblPr firstRow="1" firstCol="1" bandRow="1">
                <a:solidFill>
                  <a:schemeClr val="tx1"/>
                </a:solidFill>
                <a:tableStyleId>{5940675A-B579-460E-94D1-54222C63F5DA}</a:tableStyleId>
              </a:tblPr>
              <a:tblGrid>
                <a:gridCol w="2114098">
                  <a:extLst>
                    <a:ext uri="{9D8B030D-6E8A-4147-A177-3AD203B41FA5}">
                      <a16:colId xmlns:a16="http://schemas.microsoft.com/office/drawing/2014/main" val="50146849"/>
                    </a:ext>
                  </a:extLst>
                </a:gridCol>
                <a:gridCol w="2114098">
                  <a:extLst>
                    <a:ext uri="{9D8B030D-6E8A-4147-A177-3AD203B41FA5}">
                      <a16:colId xmlns:a16="http://schemas.microsoft.com/office/drawing/2014/main" val="3004736109"/>
                    </a:ext>
                  </a:extLst>
                </a:gridCol>
                <a:gridCol w="2115002">
                  <a:extLst>
                    <a:ext uri="{9D8B030D-6E8A-4147-A177-3AD203B41FA5}">
                      <a16:colId xmlns:a16="http://schemas.microsoft.com/office/drawing/2014/main" val="87871618"/>
                    </a:ext>
                  </a:extLst>
                </a:gridCol>
                <a:gridCol w="2115002">
                  <a:extLst>
                    <a:ext uri="{9D8B030D-6E8A-4147-A177-3AD203B41FA5}">
                      <a16:colId xmlns:a16="http://schemas.microsoft.com/office/drawing/2014/main" val="2448062921"/>
                    </a:ext>
                  </a:extLst>
                </a:gridCol>
              </a:tblGrid>
              <a:tr h="1990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Nombre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Escrituras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Responsabilidades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Juicios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416874"/>
                  </a:ext>
                </a:extLst>
              </a:tr>
              <a:tr h="16847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Inocencia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Génesis 1:3-3:6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Obedecer a Dios y no comer del árbol prohibido,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Llenar y sojuzgar la tierra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Tener comunión con Dios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Maldiciones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Muerte física y espiritual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9744149"/>
                  </a:ext>
                </a:extLst>
              </a:tr>
              <a:tr h="19907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Consciencia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Génesis 3:7-8:14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Haz el bien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Diluvio universal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994657"/>
                  </a:ext>
                </a:extLst>
              </a:tr>
              <a:tr h="61565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Gobierno Civil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Génesis 8:15–11:9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Llenar la tierra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Pena capital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Dispersión forzada por la confusión de las lenguas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5487737"/>
                  </a:ext>
                </a:extLst>
              </a:tr>
              <a:tr h="94191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Regla Patriarcal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Génesis 11:10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Éxodo 18:27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Permanecer en la Tierra Prometida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Creer y obedecer a Dios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Cautiverio en Egipto y peregrinación en el desierto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221712"/>
                  </a:ext>
                </a:extLst>
              </a:tr>
              <a:tr h="53105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Ley Mosaica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Éxodo 19:1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Juan 14:30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Guardar la Ley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Caminar con Dios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Cautiverios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483939"/>
                  </a:ext>
                </a:extLst>
              </a:tr>
              <a:tr h="73362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Gracia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Hechos 2:1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Apocalipsis 19:21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Creer en Cristo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Vivir con Cristo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Muerte,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Pérdida de recompensas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196629"/>
                  </a:ext>
                </a:extLst>
              </a:tr>
              <a:tr h="73362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Milenio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Apocalipsis 20:1–15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Creer y obedecer a Cristo y Su gobierno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Muerte,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CO" sz="1200" dirty="0">
                          <a:solidFill>
                            <a:schemeClr val="bg2"/>
                          </a:solidFill>
                          <a:effectLst/>
                        </a:rPr>
                        <a:t>Juicio del Gran Trono Blanco</a:t>
                      </a:r>
                      <a:endParaRPr lang="es-CO" sz="1200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8167" marR="58167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671138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0438887-08A3-30E2-1DD0-CADF9ABAD52C}"/>
              </a:ext>
            </a:extLst>
          </p:cNvPr>
          <p:cNvSpPr txBox="1"/>
          <p:nvPr/>
        </p:nvSpPr>
        <p:spPr>
          <a:xfrm>
            <a:off x="1983849" y="60947"/>
            <a:ext cx="4947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/>
              <a:t>Ryrie, Dispensacionalismo, 1995, p.44</a:t>
            </a:r>
          </a:p>
        </p:txBody>
      </p:sp>
    </p:spTree>
    <p:extLst>
      <p:ext uri="{BB962C8B-B14F-4D97-AF65-F5344CB8AC3E}">
        <p14:creationId xmlns:p14="http://schemas.microsoft.com/office/powerpoint/2010/main" val="4254077192"/>
      </p:ext>
    </p:extLst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3260969"/>
            <a:ext cx="8839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Señor te bendiga y te guarde;</a:t>
            </a:r>
          </a:p>
          <a:p>
            <a:pPr algn="just">
              <a:defRPr/>
            </a:pPr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Señor haga resplandecer Su rostro sobre ti,</a:t>
            </a:r>
          </a:p>
          <a:p>
            <a:pPr algn="just">
              <a:defRPr/>
            </a:pPr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 tenga de ti misericordia;</a:t>
            </a:r>
          </a:p>
          <a:p>
            <a:pPr algn="just">
              <a:defRPr/>
            </a:pPr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El Señor alce sobre ti Su rostro,</a:t>
            </a:r>
          </a:p>
          <a:p>
            <a:pPr algn="just">
              <a:defRPr/>
            </a:pPr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 te dé paz”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80A0FF-365B-4E3B-8121-89E750C511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789" y="533400"/>
            <a:ext cx="5070422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93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Azure">
  <a:themeElements>
    <a:clrScheme name="Azure 1">
      <a:dk1>
        <a:srgbClr val="000000"/>
      </a:dk1>
      <a:lt1>
        <a:srgbClr val="FFFFFF"/>
      </a:lt1>
      <a:dk2>
        <a:srgbClr val="3333FF"/>
      </a:dk2>
      <a:lt2>
        <a:srgbClr val="00FFFF"/>
      </a:lt2>
      <a:accent1>
        <a:srgbClr val="00CCCC"/>
      </a:accent1>
      <a:accent2>
        <a:srgbClr val="6666FF"/>
      </a:accent2>
      <a:accent3>
        <a:srgbClr val="ADADFF"/>
      </a:accent3>
      <a:accent4>
        <a:srgbClr val="DADADA"/>
      </a:accent4>
      <a:accent5>
        <a:srgbClr val="AAE2E2"/>
      </a:accent5>
      <a:accent6>
        <a:srgbClr val="5C5CE7"/>
      </a:accent6>
      <a:hlink>
        <a:srgbClr val="CCCCFF"/>
      </a:hlink>
      <a:folHlink>
        <a:srgbClr val="CC99FF"/>
      </a:folHlink>
    </a:clrScheme>
    <a:fontScheme name="Azur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Azure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6666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5C5CE7"/>
        </a:accent6>
        <a:hlink>
          <a:srgbClr val="CCCC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re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re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Designs\Azure.pot</Template>
  <TotalTime>21198</TotalTime>
  <Words>2510</Words>
  <Application>Microsoft Office PowerPoint</Application>
  <PresentationFormat>On-screen Show (4:3)</PresentationFormat>
  <Paragraphs>301</Paragraphs>
  <Slides>60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6" baseType="lpstr">
      <vt:lpstr>Arial</vt:lpstr>
      <vt:lpstr>Calibri</vt:lpstr>
      <vt:lpstr>Century Gothic</vt:lpstr>
      <vt:lpstr>Times New Roman</vt:lpstr>
      <vt:lpstr>Wingdings</vt:lpstr>
      <vt:lpstr>Azure</vt:lpstr>
      <vt:lpstr>PowerPoint Presentation</vt:lpstr>
      <vt:lpstr>ESTRUCTURA DE GÉNESIS</vt:lpstr>
      <vt:lpstr>ESTRUCTURA DE GÉNESIS</vt:lpstr>
      <vt:lpstr>ESTRUCTURA DE GÉNESIS</vt:lpstr>
      <vt:lpstr>PowerPoint Presentation</vt:lpstr>
      <vt:lpstr>ESTRUCTURA DE GÉNESIS</vt:lpstr>
      <vt:lpstr>El Diluvio (Gén 6–9)</vt:lpstr>
      <vt:lpstr>Génesis 7 El Diluvio</vt:lpstr>
      <vt:lpstr>El Diluvio (Gén 6–9)</vt:lpstr>
      <vt:lpstr>Génesis 8‒9 Esquema</vt:lpstr>
      <vt:lpstr>Génesis 8‒9 Esquema</vt:lpstr>
      <vt:lpstr>Génesis 8:20–9:29 Eventos posteriores al diluvio </vt:lpstr>
      <vt:lpstr>Esquema</vt:lpstr>
      <vt:lpstr>Esquema</vt:lpstr>
      <vt:lpstr>Esquema</vt:lpstr>
      <vt:lpstr>Pacto Noéico: Promesa (Gén 8:20-22)</vt:lpstr>
      <vt:lpstr>Pacto Noéico: Promesa (Gén 8:20-22)</vt:lpstr>
      <vt:lpstr>La Provisión de Dios (3:20-24)</vt:lpstr>
      <vt:lpstr>PowerPoint Presentation</vt:lpstr>
      <vt:lpstr>PowerPoint Presentation</vt:lpstr>
      <vt:lpstr>Pacto Noéico: Promesa (Gén 8:20-22)</vt:lpstr>
      <vt:lpstr>PowerPoint Presentation</vt:lpstr>
      <vt:lpstr>PowerPoint Presentation</vt:lpstr>
      <vt:lpstr>PowerPoint Presentation</vt:lpstr>
      <vt:lpstr>PowerPoint Presentation</vt:lpstr>
      <vt:lpstr>Pacto Noéico: Promesa (Gén 8:20-22)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Pacto Noéico: Promesa (Gén 8:20-22)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Gestión por Crisis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Hipótesis de Gaia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Conclusión</vt:lpstr>
      <vt:lpstr>Génesis 8‒9 Esquema</vt:lpstr>
      <vt:lpstr>Esquema</vt:lpstr>
      <vt:lpstr>Pacto Noéico: Promesa (Gén 8:20-22)</vt:lpstr>
      <vt:lpstr>Esquema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Genesis 034 - 8v21-22 - PART 2 - MODIFIED</dc:title>
  <dc:subject>Genesis 8</dc:subject>
  <dc:creator>A. Woods</dc:creator>
  <dc:description>Modified by Jim McGowan</dc:description>
  <cp:lastModifiedBy>Claudia Mora</cp:lastModifiedBy>
  <cp:revision>1617</cp:revision>
  <cp:lastPrinted>2021-04-30T12:50:20Z</cp:lastPrinted>
  <dcterms:created xsi:type="dcterms:W3CDTF">2009-03-17T12:21:13Z</dcterms:created>
  <dcterms:modified xsi:type="dcterms:W3CDTF">2026-05-18T17:55:08Z</dcterms:modified>
</cp:coreProperties>
</file>