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8"/>
  </p:notesMasterIdLst>
  <p:sldIdLst>
    <p:sldId id="258" r:id="rId4"/>
    <p:sldId id="670" r:id="rId5"/>
    <p:sldId id="587" r:id="rId6"/>
    <p:sldId id="499" r:id="rId7"/>
    <p:sldId id="671" r:id="rId8"/>
    <p:sldId id="672" r:id="rId9"/>
    <p:sldId id="547" r:id="rId10"/>
    <p:sldId id="593" r:id="rId11"/>
    <p:sldId id="673" r:id="rId12"/>
    <p:sldId id="679" r:id="rId13"/>
    <p:sldId id="680" r:id="rId14"/>
    <p:sldId id="677" r:id="rId15"/>
    <p:sldId id="681" r:id="rId16"/>
    <p:sldId id="678" r:id="rId17"/>
    <p:sldId id="648" r:id="rId18"/>
    <p:sldId id="674" r:id="rId19"/>
    <p:sldId id="682" r:id="rId20"/>
    <p:sldId id="676" r:id="rId21"/>
    <p:sldId id="685" r:id="rId22"/>
    <p:sldId id="686" r:id="rId23"/>
    <p:sldId id="683" r:id="rId24"/>
    <p:sldId id="684" r:id="rId25"/>
    <p:sldId id="289" r:id="rId26"/>
    <p:sldId id="675" r:id="rId27"/>
    <p:sldId id="687" r:id="rId28"/>
    <p:sldId id="688" r:id="rId29"/>
    <p:sldId id="689" r:id="rId30"/>
    <p:sldId id="690" r:id="rId31"/>
    <p:sldId id="691" r:id="rId32"/>
    <p:sldId id="667" r:id="rId33"/>
    <p:sldId id="692" r:id="rId34"/>
    <p:sldId id="644" r:id="rId35"/>
    <p:sldId id="661" r:id="rId36"/>
    <p:sldId id="6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AF95"/>
    <a:srgbClr val="323747"/>
    <a:srgbClr val="F38103"/>
    <a:srgbClr val="4D5973"/>
    <a:srgbClr val="2C3041"/>
    <a:srgbClr val="AED793"/>
    <a:srgbClr val="A3D6F4"/>
    <a:srgbClr val="3D4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CF5410-9B85-4798-8969-EF61A5F93DAD}" v="7" dt="2026-05-17T02:55:15.129"/>
    <p1510:client id="{869866C3-7402-4C6B-B32B-ACD0A2FC869E}" v="5" dt="2026-05-16T17:23:16.9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8" d="100"/>
          <a:sy n="128" d="100"/>
        </p:scale>
        <p:origin x="102" y="5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9A141-76B7-4C8A-8B3B-E3310E9B582D}" type="datetimeFigureOut">
              <a:rPr lang="en-US" smtClean="0"/>
              <a:t>5/17/2026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19C5-3630-4112-869F-46D869B81955}" type="slidenum">
              <a:rPr lang="en-US" smtClean="0"/>
              <a:t>‹#›</a:t>
            </a:fld>
            <a:endParaRPr lang="en-US" dirty="0"/>
          </a:p>
        </p:txBody>
      </p:sp>
    </p:spTree>
    <p:extLst>
      <p:ext uri="{BB962C8B-B14F-4D97-AF65-F5344CB8AC3E}">
        <p14:creationId xmlns:p14="http://schemas.microsoft.com/office/powerpoint/2010/main" val="394215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376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5/17/2026</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87800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5/17/2026</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886984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13034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5/17/2026</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171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5/17/2026</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669087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5/17/2026</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0715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5/17/2026</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16714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5/17/2026</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797500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5/17/2026</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95418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5/17/2026</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30982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5/17/2026</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17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5/17/2026</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039688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5/17/2026</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87922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5/17/2026</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941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E9AAB-0AFC-1F0D-EE4A-3DD5B0440C17}"/>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02905B2-1BF0-D7F9-68DA-A976E06BE0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05F07-8C32-1FD1-56E2-0716C57A6491}"/>
              </a:ext>
            </a:extLst>
          </p:cNvPr>
          <p:cNvSpPr>
            <a:spLocks noGrp="1"/>
          </p:cNvSpPr>
          <p:nvPr>
            <p:ph type="dt" sz="half" idx="10"/>
          </p:nvPr>
        </p:nvSpPr>
        <p:spPr/>
        <p:txBody>
          <a:bodyPr/>
          <a:lstStyle/>
          <a:p>
            <a:fld id="{1C432B8C-22CD-4B93-95CC-8BB4594BAEEA}" type="datetimeFigureOut">
              <a:rPr lang="en-US" smtClean="0"/>
              <a:t>5/17/2026</a:t>
            </a:fld>
            <a:endParaRPr lang="en-US" dirty="0"/>
          </a:p>
        </p:txBody>
      </p:sp>
      <p:sp>
        <p:nvSpPr>
          <p:cNvPr id="5" name="Footer Placeholder 4">
            <a:extLst>
              <a:ext uri="{FF2B5EF4-FFF2-40B4-BE49-F238E27FC236}">
                <a16:creationId xmlns:a16="http://schemas.microsoft.com/office/drawing/2014/main" id="{BC519520-57F4-6164-7142-40CC93CE4E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65C80A-4198-A473-6E46-EDD8D9A8E831}"/>
              </a:ext>
            </a:extLst>
          </p:cNvPr>
          <p:cNvSpPr>
            <a:spLocks noGrp="1"/>
          </p:cNvSpPr>
          <p:nvPr>
            <p:ph type="sldNum" sz="quarter" idx="12"/>
          </p:nvPr>
        </p:nvSpPr>
        <p:spPr/>
        <p:txBody>
          <a:bodyPr/>
          <a:lstStyle/>
          <a:p>
            <a:fld id="{85915E94-CCBA-4C0F-B136-3D2885648186}" type="slidenum">
              <a:rPr lang="en-US" smtClean="0"/>
              <a:t>‹#›</a:t>
            </a:fld>
            <a:endParaRPr lang="en-US" dirty="0"/>
          </a:p>
        </p:txBody>
      </p:sp>
    </p:spTree>
    <p:extLst>
      <p:ext uri="{BB962C8B-B14F-4D97-AF65-F5344CB8AC3E}">
        <p14:creationId xmlns:p14="http://schemas.microsoft.com/office/powerpoint/2010/main" val="2316180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A77F-CEB8-D1F2-FE89-882DE7A1E5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308FE-D251-EE69-C787-CB0266CB5B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68937-0075-8A3B-5F8A-D9877599E463}"/>
              </a:ext>
            </a:extLst>
          </p:cNvPr>
          <p:cNvSpPr>
            <a:spLocks noGrp="1"/>
          </p:cNvSpPr>
          <p:nvPr>
            <p:ph type="dt" sz="half" idx="10"/>
          </p:nvPr>
        </p:nvSpPr>
        <p:spPr/>
        <p:txBody>
          <a:bodyPr/>
          <a:lstStyle/>
          <a:p>
            <a:fld id="{1C432B8C-22CD-4B93-95CC-8BB4594BAEEA}" type="datetimeFigureOut">
              <a:rPr lang="en-US" smtClean="0"/>
              <a:t>5/17/2026</a:t>
            </a:fld>
            <a:endParaRPr lang="en-US" dirty="0"/>
          </a:p>
        </p:txBody>
      </p:sp>
      <p:sp>
        <p:nvSpPr>
          <p:cNvPr id="5" name="Footer Placeholder 4">
            <a:extLst>
              <a:ext uri="{FF2B5EF4-FFF2-40B4-BE49-F238E27FC236}">
                <a16:creationId xmlns:a16="http://schemas.microsoft.com/office/drawing/2014/main" id="{D1C3F593-D084-1BB0-1CB5-8FFBA690E2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229C91-98F0-9C14-0AF0-40180BBCAB71}"/>
              </a:ext>
            </a:extLst>
          </p:cNvPr>
          <p:cNvSpPr>
            <a:spLocks noGrp="1"/>
          </p:cNvSpPr>
          <p:nvPr>
            <p:ph type="sldNum" sz="quarter" idx="12"/>
          </p:nvPr>
        </p:nvSpPr>
        <p:spPr/>
        <p:txBody>
          <a:bodyPr/>
          <a:lstStyle/>
          <a:p>
            <a:fld id="{85915E94-CCBA-4C0F-B136-3D2885648186}" type="slidenum">
              <a:rPr lang="en-US" smtClean="0"/>
              <a:t>‹#›</a:t>
            </a:fld>
            <a:endParaRPr lang="en-US" dirty="0"/>
          </a:p>
        </p:txBody>
      </p:sp>
    </p:spTree>
    <p:extLst>
      <p:ext uri="{BB962C8B-B14F-4D97-AF65-F5344CB8AC3E}">
        <p14:creationId xmlns:p14="http://schemas.microsoft.com/office/powerpoint/2010/main" val="15552282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5056-FE3B-1F0C-0073-F97ECDE68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E13BA5-A35D-2DE8-8906-91236499118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9A9671-345C-5B10-3771-F4C848574BF2}"/>
              </a:ext>
            </a:extLst>
          </p:cNvPr>
          <p:cNvSpPr>
            <a:spLocks noGrp="1"/>
          </p:cNvSpPr>
          <p:nvPr>
            <p:ph type="dt" sz="half" idx="10"/>
          </p:nvPr>
        </p:nvSpPr>
        <p:spPr/>
        <p:txBody>
          <a:bodyPr/>
          <a:lstStyle/>
          <a:p>
            <a:fld id="{1C432B8C-22CD-4B93-95CC-8BB4594BAEEA}" type="datetimeFigureOut">
              <a:rPr lang="en-US" smtClean="0"/>
              <a:t>5/17/2026</a:t>
            </a:fld>
            <a:endParaRPr lang="en-US" dirty="0"/>
          </a:p>
        </p:txBody>
      </p:sp>
      <p:sp>
        <p:nvSpPr>
          <p:cNvPr id="5" name="Footer Placeholder 4">
            <a:extLst>
              <a:ext uri="{FF2B5EF4-FFF2-40B4-BE49-F238E27FC236}">
                <a16:creationId xmlns:a16="http://schemas.microsoft.com/office/drawing/2014/main" id="{F94FE2F6-179E-DF9B-D848-B086B152F2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AF5D7A-B400-A95C-2C8F-5A55AC3C9363}"/>
              </a:ext>
            </a:extLst>
          </p:cNvPr>
          <p:cNvSpPr>
            <a:spLocks noGrp="1"/>
          </p:cNvSpPr>
          <p:nvPr>
            <p:ph type="sldNum" sz="quarter" idx="12"/>
          </p:nvPr>
        </p:nvSpPr>
        <p:spPr/>
        <p:txBody>
          <a:bodyPr/>
          <a:lstStyle/>
          <a:p>
            <a:fld id="{85915E94-CCBA-4C0F-B136-3D2885648186}" type="slidenum">
              <a:rPr lang="en-US" smtClean="0"/>
              <a:t>‹#›</a:t>
            </a:fld>
            <a:endParaRPr lang="en-US" dirty="0"/>
          </a:p>
        </p:txBody>
      </p:sp>
    </p:spTree>
    <p:extLst>
      <p:ext uri="{BB962C8B-B14F-4D97-AF65-F5344CB8AC3E}">
        <p14:creationId xmlns:p14="http://schemas.microsoft.com/office/powerpoint/2010/main" val="316894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412D-09FF-9523-2E1F-082EA0C58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7E35F-49BC-7ECB-1096-FF39EC0202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F3F5C-43A7-68F4-2A08-8073DFB308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97A857-A985-D32A-D199-59EC5A2483F8}"/>
              </a:ext>
            </a:extLst>
          </p:cNvPr>
          <p:cNvSpPr>
            <a:spLocks noGrp="1"/>
          </p:cNvSpPr>
          <p:nvPr>
            <p:ph type="dt" sz="half" idx="10"/>
          </p:nvPr>
        </p:nvSpPr>
        <p:spPr/>
        <p:txBody>
          <a:bodyPr/>
          <a:lstStyle/>
          <a:p>
            <a:fld id="{1C432B8C-22CD-4B93-95CC-8BB4594BAEEA}" type="datetimeFigureOut">
              <a:rPr lang="en-US" smtClean="0"/>
              <a:t>5/17/2026</a:t>
            </a:fld>
            <a:endParaRPr lang="en-US" dirty="0"/>
          </a:p>
        </p:txBody>
      </p:sp>
      <p:sp>
        <p:nvSpPr>
          <p:cNvPr id="6" name="Footer Placeholder 5">
            <a:extLst>
              <a:ext uri="{FF2B5EF4-FFF2-40B4-BE49-F238E27FC236}">
                <a16:creationId xmlns:a16="http://schemas.microsoft.com/office/drawing/2014/main" id="{31AADFDF-F54A-9DC8-332D-D7D7E6F692A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7D95CF-EF2E-01B4-7F3A-25C289174B4B}"/>
              </a:ext>
            </a:extLst>
          </p:cNvPr>
          <p:cNvSpPr>
            <a:spLocks noGrp="1"/>
          </p:cNvSpPr>
          <p:nvPr>
            <p:ph type="sldNum" sz="quarter" idx="12"/>
          </p:nvPr>
        </p:nvSpPr>
        <p:spPr/>
        <p:txBody>
          <a:bodyPr/>
          <a:lstStyle/>
          <a:p>
            <a:fld id="{85915E94-CCBA-4C0F-B136-3D2885648186}" type="slidenum">
              <a:rPr lang="en-US" smtClean="0"/>
              <a:t>‹#›</a:t>
            </a:fld>
            <a:endParaRPr lang="en-US" dirty="0"/>
          </a:p>
        </p:txBody>
      </p:sp>
    </p:spTree>
    <p:extLst>
      <p:ext uri="{BB962C8B-B14F-4D97-AF65-F5344CB8AC3E}">
        <p14:creationId xmlns:p14="http://schemas.microsoft.com/office/powerpoint/2010/main" val="4242764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AD0AC-FA47-7C43-5156-30E8E573D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EF3C69-3907-C675-F7BB-D4E0E4EA0D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5D781F-E6A7-F038-FA84-E7C61E4CF7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C3BF9B-912B-4EB3-EFEC-A8D24C2C06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C82ADE-6370-1B37-4592-CB2542D4A1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59774A-1284-2433-CF7E-FE5FE47AE030}"/>
              </a:ext>
            </a:extLst>
          </p:cNvPr>
          <p:cNvSpPr>
            <a:spLocks noGrp="1"/>
          </p:cNvSpPr>
          <p:nvPr>
            <p:ph type="dt" sz="half" idx="10"/>
          </p:nvPr>
        </p:nvSpPr>
        <p:spPr/>
        <p:txBody>
          <a:bodyPr/>
          <a:lstStyle/>
          <a:p>
            <a:fld id="{1C432B8C-22CD-4B93-95CC-8BB4594BAEEA}" type="datetimeFigureOut">
              <a:rPr lang="en-US" smtClean="0"/>
              <a:t>5/17/2026</a:t>
            </a:fld>
            <a:endParaRPr lang="en-US" dirty="0"/>
          </a:p>
        </p:txBody>
      </p:sp>
      <p:sp>
        <p:nvSpPr>
          <p:cNvPr id="8" name="Footer Placeholder 7">
            <a:extLst>
              <a:ext uri="{FF2B5EF4-FFF2-40B4-BE49-F238E27FC236}">
                <a16:creationId xmlns:a16="http://schemas.microsoft.com/office/drawing/2014/main" id="{B94A08C5-265A-CD81-5F5B-EBF0288D911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10B7165-7B46-AA0C-E6E3-333693291BF3}"/>
              </a:ext>
            </a:extLst>
          </p:cNvPr>
          <p:cNvSpPr>
            <a:spLocks noGrp="1"/>
          </p:cNvSpPr>
          <p:nvPr>
            <p:ph type="sldNum" sz="quarter" idx="12"/>
          </p:nvPr>
        </p:nvSpPr>
        <p:spPr/>
        <p:txBody>
          <a:bodyPr/>
          <a:lstStyle/>
          <a:p>
            <a:fld id="{85915E94-CCBA-4C0F-B136-3D2885648186}" type="slidenum">
              <a:rPr lang="en-US" smtClean="0"/>
              <a:t>‹#›</a:t>
            </a:fld>
            <a:endParaRPr lang="en-US" dirty="0"/>
          </a:p>
        </p:txBody>
      </p:sp>
    </p:spTree>
    <p:extLst>
      <p:ext uri="{BB962C8B-B14F-4D97-AF65-F5344CB8AC3E}">
        <p14:creationId xmlns:p14="http://schemas.microsoft.com/office/powerpoint/2010/main" val="1089116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72188-7941-D1BC-FCE2-DBE109F3F3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355737-DE6C-EDC7-8C57-DCEA70B6459D}"/>
              </a:ext>
            </a:extLst>
          </p:cNvPr>
          <p:cNvSpPr>
            <a:spLocks noGrp="1"/>
          </p:cNvSpPr>
          <p:nvPr>
            <p:ph type="dt" sz="half" idx="10"/>
          </p:nvPr>
        </p:nvSpPr>
        <p:spPr/>
        <p:txBody>
          <a:bodyPr/>
          <a:lstStyle/>
          <a:p>
            <a:fld id="{1C432B8C-22CD-4B93-95CC-8BB4594BAEEA}" type="datetimeFigureOut">
              <a:rPr lang="en-US" smtClean="0"/>
              <a:t>5/17/2026</a:t>
            </a:fld>
            <a:endParaRPr lang="en-US" dirty="0"/>
          </a:p>
        </p:txBody>
      </p:sp>
      <p:sp>
        <p:nvSpPr>
          <p:cNvPr id="4" name="Footer Placeholder 3">
            <a:extLst>
              <a:ext uri="{FF2B5EF4-FFF2-40B4-BE49-F238E27FC236}">
                <a16:creationId xmlns:a16="http://schemas.microsoft.com/office/drawing/2014/main" id="{0E3E0AD6-B1F7-A31F-83C2-5C2B8D1169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5E7ADE-0EDB-2DAC-AE93-D5F2F49F1553}"/>
              </a:ext>
            </a:extLst>
          </p:cNvPr>
          <p:cNvSpPr>
            <a:spLocks noGrp="1"/>
          </p:cNvSpPr>
          <p:nvPr>
            <p:ph type="sldNum" sz="quarter" idx="12"/>
          </p:nvPr>
        </p:nvSpPr>
        <p:spPr/>
        <p:txBody>
          <a:bodyPr/>
          <a:lstStyle/>
          <a:p>
            <a:fld id="{85915E94-CCBA-4C0F-B136-3D2885648186}" type="slidenum">
              <a:rPr lang="en-US" smtClean="0"/>
              <a:t>‹#›</a:t>
            </a:fld>
            <a:endParaRPr lang="en-US" dirty="0"/>
          </a:p>
        </p:txBody>
      </p:sp>
    </p:spTree>
    <p:extLst>
      <p:ext uri="{BB962C8B-B14F-4D97-AF65-F5344CB8AC3E}">
        <p14:creationId xmlns:p14="http://schemas.microsoft.com/office/powerpoint/2010/main" val="32417132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0C22F8-0B37-BEC0-9DAC-B2A5E27972D3}"/>
              </a:ext>
            </a:extLst>
          </p:cNvPr>
          <p:cNvSpPr>
            <a:spLocks noGrp="1"/>
          </p:cNvSpPr>
          <p:nvPr>
            <p:ph type="dt" sz="half" idx="10"/>
          </p:nvPr>
        </p:nvSpPr>
        <p:spPr/>
        <p:txBody>
          <a:bodyPr/>
          <a:lstStyle/>
          <a:p>
            <a:fld id="{1C432B8C-22CD-4B93-95CC-8BB4594BAEEA}" type="datetimeFigureOut">
              <a:rPr lang="en-US" smtClean="0"/>
              <a:t>5/17/2026</a:t>
            </a:fld>
            <a:endParaRPr lang="en-US" dirty="0"/>
          </a:p>
        </p:txBody>
      </p:sp>
      <p:sp>
        <p:nvSpPr>
          <p:cNvPr id="3" name="Footer Placeholder 2">
            <a:extLst>
              <a:ext uri="{FF2B5EF4-FFF2-40B4-BE49-F238E27FC236}">
                <a16:creationId xmlns:a16="http://schemas.microsoft.com/office/drawing/2014/main" id="{0B4A9F17-39AE-BA0A-7AAA-A6F2DBC3567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10A5EC6-FFD0-08EC-A729-A030D06CCA15}"/>
              </a:ext>
            </a:extLst>
          </p:cNvPr>
          <p:cNvSpPr>
            <a:spLocks noGrp="1"/>
          </p:cNvSpPr>
          <p:nvPr>
            <p:ph type="sldNum" sz="quarter" idx="12"/>
          </p:nvPr>
        </p:nvSpPr>
        <p:spPr/>
        <p:txBody>
          <a:bodyPr/>
          <a:lstStyle/>
          <a:p>
            <a:fld id="{85915E94-CCBA-4C0F-B136-3D2885648186}" type="slidenum">
              <a:rPr lang="en-US" smtClean="0"/>
              <a:t>‹#›</a:t>
            </a:fld>
            <a:endParaRPr lang="en-US" dirty="0"/>
          </a:p>
        </p:txBody>
      </p:sp>
    </p:spTree>
    <p:extLst>
      <p:ext uri="{BB962C8B-B14F-4D97-AF65-F5344CB8AC3E}">
        <p14:creationId xmlns:p14="http://schemas.microsoft.com/office/powerpoint/2010/main" val="397057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5/17/2026</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269836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07FE6-0170-DC55-9489-407E6B76E0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253C12-CA1A-A9FF-93F8-E7D8330438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B1541B-3ADF-015C-A1C8-BEFFB6573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D4697-8952-A09B-9257-D9AB97CDCA6B}"/>
              </a:ext>
            </a:extLst>
          </p:cNvPr>
          <p:cNvSpPr>
            <a:spLocks noGrp="1"/>
          </p:cNvSpPr>
          <p:nvPr>
            <p:ph type="dt" sz="half" idx="10"/>
          </p:nvPr>
        </p:nvSpPr>
        <p:spPr/>
        <p:txBody>
          <a:bodyPr/>
          <a:lstStyle/>
          <a:p>
            <a:fld id="{1C432B8C-22CD-4B93-95CC-8BB4594BAEEA}" type="datetimeFigureOut">
              <a:rPr lang="en-US" smtClean="0"/>
              <a:t>5/17/2026</a:t>
            </a:fld>
            <a:endParaRPr lang="en-US" dirty="0"/>
          </a:p>
        </p:txBody>
      </p:sp>
      <p:sp>
        <p:nvSpPr>
          <p:cNvPr id="6" name="Footer Placeholder 5">
            <a:extLst>
              <a:ext uri="{FF2B5EF4-FFF2-40B4-BE49-F238E27FC236}">
                <a16:creationId xmlns:a16="http://schemas.microsoft.com/office/drawing/2014/main" id="{2B90AC35-AAB3-CF56-E379-6102990946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1A1F02-174F-8430-8E66-1442DBFAC682}"/>
              </a:ext>
            </a:extLst>
          </p:cNvPr>
          <p:cNvSpPr>
            <a:spLocks noGrp="1"/>
          </p:cNvSpPr>
          <p:nvPr>
            <p:ph type="sldNum" sz="quarter" idx="12"/>
          </p:nvPr>
        </p:nvSpPr>
        <p:spPr/>
        <p:txBody>
          <a:bodyPr/>
          <a:lstStyle/>
          <a:p>
            <a:fld id="{85915E94-CCBA-4C0F-B136-3D2885648186}" type="slidenum">
              <a:rPr lang="en-US" smtClean="0"/>
              <a:t>‹#›</a:t>
            </a:fld>
            <a:endParaRPr lang="en-US" dirty="0"/>
          </a:p>
        </p:txBody>
      </p:sp>
    </p:spTree>
    <p:extLst>
      <p:ext uri="{BB962C8B-B14F-4D97-AF65-F5344CB8AC3E}">
        <p14:creationId xmlns:p14="http://schemas.microsoft.com/office/powerpoint/2010/main" val="742400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6B72F-A850-763A-295E-C6D0C5C842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F0120F-573D-F25D-97AD-DDD3A12FE0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006B6F1-46FB-F11A-CCBD-C554352C32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66EDE-E221-8AC9-7DE2-067DCFE9BE51}"/>
              </a:ext>
            </a:extLst>
          </p:cNvPr>
          <p:cNvSpPr>
            <a:spLocks noGrp="1"/>
          </p:cNvSpPr>
          <p:nvPr>
            <p:ph type="dt" sz="half" idx="10"/>
          </p:nvPr>
        </p:nvSpPr>
        <p:spPr/>
        <p:txBody>
          <a:bodyPr/>
          <a:lstStyle/>
          <a:p>
            <a:fld id="{1C432B8C-22CD-4B93-95CC-8BB4594BAEEA}" type="datetimeFigureOut">
              <a:rPr lang="en-US" smtClean="0"/>
              <a:t>5/17/2026</a:t>
            </a:fld>
            <a:endParaRPr lang="en-US" dirty="0"/>
          </a:p>
        </p:txBody>
      </p:sp>
      <p:sp>
        <p:nvSpPr>
          <p:cNvPr id="6" name="Footer Placeholder 5">
            <a:extLst>
              <a:ext uri="{FF2B5EF4-FFF2-40B4-BE49-F238E27FC236}">
                <a16:creationId xmlns:a16="http://schemas.microsoft.com/office/drawing/2014/main" id="{6CF5A31D-7D76-41DF-FF09-C55CEDD51E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96715F9-25FA-35AB-270C-8FB027622AF6}"/>
              </a:ext>
            </a:extLst>
          </p:cNvPr>
          <p:cNvSpPr>
            <a:spLocks noGrp="1"/>
          </p:cNvSpPr>
          <p:nvPr>
            <p:ph type="sldNum" sz="quarter" idx="12"/>
          </p:nvPr>
        </p:nvSpPr>
        <p:spPr/>
        <p:txBody>
          <a:bodyPr/>
          <a:lstStyle/>
          <a:p>
            <a:fld id="{85915E94-CCBA-4C0F-B136-3D2885648186}" type="slidenum">
              <a:rPr lang="en-US" smtClean="0"/>
              <a:t>‹#›</a:t>
            </a:fld>
            <a:endParaRPr lang="en-US" dirty="0"/>
          </a:p>
        </p:txBody>
      </p:sp>
    </p:spTree>
    <p:extLst>
      <p:ext uri="{BB962C8B-B14F-4D97-AF65-F5344CB8AC3E}">
        <p14:creationId xmlns:p14="http://schemas.microsoft.com/office/powerpoint/2010/main" val="558802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7C9A-34B1-8487-16B6-81684AE410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F18920-93E8-85D3-F7B0-EE04BED12F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2DA8E-2AF4-C04D-88DD-631F275C7275}"/>
              </a:ext>
            </a:extLst>
          </p:cNvPr>
          <p:cNvSpPr>
            <a:spLocks noGrp="1"/>
          </p:cNvSpPr>
          <p:nvPr>
            <p:ph type="dt" sz="half" idx="10"/>
          </p:nvPr>
        </p:nvSpPr>
        <p:spPr/>
        <p:txBody>
          <a:bodyPr/>
          <a:lstStyle/>
          <a:p>
            <a:fld id="{1C432B8C-22CD-4B93-95CC-8BB4594BAEEA}" type="datetimeFigureOut">
              <a:rPr lang="en-US" smtClean="0"/>
              <a:t>5/17/2026</a:t>
            </a:fld>
            <a:endParaRPr lang="en-US" dirty="0"/>
          </a:p>
        </p:txBody>
      </p:sp>
      <p:sp>
        <p:nvSpPr>
          <p:cNvPr id="5" name="Footer Placeholder 4">
            <a:extLst>
              <a:ext uri="{FF2B5EF4-FFF2-40B4-BE49-F238E27FC236}">
                <a16:creationId xmlns:a16="http://schemas.microsoft.com/office/drawing/2014/main" id="{4F548058-37BA-0A15-78F5-ED41C258AE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9E42D5-4594-C964-6064-B0C50B6BD8AC}"/>
              </a:ext>
            </a:extLst>
          </p:cNvPr>
          <p:cNvSpPr>
            <a:spLocks noGrp="1"/>
          </p:cNvSpPr>
          <p:nvPr>
            <p:ph type="sldNum" sz="quarter" idx="12"/>
          </p:nvPr>
        </p:nvSpPr>
        <p:spPr/>
        <p:txBody>
          <a:bodyPr/>
          <a:lstStyle/>
          <a:p>
            <a:fld id="{85915E94-CCBA-4C0F-B136-3D2885648186}" type="slidenum">
              <a:rPr lang="en-US" smtClean="0"/>
              <a:t>‹#›</a:t>
            </a:fld>
            <a:endParaRPr lang="en-US" dirty="0"/>
          </a:p>
        </p:txBody>
      </p:sp>
    </p:spTree>
    <p:extLst>
      <p:ext uri="{BB962C8B-B14F-4D97-AF65-F5344CB8AC3E}">
        <p14:creationId xmlns:p14="http://schemas.microsoft.com/office/powerpoint/2010/main" val="3344914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BEAD11-6AF0-E223-8136-8FC6155E1D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1F900B-6389-1A33-806E-6E1990D400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9043F-BD1A-CC87-E319-055FF8FA9CD1}"/>
              </a:ext>
            </a:extLst>
          </p:cNvPr>
          <p:cNvSpPr>
            <a:spLocks noGrp="1"/>
          </p:cNvSpPr>
          <p:nvPr>
            <p:ph type="dt" sz="half" idx="10"/>
          </p:nvPr>
        </p:nvSpPr>
        <p:spPr/>
        <p:txBody>
          <a:bodyPr/>
          <a:lstStyle/>
          <a:p>
            <a:fld id="{1C432B8C-22CD-4B93-95CC-8BB4594BAEEA}" type="datetimeFigureOut">
              <a:rPr lang="en-US" smtClean="0"/>
              <a:t>5/17/2026</a:t>
            </a:fld>
            <a:endParaRPr lang="en-US" dirty="0"/>
          </a:p>
        </p:txBody>
      </p:sp>
      <p:sp>
        <p:nvSpPr>
          <p:cNvPr id="5" name="Footer Placeholder 4">
            <a:extLst>
              <a:ext uri="{FF2B5EF4-FFF2-40B4-BE49-F238E27FC236}">
                <a16:creationId xmlns:a16="http://schemas.microsoft.com/office/drawing/2014/main" id="{59D7BB44-6884-06AE-C297-612B26D824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22F050-80F4-9887-E238-846A066E07D7}"/>
              </a:ext>
            </a:extLst>
          </p:cNvPr>
          <p:cNvSpPr>
            <a:spLocks noGrp="1"/>
          </p:cNvSpPr>
          <p:nvPr>
            <p:ph type="sldNum" sz="quarter" idx="12"/>
          </p:nvPr>
        </p:nvSpPr>
        <p:spPr/>
        <p:txBody>
          <a:bodyPr/>
          <a:lstStyle/>
          <a:p>
            <a:fld id="{85915E94-CCBA-4C0F-B136-3D2885648186}" type="slidenum">
              <a:rPr lang="en-US" smtClean="0"/>
              <a:t>‹#›</a:t>
            </a:fld>
            <a:endParaRPr lang="en-US" dirty="0"/>
          </a:p>
        </p:txBody>
      </p:sp>
    </p:spTree>
    <p:extLst>
      <p:ext uri="{BB962C8B-B14F-4D97-AF65-F5344CB8AC3E}">
        <p14:creationId xmlns:p14="http://schemas.microsoft.com/office/powerpoint/2010/main" val="310778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5/17/2026</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8910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5/17/2026</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7949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5/17/2026</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4912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5/17/2026</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08720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5/17/2026</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2551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5/17/2026</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4556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5/17/2026</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831357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5/17/2026</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333505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ece of wood with a rough edges&#10;&#10;Description automatically generated">
            <a:extLst>
              <a:ext uri="{FF2B5EF4-FFF2-40B4-BE49-F238E27FC236}">
                <a16:creationId xmlns:a16="http://schemas.microsoft.com/office/drawing/2014/main" id="{4EA5FEF3-DF1C-5512-A228-6981BFE6F303}"/>
              </a:ext>
            </a:extLst>
          </p:cNvPr>
          <p:cNvPicPr>
            <a:picLocks noChangeAspect="1"/>
          </p:cNvPicPr>
          <p:nvPr userDrawn="1"/>
        </p:nvPicPr>
        <p:blipFill>
          <a:blip r:embed="rId13">
            <a:alphaModFix amt="67000"/>
          </a:blip>
          <a:srcRect l="9454" t="5324" r="6689" b="5324"/>
          <a:stretch/>
        </p:blipFill>
        <p:spPr>
          <a:xfrm>
            <a:off x="0" y="0"/>
            <a:ext cx="12192000" cy="6858000"/>
          </a:xfrm>
          <a:prstGeom prst="rect">
            <a:avLst/>
          </a:prstGeom>
          <a:effectLst>
            <a:innerShdw blurRad="1270000">
              <a:prstClr val="black"/>
            </a:innerShdw>
            <a:softEdge rad="0"/>
          </a:effectLst>
        </p:spPr>
      </p:pic>
      <p:sp>
        <p:nvSpPr>
          <p:cNvPr id="2" name="Title Placeholder 1">
            <a:extLst>
              <a:ext uri="{FF2B5EF4-FFF2-40B4-BE49-F238E27FC236}">
                <a16:creationId xmlns:a16="http://schemas.microsoft.com/office/drawing/2014/main" id="{119A83A2-2C60-4BFC-4918-CA209D1369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5EC2190-45C1-91F0-F4FF-07C419E554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3E93902-5B3C-4C62-2C77-E36297E014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chemeClr val="bg2">
                    <a:lumMod val="10000"/>
                  </a:schemeClr>
                </a:solidFill>
              </a:defRPr>
            </a:lvl1pPr>
          </a:lstStyle>
          <a:p>
            <a:fld id="{1C432B8C-22CD-4B93-95CC-8BB4594BAEEA}" type="datetimeFigureOut">
              <a:rPr lang="en-US" smtClean="0"/>
              <a:pPr/>
              <a:t>5/17/2026</a:t>
            </a:fld>
            <a:endParaRPr lang="en-US" dirty="0"/>
          </a:p>
        </p:txBody>
      </p:sp>
      <p:sp>
        <p:nvSpPr>
          <p:cNvPr id="5" name="Footer Placeholder 4">
            <a:extLst>
              <a:ext uri="{FF2B5EF4-FFF2-40B4-BE49-F238E27FC236}">
                <a16:creationId xmlns:a16="http://schemas.microsoft.com/office/drawing/2014/main" id="{BFF6373E-E536-2EEE-F860-20865F62D9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bg2">
                    <a:lumMod val="10000"/>
                  </a:schemeClr>
                </a:solidFill>
              </a:defRPr>
            </a:lvl1pPr>
          </a:lstStyle>
          <a:p>
            <a:endParaRPr lang="en-US" dirty="0"/>
          </a:p>
        </p:txBody>
      </p:sp>
      <p:sp>
        <p:nvSpPr>
          <p:cNvPr id="6" name="Slide Number Placeholder 5">
            <a:extLst>
              <a:ext uri="{FF2B5EF4-FFF2-40B4-BE49-F238E27FC236}">
                <a16:creationId xmlns:a16="http://schemas.microsoft.com/office/drawing/2014/main" id="{4D08AE3B-433E-1760-D1C0-993425914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bg2">
                    <a:lumMod val="10000"/>
                  </a:schemeClr>
                </a:solidFill>
              </a:defRPr>
            </a:lvl1pPr>
          </a:lstStyle>
          <a:p>
            <a:fld id="{85915E94-CCBA-4C0F-B136-3D2885648186}" type="slidenum">
              <a:rPr lang="en-US" smtClean="0"/>
              <a:pPr/>
              <a:t>‹#›</a:t>
            </a:fld>
            <a:endParaRPr lang="en-US" dirty="0"/>
          </a:p>
        </p:txBody>
      </p:sp>
    </p:spTree>
    <p:extLst>
      <p:ext uri="{BB962C8B-B14F-4D97-AF65-F5344CB8AC3E}">
        <p14:creationId xmlns:p14="http://schemas.microsoft.com/office/powerpoint/2010/main" val="13633544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5400" kern="120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lumMod val="95000"/>
              <a:lumOff val="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lumMod val="95000"/>
              <a:lumOff val="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95000"/>
              <a:lumOff val="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95000"/>
              <a:lumOff val="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95000"/>
              <a:lumOff val="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0316B-E165-4E48-D8DB-84AAA6A9EED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E9DB580-2F6F-5EDE-3647-388841463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D303C38B-A99B-FFCD-DE58-CB8E229F78CE}"/>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BFDCBA4-8DE8-E754-4ACB-79107B8154BA}"/>
              </a:ext>
            </a:extLst>
          </p:cNvPr>
          <p:cNvSpPr txBox="1"/>
          <p:nvPr/>
        </p:nvSpPr>
        <p:spPr>
          <a:xfrm>
            <a:off x="1316386" y="2077209"/>
            <a:ext cx="10698480" cy="1754326"/>
          </a:xfrm>
          <a:prstGeom prst="rect">
            <a:avLst/>
          </a:prstGeom>
          <a:noFill/>
        </p:spPr>
        <p:txBody>
          <a:bodyPr wrap="square" rtlCol="0">
            <a:spAutoFit/>
          </a:bodyPr>
          <a:lstStyle/>
          <a:p>
            <a:r>
              <a:rPr lang="en-US" sz="3600" dirty="0">
                <a:solidFill>
                  <a:schemeClr val="bg1"/>
                </a:solidFill>
              </a:rPr>
              <a:t>“When the word reached the king of Nineveh, he arose from his throne, laid aside his robe from him, covered himself with sackcloth and sat on the ashes.”</a:t>
            </a:r>
          </a:p>
        </p:txBody>
      </p:sp>
      <p:sp>
        <p:nvSpPr>
          <p:cNvPr id="13" name="Title 1">
            <a:extLst>
              <a:ext uri="{FF2B5EF4-FFF2-40B4-BE49-F238E27FC236}">
                <a16:creationId xmlns:a16="http://schemas.microsoft.com/office/drawing/2014/main" id="{7411ED58-4FE1-4D95-9C34-17764FE1497B}"/>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3:6</a:t>
            </a:r>
          </a:p>
        </p:txBody>
      </p:sp>
    </p:spTree>
    <p:extLst>
      <p:ext uri="{BB962C8B-B14F-4D97-AF65-F5344CB8AC3E}">
        <p14:creationId xmlns:p14="http://schemas.microsoft.com/office/powerpoint/2010/main" val="3949460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AAA41-9D10-6846-FAE0-91B42351C7D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6A8D09E-F1EC-9C67-7473-CD27B2DD0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295FFA6C-6C08-BC8C-5DAC-2CE603D61AC9}"/>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7D049DC-5A2E-C370-3B5C-46C95D034562}"/>
              </a:ext>
            </a:extLst>
          </p:cNvPr>
          <p:cNvSpPr txBox="1"/>
          <p:nvPr/>
        </p:nvSpPr>
        <p:spPr>
          <a:xfrm>
            <a:off x="1316386" y="2077209"/>
            <a:ext cx="10698480" cy="1754326"/>
          </a:xfrm>
          <a:prstGeom prst="rect">
            <a:avLst/>
          </a:prstGeom>
          <a:noFill/>
        </p:spPr>
        <p:txBody>
          <a:bodyPr wrap="square" rtlCol="0">
            <a:spAutoFit/>
          </a:bodyPr>
          <a:lstStyle/>
          <a:p>
            <a:r>
              <a:rPr lang="en-US" sz="3600" dirty="0">
                <a:solidFill>
                  <a:schemeClr val="bg1"/>
                </a:solidFill>
              </a:rPr>
              <a:t>“When the word reached the king of Nineveh, </a:t>
            </a:r>
            <a:r>
              <a:rPr lang="en-US" sz="3600" dirty="0">
                <a:solidFill>
                  <a:srgbClr val="FFC000"/>
                </a:solidFill>
              </a:rPr>
              <a:t>he arose from his throne</a:t>
            </a:r>
            <a:r>
              <a:rPr lang="en-US" sz="3600" dirty="0">
                <a:solidFill>
                  <a:schemeClr val="bg1"/>
                </a:solidFill>
              </a:rPr>
              <a:t>, </a:t>
            </a:r>
            <a:r>
              <a:rPr lang="en-US" sz="3600" dirty="0">
                <a:solidFill>
                  <a:srgbClr val="00B050"/>
                </a:solidFill>
              </a:rPr>
              <a:t>laid aside his robe </a:t>
            </a:r>
            <a:r>
              <a:rPr lang="en-US" sz="3600" dirty="0">
                <a:solidFill>
                  <a:schemeClr val="bg1"/>
                </a:solidFill>
              </a:rPr>
              <a:t>from him, </a:t>
            </a:r>
            <a:r>
              <a:rPr lang="en-US" sz="3600" dirty="0">
                <a:solidFill>
                  <a:srgbClr val="FFFF00"/>
                </a:solidFill>
              </a:rPr>
              <a:t>covered himself with sackcloth </a:t>
            </a:r>
            <a:r>
              <a:rPr lang="en-US" sz="3600" dirty="0">
                <a:solidFill>
                  <a:schemeClr val="bg1"/>
                </a:solidFill>
              </a:rPr>
              <a:t>and </a:t>
            </a:r>
            <a:r>
              <a:rPr lang="en-US" sz="3600" dirty="0">
                <a:solidFill>
                  <a:srgbClr val="00B0F0"/>
                </a:solidFill>
              </a:rPr>
              <a:t>sat on the ashes</a:t>
            </a:r>
            <a:r>
              <a:rPr lang="en-US" sz="3600" dirty="0">
                <a:solidFill>
                  <a:schemeClr val="bg1"/>
                </a:solidFill>
              </a:rPr>
              <a:t>.”</a:t>
            </a:r>
          </a:p>
        </p:txBody>
      </p:sp>
      <p:sp>
        <p:nvSpPr>
          <p:cNvPr id="13" name="Title 1">
            <a:extLst>
              <a:ext uri="{FF2B5EF4-FFF2-40B4-BE49-F238E27FC236}">
                <a16:creationId xmlns:a16="http://schemas.microsoft.com/office/drawing/2014/main" id="{8E86AE03-30FC-4258-8571-24ABE54E841A}"/>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3:6</a:t>
            </a:r>
          </a:p>
        </p:txBody>
      </p:sp>
    </p:spTree>
    <p:extLst>
      <p:ext uri="{BB962C8B-B14F-4D97-AF65-F5344CB8AC3E}">
        <p14:creationId xmlns:p14="http://schemas.microsoft.com/office/powerpoint/2010/main" val="2265947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1CC882-EF7A-6568-3E77-3E29EC6FD2A8}"/>
              </a:ext>
            </a:extLst>
          </p:cNvPr>
          <p:cNvSpPr>
            <a:spLocks noGrp="1"/>
          </p:cNvSpPr>
          <p:nvPr>
            <p:ph type="ftr" sz="quarter" idx="11"/>
          </p:nvPr>
        </p:nvSpPr>
        <p:spPr/>
        <p:txBody>
          <a:bodyPr/>
          <a:lstStyle/>
          <a:p>
            <a:r>
              <a:rPr lang="en-US" dirty="0"/>
              <a:t>A. R. Fausset, A Commentary, Critical, Experimental, and Practical, on the Old and New Testaments: Jeremiah–Malachi, vol. IV (London; Glasgow: William Collins, Sons, &amp; Company, Limited, n.d.), 580.</a:t>
            </a:r>
          </a:p>
        </p:txBody>
      </p:sp>
      <p:sp>
        <p:nvSpPr>
          <p:cNvPr id="3" name="TextBox 2">
            <a:extLst>
              <a:ext uri="{FF2B5EF4-FFF2-40B4-BE49-F238E27FC236}">
                <a16:creationId xmlns:a16="http://schemas.microsoft.com/office/drawing/2014/main" id="{52ED6825-4CF9-FA69-ED06-24DE67A9EF50}"/>
              </a:ext>
            </a:extLst>
          </p:cNvPr>
          <p:cNvSpPr txBox="1"/>
          <p:nvPr/>
        </p:nvSpPr>
        <p:spPr>
          <a:xfrm>
            <a:off x="746760" y="1567543"/>
            <a:ext cx="10698480" cy="3416320"/>
          </a:xfrm>
          <a:prstGeom prst="rect">
            <a:avLst/>
          </a:prstGeom>
          <a:noFill/>
        </p:spPr>
        <p:txBody>
          <a:bodyPr wrap="square" rtlCol="0">
            <a:spAutoFit/>
          </a:bodyPr>
          <a:lstStyle/>
          <a:p>
            <a:r>
              <a:rPr lang="en-US" sz="3600" dirty="0">
                <a:solidFill>
                  <a:schemeClr val="bg1"/>
                </a:solidFill>
              </a:rPr>
              <a:t>“The language implies that it was after the appointment of a fast by general acclamation of the people that the whole of what had occurred reached the king; and, instead of being jealous at the initiative having been taken by the people, he at once humbled himself after his people’s example.”</a:t>
            </a:r>
          </a:p>
        </p:txBody>
      </p:sp>
      <p:sp>
        <p:nvSpPr>
          <p:cNvPr id="4" name="Title 1">
            <a:extLst>
              <a:ext uri="{FF2B5EF4-FFF2-40B4-BE49-F238E27FC236}">
                <a16:creationId xmlns:a16="http://schemas.microsoft.com/office/drawing/2014/main" id="{F5C09B2B-A04B-1008-387E-26E99E570A5C}"/>
              </a:ext>
            </a:extLst>
          </p:cNvPr>
          <p:cNvSpPr txBox="1">
            <a:spLocks/>
          </p:cNvSpPr>
          <p:nvPr/>
        </p:nvSpPr>
        <p:spPr>
          <a:xfrm>
            <a:off x="850461" y="611292"/>
            <a:ext cx="12103768" cy="1325563"/>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A.R. Fausett</a:t>
            </a:r>
          </a:p>
        </p:txBody>
      </p:sp>
    </p:spTree>
    <p:extLst>
      <p:ext uri="{BB962C8B-B14F-4D97-AF65-F5344CB8AC3E}">
        <p14:creationId xmlns:p14="http://schemas.microsoft.com/office/powerpoint/2010/main" val="2918462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E3B93-CD4C-072F-5D74-5A6DE4E4F7C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1F829C4-2DCD-960B-A458-52E3C39F2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0C2DF4FA-682B-FD6B-DB7A-CA4D6BA42B93}"/>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4D0C6B5-F7D8-86EA-384A-CEEB040184FB}"/>
              </a:ext>
            </a:extLst>
          </p:cNvPr>
          <p:cNvSpPr txBox="1"/>
          <p:nvPr/>
        </p:nvSpPr>
        <p:spPr>
          <a:xfrm>
            <a:off x="1316386" y="2077209"/>
            <a:ext cx="10698480" cy="1754326"/>
          </a:xfrm>
          <a:prstGeom prst="rect">
            <a:avLst/>
          </a:prstGeom>
          <a:noFill/>
        </p:spPr>
        <p:txBody>
          <a:bodyPr wrap="square" rtlCol="0">
            <a:spAutoFit/>
          </a:bodyPr>
          <a:lstStyle/>
          <a:p>
            <a:r>
              <a:rPr lang="en-US" sz="3600" dirty="0">
                <a:solidFill>
                  <a:schemeClr val="bg1"/>
                </a:solidFill>
              </a:rPr>
              <a:t>“When the word reached the king of Nineveh, </a:t>
            </a:r>
            <a:r>
              <a:rPr lang="en-US" sz="3600" dirty="0">
                <a:solidFill>
                  <a:srgbClr val="FFC000"/>
                </a:solidFill>
              </a:rPr>
              <a:t>he arose from his throne</a:t>
            </a:r>
            <a:r>
              <a:rPr lang="en-US" sz="3600" dirty="0">
                <a:solidFill>
                  <a:schemeClr val="bg1"/>
                </a:solidFill>
              </a:rPr>
              <a:t>, </a:t>
            </a:r>
            <a:r>
              <a:rPr lang="en-US" sz="3600" dirty="0">
                <a:solidFill>
                  <a:srgbClr val="00B050"/>
                </a:solidFill>
              </a:rPr>
              <a:t>laid aside his robe </a:t>
            </a:r>
            <a:r>
              <a:rPr lang="en-US" sz="3600" dirty="0">
                <a:solidFill>
                  <a:schemeClr val="bg1"/>
                </a:solidFill>
              </a:rPr>
              <a:t>from him, </a:t>
            </a:r>
            <a:r>
              <a:rPr lang="en-US" sz="3600" dirty="0">
                <a:solidFill>
                  <a:srgbClr val="FFFF00"/>
                </a:solidFill>
              </a:rPr>
              <a:t>covered himself with sackcloth </a:t>
            </a:r>
            <a:r>
              <a:rPr lang="en-US" sz="3600" dirty="0">
                <a:solidFill>
                  <a:schemeClr val="bg1"/>
                </a:solidFill>
              </a:rPr>
              <a:t>and </a:t>
            </a:r>
            <a:r>
              <a:rPr lang="en-US" sz="3600" dirty="0">
                <a:solidFill>
                  <a:srgbClr val="00B0F0"/>
                </a:solidFill>
              </a:rPr>
              <a:t>sat on the ashes</a:t>
            </a:r>
            <a:r>
              <a:rPr lang="en-US" sz="3600" dirty="0">
                <a:solidFill>
                  <a:schemeClr val="bg1"/>
                </a:solidFill>
              </a:rPr>
              <a:t>.”</a:t>
            </a:r>
          </a:p>
        </p:txBody>
      </p:sp>
      <p:sp>
        <p:nvSpPr>
          <p:cNvPr id="13" name="Title 1">
            <a:extLst>
              <a:ext uri="{FF2B5EF4-FFF2-40B4-BE49-F238E27FC236}">
                <a16:creationId xmlns:a16="http://schemas.microsoft.com/office/drawing/2014/main" id="{921C442F-F9B8-3D30-73B5-D69CC15C81E1}"/>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3:6</a:t>
            </a:r>
          </a:p>
        </p:txBody>
      </p:sp>
    </p:spTree>
    <p:extLst>
      <p:ext uri="{BB962C8B-B14F-4D97-AF65-F5344CB8AC3E}">
        <p14:creationId xmlns:p14="http://schemas.microsoft.com/office/powerpoint/2010/main" val="4104455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7AE46-77B4-3AA3-FD95-942CC0499FF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7E56D13-35A6-EEE9-CB19-0DE9C57436EA}"/>
              </a:ext>
            </a:extLst>
          </p:cNvPr>
          <p:cNvSpPr>
            <a:spLocks noGrp="1"/>
          </p:cNvSpPr>
          <p:nvPr>
            <p:ph type="ftr" sz="quarter" idx="11"/>
          </p:nvPr>
        </p:nvSpPr>
        <p:spPr/>
        <p:txBody>
          <a:bodyPr/>
          <a:lstStyle/>
          <a:p>
            <a:r>
              <a:rPr lang="en-US" dirty="0"/>
              <a:t>Rosemary A. Nixon, The Message of Jonah: Presence in the Storm, ed. Alec Motyer, Derek Tidball, The Bible Speaks Today (England: Inter-Varsity Press, 2003), 169.</a:t>
            </a:r>
          </a:p>
        </p:txBody>
      </p:sp>
      <p:sp>
        <p:nvSpPr>
          <p:cNvPr id="3" name="TextBox 2">
            <a:extLst>
              <a:ext uri="{FF2B5EF4-FFF2-40B4-BE49-F238E27FC236}">
                <a16:creationId xmlns:a16="http://schemas.microsoft.com/office/drawing/2014/main" id="{DC850B13-825F-2AAD-9FFD-98C5E6515187}"/>
              </a:ext>
            </a:extLst>
          </p:cNvPr>
          <p:cNvSpPr txBox="1"/>
          <p:nvPr/>
        </p:nvSpPr>
        <p:spPr>
          <a:xfrm>
            <a:off x="746760" y="1567543"/>
            <a:ext cx="10698480" cy="4524315"/>
          </a:xfrm>
          <a:prstGeom prst="rect">
            <a:avLst/>
          </a:prstGeom>
          <a:noFill/>
        </p:spPr>
        <p:txBody>
          <a:bodyPr wrap="square" rtlCol="0">
            <a:spAutoFit/>
          </a:bodyPr>
          <a:lstStyle/>
          <a:p>
            <a:r>
              <a:rPr lang="en-US" sz="3200" dirty="0">
                <a:solidFill>
                  <a:schemeClr val="bg1"/>
                </a:solidFill>
              </a:rPr>
              <a:t>“There is a beautiful symmetry in the way the actions of the king are set out. The action begins with him rising from his throne and ends with him sitting in ashes. Between these two resting places he has taken off his royal robe and covered, or ‘hidden’, himself in sackcloth. Not even David’s repentance, after he had heard the words of Nathan the prophet, is so lucidly portrayed… The pagan king of Nineveh…knew that fasting and the usual outward signs of repentance alone were insufficient.”</a:t>
            </a:r>
          </a:p>
        </p:txBody>
      </p:sp>
      <p:sp>
        <p:nvSpPr>
          <p:cNvPr id="4" name="Title 1">
            <a:extLst>
              <a:ext uri="{FF2B5EF4-FFF2-40B4-BE49-F238E27FC236}">
                <a16:creationId xmlns:a16="http://schemas.microsoft.com/office/drawing/2014/main" id="{F957BC1B-3B52-048B-9B56-9ACDFB8ECB17}"/>
              </a:ext>
            </a:extLst>
          </p:cNvPr>
          <p:cNvSpPr txBox="1">
            <a:spLocks/>
          </p:cNvSpPr>
          <p:nvPr/>
        </p:nvSpPr>
        <p:spPr>
          <a:xfrm>
            <a:off x="850461" y="611292"/>
            <a:ext cx="12103768" cy="1325563"/>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R.A. Nixon</a:t>
            </a:r>
          </a:p>
        </p:txBody>
      </p:sp>
    </p:spTree>
    <p:extLst>
      <p:ext uri="{BB962C8B-B14F-4D97-AF65-F5344CB8AC3E}">
        <p14:creationId xmlns:p14="http://schemas.microsoft.com/office/powerpoint/2010/main" val="2536009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30D8AB4-6E4E-F072-3A2C-8FDBC96E85BE}"/>
              </a:ext>
            </a:extLst>
          </p:cNvPr>
          <p:cNvSpPr>
            <a:spLocks noGrp="1"/>
          </p:cNvSpPr>
          <p:nvPr>
            <p:ph type="title"/>
          </p:nvPr>
        </p:nvSpPr>
        <p:spPr>
          <a:xfrm>
            <a:off x="517358" y="254726"/>
            <a:ext cx="5981083" cy="1251284"/>
          </a:xfrm>
        </p:spPr>
        <p:txBody>
          <a:bodyPr>
            <a:normAutofit/>
          </a:bodyPr>
          <a:lstStyle/>
          <a:p>
            <a:r>
              <a:rPr lang="en-US" sz="4000" dirty="0"/>
              <a:t>2 Chronicles 33:12-13</a:t>
            </a:r>
          </a:p>
        </p:txBody>
      </p:sp>
      <p:pic>
        <p:nvPicPr>
          <p:cNvPr id="4" name="Picture 3">
            <a:extLst>
              <a:ext uri="{FF2B5EF4-FFF2-40B4-BE49-F238E27FC236}">
                <a16:creationId xmlns:a16="http://schemas.microsoft.com/office/drawing/2014/main" id="{DD6B7272-3A4E-3A99-2AF7-166F63CB31C7}"/>
              </a:ext>
            </a:extLst>
          </p:cNvPr>
          <p:cNvPicPr>
            <a:picLocks noChangeAspect="1"/>
          </p:cNvPicPr>
          <p:nvPr/>
        </p:nvPicPr>
        <p:blipFill>
          <a:blip r:embed="rId2">
            <a:extLst>
              <a:ext uri="{28A0092B-C50C-407E-A947-70E740481C1C}">
                <a14:useLocalDpi xmlns:a14="http://schemas.microsoft.com/office/drawing/2010/main" val="0"/>
              </a:ext>
            </a:extLst>
          </a:blip>
          <a:srcRect l="5448" r="10015" b="-2"/>
          <a:stretch>
            <a:fillRect/>
          </a:stretch>
        </p:blipFill>
        <p:spPr>
          <a:xfrm>
            <a:off x="5183188" y="987425"/>
            <a:ext cx="6172200" cy="4873625"/>
          </a:xfrm>
          <a:prstGeom prst="rect">
            <a:avLst/>
          </a:prstGeom>
          <a:noFill/>
        </p:spPr>
      </p:pic>
      <p:sp>
        <p:nvSpPr>
          <p:cNvPr id="11" name="Text Placeholder 3">
            <a:extLst>
              <a:ext uri="{FF2B5EF4-FFF2-40B4-BE49-F238E27FC236}">
                <a16:creationId xmlns:a16="http://schemas.microsoft.com/office/drawing/2014/main" id="{784F8712-7A44-41D3-812B-B7B0E2E417AA}"/>
              </a:ext>
            </a:extLst>
          </p:cNvPr>
          <p:cNvSpPr>
            <a:spLocks noGrp="1"/>
          </p:cNvSpPr>
          <p:nvPr>
            <p:ph type="body" sz="half" idx="2"/>
          </p:nvPr>
        </p:nvSpPr>
        <p:spPr>
          <a:xfrm>
            <a:off x="517358" y="1708484"/>
            <a:ext cx="4451684" cy="4463715"/>
          </a:xfrm>
        </p:spPr>
        <p:txBody>
          <a:bodyPr>
            <a:normAutofit/>
          </a:bodyPr>
          <a:lstStyle/>
          <a:p>
            <a:r>
              <a:rPr lang="en-US" sz="2800" dirty="0"/>
              <a:t>“When he was in distress, he entreated the LORD his God and humbled himself greatly before the God of his fathers. When he prayed to Him, He was moved by his entreaty and heard his supplication, and brought him again to Jerusalem to his kingdom. Then Manasseh knew that the LORD was God.”</a:t>
            </a:r>
          </a:p>
        </p:txBody>
      </p:sp>
    </p:spTree>
    <p:extLst>
      <p:ext uri="{BB962C8B-B14F-4D97-AF65-F5344CB8AC3E}">
        <p14:creationId xmlns:p14="http://schemas.microsoft.com/office/powerpoint/2010/main" val="1096699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D672D-A5EC-5821-9168-818F13211C0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6C5464-5220-F8CE-46CC-2F5EABF7E21D}"/>
              </a:ext>
            </a:extLst>
          </p:cNvPr>
          <p:cNvSpPr>
            <a:spLocks noGrp="1"/>
          </p:cNvSpPr>
          <p:nvPr>
            <p:ph idx="1"/>
          </p:nvPr>
        </p:nvSpPr>
        <p:spPr>
          <a:xfrm>
            <a:off x="838199" y="1815164"/>
            <a:ext cx="10956235" cy="5042835"/>
          </a:xfrm>
        </p:spPr>
        <p:txBody>
          <a:bodyPr>
            <a:normAutofit/>
          </a:bodyPr>
          <a:lstStyle/>
          <a:p>
            <a:pPr marL="742950" indent="-742950">
              <a:buFont typeface="+mj-lt"/>
              <a:buAutoNum type="arabicPeriod"/>
            </a:pPr>
            <a:r>
              <a:rPr lang="en-US" dirty="0"/>
              <a:t>when sinners humble themselves before His warning (</a:t>
            </a:r>
            <a:r>
              <a:rPr lang="en-US" dirty="0">
                <a:solidFill>
                  <a:srgbClr val="FFC000"/>
                </a:solidFill>
              </a:rPr>
              <a:t>vv.6–7</a:t>
            </a:r>
            <a:r>
              <a:rPr lang="en-US" dirty="0"/>
              <a:t>).</a:t>
            </a:r>
          </a:p>
          <a:p>
            <a:pPr marL="742950" indent="-742950">
              <a:buFont typeface="+mj-lt"/>
              <a:buAutoNum type="arabicPeriod"/>
            </a:pPr>
            <a:r>
              <a:rPr lang="en-US" b="1" dirty="0">
                <a:solidFill>
                  <a:srgbClr val="FFC000"/>
                </a:solidFill>
              </a:rPr>
              <a:t>when sinners look to Him and turn from their evil ways </a:t>
            </a:r>
            <a:r>
              <a:rPr lang="en-US" dirty="0"/>
              <a:t>(</a:t>
            </a:r>
            <a:r>
              <a:rPr lang="en-US" dirty="0">
                <a:solidFill>
                  <a:srgbClr val="FFC000"/>
                </a:solidFill>
              </a:rPr>
              <a:t>v.8–9</a:t>
            </a:r>
            <a:r>
              <a:rPr lang="en-US" dirty="0"/>
              <a:t>).</a:t>
            </a:r>
          </a:p>
          <a:p>
            <a:pPr marL="742950" indent="-742950">
              <a:buFont typeface="+mj-lt"/>
              <a:buAutoNum type="arabicPeriod"/>
            </a:pPr>
            <a:r>
              <a:rPr lang="en-US" dirty="0"/>
              <a:t>as He sees their turning and withholds calamity (</a:t>
            </a:r>
            <a:r>
              <a:rPr lang="en-US" dirty="0">
                <a:solidFill>
                  <a:srgbClr val="FFC000"/>
                </a:solidFill>
              </a:rPr>
              <a:t>v.10</a:t>
            </a:r>
            <a:r>
              <a:rPr lang="en-US" dirty="0"/>
              <a:t>).</a:t>
            </a:r>
          </a:p>
          <a:p>
            <a:pPr marL="742950" indent="-742950">
              <a:buFont typeface="+mj-lt"/>
              <a:buAutoNum type="arabicPeriod"/>
            </a:pPr>
            <a:endParaRPr lang="en-US" dirty="0"/>
          </a:p>
        </p:txBody>
      </p:sp>
      <p:sp>
        <p:nvSpPr>
          <p:cNvPr id="5" name="Title 1">
            <a:extLst>
              <a:ext uri="{FF2B5EF4-FFF2-40B4-BE49-F238E27FC236}">
                <a16:creationId xmlns:a16="http://schemas.microsoft.com/office/drawing/2014/main" id="{393E3358-0563-B685-99E0-1F062E6F9A3A}"/>
              </a:ext>
            </a:extLst>
          </p:cNvPr>
          <p:cNvSpPr txBox="1">
            <a:spLocks/>
          </p:cNvSpPr>
          <p:nvPr/>
        </p:nvSpPr>
        <p:spPr>
          <a:xfrm>
            <a:off x="517358" y="670075"/>
            <a:ext cx="12103768" cy="1325563"/>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“The Lord’s mercy meets genuine repentance… ”</a:t>
            </a:r>
          </a:p>
        </p:txBody>
      </p:sp>
    </p:spTree>
    <p:extLst>
      <p:ext uri="{BB962C8B-B14F-4D97-AF65-F5344CB8AC3E}">
        <p14:creationId xmlns:p14="http://schemas.microsoft.com/office/powerpoint/2010/main" val="1729288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2EC98-F9BE-548A-A548-FEFD5AEB62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229F445-53AD-F00F-059E-C870E2C78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569DBFBB-2656-8413-4F38-EACA6B66BC5A}"/>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F14DE60-5A5F-A5C4-02E8-22D26636F902}"/>
              </a:ext>
            </a:extLst>
          </p:cNvPr>
          <p:cNvSpPr txBox="1"/>
          <p:nvPr/>
        </p:nvSpPr>
        <p:spPr>
          <a:xfrm>
            <a:off x="1316386" y="2077209"/>
            <a:ext cx="10698480" cy="2308324"/>
          </a:xfrm>
          <a:prstGeom prst="rect">
            <a:avLst/>
          </a:prstGeom>
          <a:noFill/>
        </p:spPr>
        <p:txBody>
          <a:bodyPr wrap="square" rtlCol="0">
            <a:spAutoFit/>
          </a:bodyPr>
          <a:lstStyle/>
          <a:p>
            <a:r>
              <a:rPr lang="en-US" sz="3600" dirty="0">
                <a:solidFill>
                  <a:schemeClr val="bg1"/>
                </a:solidFill>
              </a:rPr>
              <a:t>“But both man and beast must be covered with sackcloth; and let men call on God earnestly that each may turn from his wicked way and from the violence which is in his hands.” </a:t>
            </a:r>
          </a:p>
        </p:txBody>
      </p:sp>
      <p:sp>
        <p:nvSpPr>
          <p:cNvPr id="13" name="Title 1">
            <a:extLst>
              <a:ext uri="{FF2B5EF4-FFF2-40B4-BE49-F238E27FC236}">
                <a16:creationId xmlns:a16="http://schemas.microsoft.com/office/drawing/2014/main" id="{57D2561D-2533-1AC0-14C7-3B59908C5D5C}"/>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3:8</a:t>
            </a:r>
          </a:p>
        </p:txBody>
      </p:sp>
    </p:spTree>
    <p:extLst>
      <p:ext uri="{BB962C8B-B14F-4D97-AF65-F5344CB8AC3E}">
        <p14:creationId xmlns:p14="http://schemas.microsoft.com/office/powerpoint/2010/main" val="400516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D70B0-3E82-5EB5-1AB9-9E3C975256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6776C2-5565-9369-430A-72C2FAB973D9}"/>
              </a:ext>
            </a:extLst>
          </p:cNvPr>
          <p:cNvSpPr>
            <a:spLocks noGrp="1"/>
          </p:cNvSpPr>
          <p:nvPr>
            <p:ph idx="1"/>
          </p:nvPr>
        </p:nvSpPr>
        <p:spPr>
          <a:xfrm>
            <a:off x="838199" y="2151456"/>
            <a:ext cx="10956235" cy="5042835"/>
          </a:xfrm>
        </p:spPr>
        <p:txBody>
          <a:bodyPr>
            <a:normAutofit/>
          </a:bodyPr>
          <a:lstStyle/>
          <a:p>
            <a:pPr marL="742950" indent="-742950">
              <a:lnSpc>
                <a:spcPct val="150000"/>
              </a:lnSpc>
              <a:buFont typeface="+mj-lt"/>
              <a:buAutoNum type="arabicPeriod"/>
            </a:pPr>
            <a:r>
              <a:rPr lang="en-US" dirty="0"/>
              <a:t>Visible sorrow</a:t>
            </a:r>
          </a:p>
          <a:p>
            <a:pPr marL="742950" indent="-742950">
              <a:lnSpc>
                <a:spcPct val="150000"/>
              </a:lnSpc>
              <a:buFont typeface="+mj-lt"/>
              <a:buAutoNum type="arabicPeriod"/>
            </a:pPr>
            <a:r>
              <a:rPr lang="en-US" dirty="0"/>
              <a:t>Earnest prayer </a:t>
            </a:r>
          </a:p>
          <a:p>
            <a:pPr marL="742950" indent="-742950">
              <a:lnSpc>
                <a:spcPct val="150000"/>
              </a:lnSpc>
              <a:buFont typeface="+mj-lt"/>
              <a:buAutoNum type="arabicPeriod"/>
            </a:pPr>
            <a:r>
              <a:rPr lang="en-US" dirty="0"/>
              <a:t>Moral turning</a:t>
            </a:r>
          </a:p>
          <a:p>
            <a:pPr marL="742950" indent="-742950">
              <a:lnSpc>
                <a:spcPct val="150000"/>
              </a:lnSpc>
              <a:buFont typeface="+mj-lt"/>
              <a:buAutoNum type="arabicPeriod"/>
            </a:pPr>
            <a:endParaRPr lang="en-US" dirty="0"/>
          </a:p>
        </p:txBody>
      </p:sp>
      <p:sp>
        <p:nvSpPr>
          <p:cNvPr id="5" name="Title 1">
            <a:extLst>
              <a:ext uri="{FF2B5EF4-FFF2-40B4-BE49-F238E27FC236}">
                <a16:creationId xmlns:a16="http://schemas.microsoft.com/office/drawing/2014/main" id="{EA6B7F4B-2A1D-75CD-F258-9C7A59EBF4FF}"/>
              </a:ext>
            </a:extLst>
          </p:cNvPr>
          <p:cNvSpPr txBox="1">
            <a:spLocks/>
          </p:cNvSpPr>
          <p:nvPr/>
        </p:nvSpPr>
        <p:spPr>
          <a:xfrm>
            <a:off x="838199" y="297096"/>
            <a:ext cx="12103768" cy="1325563"/>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“But both man and beast must be covered with sackcloth…(3:8a)</a:t>
            </a:r>
          </a:p>
        </p:txBody>
      </p:sp>
    </p:spTree>
    <p:extLst>
      <p:ext uri="{BB962C8B-B14F-4D97-AF65-F5344CB8AC3E}">
        <p14:creationId xmlns:p14="http://schemas.microsoft.com/office/powerpoint/2010/main" val="1693048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84C6A-28CF-F3A4-F330-F48C2571BE8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8334D81-0AED-3E03-573D-79A3EFC894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C15CA3F7-45FE-6392-7798-F18D646E2B25}"/>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0696B4F-BB8B-9458-8428-D138620EE170}"/>
              </a:ext>
            </a:extLst>
          </p:cNvPr>
          <p:cNvSpPr txBox="1"/>
          <p:nvPr/>
        </p:nvSpPr>
        <p:spPr>
          <a:xfrm>
            <a:off x="1316386" y="2077209"/>
            <a:ext cx="10698480" cy="2308324"/>
          </a:xfrm>
          <a:prstGeom prst="rect">
            <a:avLst/>
          </a:prstGeom>
          <a:noFill/>
        </p:spPr>
        <p:txBody>
          <a:bodyPr wrap="square" rtlCol="0">
            <a:spAutoFit/>
          </a:bodyPr>
          <a:lstStyle/>
          <a:p>
            <a:r>
              <a:rPr lang="en-US" sz="3600" dirty="0">
                <a:solidFill>
                  <a:schemeClr val="bg1"/>
                </a:solidFill>
              </a:rPr>
              <a:t>“</a:t>
            </a:r>
            <a:r>
              <a:rPr lang="en-US" sz="3600" dirty="0">
                <a:solidFill>
                  <a:srgbClr val="FFC000"/>
                </a:solidFill>
              </a:rPr>
              <a:t>But both man and beast must be covered with sackcloth</a:t>
            </a:r>
            <a:r>
              <a:rPr lang="en-US" sz="3600" dirty="0">
                <a:solidFill>
                  <a:schemeClr val="bg1"/>
                </a:solidFill>
              </a:rPr>
              <a:t>; and let men call on God earnestly that each may turn from his wicked way and from the violence which is in his hands.” </a:t>
            </a:r>
          </a:p>
        </p:txBody>
      </p:sp>
      <p:sp>
        <p:nvSpPr>
          <p:cNvPr id="13" name="Title 1">
            <a:extLst>
              <a:ext uri="{FF2B5EF4-FFF2-40B4-BE49-F238E27FC236}">
                <a16:creationId xmlns:a16="http://schemas.microsoft.com/office/drawing/2014/main" id="{5CADB3F6-3CAD-3C2B-CA71-8B8E7970E6C7}"/>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3:8</a:t>
            </a:r>
          </a:p>
        </p:txBody>
      </p:sp>
    </p:spTree>
    <p:extLst>
      <p:ext uri="{BB962C8B-B14F-4D97-AF65-F5344CB8AC3E}">
        <p14:creationId xmlns:p14="http://schemas.microsoft.com/office/powerpoint/2010/main" val="3635635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14C73-67C8-5C31-106E-470AD0AA2C76}"/>
            </a:ext>
          </a:extLst>
        </p:cNvPr>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1718EC38-BE26-2593-5E75-8687EB32C8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
        <p:nvSpPr>
          <p:cNvPr id="2" name="Title 1">
            <a:extLst>
              <a:ext uri="{FF2B5EF4-FFF2-40B4-BE49-F238E27FC236}">
                <a16:creationId xmlns:a16="http://schemas.microsoft.com/office/drawing/2014/main" id="{934E540C-14B0-E7CD-8129-298BF0FE5FA5}"/>
              </a:ext>
            </a:extLst>
          </p:cNvPr>
          <p:cNvSpPr txBox="1">
            <a:spLocks/>
          </p:cNvSpPr>
          <p:nvPr/>
        </p:nvSpPr>
        <p:spPr>
          <a:xfrm>
            <a:off x="601578" y="4859724"/>
            <a:ext cx="10988842" cy="1325563"/>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“The Lord’s Mercy Meets Genuine Repentance”</a:t>
            </a:r>
          </a:p>
        </p:txBody>
      </p:sp>
    </p:spTree>
    <p:extLst>
      <p:ext uri="{BB962C8B-B14F-4D97-AF65-F5344CB8AC3E}">
        <p14:creationId xmlns:p14="http://schemas.microsoft.com/office/powerpoint/2010/main" val="127467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887EF-D626-1FCA-A095-296579A686E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EAF6CE-6D5A-9787-0634-481184033B48}"/>
              </a:ext>
            </a:extLst>
          </p:cNvPr>
          <p:cNvSpPr>
            <a:spLocks noGrp="1"/>
          </p:cNvSpPr>
          <p:nvPr>
            <p:ph type="ftr" sz="quarter" idx="11"/>
          </p:nvPr>
        </p:nvSpPr>
        <p:spPr/>
        <p:txBody>
          <a:bodyPr/>
          <a:lstStyle/>
          <a:p>
            <a:r>
              <a:rPr lang="en-US" dirty="0"/>
              <a:t>Billy K. Smith and Franklin S. Page, Amos, Obadiah, Jonah, vol. 19B, The New American Commentary (Nashville: Broadman &amp; Holman Publishers, 1995), 266.</a:t>
            </a:r>
          </a:p>
        </p:txBody>
      </p:sp>
      <p:sp>
        <p:nvSpPr>
          <p:cNvPr id="3" name="TextBox 2">
            <a:extLst>
              <a:ext uri="{FF2B5EF4-FFF2-40B4-BE49-F238E27FC236}">
                <a16:creationId xmlns:a16="http://schemas.microsoft.com/office/drawing/2014/main" id="{4B361E19-A403-95E0-3AC9-C0C9C7DC32E8}"/>
              </a:ext>
            </a:extLst>
          </p:cNvPr>
          <p:cNvSpPr txBox="1"/>
          <p:nvPr/>
        </p:nvSpPr>
        <p:spPr>
          <a:xfrm>
            <a:off x="746760" y="1567543"/>
            <a:ext cx="10698480" cy="4031873"/>
          </a:xfrm>
          <a:prstGeom prst="rect">
            <a:avLst/>
          </a:prstGeom>
          <a:noFill/>
        </p:spPr>
        <p:txBody>
          <a:bodyPr wrap="square" rtlCol="0">
            <a:spAutoFit/>
          </a:bodyPr>
          <a:lstStyle/>
          <a:p>
            <a:r>
              <a:rPr lang="en-US" sz="3200" dirty="0">
                <a:solidFill>
                  <a:schemeClr val="bg1"/>
                </a:solidFill>
              </a:rPr>
              <a:t>“The inclusion even of animals in this royally mandated fast is the act of a desperate monarch and a desperate people. Fasting and uncomfortable dress represented self-denial. By eschewing normal comforts and making themselves physically miserable, they sought to show the genuineness of their prayers for mercy. This action was an attempt to impress forcibly upon the Lord the sincerity of Nineveh’s repentance. It was an attempt to move the heart of God and lead him to relent.”</a:t>
            </a:r>
          </a:p>
        </p:txBody>
      </p:sp>
      <p:sp>
        <p:nvSpPr>
          <p:cNvPr id="4" name="Title 1">
            <a:extLst>
              <a:ext uri="{FF2B5EF4-FFF2-40B4-BE49-F238E27FC236}">
                <a16:creationId xmlns:a16="http://schemas.microsoft.com/office/drawing/2014/main" id="{CFCEB687-D333-E6A3-AD28-F32A0FC6339F}"/>
              </a:ext>
            </a:extLst>
          </p:cNvPr>
          <p:cNvSpPr txBox="1">
            <a:spLocks/>
          </p:cNvSpPr>
          <p:nvPr/>
        </p:nvSpPr>
        <p:spPr>
          <a:xfrm>
            <a:off x="850461" y="611292"/>
            <a:ext cx="12103768" cy="1325563"/>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Smith and Page</a:t>
            </a:r>
          </a:p>
        </p:txBody>
      </p:sp>
    </p:spTree>
    <p:extLst>
      <p:ext uri="{BB962C8B-B14F-4D97-AF65-F5344CB8AC3E}">
        <p14:creationId xmlns:p14="http://schemas.microsoft.com/office/powerpoint/2010/main" val="1089867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FCFD8-E05B-A56A-8433-DF560F181CA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9F0661F-0A69-036F-1356-226402B38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7B4EBDC7-6D03-1D54-E824-583D2006EFA2}"/>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FE3339E-1ED9-3244-FA59-C6ED93388EE2}"/>
              </a:ext>
            </a:extLst>
          </p:cNvPr>
          <p:cNvSpPr txBox="1"/>
          <p:nvPr/>
        </p:nvSpPr>
        <p:spPr>
          <a:xfrm>
            <a:off x="1316386" y="2077209"/>
            <a:ext cx="10698480" cy="2308324"/>
          </a:xfrm>
          <a:prstGeom prst="rect">
            <a:avLst/>
          </a:prstGeom>
          <a:noFill/>
        </p:spPr>
        <p:txBody>
          <a:bodyPr wrap="square" rtlCol="0">
            <a:spAutoFit/>
          </a:bodyPr>
          <a:lstStyle/>
          <a:p>
            <a:r>
              <a:rPr lang="en-US" sz="3600" dirty="0">
                <a:solidFill>
                  <a:schemeClr val="bg1"/>
                </a:solidFill>
              </a:rPr>
              <a:t>“But both man and beast must be covered with sackcloth; and </a:t>
            </a:r>
            <a:r>
              <a:rPr lang="en-US" sz="3600" dirty="0">
                <a:solidFill>
                  <a:srgbClr val="FFC000"/>
                </a:solidFill>
              </a:rPr>
              <a:t>let men call on God earnestly </a:t>
            </a:r>
            <a:r>
              <a:rPr lang="en-US" sz="3600" dirty="0">
                <a:solidFill>
                  <a:schemeClr val="bg1"/>
                </a:solidFill>
              </a:rPr>
              <a:t>that each may turn from his wicked way and from the violence which is in his hands.” </a:t>
            </a:r>
          </a:p>
        </p:txBody>
      </p:sp>
      <p:sp>
        <p:nvSpPr>
          <p:cNvPr id="13" name="Title 1">
            <a:extLst>
              <a:ext uri="{FF2B5EF4-FFF2-40B4-BE49-F238E27FC236}">
                <a16:creationId xmlns:a16="http://schemas.microsoft.com/office/drawing/2014/main" id="{AFAC4BF1-03DE-5E28-5001-2752198A4E08}"/>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3:8</a:t>
            </a:r>
          </a:p>
        </p:txBody>
      </p:sp>
    </p:spTree>
    <p:extLst>
      <p:ext uri="{BB962C8B-B14F-4D97-AF65-F5344CB8AC3E}">
        <p14:creationId xmlns:p14="http://schemas.microsoft.com/office/powerpoint/2010/main" val="3956223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5DF13-D166-EA9B-029C-DADC74BDF92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9DD7C4B-CDB9-195D-9A82-8B2CA65A0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65097D7F-B119-1D54-C6D6-4D36217C7518}"/>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00DE64F-1678-F82E-4293-B6A32A213199}"/>
              </a:ext>
            </a:extLst>
          </p:cNvPr>
          <p:cNvSpPr txBox="1"/>
          <p:nvPr/>
        </p:nvSpPr>
        <p:spPr>
          <a:xfrm>
            <a:off x="1316386" y="2077209"/>
            <a:ext cx="10698480" cy="2308324"/>
          </a:xfrm>
          <a:prstGeom prst="rect">
            <a:avLst/>
          </a:prstGeom>
          <a:noFill/>
        </p:spPr>
        <p:txBody>
          <a:bodyPr wrap="square" rtlCol="0">
            <a:spAutoFit/>
          </a:bodyPr>
          <a:lstStyle/>
          <a:p>
            <a:r>
              <a:rPr lang="en-US" sz="3600" dirty="0">
                <a:solidFill>
                  <a:schemeClr val="bg1"/>
                </a:solidFill>
              </a:rPr>
              <a:t>“But both man and beast must be covered with sackcloth; and let men call on God earnestly </a:t>
            </a:r>
            <a:r>
              <a:rPr lang="en-US" sz="3600" dirty="0">
                <a:solidFill>
                  <a:srgbClr val="FFC000"/>
                </a:solidFill>
              </a:rPr>
              <a:t>that each may turn from his wicked way and from the violence which is in his hands</a:t>
            </a:r>
            <a:r>
              <a:rPr lang="en-US" sz="3600" dirty="0">
                <a:solidFill>
                  <a:schemeClr val="bg1"/>
                </a:solidFill>
              </a:rPr>
              <a:t>.” </a:t>
            </a:r>
          </a:p>
        </p:txBody>
      </p:sp>
      <p:sp>
        <p:nvSpPr>
          <p:cNvPr id="13" name="Title 1">
            <a:extLst>
              <a:ext uri="{FF2B5EF4-FFF2-40B4-BE49-F238E27FC236}">
                <a16:creationId xmlns:a16="http://schemas.microsoft.com/office/drawing/2014/main" id="{42161435-7844-FB75-1673-693F9A7A13C5}"/>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3:8</a:t>
            </a:r>
          </a:p>
        </p:txBody>
      </p:sp>
    </p:spTree>
    <p:extLst>
      <p:ext uri="{BB962C8B-B14F-4D97-AF65-F5344CB8AC3E}">
        <p14:creationId xmlns:p14="http://schemas.microsoft.com/office/powerpoint/2010/main" val="3106757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B8FEE-675A-DD2C-ADAD-5EBC79FB36A1}"/>
            </a:ext>
          </a:extLst>
        </p:cNvPr>
        <p:cNvGrpSpPr/>
        <p:nvPr/>
      </p:nvGrpSpPr>
      <p:grpSpPr>
        <a:xfrm>
          <a:off x="0" y="0"/>
          <a:ext cx="0" cy="0"/>
          <a:chOff x="0" y="0"/>
          <a:chExt cx="0" cy="0"/>
        </a:xfrm>
      </p:grpSpPr>
      <p:pic>
        <p:nvPicPr>
          <p:cNvPr id="3" name="Picture 2" descr="A person standing on a ledge with a crowd of people">
            <a:extLst>
              <a:ext uri="{FF2B5EF4-FFF2-40B4-BE49-F238E27FC236}">
                <a16:creationId xmlns:a16="http://schemas.microsoft.com/office/drawing/2014/main" id="{51A0DF14-FDA8-51D8-E4B2-22AF069A05E5}"/>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9275A-DE9D-4B7C-D4AE-96FAAFD25B23}"/>
              </a:ext>
            </a:extLst>
          </p:cNvPr>
          <p:cNvSpPr/>
          <p:nvPr/>
        </p:nvSpPr>
        <p:spPr>
          <a:xfrm>
            <a:off x="0" y="0"/>
            <a:ext cx="12192000" cy="6858000"/>
          </a:xfrm>
          <a:prstGeom prst="rect">
            <a:avLst/>
          </a:prstGeom>
          <a:solidFill>
            <a:srgbClr val="653A07">
              <a:alpha val="78000"/>
            </a:srgb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396E032C-4066-D3A1-9A2A-EBF2E4D07FB9}"/>
              </a:ext>
            </a:extLst>
          </p:cNvPr>
          <p:cNvSpPr txBox="1"/>
          <p:nvPr/>
        </p:nvSpPr>
        <p:spPr>
          <a:xfrm>
            <a:off x="6520721" y="584613"/>
            <a:ext cx="45103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FFC000"/>
                </a:solidFill>
                <a:latin typeface="Franklin Gothic Demi" panose="020B0703020102020204" pitchFamily="34" charset="0"/>
              </a:rPr>
              <a:t>Romans 6:1-2</a:t>
            </a:r>
            <a:endParaRPr kumimoji="0" lang="en-US" sz="3200" b="1" i="0" u="none" strike="noStrike" kern="1200" cap="none" spc="0" normalizeH="0" baseline="0" noProof="0" dirty="0">
              <a:ln>
                <a:noFill/>
              </a:ln>
              <a:solidFill>
                <a:srgbClr val="FFC000"/>
              </a:solidFill>
              <a:effectLst/>
              <a:uLnTx/>
              <a:uFillTx/>
              <a:latin typeface="Aptos Display" panose="02110004020202020204"/>
              <a:ea typeface="+mn-ea"/>
              <a:cs typeface="+mn-cs"/>
            </a:endParaRPr>
          </a:p>
        </p:txBody>
      </p:sp>
      <p:sp>
        <p:nvSpPr>
          <p:cNvPr id="7" name="TextBox 6">
            <a:extLst>
              <a:ext uri="{FF2B5EF4-FFF2-40B4-BE49-F238E27FC236}">
                <a16:creationId xmlns:a16="http://schemas.microsoft.com/office/drawing/2014/main" id="{83D85DB6-E74A-DC5C-6796-743467120017}"/>
              </a:ext>
            </a:extLst>
          </p:cNvPr>
          <p:cNvSpPr txBox="1"/>
          <p:nvPr/>
        </p:nvSpPr>
        <p:spPr>
          <a:xfrm>
            <a:off x="6096000" y="1479728"/>
            <a:ext cx="4830672" cy="5016758"/>
          </a:xfrm>
          <a:prstGeom prst="rect">
            <a:avLst/>
          </a:prstGeom>
          <a:noFill/>
        </p:spPr>
        <p:txBody>
          <a:bodyPr wrap="square" rtlCol="0">
            <a:spAutoFit/>
          </a:bodyPr>
          <a:lstStyle/>
          <a:p>
            <a:pPr marR="0" lvl="1" algn="l"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rPr>
              <a:t>What shall we say then? Are we to continue in sin so that grace may increase? May it never be! How shall we who died to sin still live in it?</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1559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81528-389F-D400-ED91-681F4D07B8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83368-64A7-FB04-5436-C5BB9A6578B6}"/>
              </a:ext>
            </a:extLst>
          </p:cNvPr>
          <p:cNvSpPr>
            <a:spLocks noGrp="1"/>
          </p:cNvSpPr>
          <p:nvPr>
            <p:ph idx="1"/>
          </p:nvPr>
        </p:nvSpPr>
        <p:spPr>
          <a:xfrm>
            <a:off x="838199" y="1815164"/>
            <a:ext cx="10956235" cy="5042835"/>
          </a:xfrm>
        </p:spPr>
        <p:txBody>
          <a:bodyPr>
            <a:normAutofit/>
          </a:bodyPr>
          <a:lstStyle/>
          <a:p>
            <a:pPr marL="742950" indent="-742950">
              <a:buFont typeface="+mj-lt"/>
              <a:buAutoNum type="arabicPeriod"/>
            </a:pPr>
            <a:r>
              <a:rPr lang="en-US" dirty="0"/>
              <a:t>when sinners humble themselves before His warning (</a:t>
            </a:r>
            <a:r>
              <a:rPr lang="en-US" dirty="0">
                <a:solidFill>
                  <a:srgbClr val="FFC000"/>
                </a:solidFill>
              </a:rPr>
              <a:t>vv.6–7</a:t>
            </a:r>
            <a:r>
              <a:rPr lang="en-US" dirty="0"/>
              <a:t>).</a:t>
            </a:r>
          </a:p>
          <a:p>
            <a:pPr marL="742950" indent="-742950">
              <a:buFont typeface="+mj-lt"/>
              <a:buAutoNum type="arabicPeriod"/>
            </a:pPr>
            <a:r>
              <a:rPr lang="en-US" dirty="0"/>
              <a:t>when sinners look to Him and turn from their evil ways (</a:t>
            </a:r>
            <a:r>
              <a:rPr lang="en-US" dirty="0">
                <a:solidFill>
                  <a:srgbClr val="FFC000"/>
                </a:solidFill>
              </a:rPr>
              <a:t>v.8–9</a:t>
            </a:r>
            <a:r>
              <a:rPr lang="en-US" dirty="0"/>
              <a:t>).</a:t>
            </a:r>
          </a:p>
          <a:p>
            <a:pPr marL="742950" indent="-742950">
              <a:buFont typeface="+mj-lt"/>
              <a:buAutoNum type="arabicPeriod"/>
            </a:pPr>
            <a:r>
              <a:rPr lang="en-US" b="1" dirty="0">
                <a:solidFill>
                  <a:srgbClr val="FFC000"/>
                </a:solidFill>
              </a:rPr>
              <a:t>as He sees their turning and withholds calamity </a:t>
            </a:r>
            <a:r>
              <a:rPr lang="en-US" dirty="0"/>
              <a:t>(</a:t>
            </a:r>
            <a:r>
              <a:rPr lang="en-US" dirty="0">
                <a:solidFill>
                  <a:srgbClr val="FFC000"/>
                </a:solidFill>
              </a:rPr>
              <a:t>v.10</a:t>
            </a:r>
            <a:r>
              <a:rPr lang="en-US" dirty="0"/>
              <a:t>).</a:t>
            </a:r>
          </a:p>
          <a:p>
            <a:pPr marL="742950" indent="-742950">
              <a:buFont typeface="+mj-lt"/>
              <a:buAutoNum type="arabicPeriod"/>
            </a:pPr>
            <a:endParaRPr lang="en-US" dirty="0"/>
          </a:p>
        </p:txBody>
      </p:sp>
      <p:sp>
        <p:nvSpPr>
          <p:cNvPr id="5" name="Title 1">
            <a:extLst>
              <a:ext uri="{FF2B5EF4-FFF2-40B4-BE49-F238E27FC236}">
                <a16:creationId xmlns:a16="http://schemas.microsoft.com/office/drawing/2014/main" id="{8B493DE1-3281-B802-9D67-5CEF7D62EE56}"/>
              </a:ext>
            </a:extLst>
          </p:cNvPr>
          <p:cNvSpPr txBox="1">
            <a:spLocks/>
          </p:cNvSpPr>
          <p:nvPr/>
        </p:nvSpPr>
        <p:spPr>
          <a:xfrm>
            <a:off x="517358" y="670075"/>
            <a:ext cx="12103768" cy="1325563"/>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“The Lord’s mercy meets genuine repentance… ”</a:t>
            </a:r>
          </a:p>
        </p:txBody>
      </p:sp>
    </p:spTree>
    <p:extLst>
      <p:ext uri="{BB962C8B-B14F-4D97-AF65-F5344CB8AC3E}">
        <p14:creationId xmlns:p14="http://schemas.microsoft.com/office/powerpoint/2010/main" val="2886969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55AC3-E184-4FBE-6FAC-F6D2FD48E88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4EC625A-04E2-4F44-2DC2-A25A5B7B9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216BC880-9D2F-0C55-9858-BD20DFA259CB}"/>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8ABD107-8F0A-9E78-F3EC-FC3DC8148064}"/>
              </a:ext>
            </a:extLst>
          </p:cNvPr>
          <p:cNvSpPr txBox="1"/>
          <p:nvPr/>
        </p:nvSpPr>
        <p:spPr>
          <a:xfrm>
            <a:off x="1316386" y="2077209"/>
            <a:ext cx="10698480" cy="2308324"/>
          </a:xfrm>
          <a:prstGeom prst="rect">
            <a:avLst/>
          </a:prstGeom>
          <a:noFill/>
        </p:spPr>
        <p:txBody>
          <a:bodyPr wrap="square" rtlCol="0">
            <a:spAutoFit/>
          </a:bodyPr>
          <a:lstStyle/>
          <a:p>
            <a:r>
              <a:rPr lang="en-US" sz="3600" dirty="0">
                <a:solidFill>
                  <a:schemeClr val="bg1"/>
                </a:solidFill>
              </a:rPr>
              <a:t>“When God saw their deeds, that they turned from their wicked way, then God relented concerning the calamity which He had declared He would bring upon them. And He did not do it.” </a:t>
            </a:r>
          </a:p>
        </p:txBody>
      </p:sp>
      <p:sp>
        <p:nvSpPr>
          <p:cNvPr id="13" name="Title 1">
            <a:extLst>
              <a:ext uri="{FF2B5EF4-FFF2-40B4-BE49-F238E27FC236}">
                <a16:creationId xmlns:a16="http://schemas.microsoft.com/office/drawing/2014/main" id="{42ECB2C8-FF80-A84B-FF1A-8321539B964C}"/>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3:10</a:t>
            </a:r>
          </a:p>
        </p:txBody>
      </p:sp>
    </p:spTree>
    <p:extLst>
      <p:ext uri="{BB962C8B-B14F-4D97-AF65-F5344CB8AC3E}">
        <p14:creationId xmlns:p14="http://schemas.microsoft.com/office/powerpoint/2010/main" val="54061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DF75F-C9AE-B2C7-9E5B-F6781E9722D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28D8010-D90C-AC12-A62E-D0EEB3D64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CB8A7283-89C6-641F-AACA-E1E9791C001C}"/>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B8EA76C-96EE-B312-7683-6AF8C73BB7A1}"/>
              </a:ext>
            </a:extLst>
          </p:cNvPr>
          <p:cNvSpPr txBox="1"/>
          <p:nvPr/>
        </p:nvSpPr>
        <p:spPr>
          <a:xfrm>
            <a:off x="1316386" y="2077209"/>
            <a:ext cx="10698480" cy="2308324"/>
          </a:xfrm>
          <a:prstGeom prst="rect">
            <a:avLst/>
          </a:prstGeom>
          <a:noFill/>
        </p:spPr>
        <p:txBody>
          <a:bodyPr wrap="square" rtlCol="0">
            <a:spAutoFit/>
          </a:bodyPr>
          <a:lstStyle/>
          <a:p>
            <a:r>
              <a:rPr lang="en-US" sz="3600" dirty="0">
                <a:solidFill>
                  <a:schemeClr val="bg1"/>
                </a:solidFill>
              </a:rPr>
              <a:t>“When </a:t>
            </a:r>
            <a:r>
              <a:rPr lang="en-US" sz="3600" dirty="0">
                <a:solidFill>
                  <a:srgbClr val="FFC000"/>
                </a:solidFill>
              </a:rPr>
              <a:t>God saw their deeds</a:t>
            </a:r>
            <a:r>
              <a:rPr lang="en-US" sz="3600" dirty="0">
                <a:solidFill>
                  <a:schemeClr val="bg1"/>
                </a:solidFill>
              </a:rPr>
              <a:t>, that they turned from their wicked way, then God relented concerning the calamity which He had declared He would bring upon them. And He did not do it.” </a:t>
            </a:r>
          </a:p>
        </p:txBody>
      </p:sp>
      <p:sp>
        <p:nvSpPr>
          <p:cNvPr id="13" name="Title 1">
            <a:extLst>
              <a:ext uri="{FF2B5EF4-FFF2-40B4-BE49-F238E27FC236}">
                <a16:creationId xmlns:a16="http://schemas.microsoft.com/office/drawing/2014/main" id="{22B1B779-0F03-BB49-4F2C-6AA64764A5C8}"/>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3:10</a:t>
            </a:r>
          </a:p>
        </p:txBody>
      </p:sp>
    </p:spTree>
    <p:extLst>
      <p:ext uri="{BB962C8B-B14F-4D97-AF65-F5344CB8AC3E}">
        <p14:creationId xmlns:p14="http://schemas.microsoft.com/office/powerpoint/2010/main" val="3574642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06C0B-9463-D918-10AA-643241B9243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ED06A8D-E019-C9D0-F278-ED90D5EC1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445C0820-F091-0D17-E12B-8600CDFF875F}"/>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68F2F7A-E284-6F39-185F-BCD02EFB3966}"/>
              </a:ext>
            </a:extLst>
          </p:cNvPr>
          <p:cNvSpPr txBox="1"/>
          <p:nvPr/>
        </p:nvSpPr>
        <p:spPr>
          <a:xfrm>
            <a:off x="1316386" y="2077209"/>
            <a:ext cx="10698480" cy="2308324"/>
          </a:xfrm>
          <a:prstGeom prst="rect">
            <a:avLst/>
          </a:prstGeom>
          <a:noFill/>
        </p:spPr>
        <p:txBody>
          <a:bodyPr wrap="square" rtlCol="0">
            <a:spAutoFit/>
          </a:bodyPr>
          <a:lstStyle/>
          <a:p>
            <a:r>
              <a:rPr lang="en-US" sz="3600" dirty="0">
                <a:solidFill>
                  <a:schemeClr val="bg1"/>
                </a:solidFill>
              </a:rPr>
              <a:t>“When God saw their deeds, that they </a:t>
            </a:r>
            <a:r>
              <a:rPr lang="en-US" sz="3600" dirty="0">
                <a:solidFill>
                  <a:srgbClr val="FFC000"/>
                </a:solidFill>
              </a:rPr>
              <a:t>turned from their wicked way</a:t>
            </a:r>
            <a:r>
              <a:rPr lang="en-US" sz="3600" dirty="0">
                <a:solidFill>
                  <a:schemeClr val="bg1"/>
                </a:solidFill>
              </a:rPr>
              <a:t>, then God relented concerning the calamity which He had declared He would bring upon them. And He did not do it.” </a:t>
            </a:r>
          </a:p>
        </p:txBody>
      </p:sp>
      <p:sp>
        <p:nvSpPr>
          <p:cNvPr id="13" name="Title 1">
            <a:extLst>
              <a:ext uri="{FF2B5EF4-FFF2-40B4-BE49-F238E27FC236}">
                <a16:creationId xmlns:a16="http://schemas.microsoft.com/office/drawing/2014/main" id="{F12A9CA7-8FAE-4AD5-31BA-9804C05D6B41}"/>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3:10</a:t>
            </a:r>
          </a:p>
        </p:txBody>
      </p:sp>
    </p:spTree>
    <p:extLst>
      <p:ext uri="{BB962C8B-B14F-4D97-AF65-F5344CB8AC3E}">
        <p14:creationId xmlns:p14="http://schemas.microsoft.com/office/powerpoint/2010/main" val="832407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46B4E-E8BE-C8F8-C80B-2E9BECE2E46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3ADA006-B6CC-68F0-C4FE-2D4794CBB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9AB8861A-BF36-BF1E-C8E1-1C316BDA2610}"/>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37F6A12-037E-6423-3319-581C157E87BD}"/>
              </a:ext>
            </a:extLst>
          </p:cNvPr>
          <p:cNvSpPr txBox="1"/>
          <p:nvPr/>
        </p:nvSpPr>
        <p:spPr>
          <a:xfrm>
            <a:off x="1316386" y="2077209"/>
            <a:ext cx="10698480" cy="2308324"/>
          </a:xfrm>
          <a:prstGeom prst="rect">
            <a:avLst/>
          </a:prstGeom>
          <a:noFill/>
        </p:spPr>
        <p:txBody>
          <a:bodyPr wrap="square" rtlCol="0">
            <a:spAutoFit/>
          </a:bodyPr>
          <a:lstStyle/>
          <a:p>
            <a:r>
              <a:rPr lang="en-US" sz="3600" dirty="0">
                <a:solidFill>
                  <a:schemeClr val="bg1"/>
                </a:solidFill>
              </a:rPr>
              <a:t>“When God saw their deeds, that they turned from their wicked way, then </a:t>
            </a:r>
            <a:r>
              <a:rPr lang="en-US" sz="3600" dirty="0">
                <a:solidFill>
                  <a:srgbClr val="FFC000"/>
                </a:solidFill>
              </a:rPr>
              <a:t>God relented concerning the calamity </a:t>
            </a:r>
            <a:r>
              <a:rPr lang="en-US" sz="3600" dirty="0">
                <a:solidFill>
                  <a:schemeClr val="bg1"/>
                </a:solidFill>
              </a:rPr>
              <a:t>which He had declared He would bring upon them. And He did not do it.” </a:t>
            </a:r>
          </a:p>
        </p:txBody>
      </p:sp>
      <p:sp>
        <p:nvSpPr>
          <p:cNvPr id="13" name="Title 1">
            <a:extLst>
              <a:ext uri="{FF2B5EF4-FFF2-40B4-BE49-F238E27FC236}">
                <a16:creationId xmlns:a16="http://schemas.microsoft.com/office/drawing/2014/main" id="{E9971E0E-58C2-95FB-DE44-758E46A641EA}"/>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3:10</a:t>
            </a:r>
          </a:p>
        </p:txBody>
      </p:sp>
    </p:spTree>
    <p:extLst>
      <p:ext uri="{BB962C8B-B14F-4D97-AF65-F5344CB8AC3E}">
        <p14:creationId xmlns:p14="http://schemas.microsoft.com/office/powerpoint/2010/main" val="3951383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6AEF1-AECA-8785-ABCE-88A2A8ED01B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EA4C40A-39E7-2E72-237C-582F50BB8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10" name="Rectangle 9">
            <a:extLst>
              <a:ext uri="{FF2B5EF4-FFF2-40B4-BE49-F238E27FC236}">
                <a16:creationId xmlns:a16="http://schemas.microsoft.com/office/drawing/2014/main" id="{7153666D-5BE4-8435-FD30-E6F7AE88D9C0}"/>
              </a:ext>
            </a:extLst>
          </p:cNvPr>
          <p:cNvSpPr/>
          <p:nvPr/>
        </p:nvSpPr>
        <p:spPr>
          <a:xfrm>
            <a:off x="0" y="0"/>
            <a:ext cx="12192000" cy="6858000"/>
          </a:xfrm>
          <a:prstGeom prst="rect">
            <a:avLst/>
          </a:prstGeom>
          <a:solidFill>
            <a:schemeClr val="tx1">
              <a:alpha val="5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9C29B8E-9CE8-0424-D674-0719074EF2E3}"/>
              </a:ext>
            </a:extLst>
          </p:cNvPr>
          <p:cNvSpPr txBox="1"/>
          <p:nvPr/>
        </p:nvSpPr>
        <p:spPr>
          <a:xfrm>
            <a:off x="1316386" y="2077209"/>
            <a:ext cx="10698480" cy="2308324"/>
          </a:xfrm>
          <a:prstGeom prst="rect">
            <a:avLst/>
          </a:prstGeom>
          <a:noFill/>
        </p:spPr>
        <p:txBody>
          <a:bodyPr wrap="square" rtlCol="0">
            <a:spAutoFit/>
          </a:bodyPr>
          <a:lstStyle/>
          <a:p>
            <a:r>
              <a:rPr lang="en-US" sz="3600" dirty="0">
                <a:solidFill>
                  <a:schemeClr val="bg1"/>
                </a:solidFill>
              </a:rPr>
              <a:t>“When God saw their deeds, that they turned from their wicked way, then God relented concerning the calamity which He had declared He would bring upon them. </a:t>
            </a:r>
            <a:r>
              <a:rPr lang="en-US" sz="3600" dirty="0">
                <a:solidFill>
                  <a:srgbClr val="FFC000"/>
                </a:solidFill>
              </a:rPr>
              <a:t>And He did not do it.” </a:t>
            </a:r>
          </a:p>
        </p:txBody>
      </p:sp>
      <p:sp>
        <p:nvSpPr>
          <p:cNvPr id="13" name="Title 1">
            <a:extLst>
              <a:ext uri="{FF2B5EF4-FFF2-40B4-BE49-F238E27FC236}">
                <a16:creationId xmlns:a16="http://schemas.microsoft.com/office/drawing/2014/main" id="{1F630374-A2B4-D007-FE30-EBCF78D3165D}"/>
              </a:ext>
            </a:extLst>
          </p:cNvPr>
          <p:cNvSpPr txBox="1">
            <a:spLocks/>
          </p:cNvSpPr>
          <p:nvPr/>
        </p:nvSpPr>
        <p:spPr>
          <a:xfrm>
            <a:off x="1409075" y="921895"/>
            <a:ext cx="11545154" cy="1014960"/>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Jonah 3:10</a:t>
            </a:r>
          </a:p>
        </p:txBody>
      </p:sp>
    </p:spTree>
    <p:extLst>
      <p:ext uri="{BB962C8B-B14F-4D97-AF65-F5344CB8AC3E}">
        <p14:creationId xmlns:p14="http://schemas.microsoft.com/office/powerpoint/2010/main" val="3919490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36BFF-E17E-F098-177B-97D0E062F8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246B94-5CDD-D7A3-7A79-8657535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93" y="12371"/>
            <a:ext cx="12148013" cy="6833257"/>
          </a:xfrm>
          <a:prstGeom prst="rect">
            <a:avLst/>
          </a:prstGeom>
        </p:spPr>
      </p:pic>
    </p:spTree>
    <p:extLst>
      <p:ext uri="{BB962C8B-B14F-4D97-AF65-F5344CB8AC3E}">
        <p14:creationId xmlns:p14="http://schemas.microsoft.com/office/powerpoint/2010/main" val="1551488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C82D5A-1157-C489-78C3-35B0AE77DD41}"/>
              </a:ext>
            </a:extLst>
          </p:cNvPr>
          <p:cNvSpPr txBox="1">
            <a:spLocks/>
          </p:cNvSpPr>
          <p:nvPr/>
        </p:nvSpPr>
        <p:spPr>
          <a:xfrm>
            <a:off x="4255169" y="2766218"/>
            <a:ext cx="4359441"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600" dirty="0"/>
              <a:t>Conclusion</a:t>
            </a:r>
            <a:endParaRPr lang="en-US" sz="6600" dirty="0">
              <a:solidFill>
                <a:srgbClr val="FFC000"/>
              </a:solidFill>
            </a:endParaRPr>
          </a:p>
        </p:txBody>
      </p:sp>
    </p:spTree>
    <p:extLst>
      <p:ext uri="{BB962C8B-B14F-4D97-AF65-F5344CB8AC3E}">
        <p14:creationId xmlns:p14="http://schemas.microsoft.com/office/powerpoint/2010/main" val="659387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7C6AA-4283-0A9C-7E06-E6886F24D73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9EE0E0-03B5-57C4-AA0B-77DCD8798148}"/>
              </a:ext>
            </a:extLst>
          </p:cNvPr>
          <p:cNvSpPr>
            <a:spLocks noGrp="1"/>
          </p:cNvSpPr>
          <p:nvPr>
            <p:ph idx="1"/>
          </p:nvPr>
        </p:nvSpPr>
        <p:spPr>
          <a:xfrm>
            <a:off x="838199" y="1815164"/>
            <a:ext cx="10956235" cy="5042835"/>
          </a:xfrm>
        </p:spPr>
        <p:txBody>
          <a:bodyPr>
            <a:normAutofit/>
          </a:bodyPr>
          <a:lstStyle/>
          <a:p>
            <a:pPr marL="742950" indent="-742950">
              <a:buFont typeface="+mj-lt"/>
              <a:buAutoNum type="arabicPeriod"/>
            </a:pPr>
            <a:r>
              <a:rPr lang="en-US" dirty="0"/>
              <a:t>when sinners humble themselves before His warning (</a:t>
            </a:r>
            <a:r>
              <a:rPr lang="en-US" dirty="0">
                <a:solidFill>
                  <a:srgbClr val="FFC000"/>
                </a:solidFill>
              </a:rPr>
              <a:t>vv.6–7</a:t>
            </a:r>
            <a:r>
              <a:rPr lang="en-US" dirty="0"/>
              <a:t>).</a:t>
            </a:r>
          </a:p>
          <a:p>
            <a:pPr marL="742950" indent="-742950">
              <a:buFont typeface="+mj-lt"/>
              <a:buAutoNum type="arabicPeriod"/>
            </a:pPr>
            <a:r>
              <a:rPr lang="en-US" dirty="0"/>
              <a:t>when sinners look to Him and turn from their evil ways (</a:t>
            </a:r>
            <a:r>
              <a:rPr lang="en-US" dirty="0">
                <a:solidFill>
                  <a:srgbClr val="FFC000"/>
                </a:solidFill>
              </a:rPr>
              <a:t>v.8–9</a:t>
            </a:r>
            <a:r>
              <a:rPr lang="en-US" dirty="0"/>
              <a:t>).</a:t>
            </a:r>
          </a:p>
          <a:p>
            <a:pPr marL="742950" indent="-742950">
              <a:buFont typeface="+mj-lt"/>
              <a:buAutoNum type="arabicPeriod"/>
            </a:pPr>
            <a:r>
              <a:rPr lang="en-US" dirty="0"/>
              <a:t>as He sees their turning and withholds calamity (</a:t>
            </a:r>
            <a:r>
              <a:rPr lang="en-US" dirty="0">
                <a:solidFill>
                  <a:srgbClr val="FFC000"/>
                </a:solidFill>
              </a:rPr>
              <a:t>v.10</a:t>
            </a:r>
            <a:r>
              <a:rPr lang="en-US" dirty="0"/>
              <a:t>).</a:t>
            </a:r>
          </a:p>
          <a:p>
            <a:pPr marL="742950" indent="-742950">
              <a:buFont typeface="+mj-lt"/>
              <a:buAutoNum type="arabicPeriod"/>
            </a:pPr>
            <a:endParaRPr lang="en-US" dirty="0"/>
          </a:p>
        </p:txBody>
      </p:sp>
      <p:sp>
        <p:nvSpPr>
          <p:cNvPr id="5" name="Title 1">
            <a:extLst>
              <a:ext uri="{FF2B5EF4-FFF2-40B4-BE49-F238E27FC236}">
                <a16:creationId xmlns:a16="http://schemas.microsoft.com/office/drawing/2014/main" id="{806F237C-ADBE-278E-BFA9-6100B8BE5D0F}"/>
              </a:ext>
            </a:extLst>
          </p:cNvPr>
          <p:cNvSpPr txBox="1">
            <a:spLocks/>
          </p:cNvSpPr>
          <p:nvPr/>
        </p:nvSpPr>
        <p:spPr>
          <a:xfrm>
            <a:off x="517358" y="670075"/>
            <a:ext cx="12103768" cy="1325563"/>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“The Lord’s mercy meets genuine repentance… ”</a:t>
            </a:r>
          </a:p>
        </p:txBody>
      </p:sp>
    </p:spTree>
    <p:extLst>
      <p:ext uri="{BB962C8B-B14F-4D97-AF65-F5344CB8AC3E}">
        <p14:creationId xmlns:p14="http://schemas.microsoft.com/office/powerpoint/2010/main" val="3273304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BEB28-D6D6-842A-ABF8-41C9F234599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3B2231-5336-EC3C-51BB-362EF845D26F}"/>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65E5734A-2D68-6218-915E-D49971A89A01}"/>
              </a:ext>
            </a:extLst>
          </p:cNvPr>
          <p:cNvSpPr/>
          <p:nvPr/>
        </p:nvSpPr>
        <p:spPr>
          <a:xfrm>
            <a:off x="0"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36F6C6F-293A-150D-6244-893B0957BB04}"/>
              </a:ext>
            </a:extLst>
          </p:cNvPr>
          <p:cNvSpPr txBox="1"/>
          <p:nvPr/>
        </p:nvSpPr>
        <p:spPr>
          <a:xfrm>
            <a:off x="306664" y="1038537"/>
            <a:ext cx="11577168" cy="4878900"/>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US" sz="3200" dirty="0">
                <a:solidFill>
                  <a:srgbClr val="FFC000"/>
                </a:solidFill>
                <a:latin typeface="Times New Roman" panose="02020603050405020304" pitchFamily="18" charset="0"/>
                <a:cs typeface="Times New Roman" panose="02020603050405020304" pitchFamily="18" charset="0"/>
              </a:rPr>
              <a:t>channun </a:t>
            </a:r>
            <a:r>
              <a:rPr lang="he-IL" sz="3200" dirty="0">
                <a:solidFill>
                  <a:srgbClr val="FFC000"/>
                </a:solidFill>
                <a:latin typeface="Times New Roman" panose="02020603050405020304" pitchFamily="18" charset="0"/>
                <a:cs typeface="Times New Roman" panose="02020603050405020304" pitchFamily="18" charset="0"/>
              </a:rPr>
              <a:t>חַנּוּן</a:t>
            </a:r>
            <a:r>
              <a:rPr lang="en-US" sz="3200" b="1" dirty="0">
                <a:solidFill>
                  <a:srgbClr val="FFC000"/>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gracious, kind, merciful</a:t>
            </a:r>
          </a:p>
          <a:p>
            <a:pPr marL="914400" lvl="1" indent="-457200">
              <a:lnSpc>
                <a:spcPct val="200000"/>
              </a:lnSpc>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Root – </a:t>
            </a:r>
            <a:r>
              <a:rPr lang="en-US" sz="3200" i="1" dirty="0">
                <a:solidFill>
                  <a:schemeClr val="bg1"/>
                </a:solidFill>
                <a:latin typeface="Times New Roman" panose="02020603050405020304" pitchFamily="18" charset="0"/>
                <a:cs typeface="Times New Roman" panose="02020603050405020304" pitchFamily="18" charset="0"/>
              </a:rPr>
              <a:t>hen </a:t>
            </a:r>
            <a:r>
              <a:rPr lang="he-IL" sz="3200" dirty="0">
                <a:solidFill>
                  <a:schemeClr val="bg1"/>
                </a:solidFill>
                <a:latin typeface="Times New Roman" panose="02020603050405020304" pitchFamily="18" charset="0"/>
                <a:cs typeface="Times New Roman" panose="02020603050405020304" pitchFamily="18" charset="0"/>
              </a:rPr>
              <a:t>חַן</a:t>
            </a:r>
            <a:r>
              <a:rPr lang="en-US" sz="3200" dirty="0">
                <a:solidFill>
                  <a:schemeClr val="bg1"/>
                </a:solidFill>
                <a:latin typeface="Times New Roman" panose="02020603050405020304" pitchFamily="18" charset="0"/>
                <a:cs typeface="Times New Roman" panose="02020603050405020304" pitchFamily="18" charset="0"/>
              </a:rPr>
              <a:t> – grace, favor freely given</a:t>
            </a:r>
          </a:p>
          <a:p>
            <a:pPr marL="457200" indent="-457200">
              <a:lnSpc>
                <a:spcPct val="200000"/>
              </a:lnSpc>
              <a:buFont typeface="Arial" panose="020B0604020202020204" pitchFamily="34" charset="0"/>
              <a:buChar char="•"/>
            </a:pPr>
            <a:r>
              <a:rPr lang="en-US" sz="3200" dirty="0">
                <a:solidFill>
                  <a:srgbClr val="FFC000"/>
                </a:solidFill>
                <a:latin typeface="Times New Roman" panose="02020603050405020304" pitchFamily="18" charset="0"/>
                <a:cs typeface="Times New Roman" panose="02020603050405020304" pitchFamily="18" charset="0"/>
              </a:rPr>
              <a:t>rachum </a:t>
            </a:r>
            <a:r>
              <a:rPr lang="he-IL" sz="3200" dirty="0">
                <a:solidFill>
                  <a:srgbClr val="FFC000"/>
                </a:solidFill>
                <a:latin typeface="Times New Roman" panose="02020603050405020304" pitchFamily="18" charset="0"/>
                <a:cs typeface="Times New Roman" panose="02020603050405020304" pitchFamily="18" charset="0"/>
              </a:rPr>
              <a:t>רַחוּם</a:t>
            </a:r>
            <a:r>
              <a:rPr lang="en-US" sz="3200" dirty="0">
                <a:solidFill>
                  <a:schemeClr val="bg1"/>
                </a:solidFill>
                <a:latin typeface="Times New Roman" panose="02020603050405020304" pitchFamily="18" charset="0"/>
                <a:cs typeface="Times New Roman" panose="02020603050405020304" pitchFamily="18" charset="0"/>
              </a:rPr>
              <a:t> – compassionate, merciful</a:t>
            </a:r>
          </a:p>
          <a:p>
            <a:pPr marL="914400" lvl="1" indent="-457200">
              <a:lnSpc>
                <a:spcPct val="200000"/>
              </a:lnSpc>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Root – </a:t>
            </a:r>
            <a:r>
              <a:rPr lang="en-US" sz="3200" i="1" dirty="0">
                <a:solidFill>
                  <a:schemeClr val="bg1"/>
                </a:solidFill>
                <a:latin typeface="Times New Roman" panose="02020603050405020304" pitchFamily="18" charset="0"/>
                <a:cs typeface="Times New Roman" panose="02020603050405020304" pitchFamily="18" charset="0"/>
              </a:rPr>
              <a:t>rehem</a:t>
            </a:r>
            <a:r>
              <a:rPr lang="en-US" sz="3200" dirty="0">
                <a:solidFill>
                  <a:schemeClr val="bg1"/>
                </a:solidFill>
                <a:latin typeface="Times New Roman" panose="02020603050405020304" pitchFamily="18" charset="0"/>
                <a:cs typeface="Times New Roman" panose="02020603050405020304" pitchFamily="18" charset="0"/>
              </a:rPr>
              <a:t> </a:t>
            </a:r>
            <a:r>
              <a:rPr lang="he-IL" sz="3200" dirty="0">
                <a:solidFill>
                  <a:schemeClr val="bg1"/>
                </a:solidFill>
                <a:latin typeface="Times New Roman" panose="02020603050405020304" pitchFamily="18" charset="0"/>
                <a:cs typeface="Times New Roman" panose="02020603050405020304" pitchFamily="18" charset="0"/>
              </a:rPr>
              <a:t>רחם</a:t>
            </a:r>
            <a:r>
              <a:rPr lang="en-US" sz="3200" dirty="0">
                <a:solidFill>
                  <a:schemeClr val="bg1"/>
                </a:solidFill>
                <a:latin typeface="Times New Roman" panose="02020603050405020304" pitchFamily="18" charset="0"/>
                <a:cs typeface="Times New Roman" panose="02020603050405020304" pitchFamily="18" charset="0"/>
              </a:rPr>
              <a:t> – womb, bowels</a:t>
            </a:r>
          </a:p>
          <a:p>
            <a:pPr marL="457200" indent="-457200">
              <a:lnSpc>
                <a:spcPct val="20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4040096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ECD52-5869-ACD3-1216-46BC70F50B8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54B245-A226-25C3-9C7B-74E784F11C12}"/>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dirty="0"/>
              <a:t>What is it all about? (Message) </a:t>
            </a:r>
            <a:r>
              <a:rPr lang="en-US" b="1" dirty="0">
                <a:solidFill>
                  <a:srgbClr val="FFC000"/>
                </a:solidFill>
              </a:rPr>
              <a:t>To showcase God’s universal love and plan of redemption which extends beyond Israel to include all nations</a:t>
            </a:r>
          </a:p>
          <a:p>
            <a:pPr marL="742950" indent="-742950">
              <a:buFont typeface="+mj-lt"/>
              <a:buAutoNum type="arabicPeriod"/>
            </a:pPr>
            <a:endParaRPr lang="en-US" dirty="0"/>
          </a:p>
        </p:txBody>
      </p:sp>
      <p:sp>
        <p:nvSpPr>
          <p:cNvPr id="6" name="Title 1">
            <a:extLst>
              <a:ext uri="{FF2B5EF4-FFF2-40B4-BE49-F238E27FC236}">
                <a16:creationId xmlns:a16="http://schemas.microsoft.com/office/drawing/2014/main" id="{9AC28954-FB19-4310-6F75-4970A2B974E8}"/>
              </a:ext>
            </a:extLst>
          </p:cNvPr>
          <p:cNvSpPr>
            <a:spLocks noGrp="1"/>
          </p:cNvSpPr>
          <p:nvPr>
            <p:ph type="title"/>
          </p:nvPr>
        </p:nvSpPr>
        <p:spPr>
          <a:xfrm>
            <a:off x="838200" y="299755"/>
            <a:ext cx="10515600" cy="1325563"/>
          </a:xfrm>
        </p:spPr>
        <p:txBody>
          <a:bodyPr>
            <a:noAutofit/>
          </a:bodyPr>
          <a:lstStyle/>
          <a:p>
            <a:r>
              <a:rPr lang="en-US" sz="4800" dirty="0"/>
              <a:t>INTRODUCTORY MATTERS OF JONAH</a:t>
            </a:r>
          </a:p>
        </p:txBody>
      </p:sp>
    </p:spTree>
    <p:extLst>
      <p:ext uri="{BB962C8B-B14F-4D97-AF65-F5344CB8AC3E}">
        <p14:creationId xmlns:p14="http://schemas.microsoft.com/office/powerpoint/2010/main" val="1036696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24970-89C3-5579-580B-05F771F784A8}"/>
            </a:ext>
          </a:extLst>
        </p:cNvPr>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AD39F87E-1074-B561-1488-B66C91945F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2035030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A4629-44C0-5E61-AE62-87097CFCA718}"/>
              </a:ext>
            </a:extLst>
          </p:cNvPr>
          <p:cNvPicPr>
            <a:picLocks noChangeAspect="1"/>
          </p:cNvPicPr>
          <p:nvPr/>
        </p:nvPicPr>
        <p:blipFill>
          <a:blip r:embed="rId2"/>
          <a:stretch>
            <a:fillRect/>
          </a:stretch>
        </p:blipFill>
        <p:spPr>
          <a:xfrm>
            <a:off x="0" y="15087"/>
            <a:ext cx="4012324" cy="6820517"/>
          </a:xfrm>
          <a:prstGeom prst="rect">
            <a:avLst/>
          </a:prstGeom>
        </p:spPr>
      </p:pic>
      <p:sp>
        <p:nvSpPr>
          <p:cNvPr id="4" name="Content Placeholder 2">
            <a:extLst>
              <a:ext uri="{FF2B5EF4-FFF2-40B4-BE49-F238E27FC236}">
                <a16:creationId xmlns:a16="http://schemas.microsoft.com/office/drawing/2014/main" id="{75973776-0B37-6714-F6B4-BB55DE069F68}"/>
              </a:ext>
            </a:extLst>
          </p:cNvPr>
          <p:cNvSpPr txBox="1">
            <a:spLocks/>
          </p:cNvSpPr>
          <p:nvPr/>
        </p:nvSpPr>
        <p:spPr>
          <a:xfrm>
            <a:off x="4390697" y="512378"/>
            <a:ext cx="7430242" cy="62194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p:txBody>
      </p:sp>
      <p:sp>
        <p:nvSpPr>
          <p:cNvPr id="6" name="TextBox 5">
            <a:extLst>
              <a:ext uri="{FF2B5EF4-FFF2-40B4-BE49-F238E27FC236}">
                <a16:creationId xmlns:a16="http://schemas.microsoft.com/office/drawing/2014/main" id="{D693BC22-34A9-289B-C136-678E355114B2}"/>
              </a:ext>
            </a:extLst>
          </p:cNvPr>
          <p:cNvSpPr txBox="1"/>
          <p:nvPr/>
        </p:nvSpPr>
        <p:spPr>
          <a:xfrm>
            <a:off x="4617206" y="612431"/>
            <a:ext cx="7082958"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“With their blood I dyed the mountain red like red wool, [and] the rest of them the ravines [and] torrents of the mountain swallowed. I carried off captives [and] possessions from them. </a:t>
            </a:r>
            <a:r>
              <a:rPr kumimoji="0" lang="en-US" sz="2800" b="0" i="0" u="none" strike="noStrike" kern="1200" cap="none" spc="0" normalizeH="0" baseline="0" noProof="0" dirty="0">
                <a:ln>
                  <a:noFill/>
                </a:ln>
                <a:solidFill>
                  <a:srgbClr val="FFC000"/>
                </a:solidFill>
                <a:effectLst/>
                <a:uLnTx/>
                <a:uFillTx/>
                <a:latin typeface="Calibri"/>
                <a:ea typeface="+mn-ea"/>
                <a:cs typeface="+mn-cs"/>
              </a:rPr>
              <a:t>I cut off the heads </a:t>
            </a:r>
            <a:r>
              <a:rPr kumimoji="0" lang="en-US" sz="2800" b="0" i="0" u="none" strike="noStrike" kern="1200" cap="none" spc="0" normalizeH="0" baseline="0" noProof="0" dirty="0">
                <a:ln>
                  <a:noFill/>
                </a:ln>
                <a:solidFill>
                  <a:prstClr val="white"/>
                </a:solidFill>
                <a:effectLst/>
                <a:uLnTx/>
                <a:uFillTx/>
                <a:latin typeface="Calibri"/>
                <a:ea typeface="+mn-ea"/>
                <a:cs typeface="+mn-cs"/>
              </a:rPr>
              <a:t>of their fighters [and] built [therewith] a tower before their city. </a:t>
            </a:r>
            <a:r>
              <a:rPr kumimoji="0" lang="en-US" sz="2800" b="0" i="0" u="none" strike="noStrike" kern="1200" cap="none" spc="0" normalizeH="0" baseline="0" noProof="0" dirty="0">
                <a:ln>
                  <a:noFill/>
                </a:ln>
                <a:solidFill>
                  <a:srgbClr val="FFC000"/>
                </a:solidFill>
                <a:effectLst/>
                <a:uLnTx/>
                <a:uFillTx/>
                <a:latin typeface="Calibri"/>
                <a:ea typeface="+mn-ea"/>
                <a:cs typeface="+mn-cs"/>
              </a:rPr>
              <a:t>I burnt their adolescent boys [and] girls</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 captured many troops alive: </a:t>
            </a:r>
            <a:r>
              <a:rPr kumimoji="0" lang="en-US" sz="2800" b="0" i="0" u="none" strike="noStrike" kern="1200" cap="none" spc="0" normalizeH="0" baseline="0" noProof="0" dirty="0">
                <a:ln>
                  <a:noFill/>
                </a:ln>
                <a:solidFill>
                  <a:srgbClr val="FFC000"/>
                </a:solidFill>
                <a:effectLst/>
                <a:uLnTx/>
                <a:uFillTx/>
                <a:latin typeface="Calibri"/>
                <a:ea typeface="+mn-ea"/>
                <a:cs typeface="+mn-cs"/>
              </a:rPr>
              <a:t>I cut off of some their arms</a:t>
            </a:r>
            <a:r>
              <a:rPr kumimoji="0" lang="en-US" sz="2800" b="0" i="0" u="none" strike="noStrike" kern="1200" cap="none" spc="0" normalizeH="0" baseline="0" noProof="0" dirty="0">
                <a:ln>
                  <a:noFill/>
                </a:ln>
                <a:solidFill>
                  <a:prstClr val="white"/>
                </a:solidFill>
                <a:effectLst/>
                <a:uLnTx/>
                <a:uFillTx/>
                <a:latin typeface="Calibri"/>
                <a:ea typeface="+mn-ea"/>
                <a:cs typeface="+mn-cs"/>
              </a:rPr>
              <a:t> [and] </a:t>
            </a:r>
            <a:r>
              <a:rPr kumimoji="0" lang="en-US" sz="2800" b="0" i="0" u="none" strike="noStrike" kern="1200" cap="none" spc="0" normalizeH="0" baseline="0" noProof="0" dirty="0">
                <a:ln>
                  <a:noFill/>
                </a:ln>
                <a:solidFill>
                  <a:srgbClr val="FFC000"/>
                </a:solidFill>
                <a:effectLst/>
                <a:uLnTx/>
                <a:uFillTx/>
                <a:latin typeface="Calibri"/>
                <a:ea typeface="+mn-ea"/>
                <a:cs typeface="+mn-cs"/>
              </a:rPr>
              <a:t>hands</a:t>
            </a:r>
            <a:r>
              <a:rPr kumimoji="0" lang="en-US" sz="2800" b="0" i="0" u="none" strike="noStrike" kern="1200" cap="none" spc="0" normalizeH="0" baseline="0" noProof="0" dirty="0">
                <a:ln>
                  <a:noFill/>
                </a:ln>
                <a:solidFill>
                  <a:prstClr val="white"/>
                </a:solidFill>
                <a:effectLst/>
                <a:uLnTx/>
                <a:uFillTx/>
                <a:latin typeface="Calibri"/>
                <a:ea typeface="+mn-ea"/>
                <a:cs typeface="+mn-cs"/>
              </a:rPr>
              <a:t>; I cut off of others their </a:t>
            </a:r>
            <a:r>
              <a:rPr kumimoji="0" lang="en-US" sz="2800" b="0" i="0" u="none" strike="noStrike" kern="1200" cap="none" spc="0" normalizeH="0" baseline="0" noProof="0" dirty="0">
                <a:ln>
                  <a:noFill/>
                </a:ln>
                <a:solidFill>
                  <a:srgbClr val="FFC000"/>
                </a:solidFill>
                <a:effectLst/>
                <a:uLnTx/>
                <a:uFillTx/>
                <a:latin typeface="Calibri"/>
                <a:ea typeface="+mn-ea"/>
                <a:cs typeface="+mn-cs"/>
              </a:rPr>
              <a:t>noses, ears</a:t>
            </a:r>
            <a:r>
              <a:rPr kumimoji="0" lang="en-US" sz="2800" b="0" i="0" u="none" strike="noStrike" kern="1200" cap="none" spc="0" normalizeH="0" baseline="0" noProof="0" dirty="0">
                <a:ln>
                  <a:noFill/>
                </a:ln>
                <a:solidFill>
                  <a:prstClr val="white"/>
                </a:solidFill>
                <a:effectLst/>
                <a:uLnTx/>
                <a:uFillTx/>
                <a:latin typeface="Calibri"/>
                <a:ea typeface="+mn-ea"/>
                <a:cs typeface="+mn-cs"/>
              </a:rPr>
              <a:t>, [and] </a:t>
            </a:r>
            <a:r>
              <a:rPr kumimoji="0" lang="en-US" sz="2800" b="0" i="0" u="none" strike="noStrike" kern="1200" cap="none" spc="0" normalizeH="0" baseline="0" noProof="0" dirty="0">
                <a:ln>
                  <a:noFill/>
                </a:ln>
                <a:solidFill>
                  <a:srgbClr val="FFC000"/>
                </a:solidFill>
                <a:effectLst/>
                <a:uLnTx/>
                <a:uFillTx/>
                <a:latin typeface="Calibri"/>
                <a:ea typeface="+mn-ea"/>
                <a:cs typeface="+mn-cs"/>
              </a:rPr>
              <a:t>extremities.</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a:ln>
                  <a:noFill/>
                </a:ln>
                <a:solidFill>
                  <a:srgbClr val="FFC000"/>
                </a:solidFill>
                <a:effectLst/>
                <a:uLnTx/>
                <a:uFillTx/>
                <a:latin typeface="Calibri"/>
                <a:ea typeface="+mn-ea"/>
                <a:cs typeface="+mn-cs"/>
              </a:rPr>
              <a:t>I gouged out the eyes </a:t>
            </a:r>
            <a:r>
              <a:rPr kumimoji="0" lang="en-US" sz="2800" b="0" i="0" u="none" strike="noStrike" kern="1200" cap="none" spc="0" normalizeH="0" baseline="0" noProof="0" dirty="0">
                <a:ln>
                  <a:noFill/>
                </a:ln>
                <a:solidFill>
                  <a:prstClr val="white"/>
                </a:solidFill>
                <a:effectLst/>
                <a:uLnTx/>
                <a:uFillTx/>
                <a:latin typeface="Calibri"/>
                <a:ea typeface="+mn-ea"/>
                <a:cs typeface="+mn-cs"/>
              </a:rPr>
              <a:t>of many troops. </a:t>
            </a:r>
            <a:r>
              <a:rPr kumimoji="0" lang="en-US" sz="2800" b="0" i="0" u="none" strike="noStrike" kern="1200" cap="none" spc="0" normalizeH="0" baseline="0" noProof="0" dirty="0">
                <a:ln>
                  <a:noFill/>
                </a:ln>
                <a:solidFill>
                  <a:srgbClr val="FFC000"/>
                </a:solidFill>
                <a:effectLst/>
                <a:uLnTx/>
                <a:uFillTx/>
                <a:latin typeface="Calibri"/>
                <a:ea typeface="+mn-ea"/>
                <a:cs typeface="+mn-cs"/>
              </a:rPr>
              <a:t>I made one pile of the living [and] one of heads. I hung their heads on trees around the city.”</a:t>
            </a:r>
          </a:p>
        </p:txBody>
      </p:sp>
    </p:spTree>
    <p:extLst>
      <p:ext uri="{BB962C8B-B14F-4D97-AF65-F5344CB8AC3E}">
        <p14:creationId xmlns:p14="http://schemas.microsoft.com/office/powerpoint/2010/main" val="1158066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CBA69F-A95A-1B2E-BE05-38602B35780C}"/>
              </a:ext>
            </a:extLst>
          </p:cNvPr>
          <p:cNvPicPr>
            <a:picLocks noChangeAspect="1"/>
          </p:cNvPicPr>
          <p:nvPr/>
        </p:nvPicPr>
        <p:blipFill>
          <a:blip r:embed="rId2">
            <a:extLst>
              <a:ext uri="{28A0092B-C50C-407E-A947-70E740481C1C}">
                <a14:useLocalDpi xmlns:a14="http://schemas.microsoft.com/office/drawing/2010/main" val="0"/>
              </a:ext>
            </a:extLst>
          </a:blip>
          <a:srcRect l="7796" r="9637"/>
          <a:stretch>
            <a:fillRect/>
          </a:stretch>
        </p:blipFill>
        <p:spPr>
          <a:xfrm>
            <a:off x="0" y="0"/>
            <a:ext cx="6244390" cy="6858000"/>
          </a:xfrm>
          <a:prstGeom prst="rect">
            <a:avLst/>
          </a:prstGeom>
        </p:spPr>
      </p:pic>
      <p:sp>
        <p:nvSpPr>
          <p:cNvPr id="5" name="TextBox 4">
            <a:extLst>
              <a:ext uri="{FF2B5EF4-FFF2-40B4-BE49-F238E27FC236}">
                <a16:creationId xmlns:a16="http://schemas.microsoft.com/office/drawing/2014/main" id="{933FB09C-846F-ACDF-C301-5927C780EFFB}"/>
              </a:ext>
            </a:extLst>
          </p:cNvPr>
          <p:cNvSpPr txBox="1"/>
          <p:nvPr/>
        </p:nvSpPr>
        <p:spPr>
          <a:xfrm>
            <a:off x="6882063" y="1305342"/>
            <a:ext cx="4608094" cy="2123658"/>
          </a:xfrm>
          <a:prstGeom prst="rect">
            <a:avLst/>
          </a:prstGeom>
          <a:noFill/>
        </p:spPr>
        <p:txBody>
          <a:bodyPr wrap="square" rtlCol="0">
            <a:spAutoFit/>
          </a:bodyPr>
          <a:lstStyle/>
          <a:p>
            <a:pPr algn="ctr"/>
            <a:r>
              <a:rPr lang="en-US" sz="4400" b="1" dirty="0">
                <a:solidFill>
                  <a:schemeClr val="bg1"/>
                </a:solidFill>
                <a:latin typeface="Aptos Black" panose="020F0502020204030204" pitchFamily="34" charset="0"/>
              </a:rPr>
              <a:t>“Yet forty days and Nineveh will be overthrown.”</a:t>
            </a:r>
            <a:endParaRPr lang="en-US" sz="4400" dirty="0">
              <a:solidFill>
                <a:schemeClr val="bg1"/>
              </a:solidFill>
              <a:latin typeface="Aptos Black" panose="020F0502020204030204" pitchFamily="34" charset="0"/>
            </a:endParaRPr>
          </a:p>
        </p:txBody>
      </p:sp>
      <p:sp>
        <p:nvSpPr>
          <p:cNvPr id="6" name="TextBox 5">
            <a:extLst>
              <a:ext uri="{FF2B5EF4-FFF2-40B4-BE49-F238E27FC236}">
                <a16:creationId xmlns:a16="http://schemas.microsoft.com/office/drawing/2014/main" id="{75FB17DA-169B-8A03-12C3-B510C9FEE671}"/>
              </a:ext>
            </a:extLst>
          </p:cNvPr>
          <p:cNvSpPr txBox="1"/>
          <p:nvPr/>
        </p:nvSpPr>
        <p:spPr>
          <a:xfrm>
            <a:off x="6709611" y="4152816"/>
            <a:ext cx="4608094" cy="769441"/>
          </a:xfrm>
          <a:prstGeom prst="rect">
            <a:avLst/>
          </a:prstGeom>
          <a:noFill/>
        </p:spPr>
        <p:txBody>
          <a:bodyPr wrap="square" rtlCol="0">
            <a:spAutoFit/>
          </a:bodyPr>
          <a:lstStyle/>
          <a:p>
            <a:pPr algn="ctr"/>
            <a:r>
              <a:rPr lang="en-US" sz="4400" b="1" dirty="0">
                <a:solidFill>
                  <a:schemeClr val="bg1"/>
                </a:solidFill>
                <a:latin typeface="Aptos Black" panose="020F0502020204030204" pitchFamily="34" charset="0"/>
              </a:rPr>
              <a:t>Jonah 3:4</a:t>
            </a:r>
            <a:endParaRPr lang="en-US" sz="4400" dirty="0">
              <a:solidFill>
                <a:schemeClr val="bg1"/>
              </a:solidFill>
              <a:latin typeface="Aptos Black" panose="020F0502020204030204" pitchFamily="34" charset="0"/>
            </a:endParaRPr>
          </a:p>
        </p:txBody>
      </p:sp>
    </p:spTree>
    <p:extLst>
      <p:ext uri="{BB962C8B-B14F-4D97-AF65-F5344CB8AC3E}">
        <p14:creationId xmlns:p14="http://schemas.microsoft.com/office/powerpoint/2010/main" val="2630651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092B1-FEEE-0F88-AA79-7C2D31AC5FA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263D07A-FCC9-D89D-A6BD-228D36E246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93" y="12371"/>
            <a:ext cx="12148013" cy="6833257"/>
          </a:xfrm>
          <a:prstGeom prst="rect">
            <a:avLst/>
          </a:prstGeom>
        </p:spPr>
      </p:pic>
      <p:sp>
        <p:nvSpPr>
          <p:cNvPr id="3" name="Rectangle 2">
            <a:extLst>
              <a:ext uri="{FF2B5EF4-FFF2-40B4-BE49-F238E27FC236}">
                <a16:creationId xmlns:a16="http://schemas.microsoft.com/office/drawing/2014/main" id="{E023ACA7-3731-36FF-2733-0249A18DE325}"/>
              </a:ext>
            </a:extLst>
          </p:cNvPr>
          <p:cNvSpPr/>
          <p:nvPr/>
        </p:nvSpPr>
        <p:spPr>
          <a:xfrm>
            <a:off x="0" y="4908884"/>
            <a:ext cx="12192000" cy="19367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447B042-A016-70CE-4675-0EBDAE90D241}"/>
              </a:ext>
            </a:extLst>
          </p:cNvPr>
          <p:cNvSpPr txBox="1"/>
          <p:nvPr/>
        </p:nvSpPr>
        <p:spPr>
          <a:xfrm>
            <a:off x="685800" y="5107320"/>
            <a:ext cx="11020926" cy="1569660"/>
          </a:xfrm>
          <a:prstGeom prst="rect">
            <a:avLst/>
          </a:prstGeom>
          <a:noFill/>
        </p:spPr>
        <p:txBody>
          <a:bodyPr wrap="square" rtlCol="0">
            <a:spAutoFit/>
          </a:bodyPr>
          <a:lstStyle/>
          <a:p>
            <a:pPr algn="ctr"/>
            <a:r>
              <a:rPr lang="en-US" sz="3200" b="1" dirty="0">
                <a:solidFill>
                  <a:schemeClr val="bg1"/>
                </a:solidFill>
                <a:latin typeface="Aptos Black" panose="020F0502020204030204" pitchFamily="34" charset="0"/>
              </a:rPr>
              <a:t>Without a biblical perspective on repentance and mercy, we either despair over hardened sinners, or we trivialize sin and cheapen grace.</a:t>
            </a:r>
            <a:endParaRPr lang="en-US" sz="3200" dirty="0">
              <a:solidFill>
                <a:schemeClr val="bg1"/>
              </a:solidFill>
              <a:latin typeface="Aptos Black" panose="020F0502020204030204" pitchFamily="34" charset="0"/>
            </a:endParaRPr>
          </a:p>
        </p:txBody>
      </p:sp>
    </p:spTree>
    <p:extLst>
      <p:ext uri="{BB962C8B-B14F-4D97-AF65-F5344CB8AC3E}">
        <p14:creationId xmlns:p14="http://schemas.microsoft.com/office/powerpoint/2010/main" val="1791171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79A33-B9E4-9FFA-E765-C92E2CAE53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4A85909-E5F7-E756-70DB-4EE05E17114F}"/>
              </a:ext>
            </a:extLst>
          </p:cNvPr>
          <p:cNvPicPr>
            <a:picLocks noChangeAspect="1"/>
          </p:cNvPicPr>
          <p:nvPr/>
        </p:nvPicPr>
        <p:blipFill>
          <a:blip r:embed="rId2"/>
          <a:stretch>
            <a:fillRect/>
          </a:stretch>
        </p:blipFill>
        <p:spPr>
          <a:xfrm>
            <a:off x="3611" y="0"/>
            <a:ext cx="12188389" cy="6858000"/>
          </a:xfrm>
          <a:prstGeom prst="rect">
            <a:avLst/>
          </a:prstGeom>
          <a:effectLst>
            <a:outerShdw blurRad="50800" dist="50800" dir="5400000" algn="ctr" rotWithShape="0">
              <a:schemeClr val="accent6">
                <a:lumMod val="50000"/>
              </a:schemeClr>
            </a:outerShdw>
          </a:effectLst>
        </p:spPr>
      </p:pic>
      <p:sp>
        <p:nvSpPr>
          <p:cNvPr id="4" name="Rectangle 3">
            <a:extLst>
              <a:ext uri="{FF2B5EF4-FFF2-40B4-BE49-F238E27FC236}">
                <a16:creationId xmlns:a16="http://schemas.microsoft.com/office/drawing/2014/main" id="{B65312E1-4052-9C22-25A4-D8219E21C6C7}"/>
              </a:ext>
            </a:extLst>
          </p:cNvPr>
          <p:cNvSpPr/>
          <p:nvPr/>
        </p:nvSpPr>
        <p:spPr>
          <a:xfrm>
            <a:off x="0" y="0"/>
            <a:ext cx="12192000" cy="6858000"/>
          </a:xfrm>
          <a:prstGeom prst="rect">
            <a:avLst/>
          </a:prstGeom>
          <a:solidFill>
            <a:schemeClr val="bg1">
              <a:lumMod val="75000"/>
              <a:alpha val="7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a:extLst>
              <a:ext uri="{FF2B5EF4-FFF2-40B4-BE49-F238E27FC236}">
                <a16:creationId xmlns:a16="http://schemas.microsoft.com/office/drawing/2014/main" id="{5B998D20-6DD7-69FD-12AD-BFD18D2CB100}"/>
              </a:ext>
            </a:extLst>
          </p:cNvPr>
          <p:cNvSpPr txBox="1">
            <a:spLocks/>
          </p:cNvSpPr>
          <p:nvPr/>
        </p:nvSpPr>
        <p:spPr>
          <a:xfrm>
            <a:off x="414130" y="246746"/>
            <a:ext cx="10515600" cy="1325563"/>
          </a:xfrm>
          <a:prstGeom prst="rect">
            <a:avLst/>
          </a:prstGeom>
        </p:spPr>
        <p:txBody>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Perpetua" panose="02020502060401020303" pitchFamily="18" charset="0"/>
                <a:ea typeface="+mj-ea"/>
                <a:cs typeface="Browallia New" panose="020B0502040204020203" pitchFamily="34" charset="-34"/>
              </a:rPr>
              <a:t>Matthew 12:39-41</a:t>
            </a:r>
          </a:p>
        </p:txBody>
      </p:sp>
      <p:sp>
        <p:nvSpPr>
          <p:cNvPr id="6" name="Content Placeholder 2">
            <a:extLst>
              <a:ext uri="{FF2B5EF4-FFF2-40B4-BE49-F238E27FC236}">
                <a16:creationId xmlns:a16="http://schemas.microsoft.com/office/drawing/2014/main" id="{0D6AC998-5768-0CFE-F483-D9CC7968813D}"/>
              </a:ext>
            </a:extLst>
          </p:cNvPr>
          <p:cNvSpPr txBox="1">
            <a:spLocks/>
          </p:cNvSpPr>
          <p:nvPr/>
        </p:nvSpPr>
        <p:spPr>
          <a:xfrm>
            <a:off x="838200" y="1243742"/>
            <a:ext cx="10515600" cy="517031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39 “But He answered and said to them, ‘An evil and adulterous generation craves for a sign; and </a:t>
            </a:r>
            <a:r>
              <a:rPr kumimoji="0" lang="en-US"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yet </a:t>
            </a:r>
            <a:r>
              <a:rPr kumimoji="0" lang="en-US" sz="3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no sign will be given to it but the sign of Jonah the prophet; 40 for just as </a:t>
            </a:r>
            <a:r>
              <a:rPr kumimoji="0" lang="en-US" sz="3600" i="0" u="none" strike="noStrike" kern="1200" cap="small"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JONAH WAS THREE DAYS AND THREE NIGHTS IN THE BELLY OF THE SEA MONSTER</a:t>
            </a:r>
            <a:r>
              <a:rPr kumimoji="0" lang="en-US" sz="360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 so will the Son of Man be three days and three nights in the heart of the earth. 41 </a:t>
            </a: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The men of Nineveh will stand up with this generation at the judgment and will condemn it because they repented at the preaching of Jonah; and behold, something greater than Jonah is here.’”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Browallia New" panose="020B0604020202020204" pitchFamily="34" charset="-34"/>
            </a:endParaRP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3600" b="0" i="0" u="none" strike="noStrike" kern="1200" cap="none" spc="0" normalizeH="0" baseline="0" noProof="0" dirty="0">
              <a:ln>
                <a:noFill/>
              </a:ln>
              <a:solidFill>
                <a:prstClr val="black"/>
              </a:solidFill>
              <a:effectLst/>
              <a:uLnTx/>
              <a:uFillTx/>
              <a:latin typeface="Calibri"/>
              <a:ea typeface="+mn-ea"/>
              <a:cs typeface="Browallia New" panose="020B0604020202020204" pitchFamily="34" charset="-34"/>
            </a:endParaRPr>
          </a:p>
        </p:txBody>
      </p:sp>
    </p:spTree>
    <p:extLst>
      <p:ext uri="{BB962C8B-B14F-4D97-AF65-F5344CB8AC3E}">
        <p14:creationId xmlns:p14="http://schemas.microsoft.com/office/powerpoint/2010/main" val="76484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38199" y="1815164"/>
            <a:ext cx="10956235" cy="5042835"/>
          </a:xfrm>
        </p:spPr>
        <p:txBody>
          <a:bodyPr>
            <a:normAutofit/>
          </a:bodyPr>
          <a:lstStyle/>
          <a:p>
            <a:pPr marL="742950" indent="-742950">
              <a:buFont typeface="+mj-lt"/>
              <a:buAutoNum type="arabicPeriod"/>
            </a:pPr>
            <a:r>
              <a:rPr lang="en-US" dirty="0"/>
              <a:t>when sinners humble themselves before His warning (</a:t>
            </a:r>
            <a:r>
              <a:rPr lang="en-US" dirty="0">
                <a:solidFill>
                  <a:srgbClr val="FFC000"/>
                </a:solidFill>
              </a:rPr>
              <a:t>vv.6–7</a:t>
            </a:r>
            <a:r>
              <a:rPr lang="en-US" dirty="0"/>
              <a:t>).</a:t>
            </a:r>
          </a:p>
          <a:p>
            <a:pPr marL="742950" indent="-742950">
              <a:buFont typeface="+mj-lt"/>
              <a:buAutoNum type="arabicPeriod"/>
            </a:pPr>
            <a:r>
              <a:rPr lang="en-US" dirty="0"/>
              <a:t>when sinners look to Him and turn from their evil ways (</a:t>
            </a:r>
            <a:r>
              <a:rPr lang="en-US" dirty="0">
                <a:solidFill>
                  <a:srgbClr val="FFC000"/>
                </a:solidFill>
              </a:rPr>
              <a:t>v.8–9</a:t>
            </a:r>
            <a:r>
              <a:rPr lang="en-US" dirty="0"/>
              <a:t>).</a:t>
            </a:r>
          </a:p>
          <a:p>
            <a:pPr marL="742950" indent="-742950">
              <a:buFont typeface="+mj-lt"/>
              <a:buAutoNum type="arabicPeriod"/>
            </a:pPr>
            <a:r>
              <a:rPr lang="en-US" dirty="0"/>
              <a:t>as He sees their turning and withholds calamity (</a:t>
            </a:r>
            <a:r>
              <a:rPr lang="en-US" dirty="0">
                <a:solidFill>
                  <a:srgbClr val="FFC000"/>
                </a:solidFill>
              </a:rPr>
              <a:t>v.10</a:t>
            </a:r>
            <a:r>
              <a:rPr lang="en-US" dirty="0"/>
              <a:t>).</a:t>
            </a:r>
          </a:p>
          <a:p>
            <a:pPr marL="742950" indent="-742950">
              <a:buFont typeface="+mj-lt"/>
              <a:buAutoNum type="arabicPeriod"/>
            </a:pPr>
            <a:endParaRPr lang="en-US" dirty="0"/>
          </a:p>
        </p:txBody>
      </p:sp>
      <p:sp>
        <p:nvSpPr>
          <p:cNvPr id="5" name="Title 1">
            <a:extLst>
              <a:ext uri="{FF2B5EF4-FFF2-40B4-BE49-F238E27FC236}">
                <a16:creationId xmlns:a16="http://schemas.microsoft.com/office/drawing/2014/main" id="{9798D691-3EC8-4D41-AA41-396C8AF95114}"/>
              </a:ext>
            </a:extLst>
          </p:cNvPr>
          <p:cNvSpPr txBox="1">
            <a:spLocks/>
          </p:cNvSpPr>
          <p:nvPr/>
        </p:nvSpPr>
        <p:spPr>
          <a:xfrm>
            <a:off x="517358" y="670075"/>
            <a:ext cx="12103768" cy="1325563"/>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“The Lord’s mercy meets genuine repentance… ”</a:t>
            </a:r>
          </a:p>
        </p:txBody>
      </p:sp>
    </p:spTree>
    <p:extLst>
      <p:ext uri="{BB962C8B-B14F-4D97-AF65-F5344CB8AC3E}">
        <p14:creationId xmlns:p14="http://schemas.microsoft.com/office/powerpoint/2010/main" val="3992328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AD385-9F7F-18BB-B122-4FDC52A53A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08E85-4E44-8C79-002E-4B5F2D8C4A9E}"/>
              </a:ext>
            </a:extLst>
          </p:cNvPr>
          <p:cNvSpPr>
            <a:spLocks noGrp="1"/>
          </p:cNvSpPr>
          <p:nvPr>
            <p:ph idx="1"/>
          </p:nvPr>
        </p:nvSpPr>
        <p:spPr>
          <a:xfrm>
            <a:off x="838199" y="1815164"/>
            <a:ext cx="10956235" cy="5042835"/>
          </a:xfrm>
        </p:spPr>
        <p:txBody>
          <a:bodyPr>
            <a:normAutofit/>
          </a:bodyPr>
          <a:lstStyle/>
          <a:p>
            <a:pPr marL="742950" indent="-742950">
              <a:buFont typeface="+mj-lt"/>
              <a:buAutoNum type="arabicPeriod"/>
            </a:pPr>
            <a:r>
              <a:rPr lang="en-US" b="1" dirty="0">
                <a:solidFill>
                  <a:srgbClr val="FFC000"/>
                </a:solidFill>
              </a:rPr>
              <a:t>when sinners humble themselves before His warning </a:t>
            </a:r>
            <a:r>
              <a:rPr lang="en-US" dirty="0"/>
              <a:t>(</a:t>
            </a:r>
            <a:r>
              <a:rPr lang="en-US" dirty="0">
                <a:solidFill>
                  <a:srgbClr val="FFC000"/>
                </a:solidFill>
              </a:rPr>
              <a:t>vv.6–7</a:t>
            </a:r>
            <a:r>
              <a:rPr lang="en-US" dirty="0"/>
              <a:t>).</a:t>
            </a:r>
          </a:p>
          <a:p>
            <a:pPr marL="742950" indent="-742950">
              <a:buFont typeface="+mj-lt"/>
              <a:buAutoNum type="arabicPeriod"/>
            </a:pPr>
            <a:r>
              <a:rPr lang="en-US" dirty="0"/>
              <a:t>when sinners look to Him and turn from their evil ways (</a:t>
            </a:r>
            <a:r>
              <a:rPr lang="en-US" dirty="0">
                <a:solidFill>
                  <a:srgbClr val="FFC000"/>
                </a:solidFill>
              </a:rPr>
              <a:t>v.8–9</a:t>
            </a:r>
            <a:r>
              <a:rPr lang="en-US" dirty="0"/>
              <a:t>).</a:t>
            </a:r>
          </a:p>
          <a:p>
            <a:pPr marL="742950" indent="-742950">
              <a:buFont typeface="+mj-lt"/>
              <a:buAutoNum type="arabicPeriod"/>
            </a:pPr>
            <a:r>
              <a:rPr lang="en-US" dirty="0"/>
              <a:t>as He sees their turning and withholds calamity (</a:t>
            </a:r>
            <a:r>
              <a:rPr lang="en-US" dirty="0">
                <a:solidFill>
                  <a:srgbClr val="FFC000"/>
                </a:solidFill>
              </a:rPr>
              <a:t>v.10</a:t>
            </a:r>
            <a:r>
              <a:rPr lang="en-US" dirty="0"/>
              <a:t>).</a:t>
            </a:r>
          </a:p>
          <a:p>
            <a:pPr marL="742950" indent="-742950">
              <a:buFont typeface="+mj-lt"/>
              <a:buAutoNum type="arabicPeriod"/>
            </a:pPr>
            <a:endParaRPr lang="en-US" dirty="0"/>
          </a:p>
        </p:txBody>
      </p:sp>
      <p:sp>
        <p:nvSpPr>
          <p:cNvPr id="5" name="Title 1">
            <a:extLst>
              <a:ext uri="{FF2B5EF4-FFF2-40B4-BE49-F238E27FC236}">
                <a16:creationId xmlns:a16="http://schemas.microsoft.com/office/drawing/2014/main" id="{CB1B18C3-A648-2A2B-BE4C-43B4BCC90EDE}"/>
              </a:ext>
            </a:extLst>
          </p:cNvPr>
          <p:cNvSpPr txBox="1">
            <a:spLocks/>
          </p:cNvSpPr>
          <p:nvPr/>
        </p:nvSpPr>
        <p:spPr>
          <a:xfrm>
            <a:off x="517358" y="670075"/>
            <a:ext cx="12103768" cy="1325563"/>
          </a:xfrm>
          <a:prstGeom prst="rect">
            <a:avLst/>
          </a:prstGeom>
        </p:spPr>
        <p:txBody>
          <a:bodyPr>
            <a:no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t>“The Lord’s mercy meets genuine repentance… ”</a:t>
            </a:r>
          </a:p>
        </p:txBody>
      </p:sp>
    </p:spTree>
    <p:extLst>
      <p:ext uri="{BB962C8B-B14F-4D97-AF65-F5344CB8AC3E}">
        <p14:creationId xmlns:p14="http://schemas.microsoft.com/office/powerpoint/2010/main" val="1355799349"/>
      </p:ext>
    </p:extLst>
  </p:cSld>
  <p:clrMapOvr>
    <a:masterClrMapping/>
  </p:clrMapOvr>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11691</TotalTime>
  <Words>1602</Words>
  <Application>Microsoft Office PowerPoint</Application>
  <PresentationFormat>Widescreen</PresentationFormat>
  <Paragraphs>82</Paragraphs>
  <Slides>34</Slides>
  <Notes>0</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Chronicles 33:12-13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INTRODUCTORY MATTERS OF JONAH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Gabriel Morris</cp:lastModifiedBy>
  <cp:revision>6</cp:revision>
  <dcterms:created xsi:type="dcterms:W3CDTF">2023-10-01T06:05:59Z</dcterms:created>
  <dcterms:modified xsi:type="dcterms:W3CDTF">2026-05-17T11:59:17Z</dcterms:modified>
</cp:coreProperties>
</file>