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6"/>
  </p:notesMasterIdLst>
  <p:handoutMasterIdLst>
    <p:handoutMasterId r:id="rId77"/>
  </p:handoutMasterIdLst>
  <p:sldIdLst>
    <p:sldId id="7044" r:id="rId2"/>
    <p:sldId id="7045" r:id="rId3"/>
    <p:sldId id="7082" r:id="rId4"/>
    <p:sldId id="7214" r:id="rId5"/>
    <p:sldId id="7215" r:id="rId6"/>
    <p:sldId id="7216" r:id="rId7"/>
    <p:sldId id="7217" r:id="rId8"/>
    <p:sldId id="7218" r:id="rId9"/>
    <p:sldId id="7228" r:id="rId10"/>
    <p:sldId id="7229" r:id="rId11"/>
    <p:sldId id="7230" r:id="rId12"/>
    <p:sldId id="7231" r:id="rId13"/>
    <p:sldId id="7232" r:id="rId14"/>
    <p:sldId id="7234" r:id="rId15"/>
    <p:sldId id="7235" r:id="rId16"/>
    <p:sldId id="7236" r:id="rId17"/>
    <p:sldId id="7191" r:id="rId18"/>
    <p:sldId id="7241" r:id="rId19"/>
    <p:sldId id="7242" r:id="rId20"/>
    <p:sldId id="7243" r:id="rId21"/>
    <p:sldId id="7244" r:id="rId22"/>
    <p:sldId id="7245" r:id="rId23"/>
    <p:sldId id="7246" r:id="rId24"/>
    <p:sldId id="6889" r:id="rId25"/>
    <p:sldId id="7221" r:id="rId26"/>
    <p:sldId id="7247" r:id="rId27"/>
    <p:sldId id="7222" r:id="rId28"/>
    <p:sldId id="7223" r:id="rId29"/>
    <p:sldId id="7224" r:id="rId30"/>
    <p:sldId id="7248" r:id="rId31"/>
    <p:sldId id="7225" r:id="rId32"/>
    <p:sldId id="7249" r:id="rId33"/>
    <p:sldId id="7250" r:id="rId34"/>
    <p:sldId id="2120" r:id="rId35"/>
    <p:sldId id="7251" r:id="rId36"/>
    <p:sldId id="2121" r:id="rId37"/>
    <p:sldId id="7252" r:id="rId38"/>
    <p:sldId id="7253" r:id="rId39"/>
    <p:sldId id="2122" r:id="rId40"/>
    <p:sldId id="7254" r:id="rId41"/>
    <p:sldId id="6898" r:id="rId42"/>
    <p:sldId id="6946" r:id="rId43"/>
    <p:sldId id="7021" r:id="rId44"/>
    <p:sldId id="7255" r:id="rId45"/>
    <p:sldId id="5610" r:id="rId46"/>
    <p:sldId id="7202" r:id="rId47"/>
    <p:sldId id="7256" r:id="rId48"/>
    <p:sldId id="6813" r:id="rId49"/>
    <p:sldId id="7257" r:id="rId50"/>
    <p:sldId id="7259" r:id="rId51"/>
    <p:sldId id="7149" r:id="rId52"/>
    <p:sldId id="7260" r:id="rId53"/>
    <p:sldId id="7261" r:id="rId54"/>
    <p:sldId id="7025" r:id="rId55"/>
    <p:sldId id="6980" r:id="rId56"/>
    <p:sldId id="7258" r:id="rId57"/>
    <p:sldId id="7125" r:id="rId58"/>
    <p:sldId id="7262" r:id="rId59"/>
    <p:sldId id="7263" r:id="rId60"/>
    <p:sldId id="7266" r:id="rId61"/>
    <p:sldId id="7264" r:id="rId62"/>
    <p:sldId id="7265" r:id="rId63"/>
    <p:sldId id="312" r:id="rId64"/>
    <p:sldId id="451" r:id="rId65"/>
    <p:sldId id="459" r:id="rId66"/>
    <p:sldId id="458" r:id="rId67"/>
    <p:sldId id="7267" r:id="rId68"/>
    <p:sldId id="6675" r:id="rId69"/>
    <p:sldId id="7152" r:id="rId70"/>
    <p:sldId id="2033" r:id="rId71"/>
    <p:sldId id="7268" r:id="rId72"/>
    <p:sldId id="7270" r:id="rId73"/>
    <p:sldId id="7269" r:id="rId74"/>
    <p:sldId id="6956" r:id="rId7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00CC"/>
    <a:srgbClr val="66FF66"/>
    <a:srgbClr val="33CC33"/>
    <a:srgbClr val="000066"/>
    <a:srgbClr val="FFCCFF"/>
    <a:srgbClr val="0000FF"/>
    <a:srgbClr val="FFFF99"/>
    <a:srgbClr val="0099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2" autoAdjust="0"/>
    <p:restoredTop sz="96778" autoAdjust="0"/>
  </p:normalViewPr>
  <p:slideViewPr>
    <p:cSldViewPr>
      <p:cViewPr varScale="1">
        <p:scale>
          <a:sx n="118" d="100"/>
          <a:sy n="118" d="100"/>
        </p:scale>
        <p:origin x="112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2909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437" y="9122452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579">
              <a:defRPr sz="1400"/>
            </a:lvl1pPr>
          </a:lstStyle>
          <a:p>
            <a:fld id="{416C2B2E-E9D7-4230-8EE4-F98D0B6BB14D}" type="slidenum">
              <a:rPr lang="en-US" altLang="en-US">
                <a:latin typeface="Calibri" panose="020F0502020204030204" pitchFamily="34" charset="0"/>
              </a:rPr>
              <a:pPr/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639ABDC-F385-432C-BC0C-EC9FB366D81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82034"/>
            <a:ext cx="3594184" cy="51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802" tIns="53903" rIns="107802" bIns="53903" numCol="1" anchor="b" anchorCtr="0" compatLnSpc="1">
            <a:prstTxWarp prst="textNoShape">
              <a:avLst/>
            </a:prstTxWarp>
          </a:bodyPr>
          <a:lstStyle>
            <a:lvl1pPr defTabSz="1019412" eaLnBrk="1" hangingPunct="1">
              <a:defRPr sz="16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Sugar Land Bible Church</a:t>
            </a:r>
          </a:p>
        </p:txBody>
      </p:sp>
      <p:sp>
        <p:nvSpPr>
          <p:cNvPr id="7" name="Header Placeholder 1">
            <a:extLst>
              <a:ext uri="{FF2B5EF4-FFF2-40B4-BE49-F238E27FC236}">
                <a16:creationId xmlns:a16="http://schemas.microsoft.com/office/drawing/2014/main" id="{DBD86D44-784A-49A5-8D58-104289F50E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612833" y="120405"/>
            <a:ext cx="4089536" cy="793995"/>
          </a:xfrm>
          <a:prstGeom prst="rect">
            <a:avLst/>
          </a:prstGeom>
        </p:spPr>
        <p:txBody>
          <a:bodyPr vert="horz" lIns="118243" tIns="59121" rIns="118243" bIns="59121" rtlCol="0"/>
          <a:lstStyle>
            <a:lvl1pPr algn="ctr">
              <a:defRPr sz="17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600" dirty="0"/>
              <a:t>Dr. Andy Woods</a:t>
            </a:r>
          </a:p>
          <a:p>
            <a:pPr>
              <a:defRPr/>
            </a:pPr>
            <a:r>
              <a:rPr lang="en-US" sz="1600" dirty="0"/>
              <a:t>Genesis 033 - 8v15-22 </a:t>
            </a:r>
          </a:p>
          <a:p>
            <a:pPr>
              <a:defRPr/>
            </a:pPr>
            <a:r>
              <a:rPr lang="en-US" sz="1600" dirty="0"/>
              <a:t>04-25-2021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2749" y="0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5800389A-3474-4B41-9CB2-F1B2DAE08F62}" type="datetimeFigureOut">
              <a:rPr lang="en-US" smtClean="0"/>
              <a:pPr>
                <a:defRPr/>
              </a:pPr>
              <a:t>4/30/2026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38" tIns="50519" rIns="101038" bIns="505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2364" y="4561226"/>
            <a:ext cx="5850473" cy="431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120813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2749" y="9120813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579">
              <a:defRPr sz="1400">
                <a:latin typeface="Calibri" panose="020F0502020204030204" pitchFamily="34" charset="0"/>
              </a:defRPr>
            </a:lvl1pPr>
          </a:lstStyle>
          <a:p>
            <a:fld id="{3D084339-C7C3-4022-975D-A91B6BCBB8E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84339-C7C3-4022-975D-A91B6BCBB8E5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5468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Dr. Andy Woods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9/11/2016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74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5855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533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06824-8A41-4716-AE4C-176E2E7B090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71161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5970F-7A46-46CD-9785-CC6B011A051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651927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333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775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7015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62438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877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1178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010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217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4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776912B-AC69-41FE-A101-09E856C32C5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06" r:id="rId1"/>
    <p:sldLayoutId id="2147488907" r:id="rId2"/>
    <p:sldLayoutId id="2147488908" r:id="rId3"/>
    <p:sldLayoutId id="2147488909" r:id="rId4"/>
    <p:sldLayoutId id="2147488910" r:id="rId5"/>
    <p:sldLayoutId id="2147488911" r:id="rId6"/>
    <p:sldLayoutId id="2147488912" r:id="rId7"/>
    <p:sldLayoutId id="2147488913" r:id="rId8"/>
    <p:sldLayoutId id="2147488914" r:id="rId9"/>
    <p:sldLayoutId id="2147488915" r:id="rId10"/>
    <p:sldLayoutId id="214748891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E1458CD8-D940-42DA-B266-2FCD81C4F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s-CO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Génesis 6-9</a:t>
            </a:r>
          </a:p>
          <a:p>
            <a:pPr marL="0" indent="0" algn="ctr" eaLnBrk="1" hangingPunct="1"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s-CO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El Diluvio y la Continuación de la Promesa Mesiánica 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65E98A2-B1BD-4000-A879-674CC59720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396" y="1966546"/>
            <a:ext cx="6705600" cy="3519854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2133A89A-43F1-98A3-1B2F-799DC9E35CE5}"/>
              </a:ext>
            </a:extLst>
          </p:cNvPr>
          <p:cNvSpPr txBox="1">
            <a:spLocks/>
          </p:cNvSpPr>
          <p:nvPr/>
        </p:nvSpPr>
        <p:spPr bwMode="auto">
          <a:xfrm>
            <a:off x="995362" y="5424854"/>
            <a:ext cx="7153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Dr. Andy Woods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Pastor Principal – Sugar Land Bible Church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Presidente – Seminario Teológico Chafer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2AF8FB-BF49-8C5B-5CDF-C0CE53780664}"/>
              </a:ext>
            </a:extLst>
          </p:cNvPr>
          <p:cNvSpPr txBox="1"/>
          <p:nvPr/>
        </p:nvSpPr>
        <p:spPr>
          <a:xfrm>
            <a:off x="1349001" y="4953000"/>
            <a:ext cx="6445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entury Gothic" panose="020B0502020202020204" pitchFamily="34" charset="0"/>
              </a:rPr>
              <a:t>el libro de los orígenes         |   por  dr. andy woods</a:t>
            </a:r>
            <a:endParaRPr lang="es-CO" sz="2000" dirty="0">
              <a:solidFill>
                <a:schemeClr val="tx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Flowchart: Data 2">
            <a:extLst>
              <a:ext uri="{FF2B5EF4-FFF2-40B4-BE49-F238E27FC236}">
                <a16:creationId xmlns:a16="http://schemas.microsoft.com/office/drawing/2014/main" id="{5BB26294-E3FF-1C77-7B4C-3A0CDE113BBF}"/>
              </a:ext>
            </a:extLst>
          </p:cNvPr>
          <p:cNvSpPr/>
          <p:nvPr/>
        </p:nvSpPr>
        <p:spPr bwMode="auto">
          <a:xfrm rot="1831805">
            <a:off x="2575285" y="2828099"/>
            <a:ext cx="144962" cy="278487"/>
          </a:xfrm>
          <a:prstGeom prst="flowChartInputOutpu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8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Génesis 8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‒9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Esquema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102" y="1294514"/>
            <a:ext cx="7836297" cy="4268972"/>
          </a:xfrm>
        </p:spPr>
        <p:txBody>
          <a:bodyPr/>
          <a:lstStyle/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Disminución de las aguas (8:1-5)</a:t>
            </a:r>
          </a:p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Pruebas de tierra firme (8:6-14)</a:t>
            </a:r>
          </a:p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Salida del arca (8:15-19)</a:t>
            </a:r>
          </a:p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Eventos posteriores al diluvio (8:20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‒9:29)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marL="0" lvl="1" indent="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42E8B7-C999-2BBB-169A-EF3E8BC73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60906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38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D379C-8D21-7793-6F2E-4626C337D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DCA45178-5A38-A63D-94D8-EE665DEE60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Génesis 8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‒9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Esquema</a:t>
            </a: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8174D4BF-DD02-E0FA-591E-0179C72CBD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8102" y="1294514"/>
            <a:ext cx="7836297" cy="4268972"/>
          </a:xfrm>
        </p:spPr>
        <p:txBody>
          <a:bodyPr/>
          <a:lstStyle/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Disminución de las aguas (8:1-5)</a:t>
            </a:r>
          </a:p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Pruebas de tierra firme (8:6-14)</a:t>
            </a:r>
          </a:p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Salida del arca (8:15-19)</a:t>
            </a:r>
          </a:p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Eventos posteriores al diluvio (8:20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‒9:29)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marL="0" lvl="1" indent="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005729-7900-3C7F-ACD5-E3AB8E1BA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60906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76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577DF-E169-54BF-8AEB-04050BDA4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FFFA5E8C-1FB3-BC23-CCBA-49C297BC9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Génesis 8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‒9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Esquema</a:t>
            </a: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94A109D2-39F1-2D8D-217D-B336F31185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8102" y="1294514"/>
            <a:ext cx="7836297" cy="4268972"/>
          </a:xfrm>
        </p:spPr>
        <p:txBody>
          <a:bodyPr/>
          <a:lstStyle/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Disminución de las aguas (8:1-5)</a:t>
            </a:r>
          </a:p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Pruebas de tierra firme (8:6-14)</a:t>
            </a:r>
          </a:p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Salida del arca (8:15-19)</a:t>
            </a:r>
          </a:p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Eventos posteriores al diluvio (8:20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‒9:29)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marL="0" lvl="1" indent="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81A5FE-39A0-38FE-736A-E8F8BC3C1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60906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14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391400" cy="1143000"/>
          </a:xfrm>
        </p:spPr>
        <p:txBody>
          <a:bodyPr/>
          <a:lstStyle/>
          <a:p>
            <a:pPr algn="ctr" eaLnBrk="1" hangingPunct="1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Pruebas de tierra firme: Cuatro etapas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(Gén 8:7-12)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606118" cy="2819400"/>
          </a:xfrm>
        </p:spPr>
        <p:txBody>
          <a:bodyPr/>
          <a:lstStyle/>
          <a:p>
            <a:pPr marL="519113" lvl="1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Cuervo – no regresa (8:7)</a:t>
            </a:r>
          </a:p>
          <a:p>
            <a:pPr marL="461963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Primera paloma- regresa (8:8-9)</a:t>
            </a:r>
          </a:p>
          <a:p>
            <a:pPr marL="461963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Segunda paloma –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regresa con hoja de olivo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(8:10-11)</a:t>
            </a:r>
          </a:p>
          <a:p>
            <a:pPr marL="461963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Tercera paloma– no regresa (8:12)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1082CE-5AED-A0FC-EA75-D3804643F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828" y="102931"/>
            <a:ext cx="1451023" cy="104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92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B6270-DD3B-7649-056A-80C476979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5062121C-90CA-CB0F-B1B2-59A29F2E0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Génesis 8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‒9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Esquema</a:t>
            </a: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F46B31E4-53DB-E86A-E28E-8A24FABCB1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8102" y="1294514"/>
            <a:ext cx="7836297" cy="4268972"/>
          </a:xfrm>
        </p:spPr>
        <p:txBody>
          <a:bodyPr/>
          <a:lstStyle/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Disminución de las aguas (8:1-5)</a:t>
            </a:r>
          </a:p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Pruebas de tierra firme (8:6-14)</a:t>
            </a:r>
          </a:p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Salida del arca (8:15-19)</a:t>
            </a:r>
          </a:p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Eventos posteriores al diluvio (8:20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‒9:29)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marL="0" lvl="1" indent="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848A6F-77C3-6373-43CE-5E585D4E15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60906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35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A0A91-51B9-2182-4C78-2C5478418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0830E955-D299-8391-F30B-8503FBF5F8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391400" cy="1143000"/>
          </a:xfrm>
        </p:spPr>
        <p:txBody>
          <a:bodyPr/>
          <a:lstStyle/>
          <a:p>
            <a:pPr algn="ctr" eaLnBrk="1" hangingPunct="1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Pruebas de tierra firme: Cuatro etapas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(Gén 8:7-12)</a:t>
            </a: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686F1FE0-9984-4661-4A80-D21724D534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606118" cy="2819400"/>
          </a:xfrm>
        </p:spPr>
        <p:txBody>
          <a:bodyPr/>
          <a:lstStyle/>
          <a:p>
            <a:pPr marL="519113" lvl="1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Cuervo – no regresa (8:7)</a:t>
            </a:r>
          </a:p>
          <a:p>
            <a:pPr marL="461963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Primera paloma- regresa (8:8-9)</a:t>
            </a:r>
          </a:p>
          <a:p>
            <a:pPr marL="461963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Segunda paloma – 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regresa con hoja de olivo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(8:10-11)</a:t>
            </a:r>
          </a:p>
          <a:p>
            <a:pPr marL="461963" lvl="1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Tercera paloma– no regresa (8:12)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B4EB64-83A2-1FD7-3C98-C83168C98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828" y="102931"/>
            <a:ext cx="1451023" cy="104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84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295400"/>
            <a:ext cx="9143999" cy="48006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Hasta ahora, Noé recibía revelación directa de Dios, pero ahora debe usar medios naturales [cuervo, palomas] para averiguar la condición de la tierra, ya que Dios no le está hablando en este momento. </a:t>
            </a:r>
            <a:r>
              <a:rPr lang="es-CO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Esto muestra el equilibrio entre aprender por revelación divina y aprender por medios naturales. Ambos son considerados opciones válidas en todas las Escrituras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Por lo tanto, primero utilizó el cuervo, y ahora utiliza la paloma para conocer las condiciones reales de la tierra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857375" y="219670"/>
            <a:ext cx="54292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Dr. Arnold G. Fruchtenbaum</a:t>
            </a:r>
          </a:p>
          <a:p>
            <a:pPr algn="ctr"/>
            <a:r>
              <a:rPr lang="en-US" alt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The Book of Genesis, </a:t>
            </a:r>
            <a:r>
              <a:rPr lang="en-US" alt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177-78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B7A00-E364-4431-A644-EF24666BAF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76200"/>
            <a:ext cx="684944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0BCAE0-8BDF-4F1F-91FD-EAE9B815DE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5800" y="76200"/>
            <a:ext cx="732253" cy="1097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519977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055E19-9EAB-4716-BF97-4F82CC6117D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876800"/>
          </a:xfrm>
        </p:spPr>
        <p:txBody>
          <a:bodyPr/>
          <a:lstStyle/>
          <a:p>
            <a:pPr marL="0" indent="0" algn="ctr" defTabSz="685800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sz="4000" kern="1200" dirty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Génesis 6:1-4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00FFFF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“</a:t>
            </a:r>
            <a:r>
              <a:rPr kumimoji="0" lang="en-US" sz="27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 </a:t>
            </a:r>
            <a:r>
              <a:rPr kumimoji="0" lang="es-CO" sz="2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Aconteció que </a:t>
            </a:r>
            <a:r>
              <a:rPr kumimoji="0" lang="es-CO" sz="2700" i="0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cuando los hombres comenzaron a multiplicarse sobre la superficie de la tierra</a:t>
            </a:r>
            <a:r>
              <a:rPr kumimoji="0" lang="es-CO" sz="2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, y les nacieron hijas, 2 los hijos de Dios vieron que las hijas de los hombres eran hermosas, y tomaron para sí mujeres de entre todas las que les gustaban. 3 Entonces el Señor dijo: </a:t>
            </a:r>
            <a:r>
              <a:rPr kumimoji="0" lang="es-CO" sz="2700" i="0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«Mi Espíritu no luchará para siempre con el hombre, porque ciertamente él es carne.</a:t>
            </a:r>
            <a:r>
              <a:rPr kumimoji="0" lang="es-CO" sz="2700" b="1" i="0" u="sng" strike="noStrike" kern="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Serán, pues, sus días 120 años»</a:t>
            </a:r>
            <a:r>
              <a:rPr kumimoji="0" lang="es-CO" sz="2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4 Había </a:t>
            </a:r>
            <a:r>
              <a:rPr kumimoji="0" lang="es-CO" sz="2700" i="0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gigantes [Nefilim] </a:t>
            </a:r>
            <a:r>
              <a:rPr kumimoji="0" lang="es-CO" sz="2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en la tierra en aquellos días, y también después, cuando los hijos de Dios se unieron a las hijas de los hombres y ellas les dieron hijos. Estos son los héroes[e] de la antigüedad, hombres de renombre</a:t>
            </a:r>
            <a:r>
              <a:rPr kumimoji="0" lang="en-US" sz="2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75017761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35341-8585-B5D1-57CE-2E2224590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B69A2A-96C1-ED51-D81F-BD95D1DBB9D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300" y="222708"/>
          <a:ext cx="8915400" cy="5145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562">
                  <a:extLst>
                    <a:ext uri="{9D8B030D-6E8A-4147-A177-3AD203B41FA5}">
                      <a16:colId xmlns:a16="http://schemas.microsoft.com/office/drawing/2014/main" val="690753193"/>
                    </a:ext>
                  </a:extLst>
                </a:gridCol>
                <a:gridCol w="1537138">
                  <a:extLst>
                    <a:ext uri="{9D8B030D-6E8A-4147-A177-3AD203B41FA5}">
                      <a16:colId xmlns:a16="http://schemas.microsoft.com/office/drawing/2014/main" val="286287145"/>
                    </a:ext>
                  </a:extLst>
                </a:gridCol>
                <a:gridCol w="1998279">
                  <a:extLst>
                    <a:ext uri="{9D8B030D-6E8A-4147-A177-3AD203B41FA5}">
                      <a16:colId xmlns:a16="http://schemas.microsoft.com/office/drawing/2014/main" val="1241431906"/>
                    </a:ext>
                  </a:extLst>
                </a:gridCol>
                <a:gridCol w="2459421">
                  <a:extLst>
                    <a:ext uri="{9D8B030D-6E8A-4147-A177-3AD203B41FA5}">
                      <a16:colId xmlns:a16="http://schemas.microsoft.com/office/drawing/2014/main" val="1804750111"/>
                    </a:ext>
                  </a:extLst>
                </a:gridCol>
              </a:tblGrid>
              <a:tr h="791852">
                <a:tc gridSpan="4">
                  <a:txBody>
                    <a:bodyPr/>
                    <a:lstStyle/>
                    <a:p>
                      <a:pPr algn="ctr"/>
                      <a:r>
                        <a:rPr lang="en-US" sz="3600" b="0" kern="1200" noProof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Cronología del Diluvio</a:t>
                      </a:r>
                      <a:endParaRPr lang="en-US" sz="3600" b="0" kern="12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j-ea"/>
                        <a:cs typeface="+mj-cs"/>
                      </a:endParaRP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232981"/>
                  </a:ext>
                </a:extLst>
              </a:tr>
              <a:tr h="87983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600" b="1" kern="1200" cap="small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Evento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600" b="1" kern="1200" cap="small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versículo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600" b="1" kern="1200" cap="small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Calendario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600" b="1" kern="1200" cap="small" baseline="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Días totales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318531292"/>
                  </a:ext>
                </a:extLst>
              </a:tr>
              <a:tr h="879835">
                <a:tc>
                  <a:txBody>
                    <a:bodyPr/>
                    <a:lstStyle/>
                    <a:p>
                      <a:r>
                        <a:rPr lang="en-US" sz="2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agua retrocedió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8:12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r>
                        <a:rPr lang="en-US" sz="26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º </a:t>
                      </a: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mes</a:t>
                      </a:r>
                    </a:p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Día 17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321 días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77567912"/>
                  </a:ext>
                </a:extLst>
              </a:tr>
              <a:tr h="879835">
                <a:tc>
                  <a:txBody>
                    <a:bodyPr/>
                    <a:lstStyle/>
                    <a:p>
                      <a:r>
                        <a:rPr lang="en-US" sz="2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Noé quita la cubierta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8:13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1er mes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1º día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378 días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088523037"/>
                  </a:ext>
                </a:extLst>
              </a:tr>
              <a:tr h="879835">
                <a:tc>
                  <a:txBody>
                    <a:bodyPr/>
                    <a:lstStyle/>
                    <a:p>
                      <a:r>
                        <a:rPr lang="es-CO" sz="2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Noé abre la puerta del arca y desembarca</a:t>
                      </a:r>
                      <a:endParaRPr lang="en-US" sz="26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8:14</a:t>
                      </a:r>
                    </a:p>
                  </a:txBody>
                  <a:tcPr marL="68580" marR="68580" marT="34290" marB="3429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2º mes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Día 27</a:t>
                      </a:r>
                    </a:p>
                  </a:txBody>
                  <a:tcPr marL="68580" marR="68580" marT="34290" marB="3429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378 días</a:t>
                      </a:r>
                    </a:p>
                  </a:txBody>
                  <a:tcPr marL="68580" marR="68580" marT="34290" marB="3429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288718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Arnold Fruchtenbaum, </a:t>
                      </a:r>
                      <a:r>
                        <a:rPr lang="en-US" sz="2000" b="0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Book of Genesis</a:t>
                      </a:r>
                      <a:r>
                        <a:rPr lang="en-US" sz="20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179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794150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1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B722E3-4DEA-4E93-83E9-C922EF7901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50006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Cor. 6:9-11</a:t>
            </a:r>
          </a:p>
          <a:p>
            <a:pPr algn="just">
              <a:defRPr/>
            </a:pP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¿O no saben que los injustos no heredarán el reino de Dios? No se dejen engañar: ni los inmorales, ni los idólatras, ni los adúlteros, ni los afeminados, ni los </a:t>
            </a:r>
            <a:r>
              <a:rPr lang="es-CO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homosexuales</a:t>
            </a: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10 ni los ladrones, ni los avaros, ni los borrachos, ni los difamadores, ni los estafadores heredarán el reino de Dios. 11 Y esto eran algunos de ustedes; pero fueron lavados, pero fueron santificados, pero fueron justificados en el nombre del Señor Jesucristo y en el Espíritu de nuestro Dios.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08083127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latin typeface="Calibri" panose="020F0502020204030204" pitchFamily="34" charset="0"/>
              </a:rPr>
              <a:t>ESTRUCTURA DE GÉNESIS</a:t>
            </a:r>
          </a:p>
        </p:txBody>
      </p:sp>
      <p:pic>
        <p:nvPicPr>
          <p:cNvPr id="2" name="Picture 4" descr="5 Bible Lessons to Learn From the Book of Genesis | Jack Wellman">
            <a:extLst>
              <a:ext uri="{FF2B5EF4-FFF2-40B4-BE49-F238E27FC236}">
                <a16:creationId xmlns:a16="http://schemas.microsoft.com/office/drawing/2014/main" id="{8E86B3BC-9844-40CD-A11F-6CE774086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5785" y="4191000"/>
            <a:ext cx="343243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051">
            <a:extLst>
              <a:ext uri="{FF2B5EF4-FFF2-40B4-BE49-F238E27FC236}">
                <a16:creationId xmlns:a16="http://schemas.microsoft.com/office/drawing/2014/main" id="{0389B6FF-46AB-77AF-6E6B-6C6F0DEB7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00200"/>
            <a:ext cx="8153400" cy="195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b="1" u="sng" kern="0" dirty="0">
                <a:solidFill>
                  <a:srgbClr val="FFFFCC"/>
                </a:solidFill>
              </a:rPr>
              <a:t>Orígen de la raza humana (Gén. 1</a:t>
            </a:r>
            <a:r>
              <a:rPr lang="en-US" b="1" u="sng" kern="0" dirty="0">
                <a:solidFill>
                  <a:srgbClr val="FFFFCC"/>
                </a:solidFill>
                <a:cs typeface="Calibri" panose="020F0502020204030204" pitchFamily="34" charset="0"/>
              </a:rPr>
              <a:t>‒11)</a:t>
            </a:r>
            <a:endParaRPr lang="en-US" b="1" u="sng" kern="0" dirty="0">
              <a:solidFill>
                <a:srgbClr val="FFFFCC"/>
              </a:solidFill>
            </a:endParaRP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kern="0" dirty="0"/>
              <a:t>Orígen de la raza hebrea (Gén. 12</a:t>
            </a:r>
            <a:r>
              <a:rPr lang="en-US" kern="0" dirty="0">
                <a:cs typeface="Calibri" panose="020F0502020204030204" pitchFamily="34" charset="0"/>
              </a:rPr>
              <a:t>‒50)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24812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B722E3-4DEA-4E93-83E9-C922EF7901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50006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Cor. 6:9-11</a:t>
            </a:r>
          </a:p>
          <a:p>
            <a:pPr algn="just">
              <a:defRPr/>
            </a:pP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¿O no saben que los injustos no heredarán el reino de Dios? No se dejen engañar: ni los </a:t>
            </a:r>
            <a:r>
              <a:rPr lang="es-CO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inmorales</a:t>
            </a: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ni los </a:t>
            </a:r>
            <a:r>
              <a:rPr lang="es-CO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idólatras</a:t>
            </a: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ni los </a:t>
            </a:r>
            <a:r>
              <a:rPr lang="es-CO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adúlteros</a:t>
            </a: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ni los </a:t>
            </a:r>
            <a:r>
              <a:rPr lang="es-CO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afeminados</a:t>
            </a: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ni los </a:t>
            </a:r>
            <a:r>
              <a:rPr lang="es-CO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homosexuales</a:t>
            </a: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10 ni los </a:t>
            </a:r>
            <a:r>
              <a:rPr lang="es-CO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ladrones</a:t>
            </a: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ni los </a:t>
            </a:r>
            <a:r>
              <a:rPr lang="es-CO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avaros</a:t>
            </a: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ni los </a:t>
            </a:r>
            <a:r>
              <a:rPr lang="es-CO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borrachos</a:t>
            </a: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ni los </a:t>
            </a:r>
            <a:r>
              <a:rPr lang="es-CO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difamadores</a:t>
            </a: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ni los </a:t>
            </a:r>
            <a:r>
              <a:rPr lang="es-CO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estafadores</a:t>
            </a: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heredarán el reino de Dios. 11 Y esto eran algunos de ustedes; pero fueron lavados, pero fueron santificados, pero fueron justificados en el nombre del Señor Jesucristo y en el Espíritu de nuestro Dios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66355598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5D6AFA-3AE7-168D-319D-2D30EDBE8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3A7AAB-FF1F-283A-F534-8128619C39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5A300446-D58D-F6A5-DC68-B49E00D1F0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0006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Cor. 6:9-11</a:t>
            </a:r>
          </a:p>
          <a:p>
            <a:pPr algn="just">
              <a:defRPr/>
            </a:pP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¿O no saben que los injustos no heredarán el reino de Dios? No se dejen engañar: ni los inmorales, ni los idólatras, ni los adúlteros, ni los afeminados, ni los </a:t>
            </a:r>
            <a:r>
              <a:rPr lang="es-CO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homosexuales</a:t>
            </a: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10 ni los ladrones, ni los avaros, ni los borrachos, ni los difamadores, ni los estafadores heredarán el reino de Dios. 11 Y </a:t>
            </a:r>
            <a:r>
              <a:rPr lang="es-CO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esto eran algunos de ustedes</a:t>
            </a: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 pero fueron </a:t>
            </a:r>
            <a:r>
              <a:rPr lang="es-CO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lavados</a:t>
            </a: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pero fueron </a:t>
            </a:r>
            <a:r>
              <a:rPr lang="es-CO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santificados</a:t>
            </a: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pero fueron </a:t>
            </a:r>
            <a:r>
              <a:rPr lang="es-CO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justificados</a:t>
            </a:r>
            <a:r>
              <a:rPr lang="es-CO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en el nombre del Señor Jesucristo y en el Espíritu de nuestro Dios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43446312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89D1C6-D37D-4CD3-B500-6B518BB5F1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509370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700" baseline="30000" dirty="0">
                <a:latin typeface="Calibri" panose="020F0502020204030204" pitchFamily="34" charset="0"/>
              </a:rPr>
              <a:t> 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1:26-28</a:t>
            </a:r>
          </a:p>
          <a:p>
            <a:pPr algn="just"/>
            <a:r>
              <a:rPr lang="en-US" sz="2800" baseline="30000" dirty="0">
                <a:latin typeface="Calibri" panose="020F0502020204030204" pitchFamily="34" charset="0"/>
              </a:rPr>
              <a:t>26 </a:t>
            </a:r>
            <a:r>
              <a:rPr lang="es-CO" sz="2800" dirty="0">
                <a:latin typeface="Calibri" panose="020F0502020204030204" pitchFamily="34" charset="0"/>
              </a:rPr>
              <a:t>Y dijo Dios: «Hagamos al hombre a Nuestra imagen, conforme a Nuestra semejanza; y </a:t>
            </a:r>
            <a:r>
              <a:rPr lang="es-CO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ejerza dominio sobre los peces del mar, sobre las aves del cielo, sobre los ganados, sobre toda la tierra, y sobre todo reptil que se arrastra sobre la tierra</a:t>
            </a:r>
            <a:r>
              <a:rPr lang="es-CO" sz="2800" dirty="0">
                <a:latin typeface="Calibri" panose="020F0502020204030204" pitchFamily="34" charset="0"/>
              </a:rPr>
              <a:t>». 27 Dios creó al hombre a imagen Suya, a imagen de Dios lo creó; varón y hembra los creó. 28 Dios los bendijo y les dijo: «Sean fecundos y multiplíquense. Llenen la tierra y </a:t>
            </a:r>
            <a:r>
              <a:rPr lang="es-CO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sométanla. Ejerzan dominio sobre los peces del mar, sobre las aves del cielo y sobre todo ser viviente que se mueve sobre la tierra</a:t>
            </a:r>
            <a:r>
              <a:rPr lang="es-CO" sz="2800" dirty="0">
                <a:latin typeface="Calibri" panose="020F0502020204030204" pitchFamily="34" charset="0"/>
              </a:rPr>
              <a:t>»</a:t>
            </a:r>
            <a:r>
              <a:rPr lang="en-US" sz="2800" dirty="0">
                <a:latin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21737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E9C01C-A367-8AD2-E43D-16F7B0C0E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"/>
            <a:ext cx="7296432" cy="647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458974" cy="685800"/>
          </a:xfrm>
        </p:spPr>
        <p:txBody>
          <a:bodyPr/>
          <a:lstStyle/>
          <a:p>
            <a:pPr algn="ctr" eaLnBrk="1" hangingPunct="1"/>
            <a:r>
              <a:rPr lang="es-CO" sz="3600" dirty="0"/>
              <a:t>Significado Bíblico de Nombrar</a:t>
            </a:r>
            <a:endParaRPr lang="en-US" sz="36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7313" y="1676400"/>
            <a:ext cx="3729487" cy="3886200"/>
          </a:xfrm>
        </p:spPr>
        <p:txBody>
          <a:bodyPr/>
          <a:lstStyle/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/>
              </a:rPr>
              <a:t>Génesis 1:8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/>
              </a:rPr>
              <a:t>Números 32:37-38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/>
              </a:rPr>
              <a:t>2 Reyes 23:24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/>
              </a:rPr>
              <a:t>2 Reyes 24:17</a:t>
            </a:r>
          </a:p>
          <a:p>
            <a:pPr marL="461963" indent="-461963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/>
              </a:rPr>
              <a:t>Daniel 1:6-7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4960361" y="6412468"/>
            <a:ext cx="333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latin typeface="Calibri" panose="020F0502020204030204" pitchFamily="34" charset="0"/>
              </a:rPr>
              <a:t>Fruchtenbaum, </a:t>
            </a:r>
            <a:r>
              <a:rPr lang="en-US" sz="1800" i="1" dirty="0">
                <a:latin typeface="Calibri" panose="020F0502020204030204" pitchFamily="34" charset="0"/>
              </a:rPr>
              <a:t>Genesis</a:t>
            </a:r>
            <a:r>
              <a:rPr lang="en-US" sz="1800" dirty="0">
                <a:latin typeface="Calibri" panose="020F0502020204030204" pitchFamily="34" charset="0"/>
              </a:rPr>
              <a:t>, 84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859B39-3FD3-4278-B862-07C65A4D57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11" b="5555"/>
          <a:stretch/>
        </p:blipFill>
        <p:spPr>
          <a:xfrm>
            <a:off x="364489" y="1066800"/>
            <a:ext cx="390271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7596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6EA9C-66D2-E9E7-FF75-61FB50FBE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1021136D-F5AA-E8BB-27ED-46389DA28C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6743700" cy="914400"/>
          </a:xfrm>
        </p:spPr>
        <p:txBody>
          <a:bodyPr/>
          <a:lstStyle/>
          <a:p>
            <a:pPr algn="ctr" eaLnBrk="1" hangingPunct="1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Razones en contra de un diluvio local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3EF963E-D3F1-1373-86D8-2A6768CBA1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3962400"/>
          </a:xfrm>
        </p:spPr>
        <p:txBody>
          <a:bodyPr/>
          <a:lstStyle/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¿Tamaño del arca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(135 metros largo X 22.5 metros ancho X 13.5 metros alto)?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Analogía con el Segundo Advenimiento global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(Mat 24:37-39;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Apc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 1:7; 2 P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edro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 3:5-7)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¿Animales y aves en el arca?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Historia de la Iglesia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550169-1F09-3E6F-40F2-FF8ACC47B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337" y="82204"/>
            <a:ext cx="1469263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21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81994F-485C-BB1B-A251-4F4D26AEA9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67"/>
            <a:ext cx="9144000" cy="673986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665EB-7F12-36AF-7FDB-7728B3E46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D9E6800B-D92A-6801-D515-D7BA7B9E36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6743700" cy="914400"/>
          </a:xfrm>
        </p:spPr>
        <p:txBody>
          <a:bodyPr/>
          <a:lstStyle/>
          <a:p>
            <a:pPr algn="ctr" eaLnBrk="1" hangingPunct="1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Razones en contra de un diluvio local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67E17C10-4D2F-072D-D4A0-7319D32457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3962400"/>
          </a:xfrm>
        </p:spPr>
        <p:txBody>
          <a:bodyPr/>
          <a:lstStyle/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¿Tamaño del arca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(135 metros largo X 22.5 metros ancho X 13.5 metros alto)?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Analogía con el Segundo Advenimiento global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(Mat 24:37-39;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Apc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 1:7; 2 P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edro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 3:5-7)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¿Animales y aves en el arca?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Historia de la Iglesia</a:t>
            </a:r>
            <a:endParaRPr lang="en-US" b="1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E9D49A-5697-BE4D-7D2E-FF56998EE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337" y="82204"/>
            <a:ext cx="1469263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97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10" name="Group 46">
            <a:extLst>
              <a:ext uri="{FF2B5EF4-FFF2-40B4-BE49-F238E27FC236}">
                <a16:creationId xmlns:a16="http://schemas.microsoft.com/office/drawing/2014/main" id="{831E3095-4D57-4C0A-B114-982189459F99}"/>
              </a:ext>
            </a:extLst>
          </p:cNvPr>
          <p:cNvGraphicFramePr>
            <a:graphicFrameLocks noGrp="1"/>
          </p:cNvGraphicFramePr>
          <p:nvPr/>
        </p:nvGraphicFramePr>
        <p:xfrm>
          <a:off x="209550" y="197976"/>
          <a:ext cx="8724902" cy="6035328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524250">
                  <a:extLst>
                    <a:ext uri="{9D8B030D-6E8A-4147-A177-3AD203B41FA5}">
                      <a16:colId xmlns:a16="http://schemas.microsoft.com/office/drawing/2014/main" val="740347930"/>
                    </a:ext>
                  </a:extLst>
                </a:gridCol>
                <a:gridCol w="2600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0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360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¿CREYENTE O INCRÉDULO?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6" marB="45736" anchor="ctr"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6" marB="45736" anchor="ctr"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8" marB="45728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Escritor</a:t>
                      </a: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Diluvio Local</a:t>
                      </a: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Diluvio Global</a:t>
                      </a:r>
                    </a:p>
                  </a:txBody>
                  <a:tcPr marT="45736" marB="45736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Filón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36" marB="45736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Josefo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36" marB="45736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Justino Mártir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36" marB="45736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Teófilo de Antioquía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36" marB="45736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Tertuliano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36" marB="45736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Gregorio Nacianceno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36" marB="45736" anchor="ctr" horzOverflow="overflow"/>
                </a:tc>
                <a:extLst>
                  <a:ext uri="{0D108BD9-81ED-4DB2-BD59-A6C34878D82A}">
                    <a16:rowId xmlns:a16="http://schemas.microsoft.com/office/drawing/2014/main" val="14801045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Juan Crisóstomo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36" marB="45736" anchor="ctr" horzOverflow="overflow"/>
                </a:tc>
                <a:extLst>
                  <a:ext uri="{0D108BD9-81ED-4DB2-BD59-A6C34878D82A}">
                    <a16:rowId xmlns:a16="http://schemas.microsoft.com/office/drawing/2014/main" val="117134561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Agustín de Hipona</a:t>
                      </a: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US" sz="2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36" marB="45736" anchor="ctr" horzOverflow="overflow"/>
                </a:tc>
                <a:extLst>
                  <a:ext uri="{0D108BD9-81ED-4DB2-BD59-A6C34878D82A}">
                    <a16:rowId xmlns:a16="http://schemas.microsoft.com/office/drawing/2014/main" val="3419978033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SOURCE: Jonathan Sarfati, </a:t>
                      </a:r>
                      <a:r>
                        <a:rPr kumimoji="0" lang="en-US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Refuting Compromise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(Green Forest, AR: Master Books), 244. </a:t>
                      </a:r>
                    </a:p>
                  </a:txBody>
                  <a:tcPr marT="45726" marB="45726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6" marB="45736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6" marB="45736" anchor="ctr" horzOverflow="overflow"/>
                </a:tc>
                <a:extLst>
                  <a:ext uri="{0D108BD9-81ED-4DB2-BD59-A6C34878D82A}">
                    <a16:rowId xmlns:a16="http://schemas.microsoft.com/office/drawing/2014/main" val="770886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46885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>
            <a:extLst>
              <a:ext uri="{FF2B5EF4-FFF2-40B4-BE49-F238E27FC236}">
                <a16:creationId xmlns:a16="http://schemas.microsoft.com/office/drawing/2014/main" id="{6768DE5A-E1BA-4BD4-8752-7A548D464D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676525" y="2078038"/>
            <a:ext cx="6238876" cy="2701925"/>
          </a:xfrm>
        </p:spPr>
        <p:txBody>
          <a:bodyPr/>
          <a:lstStyle/>
          <a:p>
            <a:pPr marL="0" indent="0" algn="just" eaLnBrk="1" hangingPunct="1">
              <a:buFont typeface="Wingdings" panose="05000000000000000000" pitchFamily="2" charset="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“</a:t>
            </a:r>
            <a:r>
              <a:rPr lang="es-CO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“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Y el diluvio duró cuarenta días, etc. Moisés insiste conspicuamente en este hecho, para mostrar que </a:t>
            </a:r>
            <a:r>
              <a:rPr lang="es-CO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todo el mundo</a:t>
            </a: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estaba sumergido en las aguas</a:t>
            </a:r>
            <a:r>
              <a:rPr lang="es-CO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.”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”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571A8C-43E3-46D7-84D8-B20DECB10E5B}"/>
              </a:ext>
            </a:extLst>
          </p:cNvPr>
          <p:cNvSpPr/>
          <p:nvPr/>
        </p:nvSpPr>
        <p:spPr>
          <a:xfrm>
            <a:off x="2390775" y="228600"/>
            <a:ext cx="436245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John Calvin</a:t>
            </a:r>
          </a:p>
          <a:p>
            <a:pPr algn="ctr"/>
            <a:r>
              <a:rPr lang="en-US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Genesis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, 1554 (Edinburgh, UK: Banner of Truth, 1984), p. 272, emphasis mine.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F3F7D8-A9B9-4220-A474-0B3B731F5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95475"/>
            <a:ext cx="2143125" cy="3067050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10F713-715E-C5AA-F08B-87CFAE837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76200"/>
            <a:ext cx="1469263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816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086600" cy="4119563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dirty="0">
                <a:solidFill>
                  <a:srgbClr val="FFFFCC"/>
                </a:solidFill>
              </a:rPr>
              <a:t>Génesis 1-11 (cuatro </a:t>
            </a:r>
            <a:r>
              <a:rPr lang="en-US" b="1" dirty="0" err="1">
                <a:solidFill>
                  <a:srgbClr val="FFFFCC"/>
                </a:solidFill>
              </a:rPr>
              <a:t>eventos</a:t>
            </a:r>
            <a:r>
              <a:rPr lang="en-US" b="1" dirty="0">
                <a:solidFill>
                  <a:srgbClr val="FFFFCC"/>
                </a:solidFill>
              </a:rPr>
              <a:t>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Creación (1-2)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Caída (3-5)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Diluvio (6-9)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Dispersión nacional (10-11)</a:t>
            </a:r>
          </a:p>
        </p:txBody>
      </p:sp>
      <p:pic>
        <p:nvPicPr>
          <p:cNvPr id="2" name="Picture 4" descr="5 Bible Lessons to Learn From the Book of Genesis | Jack Wellman">
            <a:extLst>
              <a:ext uri="{FF2B5EF4-FFF2-40B4-BE49-F238E27FC236}">
                <a16:creationId xmlns:a16="http://schemas.microsoft.com/office/drawing/2014/main" id="{86B279D7-E07E-42EE-BC3D-7CC92BFCD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054" y="2514600"/>
            <a:ext cx="274594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050">
            <a:extLst>
              <a:ext uri="{FF2B5EF4-FFF2-40B4-BE49-F238E27FC236}">
                <a16:creationId xmlns:a16="http://schemas.microsoft.com/office/drawing/2014/main" id="{7E2A6228-CB3B-4F20-9370-1D1ADE6610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0300" y="228600"/>
            <a:ext cx="49911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GÉNESIS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F286A-7D44-BEF6-95AD-BDAB731D2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10" name="Group 46">
            <a:extLst>
              <a:ext uri="{FF2B5EF4-FFF2-40B4-BE49-F238E27FC236}">
                <a16:creationId xmlns:a16="http://schemas.microsoft.com/office/drawing/2014/main" id="{36423D81-A089-67EC-5823-D4D8602A6A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264562"/>
              </p:ext>
            </p:extLst>
          </p:nvPr>
        </p:nvGraphicFramePr>
        <p:xfrm>
          <a:off x="219074" y="137144"/>
          <a:ext cx="8705852" cy="6278912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552450">
                  <a:extLst>
                    <a:ext uri="{9D8B030D-6E8A-4147-A177-3AD203B41FA5}">
                      <a16:colId xmlns:a16="http://schemas.microsoft.com/office/drawing/2014/main" val="74034793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2">
                  <a:extLst>
                    <a:ext uri="{9D8B030D-6E8A-4147-A177-3AD203B41FA5}">
                      <a16:colId xmlns:a16="http://schemas.microsoft.com/office/drawing/2014/main" val="2120792666"/>
                    </a:ext>
                  </a:extLst>
                </a:gridCol>
              </a:tblGrid>
              <a:tr h="73152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altLang="en-US" sz="360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UNIFORMITARIANISMO NO ES BIBLICISMO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6" marB="45736" anchor="ctr"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6" marB="45736" anchor="ctr"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8" marB="45728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6" marB="45736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ESCRITURAS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DISTINTIVOS</a:t>
                      </a:r>
                      <a:endParaRPr kumimoji="0" lang="en-US" sz="2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Génesis 1-2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 muerte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CAÍDA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Génesis 3-6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s-CO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Muerte, embarazos y labores dolorosos, vidas largas, sin gobierno humano</a:t>
                      </a:r>
                      <a:endParaRPr kumimoji="0" lang="en-US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DILUVIO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Génesis 7-10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s-CO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Vidas más cortas, gobierno humano, un idioma, sin naciones</a:t>
                      </a:r>
                      <a:endParaRPr kumimoji="0" lang="en-US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BABEL</a:t>
                      </a: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Génesis 11-presente</a:t>
                      </a: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s-CO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Sin gobierno global, con múltiples idiomas, naciones y etnias</a:t>
                      </a:r>
                      <a:endParaRPr kumimoji="0" lang="en-US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ANTICRISTO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2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 Rapto al Segundo Advenimiento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Gobierno global, El Espíritu Santo es removido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Apc. 20:1-10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s-CO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Vidas largas, condiciones del reino, realidad de la muerte, tierra renovada</a:t>
                      </a:r>
                      <a:endParaRPr kumimoji="0" lang="en-US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01045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ESTADO ETERNO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Apc. 21-22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Sin muerte, tierra nueva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1345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84926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8C1E1-092B-87EA-EC4E-C2806E1BF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10" name="Group 46">
            <a:extLst>
              <a:ext uri="{FF2B5EF4-FFF2-40B4-BE49-F238E27FC236}">
                <a16:creationId xmlns:a16="http://schemas.microsoft.com/office/drawing/2014/main" id="{D375FDA8-FB32-0EAA-F06D-D388C6B8C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919238"/>
              </p:ext>
            </p:extLst>
          </p:nvPr>
        </p:nvGraphicFramePr>
        <p:xfrm>
          <a:off x="219074" y="137144"/>
          <a:ext cx="8705852" cy="6278912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552450">
                  <a:extLst>
                    <a:ext uri="{9D8B030D-6E8A-4147-A177-3AD203B41FA5}">
                      <a16:colId xmlns:a16="http://schemas.microsoft.com/office/drawing/2014/main" val="74034793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2">
                  <a:extLst>
                    <a:ext uri="{9D8B030D-6E8A-4147-A177-3AD203B41FA5}">
                      <a16:colId xmlns:a16="http://schemas.microsoft.com/office/drawing/2014/main" val="2120792666"/>
                    </a:ext>
                  </a:extLst>
                </a:gridCol>
              </a:tblGrid>
              <a:tr h="73152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altLang="en-US" sz="360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UNIFORMITARIANISMO NO ES BIBLICISMO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6" marB="45736" anchor="ctr"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6" marB="45736" anchor="ctr"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8" marB="45728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6" marB="45736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ESCRITURAS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DISTINTIVOS</a:t>
                      </a:r>
                      <a:endParaRPr kumimoji="0" lang="en-US" sz="2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Génesis 1-2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 muerte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CAÍDA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Génesis 3-6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s-CO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Muerte, embarazos y labores dolorosos, vidas largas, sin gobierno humano</a:t>
                      </a:r>
                      <a:endParaRPr kumimoji="0" lang="en-US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DILUVIO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Génesis 7-10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s-CO" sz="20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Vidas más cortas, gobierno humano, un idioma, sin naciones</a:t>
                      </a:r>
                      <a:endParaRPr kumimoji="0" lang="en-US" sz="2000" b="1" u="sng" strike="noStrike" kern="1200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BABEL</a:t>
                      </a: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Génesis 11-presente</a:t>
                      </a: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s-CO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Sin gobierno global, con múltiples idiomas, naciones y etnias</a:t>
                      </a:r>
                      <a:endParaRPr kumimoji="0" lang="en-US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ANTICRISTO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2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 Rapto al Segundo Advenimiento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Gobierno global, El Espíritu Santo es removido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Apc. 20:1-10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s-CO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Vidas largas, condiciones del reino, realidad de la muerte, tierra renovada</a:t>
                      </a:r>
                      <a:endParaRPr kumimoji="0" lang="en-US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01045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ESTADO ETERNO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Apc. 21-22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Sin muerte, tierra nueva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1345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96023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855FB-D4D4-045C-701B-7AD66807D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10" name="Group 46">
            <a:extLst>
              <a:ext uri="{FF2B5EF4-FFF2-40B4-BE49-F238E27FC236}">
                <a16:creationId xmlns:a16="http://schemas.microsoft.com/office/drawing/2014/main" id="{350B7641-B70F-7E73-BE6E-DBA01A6DFCA1}"/>
              </a:ext>
            </a:extLst>
          </p:cNvPr>
          <p:cNvGraphicFramePr>
            <a:graphicFrameLocks noGrp="1"/>
          </p:cNvGraphicFramePr>
          <p:nvPr/>
        </p:nvGraphicFramePr>
        <p:xfrm>
          <a:off x="219074" y="137144"/>
          <a:ext cx="8705852" cy="6278912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552450">
                  <a:extLst>
                    <a:ext uri="{9D8B030D-6E8A-4147-A177-3AD203B41FA5}">
                      <a16:colId xmlns:a16="http://schemas.microsoft.com/office/drawing/2014/main" val="74034793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2">
                  <a:extLst>
                    <a:ext uri="{9D8B030D-6E8A-4147-A177-3AD203B41FA5}">
                      <a16:colId xmlns:a16="http://schemas.microsoft.com/office/drawing/2014/main" val="2120792666"/>
                    </a:ext>
                  </a:extLst>
                </a:gridCol>
              </a:tblGrid>
              <a:tr h="73152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s-CO" altLang="en-US" sz="360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 UNIFORMITARIANISMO NO ES BIBLICISMO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6" marB="45736" anchor="ctr"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6" marB="45736" anchor="ctr" horzOverflow="overflow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T="45728" marB="45728" horzOverflow="overflow">
                    <a:solidFill>
                      <a:schemeClr val="tx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6" marB="45736"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36" marB="45736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ESCRITURAS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DISTINTIVOS</a:t>
                      </a:r>
                      <a:endParaRPr kumimoji="0" lang="en-US" sz="26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Génesis 1-2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 muerte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CAÍDA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Génesis 3-6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s-CO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Muerte, embarazos y labores dolorosos, vidas largas, sin gobierno humano</a:t>
                      </a:r>
                      <a:endParaRPr kumimoji="0" lang="en-US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DILUVIO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Génesis 7-10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s-CO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Vidas más cortas, gobierno humano, un idioma, sin naciones</a:t>
                      </a:r>
                      <a:endParaRPr kumimoji="0" lang="en-US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b="1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BABEL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u="sng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Génesis 11-presente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s-CO" sz="2000" b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Sin gobierno global, con múltiples idiomas, naciones y etnias</a:t>
                      </a:r>
                      <a:endParaRPr kumimoji="0" lang="en-US" sz="2000" b="1" u="sng" strike="noStrike" kern="1200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ANTICRISTO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CO" sz="2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 Rapto al Segundo Advenimiento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Gobierno global, El Espíritu Santo es removido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Apc. 20:1-10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s-CO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Vidas largas, condiciones del reino, realidad de la muerte, tierra renovada</a:t>
                      </a:r>
                      <a:endParaRPr kumimoji="0" lang="en-US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01045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ESTADO ETERNO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Apc. 21-22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en-US" sz="2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Sin muerte, tierra nueva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1345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26789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65CA0-F299-595E-2BDA-4298E5FA1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815F9CC6-FAF5-43A6-8071-DAFE9C2C58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Génesis 8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‒9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Esquema</a:t>
            </a: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C267EA3B-8AAB-FBD6-AFC6-5A90C5D97F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8102" y="1294514"/>
            <a:ext cx="7836297" cy="4268972"/>
          </a:xfrm>
        </p:spPr>
        <p:txBody>
          <a:bodyPr/>
          <a:lstStyle/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Disminución de las aguas (8:1-5)</a:t>
            </a:r>
          </a:p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Pruebas de tierra firme (8:6-14)</a:t>
            </a:r>
          </a:p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Salida del arca (8:15-19)</a:t>
            </a:r>
          </a:p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Eventos posteriores al diluvio (8:20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‒9:29)</a:t>
            </a:r>
            <a:endParaRPr lang="en-US" b="1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marL="0" lvl="1" indent="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CCDD09-0C3A-60D1-9662-7F74C18BB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60906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725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752600" y="232376"/>
            <a:ext cx="4686300" cy="1371600"/>
          </a:xfrm>
        </p:spPr>
        <p:txBody>
          <a:bodyPr/>
          <a:lstStyle/>
          <a:p>
            <a:pPr lvl="0" algn="ctr" eaLnBrk="1" hangingPunct="1">
              <a:spcBef>
                <a:spcPct val="20000"/>
              </a:spcBef>
              <a:buClr>
                <a:srgbClr val="00FFFF"/>
              </a:buClr>
              <a:buSzPct val="75000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Génesis 8:20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–9:29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Eventos posteriores al diluvio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F11D30-BD1E-467C-8E6A-D2A67842B5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863" y="1752600"/>
            <a:ext cx="7315200" cy="457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5D0C2C-7995-3CBD-7FC1-A7068A7E16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52400"/>
            <a:ext cx="1718278" cy="122675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8FC4A-928C-313A-AD79-5ABDC7040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9EA60427-D05A-B650-6405-C5F3950369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Génesis 8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‒9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Esquema</a:t>
            </a: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9D1205BB-7CD5-A17C-0E30-9801944353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8102" y="1294514"/>
            <a:ext cx="7836297" cy="4268972"/>
          </a:xfrm>
        </p:spPr>
        <p:txBody>
          <a:bodyPr/>
          <a:lstStyle/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Disminución de las aguas (8:1-5)</a:t>
            </a:r>
          </a:p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Pruebas de tierra firme (8:6-14)</a:t>
            </a:r>
          </a:p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Salida del arca (8:15-19)</a:t>
            </a:r>
          </a:p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Eventos posteriores al diluvio (8:20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‒9:29)</a:t>
            </a:r>
            <a:endParaRPr lang="en-US" b="1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marL="0" lvl="1" indent="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3EAB57-38CF-2BAB-CF58-4109F7728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60906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830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304800"/>
            <a:ext cx="19812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Esquema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6994" y="1600201"/>
            <a:ext cx="7416006" cy="39624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Pacto Noéico (Gén 8:20–9:17)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Promesa (Gén 8:20-22) 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Provisión (Gén 9:1-7)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Pacto y Sello (Gén 9:8-17)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Pecado posterior al diluvio (Gén 9:18-29)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4F2916-9927-29F1-B291-FA96B013D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82025"/>
            <a:ext cx="1743607" cy="124978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01AA7-9276-10D1-263C-9036D9F53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A4109603-6B50-F1D6-9660-BAAA3BD7E0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33800" y="304800"/>
            <a:ext cx="19812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Esquema</a:t>
            </a:r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1F406E59-6E7E-9D40-0F2B-6F6AA47CB0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46994" y="1600201"/>
            <a:ext cx="7416006" cy="39624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Pacto Noéico (Gén 8:20–9:17)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Promesa (Gén 8:20-22) 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Provisión (Gén 9:1-7)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Pacto y Sello (Gén 9:8-17)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Pecado posterior al diluvio (Gén 9:18-29)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D99C26-B74C-90AD-9CC7-C496BA752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82025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947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74739-0957-F51F-6375-71A68E00D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0A9890CB-6D72-B082-38B3-BEC1E2304A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33800" y="304800"/>
            <a:ext cx="19812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Esquema</a:t>
            </a:r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37E837BF-C031-53DA-0638-7C398B69AB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46994" y="1600201"/>
            <a:ext cx="7416006" cy="39624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Pacto Noéico (Gén 8:20–9:17)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Promesa (Gén 8:20-22) 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Provisión (Gén 9:1-7)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Pacto y Sello (Gén 9:8-17)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Pecado posterior al diluvio (Gén 9:18-29)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58AEC4-6CE2-A18A-3E21-4B667B30A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82025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005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19300" y="304800"/>
            <a:ext cx="51054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Pacto Noéico: Promesa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(Gén 8:20-22)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600200"/>
            <a:ext cx="7696200" cy="4460875"/>
          </a:xfrm>
        </p:spPr>
        <p:txBody>
          <a:bodyPr/>
          <a:lstStyle/>
          <a:p>
            <a:pPr marL="457200" lvl="1" indent="-457200" algn="just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El sacrificio inicial de Noé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(8:20)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Promesa divina de no inundar la tierra de nuevo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(Gén 8:21a)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La continua depravación hace necesaria la obra de un futuro Mesías.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(Gén 8:21b)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Estaciónes o ciclos ininterrumpidos     (Gén 8:22) – Calentamiento global?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5D6E10-3B34-87E8-D86A-BC81722D6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76200"/>
            <a:ext cx="1743607" cy="12497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72140-1BBB-0ECD-3452-AF44C8DA6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74942FA9-4652-1E9E-D8B7-DF2004EE16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086600" cy="4119563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dirty="0">
                <a:solidFill>
                  <a:srgbClr val="FFFFCC"/>
                </a:solidFill>
              </a:rPr>
              <a:t>Génesis 1-11 (cuatro </a:t>
            </a:r>
            <a:r>
              <a:rPr lang="en-US" b="1" dirty="0" err="1">
                <a:solidFill>
                  <a:srgbClr val="FFFFCC"/>
                </a:solidFill>
              </a:rPr>
              <a:t>eventos</a:t>
            </a:r>
            <a:r>
              <a:rPr lang="en-US" b="1" dirty="0">
                <a:solidFill>
                  <a:srgbClr val="FFFFCC"/>
                </a:solidFill>
              </a:rPr>
              <a:t>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Creación (1-2)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Caída (3-5)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Diluvio (6-9)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Dispersión nacional (10-11)</a:t>
            </a:r>
          </a:p>
        </p:txBody>
      </p:sp>
      <p:pic>
        <p:nvPicPr>
          <p:cNvPr id="2" name="Picture 4" descr="5 Bible Lessons to Learn From the Book of Genesis | Jack Wellman">
            <a:extLst>
              <a:ext uri="{FF2B5EF4-FFF2-40B4-BE49-F238E27FC236}">
                <a16:creationId xmlns:a16="http://schemas.microsoft.com/office/drawing/2014/main" id="{24F72A46-1322-E173-7DB3-D98076230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054" y="2514600"/>
            <a:ext cx="274594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050">
            <a:extLst>
              <a:ext uri="{FF2B5EF4-FFF2-40B4-BE49-F238E27FC236}">
                <a16:creationId xmlns:a16="http://schemas.microsoft.com/office/drawing/2014/main" id="{C45D1130-7353-36DF-255F-D655CB009A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24100" y="223837"/>
            <a:ext cx="52197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GÉNESIS</a:t>
            </a:r>
          </a:p>
        </p:txBody>
      </p:sp>
    </p:spTree>
    <p:extLst>
      <p:ext uri="{BB962C8B-B14F-4D97-AF65-F5344CB8AC3E}">
        <p14:creationId xmlns:p14="http://schemas.microsoft.com/office/powerpoint/2010/main" val="37870228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59E916-29A1-D26A-FE14-EDAB8645F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AB481907-4B58-43DB-245F-A7AD4542CD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9300" y="304800"/>
            <a:ext cx="51054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Pacto Noéico: Promesa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(Gén 8:20-22)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80A12ED4-065E-E3B3-6DAF-9C7DE3327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3900" y="1600200"/>
            <a:ext cx="7696200" cy="4460875"/>
          </a:xfrm>
        </p:spPr>
        <p:txBody>
          <a:bodyPr/>
          <a:lstStyle/>
          <a:p>
            <a:pPr marL="457200" lvl="1" indent="-457200" algn="just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El sacrificio inicial de Noé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(8:20)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Promesa divina de no inundar la tierra de nuevo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(Gén 8:21a)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La continua depravación hace necesaria la obra de un futuro Mesías.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(Gén 8:21b)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Estaciónes o ciclos ininterrumpidos     (Gén 8:22) – Calentamiento global?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C17979-7626-1545-ED72-4D653FBE9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76200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677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48006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del Pecado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(3:7-13)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20838"/>
            <a:ext cx="6858000" cy="36163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Religión (3:7)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Separación en la relación (3:8-10)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“Eludir la responsabilidad” (3:11-13)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Trastorno de la jerarquía establecida en la creación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(3:11-13)</a:t>
            </a:r>
          </a:p>
        </p:txBody>
      </p:sp>
      <p:pic>
        <p:nvPicPr>
          <p:cNvPr id="19460" name="Picture 4" descr="C:\Users\awoods\AppData\Local\Microsoft\Windows\Temporary Internet Files\Content.IE5\ELKXEO2H\MCj03536290000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481"/>
          <a:stretch>
            <a:fillRect/>
          </a:stretch>
        </p:blipFill>
        <p:spPr bwMode="auto">
          <a:xfrm>
            <a:off x="7162800" y="1828800"/>
            <a:ext cx="177687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woods\Pictures\Microsoft Clip Organizer\j0364212.wmf">
            <a:extLst>
              <a:ext uri="{FF2B5EF4-FFF2-40B4-BE49-F238E27FC236}">
                <a16:creationId xmlns:a16="http://schemas.microsoft.com/office/drawing/2014/main" id="{7CD17892-3BCF-45D1-AAE4-D1AC24475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4300"/>
            <a:ext cx="876714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264E0DA-3269-6CB4-5D2A-DA7DEDA29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9558" y="121812"/>
            <a:ext cx="1743607" cy="1249788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034BC-2352-0C90-E5A4-84399F462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6E997EC-3C4F-9F78-A08A-EA20B2D47F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4488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Provisión de Dios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(3:20-24)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EF559AA-F608-4558-FBCC-8F59893B52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5461" y="1600201"/>
            <a:ext cx="8533079" cy="2743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Continuación de la raza humana (3:20)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Perdón (3:21, 7)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Expulsión de Adán y Eva del Edén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(3:22-24)</a:t>
            </a:r>
          </a:p>
        </p:txBody>
      </p:sp>
      <p:pic>
        <p:nvPicPr>
          <p:cNvPr id="32772" name="Picture 5" descr="C:\Users\awoods\Pictures\Microsoft Clip Organizer\j0353629.wmf">
            <a:extLst>
              <a:ext uri="{FF2B5EF4-FFF2-40B4-BE49-F238E27FC236}">
                <a16:creationId xmlns:a16="http://schemas.microsoft.com/office/drawing/2014/main" id="{68022C8B-7183-D921-C319-70A360E4B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0479" y="3886200"/>
            <a:ext cx="320304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B203A0-32C1-1228-6171-FCB784E0B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76146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160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1E7D88-D33D-CDE8-9E74-8976933D2E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021" y="629274"/>
            <a:ext cx="7549957" cy="57643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F3F033-CD43-EE09-7A96-F7F869C02676}"/>
              </a:ext>
            </a:extLst>
          </p:cNvPr>
          <p:cNvSpPr txBox="1"/>
          <p:nvPr/>
        </p:nvSpPr>
        <p:spPr>
          <a:xfrm>
            <a:off x="1272635" y="76200"/>
            <a:ext cx="6598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chemeClr val="tx2"/>
                </a:solidFill>
              </a:rPr>
              <a:t> </a:t>
            </a:r>
            <a:r>
              <a:rPr lang="es-CO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 edades de los patriarcas desde Adán hasta Noé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E777F9-865B-95F2-B4F1-F26A734095F6}"/>
              </a:ext>
            </a:extLst>
          </p:cNvPr>
          <p:cNvSpPr txBox="1"/>
          <p:nvPr/>
        </p:nvSpPr>
        <p:spPr>
          <a:xfrm>
            <a:off x="4419600" y="6345341"/>
            <a:ext cx="4140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Recurso: Respuestas en Génesis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034BC-2352-0C90-E5A4-84399F462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6E997EC-3C4F-9F78-A08A-EA20B2D47F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4488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Provisión de Dios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(3:20-24)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EF559AA-F608-4558-FBCC-8F59893B52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5461" y="1600201"/>
            <a:ext cx="8533079" cy="27432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Continuación de la raza humana (3:20)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Perdón (3:21, 7)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Expulsión de Adán y Eva del Edén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(3:22-24)</a:t>
            </a:r>
          </a:p>
        </p:txBody>
      </p:sp>
      <p:pic>
        <p:nvPicPr>
          <p:cNvPr id="32772" name="Picture 5" descr="C:\Users\awoods\Pictures\Microsoft Clip Organizer\j0353629.wmf">
            <a:extLst>
              <a:ext uri="{FF2B5EF4-FFF2-40B4-BE49-F238E27FC236}">
                <a16:creationId xmlns:a16="http://schemas.microsoft.com/office/drawing/2014/main" id="{68022C8B-7183-D921-C319-70A360E4B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0479" y="3886200"/>
            <a:ext cx="320304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B203A0-32C1-1228-6171-FCB784E0B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76146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574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890C6A-F559-4628-9FB2-67DCB837C6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2819400"/>
          </a:xfrm>
        </p:spPr>
        <p:txBody>
          <a:bodyPr/>
          <a:lstStyle/>
          <a:p>
            <a:pPr marL="0" indent="0" algn="ctr" defTabSz="685800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sz="4000" kern="1200" dirty="0">
                <a:solidFill>
                  <a:schemeClr val="tx2"/>
                </a:solidFill>
                <a:ea typeface="+mj-ea"/>
              </a:rPr>
              <a:t>Exodo 12:5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600" dirty="0"/>
              <a:t>“</a:t>
            </a:r>
            <a:r>
              <a:rPr lang="es-CO" sz="3600" dirty="0"/>
              <a:t>El cordero será un macho </a:t>
            </a:r>
            <a:r>
              <a:rPr lang="es-CO" sz="3600" b="1" u="sng" dirty="0">
                <a:solidFill>
                  <a:srgbClr val="FFFFCC"/>
                </a:solidFill>
              </a:rPr>
              <a:t>sin defecto</a:t>
            </a:r>
            <a:r>
              <a:rPr lang="es-CO" sz="3600" dirty="0"/>
              <a:t>, de un año. Lo apartarán de entre las ovejas o de entre las cabras</a:t>
            </a:r>
            <a:r>
              <a:rPr lang="en-US" sz="3600" dirty="0"/>
              <a:t>.”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5" name="Picture 6" descr="Image result for passover lamb">
            <a:extLst>
              <a:ext uri="{FF2B5EF4-FFF2-40B4-BE49-F238E27FC236}">
                <a16:creationId xmlns:a16="http://schemas.microsoft.com/office/drawing/2014/main" id="{5FF4C3C5-0A6C-4DF0-BA2F-72A4F2DBB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3000375"/>
            <a:ext cx="3200400" cy="1800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734176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890C6A-F559-4628-9FB2-67DCB837C6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2819400"/>
          </a:xfrm>
        </p:spPr>
        <p:txBody>
          <a:bodyPr/>
          <a:lstStyle/>
          <a:p>
            <a:pPr marL="0" indent="0" algn="ctr" defTabSz="685800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sz="4000" kern="1200" dirty="0">
                <a:solidFill>
                  <a:schemeClr val="tx2"/>
                </a:solidFill>
                <a:ea typeface="+mj-ea"/>
              </a:rPr>
              <a:t>Juan 1:29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3600" dirty="0"/>
              <a:t>“ </a:t>
            </a:r>
            <a:r>
              <a:rPr lang="es-CO" sz="3600" dirty="0"/>
              <a:t>Al día siguiente Juan vio* a Jesús que venía hacia él, y dijo*: «Ahí está </a:t>
            </a:r>
            <a:r>
              <a:rPr lang="es-CO" sz="3600" b="1" u="sng" dirty="0">
                <a:solidFill>
                  <a:srgbClr val="FFFFCC"/>
                </a:solidFill>
              </a:rPr>
              <a:t>el Cordero de Dios</a:t>
            </a:r>
            <a:r>
              <a:rPr lang="es-CO" sz="3600" dirty="0"/>
              <a:t> que quita el pecado del mundo</a:t>
            </a:r>
            <a:r>
              <a:rPr lang="en-US" sz="3600" dirty="0"/>
              <a:t>.’”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5" name="Picture 6" descr="Image result for passover lamb">
            <a:extLst>
              <a:ext uri="{FF2B5EF4-FFF2-40B4-BE49-F238E27FC236}">
                <a16:creationId xmlns:a16="http://schemas.microsoft.com/office/drawing/2014/main" id="{5FF4C3C5-0A6C-4DF0-BA2F-72A4F2DBB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3000375"/>
            <a:ext cx="3200400" cy="1800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045265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0C9BD-4AED-E63C-1025-505A69078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B69D3937-F82C-7387-105A-7CADD3223F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9300" y="304800"/>
            <a:ext cx="51054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Pacto Noéico: Promesa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(Gén 8:20-22)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4F547A98-BF1E-DEBC-94A5-5260E9A0E4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3900" y="1600200"/>
            <a:ext cx="7696200" cy="4460875"/>
          </a:xfrm>
        </p:spPr>
        <p:txBody>
          <a:bodyPr/>
          <a:lstStyle/>
          <a:p>
            <a:pPr marL="457200" lvl="1" indent="-457200" algn="just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El sacrificio inicial de Noé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(8:20)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Promesa divina de no inundar la tierra de nuevo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(Gén 8:21a)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La continua depravación hace necesaria la obra de un futuro Mesías.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(Gén 8:21b)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Estaciónes o ciclos ininterrumpidos     (Gén 8:22) – Calentamiento global?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B7E9D8-38C5-482C-AEC9-EE80C2DB9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76200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084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5CB2BE-7E4D-4E5C-B78B-34894B7581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" y="2"/>
            <a:ext cx="9144000" cy="38164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8:21</a:t>
            </a:r>
          </a:p>
          <a:p>
            <a:pPr algn="just">
              <a:defRPr/>
            </a:pPr>
            <a:r>
              <a:rPr lang="es-CO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Señor percibió el aroma agradable, y dijo el Señor para sí: </a:t>
            </a:r>
            <a:r>
              <a:rPr lang="es-CO" alt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«Nunca más volveré a maldecir la tierra por causa del hombre</a:t>
            </a:r>
            <a:r>
              <a:rPr lang="es-CO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porque la intención del corazón del hombre es mala desde su juventud. </a:t>
            </a:r>
            <a:r>
              <a:rPr lang="es-CO" alt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Nunca más volveré a destruir todo ser viviente como lo he hecho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.[Énfasis mío].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3276600"/>
            <a:ext cx="2001411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40619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25DBD7-D1FA-8922-AEBF-AE3CFC568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B71745C8-E2FE-6123-EB09-4A42DEC8DE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9300" y="304800"/>
            <a:ext cx="51054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Pacto Noéico: Promesa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(Gén 8:20-22)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476FF6A6-3CEC-8F69-C368-810500D8EC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3900" y="1600200"/>
            <a:ext cx="7696200" cy="4460875"/>
          </a:xfrm>
        </p:spPr>
        <p:txBody>
          <a:bodyPr/>
          <a:lstStyle/>
          <a:p>
            <a:pPr marL="457200" lvl="1" indent="-457200" algn="just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El sacrificio inicial de Noé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(8:20)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Promesa divina de no inundar la tierra de nuevo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(Gén 8:21a)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La continua depravación hace necesaria la obra de un futuro Mesías.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(Gén 8:21b)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Estaciónes o ciclos ininterrumpidos     (Gén 8:22) – Calentamiento global?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FBA200-3A14-6BC4-EB5F-E6B36ED12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76200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67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6045B-2BCD-551A-E772-EC0EACCB3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510B8A-B7CA-37A2-D11B-88121CD84E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4514" name="Rectangle 1">
            <a:extLst>
              <a:ext uri="{FF2B5EF4-FFF2-40B4-BE49-F238E27FC236}">
                <a16:creationId xmlns:a16="http://schemas.microsoft.com/office/drawing/2014/main" id="{05E3D046-D130-4750-67E0-CF181684F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3:15</a:t>
            </a:r>
          </a:p>
          <a:p>
            <a:pPr algn="just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»Pondré enemistad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Entre tú y la mujer,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 entre tu simiente y su simiente;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Él te herirá en la cabeza,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 tú lo herirás en el talón».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EF4745-9FDE-E5A8-B85D-387F864A31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1371600"/>
            <a:ext cx="175564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55080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5CB2BE-7E4D-4E5C-B78B-34894B7581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" y="2"/>
            <a:ext cx="9144000" cy="38164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8:21</a:t>
            </a:r>
          </a:p>
          <a:p>
            <a:pPr algn="just">
              <a:defRPr/>
            </a:pPr>
            <a:r>
              <a:rPr lang="es-CO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Señor percibió el aroma agradable, y dijo el Señor para sí: «Nunca más volveré a maldecir la tierra por causa del hombre, </a:t>
            </a:r>
            <a:r>
              <a:rPr lang="es-CO" alt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porque la intención del corazón del hombre es mala desde su juventud</a:t>
            </a:r>
            <a:r>
              <a:rPr lang="es-CO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Nunca más volveré a destruir todo ser viviente como lo he hecho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.[Énfasis mío].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3276600"/>
            <a:ext cx="2001411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96976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1D5D77-08A7-4F2D-BFF3-B4B931E21D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800100" y="3"/>
            <a:ext cx="7543800" cy="196977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1" indent="-342891" algn="ctr" defTabSz="685783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Salmo 51:5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CO" sz="3600" dirty="0">
                <a:latin typeface="Calibri" panose="020F0502020204030204" pitchFamily="34" charset="0"/>
                <a:cs typeface="Calibri" panose="020F0502020204030204" pitchFamily="34" charset="0"/>
              </a:rPr>
              <a:t>Yo nací en iniquidad,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600" dirty="0">
                <a:latin typeface="Calibri" panose="020F0502020204030204" pitchFamily="34" charset="0"/>
                <a:cs typeface="Calibri" panose="020F0502020204030204" pitchFamily="34" charset="0"/>
              </a:rPr>
              <a:t>Y en pecado me concibió mi madre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6CE41B-FC63-48D6-BAA0-FD6EE7E1D5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2177" y="1981200"/>
            <a:ext cx="3899647" cy="2819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04818790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1D5D77-08A7-4F2D-BFF3-B4B931E21D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3"/>
            <a:ext cx="9144000" cy="24622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1" indent="-342891" algn="ctr" defTabSz="685783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Jeremías 17:9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kern="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CO" sz="3600" dirty="0">
                <a:latin typeface="Calibri" panose="020F0502020204030204" pitchFamily="34" charset="0"/>
                <a:cs typeface="Calibri" panose="020F0502020204030204" pitchFamily="34" charset="0"/>
              </a:rPr>
              <a:t>»Más </a:t>
            </a:r>
            <a:r>
              <a:rPr lang="es-CO" sz="36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engañoso</a:t>
            </a:r>
            <a:r>
              <a:rPr lang="es-CO" sz="3600" dirty="0">
                <a:latin typeface="Calibri" panose="020F0502020204030204" pitchFamily="34" charset="0"/>
                <a:cs typeface="Calibri" panose="020F0502020204030204" pitchFamily="34" charset="0"/>
              </a:rPr>
              <a:t> que todo es el </a:t>
            </a:r>
            <a:r>
              <a:rPr lang="es-CO" sz="36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corazón</a:t>
            </a:r>
            <a:r>
              <a:rPr lang="es-CO" sz="36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600" dirty="0"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CO" sz="36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 remedio</a:t>
            </a:r>
            <a:r>
              <a:rPr lang="es-CO" sz="36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3600" dirty="0">
                <a:latin typeface="Calibri" panose="020F0502020204030204" pitchFamily="34" charset="0"/>
                <a:cs typeface="Calibri" panose="020F0502020204030204" pitchFamily="34" charset="0"/>
              </a:rPr>
              <a:t>¿Quién lo </a:t>
            </a:r>
            <a:r>
              <a:rPr lang="es-CO" sz="36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comprenderá</a:t>
            </a:r>
            <a:r>
              <a:rPr lang="es-CO" sz="36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6CE41B-FC63-48D6-BAA0-FD6EE7E1D5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5400" y="1905000"/>
            <a:ext cx="3899647" cy="2819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77302310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A5408C-F4A1-45E3-8E77-4E54C6E869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"/>
            <a:ext cx="9144000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DEAED3-01F1-4371-916A-19B18503684B}"/>
              </a:ext>
            </a:extLst>
          </p:cNvPr>
          <p:cNvSpPr/>
          <p:nvPr/>
        </p:nvSpPr>
        <p:spPr>
          <a:xfrm>
            <a:off x="0" y="3"/>
            <a:ext cx="91440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 algn="ctr" defTabSz="685783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Marcos 7:20-23</a:t>
            </a:r>
            <a:endParaRPr lang="en-US" sz="4000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También decía: «</a:t>
            </a:r>
            <a:r>
              <a:rPr lang="es-CO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 que sale del hombre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eso es lo que contamina al hombre. 21 </a:t>
            </a:r>
            <a:r>
              <a:rPr lang="es-CO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Porque de adentro, del corazón de los hombres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salen los malos pensamientos, fornicaciones, robos, homicidios, adulterios, 22 avaricias, maldades, engaños, sensualidad, envidia, calumnia, orgullo e insensatez. 23 Todas estas maldades </a:t>
            </a:r>
            <a:r>
              <a:rPr lang="es-CO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 adentro salen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y contaminan al hombre»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.’”</a:t>
            </a:r>
          </a:p>
        </p:txBody>
      </p:sp>
    </p:spTree>
    <p:extLst>
      <p:ext uri="{BB962C8B-B14F-4D97-AF65-F5344CB8AC3E}">
        <p14:creationId xmlns:p14="http://schemas.microsoft.com/office/powerpoint/2010/main" val="2246665816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24015A-623D-4976-828D-20D4B41D12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Romanos 5:12</a:t>
            </a:r>
          </a:p>
          <a:p>
            <a:pPr algn="just">
              <a:spcAft>
                <a:spcPts val="10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Por tanto, tal como el pecado entró en el mundo por medio de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un hombre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y por medio del pecado la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muerte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así también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 muerte se extendió a todos los hombres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porque todos pecaron.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A74BF2-A87E-00AA-0536-61E859BB8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276600"/>
            <a:ext cx="2492015" cy="160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983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B6045B-2BCD-551A-E772-EC0EACCB3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510B8A-B7CA-37A2-D11B-88121CD84E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64514" name="Rectangle 1">
            <a:extLst>
              <a:ext uri="{FF2B5EF4-FFF2-40B4-BE49-F238E27FC236}">
                <a16:creationId xmlns:a16="http://schemas.microsoft.com/office/drawing/2014/main" id="{05E3D046-D130-4750-67E0-CF181684F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Aft>
                <a:spcPts val="1200"/>
              </a:spcAft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3:15</a:t>
            </a:r>
          </a:p>
          <a:p>
            <a:pPr algn="just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»Pondré enemistad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Entre tú y la mujer,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 entre tu simiente y su simiente;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Él te herirá en la cabeza,</a:t>
            </a:r>
          </a:p>
          <a:p>
            <a:pPr algn="just"/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 tú lo herirás en el talón».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EF4745-9FDE-E5A8-B85D-387F864A31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1371600"/>
            <a:ext cx="175564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71197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3E56F-12FA-2A90-AA01-AA3692F1C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>
            <a:extLst>
              <a:ext uri="{FF2B5EF4-FFF2-40B4-BE49-F238E27FC236}">
                <a16:creationId xmlns:a16="http://schemas.microsoft.com/office/drawing/2014/main" id="{BAC1457A-BDE5-B708-5711-2C999AF85F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9300" y="304800"/>
            <a:ext cx="51054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Pacto Noéico: Promesa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(Gén 8:20-22)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F04BF78C-5B80-5B21-C55C-FFFA8C42E1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3900" y="1600200"/>
            <a:ext cx="7696200" cy="4460875"/>
          </a:xfrm>
        </p:spPr>
        <p:txBody>
          <a:bodyPr/>
          <a:lstStyle/>
          <a:p>
            <a:pPr marL="457200" lvl="1" indent="-457200" algn="just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El sacrificio inicial de Noé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(8:20)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Promesa divina de no inundar la tierra de nuevo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(Gén 8:21a)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La continua depravación hace necesaria la obra de un futuro Mesías.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(Gén 8:21b)</a:t>
            </a:r>
          </a:p>
          <a:p>
            <a:pPr marL="457200" lvl="1" indent="-457200" algn="just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Estaciónes o ciclos ininterrumpidos     (Gén 8:22) – Calentamiento global?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84E481-359A-0463-A956-A15027F83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76200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699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5A06F4-5CFC-4427-BD81-E8C66D2ED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41857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aseline="30000" dirty="0">
                <a:latin typeface="Calibri" panose="020F0502020204030204" pitchFamily="34" charset="0"/>
              </a:rPr>
              <a:t> 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Génesis 8:22</a:t>
            </a:r>
          </a:p>
          <a:p>
            <a:pPr marL="0" indent="0" algn="just" eaLnBrk="1" hangingPunct="1">
              <a:buNone/>
              <a:defRPr/>
            </a:pPr>
            <a:r>
              <a:rPr lang="es-CO" sz="3600" dirty="0">
                <a:latin typeface="Calibri" pitchFamily="34" charset="0"/>
                <a:cs typeface="Calibri" pitchFamily="34" charset="0"/>
              </a:rPr>
              <a:t>Mientras la tierra permanezca,</a:t>
            </a:r>
          </a:p>
          <a:p>
            <a:pPr marL="0" indent="0" algn="just" eaLnBrk="1" hangingPunct="1">
              <a:buNone/>
              <a:defRPr/>
            </a:pPr>
            <a:r>
              <a:rPr lang="es-CO" sz="3600" dirty="0">
                <a:latin typeface="Calibri" pitchFamily="34" charset="0"/>
                <a:cs typeface="Calibri" pitchFamily="34" charset="0"/>
              </a:rPr>
              <a:t>La siembra y la siega,</a:t>
            </a:r>
          </a:p>
          <a:p>
            <a:pPr marL="0" indent="0" algn="just" eaLnBrk="1" hangingPunct="1">
              <a:buNone/>
              <a:defRPr/>
            </a:pPr>
            <a:r>
              <a:rPr lang="es-CO" sz="3600" dirty="0">
                <a:latin typeface="Calibri" pitchFamily="34" charset="0"/>
                <a:cs typeface="Calibri" pitchFamily="34" charset="0"/>
              </a:rPr>
              <a:t>El frío y el calor,</a:t>
            </a:r>
          </a:p>
          <a:p>
            <a:pPr marL="0" indent="0" algn="just" eaLnBrk="1" hangingPunct="1">
              <a:buNone/>
              <a:defRPr/>
            </a:pPr>
            <a:r>
              <a:rPr lang="es-CO" sz="3600" dirty="0">
                <a:latin typeface="Calibri" pitchFamily="34" charset="0"/>
                <a:cs typeface="Calibri" pitchFamily="34" charset="0"/>
              </a:rPr>
              <a:t>El verano y el invierno,</a:t>
            </a:r>
          </a:p>
          <a:p>
            <a:pPr marL="0" indent="0" algn="just" eaLnBrk="1" hangingPunct="1">
              <a:buNone/>
              <a:defRPr/>
            </a:pPr>
            <a:r>
              <a:rPr lang="es-CO" sz="3600" dirty="0">
                <a:latin typeface="Calibri" pitchFamily="34" charset="0"/>
                <a:cs typeface="Calibri" pitchFamily="34" charset="0"/>
              </a:rPr>
              <a:t>El día y la noche,</a:t>
            </a:r>
          </a:p>
          <a:p>
            <a:pPr marL="0" indent="0" algn="just" eaLnBrk="1" hangingPunct="1">
              <a:buNone/>
              <a:defRPr/>
            </a:pPr>
            <a:r>
              <a:rPr lang="es-CO" sz="3600" dirty="0">
                <a:latin typeface="Calibri" pitchFamily="34" charset="0"/>
                <a:cs typeface="Calibri" pitchFamily="34" charset="0"/>
              </a:rPr>
              <a:t>Nunca cesarán».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22F9EF-511B-4D07-8DB0-EA61C5965F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1600200"/>
            <a:ext cx="3048700" cy="2286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54879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C92E4-FEEC-EA0A-D831-5E83E38BD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110A9E-EE84-A0AF-AAA8-19164F657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DC07CAC2-F40B-3F56-19FD-445E0A6C6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1857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aseline="30000" dirty="0">
                <a:latin typeface="Calibri" panose="020F0502020204030204" pitchFamily="34" charset="0"/>
              </a:rPr>
              <a:t> 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Génesis 8:22</a:t>
            </a:r>
          </a:p>
          <a:p>
            <a:pPr marL="0" indent="0" algn="just" eaLnBrk="1" hangingPunct="1">
              <a:buNone/>
              <a:defRPr/>
            </a:pPr>
            <a:r>
              <a:rPr lang="es-CO" sz="3600" dirty="0">
                <a:latin typeface="Calibri" pitchFamily="34" charset="0"/>
                <a:cs typeface="Calibri" pitchFamily="34" charset="0"/>
              </a:rPr>
              <a:t>Mientras la tierra permanezca,</a:t>
            </a:r>
          </a:p>
          <a:p>
            <a:pPr marL="0" indent="0" algn="just" eaLnBrk="1" hangingPunct="1">
              <a:buNone/>
              <a:defRPr/>
            </a:pPr>
            <a:r>
              <a:rPr lang="es-CO" sz="3600" b="1" u="sng" dirty="0">
                <a:solidFill>
                  <a:srgbClr val="FFFFCC"/>
                </a:solidFill>
                <a:latin typeface="Calibri" pitchFamily="34" charset="0"/>
                <a:cs typeface="Calibri" pitchFamily="34" charset="0"/>
              </a:rPr>
              <a:t>La siembra y la siega</a:t>
            </a:r>
            <a:r>
              <a:rPr lang="es-CO" sz="3600" dirty="0">
                <a:latin typeface="Calibri" pitchFamily="34" charset="0"/>
                <a:cs typeface="Calibri" pitchFamily="34" charset="0"/>
              </a:rPr>
              <a:t>,</a:t>
            </a:r>
          </a:p>
          <a:p>
            <a:pPr marL="0" indent="0" algn="just" eaLnBrk="1" hangingPunct="1">
              <a:buNone/>
              <a:defRPr/>
            </a:pPr>
            <a:r>
              <a:rPr lang="es-CO" sz="3600" dirty="0">
                <a:latin typeface="Calibri" pitchFamily="34" charset="0"/>
                <a:cs typeface="Calibri" pitchFamily="34" charset="0"/>
              </a:rPr>
              <a:t>El frío y el calor,</a:t>
            </a:r>
          </a:p>
          <a:p>
            <a:pPr marL="0" indent="0" algn="just" eaLnBrk="1" hangingPunct="1">
              <a:buNone/>
              <a:defRPr/>
            </a:pPr>
            <a:r>
              <a:rPr lang="es-CO" sz="3600" dirty="0">
                <a:latin typeface="Calibri" pitchFamily="34" charset="0"/>
                <a:cs typeface="Calibri" pitchFamily="34" charset="0"/>
              </a:rPr>
              <a:t>El verano y el invierno,</a:t>
            </a:r>
          </a:p>
          <a:p>
            <a:pPr marL="0" indent="0" algn="just" eaLnBrk="1" hangingPunct="1">
              <a:buNone/>
              <a:defRPr/>
            </a:pPr>
            <a:r>
              <a:rPr lang="es-CO" sz="3600" dirty="0">
                <a:latin typeface="Calibri" pitchFamily="34" charset="0"/>
                <a:cs typeface="Calibri" pitchFamily="34" charset="0"/>
              </a:rPr>
              <a:t>El día y la noche,</a:t>
            </a:r>
          </a:p>
          <a:p>
            <a:pPr marL="0" indent="0" algn="just" eaLnBrk="1" hangingPunct="1">
              <a:buNone/>
              <a:defRPr/>
            </a:pPr>
            <a:r>
              <a:rPr lang="es-CO" sz="3600" dirty="0">
                <a:latin typeface="Calibri" pitchFamily="34" charset="0"/>
                <a:cs typeface="Calibri" pitchFamily="34" charset="0"/>
              </a:rPr>
              <a:t>Nunca cesarán».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E2EA7D-3429-8F32-27AB-6EB65250F5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1600200"/>
            <a:ext cx="3048700" cy="2286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669198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64609-EF65-4397-CDE5-6801FA221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9A5852-CAD2-7496-B7D2-D6A91A915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3A88076F-A18F-CAA9-B7B9-E2B92C30D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1857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aseline="30000" dirty="0">
                <a:latin typeface="Calibri" panose="020F0502020204030204" pitchFamily="34" charset="0"/>
              </a:rPr>
              <a:t> 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Génesis 8:22</a:t>
            </a:r>
          </a:p>
          <a:p>
            <a:pPr marL="0" indent="0" algn="just" eaLnBrk="1" hangingPunct="1">
              <a:buNone/>
              <a:defRPr/>
            </a:pPr>
            <a:r>
              <a:rPr lang="es-CO" sz="3600" dirty="0">
                <a:latin typeface="Calibri" pitchFamily="34" charset="0"/>
                <a:cs typeface="Calibri" pitchFamily="34" charset="0"/>
              </a:rPr>
              <a:t>Mientras la tierra permanezca,</a:t>
            </a:r>
          </a:p>
          <a:p>
            <a:pPr marL="0" indent="0" algn="just" eaLnBrk="1" hangingPunct="1">
              <a:buNone/>
              <a:defRPr/>
            </a:pPr>
            <a:r>
              <a:rPr lang="es-CO" sz="3600" dirty="0">
                <a:latin typeface="Calibri" pitchFamily="34" charset="0"/>
                <a:cs typeface="Calibri" pitchFamily="34" charset="0"/>
              </a:rPr>
              <a:t>La siembra y la siega,</a:t>
            </a:r>
          </a:p>
          <a:p>
            <a:pPr marL="0" indent="0" algn="just" eaLnBrk="1" hangingPunct="1">
              <a:buNone/>
              <a:defRPr/>
            </a:pPr>
            <a:r>
              <a:rPr lang="es-CO" sz="3600" dirty="0">
                <a:latin typeface="Calibri" pitchFamily="34" charset="0"/>
                <a:cs typeface="Calibri" pitchFamily="34" charset="0"/>
              </a:rPr>
              <a:t>El frío y el calor,</a:t>
            </a:r>
          </a:p>
          <a:p>
            <a:pPr marL="0" indent="0" algn="just" eaLnBrk="1" hangingPunct="1">
              <a:buNone/>
              <a:defRPr/>
            </a:pPr>
            <a:r>
              <a:rPr lang="es-CO" sz="3600" b="1" u="sng" dirty="0">
                <a:solidFill>
                  <a:srgbClr val="FFFFCC"/>
                </a:solidFill>
                <a:latin typeface="Calibri" pitchFamily="34" charset="0"/>
                <a:cs typeface="Calibri" pitchFamily="34" charset="0"/>
              </a:rPr>
              <a:t>El verano y el invierno</a:t>
            </a:r>
            <a:r>
              <a:rPr lang="es-CO" sz="3600" dirty="0">
                <a:latin typeface="Calibri" pitchFamily="34" charset="0"/>
                <a:cs typeface="Calibri" pitchFamily="34" charset="0"/>
              </a:rPr>
              <a:t>,</a:t>
            </a:r>
          </a:p>
          <a:p>
            <a:pPr marL="0" indent="0" algn="just" eaLnBrk="1" hangingPunct="1">
              <a:buNone/>
              <a:defRPr/>
            </a:pPr>
            <a:r>
              <a:rPr lang="es-CO" sz="3600" dirty="0">
                <a:latin typeface="Calibri" pitchFamily="34" charset="0"/>
                <a:cs typeface="Calibri" pitchFamily="34" charset="0"/>
              </a:rPr>
              <a:t>El día y la noche,</a:t>
            </a:r>
          </a:p>
          <a:p>
            <a:pPr marL="0" indent="0" algn="just" eaLnBrk="1" hangingPunct="1">
              <a:buNone/>
              <a:defRPr/>
            </a:pPr>
            <a:r>
              <a:rPr lang="es-CO" sz="3600" dirty="0">
                <a:latin typeface="Calibri" pitchFamily="34" charset="0"/>
                <a:cs typeface="Calibri" pitchFamily="34" charset="0"/>
              </a:rPr>
              <a:t>Nunca cesarán».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8D4024-4877-8B92-DB8C-333A29C257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1600200"/>
            <a:ext cx="3048700" cy="2286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32590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72140-1BBB-0ECD-3452-AF44C8DA6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74942FA9-4652-1E9E-D8B7-DF2004EE16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7086600" cy="4119563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dirty="0">
                <a:solidFill>
                  <a:srgbClr val="FFFFCC"/>
                </a:solidFill>
              </a:rPr>
              <a:t>Génesis 1-11 (cuatro </a:t>
            </a:r>
            <a:r>
              <a:rPr lang="en-US" b="1" dirty="0" err="1">
                <a:solidFill>
                  <a:srgbClr val="FFFFCC"/>
                </a:solidFill>
              </a:rPr>
              <a:t>eventos</a:t>
            </a:r>
            <a:r>
              <a:rPr lang="en-US" b="1" dirty="0">
                <a:solidFill>
                  <a:srgbClr val="FFFFCC"/>
                </a:solidFill>
              </a:rPr>
              <a:t>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Creación (1-2)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Caída (3-5)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Diluvio (6-9)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3000"/>
              </a:spcAft>
              <a:buSzPct val="100000"/>
              <a:buFont typeface="+mj-lt"/>
              <a:buAutoNum type="alphaUcPeriod"/>
              <a:defRPr/>
            </a:pPr>
            <a:r>
              <a:rPr lang="en-US" dirty="0"/>
              <a:t>Dispersión nacional (10-11)</a:t>
            </a:r>
          </a:p>
        </p:txBody>
      </p:sp>
      <p:pic>
        <p:nvPicPr>
          <p:cNvPr id="2" name="Picture 4" descr="5 Bible Lessons to Learn From the Book of Genesis | Jack Wellman">
            <a:extLst>
              <a:ext uri="{FF2B5EF4-FFF2-40B4-BE49-F238E27FC236}">
                <a16:creationId xmlns:a16="http://schemas.microsoft.com/office/drawing/2014/main" id="{24F72A46-1322-E173-7DB3-D98076230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054" y="2514600"/>
            <a:ext cx="274594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050">
            <a:extLst>
              <a:ext uri="{FF2B5EF4-FFF2-40B4-BE49-F238E27FC236}">
                <a16:creationId xmlns:a16="http://schemas.microsoft.com/office/drawing/2014/main" id="{C45D1130-7353-36DF-255F-D655CB009A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24100" y="223837"/>
            <a:ext cx="52197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GÉNESIS</a:t>
            </a:r>
          </a:p>
        </p:txBody>
      </p:sp>
    </p:spTree>
    <p:extLst>
      <p:ext uri="{BB962C8B-B14F-4D97-AF65-F5344CB8AC3E}">
        <p14:creationId xmlns:p14="http://schemas.microsoft.com/office/powerpoint/2010/main" val="213755837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E2DA6B-4C5A-20DE-5816-026FBC7D5C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69FE76D-B4AB-3452-ACF7-9505140DA0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47F6C1CD-64E6-A65F-C446-A771CD64C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0777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</a:rPr>
              <a:t> 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1:14</a:t>
            </a:r>
          </a:p>
          <a:p>
            <a:pPr algn="just">
              <a:defRPr/>
            </a:pP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Entonces dijo Dios: «Haya lumbreras en la expansión de los cielos para separar </a:t>
            </a:r>
            <a:r>
              <a:rPr lang="es-CO" sz="36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el día 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 </a:t>
            </a:r>
            <a:r>
              <a:rPr lang="es-CO" sz="36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la noche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y sean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para señales y para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CO" sz="36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estaciones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 para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CO" sz="36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días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CO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 para</a:t>
            </a:r>
            <a:r>
              <a:rPr lang="es-C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CO" sz="36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años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7D48B5-C6F7-7E09-D341-B6AC0C892B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3124200"/>
            <a:ext cx="2134090" cy="16002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38021801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1C2E3-5C69-5487-DCDA-F3DDCE3AC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71A273-89F3-FD5D-D302-814263E5A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71A1101E-1385-F8B1-8DF9-C231A791D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1857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aseline="30000" dirty="0">
                <a:latin typeface="Calibri" panose="020F0502020204030204" pitchFamily="34" charset="0"/>
              </a:rPr>
              <a:t> 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Génesis 8:22</a:t>
            </a:r>
          </a:p>
          <a:p>
            <a:pPr marL="0" indent="0" algn="just" eaLnBrk="1" hangingPunct="1">
              <a:buNone/>
              <a:defRPr/>
            </a:pPr>
            <a:r>
              <a:rPr lang="es-CO" sz="3600" dirty="0">
                <a:latin typeface="Calibri" pitchFamily="34" charset="0"/>
                <a:cs typeface="Calibri" pitchFamily="34" charset="0"/>
              </a:rPr>
              <a:t>Mientras la tierra permanezca,</a:t>
            </a:r>
          </a:p>
          <a:p>
            <a:pPr marL="0" indent="0" algn="just" eaLnBrk="1" hangingPunct="1">
              <a:buNone/>
              <a:defRPr/>
            </a:pPr>
            <a:r>
              <a:rPr lang="es-CO" sz="3600" dirty="0">
                <a:latin typeface="Calibri" pitchFamily="34" charset="0"/>
                <a:cs typeface="Calibri" pitchFamily="34" charset="0"/>
              </a:rPr>
              <a:t>La siembra y la siega,</a:t>
            </a:r>
          </a:p>
          <a:p>
            <a:pPr marL="0" indent="0" algn="just" eaLnBrk="1" hangingPunct="1">
              <a:buNone/>
              <a:defRPr/>
            </a:pPr>
            <a:r>
              <a:rPr lang="es-CO" sz="3600" dirty="0">
                <a:latin typeface="Calibri" pitchFamily="34" charset="0"/>
                <a:cs typeface="Calibri" pitchFamily="34" charset="0"/>
              </a:rPr>
              <a:t>El frío y el calor,</a:t>
            </a:r>
          </a:p>
          <a:p>
            <a:pPr marL="0" indent="0" algn="just" eaLnBrk="1" hangingPunct="1">
              <a:buNone/>
              <a:defRPr/>
            </a:pPr>
            <a:r>
              <a:rPr lang="es-CO" sz="3600" dirty="0">
                <a:latin typeface="Calibri" pitchFamily="34" charset="0"/>
                <a:cs typeface="Calibri" pitchFamily="34" charset="0"/>
              </a:rPr>
              <a:t>El verano y el invierno,</a:t>
            </a:r>
          </a:p>
          <a:p>
            <a:pPr marL="0" indent="0" algn="just" eaLnBrk="1" hangingPunct="1">
              <a:buNone/>
              <a:defRPr/>
            </a:pPr>
            <a:r>
              <a:rPr lang="es-CO" sz="3600" b="1" u="sng" dirty="0">
                <a:solidFill>
                  <a:srgbClr val="FFFFCC"/>
                </a:solidFill>
                <a:latin typeface="Calibri" pitchFamily="34" charset="0"/>
                <a:cs typeface="Calibri" pitchFamily="34" charset="0"/>
              </a:rPr>
              <a:t>El día y la noche</a:t>
            </a:r>
            <a:r>
              <a:rPr lang="es-CO" sz="3600" dirty="0">
                <a:latin typeface="Calibri" pitchFamily="34" charset="0"/>
                <a:cs typeface="Calibri" pitchFamily="34" charset="0"/>
              </a:rPr>
              <a:t>,</a:t>
            </a:r>
          </a:p>
          <a:p>
            <a:pPr marL="0" indent="0" algn="just" eaLnBrk="1" hangingPunct="1">
              <a:buNone/>
              <a:defRPr/>
            </a:pPr>
            <a:r>
              <a:rPr lang="es-CO" sz="3600" dirty="0">
                <a:latin typeface="Calibri" pitchFamily="34" charset="0"/>
                <a:cs typeface="Calibri" pitchFamily="34" charset="0"/>
              </a:rPr>
              <a:t>Nunca cesarán».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816B4A-3DBA-9DC0-AA74-DDB1D6AF3A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1600200"/>
            <a:ext cx="3048700" cy="22860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016060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BE9B3-D14F-0086-E961-9DDB67FB1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F94B98-3799-AFCA-394D-A7A161FC9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EFB04861-9516-AB81-B626-729A7AC93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18576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aseline="30000" dirty="0">
                <a:latin typeface="Calibri" panose="020F0502020204030204" pitchFamily="34" charset="0"/>
              </a:rPr>
              <a:t> </a:t>
            </a: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Génesis 8:22</a:t>
            </a:r>
          </a:p>
          <a:p>
            <a:pPr marL="0" indent="0" algn="just" eaLnBrk="1" hangingPunct="1">
              <a:buNone/>
              <a:defRPr/>
            </a:pPr>
            <a:r>
              <a:rPr lang="es-CO" sz="3600" dirty="0">
                <a:latin typeface="Calibri" pitchFamily="34" charset="0"/>
                <a:cs typeface="Calibri" pitchFamily="34" charset="0"/>
              </a:rPr>
              <a:t>Mientras la tierra permanezca,</a:t>
            </a:r>
          </a:p>
          <a:p>
            <a:pPr marL="0" indent="0" algn="just" eaLnBrk="1" hangingPunct="1">
              <a:buNone/>
              <a:defRPr/>
            </a:pPr>
            <a:r>
              <a:rPr lang="es-CO" sz="3600" dirty="0">
                <a:latin typeface="Calibri" pitchFamily="34" charset="0"/>
                <a:cs typeface="Calibri" pitchFamily="34" charset="0"/>
              </a:rPr>
              <a:t>La siembra y la siega,</a:t>
            </a:r>
          </a:p>
          <a:p>
            <a:pPr marL="0" indent="0" algn="just" eaLnBrk="1" hangingPunct="1">
              <a:buNone/>
              <a:defRPr/>
            </a:pPr>
            <a:r>
              <a:rPr lang="es-CO" sz="3600" b="1" u="sng" dirty="0">
                <a:solidFill>
                  <a:srgbClr val="FFFFCC"/>
                </a:solidFill>
                <a:latin typeface="Calibri" pitchFamily="34" charset="0"/>
                <a:cs typeface="Calibri" pitchFamily="34" charset="0"/>
              </a:rPr>
              <a:t>El frío y el calor</a:t>
            </a:r>
            <a:r>
              <a:rPr lang="es-CO" sz="3600" dirty="0">
                <a:latin typeface="Calibri" pitchFamily="34" charset="0"/>
                <a:cs typeface="Calibri" pitchFamily="34" charset="0"/>
              </a:rPr>
              <a:t>,</a:t>
            </a:r>
          </a:p>
          <a:p>
            <a:pPr marL="0" indent="0" algn="just" eaLnBrk="1" hangingPunct="1">
              <a:buNone/>
              <a:defRPr/>
            </a:pPr>
            <a:r>
              <a:rPr lang="es-CO" sz="3600" dirty="0">
                <a:latin typeface="Calibri" pitchFamily="34" charset="0"/>
                <a:cs typeface="Calibri" pitchFamily="34" charset="0"/>
              </a:rPr>
              <a:t>El verano y el invierno,</a:t>
            </a:r>
          </a:p>
          <a:p>
            <a:pPr marL="0" indent="0" algn="just" eaLnBrk="1" hangingPunct="1">
              <a:buNone/>
              <a:defRPr/>
            </a:pPr>
            <a:r>
              <a:rPr lang="es-CO" sz="3600" dirty="0">
                <a:latin typeface="Calibri" pitchFamily="34" charset="0"/>
                <a:cs typeface="Calibri" pitchFamily="34" charset="0"/>
              </a:rPr>
              <a:t>El día y la noche,</a:t>
            </a:r>
          </a:p>
          <a:p>
            <a:pPr marL="0" indent="0" algn="just" eaLnBrk="1" hangingPunct="1">
              <a:buNone/>
              <a:defRPr/>
            </a:pPr>
            <a:r>
              <a:rPr lang="es-CO" sz="3600" dirty="0">
                <a:latin typeface="Calibri" pitchFamily="34" charset="0"/>
                <a:cs typeface="Calibri" pitchFamily="34" charset="0"/>
              </a:rPr>
              <a:t>Nunca cesarán».</a:t>
            </a:r>
            <a:endParaRPr lang="en-US" sz="3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282C64-7E51-579E-62FB-E3876F3C1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981200"/>
            <a:ext cx="4209733" cy="15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742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785937" y="285750"/>
            <a:ext cx="5572125" cy="628650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rgbClr val="00FFFF"/>
                </a:solidFill>
              </a:rPr>
              <a:t>Gestión por Crisis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228600" y="1685925"/>
            <a:ext cx="4914899" cy="3086100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en-US" dirty="0">
                <a:ea typeface="Calibri" pitchFamily="34" charset="0"/>
                <a:cs typeface="Calibri" pitchFamily="34" charset="0"/>
              </a:rPr>
              <a:t>“</a:t>
            </a:r>
            <a:r>
              <a:rPr lang="es-CO" i="1" dirty="0"/>
              <a:t>Nunca dejas que una crisis grave se desperdicie. Y con eso quiero decir que es una oportunidad para hacer cosas que crees que antes no podías hacer</a:t>
            </a:r>
            <a:r>
              <a:rPr lang="en-US" i="1" dirty="0"/>
              <a:t>.</a:t>
            </a:r>
            <a:r>
              <a:rPr lang="en-US" dirty="0"/>
              <a:t>”          Rahm Emanuel</a:t>
            </a:r>
            <a:endParaRPr lang="en-US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2114549" y="6136459"/>
            <a:ext cx="4914900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350" dirty="0">
                <a:latin typeface="Calibri" panose="020F0502020204030204" pitchFamily="34" charset="0"/>
              </a:rPr>
              <a:t>www.youtube.com/watch?v=Pb-YuhFWCr4</a:t>
            </a:r>
            <a:endParaRPr lang="en-US" sz="1350" dirty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40965" name="Picture 2" descr="https://encrypted-tbn1.gstatic.com/images?q=tbn:ANd9GcSIKdhBFxiOXm7dIMxBcmmwjp_RUOe30d3s0l5aLm6HbPaab2L04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00300"/>
            <a:ext cx="294679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520718"/>
              </p:ext>
            </p:extLst>
          </p:nvPr>
        </p:nvGraphicFramePr>
        <p:xfrm>
          <a:off x="76200" y="156206"/>
          <a:ext cx="8991600" cy="6545588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15454877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3164247623"/>
                    </a:ext>
                  </a:extLst>
                </a:gridCol>
              </a:tblGrid>
              <a:tr h="5486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UN Conferencias sobre Globalismo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34293" marB="342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34293" marB="342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3913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UN - CONFERENCIA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34293" marB="342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OBJETIVO DECLARADO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34293" marB="3429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92809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Cumbre de la Tierra,                          Río de Janeiro, 1992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Proteger el medio ambiente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553429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Conferencia de derechos humanos, Vienna, 1993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Proteger los derechos humanos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06711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Conferencia de Población,            Cairo, 1994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2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</a:rPr>
                        <a:t>Prevenir el hambre y la pobreza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34289" marB="3428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487998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Conferencia sobre la mujer,      Beijing, 1995</a:t>
                      </a: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2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Proteger los derechos de las mujeres</a:t>
                      </a:r>
                      <a:endParaRPr kumimoji="0" lang="en-US" sz="2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94938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2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Conferencia sobre los Asentamientos Humanos</a:t>
                      </a:r>
                      <a:r>
                        <a:rPr kumimoji="0" lang="en-US" sz="2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 Istanbul, 1996</a:t>
                      </a: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2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Proporcionar vivienda global para todos</a:t>
                      </a:r>
                      <a:endParaRPr kumimoji="0" lang="en-US" sz="2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76376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2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Conferencia sobre el Cambio Climático</a:t>
                      </a:r>
                      <a:r>
                        <a:rPr kumimoji="0" lang="en-US" sz="2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 Copenhagen, 2009</a:t>
                      </a: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CO" sz="2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Implementar la política de cambio climático</a:t>
                      </a:r>
                      <a:endParaRPr kumimoji="0" lang="en-US" sz="2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48632"/>
                  </a:ext>
                </a:extLst>
              </a:tr>
              <a:tr h="5486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Christopher Corbett, "The U.S. And Other U.N. Serfdoms," in </a:t>
                      </a:r>
                      <a:r>
                        <a:rPr kumimoji="0" lang="en-US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Foreshocks of the Antichrist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ed. William T. James(Eugene, OR: Harvest House, 1997), 210-19.</a:t>
                      </a: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88" marB="342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9306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849101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ChangeArrowheads="1"/>
          </p:cNvSpPr>
          <p:nvPr/>
        </p:nvSpPr>
        <p:spPr bwMode="auto">
          <a:xfrm>
            <a:off x="2895600" y="1143000"/>
            <a:ext cx="60960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AutoNum type="romanU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AutoNum type="alphaUcPeriod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AutoNum type="arabicPeriod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AutoNum type="alphaLcParenR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AutoNum type="romanLcPeriod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AutoNum type="romanLcPeriod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AutoNum type="romanLcPeriod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AutoNum type="romanLcPeriod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AutoNum type="romanLcPeriod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“E</a:t>
            </a:r>
            <a:r>
              <a:rPr lang="es-CO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 la búsqueda de un nuevo enemigo que nos uniera, se nos ocurrió la idea de que la contaminación, la amenaza del calentamiento global, la escasez de agua, la hambruna y otros problemas similares cumplirían con ese papel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...” </a:t>
            </a:r>
          </a:p>
        </p:txBody>
      </p:sp>
      <p:sp>
        <p:nvSpPr>
          <p:cNvPr id="64515" name="TextBox 10"/>
          <p:cNvSpPr txBox="1">
            <a:spLocks noChangeArrowheads="1"/>
          </p:cNvSpPr>
          <p:nvPr/>
        </p:nvSpPr>
        <p:spPr bwMode="auto">
          <a:xfrm>
            <a:off x="342900" y="6477000"/>
            <a:ext cx="8458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AutoNum type="romanU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AutoNum type="alphaUcPeriod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AutoNum type="arabicPeriod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AutoNum type="alphaLcParenR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AutoNum type="romanLcPeriod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AutoNum type="romanLcPeriod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AutoNum type="romanLcPeriod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AutoNum type="romanLcPeriod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AutoNum type="romanLcPeriod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latin typeface="Calibri" panose="020F0502020204030204" pitchFamily="34" charset="0"/>
              </a:rPr>
              <a:t>Alexander King and Betrand Schneider, </a:t>
            </a:r>
            <a:r>
              <a:rPr lang="en-US" altLang="en-US" sz="1600" i="1" dirty="0">
                <a:latin typeface="Calibri" panose="020F0502020204030204" pitchFamily="34" charset="0"/>
              </a:rPr>
              <a:t>The First Global Revolution</a:t>
            </a:r>
            <a:r>
              <a:rPr lang="en-US" altLang="en-US" sz="1600" dirty="0">
                <a:latin typeface="Calibri" panose="020F0502020204030204" pitchFamily="34" charset="0"/>
              </a:rPr>
              <a:t> (New York: Pantheon, 1991), 115.</a:t>
            </a:r>
          </a:p>
        </p:txBody>
      </p:sp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2643187" y="304800"/>
            <a:ext cx="36861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9056" tIns="34529" rIns="69056" bIns="34529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en-US" altLang="en-US" sz="3600" b="0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Crisis Definitiva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625615-DA40-4F79-AE73-9266D2B1F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371600"/>
            <a:ext cx="2352886" cy="3657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7834582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ChangeArrowheads="1"/>
          </p:cNvSpPr>
          <p:nvPr/>
        </p:nvSpPr>
        <p:spPr bwMode="auto">
          <a:xfrm>
            <a:off x="114300" y="1171546"/>
            <a:ext cx="8915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AutoNum type="romanU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AutoNum type="alphaUcPeriod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AutoNum type="arabicPeriod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AutoNum type="alphaLcParenR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AutoNum type="romanLcPeriod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AutoNum type="romanLcPeriod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AutoNum type="romanLcPeriod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AutoNum type="romanLcPeriod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AutoNum type="romanLcPeriod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es-CO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Según Al Gore, "debemos convertir el rescate del medio ambiente en el principio central que organice la civilización</a:t>
            </a:r>
            <a:r>
              <a:rPr lang="en-U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 </a:t>
            </a:r>
          </a:p>
        </p:txBody>
      </p:sp>
      <p:sp>
        <p:nvSpPr>
          <p:cNvPr id="63491" name="TextBox 8"/>
          <p:cNvSpPr txBox="1">
            <a:spLocks noChangeArrowheads="1"/>
          </p:cNvSpPr>
          <p:nvPr/>
        </p:nvSpPr>
        <p:spPr bwMode="auto">
          <a:xfrm>
            <a:off x="1714500" y="5029200"/>
            <a:ext cx="514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AutoNum type="romanU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AutoNum type="alphaUcPeriod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AutoNum type="arabicPeriod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AutoNum type="alphaLcParenR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AutoNum type="romanLcPeriod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AutoNum type="romanLcPeriod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AutoNum type="romanLcPeriod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AutoNum type="romanLcPeriod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AutoNum type="romanLcPeriod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>
              <a:latin typeface="Calibri" panose="020F0502020204030204" pitchFamily="34" charset="0"/>
            </a:endParaRPr>
          </a:p>
        </p:txBody>
      </p:sp>
      <p:sp>
        <p:nvSpPr>
          <p:cNvPr id="63492" name="TextBox 10"/>
          <p:cNvSpPr txBox="1">
            <a:spLocks noChangeArrowheads="1"/>
          </p:cNvSpPr>
          <p:nvPr/>
        </p:nvSpPr>
        <p:spPr bwMode="auto">
          <a:xfrm>
            <a:off x="1107546" y="6400800"/>
            <a:ext cx="69289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AutoNum type="romanUcPeriod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AutoNum type="alphaUcPeriod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AutoNum type="arabicPeriod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AutoNum type="alphaLcParenR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AutoNum type="romanLcPeriod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AutoNum type="romanLcPeriod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AutoNum type="romanLcPeriod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AutoNum type="romanLcPeriod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AutoNum type="romanLcPeriod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</a:rPr>
              <a:t>Al Gore, </a:t>
            </a:r>
            <a:r>
              <a:rPr lang="en-US" altLang="en-US" sz="1800" i="1" dirty="0">
                <a:latin typeface="Calibri" panose="020F0502020204030204" pitchFamily="34" charset="0"/>
              </a:rPr>
              <a:t>Earth in the Balance</a:t>
            </a:r>
            <a:r>
              <a:rPr lang="en-US" altLang="en-US" sz="1800" dirty="0">
                <a:latin typeface="Calibri" panose="020F0502020204030204" pitchFamily="34" charset="0"/>
              </a:rPr>
              <a:t> (New York: Houghton Mifflin, 1992), 269</a:t>
            </a:r>
            <a:r>
              <a:rPr lang="en-US" altLang="en-US" sz="1500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63493" name="Picture 2" descr="https://encrypted-tbn1.gstatic.com/images?q=tbn:ANd9GcQ0BUY0hu91OprAv236auoakAIvSHPygX9ZdVBgD93bJ37yikw5b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986087"/>
            <a:ext cx="2305050" cy="29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133600" y="304800"/>
            <a:ext cx="4876800" cy="727472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Hipótesis de Gaia</a:t>
            </a:r>
            <a:endParaRPr lang="en-US" altLang="en-US" sz="3600" b="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0603810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EE1F0-FB0E-F0F4-30FE-92B16BC6A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2" descr="http://upload.wikimedia.org/wikipedia/commons/2/2c/John_Kerry_official_Secretary_of_State_portrait.jpg">
            <a:extLst>
              <a:ext uri="{FF2B5EF4-FFF2-40B4-BE49-F238E27FC236}">
                <a16:creationId xmlns:a16="http://schemas.microsoft.com/office/drawing/2014/main" id="{4DA70D4B-D4FF-8E65-BB41-118294F8F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11817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5">
            <a:extLst>
              <a:ext uri="{FF2B5EF4-FFF2-40B4-BE49-F238E27FC236}">
                <a16:creationId xmlns:a16="http://schemas.microsoft.com/office/drawing/2014/main" id="{6F11E4F7-1482-5B7B-A7D7-65883C09D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3950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Cuando pienso en la variedad de </a:t>
            </a:r>
            <a:r>
              <a:rPr lang="es-CO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amenazas globales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—</a:t>
            </a:r>
            <a:r>
              <a:rPr lang="es-CO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el terrorismo, las epidemias, la pobreza, la proliferación de armas de destrucción masiva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— todos desafíos que no conocen fronteras— la realidad es que </a:t>
            </a:r>
            <a:r>
              <a:rPr lang="es-CO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el cambio climático está a la altura de cada uno de ellos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… O pensemos en la proliferación de armas de destrucción masiva. No nos mantiene a salvo si Estados Unidos asegura su </a:t>
            </a:r>
            <a:r>
              <a:rPr lang="es-CO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arsenal nuclear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mientras otros países no logran impedir que el suyo caiga en manos de </a:t>
            </a:r>
            <a:r>
              <a:rPr lang="es-CO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terroristas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…”</a:t>
            </a:r>
          </a:p>
        </p:txBody>
      </p:sp>
      <p:sp>
        <p:nvSpPr>
          <p:cNvPr id="44037" name="TextBox 6">
            <a:extLst>
              <a:ext uri="{FF2B5EF4-FFF2-40B4-BE49-F238E27FC236}">
                <a16:creationId xmlns:a16="http://schemas.microsoft.com/office/drawing/2014/main" id="{A542A335-CFE2-9FEB-B882-6D4F7DF19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00" y="6477000"/>
            <a:ext cx="5257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</a:rPr>
              <a:t>http://www.state.gov/secretary/remarks/2014/02/221704.htm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1D37275-7EC5-2EE3-3ABC-BBF2EC26EB3A}"/>
              </a:ext>
            </a:extLst>
          </p:cNvPr>
          <p:cNvSpPr/>
          <p:nvPr/>
        </p:nvSpPr>
        <p:spPr>
          <a:xfrm>
            <a:off x="1143000" y="309473"/>
            <a:ext cx="74342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Comentarios sobre el cambio climático</a:t>
            </a:r>
            <a:endParaRPr 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07229959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F60268-F382-4999-988E-7120E0B068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509370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200" baseline="30000" dirty="0">
                <a:latin typeface="Calibri" panose="020F0502020204030204" pitchFamily="34" charset="0"/>
              </a:rPr>
              <a:t> 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 1:26-28</a:t>
            </a:r>
          </a:p>
          <a:p>
            <a:pPr algn="just"/>
            <a:r>
              <a:rPr lang="en-US" sz="2800" baseline="30000" dirty="0">
                <a:latin typeface="Calibri" panose="020F0502020204030204" pitchFamily="34" charset="0"/>
              </a:rPr>
              <a:t>26 </a:t>
            </a:r>
            <a:r>
              <a:rPr lang="es-CO" sz="2800" dirty="0">
                <a:latin typeface="Calibri" panose="020F0502020204030204" pitchFamily="34" charset="0"/>
              </a:rPr>
              <a:t>Y dijo Dios: Hagamos al hombre a nuestra imagen, conforme a nuestra semejanza; y </a:t>
            </a:r>
            <a:r>
              <a:rPr lang="es-CO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ejerza dominio sobre los peces del mar, sobre las aves del cielo, sobre los ganados, sobre toda la tierra, y sobre todo reptil que se arrastra sobre la tierra</a:t>
            </a:r>
            <a:r>
              <a:rPr lang="es-CO" sz="2800" dirty="0">
                <a:latin typeface="Calibri" panose="020F0502020204030204" pitchFamily="34" charset="0"/>
              </a:rPr>
              <a:t>. 27 Creó, pues, Dios al hombre a imagen suya, a imagen de Dios lo creó; varón y hembra los creó. 28 Y los bendijo Dios y les dijo: Sed fecundos y multiplicaos, y llenad la tierra y </a:t>
            </a:r>
            <a:r>
              <a:rPr lang="es-CO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sojuzgadla; ejerced dominio sobre los peces del mar, sobre las aves del cielo y sobre todo ser viviente que se mueve sobre la tierra</a:t>
            </a:r>
            <a:r>
              <a:rPr lang="en-US" sz="2800" dirty="0">
                <a:latin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594944256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E68829-1DDD-F446-714E-9D6A760DFE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51" y="228600"/>
            <a:ext cx="7110497" cy="631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3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20758-1316-BCC1-6B63-676E4E4BE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0C1B0AD2-005F-C8CA-4FC7-A83A763C2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67100" y="228600"/>
            <a:ext cx="22098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El Diluvio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(Gén 6–9)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AE15BEBD-B893-3C65-3978-487A7493CC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09700" y="1946275"/>
            <a:ext cx="6819900" cy="34639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Eventos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antes del diluvio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(G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é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n 6)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El diluvio (G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é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n 7)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Las aguas bajan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(Gén 8)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Eventos posteriores al diluvio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(Gén 9)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659144-F488-DDCB-261D-C92C99C9C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31694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805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Conclusión</a:t>
            </a:r>
          </a:p>
        </p:txBody>
      </p:sp>
    </p:spTree>
    <p:extLst>
      <p:ext uri="{BB962C8B-B14F-4D97-AF65-F5344CB8AC3E}">
        <p14:creationId xmlns:p14="http://schemas.microsoft.com/office/powerpoint/2010/main" val="255264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4DE1A-DCBA-FCEC-CA11-ECBE24365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>
            <a:extLst>
              <a:ext uri="{FF2B5EF4-FFF2-40B4-BE49-F238E27FC236}">
                <a16:creationId xmlns:a16="http://schemas.microsoft.com/office/drawing/2014/main" id="{FE08175F-C64B-74DD-F5C0-B832A67835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42672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Génesis 8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‒9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Esquema</a:t>
            </a: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97816F47-915F-B968-CFF2-C8F7C6C7FE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8102" y="1294514"/>
            <a:ext cx="7836297" cy="4268972"/>
          </a:xfrm>
        </p:spPr>
        <p:txBody>
          <a:bodyPr/>
          <a:lstStyle/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Disminución de las aguas (8:1-5)</a:t>
            </a:r>
          </a:p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Pruebas de tierra firme (8:6-14)</a:t>
            </a:r>
          </a:p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Salida del arca (8:15-19)</a:t>
            </a:r>
          </a:p>
          <a:p>
            <a:pPr marL="571500" lvl="1" indent="-571500" eaLnBrk="1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Eventos posteriores al diluvio (8:20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Calibri" panose="020F0502020204030204" pitchFamily="34" charset="0"/>
              </a:rPr>
              <a:t>‒9:29)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marL="0" lvl="1" indent="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B148CE-D59C-0DC9-A91D-E83FF7872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60906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1142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123C5-D4FA-A913-43E6-C7C322AFD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ABA53AEE-AB8A-7EF9-7D8D-56C8623F6F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33800" y="304800"/>
            <a:ext cx="19812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Esquema</a:t>
            </a:r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9F40CE6E-D09F-8B80-3052-13065BCD2D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46994" y="1600201"/>
            <a:ext cx="7416006" cy="39624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Pacto Noéico (Gén 8:20–9:17)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Promesa (Gén 8:20-22) 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Provisión (Gén 9:1-7)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Pacto y Sello (Gén 9:8-17)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Pecado posterior al diluvio (Gén 9:18-29)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99BCE8-72AE-183E-1AB0-BA100A4D0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82025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943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4E7D3-8CDD-911C-AFB0-0A4C2E983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9C3CCBD5-101C-449A-1338-3AC3BD0A67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33800" y="304800"/>
            <a:ext cx="19812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Esquema</a:t>
            </a:r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F308CB4C-23E4-1802-D744-3CBC2706CF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46994" y="1600201"/>
            <a:ext cx="7416006" cy="39624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Pacto Noéico (Gén 8:20–9:17)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Promesa (Gén 8:20-22) 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Provisión (Gén 9:1-7)</a:t>
            </a:r>
          </a:p>
          <a:p>
            <a:pPr marL="914400" lvl="1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Pacto y Sello (Gén 9:8-17)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Pecado posterior al diluvio (Gén 9:18-29)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9A3B2C-52EF-F61B-3298-0E79F6B61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82025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028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3260969"/>
            <a:ext cx="8839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Señor te bendiga y te guarde;</a:t>
            </a:r>
          </a:p>
          <a:p>
            <a:pPr algn="just"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Señor haga resplandecer Su rostro sobre ti,</a:t>
            </a:r>
          </a:p>
          <a:p>
            <a:pPr algn="just"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 tenga de ti misericordia;</a:t>
            </a:r>
          </a:p>
          <a:p>
            <a:pPr algn="just"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Señor alce sobre ti Su rostro,</a:t>
            </a:r>
          </a:p>
          <a:p>
            <a:pPr algn="just">
              <a:defRPr/>
            </a:pPr>
            <a:r>
              <a:rPr lang="es-E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 te dé paz”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789" y="533400"/>
            <a:ext cx="507042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3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57500" y="228600"/>
            <a:ext cx="3429000" cy="1097280"/>
          </a:xfrm>
        </p:spPr>
        <p:txBody>
          <a:bodyPr/>
          <a:lstStyle/>
          <a:p>
            <a:pPr lvl="0" algn="ctr" eaLnBrk="1" hangingPunct="1">
              <a:spcBef>
                <a:spcPct val="20000"/>
              </a:spcBef>
              <a:buClr>
                <a:srgbClr val="00FFFF"/>
              </a:buClr>
              <a:buSzPct val="75000"/>
              <a:defRPr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Génesis 7</a:t>
            </a:r>
            <a:b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El Diluvio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5DEF34-151F-4412-B2B3-743E96FB2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59" y="1676400"/>
            <a:ext cx="7395882" cy="457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4E2E7B-071E-4E00-A2FE-8A209CF07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38437"/>
            <a:ext cx="1743607" cy="124978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20758-1316-BCC1-6B63-676E4E4BE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0C1B0AD2-005F-C8CA-4FC7-A83A763C2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67100" y="228600"/>
            <a:ext cx="2209800" cy="11430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El Diluvio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(Gén 6–9)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AE15BEBD-B893-3C65-3978-487A7493CC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09700" y="1946275"/>
            <a:ext cx="6819900" cy="3463925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Eventos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antes del diluvio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(G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é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n 6)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El diluvio (G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é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n 7)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Las aguas bajan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(Gén 8)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Eventos posteriores al diluvio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(Gén 9)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659144-F488-DDCB-261D-C92C99C9C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31694"/>
            <a:ext cx="1743607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86952"/>
      </p:ext>
    </p:extLst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27151</TotalTime>
  <Words>3590</Words>
  <Application>Microsoft Office PowerPoint</Application>
  <PresentationFormat>On-screen Show (4:3)</PresentationFormat>
  <Paragraphs>443</Paragraphs>
  <Slides>74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9" baseType="lpstr">
      <vt:lpstr>Calibri</vt:lpstr>
      <vt:lpstr>Century Gothic</vt:lpstr>
      <vt:lpstr>Times New Roman</vt:lpstr>
      <vt:lpstr>Wingdings</vt:lpstr>
      <vt:lpstr>Azure</vt:lpstr>
      <vt:lpstr>PowerPoint Presentation</vt:lpstr>
      <vt:lpstr>ESTRUCTURA DE GÉNESIS</vt:lpstr>
      <vt:lpstr>ESTRUCTURA DE GÉNESIS</vt:lpstr>
      <vt:lpstr>ESTRUCTURA DE GÉNESIS</vt:lpstr>
      <vt:lpstr>PowerPoint Presentation</vt:lpstr>
      <vt:lpstr>ESTRUCTURA DE GÉNESIS</vt:lpstr>
      <vt:lpstr>El Diluvio (Gén 6–9)</vt:lpstr>
      <vt:lpstr>Génesis 7 El Diluvio</vt:lpstr>
      <vt:lpstr>El Diluvio (Gén 6–9)</vt:lpstr>
      <vt:lpstr>Génesis 8‒9 Esquema</vt:lpstr>
      <vt:lpstr>Génesis 8‒9 Esquema</vt:lpstr>
      <vt:lpstr>Génesis 8‒9 Esquema</vt:lpstr>
      <vt:lpstr>Pruebas de tierra firme: Cuatro etapas (Gén 8:7-12)</vt:lpstr>
      <vt:lpstr>Génesis 8‒9 Esquema</vt:lpstr>
      <vt:lpstr>Pruebas de tierra firme: Cuatro etapas (Gén 8:7-12)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Significado Bíblico de Nombrar</vt:lpstr>
      <vt:lpstr>Razones en contra de un diluvio local</vt:lpstr>
      <vt:lpstr>PowerPoint Presentation</vt:lpstr>
      <vt:lpstr>Razones en contra de un diluvio local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Génesis 8‒9 Esquema</vt:lpstr>
      <vt:lpstr>Génesis 8:20–9:29 Eventos posteriores al diluvio </vt:lpstr>
      <vt:lpstr>Génesis 8‒9 Esquema</vt:lpstr>
      <vt:lpstr>Esquema</vt:lpstr>
      <vt:lpstr>Esquema</vt:lpstr>
      <vt:lpstr>Esquema</vt:lpstr>
      <vt:lpstr>Pacto Noéico: Promesa (Gén 8:20-22)</vt:lpstr>
      <vt:lpstr>Pacto Noéico: Promesa (Gén 8:20-22)</vt:lpstr>
      <vt:lpstr>Resultados del Pecado (3:7-13)</vt:lpstr>
      <vt:lpstr>La Provisión de Dios (3:20-24)</vt:lpstr>
      <vt:lpstr>PowerPoint Presentation</vt:lpstr>
      <vt:lpstr>La Provisión de Dios (3:20-24)</vt:lpstr>
      <vt:lpstr>PowerPoint Presentation</vt:lpstr>
      <vt:lpstr>PowerPoint Presentation</vt:lpstr>
      <vt:lpstr>Pacto Noéico: Promesa (Gén 8:20-22)</vt:lpstr>
      <vt:lpstr>PowerPoint Presentation</vt:lpstr>
      <vt:lpstr>Pacto Noéico: Promesa (Gén 8:20-22)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Pacto Noéico: Promesa (Gén 8:20-22)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Gestión por Crisis</vt:lpstr>
      <vt:lpstr>PowerPoint Presentation</vt:lpstr>
      <vt:lpstr>PowerPoint Presentation</vt:lpstr>
      <vt:lpstr>Hipótesis de Gaia</vt:lpstr>
      <vt:lpstr>PowerPoint Presentation</vt:lpstr>
      <vt:lpstr>PowerPoint Presentation</vt:lpstr>
      <vt:lpstr>PowerPoint Presentation</vt:lpstr>
      <vt:lpstr>Conclusión</vt:lpstr>
      <vt:lpstr>Génesis 8‒9 Esquema</vt:lpstr>
      <vt:lpstr>Esquema</vt:lpstr>
      <vt:lpstr>Esquema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 033 - 8v15-22</dc:title>
  <dc:subject>Genesis 8</dc:subject>
  <dc:creator>A. Woods</dc:creator>
  <dc:description>Modified by Jim McGowan</dc:description>
  <cp:lastModifiedBy>Claudia Mora</cp:lastModifiedBy>
  <cp:revision>1602</cp:revision>
  <cp:lastPrinted>2021-04-22T17:50:33Z</cp:lastPrinted>
  <dcterms:created xsi:type="dcterms:W3CDTF">2009-03-17T12:21:13Z</dcterms:created>
  <dcterms:modified xsi:type="dcterms:W3CDTF">2026-05-09T00:12:38Z</dcterms:modified>
</cp:coreProperties>
</file>