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4" r:id="rId3"/>
  </p:sldMasterIdLst>
  <p:notesMasterIdLst>
    <p:notesMasterId r:id="rId62"/>
  </p:notesMasterIdLst>
  <p:handoutMasterIdLst>
    <p:handoutMasterId r:id="rId63"/>
  </p:handoutMasterIdLst>
  <p:sldIdLst>
    <p:sldId id="28266" r:id="rId4"/>
    <p:sldId id="28183" r:id="rId5"/>
    <p:sldId id="28184" r:id="rId6"/>
    <p:sldId id="322" r:id="rId7"/>
    <p:sldId id="28528" r:id="rId8"/>
    <p:sldId id="28634" r:id="rId9"/>
    <p:sldId id="28677" r:id="rId10"/>
    <p:sldId id="12364" r:id="rId11"/>
    <p:sldId id="28653" r:id="rId12"/>
    <p:sldId id="28654" r:id="rId13"/>
    <p:sldId id="28655" r:id="rId14"/>
    <p:sldId id="9339" r:id="rId15"/>
    <p:sldId id="4440" r:id="rId16"/>
    <p:sldId id="28688" r:id="rId17"/>
    <p:sldId id="2916" r:id="rId18"/>
    <p:sldId id="9064" r:id="rId19"/>
    <p:sldId id="6635" r:id="rId20"/>
    <p:sldId id="6331" r:id="rId21"/>
    <p:sldId id="9061" r:id="rId22"/>
    <p:sldId id="28635" r:id="rId23"/>
    <p:sldId id="28656" r:id="rId24"/>
    <p:sldId id="28657" r:id="rId25"/>
    <p:sldId id="27827" r:id="rId26"/>
    <p:sldId id="28664" r:id="rId27"/>
    <p:sldId id="2837" r:id="rId28"/>
    <p:sldId id="2839" r:id="rId29"/>
    <p:sldId id="7104" r:id="rId30"/>
    <p:sldId id="3866" r:id="rId31"/>
    <p:sldId id="2875" r:id="rId32"/>
    <p:sldId id="2878" r:id="rId33"/>
    <p:sldId id="2880" r:id="rId34"/>
    <p:sldId id="10716" r:id="rId35"/>
    <p:sldId id="28673" r:id="rId36"/>
    <p:sldId id="27479" r:id="rId37"/>
    <p:sldId id="28689" r:id="rId38"/>
    <p:sldId id="28690" r:id="rId39"/>
    <p:sldId id="28680" r:id="rId40"/>
    <p:sldId id="28658" r:id="rId41"/>
    <p:sldId id="265" r:id="rId42"/>
    <p:sldId id="263" r:id="rId43"/>
    <p:sldId id="28674" r:id="rId44"/>
    <p:sldId id="28659" r:id="rId45"/>
    <p:sldId id="28660" r:id="rId46"/>
    <p:sldId id="28661" r:id="rId47"/>
    <p:sldId id="28662" r:id="rId48"/>
    <p:sldId id="28663" r:id="rId49"/>
    <p:sldId id="28636" r:id="rId50"/>
    <p:sldId id="12216" r:id="rId51"/>
    <p:sldId id="28691" r:id="rId52"/>
    <p:sldId id="28666" r:id="rId53"/>
    <p:sldId id="28681" r:id="rId54"/>
    <p:sldId id="28687" r:id="rId55"/>
    <p:sldId id="28682" r:id="rId56"/>
    <p:sldId id="28683" r:id="rId57"/>
    <p:sldId id="28684" r:id="rId58"/>
    <p:sldId id="12493" r:id="rId59"/>
    <p:sldId id="28669" r:id="rId60"/>
    <p:sldId id="28375" r:id="rId61"/>
  </p:sldIdLst>
  <p:sldSz cx="12192000" cy="6858000"/>
  <p:notesSz cx="7315200" cy="96012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8677" autoAdjust="0"/>
    <p:restoredTop sz="93243" autoAdjust="0"/>
  </p:normalViewPr>
  <p:slideViewPr>
    <p:cSldViewPr>
      <p:cViewPr varScale="1">
        <p:scale>
          <a:sx n="114" d="100"/>
          <a:sy n="114" d="100"/>
        </p:scale>
        <p:origin x="529" y="9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a:t>105 </a:t>
            </a:r>
            <a:r>
              <a:rPr lang="en-US" sz="1400" dirty="0"/>
              <a:t>Acts 18v9-18 </a:t>
            </a:r>
          </a:p>
          <a:p>
            <a:pPr>
              <a:defRPr/>
            </a:pPr>
            <a:r>
              <a:rPr lang="en-US" sz="1400" dirty="0"/>
              <a:t>05-06-2026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5/6/26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13</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18</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39</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52578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080725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202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746514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564434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9932879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52731956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592174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08676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6300179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16592007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43193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26675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143641"/>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433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0068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054956"/>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rPr>
              <a:t>25</a:t>
            </a:r>
            <a:r>
              <a:rPr lang="en-US" sz="3500" b="1" baseline="30000"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partial hardening has happened to Israel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fullness of the Gentiles has come in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rPr>
              <a:t>26</a:t>
            </a:r>
            <a:r>
              <a:rPr lang="en-US" sz="3500" b="1" baseline="30000"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all Israel will be saved;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618E-4118-4177-590A-6EAEC18F40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254FE7A-2516-A1ED-864B-AF4C49BEF829}"/>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AD27063-98FC-1279-8148-37A2D8A0C7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99FE43B-D52B-0132-3555-607219B3D91C}"/>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689173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spcAft>
                <a:spcPts val="1200"/>
              </a:spcAft>
            </a:pPr>
            <a:r>
              <a:rPr lang="en-US" altLang="en-US" sz="3600" b="1"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09600" y="1143000"/>
            <a:ext cx="10972800" cy="4953000"/>
          </a:xfrm>
        </p:spPr>
        <p:txBody>
          <a:bodyPr/>
          <a:lstStyle/>
          <a:p>
            <a:pPr marL="457200" lvl="3" indent="-457200">
              <a:lnSpc>
                <a:spcPct val="100000"/>
              </a:lnSpc>
              <a:spcBef>
                <a:spcPts val="0"/>
              </a:spcBef>
              <a:spcAft>
                <a:spcPts val="18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rPr>
              <a:t>John’s use of indefinite concepts elsewhere</a:t>
            </a:r>
          </a:p>
          <a:p>
            <a:pPr marL="914400" lvl="1" indent="-457200">
              <a:lnSpc>
                <a:spcPct val="100000"/>
              </a:lnSpc>
              <a:spcBef>
                <a:spcPts val="0"/>
              </a:spcBef>
              <a:spcAft>
                <a:spcPts val="1200"/>
              </a:spcAft>
              <a:buClr>
                <a:srgbClr val="FF00FF"/>
              </a:buClr>
              <a:defRPr/>
            </a:pPr>
            <a:r>
              <a:rPr lang="en-US" sz="3000" dirty="0">
                <a:effectLst>
                  <a:outerShdw blurRad="38100" dist="38100" dir="2700000" algn="tl">
                    <a:srgbClr val="000000">
                      <a:alpha val="43137"/>
                    </a:srgbClr>
                  </a:outerShdw>
                </a:effectLst>
              </a:rPr>
              <a:t>Revelation 20:8, 20:3</a:t>
            </a:r>
          </a:p>
          <a:p>
            <a:pPr marL="514350" lvl="3" indent="-514350">
              <a:lnSpc>
                <a:spcPct val="100000"/>
              </a:lnSpc>
              <a:spcBef>
                <a:spcPts val="0"/>
              </a:spcBef>
              <a:spcAft>
                <a:spcPts val="1800"/>
              </a:spcAft>
              <a:buClr>
                <a:srgbClr val="00FF00"/>
              </a:buClr>
              <a:buSzPct val="100000"/>
              <a:buFont typeface="+mj-lt"/>
              <a:buAutoNum type="arabicPeriod" startAt="2"/>
              <a:defRPr/>
            </a:pPr>
            <a:r>
              <a:rPr lang="en-US" sz="3000" dirty="0">
                <a:effectLst>
                  <a:outerShdw blurRad="38100" dist="38100" dir="2700000" algn="tl">
                    <a:srgbClr val="000000">
                      <a:alpha val="43137"/>
                    </a:srgbClr>
                  </a:outerShdw>
                </a:effectLst>
              </a:rPr>
              <a:t>Exception to the “# of years” examples?</a:t>
            </a:r>
          </a:p>
          <a:p>
            <a:pPr marL="457200" lvl="3" indent="-457200">
              <a:lnSpc>
                <a:spcPct val="100000"/>
              </a:lnSpc>
              <a:spcBef>
                <a:spcPts val="0"/>
              </a:spcBef>
              <a:spcAft>
                <a:spcPts val="1800"/>
              </a:spcAft>
              <a:buClr>
                <a:srgbClr val="00FF00"/>
              </a:buClr>
              <a:buSzPct val="100000"/>
              <a:buFont typeface="+mj-lt"/>
              <a:buAutoNum type="arabicPeriod" startAt="2"/>
              <a:defRPr/>
            </a:pPr>
            <a:r>
              <a:rPr lang="en-US" sz="3000" dirty="0">
                <a:effectLst>
                  <a:outerShdw blurRad="38100" dist="38100" dir="2700000" algn="tl">
                    <a:srgbClr val="000000">
                      <a:alpha val="43137"/>
                    </a:srgbClr>
                  </a:outerShdw>
                </a:effectLst>
              </a:rPr>
              <a:t>Other numbers are taken literally</a:t>
            </a:r>
          </a:p>
          <a:p>
            <a:pPr marL="914400" lvl="1" indent="-457200">
              <a:lnSpc>
                <a:spcPct val="100000"/>
              </a:lnSpc>
              <a:spcBef>
                <a:spcPts val="0"/>
              </a:spcBef>
              <a:spcAft>
                <a:spcPts val="1200"/>
              </a:spcAft>
              <a:buClr>
                <a:srgbClr val="FF00FF"/>
              </a:buClr>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marL="514350" lvl="3" indent="-514350">
              <a:lnSpc>
                <a:spcPct val="100000"/>
              </a:lnSpc>
              <a:spcBef>
                <a:spcPts val="0"/>
              </a:spcBef>
              <a:spcAft>
                <a:spcPts val="1800"/>
              </a:spcAft>
              <a:buClr>
                <a:srgbClr val="00FF00"/>
              </a:buClr>
              <a:buSzPct val="100000"/>
              <a:buFont typeface="+mj-lt"/>
              <a:buAutoNum type="arabicPeriod" startAt="4"/>
              <a:defRPr/>
            </a:pPr>
            <a:r>
              <a:rPr lang="en-US" sz="3000" dirty="0">
                <a:effectLst>
                  <a:outerShdw blurRad="38100" dist="38100" dir="2700000" algn="tl">
                    <a:srgbClr val="000000">
                      <a:alpha val="43137"/>
                    </a:srgbClr>
                  </a:outerShdw>
                </a:effectLst>
              </a:rPr>
              <a:t>Not always a symbolic interpretation</a:t>
            </a:r>
          </a:p>
          <a:p>
            <a:pPr marL="914400" lvl="1" indent="-457200">
              <a:lnSpc>
                <a:spcPct val="100000"/>
              </a:lnSpc>
              <a:spcBef>
                <a:spcPts val="0"/>
              </a:spcBef>
              <a:spcAft>
                <a:spcPts val="1200"/>
              </a:spcAft>
              <a:buClr>
                <a:srgbClr val="FF00FF"/>
              </a:buClr>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42182475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243337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4:13</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“Until I come, give your attention to the public reading, to exhortation, and teaching.”</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648200" y="2209800"/>
            <a:ext cx="3267263" cy="2438400"/>
          </a:xfrm>
          <a:prstGeom prst="rect">
            <a:avLst/>
          </a:prstGeom>
          <a:ln>
            <a:solidFill>
              <a:schemeClr val="tx1"/>
            </a:solidFill>
          </a:ln>
        </p:spPr>
      </p:pic>
    </p:spTree>
    <p:extLst>
      <p:ext uri="{BB962C8B-B14F-4D97-AF65-F5344CB8AC3E}">
        <p14:creationId xmlns:p14="http://schemas.microsoft.com/office/powerpoint/2010/main" val="61296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b="1" dirty="0">
                <a:solidFill>
                  <a:srgbClr val="00FFFF"/>
                </a:solidFill>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3733800" y="1371600"/>
            <a:ext cx="7848600" cy="3999035"/>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twenty-seven explicit commands</a:t>
            </a:r>
            <a:r>
              <a:rPr lang="en-US" sz="3200" dirty="0">
                <a:effectLst>
                  <a:outerShdw blurRad="38100" dist="38100" dir="2700000" algn="tl">
                    <a:srgbClr val="000000">
                      <a:alpha val="43137"/>
                    </a:srgbClr>
                  </a:outerShdw>
                </a:effectLst>
                <a:cs typeface="Calibri" panose="020F0502020204030204" pitchFamily="34" charset="0"/>
              </a:rPr>
              <a:t>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76200"/>
            <a:ext cx="685800" cy="9108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1B254A-D8A6-7508-1164-0832F82ECA61}"/>
              </a:ext>
            </a:extLst>
          </p:cNvPr>
          <p:cNvPicPr>
            <a:picLocks noChangeAspect="1"/>
          </p:cNvPicPr>
          <p:nvPr/>
        </p:nvPicPr>
        <p:blipFill>
          <a:blip r:embed="rId3"/>
          <a:stretch>
            <a:fillRect/>
          </a:stretch>
        </p:blipFill>
        <p:spPr>
          <a:xfrm>
            <a:off x="533400" y="1567748"/>
            <a:ext cx="2819400" cy="3309052"/>
          </a:xfrm>
          <a:prstGeom prst="rect">
            <a:avLst/>
          </a:prstGeom>
          <a:ln w="28575">
            <a:solidFill>
              <a:schemeClr val="tx1"/>
            </a:solidFill>
          </a:ln>
        </p:spPr>
      </p:pic>
    </p:spTree>
    <p:extLst>
      <p:ext uri="{BB962C8B-B14F-4D97-AF65-F5344CB8AC3E}">
        <p14:creationId xmlns:p14="http://schemas.microsoft.com/office/powerpoint/2010/main" val="303822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a:t>
            </a:r>
            <a:r>
              <a:rPr lang="en-US" sz="3500">
                <a:effectLst>
                  <a:outerShdw blurRad="38100" dist="38100" dir="2700000" algn="tl">
                    <a:srgbClr val="000000">
                      <a:alpha val="43137"/>
                    </a:srgbClr>
                  </a:outerShdw>
                </a:effectLst>
                <a:cs typeface="Calibri" panose="020F0502020204030204" pitchFamily="34" charset="0"/>
              </a:rPr>
              <a:t>will receive </a:t>
            </a:r>
            <a:r>
              <a:rPr lang="en-US" sz="3500" dirty="0">
                <a:effectLst>
                  <a:outerShdw blurRad="38100" dist="38100" dir="2700000" algn="tl">
                    <a:srgbClr val="000000">
                      <a:alpha val="43137"/>
                    </a:srgbClr>
                  </a:outerShdw>
                </a:effectLst>
                <a:cs typeface="Calibri" panose="020F0502020204030204" pitchFamily="34" charset="0"/>
              </a:rPr>
              <a:t>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Before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92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85153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11913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256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 descr="IMG_1441.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 descr="IMG_1445.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person must be careful how he builds on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no one can lay a foundation other than the one which is laid, which is Jesus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if anyone builds on the foundation with gold, silver, precious stones, wood, hay, or straw.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each one’s work will become evident; for the day will show it because it is to be revealed with fire, and the fire itself will test the . . .</a:t>
            </a:r>
          </a:p>
        </p:txBody>
      </p:sp>
    </p:spTree>
    <p:extLst>
      <p:ext uri="{BB962C8B-B14F-4D97-AF65-F5344CB8AC3E}">
        <p14:creationId xmlns:p14="http://schemas.microsoft.com/office/powerpoint/2010/main" val="1957157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2793072"/>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…quality of each one’s work.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which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is burned up, he will suffer loss; but he himself will be saved, yet only so as through fire.”</a:t>
            </a:r>
          </a:p>
        </p:txBody>
      </p:sp>
      <p:pic>
        <p:nvPicPr>
          <p:cNvPr id="2" name="Picture 1">
            <a:extLst>
              <a:ext uri="{FF2B5EF4-FFF2-40B4-BE49-F238E27FC236}">
                <a16:creationId xmlns:a16="http://schemas.microsoft.com/office/drawing/2014/main" id="{F9FAB018-5921-4F90-840C-D11ECF7ADB6D}"/>
              </a:ext>
            </a:extLst>
          </p:cNvPr>
          <p:cNvPicPr>
            <a:picLocks noChangeAspect="1"/>
          </p:cNvPicPr>
          <p:nvPr/>
        </p:nvPicPr>
        <p:blipFill rotWithShape="1">
          <a:blip r:embed="rId3"/>
          <a:srcRect l="30625"/>
          <a:stretch/>
        </p:blipFill>
        <p:spPr>
          <a:xfrm>
            <a:off x="4351496" y="2819400"/>
            <a:ext cx="3489008" cy="201168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24398"/>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1 Corinthians 9:24-27</a:t>
            </a:r>
          </a:p>
          <a:p>
            <a:pPr algn="just" eaLnBrk="1" hangingPunct="1">
              <a:defRPr/>
            </a:pPr>
            <a:r>
              <a:rPr lang="en-US" sz="3250" dirty="0">
                <a:latin typeface="Calibri" panose="020F0502020204030204" pitchFamily="34" charset="0"/>
              </a:rPr>
              <a:t>“</a:t>
            </a:r>
            <a:r>
              <a:rPr lang="en-US" sz="3250" baseline="30000" dirty="0">
                <a:latin typeface="Calibri" panose="020F0502020204030204" pitchFamily="34" charset="0"/>
              </a:rPr>
              <a:t>24 </a:t>
            </a:r>
            <a:r>
              <a:rPr lang="en-US" sz="3250" dirty="0">
                <a:latin typeface="Calibri" panose="020F0502020204030204" pitchFamily="34" charset="0"/>
              </a:rPr>
              <a:t>Do you not know that those who run in a race all run, but </a:t>
            </a:r>
            <a:r>
              <a:rPr lang="en-US" sz="3250" i="1" dirty="0">
                <a:latin typeface="Calibri" panose="020F0502020204030204" pitchFamily="34" charset="0"/>
              </a:rPr>
              <a:t>only</a:t>
            </a:r>
            <a:r>
              <a:rPr lang="en-US" sz="3250" dirty="0">
                <a:latin typeface="Calibri" panose="020F0502020204030204" pitchFamily="34" charset="0"/>
              </a:rPr>
              <a:t> one receives the prize? Run in such a way that you may win. </a:t>
            </a:r>
            <a:r>
              <a:rPr lang="en-US" sz="3250" baseline="30000" dirty="0">
                <a:latin typeface="Calibri" panose="020F0502020204030204" pitchFamily="34" charset="0"/>
              </a:rPr>
              <a:t>25 </a:t>
            </a:r>
            <a:r>
              <a:rPr lang="en-US" sz="3250" dirty="0">
                <a:latin typeface="Calibri" panose="020F0502020204030204" pitchFamily="34" charset="0"/>
              </a:rPr>
              <a:t>Everyone who competes in the games exercises self-control in all things. They then </a:t>
            </a:r>
            <a:r>
              <a:rPr lang="en-US" sz="3250" i="1" dirty="0">
                <a:latin typeface="Calibri" panose="020F0502020204030204" pitchFamily="34" charset="0"/>
              </a:rPr>
              <a:t>do it</a:t>
            </a:r>
            <a:r>
              <a:rPr lang="en-US" sz="3250" dirty="0">
                <a:latin typeface="Calibri" panose="020F0502020204030204" pitchFamily="34" charset="0"/>
              </a:rPr>
              <a:t> to receive a perishable wreath, but we an imperishable. </a:t>
            </a:r>
            <a:r>
              <a:rPr lang="en-US" sz="3250" baseline="30000" dirty="0">
                <a:latin typeface="Calibri" panose="020F0502020204030204" pitchFamily="34" charset="0"/>
              </a:rPr>
              <a:t>26 </a:t>
            </a:r>
            <a:r>
              <a:rPr lang="en-US" sz="3250" dirty="0">
                <a:latin typeface="Calibri" panose="020F0502020204030204" pitchFamily="34" charset="0"/>
              </a:rPr>
              <a:t>Therefore I run in such a way, as not without aim; I box in such a way, as not beating the air; </a:t>
            </a:r>
            <a:r>
              <a:rPr lang="en-US" sz="3250" baseline="30000" dirty="0">
                <a:latin typeface="Calibri" panose="020F0502020204030204" pitchFamily="34" charset="0"/>
              </a:rPr>
              <a:t>27 </a:t>
            </a:r>
            <a:r>
              <a:rPr lang="en-US" sz="3250" dirty="0">
                <a:latin typeface="Calibri" panose="020F0502020204030204" pitchFamily="34" charset="0"/>
              </a:rPr>
              <a:t>but I discipline my body and make it my slave, so that, after I have preached to others, I myself will not be disqualified.”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5033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1239601"/>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256032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89262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278809"/>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The existence of this proconsul is well documented outside the Scriptures. </a:t>
            </a:r>
            <a:r>
              <a:rPr lang="en-US" sz="3000" b="0" i="0" u="none" strike="noStrike" dirty="0" err="1">
                <a:effectLst>
                  <a:outerShdw blurRad="38100" dist="38100" dir="2700000" algn="tl">
                    <a:srgbClr val="000000">
                      <a:alpha val="43137"/>
                    </a:srgbClr>
                  </a:outerShdw>
                </a:effectLst>
              </a:rPr>
              <a:t>Gallio’s</a:t>
            </a:r>
            <a:r>
              <a:rPr lang="en-US" sz="3000" b="0" i="0" u="none" strike="noStrike" dirty="0">
                <a:effectLst>
                  <a:outerShdw blurRad="38100" dist="38100" dir="2700000" algn="tl">
                    <a:srgbClr val="000000">
                      <a:alpha val="43137"/>
                    </a:srgbClr>
                  </a:outerShdw>
                </a:effectLst>
              </a:rPr>
              <a:t> father was Seneca the Elder (ca. 50 B.C. – ca. A.D. 40), a famous Roman rhetorician from the Iberian Peninsula.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had two brothers, one of whom was Lucius </a:t>
            </a:r>
            <a:r>
              <a:rPr lang="en-US" sz="3000" b="0" i="0" u="none" strike="noStrike" dirty="0" err="1">
                <a:effectLst>
                  <a:outerShdw blurRad="38100" dist="38100" dir="2700000" algn="tl">
                    <a:srgbClr val="000000">
                      <a:alpha val="43137"/>
                    </a:srgbClr>
                  </a:outerShdw>
                </a:effectLst>
              </a:rPr>
              <a:t>Annaeus</a:t>
            </a:r>
            <a:r>
              <a:rPr lang="en-US" sz="3000" b="0" i="0" u="none" strike="noStrike" dirty="0">
                <a:effectLst>
                  <a:outerShdw blurRad="38100" dist="38100" dir="2700000" algn="tl">
                    <a:srgbClr val="000000">
                      <a:alpha val="43137"/>
                    </a:srgbClr>
                  </a:outerShdw>
                </a:effectLst>
              </a:rPr>
              <a:t> Seneca (ca. 4 B.C. – A.D. 65). Better known as Seneca the Younger, this brother was the Stoic philosopher, statesman, orator, and writer, who tutored Emperor Nero.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was born in Cordova (Cordoba) around the year 5 B.C. He was originally named Lucius </a:t>
            </a:r>
            <a:r>
              <a:rPr lang="en-US" sz="3000" b="0" i="0" u="none" strike="noStrike" dirty="0" err="1">
                <a:effectLst>
                  <a:outerShdw blurRad="38100" dist="38100" dir="2700000" algn="tl">
                    <a:srgbClr val="000000">
                      <a:alpha val="43137"/>
                    </a:srgbClr>
                  </a:outerShdw>
                </a:effectLst>
              </a:rPr>
              <a:t>Annaeus</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Novatus</a:t>
            </a:r>
            <a:r>
              <a:rPr lang="en-US" sz="3000" b="0" i="0" u="none" strike="noStrike" dirty="0">
                <a:effectLst>
                  <a:outerShdw blurRad="38100" dist="38100" dir="2700000" algn="tl">
                    <a:srgbClr val="000000">
                      <a:alpha val="43137"/>
                    </a:srgbClr>
                  </a:outerShdw>
                </a:effectLst>
              </a:rPr>
              <a:t>, but assumed the name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after his adoption by the senator L. Junius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a:t>
            </a: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381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20362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He served as proconsul of Achaia, as mentioned in this verse, for only two years, in A.D. 51–52. Seneca the Younger said of him: ‘No mortal is so pleasant to any one person as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is to everybody.’ Emperor Claudius referred to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as </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my friend and proconsul’ in the Delphi Inscription, a collection of nine fragments of a letter written by Claudius in ca. A.D. 52. Hence, this man’s name and the fact that he was proconsul in Achaia is recorded elsewhere. In the year A.D. 65, Emperor Nero, in one of his fits of madness, forced Seneca the Younger to commit suicide. It seems that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followed suit shortly after. It was this man before whom Paul was now brought by the opposition.”</a:t>
            </a:r>
          </a:p>
          <a:p>
            <a:pPr marL="0" indent="0" algn="just">
              <a:lnSpc>
                <a:spcPct val="100000"/>
              </a:lnSpc>
              <a:spcBef>
                <a:spcPts val="0"/>
              </a:spcBef>
              <a:spcAft>
                <a:spcPts val="1800"/>
              </a:spcAft>
              <a:buNone/>
            </a:pP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a:effectLst>
                  <a:outerShdw blurRad="38100" dist="38100" dir="2700000" algn="tl">
                    <a:srgbClr val="000000"/>
                  </a:outerShdw>
                </a:effectLst>
                <a:latin typeface="Calibri" panose="020F0502020204030204" pitchFamily="34" charset="0"/>
                <a:cs typeface="+mn-cs"/>
              </a:rPr>
              <a:t>, </a:t>
            </a:r>
            <a:r>
              <a:rPr lang="en-US" altLang="en-US" sz="1800">
                <a:effectLst>
                  <a:outerShdw blurRad="38100" dist="38100" dir="2700000" algn="tl">
                    <a:srgbClr val="000000"/>
                  </a:outerShdw>
                </a:effectLst>
                <a:latin typeface="Calibri" panose="020F0502020204030204" pitchFamily="34" charset="0"/>
                <a:cs typeface="+mn-cs"/>
              </a:rPr>
              <a:t>381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5774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F834-F474-AD5A-320E-02B7AA23B2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C5DF30-75AD-6AA5-1576-2350A17C24A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02AAEA06-9AD3-D62F-3131-FF6DA47FEA78}"/>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AA1073E-A3E8-1EFA-CB82-297293E8E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70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Gallio’s</a:t>
            </a:r>
            <a:r>
              <a:rPr lang="en-US" sz="2800" b="1" u="sng" dirty="0">
                <a:solidFill>
                  <a:srgbClr val="FFFFCC"/>
                </a:solidFill>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6953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a:ln>
            <a:solidFill>
              <a:schemeClr val="tx1"/>
            </a:solidFill>
          </a:ln>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58400"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58400" y="76200"/>
            <a:ext cx="1565455" cy="10972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581400" y="1593274"/>
            <a:ext cx="8000999" cy="3949111"/>
          </a:xfrm>
        </p:spPr>
        <p:txBody>
          <a:bodyPr/>
          <a:lstStyle/>
          <a:p>
            <a:pPr marL="0" indent="0" algn="just">
              <a:lnSpc>
                <a:spcPct val="100000"/>
              </a:lnSpc>
              <a:spcBef>
                <a:spcPts val="0"/>
              </a:spcBef>
              <a:spcAft>
                <a:spcPts val="1800"/>
              </a:spcAft>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Gallio’s actions in the book of Acts will have profound effect on the growth of Christianity in the Roman world by postponing official persecution... [His] refusal to indict Paul has ramifications throughout the Empire. Had he sided with the Jewish leaders and proclaimed Christianity a new religion, it would be illegal under Roman law. A precedent would have been set that could outlaw the church at a time it is still weak and vulnerable. His refusal to indict Paul protects the preaching of Christianity for a time</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4" y="228600"/>
            <a:ext cx="56555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Mal Couch</a:t>
            </a:r>
          </a:p>
          <a:p>
            <a:pPr algn="ctr"/>
            <a:r>
              <a:rPr lang="en-US" b="0" i="0" u="none" strike="noStrike" dirty="0">
                <a:effectLst/>
                <a:latin typeface="UICTFontTextStyleTallBody"/>
              </a:rPr>
              <a:t>Couch, </a:t>
            </a:r>
            <a:r>
              <a:rPr lang="en-US" b="0" i="1" u="none" strike="noStrike" dirty="0">
                <a:effectLst/>
                <a:latin typeface="UICTFontTextStyleTallBody"/>
              </a:rPr>
              <a:t>A Bible Handbook to the Acts of the Apostles</a:t>
            </a:r>
            <a:r>
              <a:rPr lang="en-US" b="0" i="0" u="none" strike="noStrike" dirty="0">
                <a:effectLst/>
                <a:latin typeface="UICTFontTextStyleTallBody"/>
              </a:rPr>
              <a:t>, 348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 name="Picture 9">
            <a:extLst>
              <a:ext uri="{FF2B5EF4-FFF2-40B4-BE49-F238E27FC236}">
                <a16:creationId xmlns:a16="http://schemas.microsoft.com/office/drawing/2014/main" id="{D2959AAB-05F3-AFFE-4441-FEE44690B7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7668" r="8225"/>
          <a:stretch>
            <a:fillRect/>
          </a:stretch>
        </p:blipFill>
        <p:spPr>
          <a:xfrm>
            <a:off x="685800" y="143470"/>
            <a:ext cx="1282872" cy="914400"/>
          </a:xfrm>
          <a:prstGeom prst="rect">
            <a:avLst/>
          </a:prstGeom>
          <a:ln>
            <a:solidFill>
              <a:schemeClr val="tx1"/>
            </a:solidFill>
          </a:ln>
        </p:spPr>
      </p:pic>
      <p:pic>
        <p:nvPicPr>
          <p:cNvPr id="13" name="Picture 12">
            <a:extLst>
              <a:ext uri="{FF2B5EF4-FFF2-40B4-BE49-F238E27FC236}">
                <a16:creationId xmlns:a16="http://schemas.microsoft.com/office/drawing/2014/main" id="{7CCD4671-E728-B223-E72D-E9392495D690}"/>
              </a:ext>
            </a:extLst>
          </p:cNvPr>
          <p:cNvPicPr>
            <a:picLocks noChangeAspect="1"/>
          </p:cNvPicPr>
          <p:nvPr/>
        </p:nvPicPr>
        <p:blipFill>
          <a:blip r:embed="rId5"/>
          <a:stretch>
            <a:fillRect/>
          </a:stretch>
        </p:blipFill>
        <p:spPr>
          <a:xfrm>
            <a:off x="683362" y="1752600"/>
            <a:ext cx="2534718" cy="4114800"/>
          </a:xfrm>
          <a:prstGeom prst="rect">
            <a:avLst/>
          </a:prstGeom>
          <a:ln w="38100">
            <a:solidFill>
              <a:schemeClr val="tx1"/>
            </a:solidFill>
          </a:ln>
        </p:spPr>
      </p:pic>
    </p:spTree>
    <p:extLst>
      <p:ext uri="{BB962C8B-B14F-4D97-AF65-F5344CB8AC3E}">
        <p14:creationId xmlns:p14="http://schemas.microsoft.com/office/powerpoint/2010/main" val="2118965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772469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981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17949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775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8990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92575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2C04A513-7B6E-A7AA-C729-2A8232B328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7563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99364-5A95-7973-D6C0-209A8E182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4536BC-C56B-16EF-E05C-DD02F73D20F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895F8F5-7295-82E0-E062-A78D893B40EE}"/>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8BE349E5-C737-1014-79EB-05192F9757D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025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6287682B-D4BC-0D94-CB49-1D84166BB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16793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0678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E7A4-DBBB-6FEB-AF9E-92321E6BA3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47D859-D1DD-FE3C-94B2-EE9B03734F1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0B82472-D21F-C1A6-FB57-31B837A6DE1E}"/>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Nazirite</a:t>
            </a:r>
            <a:r>
              <a:rPr lang="en-US" sz="2800" b="1" u="sng" dirty="0">
                <a:solidFill>
                  <a:srgbClr val="FFFFCC"/>
                </a:solidFill>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AB710B64-F4A2-707B-8AD1-9B1983F678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6708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950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791981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Freedom from the Mosaic Law means two things: First, it means believers are free from the obligation to obey any of the 613 commandments; but second, freedom from the law also means that they are free to observe those things that they choose to observe as long as they do not contradict the laws of Messiah. Paul saw no contradiction between keeping Jewish customs and living his new faith…The difference between Paul and the </a:t>
            </a:r>
            <a:r>
              <a:rPr lang="en-US" sz="3000" b="0" i="0" u="none" strike="noStrike" dirty="0" err="1">
                <a:effectLst>
                  <a:outerShdw blurRad="38100" dist="38100" dir="2700000" algn="tl">
                    <a:srgbClr val="000000">
                      <a:alpha val="43137"/>
                    </a:srgbClr>
                  </a:outerShdw>
                </a:effectLst>
              </a:rPr>
              <a:t>Judaizers</a:t>
            </a:r>
            <a:r>
              <a:rPr lang="en-US" sz="3000" b="0" i="0" u="none" strike="noStrike" dirty="0">
                <a:effectLst>
                  <a:outerShdw blurRad="38100" dist="38100" dir="2700000" algn="tl">
                    <a:srgbClr val="000000">
                      <a:alpha val="43137"/>
                    </a:srgbClr>
                  </a:outerShdw>
                </a:effectLst>
              </a:rPr>
              <a:t> was that the </a:t>
            </a:r>
            <a:r>
              <a:rPr lang="en-US" sz="3000" b="0" i="0" u="none" strike="noStrike" dirty="0" err="1">
                <a:effectLst>
                  <a:outerShdw blurRad="38100" dist="38100" dir="2700000" algn="tl">
                    <a:srgbClr val="000000">
                      <a:alpha val="43137"/>
                    </a:srgbClr>
                  </a:outerShdw>
                </a:effectLst>
              </a:rPr>
              <a:t>Judaizers</a:t>
            </a:r>
            <a:r>
              <a:rPr lang="en-US" sz="3000" b="0" i="0" u="none" strike="noStrike" dirty="0">
                <a:effectLst>
                  <a:outerShdw blurRad="38100" dist="38100" dir="2700000" algn="tl">
                    <a:srgbClr val="000000">
                      <a:alpha val="43137"/>
                    </a:srgbClr>
                  </a:outerShdw>
                </a:effectLst>
              </a:rPr>
              <a:t> tried to impose these things upon the Gentile believers. While choosing to practice many Jewish customs, Paul refused to impose them on the Gentiles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82426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5889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301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2578-29A6-E67E-7D44-10478DAD303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583E2B9-D5B0-DBB4-383E-56E7C2720986}"/>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DE81A37-CBF0-2B4B-A07C-E011636B6CA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7D751EF-AED5-672B-ADC6-22ED6FA67AE7}"/>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73657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14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02104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12997</TotalTime>
  <Words>2354</Words>
  <Application>Microsoft Office PowerPoint</Application>
  <PresentationFormat>Widescreen</PresentationFormat>
  <Paragraphs>264</Paragraphs>
  <Slides>58</Slides>
  <Notes>9</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Office Theme</vt:lpstr>
      <vt:lpstr>1_Office Theme</vt:lpstr>
      <vt:lpstr>Azure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Acts 18:9-10 Divine Revelation </vt:lpstr>
      <vt:lpstr>Acts 18:9-10 Divine Revelation </vt:lpstr>
      <vt:lpstr>Acts 18:9-10 Divine Revelation </vt:lpstr>
      <vt:lpstr>Acts 18:9-10 Divine Revelation </vt:lpstr>
      <vt:lpstr>PowerPoint Presentation</vt:lpstr>
      <vt:lpstr>PowerPoint Presentation</vt:lpstr>
      <vt:lpstr>PowerPoint Presentation</vt:lpstr>
      <vt:lpstr>Reasons for Understanding 1000 Literally</vt:lpstr>
      <vt:lpstr>PowerPoint Presentation</vt:lpstr>
      <vt:lpstr>PowerPoint Presentation</vt:lpstr>
      <vt:lpstr>PowerPoint Presentation</vt:lpstr>
      <vt:lpstr>Emphasis of 2 Timothy</vt:lpstr>
      <vt:lpstr>PowerPoint Presentation</vt:lpstr>
      <vt:lpstr>PowerPoint Presentation</vt:lpstr>
      <vt:lpstr>PowerPoint Presentation</vt:lpstr>
      <vt:lpstr>Acts 18:12-13 Opposition</vt:lpstr>
      <vt:lpstr>Acts 18:12-13 Opposition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18:12-13 Opposition</vt:lpstr>
      <vt:lpstr>PowerPoint Presentation</vt:lpstr>
      <vt:lpstr>Purpose</vt:lpstr>
      <vt:lpstr>Message</vt:lpstr>
      <vt:lpstr>PowerPoint Presentation</vt:lpstr>
      <vt:lpstr>PowerPoint Presentation</vt:lpstr>
      <vt:lpstr>Acts 18:16-17 Judgment’s Results</vt:lpstr>
      <vt:lpstr>Acts 18:16-17 Judgment’s Results</vt:lpstr>
      <vt:lpstr>Acts 18:16-17 Judgment’s Results</vt:lpstr>
      <vt:lpstr>Acts 18:16-17 Judgment’s Results</vt:lpstr>
      <vt:lpstr>PowerPoint Presentation</vt:lpstr>
      <vt:lpstr>Acts 18:18 Paul’s Departure </vt:lpstr>
      <vt:lpstr>Acts 18:18 Paul’s Departure </vt:lpstr>
      <vt:lpstr>Acts 18:18 Paul’s Departure </vt:lpstr>
      <vt:lpstr>Second Missionary Journey</vt:lpstr>
      <vt:lpstr>Acts 18:18 Paul’s Departure </vt:lpstr>
      <vt:lpstr>Second Missionary Journey</vt:lpstr>
      <vt:lpstr>PowerPoint Presentation</vt:lpstr>
      <vt:lpstr>PowerPoint Presentation</vt:lpstr>
      <vt:lpstr>Conclusion</vt:lpstr>
      <vt:lpstr>PowerPoint Presentation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 Acts 18v9-18</dc:title>
  <dc:subject>ACTS</dc:subject>
  <dc:creator>A. Woods</dc:creator>
  <cp:lastModifiedBy>awoods@slbc.org</cp:lastModifiedBy>
  <cp:revision>1653</cp:revision>
  <cp:lastPrinted>2026-04-29T18:16:10Z</cp:lastPrinted>
  <dcterms:created xsi:type="dcterms:W3CDTF">2009-01-10T23:45:31Z</dcterms:created>
  <dcterms:modified xsi:type="dcterms:W3CDTF">2026-05-06T14:03:03Z</dcterms:modified>
</cp:coreProperties>
</file>