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3"/>
  </p:notesMasterIdLst>
  <p:handoutMasterIdLst>
    <p:handoutMasterId r:id="rId84"/>
  </p:handoutMasterIdLst>
  <p:sldIdLst>
    <p:sldId id="2018" r:id="rId2"/>
    <p:sldId id="2158" r:id="rId3"/>
    <p:sldId id="28018" r:id="rId4"/>
    <p:sldId id="28375" r:id="rId5"/>
    <p:sldId id="28650" r:id="rId6"/>
    <p:sldId id="28557" r:id="rId7"/>
    <p:sldId id="28651" r:id="rId8"/>
    <p:sldId id="28654" r:id="rId9"/>
    <p:sldId id="28655" r:id="rId10"/>
    <p:sldId id="28329" r:id="rId11"/>
    <p:sldId id="28660" r:id="rId12"/>
    <p:sldId id="28620" r:id="rId13"/>
    <p:sldId id="1560" r:id="rId14"/>
    <p:sldId id="28661" r:id="rId15"/>
    <p:sldId id="28457" r:id="rId16"/>
    <p:sldId id="1354" r:id="rId17"/>
    <p:sldId id="28604" r:id="rId18"/>
    <p:sldId id="28606" r:id="rId19"/>
    <p:sldId id="4653" r:id="rId20"/>
    <p:sldId id="28512" r:id="rId21"/>
    <p:sldId id="28656" r:id="rId22"/>
    <p:sldId id="28683" r:id="rId23"/>
    <p:sldId id="28684" r:id="rId24"/>
    <p:sldId id="28657" r:id="rId25"/>
    <p:sldId id="28340" r:id="rId26"/>
    <p:sldId id="28658" r:id="rId27"/>
    <p:sldId id="4726" r:id="rId28"/>
    <p:sldId id="28659" r:id="rId29"/>
    <p:sldId id="2844" r:id="rId30"/>
    <p:sldId id="2935" r:id="rId31"/>
    <p:sldId id="28652" r:id="rId32"/>
    <p:sldId id="28662" r:id="rId33"/>
    <p:sldId id="28663" r:id="rId34"/>
    <p:sldId id="28665" r:id="rId35"/>
    <p:sldId id="28666" r:id="rId36"/>
    <p:sldId id="3094" r:id="rId37"/>
    <p:sldId id="28667" r:id="rId38"/>
    <p:sldId id="28680" r:id="rId39"/>
    <p:sldId id="28644" r:id="rId40"/>
    <p:sldId id="28685" r:id="rId41"/>
    <p:sldId id="2850" r:id="rId42"/>
    <p:sldId id="7915" r:id="rId43"/>
    <p:sldId id="7907" r:id="rId44"/>
    <p:sldId id="28668" r:id="rId45"/>
    <p:sldId id="4879" r:id="rId46"/>
    <p:sldId id="28125" r:id="rId47"/>
    <p:sldId id="28590" r:id="rId48"/>
    <p:sldId id="28591" r:id="rId49"/>
    <p:sldId id="28592" r:id="rId50"/>
    <p:sldId id="28669" r:id="rId51"/>
    <p:sldId id="4341" r:id="rId52"/>
    <p:sldId id="5610" r:id="rId53"/>
    <p:sldId id="28514" r:id="rId54"/>
    <p:sldId id="28670" r:id="rId55"/>
    <p:sldId id="12364" r:id="rId56"/>
    <p:sldId id="28672" r:id="rId57"/>
    <p:sldId id="28686" r:id="rId58"/>
    <p:sldId id="28687" r:id="rId59"/>
    <p:sldId id="28688" r:id="rId60"/>
    <p:sldId id="28689" r:id="rId61"/>
    <p:sldId id="28671" r:id="rId62"/>
    <p:sldId id="28690" r:id="rId63"/>
    <p:sldId id="28653" r:id="rId64"/>
    <p:sldId id="28674" r:id="rId65"/>
    <p:sldId id="28675" r:id="rId66"/>
    <p:sldId id="28365" r:id="rId67"/>
    <p:sldId id="28366" r:id="rId68"/>
    <p:sldId id="28691" r:id="rId69"/>
    <p:sldId id="7487" r:id="rId70"/>
    <p:sldId id="7488" r:id="rId71"/>
    <p:sldId id="8588" r:id="rId72"/>
    <p:sldId id="28692" r:id="rId73"/>
    <p:sldId id="28682" r:id="rId74"/>
    <p:sldId id="28681" r:id="rId75"/>
    <p:sldId id="28693" r:id="rId76"/>
    <p:sldId id="28425" r:id="rId77"/>
    <p:sldId id="28373" r:id="rId78"/>
    <p:sldId id="28376" r:id="rId79"/>
    <p:sldId id="28174" r:id="rId80"/>
    <p:sldId id="28678" r:id="rId81"/>
    <p:sldId id="27632" r:id="rId82"/>
  </p:sldIdLst>
  <p:sldSz cx="12192000" cy="6858000"/>
  <p:notesSz cx="7315200" cy="9601200"/>
  <p:custDataLst>
    <p:tags r:id="rId85"/>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000066"/>
    <a:srgbClr val="FFFF99"/>
    <a:srgbClr val="008000"/>
    <a:srgbClr val="33CC33"/>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4" autoAdjust="0"/>
    <p:restoredTop sz="95974" autoAdjust="0"/>
  </p:normalViewPr>
  <p:slideViewPr>
    <p:cSldViewPr>
      <p:cViewPr varScale="1">
        <p:scale>
          <a:sx n="120" d="100"/>
          <a:sy n="120" d="100"/>
        </p:scale>
        <p:origin x="72" y="15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723"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041 Exodus 11v1-10</a:t>
            </a:r>
          </a:p>
          <a:p>
            <a:pPr>
              <a:defRPr/>
            </a:pPr>
            <a:r>
              <a:rPr lang="en-US" sz="1500" dirty="0"/>
              <a:t>05-03-2026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5/2/26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39</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76</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81</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5/2/26</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323182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1427206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215306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9" r:id="rId13"/>
    <p:sldLayoutId id="2147483680" r:id="rId14"/>
    <p:sldLayoutId id="2147483681" r:id="rId15"/>
    <p:sldLayoutId id="2147483682"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1524000" y="2057399"/>
            <a:ext cx="7174441"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a:t>
            </a:r>
            <a:r>
              <a:rPr lang="en-US" dirty="0">
                <a:effectLst>
                  <a:outerShdw blurRad="38100" dist="38100" dir="2700000" algn="tl">
                    <a:srgbClr val="000000">
                      <a:alpha val="43137"/>
                    </a:srgbClr>
                  </a:outerShdw>
                </a:effectLst>
                <a:cs typeface="Calibri" panose="020F0502020204030204" pitchFamily="34" charset="0"/>
              </a:rPr>
              <a:t>beration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1a)</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Permanence (1b)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3870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1524000" y="2057399"/>
            <a:ext cx="7174441"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beration</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1a)</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Permanence (1b)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1676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5447552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D723DB-0550-F742-7629-01D0C14AA736}"/>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4708525"/>
          </a:xfrm>
        </p:spPr>
        <p:txBody>
          <a:bodyPr/>
          <a:lstStyle/>
          <a:p>
            <a:pPr marL="0" indent="0" algn="ctr" defTabSz="685800">
              <a:spcBef>
                <a:spcPts val="0"/>
              </a:spcBef>
              <a:spcAft>
                <a:spcPts val="900"/>
              </a:spcAft>
              <a:buClr>
                <a:srgbClr val="00FFFF"/>
              </a:buClr>
              <a:buNone/>
              <a:defRPr/>
            </a:pPr>
            <a:r>
              <a:rPr lang="en-US" sz="4000" kern="1200" dirty="0">
                <a:solidFill>
                  <a:schemeClr val="tx2"/>
                </a:solidFill>
                <a:ea typeface="+mj-ea"/>
                <a:cs typeface="Calibri" panose="020F0502020204030204" pitchFamily="34" charset="0"/>
              </a:rPr>
              <a:t>Leviticus 25:10</a:t>
            </a:r>
          </a:p>
          <a:p>
            <a:pPr marL="0" indent="0" algn="just" eaLnBrk="1" hangingPunct="1">
              <a:spcBef>
                <a:spcPts val="0"/>
              </a:spcBef>
              <a:buNone/>
              <a:defRPr/>
            </a:pPr>
            <a:r>
              <a:rPr lang="en-US" sz="3400" dirty="0">
                <a:latin typeface="Calibri" pitchFamily="34" charset="0"/>
                <a:cs typeface="Calibri" pitchFamily="34" charset="0"/>
              </a:rPr>
              <a:t>“And you shall consecrate the fiftieth year, and </a:t>
            </a:r>
            <a:r>
              <a:rPr lang="en-US" sz="3400" b="1" u="sng" dirty="0">
                <a:solidFill>
                  <a:srgbClr val="FFFFCC"/>
                </a:solidFill>
                <a:latin typeface="Calibri" pitchFamily="34" charset="0"/>
                <a:cs typeface="Calibri" pitchFamily="34" charset="0"/>
              </a:rPr>
              <a:t>proclaim liberty throughout [all] the land to all its inhabitants</a:t>
            </a:r>
            <a:r>
              <a:rPr lang="en-US" sz="3400" dirty="0">
                <a:latin typeface="Calibri" pitchFamily="34" charset="0"/>
                <a:cs typeface="Calibri" pitchFamily="34" charset="0"/>
              </a:rPr>
              <a:t>. It shall be a Jubilee for you; and each of you shall return to his possession, and each of you shall return to his family.” </a:t>
            </a:r>
          </a:p>
        </p:txBody>
      </p:sp>
      <p:pic>
        <p:nvPicPr>
          <p:cNvPr id="25603" name="Picture 3" descr="C:\Users\Dr. Jim McGowan\Desktop\liberty-bell_14540_lg[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4346" y="2971800"/>
            <a:ext cx="1643309" cy="18288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orthographicFront"/>
            <a:lightRig rig="soft" dir="t"/>
          </a:scene3d>
          <a:sp3d contourW="12700" prstMaterial="matte">
            <a:bevelT w="63500" h="50800"/>
            <a:contourClr>
              <a:srgbClr val="C0C0C0"/>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1524000" y="2057399"/>
            <a:ext cx="7174441"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a:t>
            </a:r>
            <a:r>
              <a:rPr lang="en-US" dirty="0">
                <a:effectLst>
                  <a:outerShdw blurRad="38100" dist="38100" dir="2700000" algn="tl">
                    <a:srgbClr val="000000">
                      <a:alpha val="43137"/>
                    </a:srgbClr>
                  </a:outerShdw>
                </a:effectLst>
                <a:cs typeface="Calibri" panose="020F0502020204030204" pitchFamily="34" charset="0"/>
              </a:rPr>
              <a:t>beration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1a)</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Permanence (1b)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2103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C1AD1E5-FF2B-3C89-6CD2-DD561AA7F9A2}"/>
            </a:ext>
          </a:extLst>
        </p:cNvPr>
        <p:cNvGrpSpPr/>
        <p:nvPr/>
      </p:nvGrpSpPr>
      <p:grpSpPr>
        <a:xfrm>
          <a:off x="0" y="0"/>
          <a:ext cx="0" cy="0"/>
          <a:chOff x="0" y="0"/>
          <a:chExt cx="0" cy="0"/>
        </a:xfrm>
      </p:grpSpPr>
      <p:sp>
        <p:nvSpPr>
          <p:cNvPr id="28674" name="Rectangle 2">
            <a:extLst>
              <a:ext uri="{FF2B5EF4-FFF2-40B4-BE49-F238E27FC236}">
                <a16:creationId xmlns:a16="http://schemas.microsoft.com/office/drawing/2014/main" id="{00EF5761-9551-D36B-600B-766AAA70CC7A}"/>
              </a:ext>
            </a:extLst>
          </p:cNvPr>
          <p:cNvSpPr>
            <a:spLocks noGrp="1" noChangeArrowheads="1"/>
          </p:cNvSpPr>
          <p:nvPr>
            <p:ph type="title"/>
          </p:nvPr>
        </p:nvSpPr>
        <p:spPr>
          <a:xfrm>
            <a:off x="3086100" y="228600"/>
            <a:ext cx="6019800" cy="144780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Names &amp; Titles Demonstrating Satan’s Post-Fall, Earthly Authority </a:t>
            </a:r>
            <a:br>
              <a:rPr lang="en-US" altLang="en-US" sz="28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ea typeface="+mn-ea"/>
                <a:cs typeface="Calibri" panose="020F0502020204030204" pitchFamily="34" charset="0"/>
              </a:rPr>
              <a:t>(Job 1:7; 2:2; Luke 4:5-8; Rom. 8:19-22)</a:t>
            </a:r>
            <a:endPar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6147" name="Rectangle 3">
            <a:extLst>
              <a:ext uri="{FF2B5EF4-FFF2-40B4-BE49-F238E27FC236}">
                <a16:creationId xmlns:a16="http://schemas.microsoft.com/office/drawing/2014/main" id="{8A9CBAB8-36E1-A685-DE4A-1471A63DD4EC}"/>
              </a:ext>
            </a:extLst>
          </p:cNvPr>
          <p:cNvSpPr>
            <a:spLocks noGrp="1" noChangeArrowheads="1"/>
          </p:cNvSpPr>
          <p:nvPr>
            <p:ph type="body" idx="1"/>
          </p:nvPr>
        </p:nvSpPr>
        <p:spPr>
          <a:xfrm>
            <a:off x="4000500" y="2057400"/>
            <a:ext cx="7353300" cy="4114800"/>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God of this world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Whole world lies in his power (1 John 5:19)</a:t>
            </a:r>
          </a:p>
        </p:txBody>
      </p:sp>
      <p:pic>
        <p:nvPicPr>
          <p:cNvPr id="5" name="Picture 4">
            <a:extLst>
              <a:ext uri="{FF2B5EF4-FFF2-40B4-BE49-F238E27FC236}">
                <a16:creationId xmlns:a16="http://schemas.microsoft.com/office/drawing/2014/main" id="{5775F033-D228-909C-9622-696DA6FFE19F}"/>
              </a:ext>
            </a:extLst>
          </p:cNvPr>
          <p:cNvPicPr>
            <a:picLocks noChangeAspect="1"/>
          </p:cNvPicPr>
          <p:nvPr/>
        </p:nvPicPr>
        <p:blipFill>
          <a:blip r:embed="rId2"/>
          <a:srcRect l="7143" t="8333" b="25001"/>
          <a:stretch>
            <a:fillRect/>
          </a:stretch>
        </p:blipFill>
        <p:spPr>
          <a:xfrm>
            <a:off x="609600" y="2057400"/>
            <a:ext cx="2971800" cy="4114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1261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B724DC9A-8723-4D60-AEED-52C2A45607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33650" y="293689"/>
            <a:ext cx="7124700" cy="6270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097280"/>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028700" y="1558926"/>
            <a:ext cx="101346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3931651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55244-29D6-691D-4C5A-2558B6671DC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Revelation 11:15</a:t>
            </a:r>
          </a:p>
          <a:p>
            <a:pPr algn="just"/>
            <a:r>
              <a:rPr lang="en-US" altLang="en-US" sz="36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pic>
        <p:nvPicPr>
          <p:cNvPr id="3" name="Picture 2">
            <a:extLst>
              <a:ext uri="{FF2B5EF4-FFF2-40B4-BE49-F238E27FC236}">
                <a16:creationId xmlns:a16="http://schemas.microsoft.com/office/drawing/2014/main" id="{7A3367C7-EAC3-94B8-93DA-301730013992}"/>
              </a:ext>
            </a:extLst>
          </p:cNvPr>
          <p:cNvPicPr>
            <a:picLocks noChangeAspect="1"/>
          </p:cNvPicPr>
          <p:nvPr/>
        </p:nvPicPr>
        <p:blipFill>
          <a:blip r:embed="rId3"/>
          <a:stretch>
            <a:fillRect/>
          </a:stretch>
        </p:blipFill>
        <p:spPr>
          <a:xfrm>
            <a:off x="4130040" y="3048000"/>
            <a:ext cx="393192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2718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D0740D-A8CB-46C5-B1D4-E28A47E604F9}"/>
              </a:ext>
            </a:extLst>
          </p:cNvPr>
          <p:cNvPicPr>
            <a:picLocks noChangeAspect="1"/>
          </p:cNvPicPr>
          <p:nvPr/>
        </p:nvPicPr>
        <p:blipFill>
          <a:blip r:embed="rId2"/>
          <a:stretch>
            <a:fillRect/>
          </a:stretch>
        </p:blipFill>
        <p:spPr>
          <a:xfrm>
            <a:off x="1669921" y="158213"/>
            <a:ext cx="8852159" cy="6541575"/>
          </a:xfrm>
          <a:prstGeom prst="rect">
            <a:avLst/>
          </a:prstGeom>
        </p:spPr>
      </p:pic>
    </p:spTree>
    <p:extLst>
      <p:ext uri="{BB962C8B-B14F-4D97-AF65-F5344CB8AC3E}">
        <p14:creationId xmlns:p14="http://schemas.microsoft.com/office/powerpoint/2010/main" val="21778210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sz="3000"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Mosaic Covenant (19–40)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51818118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2057400"/>
            <a:ext cx="7444725"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Plundering (2)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Favor (3)</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11:1-3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Conversation Interrupted</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9434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44165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3943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2057400"/>
            <a:ext cx="7444725"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Plundering (2)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Favor (3)</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11:1-3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Conversation Interrupted</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3409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Favor</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1524000" y="2057400"/>
            <a:ext cx="7174441" cy="335280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For Israel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3a)</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For Moses (3b)</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1791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Favor</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1524000" y="2057400"/>
            <a:ext cx="7174441" cy="335280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For Israel</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3a)</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For Moses (3b)</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93509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7">
            <a:extLst>
              <a:ext uri="{FF2B5EF4-FFF2-40B4-BE49-F238E27FC236}">
                <a16:creationId xmlns:a16="http://schemas.microsoft.com/office/drawing/2014/main" id="{F84ED823-27E7-471C-8AD4-4B21E753D62C}"/>
              </a:ext>
            </a:extLst>
          </p:cNvPr>
          <p:cNvSpPr>
            <a:spLocks noChangeArrowheads="1"/>
          </p:cNvSpPr>
          <p:nvPr/>
        </p:nvSpPr>
        <p:spPr bwMode="auto">
          <a:xfrm>
            <a:off x="6096000" y="3582239"/>
            <a:ext cx="1280746" cy="609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26604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Favor</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1524000" y="2057400"/>
            <a:ext cx="7174441" cy="335280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For Israel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3a)</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For Moses (3b)</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5502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C7AFDA-1F3B-FBFF-D686-F21864FD65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0419" name="Text Box 3"/>
          <p:cNvSpPr txBox="1">
            <a:spLocks noChangeArrowheads="1"/>
          </p:cNvSpPr>
          <p:nvPr/>
        </p:nvSpPr>
        <p:spPr bwMode="auto">
          <a:xfrm>
            <a:off x="609600" y="0"/>
            <a:ext cx="10972800" cy="3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342900" indent="-342900" algn="ctr" defTabSz="685800">
              <a:spcAft>
                <a:spcPts val="900"/>
              </a:spcAft>
              <a:buClr>
                <a:srgbClr val="00FFFF"/>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b="0" kern="0" dirty="0">
                <a:solidFill>
                  <a:srgbClr val="00FFFF"/>
                </a:solidFill>
                <a:effectLst>
                  <a:outerShdw blurRad="38100" dist="38100" dir="2700000" algn="tl">
                    <a:srgbClr val="000000"/>
                  </a:outerShdw>
                </a:effectLst>
                <a:latin typeface="Calibri" panose="020F0502020204030204" pitchFamily="34" charset="0"/>
                <a:ea typeface="+mj-ea"/>
                <a:cs typeface="+mj-cs"/>
              </a:rPr>
              <a:t>Genesis 37:9</a:t>
            </a:r>
          </a:p>
          <a:p>
            <a:pPr algn="just" eaLnBrk="1" hangingPunct="1">
              <a:spcBef>
                <a:spcPts val="0"/>
              </a:spcBef>
              <a:spcAft>
                <a:spcPts val="0"/>
              </a:spcAft>
            </a:pPr>
            <a:r>
              <a:rPr lang="en-US" altLang="en-US" sz="3600" b="0" dirty="0">
                <a:effectLst>
                  <a:outerShdw blurRad="38100" dist="38100" dir="2700000" algn="tl">
                    <a:srgbClr val="000000"/>
                  </a:outerShdw>
                </a:effectLst>
                <a:latin typeface="Calibri" panose="020F0502020204030204" pitchFamily="34" charset="0"/>
                <a:cs typeface="+mn-cs"/>
              </a:rPr>
              <a:t>“Now he had still another dream, and related it to his brothers, and said, ‘Lo, I have had still another dream; and behold, the sun and the moon and eleven stars were </a:t>
            </a:r>
            <a:r>
              <a:rPr lang="en-US" altLang="en-US" sz="3600" b="1" u="sng" dirty="0">
                <a:solidFill>
                  <a:srgbClr val="FFFFCC"/>
                </a:solidFill>
                <a:effectLst>
                  <a:outerShdw blurRad="38100" dist="38100" dir="2700000" algn="tl">
                    <a:srgbClr val="000000"/>
                  </a:outerShdw>
                </a:effectLst>
                <a:latin typeface="Calibri" panose="020F0502020204030204" pitchFamily="34" charset="0"/>
                <a:cs typeface="+mn-cs"/>
              </a:rPr>
              <a:t>bowing</a:t>
            </a:r>
            <a:r>
              <a:rPr lang="en-US" altLang="en-US" sz="3600" b="0" dirty="0">
                <a:effectLst>
                  <a:outerShdw blurRad="38100" dist="38100" dir="2700000" algn="tl">
                    <a:srgbClr val="000000"/>
                  </a:outerShdw>
                </a:effectLst>
                <a:latin typeface="Calibri" panose="020F0502020204030204" pitchFamily="34" charset="0"/>
                <a:cs typeface="+mn-cs"/>
              </a:rPr>
              <a:t> down to me.’”</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1361" y="2865120"/>
            <a:ext cx="1849278"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04584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rPr>
              <a:t>(1:1–12:30)</a:t>
            </a:r>
            <a:endParaRPr lang="en-US" altLang="en-US" sz="32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endParaRP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1"/>
            <a:ext cx="7637741" cy="4267200"/>
          </a:xfrm>
        </p:spPr>
        <p:txBody>
          <a:bodyPr/>
          <a:lstStyle/>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sz="3000" dirty="0">
                <a:latin typeface="Calibri" panose="020F0502020204030204" pitchFamily="34" charset="0"/>
                <a:cs typeface="Calibri" panose="020F0502020204030204" pitchFamily="34" charset="0"/>
              </a:rPr>
              <a:t>Development of the deliverer (</a:t>
            </a:r>
            <a:r>
              <a:rPr lang="en-US" altLang="en-US" sz="3000" dirty="0" err="1">
                <a:latin typeface="Calibri" panose="020F0502020204030204" pitchFamily="34" charset="0"/>
                <a:cs typeface="Calibri" panose="020F0502020204030204" pitchFamily="34" charset="0"/>
              </a:rPr>
              <a:t>Exod</a:t>
            </a:r>
            <a:r>
              <a:rPr lang="en-US" altLang="en-US" sz="3000"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7:8-13)</a:t>
            </a:r>
          </a:p>
          <a:p>
            <a:pPr>
              <a:spcBef>
                <a:spcPts val="0"/>
              </a:spcBef>
              <a:spcAft>
                <a:spcPts val="12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Plagues (</a:t>
            </a:r>
            <a:r>
              <a:rPr lang="en-US" altLang="en-US" sz="3000"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3FDCF1-AF86-21BE-92B5-8C42DAD98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0419" name="Text Box 3"/>
          <p:cNvSpPr txBox="1">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b="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37:10</a:t>
            </a:r>
          </a:p>
          <a:p>
            <a:pPr algn="just" eaLnBrk="1" hangingPunct="1">
              <a:spcBef>
                <a:spcPts val="0"/>
              </a:spcBef>
              <a:spcAft>
                <a:spcPts val="0"/>
              </a:spcAft>
            </a:pPr>
            <a:r>
              <a:rPr lang="en-US" altLang="en-US" sz="3400" b="0" dirty="0">
                <a:effectLst>
                  <a:outerShdw blurRad="38100" dist="38100" dir="2700000" algn="tl">
                    <a:srgbClr val="000000"/>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a:t>
            </a:r>
            <a:r>
              <a:rPr lang="en-US" altLang="en-US" sz="3400" b="1" u="sng" dirty="0">
                <a:solidFill>
                  <a:srgbClr val="FFFFCC"/>
                </a:solidFill>
                <a:effectLst>
                  <a:outerShdw blurRad="38100" dist="38100" dir="2700000" algn="tl">
                    <a:srgbClr val="000000"/>
                  </a:outerShdw>
                </a:effectLst>
                <a:latin typeface="Calibri" panose="020F0502020204030204" pitchFamily="34" charset="0"/>
                <a:cs typeface="+mn-cs"/>
              </a:rPr>
              <a:t>bow</a:t>
            </a:r>
            <a:r>
              <a:rPr lang="en-US" altLang="en-US" sz="3400" b="0" dirty="0">
                <a:effectLst>
                  <a:outerShdw blurRad="38100" dist="38100" dir="2700000" algn="tl">
                    <a:srgbClr val="000000"/>
                  </a:outerShdw>
                </a:effectLst>
                <a:latin typeface="Calibri" panose="020F0502020204030204" pitchFamily="34" charset="0"/>
                <a:cs typeface="+mn-cs"/>
              </a:rPr>
              <a:t> ourselves down before you to the ground?’”</a:t>
            </a:r>
          </a:p>
        </p:txBody>
      </p:sp>
      <p:pic>
        <p:nvPicPr>
          <p:cNvPr id="7" name="Picture 2">
            <a:extLst>
              <a:ext uri="{FF2B5EF4-FFF2-40B4-BE49-F238E27FC236}">
                <a16:creationId xmlns:a16="http://schemas.microsoft.com/office/drawing/2014/main" id="{9403F7FE-51DB-3C8C-8C95-D75B8332F0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1361" y="2865120"/>
            <a:ext cx="1849278"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48780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11:1-10</a:t>
            </a: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981200"/>
            <a:ext cx="8743443" cy="19948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Conversation Interrupted (1-3)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Conversation Continued (4-8)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Conversation Aftermath (9-10)</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D514F1D0-47B8-4A07-1709-7938F4C63A5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1410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2057400"/>
            <a:ext cx="7444725"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predicted (4-8c)</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Conversation terminated (8d)</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11:4-8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Conversation Continued</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0204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2057400"/>
            <a:ext cx="7444725"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 predicted (4-8c)</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Conversation terminated (8d)</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11:4-8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Conversation Continued</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3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11:4-8c</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 Predicted</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1600200"/>
            <a:ext cx="7705725" cy="419100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direct involvement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(4</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Comprehensive death of first born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Emotional anguish (6)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 exempted (7)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Servants’ reaction (8a-b)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Moses’ exit (8c)</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6234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11:4-8c</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 Predicted</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1600200"/>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direct involvement</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(4</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Comprehensive death of first born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Emotional anguish (6)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 exempted (7)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Servants’ reaction (8a-b)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Moses’ exit (8c)</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25806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7C053460-9C4B-429C-9423-28C334E917EC}"/>
              </a:ext>
            </a:extLst>
          </p:cNvPr>
          <p:cNvSpPr>
            <a:spLocks noGrp="1"/>
          </p:cNvSpPr>
          <p:nvPr>
            <p:ph type="title"/>
          </p:nvPr>
        </p:nvSpPr>
        <p:spPr>
          <a:xfrm>
            <a:off x="2209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Strabo, </a:t>
            </a:r>
            <a:r>
              <a:rPr lang="en-US" altLang="en-US" sz="3600" i="1" dirty="0">
                <a:effectLst>
                  <a:outerShdw blurRad="38100" dist="38100" dir="2700000" algn="tl">
                    <a:srgbClr val="000000">
                      <a:alpha val="43137"/>
                    </a:srgbClr>
                  </a:outerShdw>
                </a:effectLst>
                <a:cs typeface="Calibri" panose="020F0502020204030204" pitchFamily="34" charset="0"/>
              </a:rPr>
              <a:t>Geography</a:t>
            </a:r>
            <a:r>
              <a:rPr lang="en-US" altLang="en-US" sz="3600" dirty="0">
                <a:effectLst>
                  <a:outerShdw blurRad="38100" dist="38100" dir="2700000" algn="tl">
                    <a:srgbClr val="000000">
                      <a:alpha val="43137"/>
                    </a:srgbClr>
                  </a:outerShdw>
                </a:effectLst>
                <a:cs typeface="Calibri" panose="020F0502020204030204" pitchFamily="34" charset="0"/>
              </a:rPr>
              <a:t>, 16.1.5?</a:t>
            </a:r>
          </a:p>
        </p:txBody>
      </p:sp>
      <p:sp>
        <p:nvSpPr>
          <p:cNvPr id="3" name="Content Placeholder 2">
            <a:extLst>
              <a:ext uri="{FF2B5EF4-FFF2-40B4-BE49-F238E27FC236}">
                <a16:creationId xmlns:a16="http://schemas.microsoft.com/office/drawing/2014/main" id="{BFA9BA8F-9F48-4EF2-976C-8E05FA5FBDC8}"/>
              </a:ext>
            </a:extLst>
          </p:cNvPr>
          <p:cNvSpPr>
            <a:spLocks noGrp="1"/>
          </p:cNvSpPr>
          <p:nvPr>
            <p:ph idx="1"/>
          </p:nvPr>
        </p:nvSpPr>
        <p:spPr>
          <a:xfrm>
            <a:off x="655320" y="1143000"/>
            <a:ext cx="10881360" cy="3581400"/>
          </a:xfrm>
        </p:spPr>
        <p:txBody>
          <a:bodyPr/>
          <a:lstStyle/>
          <a:p>
            <a:pPr marL="0" indent="0" algn="just" eaLnBrk="1" hangingPunct="1">
              <a:buNone/>
              <a:defRPr/>
            </a:pPr>
            <a:r>
              <a:rPr lang="en-US" dirty="0">
                <a:effectLst>
                  <a:outerShdw blurRad="38100" dist="38100" dir="2700000" algn="tl">
                    <a:srgbClr val="000000">
                      <a:alpha val="43137"/>
                    </a:srgbClr>
                  </a:outerShdw>
                </a:effectLst>
                <a:cs typeface="Calibri" panose="020F0502020204030204" pitchFamily="34" charset="0"/>
              </a:rPr>
              <a:t>“Strabo, who died in A.D. 25, is cited in proof that by this time no city was left. . . . This is an instance of how easily lax quotation or assertion may falsify both an author and an issue, which being once done, other writers too easily follow suit. What Strabo says is: ‘And now indeed [</a:t>
            </a:r>
            <a:r>
              <a:rPr lang="en-US" dirty="0" err="1">
                <a:effectLst>
                  <a:outerShdw blurRad="38100" dist="38100" dir="2700000" algn="tl">
                    <a:srgbClr val="000000">
                      <a:alpha val="43137"/>
                    </a:srgbClr>
                  </a:outerShdw>
                </a:effectLst>
                <a:cs typeface="Calibri" panose="020F0502020204030204" pitchFamily="34" charset="0"/>
              </a:rPr>
              <a:t>Selucia</a:t>
            </a:r>
            <a:r>
              <a:rPr lang="en-US" dirty="0">
                <a:effectLst>
                  <a:outerShdw blurRad="38100" dist="38100" dir="2700000" algn="tl">
                    <a:srgbClr val="000000">
                      <a:alpha val="43137"/>
                    </a:srgbClr>
                  </a:outerShdw>
                </a:effectLst>
                <a:cs typeface="Calibri" panose="020F0502020204030204" pitchFamily="34" charset="0"/>
              </a:rPr>
              <a:t>] has become greater than Babylon, which </a:t>
            </a:r>
            <a:r>
              <a:rPr lang="en-US" i="1" dirty="0">
                <a:effectLst>
                  <a:outerShdw blurRad="38100" dist="38100" dir="2700000" algn="tl">
                    <a:srgbClr val="000000">
                      <a:alpha val="43137"/>
                    </a:srgbClr>
                  </a:outerShdw>
                </a:effectLst>
                <a:cs typeface="Calibri" panose="020F0502020204030204" pitchFamily="34" charset="0"/>
              </a:rPr>
              <a:t>for the most part</a:t>
            </a:r>
            <a:r>
              <a:rPr lang="en-US" dirty="0">
                <a:effectLst>
                  <a:outerShdw blurRad="38100" dist="38100" dir="2700000" algn="tl">
                    <a:srgbClr val="000000">
                      <a:alpha val="43137"/>
                    </a:srgbClr>
                  </a:outerShdw>
                </a:effectLst>
                <a:cs typeface="Calibri" panose="020F0502020204030204" pitchFamily="34" charset="0"/>
              </a:rPr>
              <a:t> has become deserted’ (</a:t>
            </a:r>
            <a:r>
              <a:rPr lang="el-GR" dirty="0">
                <a:effectLst>
                  <a:outerShdw blurRad="38100" dist="38100" dir="2700000" algn="tl">
                    <a:srgbClr val="000000">
                      <a:alpha val="43137"/>
                    </a:srgbClr>
                  </a:outerShdw>
                </a:effectLst>
                <a:cs typeface="Calibri" panose="020F0502020204030204" pitchFamily="34" charset="0"/>
              </a:rPr>
              <a:t>ἡ δʼ ἔρημο</a:t>
            </a:r>
            <a:r>
              <a:rPr lang="en-US" dirty="0">
                <a:effectLst>
                  <a:outerShdw blurRad="38100" dist="38100" dir="2700000" algn="tl">
                    <a:srgbClr val="000000">
                      <a:alpha val="43137"/>
                    </a:srgbClr>
                  </a:outerShdw>
                </a:effectLst>
                <a:cs typeface="Calibri" panose="020F0502020204030204" pitchFamily="34" charset="0"/>
              </a:rPr>
              <a:t>s </a:t>
            </a:r>
            <a:r>
              <a:rPr lang="el-GR" dirty="0">
                <a:effectLst>
                  <a:outerShdw blurRad="38100" dist="38100" dir="2700000" algn="tl">
                    <a:srgbClr val="000000">
                      <a:alpha val="43137"/>
                    </a:srgbClr>
                  </a:outerShdw>
                </a:effectLst>
                <a:cs typeface="Calibri" panose="020F0502020204030204" pitchFamily="34" charset="0"/>
              </a:rPr>
              <a:t>ἡ πολλή</a:t>
            </a:r>
            <a:r>
              <a:rPr lang="en-US" dirty="0">
                <a:effectLst>
                  <a:outerShdw blurRad="38100" dist="38100" dir="2700000" algn="tl">
                    <a:srgbClr val="000000">
                      <a:alpha val="43137"/>
                    </a:srgbClr>
                  </a:outerShdw>
                </a:effectLst>
                <a:cs typeface="Calibri" panose="020F0502020204030204" pitchFamily="34" charset="0"/>
              </a:rPr>
              <a:t>).”</a:t>
            </a:r>
          </a:p>
        </p:txBody>
      </p:sp>
      <p:sp>
        <p:nvSpPr>
          <p:cNvPr id="36868" name="TextBox 3">
            <a:extLst>
              <a:ext uri="{FF2B5EF4-FFF2-40B4-BE49-F238E27FC236}">
                <a16:creationId xmlns:a16="http://schemas.microsoft.com/office/drawing/2014/main" id="{48484695-BA11-459D-91DD-2FFB60A78FBF}"/>
              </a:ext>
            </a:extLst>
          </p:cNvPr>
          <p:cNvSpPr txBox="1">
            <a:spLocks noChangeArrowheads="1"/>
          </p:cNvSpPr>
          <p:nvPr/>
        </p:nvSpPr>
        <p:spPr bwMode="auto">
          <a:xfrm>
            <a:off x="2133600" y="5791200"/>
            <a:ext cx="792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 H. Lang, </a:t>
            </a:r>
            <a:r>
              <a:rPr lang="en-US" alt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Revelation of Jesus Christ: Select Studies</a:t>
            </a: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(London: Paternoster, 1948), 302.</a:t>
            </a:r>
          </a:p>
        </p:txBody>
      </p:sp>
    </p:spTree>
    <p:extLst>
      <p:ext uri="{BB962C8B-B14F-4D97-AF65-F5344CB8AC3E}">
        <p14:creationId xmlns:p14="http://schemas.microsoft.com/office/powerpoint/2010/main" val="426640446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11:4-8c</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 Predicted</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1600200"/>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direct involvement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(4</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Comprehensive death of first born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Emotional anguish (6)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 exempted (7)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Servants’ reaction (8a-b)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Moses’ exit (8c)</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733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97093937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11:5 - </a:t>
            </a:r>
            <a:r>
              <a:rPr lang="en-US" sz="3100" dirty="0">
                <a:effectLst>
                  <a:outerShdw blurRad="38100" dist="38100" dir="2700000" algn="tl">
                    <a:srgbClr val="000000">
                      <a:alpha val="43137"/>
                    </a:srgbClr>
                  </a:outerShdw>
                </a:effectLst>
                <a:cs typeface="Calibri" panose="020F0502020204030204" pitchFamily="34" charset="0"/>
              </a:rPr>
              <a:t>“</a:t>
            </a:r>
            <a:r>
              <a:rPr lang="en-US" b="0" i="0" u="none" strike="noStrike" dirty="0">
                <a:effectLst>
                  <a:outerShdw blurRad="38100" dist="38100" dir="2700000" algn="tl">
                    <a:srgbClr val="000000">
                      <a:alpha val="43137"/>
                    </a:srgbClr>
                  </a:outerShdw>
                </a:effectLst>
              </a:rPr>
              <a:t>Egyptian deities challenged by this concluding plague were </a:t>
            </a:r>
            <a:r>
              <a:rPr lang="en-US" b="0" i="1" u="none" strike="noStrike" dirty="0">
                <a:effectLst>
                  <a:outerShdw blurRad="38100" dist="38100" dir="2700000" algn="tl">
                    <a:srgbClr val="000000">
                      <a:alpha val="43137"/>
                    </a:srgbClr>
                  </a:outerShdw>
                </a:effectLst>
              </a:rPr>
              <a:t>Isis</a:t>
            </a:r>
            <a:r>
              <a:rPr lang="en-US" b="0" i="0" u="none" strike="noStrike" dirty="0">
                <a:effectLst>
                  <a:outerShdw blurRad="38100" dist="38100" dir="2700000" algn="tl">
                    <a:srgbClr val="000000">
                      <a:alpha val="43137"/>
                    </a:srgbClr>
                  </a:outerShdw>
                </a:effectLst>
              </a:rPr>
              <a:t>, the goddess of reproduction and the ostensible protector of Egyptian children; </a:t>
            </a:r>
            <a:r>
              <a:rPr lang="en-US" b="0" i="1" u="none" strike="noStrike" dirty="0">
                <a:effectLst>
                  <a:outerShdw blurRad="38100" dist="38100" dir="2700000" algn="tl">
                    <a:srgbClr val="000000">
                      <a:alpha val="43137"/>
                    </a:srgbClr>
                  </a:outerShdw>
                </a:effectLst>
              </a:rPr>
              <a:t>Min</a:t>
            </a:r>
            <a:r>
              <a:rPr lang="en-US" b="0" i="0" u="none" strike="noStrike" dirty="0">
                <a:effectLst>
                  <a:outerShdw blurRad="38100" dist="38100" dir="2700000" algn="tl">
                    <a:srgbClr val="000000">
                      <a:alpha val="43137"/>
                    </a:srgbClr>
                  </a:outerShdw>
                </a:effectLst>
              </a:rPr>
              <a:t>, the reproduction god; </a:t>
            </a:r>
            <a:r>
              <a:rPr lang="en-US" b="0" i="1" u="none" strike="noStrike" dirty="0">
                <a:effectLst>
                  <a:outerShdw blurRad="38100" dist="38100" dir="2700000" algn="tl">
                    <a:srgbClr val="000000">
                      <a:alpha val="43137"/>
                    </a:srgbClr>
                  </a:outerShdw>
                </a:effectLst>
              </a:rPr>
              <a:t>Ra</a:t>
            </a:r>
            <a:r>
              <a:rPr lang="en-US" b="0" i="0" u="none" strike="noStrike" dirty="0">
                <a:effectLst>
                  <a:outerShdw blurRad="38100" dist="38100" dir="2700000" algn="tl">
                    <a:srgbClr val="000000">
                      <a:alpha val="43137"/>
                    </a:srgbClr>
                  </a:outerShdw>
                </a:effectLst>
              </a:rPr>
              <a:t>, the divine father of every past, present, and future pharaoh; and Pharaoh himself, who was considered the divine incarnation of the falcon-headed god, Horus. With this plague, the pretense of the king’s divinity would be forever shattered. The Egyptian king would definitively be shown powerless before YHWH</a:t>
            </a:r>
            <a:r>
              <a:rPr lang="en-US" sz="3100" b="0" i="0" dirty="0">
                <a:effectLst>
                  <a:outerShdw blurRad="38100" dist="38100" dir="2700000" algn="tl">
                    <a:srgbClr val="000000">
                      <a:alpha val="43137"/>
                    </a:srgbClr>
                  </a:outerShdw>
                </a:effectLst>
              </a:rPr>
              <a:t>.</a:t>
            </a:r>
            <a:r>
              <a:rPr lang="en-US" sz="31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98).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716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6612797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9013785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28437714"/>
              </p:ext>
            </p:extLst>
          </p:nvPr>
        </p:nvGraphicFramePr>
        <p:xfrm>
          <a:off x="609600" y="394891"/>
          <a:ext cx="10972800" cy="6068219"/>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6517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37744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j-ea"/>
                          <a:cs typeface="+mj-cs"/>
                        </a:rPr>
                        <a:t>Scripture’s Four Judgments</a:t>
                      </a:r>
                      <a:endParaRPr lang="en-US" sz="1400" b="1" dirty="0">
                        <a:solidFill>
                          <a:srgbClr val="FFFFCC"/>
                        </a:solidFill>
                        <a:effectLst>
                          <a:outerShdw blurRad="38100" dist="38100" dir="2700000" algn="tl">
                            <a:srgbClr val="000000">
                              <a:alpha val="43137"/>
                            </a:srgbClr>
                          </a:outerShdw>
                        </a:effectLst>
                        <a:latin typeface="Calibri" panose="020F0502020204030204" pitchFamily="34" charset="0"/>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pPr algn="l"/>
                      <a:r>
                        <a:rPr lang="en-US" sz="1800" b="1" dirty="0">
                          <a:latin typeface="Calibri" panose="020F0502020204030204" pitchFamily="34" charset="0"/>
                        </a:rPr>
                        <a:t>NAME</a:t>
                      </a:r>
                    </a:p>
                  </a:txBody>
                  <a:tcPr marT="45717" marB="45717" anchor="ctr"/>
                </a:tc>
                <a:tc>
                  <a:txBody>
                    <a:bodyPr/>
                    <a:lstStyle/>
                    <a:p>
                      <a:pPr marL="0" algn="ctr" defTabSz="914400" rtl="0" eaLnBrk="1" latinLnBrk="0" hangingPunct="1"/>
                      <a:r>
                        <a:rPr lang="en-US" sz="1800" b="1" kern="1200" dirty="0">
                          <a:solidFill>
                            <a:srgbClr val="0000CC"/>
                          </a:solidFill>
                          <a:latin typeface="Calibri" panose="020F0502020204030204" pitchFamily="34" charset="0"/>
                          <a:ea typeface="+mn-ea"/>
                          <a:cs typeface="+mn-cs"/>
                        </a:rPr>
                        <a:t>SHEEP AND GOAT</a:t>
                      </a:r>
                    </a:p>
                  </a:txBody>
                  <a:tcPr marT="45717" marB="45717" anchor="ctr">
                    <a:solidFill>
                      <a:schemeClr val="tx2">
                        <a:lumMod val="20000"/>
                        <a:lumOff val="80000"/>
                      </a:schemeClr>
                    </a:solidFill>
                  </a:tcPr>
                </a:tc>
                <a:tc>
                  <a:txBody>
                    <a:bodyPr/>
                    <a:lstStyle/>
                    <a:p>
                      <a:pPr algn="ctr"/>
                      <a:r>
                        <a:rPr lang="en-US" sz="1800" b="1" dirty="0">
                          <a:solidFill>
                            <a:schemeClr val="bg2"/>
                          </a:solidFill>
                          <a:latin typeface="Calibri" panose="020F0502020204030204" pitchFamily="34" charset="0"/>
                        </a:rPr>
                        <a:t>JUDGMENT OF THE JEWS</a:t>
                      </a:r>
                    </a:p>
                  </a:txBody>
                  <a:tcPr marT="45717" marB="45717" anchor="ctr"/>
                </a:tc>
                <a:tc>
                  <a:txBody>
                    <a:bodyPr/>
                    <a:lstStyle/>
                    <a:p>
                      <a:pPr marL="0" algn="ctr" defTabSz="914400" rtl="0" eaLnBrk="1" latinLnBrk="0" hangingPunct="1"/>
                      <a:r>
                        <a:rPr lang="en-US" sz="1800" b="1" kern="1200" dirty="0">
                          <a:solidFill>
                            <a:srgbClr val="9900FF"/>
                          </a:solidFill>
                          <a:latin typeface="Calibri" panose="020F0502020204030204" pitchFamily="34" charset="0"/>
                          <a:ea typeface="+mn-ea"/>
                          <a:cs typeface="+mn-cs"/>
                        </a:rPr>
                        <a:t>BEMA SEAT</a:t>
                      </a:r>
                    </a:p>
                  </a:txBody>
                  <a:tcPr marT="45717" marB="45717" anchor="ctr">
                    <a:solidFill>
                      <a:schemeClr val="accent5">
                        <a:lumMod val="60000"/>
                        <a:lumOff val="40000"/>
                      </a:schemeClr>
                    </a:solidFill>
                  </a:tcPr>
                </a:tc>
                <a:tc>
                  <a:txBody>
                    <a:bodyPr/>
                    <a:lstStyle/>
                    <a:p>
                      <a:pPr algn="ctr"/>
                      <a:r>
                        <a:rPr lang="en-US" sz="1800" b="1" kern="1200" dirty="0">
                          <a:solidFill>
                            <a:srgbClr val="C00000"/>
                          </a:solidFill>
                          <a:latin typeface="Calibri" panose="020F0502020204030204" pitchFamily="34" charset="0"/>
                          <a:ea typeface="+mn-ea"/>
                          <a:cs typeface="+mn-cs"/>
                        </a:rPr>
                        <a:t>GREAT WHITE THRONE</a:t>
                      </a:r>
                    </a:p>
                  </a:txBody>
                  <a:tcPr marT="45717" marB="45717" anchor="ctr"/>
                </a:tc>
                <a:extLst>
                  <a:ext uri="{0D108BD9-81ED-4DB2-BD59-A6C34878D82A}">
                    <a16:rowId xmlns:a16="http://schemas.microsoft.com/office/drawing/2014/main" val="10000"/>
                  </a:ext>
                </a:extLst>
              </a:tr>
              <a:tr h="371120">
                <a:tc>
                  <a:txBody>
                    <a:bodyPr/>
                    <a:lstStyle/>
                    <a:p>
                      <a:r>
                        <a:rPr lang="en-US" sz="1800" b="1" dirty="0">
                          <a:latin typeface="Calibri" panose="020F0502020204030204" pitchFamily="34" charset="0"/>
                        </a:rPr>
                        <a:t>SCRIPTURE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Matt 25:31-46</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Ezek 20:33-44</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1 Cor 3:10-15</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Rev 20:11-15</a:t>
                      </a:r>
                    </a:p>
                  </a:txBody>
                  <a:tcPr marT="45717" marB="45717" anchor="ctr"/>
                </a:tc>
                <a:extLst>
                  <a:ext uri="{0D108BD9-81ED-4DB2-BD59-A6C34878D82A}">
                    <a16:rowId xmlns:a16="http://schemas.microsoft.com/office/drawing/2014/main" val="10001"/>
                  </a:ext>
                </a:extLst>
              </a:tr>
              <a:tr h="649461">
                <a:tc>
                  <a:txBody>
                    <a:bodyPr/>
                    <a:lstStyle/>
                    <a:p>
                      <a:r>
                        <a:rPr lang="en-US" sz="1800" b="1" dirty="0">
                          <a:latin typeface="Calibri" panose="020F0502020204030204" pitchFamily="34" charset="0"/>
                        </a:rPr>
                        <a:t>PLACE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Earth, Jerusalem</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Earth, wilderness</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Heaven</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Earth</a:t>
                      </a:r>
                    </a:p>
                  </a:txBody>
                  <a:tcPr marT="45717" marB="45717" anchor="ctr"/>
                </a:tc>
                <a:extLst>
                  <a:ext uri="{0D108BD9-81ED-4DB2-BD59-A6C34878D82A}">
                    <a16:rowId xmlns:a16="http://schemas.microsoft.com/office/drawing/2014/main" val="10002"/>
                  </a:ext>
                </a:extLst>
              </a:tr>
              <a:tr h="927801">
                <a:tc>
                  <a:txBody>
                    <a:bodyPr/>
                    <a:lstStyle/>
                    <a:p>
                      <a:r>
                        <a:rPr lang="en-US" sz="1800" b="1" dirty="0">
                          <a:latin typeface="Calibri" panose="020F0502020204030204" pitchFamily="34" charset="0"/>
                        </a:rPr>
                        <a:t>AUDIENCE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Gentile Tribulation survivors</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Jewish Tribulation survivors</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Church Age believers</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All unsaved</a:t>
                      </a:r>
                    </a:p>
                  </a:txBody>
                  <a:tcPr marT="45717" marB="45717" anchor="ctr"/>
                </a:tc>
                <a:extLst>
                  <a:ext uri="{0D108BD9-81ED-4DB2-BD59-A6C34878D82A}">
                    <a16:rowId xmlns:a16="http://schemas.microsoft.com/office/drawing/2014/main" val="10003"/>
                  </a:ext>
                </a:extLst>
              </a:tr>
              <a:tr h="649461">
                <a:tc>
                  <a:txBody>
                    <a:bodyPr/>
                    <a:lstStyle/>
                    <a:p>
                      <a:r>
                        <a:rPr lang="en-US" sz="1800" b="1" dirty="0">
                          <a:latin typeface="Calibri" panose="020F0502020204030204" pitchFamily="34" charset="0"/>
                        </a:rPr>
                        <a:t>WHEN</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After Tribulation</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After Tribulation</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After rapture</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After Millennium</a:t>
                      </a:r>
                    </a:p>
                  </a:txBody>
                  <a:tcPr marT="45717" marB="45717" anchor="ctr"/>
                </a:tc>
                <a:extLst>
                  <a:ext uri="{0D108BD9-81ED-4DB2-BD59-A6C34878D82A}">
                    <a16:rowId xmlns:a16="http://schemas.microsoft.com/office/drawing/2014/main" val="10004"/>
                  </a:ext>
                </a:extLst>
              </a:tr>
              <a:tr h="927801">
                <a:tc>
                  <a:txBody>
                    <a:bodyPr/>
                    <a:lstStyle/>
                    <a:p>
                      <a:r>
                        <a:rPr lang="en-US" sz="1800" b="1" dirty="0">
                          <a:latin typeface="Calibri" panose="020F0502020204030204" pitchFamily="34" charset="0"/>
                        </a:rPr>
                        <a:t>PURPOSE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Saved Gentiles enter kingdom</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Saved Jews enter kingdom</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Reward believers</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Degree of punishment in hell</a:t>
                      </a:r>
                    </a:p>
                  </a:txBody>
                  <a:tcPr marT="45717" marB="45717" anchor="ctr"/>
                </a:tc>
                <a:extLst>
                  <a:ext uri="{0D108BD9-81ED-4DB2-BD59-A6C34878D82A}">
                    <a16:rowId xmlns:a16="http://schemas.microsoft.com/office/drawing/2014/main" val="10005"/>
                  </a:ext>
                </a:extLst>
              </a:tr>
              <a:tr h="927801">
                <a:tc>
                  <a:txBody>
                    <a:bodyPr/>
                    <a:lstStyle/>
                    <a:p>
                      <a:r>
                        <a:rPr lang="en-US" sz="1800" b="1" dirty="0">
                          <a:latin typeface="Calibri" panose="020F0502020204030204" pitchFamily="34" charset="0"/>
                        </a:rPr>
                        <a:t>EVALUATION</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Treatment of Christ’s brethren</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Passing under shepherd’s rod</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Works taken through fire</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Not in the book; judged by books</a:t>
                      </a: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0164997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45239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85574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11:4-8c</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 Predicted</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1600200"/>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direct involvement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(4</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Comprehensive death of first born (5)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Emotional anguish (6)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 exempted (7)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Servants’ reaction (8a-b)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Moses’ exit (8c)</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7463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F3925-5DAE-2967-630C-EB83868FF64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35C2740-1D77-5A9F-82C0-8F03746A28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a:extLst>
              <a:ext uri="{FF2B5EF4-FFF2-40B4-BE49-F238E27FC236}">
                <a16:creationId xmlns:a16="http://schemas.microsoft.com/office/drawing/2014/main" id="{1DD8DDAA-38A9-0A3F-44ED-55B40135CDE5}"/>
              </a:ext>
            </a:extLst>
          </p:cNvPr>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9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grieve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do the rest who have no hope.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 .</a:t>
            </a:r>
          </a:p>
        </p:txBody>
      </p:sp>
    </p:spTree>
    <p:extLst>
      <p:ext uri="{BB962C8B-B14F-4D97-AF65-F5344CB8AC3E}">
        <p14:creationId xmlns:p14="http://schemas.microsoft.com/office/powerpoint/2010/main" val="2015795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0DEEA-FA54-6B1A-7702-43AE7876AA9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8B242D8-5E1F-028A-A742-BB486691B4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a:extLst>
              <a:ext uri="{FF2B5EF4-FFF2-40B4-BE49-F238E27FC236}">
                <a16:creationId xmlns:a16="http://schemas.microsoft.com/office/drawing/2014/main" id="{5E69C027-AD93-3777-4BB1-2DB41A631160}"/>
              </a:ext>
            </a:extLst>
          </p:cNvPr>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9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those who have fallen asleep.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descend from heaven with a shout, with the voice of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caught up together with them in the clouds to meet the Lord in the air, and so we shall always be with the Lord.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comfort one another</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these words."</a:t>
            </a:r>
          </a:p>
        </p:txBody>
      </p:sp>
    </p:spTree>
    <p:extLst>
      <p:ext uri="{BB962C8B-B14F-4D97-AF65-F5344CB8AC3E}">
        <p14:creationId xmlns:p14="http://schemas.microsoft.com/office/powerpoint/2010/main" val="2622243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2075883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a:stretch>
            <a:fillRect/>
          </a:stretch>
        </p:blipFill>
        <p:spPr>
          <a:xfrm>
            <a:off x="0" y="0"/>
            <a:ext cx="12191999" cy="6858000"/>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marL="0" indent="0" algn="ctr" defTabSz="514350">
              <a:spcBef>
                <a:spcPct val="0"/>
              </a:spcBef>
              <a:spcAft>
                <a:spcPts val="900"/>
              </a:spcAft>
              <a:buNone/>
              <a:defRPr/>
            </a:pPr>
            <a:r>
              <a:rPr lang="en-US" altLang="en-US" sz="4000" kern="1200" dirty="0">
                <a:solidFill>
                  <a:schemeClr val="tx2"/>
                </a:solidFill>
                <a:effectLst>
                  <a:outerShdw blurRad="38100" dist="38100" dir="2700000" algn="tl">
                    <a:srgbClr val="000000">
                      <a:alpha val="43137"/>
                    </a:srgbClr>
                  </a:outerShdw>
                </a:effectLst>
                <a:ea typeface="+mj-ea"/>
                <a:cs typeface="+mj-cs"/>
              </a:rPr>
              <a:t>Jeremiah 30:7</a:t>
            </a:r>
            <a:endParaRPr lang="en-US" sz="4000" kern="12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“Alas! for that day is great, There 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it is the time of Jacob’s distress (Gen. 32:8; 35:10), But he will be saved from</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1250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125C96-6354-481A-8D3E-50122DF3E7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64514" name="Rectangle 1"/>
          <p:cNvSpPr>
            <a:spLocks noChangeArrowheads="1"/>
          </p:cNvSpPr>
          <p:nvPr/>
        </p:nvSpPr>
        <p:spPr bwMode="auto">
          <a:xfrm>
            <a:off x="609599" y="1"/>
            <a:ext cx="10972801"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such as has not occurred since the beginning of the world until now, nor ever will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days will be cut short.”</a:t>
            </a:r>
          </a:p>
        </p:txBody>
      </p:sp>
    </p:spTree>
    <p:extLst>
      <p:ext uri="{BB962C8B-B14F-4D97-AF65-F5344CB8AC3E}">
        <p14:creationId xmlns:p14="http://schemas.microsoft.com/office/powerpoint/2010/main" val="3856202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15DF6-8ACE-16E2-2FDD-C71DD681F759}"/>
            </a:ext>
          </a:extLst>
        </p:cNvPr>
        <p:cNvGrpSpPr/>
        <p:nvPr/>
      </p:nvGrpSpPr>
      <p:grpSpPr>
        <a:xfrm>
          <a:off x="0" y="0"/>
          <a:ext cx="0" cy="0"/>
          <a:chOff x="0" y="0"/>
          <a:chExt cx="0" cy="0"/>
        </a:xfrm>
      </p:grpSpPr>
      <p:sp>
        <p:nvSpPr>
          <p:cNvPr id="73729" name="Rectangle 2">
            <a:extLst>
              <a:ext uri="{FF2B5EF4-FFF2-40B4-BE49-F238E27FC236}">
                <a16:creationId xmlns:a16="http://schemas.microsoft.com/office/drawing/2014/main" id="{683CB4A2-2668-35AF-4B9C-5B2A4EA2BEFB}"/>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a:extLst>
              <a:ext uri="{FF2B5EF4-FFF2-40B4-BE49-F238E27FC236}">
                <a16:creationId xmlns:a16="http://schemas.microsoft.com/office/drawing/2014/main" id="{0F68501B-31BC-C793-5D34-055E1259D744}"/>
              </a:ext>
            </a:extLst>
          </p:cNvPr>
          <p:cNvSpPr>
            <a:spLocks noGrp="1" noChangeArrowheads="1"/>
          </p:cNvSpPr>
          <p:nvPr>
            <p:ph type="body" idx="1"/>
          </p:nvPr>
        </p:nvSpPr>
        <p:spPr>
          <a:xfrm>
            <a:off x="65532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F98254E-EBC3-4BEB-F6AD-9551EBE70080}"/>
              </a:ext>
            </a:extLst>
          </p:cNvPr>
          <p:cNvPicPr>
            <a:picLocks noChangeAspect="1"/>
          </p:cNvPicPr>
          <p:nvPr/>
        </p:nvPicPr>
        <p:blipFill>
          <a:blip r:embed="rId2"/>
          <a:srcRect l="4938" t="6775" r="4946" b="6841"/>
          <a:stretch/>
        </p:blipFill>
        <p:spPr>
          <a:xfrm>
            <a:off x="4428471" y="22860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8910D226-2D65-4D6A-267F-B73D5E2848A6}"/>
              </a:ext>
            </a:extLst>
          </p:cNvPr>
          <p:cNvSpPr txBox="1">
            <a:spLocks noChangeArrowheads="1"/>
          </p:cNvSpPr>
          <p:nvPr/>
        </p:nvSpPr>
        <p:spPr bwMode="auto">
          <a:xfrm>
            <a:off x="83058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Death of 1st born</a:t>
            </a:r>
          </a:p>
        </p:txBody>
      </p:sp>
    </p:spTree>
    <p:extLst>
      <p:ext uri="{BB962C8B-B14F-4D97-AF65-F5344CB8AC3E}">
        <p14:creationId xmlns:p14="http://schemas.microsoft.com/office/powerpoint/2010/main" val="3650782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11:4-8c</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 Predicted</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1600200"/>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direct involvement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(4</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Comprehensive death of first born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Emotional anguish (6)</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 exempted (7)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Servants’ reaction (8a-b)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Moses’ exit (8c)</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266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609600" y="1600200"/>
            <a:ext cx="10972800" cy="2438400"/>
          </a:xfrm>
        </p:spPr>
        <p:txBody>
          <a:bodyPr/>
          <a:lstStyle/>
          <a:p>
            <a:pPr marL="457200" indent="-457200"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Like the protection in Goshen (Exod. 8:22, 24; 9:4, 6; 11:4-7; Rev. 9:4; 16:2)</a:t>
            </a:r>
          </a:p>
          <a:p>
            <a:pPr marL="457200" indent="-457200"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Effective?  Rev. 6:9-11; 7:13-14; 13:10, 15; 20:4</a:t>
            </a:r>
          </a:p>
          <a:p>
            <a:pPr marL="457200" indent="-457200" algn="just">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Comfort? John 14:1; 1 Thess. 4:18; Titus 2:13</a:t>
            </a:r>
          </a:p>
        </p:txBody>
      </p:sp>
      <p:pic>
        <p:nvPicPr>
          <p:cNvPr id="5" name="Picture 2" descr="Image result for revelation 3:10">
            <a:extLst>
              <a:ext uri="{FF2B5EF4-FFF2-40B4-BE49-F238E27FC236}">
                <a16:creationId xmlns:a16="http://schemas.microsoft.com/office/drawing/2014/main" id="{A5FBFDD4-D83D-4826-B84B-89F0BE32F4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3000" y="43434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341826-FA46-4CBE-A27A-4E3B171E9E53}"/>
              </a:ext>
            </a:extLst>
          </p:cNvPr>
          <p:cNvSpPr/>
          <p:nvPr/>
        </p:nvSpPr>
        <p:spPr>
          <a:xfrm>
            <a:off x="1524000" y="218182"/>
            <a:ext cx="9144000" cy="1097280"/>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Protection Through the Tribulation?</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3:10)</a:t>
            </a:r>
          </a:p>
        </p:txBody>
      </p:sp>
    </p:spTree>
    <p:extLst>
      <p:ext uri="{BB962C8B-B14F-4D97-AF65-F5344CB8AC3E}">
        <p14:creationId xmlns:p14="http://schemas.microsoft.com/office/powerpoint/2010/main" val="139322621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0509C-2596-B8CF-686F-7F1D43E8505B}"/>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685800">
              <a:spcBef>
                <a:spcPct val="0"/>
              </a:spcBef>
              <a:spcAft>
                <a:spcPts val="900"/>
              </a:spcAft>
              <a:buNone/>
              <a:defRPr/>
            </a:pPr>
            <a:r>
              <a:rPr lang="en-US" sz="4000" kern="1200" dirty="0">
                <a:solidFill>
                  <a:schemeClr val="tx2"/>
                </a:solidFill>
                <a:ea typeface="+mj-ea"/>
              </a:rPr>
              <a:t>Exodus 12:5, 46</a:t>
            </a:r>
            <a:endParaRPr lang="en-US" sz="4000" kern="1200" dirty="0">
              <a:solidFill>
                <a:schemeClr val="tx2"/>
              </a:solidFill>
              <a:ea typeface="+mj-ea"/>
              <a:cs typeface="Calibri" panose="020F0502020204030204" pitchFamily="34" charset="0"/>
            </a:endParaRPr>
          </a:p>
          <a:p>
            <a:pPr marL="0" indent="0" algn="just">
              <a:spcBef>
                <a:spcPts val="0"/>
              </a:spcBef>
              <a:buNone/>
            </a:pPr>
            <a:r>
              <a:rPr lang="en-US" sz="3600" dirty="0"/>
              <a:t>“Your lamb shall be an </a:t>
            </a:r>
            <a:r>
              <a:rPr lang="en-US" sz="3600" b="1" u="sng" dirty="0">
                <a:solidFill>
                  <a:srgbClr val="FFFFCC"/>
                </a:solidFill>
              </a:rPr>
              <a:t>unblemished</a:t>
            </a:r>
            <a:r>
              <a:rPr lang="en-US" sz="3600" dirty="0"/>
              <a:t> male a year old; you may take it from the sheep or from the goats…</a:t>
            </a:r>
            <a:r>
              <a:rPr lang="en-US" sz="3600" b="0" i="0" u="none" strike="noStrike" dirty="0">
                <a:effectLst/>
              </a:rPr>
              <a:t>nor are you to </a:t>
            </a:r>
            <a:r>
              <a:rPr lang="en-US" sz="3600" b="1" i="0" u="sng" strike="noStrike" dirty="0">
                <a:solidFill>
                  <a:srgbClr val="FFFFCC"/>
                </a:solidFill>
                <a:effectLst/>
              </a:rPr>
              <a:t>break any bone</a:t>
            </a:r>
            <a:r>
              <a:rPr lang="en-US" sz="3600" b="0" i="0" u="none" strike="noStrike" dirty="0">
                <a:effectLst/>
              </a:rPr>
              <a:t> of it.”</a:t>
            </a:r>
            <a:endParaRPr lang="en-US" sz="3600" dirty="0">
              <a:effectLst>
                <a:outerShdw blurRad="38100" dist="38100" dir="2700000" algn="tl">
                  <a:srgbClr val="000000">
                    <a:alpha val="43137"/>
                  </a:srgbClr>
                </a:outerShdw>
              </a:effectLst>
            </a:endParaRP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0597" y="2592479"/>
            <a:ext cx="4018844" cy="2260600"/>
          </a:xfrm>
          <a:prstGeom prst="rect">
            <a:avLst/>
          </a:prstGeom>
          <a:noFill/>
          <a:ln>
            <a:solidFill>
              <a:schemeClr val="tx1"/>
            </a:solidFill>
          </a:ln>
        </p:spPr>
      </p:pic>
    </p:spTree>
    <p:extLst>
      <p:ext uri="{BB962C8B-B14F-4D97-AF65-F5344CB8AC3E}">
        <p14:creationId xmlns:p14="http://schemas.microsoft.com/office/powerpoint/2010/main" val="3037341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p:cNvSpPr>
            <a:spLocks noGrp="1" noChangeArrowheads="1"/>
          </p:cNvSpPr>
          <p:nvPr>
            <p:ph type="title"/>
          </p:nvPr>
        </p:nvSpPr>
        <p:spPr>
          <a:xfrm>
            <a:off x="2209800" y="228600"/>
            <a:ext cx="77724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PLAGUES’ MIRACULOUS NATURE</a:t>
            </a:r>
          </a:p>
        </p:txBody>
      </p:sp>
      <p:sp>
        <p:nvSpPr>
          <p:cNvPr id="35843" name="Rectangle 1027"/>
          <p:cNvSpPr>
            <a:spLocks noGrp="1" noChangeArrowheads="1"/>
          </p:cNvSpPr>
          <p:nvPr>
            <p:ph type="body" idx="1"/>
          </p:nvPr>
        </p:nvSpPr>
        <p:spPr>
          <a:xfrm>
            <a:off x="533400" y="1143000"/>
            <a:ext cx="7924799" cy="5410200"/>
          </a:xfrm>
        </p:spPr>
        <p:txBody>
          <a:bodyPr/>
          <a:lstStyle/>
          <a:p>
            <a:pPr algn="just">
              <a:spcBef>
                <a:spcPts val="0"/>
              </a:spcBef>
              <a:spcAft>
                <a:spcPts val="400"/>
              </a:spcAft>
              <a:defRPr/>
            </a:pPr>
            <a:r>
              <a:rPr lang="en-US" altLang="en-US" sz="2600" dirty="0">
                <a:latin typeface="Calibri" panose="020F0502020204030204" pitchFamily="34" charset="0"/>
                <a:ea typeface="Calibri" panose="020F0502020204030204" pitchFamily="34" charset="0"/>
                <a:cs typeface="Calibri" panose="020F0502020204030204" pitchFamily="34" charset="0"/>
              </a:rPr>
              <a:t>Moses knew about them beforehand (8:10; 9:5, 29)</a:t>
            </a:r>
          </a:p>
          <a:p>
            <a:pPr algn="just">
              <a:spcBef>
                <a:spcPts val="0"/>
              </a:spcBef>
              <a:spcAft>
                <a:spcPts val="400"/>
              </a:spcAft>
              <a:defRPr/>
            </a:pPr>
            <a:r>
              <a:rPr lang="en-US" altLang="en-US" sz="2600" dirty="0">
                <a:latin typeface="Calibri" panose="020F0502020204030204" pitchFamily="34" charset="0"/>
                <a:ea typeface="Calibri" panose="020F0502020204030204" pitchFamily="34" charset="0"/>
                <a:cs typeface="Calibri" panose="020F0502020204030204" pitchFamily="34" charset="0"/>
              </a:rPr>
              <a:t>Instantaneous appearance and termination</a:t>
            </a:r>
          </a:p>
          <a:p>
            <a:pPr algn="just">
              <a:spcBef>
                <a:spcPts val="0"/>
              </a:spcBef>
              <a:spcAft>
                <a:spcPts val="400"/>
              </a:spcAft>
              <a:defRPr/>
            </a:pPr>
            <a:r>
              <a:rPr lang="en-US" altLang="en-US" sz="2600" dirty="0">
                <a:latin typeface="Calibri" panose="020F0502020204030204" pitchFamily="34" charset="0"/>
                <a:ea typeface="Calibri" panose="020F0502020204030204" pitchFamily="34" charset="0"/>
                <a:cs typeface="Calibri" panose="020F0502020204030204" pitchFamily="34" charset="0"/>
              </a:rPr>
              <a:t>Description as “signs and wonders” (7:3)</a:t>
            </a:r>
          </a:p>
          <a:p>
            <a:pPr algn="just">
              <a:spcBef>
                <a:spcPts val="0"/>
              </a:spcBef>
              <a:spcAft>
                <a:spcPts val="400"/>
              </a:spcAft>
              <a:defRPr/>
            </a:pPr>
            <a:r>
              <a:rPr lang="en-US" altLang="en-US" sz="2600" dirty="0">
                <a:latin typeface="Calibri" panose="020F0502020204030204" pitchFamily="34" charset="0"/>
                <a:ea typeface="Calibri" panose="020F0502020204030204" pitchFamily="34" charset="0"/>
                <a:cs typeface="Calibri" panose="020F0502020204030204" pitchFamily="34" charset="0"/>
              </a:rPr>
              <a:t>Intensification</a:t>
            </a:r>
          </a:p>
          <a:p>
            <a:pPr algn="just">
              <a:spcBef>
                <a:spcPts val="0"/>
              </a:spcBef>
              <a:spcAft>
                <a:spcPts val="400"/>
              </a:spcAft>
              <a:defRPr/>
            </a:pPr>
            <a:r>
              <a:rPr lang="en-US" altLang="en-US" sz="2600" dirty="0">
                <a:latin typeface="Calibri" panose="020F0502020204030204" pitchFamily="34" charset="0"/>
                <a:ea typeface="Calibri" panose="020F0502020204030204" pitchFamily="34" charset="0"/>
                <a:cs typeface="Calibri" panose="020F0502020204030204" pitchFamily="34" charset="0"/>
              </a:rPr>
              <a:t>Timing</a:t>
            </a:r>
          </a:p>
          <a:p>
            <a:pPr algn="just">
              <a:spcBef>
                <a:spcPts val="0"/>
              </a:spcBef>
              <a:spcAft>
                <a:spcPts val="400"/>
              </a:spcAft>
              <a:defRPr/>
            </a:pPr>
            <a:r>
              <a:rPr lang="en-US" altLang="en-US" sz="2600" dirty="0">
                <a:latin typeface="Calibri" panose="020F0502020204030204" pitchFamily="34" charset="0"/>
                <a:ea typeface="Calibri" panose="020F0502020204030204" pitchFamily="34" charset="0"/>
                <a:cs typeface="Calibri" panose="020F0502020204030204" pitchFamily="34" charset="0"/>
              </a:rPr>
              <a:t>Accomplishment of a moral purpose (11:1)</a:t>
            </a:r>
          </a:p>
          <a:p>
            <a:pPr algn="just">
              <a:spcBef>
                <a:spcPts val="0"/>
              </a:spcBef>
              <a:spcAft>
                <a:spcPts val="400"/>
              </a:spcAft>
              <a:defRPr/>
            </a:pPr>
            <a:r>
              <a:rPr lang="en-US" altLang="en-US" sz="2600" dirty="0">
                <a:latin typeface="Calibri" panose="020F0502020204030204" pitchFamily="34" charset="0"/>
                <a:ea typeface="Calibri" panose="020F0502020204030204" pitchFamily="34" charset="0"/>
                <a:cs typeface="Calibri" panose="020F0502020204030204" pitchFamily="34" charset="0"/>
              </a:rPr>
              <a:t>Response they invoked from the Egyptian sorcerers (7:22; 8:18-19)</a:t>
            </a:r>
          </a:p>
          <a:p>
            <a:pPr algn="just">
              <a:spcBef>
                <a:spcPts val="0"/>
              </a:spcBef>
              <a:spcAft>
                <a:spcPts val="400"/>
              </a:spcAft>
              <a:defRPr/>
            </a:pPr>
            <a:r>
              <a:rPr lang="en-US" altLang="en-US" sz="2600" dirty="0">
                <a:latin typeface="Calibri" panose="020F0502020204030204" pitchFamily="34" charset="0"/>
                <a:ea typeface="Calibri" panose="020F0502020204030204" pitchFamily="34" charset="0"/>
                <a:cs typeface="Calibri" panose="020F0502020204030204" pitchFamily="34" charset="0"/>
              </a:rPr>
              <a:t>Last seven plagues did not effect the Jews living in Goshen (9:6) </a:t>
            </a:r>
          </a:p>
          <a:p>
            <a:pPr algn="just">
              <a:spcBef>
                <a:spcPts val="0"/>
              </a:spcBef>
              <a:spcAft>
                <a:spcPts val="400"/>
              </a:spcAft>
              <a:defRPr/>
            </a:pPr>
            <a:r>
              <a:rPr lang="en-US" altLang="en-US" sz="2600" dirty="0">
                <a:latin typeface="Calibri" panose="020F0502020204030204" pitchFamily="34" charset="0"/>
                <a:ea typeface="Calibri" panose="020F0502020204030204" pitchFamily="34" charset="0"/>
                <a:cs typeface="Calibri" panose="020F0502020204030204" pitchFamily="34" charset="0"/>
              </a:rPr>
              <a:t>Nile into blood affected all rivers, streams, pools, reservoirs, and vessels holding waters </a:t>
            </a:r>
          </a:p>
        </p:txBody>
      </p:sp>
      <p:sp>
        <p:nvSpPr>
          <p:cNvPr id="75779" name="Text Box 1028"/>
          <p:cNvSpPr txBox="1">
            <a:spLocks noChangeArrowheads="1"/>
          </p:cNvSpPr>
          <p:nvPr/>
        </p:nvSpPr>
        <p:spPr bwMode="auto">
          <a:xfrm>
            <a:off x="2705100" y="6381690"/>
            <a:ext cx="6781800" cy="400110"/>
          </a:xfrm>
          <a:prstGeom prst="rect">
            <a:avLst/>
          </a:prstGeom>
          <a:noFill/>
          <a:ln w="9525">
            <a:noFill/>
            <a:miter lim="800000"/>
            <a:headEnd/>
            <a:tailEnd/>
          </a:ln>
        </p:spPr>
        <p:txBody>
          <a:bodyPr>
            <a:spAutoFit/>
          </a:bodyPr>
          <a:lstStyle/>
          <a:p>
            <a:pPr algn="ctr">
              <a:spcBef>
                <a:spcPts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Hill and Walton, </a:t>
            </a:r>
            <a:r>
              <a:rPr lang="en-US" altLang="en-US" sz="2000" i="1" dirty="0">
                <a:latin typeface="Calibri" panose="020F0502020204030204" pitchFamily="34" charset="0"/>
                <a:ea typeface="Calibri" panose="020F0502020204030204" pitchFamily="34" charset="0"/>
                <a:cs typeface="Calibri" panose="020F0502020204030204" pitchFamily="34" charset="0"/>
              </a:rPr>
              <a:t>A Survey of the Old Testament</a:t>
            </a:r>
            <a:r>
              <a:rPr lang="en-US" altLang="en-US" sz="2000" dirty="0">
                <a:latin typeface="Calibri" panose="020F0502020204030204" pitchFamily="34" charset="0"/>
                <a:ea typeface="Calibri" panose="020F0502020204030204" pitchFamily="34" charset="0"/>
                <a:cs typeface="Calibri" panose="020F0502020204030204" pitchFamily="34" charset="0"/>
              </a:rPr>
              <a:t>, 114-15 </a:t>
            </a:r>
          </a:p>
        </p:txBody>
      </p:sp>
      <p:pic>
        <p:nvPicPr>
          <p:cNvPr id="2" name="Picture 1">
            <a:extLst>
              <a:ext uri="{FF2B5EF4-FFF2-40B4-BE49-F238E27FC236}">
                <a16:creationId xmlns:a16="http://schemas.microsoft.com/office/drawing/2014/main" id="{7059DA80-DDEC-0F46-8BBD-EB62F9B037CA}"/>
              </a:ext>
            </a:extLst>
          </p:cNvPr>
          <p:cNvPicPr>
            <a:picLocks noChangeAspect="1"/>
          </p:cNvPicPr>
          <p:nvPr/>
        </p:nvPicPr>
        <p:blipFill>
          <a:blip r:embed="rId2"/>
          <a:srcRect b="20526"/>
          <a:stretch>
            <a:fillRect/>
          </a:stretch>
        </p:blipFill>
        <p:spPr>
          <a:xfrm>
            <a:off x="8705976" y="2286000"/>
            <a:ext cx="2876424"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560572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11:4-8c</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 Predicted</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1600200"/>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direct involvement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(4</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Comprehensive death of first born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Emotional anguish (6)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 exempted (7)</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Servants’ reaction (8a-b)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Moses’ exit (8c)</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5136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AD7-D3BC-55F9-2685-FFD1C596FA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2AB727-0DA1-DC75-F024-B949B5D4023A}"/>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11:8a-b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Servants’ Reaction </a:t>
            </a:r>
          </a:p>
        </p:txBody>
      </p:sp>
      <p:sp>
        <p:nvSpPr>
          <p:cNvPr id="161795" name="Rectangle 3">
            <a:extLst>
              <a:ext uri="{FF2B5EF4-FFF2-40B4-BE49-F238E27FC236}">
                <a16:creationId xmlns:a16="http://schemas.microsoft.com/office/drawing/2014/main" id="{9DE33A20-3D3B-4ACB-9B68-E6D3FEB35F99}"/>
              </a:ext>
            </a:extLst>
          </p:cNvPr>
          <p:cNvSpPr>
            <a:spLocks noGrp="1" noChangeArrowheads="1"/>
          </p:cNvSpPr>
          <p:nvPr>
            <p:ph type="body" idx="1"/>
          </p:nvPr>
        </p:nvSpPr>
        <p:spPr>
          <a:xfrm>
            <a:off x="1524000" y="2057400"/>
            <a:ext cx="7730104" cy="27432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What they will do (8a)</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What they will say (8b)</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07A8644A-F06E-9267-5BEB-2F720EE18E8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91420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AD7-D3BC-55F9-2685-FFD1C596FA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2AB727-0DA1-DC75-F024-B949B5D4023A}"/>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11:8a-b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Servants’ Reaction </a:t>
            </a:r>
          </a:p>
        </p:txBody>
      </p:sp>
      <p:sp>
        <p:nvSpPr>
          <p:cNvPr id="161795" name="Rectangle 3">
            <a:extLst>
              <a:ext uri="{FF2B5EF4-FFF2-40B4-BE49-F238E27FC236}">
                <a16:creationId xmlns:a16="http://schemas.microsoft.com/office/drawing/2014/main" id="{9DE33A20-3D3B-4ACB-9B68-E6D3FEB35F99}"/>
              </a:ext>
            </a:extLst>
          </p:cNvPr>
          <p:cNvSpPr>
            <a:spLocks noGrp="1" noChangeArrowheads="1"/>
          </p:cNvSpPr>
          <p:nvPr>
            <p:ph type="body" idx="1"/>
          </p:nvPr>
        </p:nvSpPr>
        <p:spPr>
          <a:xfrm>
            <a:off x="1524000" y="2057400"/>
            <a:ext cx="7730104" cy="2743200"/>
          </a:xfrm>
        </p:spPr>
        <p:txBody>
          <a:bodyPr/>
          <a:lstStyle/>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ea typeface="+mn-ea"/>
                <a:cs typeface="+mn-cs"/>
              </a:rPr>
              <a:t>What they will do (8a)</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What they will say (8b)</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07A8644A-F06E-9267-5BEB-2F720EE18E8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3338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7">
            <a:extLst>
              <a:ext uri="{FF2B5EF4-FFF2-40B4-BE49-F238E27FC236}">
                <a16:creationId xmlns:a16="http://schemas.microsoft.com/office/drawing/2014/main" id="{F84ED823-27E7-471C-8AD4-4B21E753D62C}"/>
              </a:ext>
            </a:extLst>
          </p:cNvPr>
          <p:cNvSpPr>
            <a:spLocks noChangeArrowheads="1"/>
          </p:cNvSpPr>
          <p:nvPr/>
        </p:nvSpPr>
        <p:spPr bwMode="auto">
          <a:xfrm>
            <a:off x="6096000" y="3582239"/>
            <a:ext cx="1280746" cy="609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31088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C7AFDA-1F3B-FBFF-D686-F21864FD65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0419" name="Text Box 3"/>
          <p:cNvSpPr txBox="1">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342900" indent="-342900" algn="ctr" defTabSz="685800">
              <a:spcAft>
                <a:spcPts val="900"/>
              </a:spcAft>
              <a:buClr>
                <a:srgbClr val="00FFFF"/>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b="0" kern="0" dirty="0">
                <a:solidFill>
                  <a:srgbClr val="00FFFF"/>
                </a:solidFill>
                <a:effectLst>
                  <a:outerShdw blurRad="38100" dist="38100" dir="2700000" algn="tl">
                    <a:srgbClr val="000000"/>
                  </a:outerShdw>
                </a:effectLst>
                <a:latin typeface="Calibri" panose="020F0502020204030204" pitchFamily="34" charset="0"/>
                <a:ea typeface="+mj-ea"/>
                <a:cs typeface="+mj-cs"/>
              </a:rPr>
              <a:t>Genesis 37:9</a:t>
            </a:r>
          </a:p>
          <a:p>
            <a:pPr algn="just" eaLnBrk="1" hangingPunct="1">
              <a:spcBef>
                <a:spcPts val="0"/>
              </a:spcBef>
              <a:spcAft>
                <a:spcPts val="0"/>
              </a:spcAft>
            </a:pPr>
            <a:r>
              <a:rPr lang="en-US" altLang="en-US" sz="3400" b="0" dirty="0">
                <a:effectLst>
                  <a:outerShdw blurRad="38100" dist="38100" dir="2700000" algn="tl">
                    <a:srgbClr val="000000"/>
                  </a:outerShdw>
                </a:effectLst>
                <a:latin typeface="Calibri" panose="020F0502020204030204" pitchFamily="34" charset="0"/>
                <a:cs typeface="+mn-cs"/>
              </a:rPr>
              <a:t>“Now he had still another dream, and related it to his brothers, and said, ‘Lo, I have had still another dream; and behold, the sun and the moon and eleven stars were </a:t>
            </a:r>
            <a:r>
              <a:rPr lang="en-US" altLang="en-US" sz="3400" b="1" u="sng" dirty="0">
                <a:solidFill>
                  <a:srgbClr val="FFFFCC"/>
                </a:solidFill>
                <a:effectLst>
                  <a:outerShdw blurRad="38100" dist="38100" dir="2700000" algn="tl">
                    <a:srgbClr val="000000"/>
                  </a:outerShdw>
                </a:effectLst>
                <a:latin typeface="Calibri" panose="020F0502020204030204" pitchFamily="34" charset="0"/>
                <a:cs typeface="+mn-cs"/>
              </a:rPr>
              <a:t>bowing</a:t>
            </a:r>
            <a:r>
              <a:rPr lang="en-US" altLang="en-US" sz="3400" b="0" dirty="0">
                <a:effectLst>
                  <a:outerShdw blurRad="38100" dist="38100" dir="2700000" algn="tl">
                    <a:srgbClr val="000000"/>
                  </a:outerShdw>
                </a:effectLst>
                <a:latin typeface="Calibri" panose="020F0502020204030204" pitchFamily="34" charset="0"/>
                <a:cs typeface="+mn-cs"/>
              </a:rPr>
              <a:t> down to me.’”</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1361" y="2865120"/>
            <a:ext cx="1849278"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34075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3FDCF1-AF86-21BE-92B5-8C42DAD98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0419" name="Text Box 3"/>
          <p:cNvSpPr txBox="1">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b="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37:10</a:t>
            </a:r>
          </a:p>
          <a:p>
            <a:pPr algn="just" eaLnBrk="1" hangingPunct="1">
              <a:spcBef>
                <a:spcPts val="0"/>
              </a:spcBef>
              <a:spcAft>
                <a:spcPts val="0"/>
              </a:spcAft>
            </a:pPr>
            <a:r>
              <a:rPr lang="en-US" altLang="en-US" sz="3400" b="0" dirty="0">
                <a:effectLst>
                  <a:outerShdw blurRad="38100" dist="38100" dir="2700000" algn="tl">
                    <a:srgbClr val="000000"/>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a:t>
            </a:r>
            <a:r>
              <a:rPr lang="en-US" altLang="en-US" sz="3400" b="1" u="sng" dirty="0">
                <a:solidFill>
                  <a:srgbClr val="FFFFCC"/>
                </a:solidFill>
                <a:effectLst>
                  <a:outerShdw blurRad="38100" dist="38100" dir="2700000" algn="tl">
                    <a:srgbClr val="000000"/>
                  </a:outerShdw>
                </a:effectLst>
                <a:latin typeface="Calibri" panose="020F0502020204030204" pitchFamily="34" charset="0"/>
                <a:cs typeface="+mn-cs"/>
              </a:rPr>
              <a:t>bow</a:t>
            </a:r>
            <a:r>
              <a:rPr lang="en-US" altLang="en-US" sz="3400" b="0" dirty="0">
                <a:effectLst>
                  <a:outerShdw blurRad="38100" dist="38100" dir="2700000" algn="tl">
                    <a:srgbClr val="000000"/>
                  </a:outerShdw>
                </a:effectLst>
                <a:latin typeface="Calibri" panose="020F0502020204030204" pitchFamily="34" charset="0"/>
                <a:cs typeface="+mn-cs"/>
              </a:rPr>
              <a:t> ourselves down before you to the ground?’”</a:t>
            </a:r>
          </a:p>
        </p:txBody>
      </p:sp>
      <p:pic>
        <p:nvPicPr>
          <p:cNvPr id="7" name="Picture 2">
            <a:extLst>
              <a:ext uri="{FF2B5EF4-FFF2-40B4-BE49-F238E27FC236}">
                <a16:creationId xmlns:a16="http://schemas.microsoft.com/office/drawing/2014/main" id="{9403F7FE-51DB-3C8C-8C95-D75B8332F0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1361" y="2865120"/>
            <a:ext cx="1849278"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88799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11:1-10</a:t>
            </a: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981200"/>
            <a:ext cx="8743443" cy="19948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Conversation Interrupted (1-3)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Conversation Continued (4-8)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Conversation Aftermath (9-10)</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D514F1D0-47B8-4A07-1709-7938F4C63A5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64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EAC06-F6C2-ABC2-58D6-DCA4685AF0D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62E9ADE-DA92-5DD0-3E6E-44D4D41906D2}"/>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11:8a-b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Servants’ Reaction </a:t>
            </a:r>
          </a:p>
        </p:txBody>
      </p:sp>
      <p:sp>
        <p:nvSpPr>
          <p:cNvPr id="161795" name="Rectangle 3">
            <a:extLst>
              <a:ext uri="{FF2B5EF4-FFF2-40B4-BE49-F238E27FC236}">
                <a16:creationId xmlns:a16="http://schemas.microsoft.com/office/drawing/2014/main" id="{A94761B9-B411-A4D3-B3B8-ED84208B5AA9}"/>
              </a:ext>
            </a:extLst>
          </p:cNvPr>
          <p:cNvSpPr>
            <a:spLocks noGrp="1" noChangeArrowheads="1"/>
          </p:cNvSpPr>
          <p:nvPr>
            <p:ph type="body" idx="1"/>
          </p:nvPr>
        </p:nvSpPr>
        <p:spPr>
          <a:xfrm>
            <a:off x="1524000" y="2057400"/>
            <a:ext cx="7730104" cy="27432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What they will do (8a)</a:t>
            </a:r>
          </a:p>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ea typeface="+mn-ea"/>
                <a:cs typeface="+mn-cs"/>
              </a:rPr>
              <a:t>What they will say (8b)</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7026C30B-1588-F1C5-D2D6-F2F60174520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3029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11:4-8c</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 Predicted</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1600200"/>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direct involvement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(4</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Comprehensive death of first born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Emotional anguish (6)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 exempted (7)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Servants’ reaction (8a-b)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exit (8c)</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8193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4F17D-8A95-5ABE-2004-66C7798E0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7024837-8776-5BAC-4957-C7CCF7973609}"/>
              </a:ext>
            </a:extLst>
          </p:cNvPr>
          <p:cNvSpPr>
            <a:spLocks noGrp="1" noChangeArrowheads="1"/>
          </p:cNvSpPr>
          <p:nvPr>
            <p:ph type="body" idx="1"/>
          </p:nvPr>
        </p:nvSpPr>
        <p:spPr>
          <a:xfrm>
            <a:off x="1255725" y="2057400"/>
            <a:ext cx="7444725"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predicted (4-8c)</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Conversation terminated (8d)</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34FF2FBA-A174-D821-3E50-6ED30C209A30}"/>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11:4-8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Conversation Continued</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9445103-D180-DA37-39A7-9B238390F51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2939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11:1-10</a:t>
            </a: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981200"/>
            <a:ext cx="8743443" cy="19948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Conversation Interrupted (1-3)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Conversation Continued (4-8)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Conversation Aftermath (9-10)</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D514F1D0-47B8-4A07-1709-7938F4C63A5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8488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956535"/>
            <a:ext cx="7444725" cy="294493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prediction (9a)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purpose (9b)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Summary (10a)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(10b)</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11:9-10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Conversation Aftermath </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28505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11:9-10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Conversation Aftermath </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D705399B-2A37-3613-F972-D34ADE7F335D}"/>
              </a:ext>
            </a:extLst>
          </p:cNvPr>
          <p:cNvSpPr txBox="1">
            <a:spLocks noChangeArrowheads="1"/>
          </p:cNvSpPr>
          <p:nvPr/>
        </p:nvSpPr>
        <p:spPr bwMode="auto">
          <a:xfrm>
            <a:off x="1255725" y="1956535"/>
            <a:ext cx="7444725" cy="2944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prediction (9a)</a:t>
            </a:r>
          </a:p>
          <a:p>
            <a:pPr marL="457200" lvl="2" indent="-457200" eaLnBrk="1" hangingPunct="1">
              <a:spcBef>
                <a:spcPts val="0"/>
              </a:spcBef>
              <a:spcAft>
                <a:spcPts val="2000"/>
              </a:spcAft>
              <a:buClr>
                <a:srgbClr val="CC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God’s purpose (9b)</a:t>
            </a:r>
          </a:p>
          <a:p>
            <a:pPr marL="457200" lvl="2" indent="-457200" eaLnBrk="1" hangingPunct="1">
              <a:spcBef>
                <a:spcPts val="0"/>
              </a:spcBef>
              <a:spcAft>
                <a:spcPts val="2000"/>
              </a:spcAft>
              <a:buClr>
                <a:srgbClr val="CC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Summary (10a)</a:t>
            </a:r>
          </a:p>
          <a:p>
            <a:pPr marL="457200" lvl="2" indent="-457200" eaLnBrk="1" hangingPunct="1">
              <a:spcBef>
                <a:spcPts val="0"/>
              </a:spcBef>
              <a:spcAft>
                <a:spcPts val="2000"/>
              </a:spcAft>
              <a:buClr>
                <a:srgbClr val="CC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Pharaoh’s hardening (10b)</a:t>
            </a:r>
          </a:p>
          <a:p>
            <a:pPr marL="457200" lvl="2" indent="-457200" eaLnBrk="1" hangingPunct="1">
              <a:spcBef>
                <a:spcPts val="0"/>
              </a:spcBef>
              <a:spcAft>
                <a:spcPts val="2000"/>
              </a:spcAft>
              <a:buClr>
                <a:srgbClr val="CC66FF"/>
              </a:buClr>
              <a:buSzPct val="100000"/>
              <a:buFont typeface="+mj-lt"/>
              <a:buAutoNum type="alphaUcPeriod"/>
              <a:defRPr/>
            </a:pPr>
            <a:endParaRPr lang="en-US" sz="2800" kern="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696934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833939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3849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AEFD3-15EC-6DE8-A308-92EFD9AFC40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83031F7-8614-F575-1611-A2C35B02C9BC}"/>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11:9-10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Conversation Aftermath </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72C9531-7F80-5436-8956-FB67CF892CB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7C71502B-8FB9-C0DF-1C95-76BF28033039}"/>
              </a:ext>
            </a:extLst>
          </p:cNvPr>
          <p:cNvSpPr txBox="1">
            <a:spLocks noChangeArrowheads="1"/>
          </p:cNvSpPr>
          <p:nvPr/>
        </p:nvSpPr>
        <p:spPr bwMode="auto">
          <a:xfrm>
            <a:off x="1255725" y="1956535"/>
            <a:ext cx="7444725" cy="2944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2000"/>
              </a:spcAft>
              <a:buClr>
                <a:srgbClr val="CC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God’s prediction (9a)</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purpose (9b)</a:t>
            </a:r>
          </a:p>
          <a:p>
            <a:pPr marL="457200" lvl="2" indent="-457200" eaLnBrk="1" hangingPunct="1">
              <a:spcBef>
                <a:spcPts val="0"/>
              </a:spcBef>
              <a:spcAft>
                <a:spcPts val="2000"/>
              </a:spcAft>
              <a:buClr>
                <a:srgbClr val="CC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Summary (10a)</a:t>
            </a:r>
          </a:p>
          <a:p>
            <a:pPr marL="457200" lvl="2" indent="-457200" eaLnBrk="1" hangingPunct="1">
              <a:spcBef>
                <a:spcPts val="0"/>
              </a:spcBef>
              <a:spcAft>
                <a:spcPts val="2000"/>
              </a:spcAft>
              <a:buClr>
                <a:srgbClr val="CC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Pharaoh’s hardening (10b)</a:t>
            </a:r>
          </a:p>
          <a:p>
            <a:pPr marL="457200" lvl="2" indent="-457200" eaLnBrk="1" hangingPunct="1">
              <a:spcBef>
                <a:spcPts val="0"/>
              </a:spcBef>
              <a:spcAft>
                <a:spcPts val="2000"/>
              </a:spcAft>
              <a:buClr>
                <a:srgbClr val="CC66FF"/>
              </a:buClr>
              <a:buSzPct val="100000"/>
              <a:buFont typeface="+mj-lt"/>
              <a:buAutoNum type="alphaUcPeriod"/>
              <a:defRPr/>
            </a:pPr>
            <a:endParaRPr lang="en-US" sz="2800" kern="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945447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485901" y="228600"/>
            <a:ext cx="9220198" cy="914400"/>
          </a:xfrm>
        </p:spPr>
        <p:txBody>
          <a:bodyPr/>
          <a:lstStyle/>
          <a:p>
            <a:pPr algn="ctr"/>
            <a:r>
              <a:rPr lang="en-US" altLang="en-US" sz="3600" dirty="0">
                <a:solidFill>
                  <a:srgbClr val="00FFFF"/>
                </a:solidFill>
                <a:effectLst>
                  <a:outerShdw blurRad="38100" dist="38100" dir="2700000" algn="tl">
                    <a:srgbClr val="000000">
                      <a:alpha val="43137"/>
                    </a:srgbClr>
                  </a:outerShdw>
                </a:effectLst>
              </a:rPr>
              <a:t>Dispensational Theology is a System of Theology</a:t>
            </a:r>
          </a:p>
        </p:txBody>
      </p:sp>
      <p:sp>
        <p:nvSpPr>
          <p:cNvPr id="183299" name="Rectangle 3"/>
          <p:cNvSpPr>
            <a:spLocks noChangeArrowheads="1"/>
          </p:cNvSpPr>
          <p:nvPr/>
        </p:nvSpPr>
        <p:spPr bwMode="auto">
          <a:xfrm>
            <a:off x="609600" y="1295400"/>
            <a:ext cx="10972799" cy="4687888"/>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Traditional-normative dispensational theology is a system that embodies three essential, fundamental concepts called the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sine qua non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(lit. “without which is not”):</a:t>
            </a:r>
          </a:p>
          <a:p>
            <a:pPr marL="457200" indent="-457200" defTabSz="915001">
              <a:spcBef>
                <a:spcPts val="0"/>
              </a:spcBef>
              <a:spcAft>
                <a:spcPts val="2400"/>
              </a:spcAft>
              <a:buClr>
                <a:srgbClr val="00FFFF"/>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consistent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use of a plain, normal, literal, grammatical-historical method of interpretation;</a:t>
            </a:r>
          </a:p>
          <a:p>
            <a:pPr marL="457200" indent="-457200" defTabSz="915001">
              <a:spcBef>
                <a:spcPts val="0"/>
              </a:spcBef>
              <a:spcAft>
                <a:spcPts val="2400"/>
              </a:spcAft>
              <a:buClr>
                <a:srgbClr val="00FFFF"/>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Which reveals that the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is distinct from Israel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indent="-457200" defTabSz="915001">
              <a:spcBef>
                <a:spcPts val="0"/>
              </a:spcBef>
              <a:spcAft>
                <a:spcPts val="2400"/>
              </a:spcAft>
              <a:buClr>
                <a:srgbClr val="00FFFF"/>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overall purpose is to bring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glory to Himself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(Eph. 1:6, 12, 14).</a:t>
            </a:r>
          </a:p>
        </p:txBody>
      </p:sp>
      <p:sp>
        <p:nvSpPr>
          <p:cNvPr id="30724" name="Text Box 4"/>
          <p:cNvSpPr txBox="1">
            <a:spLocks noChangeArrowheads="1"/>
          </p:cNvSpPr>
          <p:nvPr/>
        </p:nvSpPr>
        <p:spPr bwMode="auto">
          <a:xfrm>
            <a:off x="4033044" y="6477000"/>
            <a:ext cx="4125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 Charles Ryrie, </a:t>
            </a:r>
            <a:r>
              <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Dispensationalism</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38-41</a:t>
            </a:r>
          </a:p>
        </p:txBody>
      </p:sp>
    </p:spTree>
    <p:extLst>
      <p:ext uri="{BB962C8B-B14F-4D97-AF65-F5344CB8AC3E}">
        <p14:creationId xmlns:p14="http://schemas.microsoft.com/office/powerpoint/2010/main" val="141486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11:1-10</a:t>
            </a: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981200"/>
            <a:ext cx="8743443" cy="19948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Conversation Interrupted (1-3)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Conversation Continued (4-8)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Conversation Aftermath (9-10)</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D514F1D0-47B8-4A07-1709-7938F4C63A5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1107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4103689" y="228600"/>
            <a:ext cx="3984625" cy="914400"/>
          </a:xfrm>
        </p:spPr>
        <p:txBody>
          <a:bodyPr/>
          <a:lstStyle/>
          <a:p>
            <a:pPr algn="ctr">
              <a:lnSpc>
                <a:spcPct val="100000"/>
              </a:lnSpc>
              <a:defRPr/>
            </a:pPr>
            <a:r>
              <a:rPr lang="en-US" sz="3600" dirty="0">
                <a:solidFill>
                  <a:srgbClr val="00FFFF"/>
                </a:solidFill>
                <a:effectLst>
                  <a:outerShdw blurRad="38100" dist="38100" dir="2700000" algn="tl">
                    <a:srgbClr val="000000">
                      <a:alpha val="43137"/>
                    </a:srgbClr>
                  </a:outerShdw>
                </a:effectLst>
              </a:rPr>
              <a:t>Doxological Purpose</a:t>
            </a:r>
          </a:p>
        </p:txBody>
      </p:sp>
      <p:sp>
        <p:nvSpPr>
          <p:cNvPr id="31747" name="Text Box 3"/>
          <p:cNvSpPr txBox="1">
            <a:spLocks noChangeArrowheads="1"/>
          </p:cNvSpPr>
          <p:nvPr/>
        </p:nvSpPr>
        <p:spPr bwMode="auto">
          <a:xfrm>
            <a:off x="3593306" y="6477000"/>
            <a:ext cx="5005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Dictionary of Premillennial Theology</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Charles Ryrie, p. 94</a:t>
            </a:r>
          </a:p>
        </p:txBody>
      </p:sp>
      <p:sp>
        <p:nvSpPr>
          <p:cNvPr id="193541" name="Rectangle 5"/>
          <p:cNvSpPr>
            <a:spLocks noChangeArrowheads="1"/>
          </p:cNvSpPr>
          <p:nvPr/>
        </p:nvSpPr>
        <p:spPr bwMode="auto">
          <a:xfrm>
            <a:off x="609600" y="1143000"/>
            <a:ext cx="109728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549275" indent="-5492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indent="-457200" algn="just" eaLnBrk="1" hangingPunct="1">
              <a:spcBef>
                <a:spcPts val="0"/>
              </a:spcBef>
              <a:spcAft>
                <a:spcPts val="2400"/>
              </a:spcAft>
              <a:buClr>
                <a:srgbClr val="00FFFF"/>
              </a:buClr>
              <a:buFont typeface="+mj-lt"/>
              <a:buAutoNum type="alphaUcPeriod"/>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ultimate purpose for the ages is to glorify Himself.  Scripture is not human-centered, as though salvation were the principle point, but God-centered, because His glory is at the center.</a:t>
            </a:r>
          </a:p>
          <a:p>
            <a:pPr marL="457200" indent="-457200" algn="just" eaLnBrk="1" hangingPunct="1">
              <a:spcBef>
                <a:spcPts val="0"/>
              </a:spcBef>
              <a:spcAft>
                <a:spcPts val="2400"/>
              </a:spcAft>
              <a:buClr>
                <a:srgbClr val="00FFFF"/>
              </a:buClr>
              <a:buFont typeface="+mj-lt"/>
              <a:buAutoNum type="alphaUcPeriod"/>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glory of God is the primary principle that unifies all dispensations, the program of salvation being just one of the means by which God glorifies Himself.  Each successive revelation of God’s plan for the ages, as well as His dealing with the elect, non-elect, angels, and nations all manifest His glory.	</a:t>
            </a:r>
          </a:p>
        </p:txBody>
      </p:sp>
    </p:spTree>
    <p:extLst>
      <p:ext uri="{BB962C8B-B14F-4D97-AF65-F5344CB8AC3E}">
        <p14:creationId xmlns:p14="http://schemas.microsoft.com/office/powerpoint/2010/main" val="365743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7270" y="80702"/>
            <a:ext cx="7797460" cy="6657409"/>
          </a:xfrm>
          <a:prstGeom prst="rect">
            <a:avLst/>
          </a:prstGeom>
          <a:solidFill>
            <a:schemeClr val="bg2"/>
          </a:solidFill>
          <a:ln>
            <a:solidFill>
              <a:schemeClr val="tx1"/>
            </a:solidFill>
          </a:ln>
        </p:spPr>
      </p:pic>
    </p:spTree>
    <p:extLst>
      <p:ext uri="{BB962C8B-B14F-4D97-AF65-F5344CB8AC3E}">
        <p14:creationId xmlns:p14="http://schemas.microsoft.com/office/powerpoint/2010/main" val="383332473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0512A-69AA-3502-EA88-11898F8C1FB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B9702B8-A2AB-7047-8D72-772221DDBBC4}"/>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11:9-10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Conversation Aftermath </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5A5A2F4-60F0-BB92-6B48-3EF1D72AFB3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EFD12862-51B3-408F-B38B-E329CB53FBF8}"/>
              </a:ext>
            </a:extLst>
          </p:cNvPr>
          <p:cNvSpPr txBox="1">
            <a:spLocks noChangeArrowheads="1"/>
          </p:cNvSpPr>
          <p:nvPr/>
        </p:nvSpPr>
        <p:spPr bwMode="auto">
          <a:xfrm>
            <a:off x="1255725" y="1956535"/>
            <a:ext cx="7444725" cy="2944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2000"/>
              </a:spcAft>
              <a:buClr>
                <a:srgbClr val="CC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God’s prediction (9a)</a:t>
            </a:r>
          </a:p>
          <a:p>
            <a:pPr marL="457200" lvl="2" indent="-457200" eaLnBrk="1" hangingPunct="1">
              <a:spcBef>
                <a:spcPts val="0"/>
              </a:spcBef>
              <a:spcAft>
                <a:spcPts val="2000"/>
              </a:spcAft>
              <a:buClr>
                <a:srgbClr val="CC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God’s purpose (9b)</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Summary (10a)</a:t>
            </a:r>
          </a:p>
          <a:p>
            <a:pPr marL="457200" lvl="2" indent="-457200" eaLnBrk="1" hangingPunct="1">
              <a:spcBef>
                <a:spcPts val="0"/>
              </a:spcBef>
              <a:spcAft>
                <a:spcPts val="2000"/>
              </a:spcAft>
              <a:buClr>
                <a:srgbClr val="CC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Pharaoh’s hardening (10b)</a:t>
            </a:r>
          </a:p>
          <a:p>
            <a:pPr marL="457200" lvl="2" indent="-457200" eaLnBrk="1" hangingPunct="1">
              <a:spcBef>
                <a:spcPts val="0"/>
              </a:spcBef>
              <a:spcAft>
                <a:spcPts val="2000"/>
              </a:spcAft>
              <a:buClr>
                <a:srgbClr val="CC66FF"/>
              </a:buClr>
              <a:buSzPct val="100000"/>
              <a:buFont typeface="+mj-lt"/>
              <a:buAutoNum type="alphaUcPeriod"/>
              <a:defRPr/>
            </a:pPr>
            <a:endParaRPr lang="en-US" sz="2800" kern="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4080902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15DF6-8ACE-16E2-2FDD-C71DD681F759}"/>
            </a:ext>
          </a:extLst>
        </p:cNvPr>
        <p:cNvGrpSpPr/>
        <p:nvPr/>
      </p:nvGrpSpPr>
      <p:grpSpPr>
        <a:xfrm>
          <a:off x="0" y="0"/>
          <a:ext cx="0" cy="0"/>
          <a:chOff x="0" y="0"/>
          <a:chExt cx="0" cy="0"/>
        </a:xfrm>
      </p:grpSpPr>
      <p:sp>
        <p:nvSpPr>
          <p:cNvPr id="73729" name="Rectangle 2">
            <a:extLst>
              <a:ext uri="{FF2B5EF4-FFF2-40B4-BE49-F238E27FC236}">
                <a16:creationId xmlns:a16="http://schemas.microsoft.com/office/drawing/2014/main" id="{683CB4A2-2668-35AF-4B9C-5B2A4EA2BEFB}"/>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a:extLst>
              <a:ext uri="{FF2B5EF4-FFF2-40B4-BE49-F238E27FC236}">
                <a16:creationId xmlns:a16="http://schemas.microsoft.com/office/drawing/2014/main" id="{0F68501B-31BC-C793-5D34-055E1259D744}"/>
              </a:ext>
            </a:extLst>
          </p:cNvPr>
          <p:cNvSpPr>
            <a:spLocks noGrp="1" noChangeArrowheads="1"/>
          </p:cNvSpPr>
          <p:nvPr>
            <p:ph type="body" idx="1"/>
          </p:nvPr>
        </p:nvSpPr>
        <p:spPr>
          <a:xfrm>
            <a:off x="65532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F98254E-EBC3-4BEB-F6AD-9551EBE70080}"/>
              </a:ext>
            </a:extLst>
          </p:cNvPr>
          <p:cNvPicPr>
            <a:picLocks noChangeAspect="1"/>
          </p:cNvPicPr>
          <p:nvPr/>
        </p:nvPicPr>
        <p:blipFill>
          <a:blip r:embed="rId2"/>
          <a:srcRect l="4938" t="6775" r="4946" b="6841"/>
          <a:stretch/>
        </p:blipFill>
        <p:spPr>
          <a:xfrm>
            <a:off x="4428471" y="22860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8910D226-2D65-4D6A-267F-B73D5E2848A6}"/>
              </a:ext>
            </a:extLst>
          </p:cNvPr>
          <p:cNvSpPr txBox="1">
            <a:spLocks noChangeArrowheads="1"/>
          </p:cNvSpPr>
          <p:nvPr/>
        </p:nvSpPr>
        <p:spPr bwMode="auto">
          <a:xfrm>
            <a:off x="83058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extLst>
      <p:ext uri="{BB962C8B-B14F-4D97-AF65-F5344CB8AC3E}">
        <p14:creationId xmlns:p14="http://schemas.microsoft.com/office/powerpoint/2010/main" val="420201666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18507560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3BC89-E800-7CB2-4698-028378A4EEB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A2894E1-AB85-5C2B-3D05-B420781AEB41}"/>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11:9-10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Conversation Aftermath </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FDFCA8C-1180-5211-A038-00A92360AD9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E86A9ACC-C8D1-4B6D-904C-5061B93EEB41}"/>
              </a:ext>
            </a:extLst>
          </p:cNvPr>
          <p:cNvSpPr txBox="1">
            <a:spLocks noChangeArrowheads="1"/>
          </p:cNvSpPr>
          <p:nvPr/>
        </p:nvSpPr>
        <p:spPr bwMode="auto">
          <a:xfrm>
            <a:off x="1255725" y="1956535"/>
            <a:ext cx="7444725" cy="2944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2000"/>
              </a:spcAft>
              <a:buClr>
                <a:srgbClr val="CC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God’s prediction (9a)</a:t>
            </a:r>
          </a:p>
          <a:p>
            <a:pPr marL="457200" lvl="2" indent="-457200" eaLnBrk="1" hangingPunct="1">
              <a:spcBef>
                <a:spcPts val="0"/>
              </a:spcBef>
              <a:spcAft>
                <a:spcPts val="2000"/>
              </a:spcAft>
              <a:buClr>
                <a:srgbClr val="CC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God’s purpose (9b)</a:t>
            </a:r>
          </a:p>
          <a:p>
            <a:pPr marL="457200" lvl="2" indent="-457200" eaLnBrk="1" hangingPunct="1">
              <a:spcBef>
                <a:spcPts val="0"/>
              </a:spcBef>
              <a:spcAft>
                <a:spcPts val="2000"/>
              </a:spcAft>
              <a:buClr>
                <a:srgbClr val="CC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Summary (10a)</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hardening (10b)</a:t>
            </a:r>
          </a:p>
          <a:p>
            <a:pPr marL="457200" lvl="2" indent="-457200" eaLnBrk="1" hangingPunct="1">
              <a:spcBef>
                <a:spcPts val="0"/>
              </a:spcBef>
              <a:spcAft>
                <a:spcPts val="2000"/>
              </a:spcAft>
              <a:buClr>
                <a:srgbClr val="CC66FF"/>
              </a:buClr>
              <a:buSzPct val="100000"/>
              <a:buFont typeface="+mj-lt"/>
              <a:buAutoNum type="alphaUcPeriod"/>
              <a:defRPr/>
            </a:pPr>
            <a:endParaRPr lang="en-US" sz="2800" kern="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652185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rPr>
              <a:t>4:21. I will harden his heart. </a:t>
            </a:r>
            <a:r>
              <a:rPr lang="en-US" sz="31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2019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131859688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GOD HARDENING PHARAOH'S HEART</a:t>
            </a:r>
          </a:p>
        </p:txBody>
      </p:sp>
      <p:sp>
        <p:nvSpPr>
          <p:cNvPr id="3" name="Content Placeholder 2"/>
          <p:cNvSpPr>
            <a:spLocks noGrp="1"/>
          </p:cNvSpPr>
          <p:nvPr>
            <p:ph idx="1"/>
          </p:nvPr>
        </p:nvSpPr>
        <p:spPr>
          <a:xfrm>
            <a:off x="609598" y="1447800"/>
            <a:ext cx="7955280" cy="3581400"/>
          </a:xfrm>
        </p:spPr>
        <p:txBody>
          <a:bodyPr/>
          <a:lstStyle/>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The prediction of God hardening of Pharaoh (4:21)</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Pharaoh repeatedly hardening his own heart (7:13, 22; 8:15, 19, 32; 9:7)</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Not until the sixth plague did God harden Pharaoh’s heart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9:12)</a:t>
            </a:r>
          </a:p>
        </p:txBody>
      </p:sp>
      <p:pic>
        <p:nvPicPr>
          <p:cNvPr id="5" name="Picture 4">
            <a:extLst>
              <a:ext uri="{FF2B5EF4-FFF2-40B4-BE49-F238E27FC236}">
                <a16:creationId xmlns:a16="http://schemas.microsoft.com/office/drawing/2014/main" id="{CE4390F2-9B4F-5C4D-2333-A7F6F3C23A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220326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2057400"/>
            <a:ext cx="7444725"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Plundering (2)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Favor (3)</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11:1-3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Conversation Interrupted</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8673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11:1-10</a:t>
            </a: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981200"/>
            <a:ext cx="8743443" cy="19948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Conversation Interrupted (1-3)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Conversation Continued (4-8)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Conversation Aftermath (9-10)</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D514F1D0-47B8-4A07-1709-7938F4C63A5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213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2057400"/>
            <a:ext cx="7444725"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Plundering (2)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Favor (3)</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11:1-3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Conversation Interrupted</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8392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3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14623</TotalTime>
  <Words>3278</Words>
  <Application>Microsoft Office PowerPoint</Application>
  <PresentationFormat>Widescreen</PresentationFormat>
  <Paragraphs>475</Paragraphs>
  <Slides>81</Slides>
  <Notes>3</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Azure</vt:lpstr>
      <vt:lpstr>PowerPoint Presentation</vt:lpstr>
      <vt:lpstr>EXODUS STRUCTURE/OUTLINE</vt:lpstr>
      <vt:lpstr>REDEMPTION (1:1–12:30)</vt:lpstr>
      <vt:lpstr>PowerPoint Presentation</vt:lpstr>
      <vt:lpstr>TEN PLAGUES REDEMPTION (7:14–12:30)</vt:lpstr>
      <vt:lpstr>DEATH OF FIRST BORN Exodus 11:1-10</vt:lpstr>
      <vt:lpstr>DEATH OF FIRST BORN Exodus 11:1-10</vt:lpstr>
      <vt:lpstr>I. Exodus 11:1-3 Conversation Interrupted</vt:lpstr>
      <vt:lpstr>I. Exodus 11:1-3 Conversation Interrupted</vt:lpstr>
      <vt:lpstr>Exodus 11:1 Plague</vt:lpstr>
      <vt:lpstr>Exodus 11:1 Plague</vt:lpstr>
      <vt:lpstr>PowerPoint Presentation</vt:lpstr>
      <vt:lpstr>PowerPoint Presentation</vt:lpstr>
      <vt:lpstr>Exodus 11:1 Plague</vt:lpstr>
      <vt:lpstr>Names &amp; Titles Demonstrating Satan’s Post-Fall, Earthly Authority  (Job 1:7; 2:2; Luke 4:5-8; Rom. 8:19-22)</vt:lpstr>
      <vt:lpstr>PowerPoint Presentation</vt:lpstr>
      <vt:lpstr>Ultimate Exodus  (Rev 11:15)</vt:lpstr>
      <vt:lpstr>PowerPoint Presentation</vt:lpstr>
      <vt:lpstr>PowerPoint Presentation</vt:lpstr>
      <vt:lpstr>PowerPoint Presentation</vt:lpstr>
      <vt:lpstr>I. Exodus 11:1-3 Conversation Interrupted</vt:lpstr>
      <vt:lpstr>PowerPoint Presentation</vt:lpstr>
      <vt:lpstr>PowerPoint Presentation</vt:lpstr>
      <vt:lpstr>I. Exodus 11:1-3 Conversation Interrupted</vt:lpstr>
      <vt:lpstr>Exodus 11:3 Favor</vt:lpstr>
      <vt:lpstr>Exodus 11:3 Favor</vt:lpstr>
      <vt:lpstr>PowerPoint Presentation</vt:lpstr>
      <vt:lpstr>Exodus 11:3 Favor</vt:lpstr>
      <vt:lpstr>PowerPoint Presentation</vt:lpstr>
      <vt:lpstr>PowerPoint Presentation</vt:lpstr>
      <vt:lpstr>DEATH OF FIRST BORN Exodus 11:1-10</vt:lpstr>
      <vt:lpstr>II. Exodus 11:4-8 Conversation Continued</vt:lpstr>
      <vt:lpstr>II. Exodus 11:4-8 Conversation Continued</vt:lpstr>
      <vt:lpstr>Exodus 11:4-8c Plague Predicted</vt:lpstr>
      <vt:lpstr>Exodus 11:4-8c Plague Predicted</vt:lpstr>
      <vt:lpstr>Strabo, Geography, 16.1.5?</vt:lpstr>
      <vt:lpstr>Exodus 11:4-8c Plague Predicted</vt:lpstr>
      <vt:lpstr>PowerPoint Presentation</vt:lpstr>
      <vt:lpstr>PowerPoint Presentation</vt:lpstr>
      <vt:lpstr>PowerPoint Presentation</vt:lpstr>
      <vt:lpstr>PowerPoint Presentation</vt:lpstr>
      <vt:lpstr>8 New Promises Genesis 12:1-3</vt:lpstr>
      <vt:lpstr>PowerPoint Presentation</vt:lpstr>
      <vt:lpstr>Exodus 11:4-8c Plague Predicted</vt:lpstr>
      <vt:lpstr>PowerPoint Presentation</vt:lpstr>
      <vt:lpstr>PowerPoint Presentation</vt:lpstr>
      <vt:lpstr>PowerPoint Presentation</vt:lpstr>
      <vt:lpstr>PowerPoint Presentation</vt:lpstr>
      <vt:lpstr>PowerPoint Presentation</vt:lpstr>
      <vt:lpstr>Exodus 11:4-8c Plague Predicted</vt:lpstr>
      <vt:lpstr>PowerPoint Presentation</vt:lpstr>
      <vt:lpstr>PowerPoint Presentation</vt:lpstr>
      <vt:lpstr>PLAGUES’ MIRACULOUS NATURE</vt:lpstr>
      <vt:lpstr>Exodus 11:4-8c Plague Predicted</vt:lpstr>
      <vt:lpstr>Exodus 11:8a-b Servants’ Reaction </vt:lpstr>
      <vt:lpstr>Exodus 11:8a-b Servants’ Reaction </vt:lpstr>
      <vt:lpstr>PowerPoint Presentation</vt:lpstr>
      <vt:lpstr>PowerPoint Presentation</vt:lpstr>
      <vt:lpstr>PowerPoint Presentation</vt:lpstr>
      <vt:lpstr>Exodus 11:8a-b Servants’ Reaction </vt:lpstr>
      <vt:lpstr>Exodus 11:4-8c Plague Predicted</vt:lpstr>
      <vt:lpstr>II. Exodus 11:4-8 Conversation Continued</vt:lpstr>
      <vt:lpstr>DEATH OF FIRST BORN Exodus 11:1-10</vt:lpstr>
      <vt:lpstr>III. Exodus 11:9-10 Conversation Aftermath </vt:lpstr>
      <vt:lpstr>III. Exodus 11:9-10 Conversation Aftermath </vt:lpstr>
      <vt:lpstr>PowerPoint Presentation</vt:lpstr>
      <vt:lpstr>PowerPoint Presentation</vt:lpstr>
      <vt:lpstr>III. Exodus 11:9-10 Conversation Aftermath </vt:lpstr>
      <vt:lpstr>Dispensational Theology is a System of Theology</vt:lpstr>
      <vt:lpstr>Doxological Purpose</vt:lpstr>
      <vt:lpstr>PowerPoint Presentation</vt:lpstr>
      <vt:lpstr>III. Exodus 11:9-10 Conversation Aftermath </vt:lpstr>
      <vt:lpstr>TEN PLAGUES REDEMPTION (7:14–12:30)</vt:lpstr>
      <vt:lpstr>PowerPoint Presentation</vt:lpstr>
      <vt:lpstr>III. Exodus 11:9-10 Conversation Aftermath </vt:lpstr>
      <vt:lpstr>PowerPoint Presentation</vt:lpstr>
      <vt:lpstr>Charles Ryrie Ryrie Study Bible, page 96</vt:lpstr>
      <vt:lpstr>GOD HARDENING PHARAOH'S HEART</vt:lpstr>
      <vt:lpstr>Conclusion</vt:lpstr>
      <vt:lpstr>DEATH OF FIRST BORN Exodus 11:1-10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041 Exodus 11v1-10</dc:title>
  <dc:subject>Exodus</dc:subject>
  <dc:creator>A. Woods</dc:creator>
  <dc:description>Modified by Jim McGowan</dc:description>
  <cp:lastModifiedBy>awoods@slbc.org</cp:lastModifiedBy>
  <cp:revision>1712</cp:revision>
  <cp:lastPrinted>2025-11-07T19:10:39Z</cp:lastPrinted>
  <dcterms:created xsi:type="dcterms:W3CDTF">2009-03-17T12:21:13Z</dcterms:created>
  <dcterms:modified xsi:type="dcterms:W3CDTF">2026-05-02T22:22:09Z</dcterms:modified>
</cp:coreProperties>
</file>