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10" r:id="rId2"/>
    <p:sldMasterId id="2147483724" r:id="rId3"/>
  </p:sldMasterIdLst>
  <p:notesMasterIdLst>
    <p:notesMasterId r:id="rId91"/>
  </p:notesMasterIdLst>
  <p:handoutMasterIdLst>
    <p:handoutMasterId r:id="rId92"/>
  </p:handoutMasterIdLst>
  <p:sldIdLst>
    <p:sldId id="28266" r:id="rId4"/>
    <p:sldId id="28183" r:id="rId5"/>
    <p:sldId id="28184" r:id="rId6"/>
    <p:sldId id="322" r:id="rId7"/>
    <p:sldId id="28528" r:id="rId8"/>
    <p:sldId id="28531" r:id="rId9"/>
    <p:sldId id="28633" r:id="rId10"/>
    <p:sldId id="28540" r:id="rId11"/>
    <p:sldId id="28637" r:id="rId12"/>
    <p:sldId id="28670" r:id="rId13"/>
    <p:sldId id="28628" r:id="rId14"/>
    <p:sldId id="28638" r:id="rId15"/>
    <p:sldId id="27805" r:id="rId16"/>
    <p:sldId id="28640" r:id="rId17"/>
    <p:sldId id="28630" r:id="rId18"/>
    <p:sldId id="28641" r:id="rId19"/>
    <p:sldId id="623" r:id="rId20"/>
    <p:sldId id="28639" r:id="rId21"/>
    <p:sldId id="28602" r:id="rId22"/>
    <p:sldId id="28634" r:id="rId23"/>
    <p:sldId id="28685" r:id="rId24"/>
    <p:sldId id="28686" r:id="rId25"/>
    <p:sldId id="28671" r:id="rId26"/>
    <p:sldId id="28672" r:id="rId27"/>
    <p:sldId id="28130" r:id="rId28"/>
    <p:sldId id="28124" r:id="rId29"/>
    <p:sldId id="3010" r:id="rId30"/>
    <p:sldId id="4879" r:id="rId31"/>
    <p:sldId id="28125" r:id="rId32"/>
    <p:sldId id="3018" r:id="rId33"/>
    <p:sldId id="28675" r:id="rId34"/>
    <p:sldId id="28676" r:id="rId35"/>
    <p:sldId id="28677" r:id="rId36"/>
    <p:sldId id="28649" r:id="rId37"/>
    <p:sldId id="28650" r:id="rId38"/>
    <p:sldId id="28651" r:id="rId39"/>
    <p:sldId id="5702" r:id="rId40"/>
    <p:sldId id="28478" r:id="rId41"/>
    <p:sldId id="28652" r:id="rId42"/>
    <p:sldId id="28678" r:id="rId43"/>
    <p:sldId id="12364" r:id="rId44"/>
    <p:sldId id="28653" r:id="rId45"/>
    <p:sldId id="28654" r:id="rId46"/>
    <p:sldId id="28655" r:id="rId47"/>
    <p:sldId id="9339" r:id="rId48"/>
    <p:sldId id="28679" r:id="rId49"/>
    <p:sldId id="9064" r:id="rId50"/>
    <p:sldId id="6635" r:id="rId51"/>
    <p:sldId id="6331" r:id="rId52"/>
    <p:sldId id="9061" r:id="rId53"/>
    <p:sldId id="28635" r:id="rId54"/>
    <p:sldId id="28656" r:id="rId55"/>
    <p:sldId id="28657" r:id="rId56"/>
    <p:sldId id="27827" r:id="rId57"/>
    <p:sldId id="28664" r:id="rId58"/>
    <p:sldId id="2837" r:id="rId59"/>
    <p:sldId id="2839" r:id="rId60"/>
    <p:sldId id="7104" r:id="rId61"/>
    <p:sldId id="3866" r:id="rId62"/>
    <p:sldId id="2875" r:id="rId63"/>
    <p:sldId id="2878" r:id="rId64"/>
    <p:sldId id="2880" r:id="rId65"/>
    <p:sldId id="10716" r:id="rId66"/>
    <p:sldId id="28673" r:id="rId67"/>
    <p:sldId id="27479" r:id="rId68"/>
    <p:sldId id="28680" r:id="rId69"/>
    <p:sldId id="28658" r:id="rId70"/>
    <p:sldId id="265" r:id="rId71"/>
    <p:sldId id="263" r:id="rId72"/>
    <p:sldId id="28674" r:id="rId73"/>
    <p:sldId id="28659" r:id="rId74"/>
    <p:sldId id="28660" r:id="rId75"/>
    <p:sldId id="28661" r:id="rId76"/>
    <p:sldId id="28662" r:id="rId77"/>
    <p:sldId id="28663" r:id="rId78"/>
    <p:sldId id="28636" r:id="rId79"/>
    <p:sldId id="12216" r:id="rId80"/>
    <p:sldId id="28667" r:id="rId81"/>
    <p:sldId id="28666" r:id="rId82"/>
    <p:sldId id="28681" r:id="rId83"/>
    <p:sldId id="28687" r:id="rId84"/>
    <p:sldId id="28682" r:id="rId85"/>
    <p:sldId id="28683" r:id="rId86"/>
    <p:sldId id="28684" r:id="rId87"/>
    <p:sldId id="12493" r:id="rId88"/>
    <p:sldId id="28669" r:id="rId89"/>
    <p:sldId id="28375" r:id="rId90"/>
  </p:sldIdLst>
  <p:sldSz cx="12192000" cy="6858000"/>
  <p:notesSz cx="7315200" cy="9601200"/>
  <p:custDataLst>
    <p:tags r:id="rId93"/>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000066"/>
    <a:srgbClr val="0000CC"/>
    <a:srgbClr val="CC66FF"/>
    <a:srgbClr val="00FF00"/>
    <a:srgbClr val="CC00FF"/>
    <a:srgbClr val="0000FF"/>
    <a:srgbClr val="FF99FF"/>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77" autoAdjust="0"/>
    <p:restoredTop sz="93243" autoAdjust="0"/>
  </p:normalViewPr>
  <p:slideViewPr>
    <p:cSldViewPr>
      <p:cViewPr varScale="1">
        <p:scale>
          <a:sx n="114" d="100"/>
          <a:sy n="114" d="100"/>
        </p:scale>
        <p:origin x="529" y="9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9" d="100"/>
          <a:sy n="89" d="100"/>
        </p:scale>
        <p:origin x="4032"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viewProps" Target="view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104 Acts 18v1-18 </a:t>
            </a:r>
          </a:p>
          <a:p>
            <a:pPr>
              <a:defRPr/>
            </a:pPr>
            <a:r>
              <a:rPr lang="en-US" sz="1400" dirty="0"/>
              <a:t>04-29-2026</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4/29/26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F9160-0621-7ACF-61C0-D69F6A924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56BEC-40C5-2693-3112-0B1B51D10B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9A6A04-E351-5B55-3C91-AE940EB7F9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AA41CE-9CB7-325F-CBEE-F39DB04D8B41}"/>
              </a:ext>
            </a:extLst>
          </p:cNvPr>
          <p:cNvSpPr>
            <a:spLocks noGrp="1"/>
          </p:cNvSpPr>
          <p:nvPr>
            <p:ph type="sldNum" sz="quarter" idx="5"/>
          </p:nvPr>
        </p:nvSpPr>
        <p:spPr/>
        <p:txBody>
          <a:bodyPr/>
          <a:lstStyle/>
          <a:p>
            <a:fld id="{F8C071F8-0110-44CB-B1AD-32F308DA789F}" type="slidenum">
              <a:rPr lang="en-US" smtClean="0"/>
              <a:t>5</a:t>
            </a:fld>
            <a:endParaRPr lang="en-US"/>
          </a:p>
        </p:txBody>
      </p:sp>
    </p:spTree>
    <p:extLst>
      <p:ext uri="{BB962C8B-B14F-4D97-AF65-F5344CB8AC3E}">
        <p14:creationId xmlns:p14="http://schemas.microsoft.com/office/powerpoint/2010/main" val="1988029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15</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err="1"/>
              <a:t>hapaxlegomena</a:t>
            </a:r>
            <a:endParaRPr lang="en-US" dirty="0"/>
          </a:p>
        </p:txBody>
      </p:sp>
      <p:sp>
        <p:nvSpPr>
          <p:cNvPr id="4" name="Slide Number Placeholder 3"/>
          <p:cNvSpPr>
            <a:spLocks noGrp="1"/>
          </p:cNvSpPr>
          <p:nvPr>
            <p:ph type="sldNum" sz="quarter" idx="5"/>
          </p:nvPr>
        </p:nvSpPr>
        <p:spPr/>
        <p:txBody>
          <a:bodyPr/>
          <a:lstStyle/>
          <a:p>
            <a:pPr>
              <a:defRPr/>
            </a:pPr>
            <a:fld id="{888B744C-CCA7-42F0-B026-54AA483E0A4D}" type="slidenum">
              <a:rPr lang="en-US" altLang="en-US" smtClean="0"/>
              <a:pPr>
                <a:defRPr/>
              </a:pPr>
              <a:t>49</a:t>
            </a:fld>
            <a:endParaRPr lang="en-US" altLang="en-US" dirty="0"/>
          </a:p>
        </p:txBody>
      </p:sp>
    </p:spTree>
    <p:extLst>
      <p:ext uri="{BB962C8B-B14F-4D97-AF65-F5344CB8AC3E}">
        <p14:creationId xmlns:p14="http://schemas.microsoft.com/office/powerpoint/2010/main" val="2609010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68</a:t>
            </a:fld>
            <a:endParaRPr lang="en-US"/>
          </a:p>
        </p:txBody>
      </p:sp>
    </p:spTree>
    <p:extLst>
      <p:ext uri="{BB962C8B-B14F-4D97-AF65-F5344CB8AC3E}">
        <p14:creationId xmlns:p14="http://schemas.microsoft.com/office/powerpoint/2010/main" val="1671666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70</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84</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A145A-DD8B-01CD-700F-46DBCA9173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D4182C-D5BA-04B3-6BBE-74CAE35056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651CAB-ADF0-F612-1BC3-89F5E37E67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E6541E-AF49-1C7C-E8E9-8DF9587A7718}"/>
              </a:ext>
            </a:extLst>
          </p:cNvPr>
          <p:cNvSpPr>
            <a:spLocks noGrp="1"/>
          </p:cNvSpPr>
          <p:nvPr>
            <p:ph type="sldNum" sz="quarter" idx="5"/>
          </p:nvPr>
        </p:nvSpPr>
        <p:spPr/>
        <p:txBody>
          <a:bodyPr/>
          <a:lstStyle/>
          <a:p>
            <a:fld id="{F8C071F8-0110-44CB-B1AD-32F308DA789F}" type="slidenum">
              <a:rPr lang="en-US" smtClean="0"/>
              <a:t>87</a:t>
            </a:fld>
            <a:endParaRPr lang="en-US"/>
          </a:p>
        </p:txBody>
      </p:sp>
    </p:spTree>
    <p:extLst>
      <p:ext uri="{BB962C8B-B14F-4D97-AF65-F5344CB8AC3E}">
        <p14:creationId xmlns:p14="http://schemas.microsoft.com/office/powerpoint/2010/main" val="2384928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441389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24000" y="1981200"/>
            <a:ext cx="5080000" cy="4114800"/>
          </a:xfrm>
        </p:spPr>
        <p:txBody>
          <a:bodyPr/>
          <a:lstStyle/>
          <a:p>
            <a:pPr lvl="0"/>
            <a:endParaRPr lang="en-US" noProof="0"/>
          </a:p>
        </p:txBody>
      </p:sp>
      <p:sp>
        <p:nvSpPr>
          <p:cNvPr id="4" name="Text Placeholder 3"/>
          <p:cNvSpPr>
            <a:spLocks noGrp="1"/>
          </p:cNvSpPr>
          <p:nvPr>
            <p:ph type="body" sz="half" idx="2"/>
          </p:nvPr>
        </p:nvSpPr>
        <p:spPr>
          <a:xfrm>
            <a:off x="680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fld id="{DD70DC12-C0CD-48A1-9416-D7DC90E8C509}" type="slidenum">
              <a:rPr lang="en-US" altLang="en-US"/>
              <a:pPr/>
              <a:t>‹#›</a:t>
            </a:fld>
            <a:endParaRPr lang="en-US" altLang="en-US"/>
          </a:p>
        </p:txBody>
      </p:sp>
    </p:spTree>
    <p:extLst>
      <p:ext uri="{BB962C8B-B14F-4D97-AF65-F5344CB8AC3E}">
        <p14:creationId xmlns:p14="http://schemas.microsoft.com/office/powerpoint/2010/main" val="1539102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4105884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3225377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4219415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1066252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1694524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486080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015854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409972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7019887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14969584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4818018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61876907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89525783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60807258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4720266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97465144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556443445"/>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9932879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52731956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75921748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4708676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63001794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1165920079"/>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42431935"/>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normAutofit/>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51BF7BCE-34CD-4490-B0DA-89D6F1C52709}" type="slidenum">
              <a:rPr lang="en-US" altLang="en-US"/>
              <a:pPr>
                <a:defRPr/>
              </a:pPr>
              <a:t>‹#›</a:t>
            </a:fld>
            <a:endParaRPr lang="en-US" altLang="en-US"/>
          </a:p>
        </p:txBody>
      </p:sp>
    </p:spTree>
    <p:extLst>
      <p:ext uri="{BB962C8B-B14F-4D97-AF65-F5344CB8AC3E}">
        <p14:creationId xmlns:p14="http://schemas.microsoft.com/office/powerpoint/2010/main" val="1266753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9" r:id="rId13"/>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extLst>
      <p:ext uri="{BB962C8B-B14F-4D97-AF65-F5344CB8AC3E}">
        <p14:creationId xmlns:p14="http://schemas.microsoft.com/office/powerpoint/2010/main" val="2654396066"/>
      </p:ext>
    </p:extLst>
  </p:cSld>
  <p:clrMap bg1="dk1" tx1="lt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71143641"/>
      </p:ext>
    </p:extLst>
  </p:cSld>
  <p:clrMap bg1="dk2" tx1="lt1" bg2="dk1"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4.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9.jpeg"/><Relationship Id="rId4" Type="http://schemas.microsoft.com/office/2007/relationships/hdphoto" Target="../media/hdphoto2.wdp"/></Relationships>
</file>

<file path=ppt/slides/_rels/slide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37834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B9186150-574F-5E8B-D25C-209895259244}"/>
              </a:ext>
            </a:extLst>
          </p:cNvPr>
          <p:cNvSpPr>
            <a:spLocks noChangeArrowheads="1"/>
          </p:cNvSpPr>
          <p:nvPr/>
        </p:nvSpPr>
        <p:spPr bwMode="auto">
          <a:xfrm>
            <a:off x="5331901" y="2938843"/>
            <a:ext cx="1731818" cy="490157"/>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defPPr>
              <a:defRPr lang="en-US"/>
            </a:defPPr>
            <a:lvl1pPr algn="l" defTabSz="457200"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latin typeface="Times New Roman" panose="02020603050405020304" pitchFamily="18" charset="0"/>
                <a:ea typeface="+mn-ea"/>
                <a:cs typeface="+mn-cs"/>
              </a:defRPr>
            </a:lvl1pPr>
            <a:lvl2pPr marL="742950" indent="-285750" algn="l" defTabSz="457200"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latin typeface="Times New Roman" panose="02020603050405020304" pitchFamily="18" charset="0"/>
                <a:ea typeface="+mn-ea"/>
                <a:cs typeface="+mn-cs"/>
              </a:defRPr>
            </a:lvl2pPr>
            <a:lvl3pPr marL="1143000" indent="-228600" algn="l" defTabSz="457200"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latin typeface="Times New Roman" panose="02020603050405020304" pitchFamily="18" charset="0"/>
                <a:ea typeface="+mn-ea"/>
                <a:cs typeface="+mn-cs"/>
              </a:defRPr>
            </a:lvl3pPr>
            <a:lvl4pPr marL="16002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4pPr>
            <a:lvl5pPr marL="20574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3517825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FB355-57CE-A9F1-25F9-8BE7C4949A6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EC302FD-EF55-053A-4BF5-24B078D40C4D}"/>
              </a:ext>
            </a:extLst>
          </p:cNvPr>
          <p:cNvSpPr>
            <a:spLocks noGrp="1" noChangeArrowheads="1"/>
          </p:cNvSpPr>
          <p:nvPr>
            <p:ph type="body" idx="1"/>
          </p:nvPr>
        </p:nvSpPr>
        <p:spPr>
          <a:xfrm>
            <a:off x="1523999" y="2286000"/>
            <a:ext cx="6301317" cy="3048000"/>
          </a:xfrm>
        </p:spPr>
        <p:txBody>
          <a:bodyPr/>
          <a:lstStyle/>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Journey (1)</a:t>
            </a:r>
          </a:p>
          <a:p>
            <a:pPr marL="457200" lvl="3" indent="-457200">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Meeting with Priscilla &amp; Aquila (2-3)</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Ministry Pattern (4)</a:t>
            </a:r>
          </a:p>
          <a:p>
            <a:pPr marL="457200" lvl="3" indent="-457200">
              <a:spcBef>
                <a:spcPts val="0"/>
              </a:spcBef>
              <a:spcAft>
                <a:spcPts val="1800"/>
              </a:spcAft>
              <a:buClr>
                <a:srgbClr val="00FF00"/>
              </a:buClr>
              <a:buFont typeface="+mj-lt"/>
              <a:buAutoNum type="arabicPeriod"/>
              <a:defRPr/>
            </a:pPr>
            <a:endParaRPr lang="en-US" sz="2800" dirty="0">
              <a:effectLst>
                <a:outerShdw blurRad="38100" dist="38100" dir="2700000" algn="tl">
                  <a:srgbClr val="000000">
                    <a:alpha val="43137"/>
                  </a:srgbClr>
                </a:outerShdw>
              </a:effectLst>
            </a:endParaRPr>
          </a:p>
          <a:p>
            <a:pPr marL="457200" lvl="3" indent="-457200">
              <a:lnSpc>
                <a:spcPct val="100000"/>
              </a:lnSpc>
              <a:spcBef>
                <a:spcPts val="0"/>
              </a:spcBef>
              <a:spcAft>
                <a:spcPts val="2400"/>
              </a:spcAft>
              <a:buClr>
                <a:srgbClr val="00FF00"/>
              </a:buClr>
              <a:buFont typeface="+mj-lt"/>
              <a:buAutoNum type="arabi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C0149EE0-F36D-8647-3328-608B6669BC0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0CF9DDD5-B1DB-152F-C79B-2A6702D8D6F3}"/>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Arrival</a:t>
            </a:r>
          </a:p>
        </p:txBody>
      </p:sp>
    </p:spTree>
    <p:extLst>
      <p:ext uri="{BB962C8B-B14F-4D97-AF65-F5344CB8AC3E}">
        <p14:creationId xmlns:p14="http://schemas.microsoft.com/office/powerpoint/2010/main" val="4244458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A7058-97C0-ABA1-DB87-3522E180947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4D5E9C1-EA43-F4D2-4C97-FBC8E721D589}"/>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18:2-3</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cs typeface="Calibri" panose="020F0502020204030204" pitchFamily="34" charset="0"/>
              </a:rPr>
              <a:t>Meeting with Priscilla and Aquila</a:t>
            </a:r>
            <a:endParaRPr lang="en-US" sz="2800" dirty="0">
              <a:effectLst>
                <a:outerShdw blurRad="38100" dist="38100" dir="2700000" algn="tl">
                  <a:srgbClr val="000000">
                    <a:alpha val="43137"/>
                  </a:srgbClr>
                </a:outerShdw>
              </a:effectLst>
              <a:latin typeface="+mn-lt"/>
              <a:ea typeface="+mn-ea"/>
              <a:cs typeface="+mn-cs"/>
            </a:endParaRPr>
          </a:p>
        </p:txBody>
      </p:sp>
      <p:sp>
        <p:nvSpPr>
          <p:cNvPr id="161795" name="Rectangle 3">
            <a:extLst>
              <a:ext uri="{FF2B5EF4-FFF2-40B4-BE49-F238E27FC236}">
                <a16:creationId xmlns:a16="http://schemas.microsoft.com/office/drawing/2014/main" id="{E68EFF95-01C1-A559-B26B-AED7666F5439}"/>
              </a:ext>
            </a:extLst>
          </p:cNvPr>
          <p:cNvSpPr>
            <a:spLocks noGrp="1" noChangeArrowheads="1"/>
          </p:cNvSpPr>
          <p:nvPr>
            <p:ph type="body" idx="1"/>
          </p:nvPr>
        </p:nvSpPr>
        <p:spPr>
          <a:xfrm>
            <a:off x="1981200" y="2286000"/>
            <a:ext cx="6400800" cy="2590801"/>
          </a:xfrm>
        </p:spPr>
        <p:txBody>
          <a:bodyPr/>
          <a:lstStyle/>
          <a:p>
            <a:pPr marL="460375" lvl="1" indent="-460375">
              <a:lnSpc>
                <a:spcPct val="100000"/>
              </a:lnSpc>
              <a:spcBef>
                <a:spcPts val="0"/>
              </a:spcBef>
              <a:spcAft>
                <a:spcPts val="2400"/>
              </a:spcAft>
              <a:buClr>
                <a:srgbClr val="FFC000"/>
              </a:buClr>
              <a:buFont typeface="+mj-lt"/>
              <a:buAutoNum type="alphaLcParenR"/>
              <a:defRPr/>
            </a:pPr>
            <a:r>
              <a:rPr lang="en-US" sz="2800" dirty="0">
                <a:effectLst>
                  <a:outerShdw blurRad="38100" dist="38100" dir="2700000" algn="tl">
                    <a:srgbClr val="000000">
                      <a:alpha val="43137"/>
                    </a:srgbClr>
                  </a:outerShdw>
                </a:effectLst>
              </a:rPr>
              <a:t>Expulsion (2)</a:t>
            </a:r>
          </a:p>
          <a:p>
            <a:pPr marL="460375" lvl="1" indent="-460375">
              <a:lnSpc>
                <a:spcPct val="100000"/>
              </a:lnSpc>
              <a:spcBef>
                <a:spcPts val="0"/>
              </a:spcBef>
              <a:spcAft>
                <a:spcPts val="2400"/>
              </a:spcAft>
              <a:buClr>
                <a:srgbClr val="FFC000"/>
              </a:buClr>
              <a:buFont typeface="+mj-lt"/>
              <a:buAutoNum type="alphaLcParenR"/>
              <a:tabLst>
                <a:tab pos="514350" algn="l"/>
              </a:tabLst>
              <a:defRPr/>
            </a:pPr>
            <a:r>
              <a:rPr lang="en-US" sz="2800" dirty="0">
                <a:effectLst>
                  <a:outerShdw blurRad="38100" dist="38100" dir="2700000" algn="tl">
                    <a:srgbClr val="000000">
                      <a:alpha val="43137"/>
                    </a:srgbClr>
                  </a:outerShdw>
                </a:effectLst>
              </a:rPr>
              <a:t>Vocation (3)</a:t>
            </a:r>
          </a:p>
          <a:p>
            <a:pPr marL="0" lvl="3" indent="0">
              <a:lnSpc>
                <a:spcPct val="100000"/>
              </a:lnSpc>
              <a:spcBef>
                <a:spcPts val="0"/>
              </a:spcBef>
              <a:spcAft>
                <a:spcPts val="2400"/>
              </a:spcAft>
              <a:buClr>
                <a:srgbClr val="FFC0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B77993AE-2DF9-9445-7CAD-8CDB03E014E4}"/>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226798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A7058-97C0-ABA1-DB87-3522E180947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4D5E9C1-EA43-F4D2-4C97-FBC8E721D589}"/>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18:2-3</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cs typeface="Calibri" panose="020F0502020204030204" pitchFamily="34" charset="0"/>
              </a:rPr>
              <a:t>Meeting with Priscilla and Aquila</a:t>
            </a:r>
            <a:endParaRPr lang="en-US" sz="2800" dirty="0">
              <a:effectLst>
                <a:outerShdw blurRad="38100" dist="38100" dir="2700000" algn="tl">
                  <a:srgbClr val="000000">
                    <a:alpha val="43137"/>
                  </a:srgbClr>
                </a:outerShdw>
              </a:effectLst>
              <a:latin typeface="+mn-lt"/>
              <a:ea typeface="+mn-ea"/>
              <a:cs typeface="+mn-cs"/>
            </a:endParaRPr>
          </a:p>
        </p:txBody>
      </p:sp>
      <p:sp>
        <p:nvSpPr>
          <p:cNvPr id="161795" name="Rectangle 3">
            <a:extLst>
              <a:ext uri="{FF2B5EF4-FFF2-40B4-BE49-F238E27FC236}">
                <a16:creationId xmlns:a16="http://schemas.microsoft.com/office/drawing/2014/main" id="{E68EFF95-01C1-A559-B26B-AED7666F5439}"/>
              </a:ext>
            </a:extLst>
          </p:cNvPr>
          <p:cNvSpPr>
            <a:spLocks noGrp="1" noChangeArrowheads="1"/>
          </p:cNvSpPr>
          <p:nvPr>
            <p:ph type="body" idx="1"/>
          </p:nvPr>
        </p:nvSpPr>
        <p:spPr>
          <a:xfrm>
            <a:off x="1981200" y="2286000"/>
            <a:ext cx="6400800" cy="2590801"/>
          </a:xfrm>
        </p:spPr>
        <p:txBody>
          <a:bodyPr/>
          <a:lstStyle/>
          <a:p>
            <a:pPr marL="460375" lvl="1" indent="-460375">
              <a:lnSpc>
                <a:spcPct val="100000"/>
              </a:lnSpc>
              <a:spcBef>
                <a:spcPts val="0"/>
              </a:spcBef>
              <a:spcAft>
                <a:spcPts val="24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rPr>
              <a:t>Expulsion (2)</a:t>
            </a:r>
          </a:p>
          <a:p>
            <a:pPr marL="460375" lvl="1" indent="-460375">
              <a:lnSpc>
                <a:spcPct val="100000"/>
              </a:lnSpc>
              <a:spcBef>
                <a:spcPts val="0"/>
              </a:spcBef>
              <a:spcAft>
                <a:spcPts val="2400"/>
              </a:spcAft>
              <a:buClr>
                <a:srgbClr val="FFC000"/>
              </a:buClr>
              <a:buFont typeface="+mj-lt"/>
              <a:buAutoNum type="alphaLcParenR"/>
              <a:defRPr/>
            </a:pPr>
            <a:r>
              <a:rPr lang="en-US" sz="2800" dirty="0">
                <a:effectLst>
                  <a:outerShdw blurRad="38100" dist="38100" dir="2700000" algn="tl">
                    <a:srgbClr val="000000">
                      <a:alpha val="43137"/>
                    </a:srgbClr>
                  </a:outerShdw>
                </a:effectLst>
              </a:rPr>
              <a:t>Vocation (3)</a:t>
            </a:r>
          </a:p>
          <a:p>
            <a:pPr marL="0" lvl="3" indent="0">
              <a:lnSpc>
                <a:spcPct val="100000"/>
              </a:lnSpc>
              <a:spcBef>
                <a:spcPts val="0"/>
              </a:spcBef>
              <a:spcAft>
                <a:spcPts val="2400"/>
              </a:spcAft>
              <a:buClr>
                <a:srgbClr val="FFC0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B77993AE-2DF9-9445-7CAD-8CDB03E014E4}"/>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29312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83791"/>
            <a:ext cx="10972800" cy="3733800"/>
          </a:xfrm>
        </p:spPr>
        <p:txBody>
          <a:bodyPr/>
          <a:lstStyle/>
          <a:p>
            <a:pPr marL="0" indent="0" algn="just">
              <a:lnSpc>
                <a:spcPct val="100000"/>
              </a:lnSpc>
              <a:spcBef>
                <a:spcPts val="0"/>
              </a:spcBef>
              <a:spcAft>
                <a:spcPts val="1800"/>
              </a:spcAft>
              <a:buNone/>
            </a:pPr>
            <a:r>
              <a:rPr lang="en-US" sz="3000" dirty="0">
                <a:effectLst>
                  <a:outerShdw blurRad="38100" dist="38100" dir="2700000" algn="tl">
                    <a:srgbClr val="000000">
                      <a:alpha val="43137"/>
                    </a:srgbClr>
                  </a:outerShdw>
                </a:effectLst>
              </a:rPr>
              <a:t>“</a:t>
            </a:r>
            <a:r>
              <a:rPr lang="en-US" sz="3000" b="0" i="0" dirty="0">
                <a:effectLst>
                  <a:outerShdw blurRad="38100" dist="38100" dir="2700000" algn="tl">
                    <a:srgbClr val="000000">
                      <a:alpha val="43137"/>
                    </a:srgbClr>
                  </a:outerShdw>
                </a:effectLst>
              </a:rPr>
              <a:t>Aquila and Priscilla were now in Corinth because Claudius had commanded all the Jews to depart from Rome. This edict of the Jews’ expulsion from Rome was issued in A.D. 49. According to the Roman historian Suetonius, Emperor Claudius had issued the edict because ‘Jews constantly made disturbances at the instigation of </a:t>
            </a:r>
            <a:r>
              <a:rPr lang="en-US" sz="3000" b="0" i="0" dirty="0" err="1">
                <a:effectLst>
                  <a:outerShdw blurRad="38100" dist="38100" dir="2700000" algn="tl">
                    <a:srgbClr val="000000">
                      <a:alpha val="43137"/>
                    </a:srgbClr>
                  </a:outerShdw>
                </a:effectLst>
              </a:rPr>
              <a:t>Chrestus</a:t>
            </a:r>
            <a:r>
              <a:rPr lang="en-US" sz="3000" b="0" i="0" dirty="0">
                <a:effectLst>
                  <a:outerShdw blurRad="38100" dist="38100" dir="2700000" algn="tl">
                    <a:srgbClr val="000000">
                      <a:alpha val="43137"/>
                    </a:srgbClr>
                  </a:outerShdw>
                </a:effectLst>
              </a:rPr>
              <a:t>,’ </a:t>
            </a:r>
            <a:r>
              <a:rPr lang="en-US" sz="3000" b="0" i="0" u="none" strike="noStrike" dirty="0">
                <a:effectLst>
                  <a:outerShdw blurRad="38100" dist="38100" dir="2700000" algn="tl">
                    <a:srgbClr val="000000">
                      <a:alpha val="43137"/>
                    </a:srgbClr>
                  </a:outerShdw>
                </a:effectLst>
              </a:rPr>
              <a:t>which was probably a misreading of the term Christos, meaning ‘Christ.’ Apparently, a riot broke out within the Jewish community in Rome over the Messiah. The Romans, not knowing what the issues were, expelled the entire Jewish community from the city. Later, however, the Jews did return to Rome (Rom. 16:3)</a:t>
            </a:r>
            <a:r>
              <a:rPr lang="en-US" sz="3000" dirty="0">
                <a:effectLst>
                  <a:outerShdw blurRad="38100" dist="38100" dir="2700000" algn="tl">
                    <a:srgbClr val="000000">
                      <a:alpha val="43137"/>
                    </a:srgbClr>
                  </a:outerShdw>
                </a:effectLst>
              </a:rPr>
              <a:t>.”</a:t>
            </a:r>
          </a:p>
        </p:txBody>
      </p:sp>
      <p:sp>
        <p:nvSpPr>
          <p:cNvPr id="4" name="Text Box 5"/>
          <p:cNvSpPr txBox="1">
            <a:spLocks noChangeArrowheads="1"/>
          </p:cNvSpPr>
          <p:nvPr/>
        </p:nvSpPr>
        <p:spPr bwMode="auto">
          <a:xfrm>
            <a:off x="3381375" y="228600"/>
            <a:ext cx="5429250" cy="100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374-75</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844079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A7058-97C0-ABA1-DB87-3522E180947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4D5E9C1-EA43-F4D2-4C97-FBC8E721D589}"/>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18:2-3</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cs typeface="Calibri" panose="020F0502020204030204" pitchFamily="34" charset="0"/>
              </a:rPr>
              <a:t>Meeting with Priscilla and Aquila</a:t>
            </a:r>
            <a:endParaRPr lang="en-US" sz="2800" dirty="0">
              <a:effectLst>
                <a:outerShdw blurRad="38100" dist="38100" dir="2700000" algn="tl">
                  <a:srgbClr val="000000">
                    <a:alpha val="43137"/>
                  </a:srgbClr>
                </a:outerShdw>
              </a:effectLst>
              <a:latin typeface="+mn-lt"/>
              <a:ea typeface="+mn-ea"/>
              <a:cs typeface="+mn-cs"/>
            </a:endParaRPr>
          </a:p>
        </p:txBody>
      </p:sp>
      <p:sp>
        <p:nvSpPr>
          <p:cNvPr id="161795" name="Rectangle 3">
            <a:extLst>
              <a:ext uri="{FF2B5EF4-FFF2-40B4-BE49-F238E27FC236}">
                <a16:creationId xmlns:a16="http://schemas.microsoft.com/office/drawing/2014/main" id="{E68EFF95-01C1-A559-B26B-AED7666F5439}"/>
              </a:ext>
            </a:extLst>
          </p:cNvPr>
          <p:cNvSpPr>
            <a:spLocks noGrp="1" noChangeArrowheads="1"/>
          </p:cNvSpPr>
          <p:nvPr>
            <p:ph type="body" idx="1"/>
          </p:nvPr>
        </p:nvSpPr>
        <p:spPr>
          <a:xfrm>
            <a:off x="1981200" y="2286000"/>
            <a:ext cx="6400800" cy="25908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Expulsion (2)</a:t>
            </a:r>
          </a:p>
          <a:p>
            <a:pPr marL="514350" lvl="3" indent="-514350">
              <a:lnSpc>
                <a:spcPct val="100000"/>
              </a:lnSpc>
              <a:spcBef>
                <a:spcPts val="0"/>
              </a:spcBef>
              <a:spcAft>
                <a:spcPts val="24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Vocation (3)</a:t>
            </a:r>
          </a:p>
          <a:p>
            <a:pPr marL="0" lvl="3" indent="0">
              <a:lnSpc>
                <a:spcPct val="100000"/>
              </a:lnSpc>
              <a:spcBef>
                <a:spcPts val="0"/>
              </a:spcBef>
              <a:spcAft>
                <a:spcPts val="2400"/>
              </a:spcAft>
              <a:buClr>
                <a:srgbClr val="FFC0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B77993AE-2DF9-9445-7CAD-8CDB03E014E4}"/>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156576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EECE2E-CA6A-F7A3-78D3-B4623C70EA1B}"/>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4762842"/>
          </a:xfrm>
          <a:prstGeom prst="rect">
            <a:avLst/>
          </a:prstGeom>
          <a:noFill/>
          <a:ln w="28575">
            <a:noFill/>
            <a:miter lim="800000"/>
            <a:headEnd/>
            <a:tailEnd/>
          </a:ln>
        </p:spPr>
        <p:txBody>
          <a:bodyPr wrap="square">
            <a:spAutoFit/>
          </a:bodyPr>
          <a:lstStyle/>
          <a:p>
            <a:pPr algn="ctr">
              <a:spcAft>
                <a:spcPts val="900"/>
              </a:spcAft>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rPr>
              <a:t>Genesis 3:17-19a</a:t>
            </a:r>
          </a:p>
          <a:p>
            <a:pPr algn="just">
              <a:defRPr/>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to Adam He said, “Because you have listened to the voice of your wife, and have eaten from the tree about which I commanded you, saying, ‘You shall not eat from it’; Cursed is the ground because of you; In toil you will eat of it All the days of your life.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“Both thorns and thistles it shall grow for you; And you will eat the plants of the field;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the sweat of your face You will eat bread...”</a:t>
            </a:r>
          </a:p>
        </p:txBody>
      </p:sp>
    </p:spTree>
    <p:extLst>
      <p:ext uri="{BB962C8B-B14F-4D97-AF65-F5344CB8AC3E}">
        <p14:creationId xmlns:p14="http://schemas.microsoft.com/office/powerpoint/2010/main" val="2323510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FB355-57CE-A9F1-25F9-8BE7C4949A6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EC302FD-EF55-053A-4BF5-24B078D40C4D}"/>
              </a:ext>
            </a:extLst>
          </p:cNvPr>
          <p:cNvSpPr>
            <a:spLocks noGrp="1" noChangeArrowheads="1"/>
          </p:cNvSpPr>
          <p:nvPr>
            <p:ph type="body" idx="1"/>
          </p:nvPr>
        </p:nvSpPr>
        <p:spPr>
          <a:xfrm>
            <a:off x="1523999" y="2286000"/>
            <a:ext cx="6301317" cy="3048000"/>
          </a:xfrm>
        </p:spPr>
        <p:txBody>
          <a:bodyPr/>
          <a:lstStyle/>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Journey (1)</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Meeting with Priscilla &amp; Aquila (2-3)</a:t>
            </a:r>
          </a:p>
          <a:p>
            <a:pPr marL="457200" lvl="3" indent="-457200">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Ministry Pattern (4)</a:t>
            </a:r>
          </a:p>
          <a:p>
            <a:pPr marL="457200" lvl="3" indent="-457200">
              <a:spcBef>
                <a:spcPts val="0"/>
              </a:spcBef>
              <a:spcAft>
                <a:spcPts val="1800"/>
              </a:spcAft>
              <a:buClr>
                <a:srgbClr val="00FF00"/>
              </a:buClr>
              <a:buFont typeface="+mj-lt"/>
              <a:buAutoNum type="arabicPeriod"/>
              <a:defRPr/>
            </a:pPr>
            <a:endParaRPr lang="en-US" sz="2800" dirty="0">
              <a:effectLst>
                <a:outerShdw blurRad="38100" dist="38100" dir="2700000" algn="tl">
                  <a:srgbClr val="000000">
                    <a:alpha val="43137"/>
                  </a:srgbClr>
                </a:outerShdw>
              </a:effectLst>
            </a:endParaRPr>
          </a:p>
          <a:p>
            <a:pPr marL="457200" lvl="3" indent="-457200">
              <a:lnSpc>
                <a:spcPct val="100000"/>
              </a:lnSpc>
              <a:spcBef>
                <a:spcPts val="0"/>
              </a:spcBef>
              <a:spcAft>
                <a:spcPts val="2400"/>
              </a:spcAft>
              <a:buClr>
                <a:srgbClr val="00FF00"/>
              </a:buClr>
              <a:buFont typeface="+mj-lt"/>
              <a:buAutoNum type="arabi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C0149EE0-F36D-8647-3328-608B6669BC0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0CF9DDD5-B1DB-152F-C79B-2A6702D8D6F3}"/>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Arrival</a:t>
            </a:r>
          </a:p>
        </p:txBody>
      </p:sp>
    </p:spTree>
    <p:extLst>
      <p:ext uri="{BB962C8B-B14F-4D97-AF65-F5344CB8AC3E}">
        <p14:creationId xmlns:p14="http://schemas.microsoft.com/office/powerpoint/2010/main" val="1211823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91C066-6215-456E-8919-11FF058B3F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293757"/>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17:1-3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when they had traveled through Amphipolis and Apollonia, they came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Thessalonica</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where there was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synagogue of the Jews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latin typeface="Calibri" panose="020F0502020204030204" pitchFamily="34" charset="0"/>
                <a:cs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according to Paul’s custom, he visited them, and for three Sabbaths reasoned with them from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explaining and giving evidence that the Christ had to suffer and rise from the dead, and saying, “This Jesus whom I am proclaiming to you is the Christ.”</a:t>
            </a:r>
          </a:p>
        </p:txBody>
      </p:sp>
    </p:spTree>
    <p:extLst>
      <p:ext uri="{BB962C8B-B14F-4D97-AF65-F5344CB8AC3E}">
        <p14:creationId xmlns:p14="http://schemas.microsoft.com/office/powerpoint/2010/main" val="838865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82AEBC4-9B1F-87E8-5EC7-1D0D889ABF4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2BB3F5C-8869-87A7-E582-A43E8B7B1AE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45891637-D3BC-9C9A-5E72-327CF5F19DE6}"/>
              </a:ext>
            </a:extLst>
          </p:cNvPr>
          <p:cNvSpPr>
            <a:spLocks noChangeArrowheads="1"/>
          </p:cNvSpPr>
          <p:nvPr/>
        </p:nvSpPr>
        <p:spPr bwMode="auto">
          <a:xfrm>
            <a:off x="609600" y="0"/>
            <a:ext cx="10972800" cy="2977738"/>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500" dirty="0">
                <a:effectLst>
                  <a:outerShdw blurRad="38100" dist="38100" dir="2700000" algn="tl">
                    <a:srgbClr val="000000">
                      <a:alpha val="43137"/>
                    </a:srgbClr>
                  </a:outerShdw>
                </a:effectLst>
                <a:cs typeface="Calibri" panose="020F0502020204030204" pitchFamily="34" charset="0"/>
              </a:rPr>
              <a:t>“but you </a:t>
            </a:r>
            <a:r>
              <a:rPr lang="en-US" sz="3500">
                <a:effectLst>
                  <a:outerShdw blurRad="38100" dist="38100" dir="2700000" algn="tl">
                    <a:srgbClr val="000000">
                      <a:alpha val="43137"/>
                    </a:srgbClr>
                  </a:outerShdw>
                </a:effectLst>
                <a:cs typeface="Calibri" panose="020F0502020204030204" pitchFamily="34" charset="0"/>
              </a:rPr>
              <a:t>will receive </a:t>
            </a:r>
            <a:r>
              <a:rPr lang="en-US" sz="3500" dirty="0">
                <a:effectLst>
                  <a:outerShdw blurRad="38100" dist="38100" dir="2700000" algn="tl">
                    <a:srgbClr val="000000">
                      <a:alpha val="43137"/>
                    </a:srgbClr>
                  </a:outerShdw>
                </a:effectLst>
                <a:cs typeface="Calibri" panose="020F0502020204030204" pitchFamily="34" charset="0"/>
              </a:rPr>
              <a:t>power when the Holy Spirit has come upon you; and you shall be My witnesses both in </a:t>
            </a:r>
            <a:r>
              <a:rPr lang="en-US" sz="3500" b="1" u="sng" dirty="0">
                <a:solidFill>
                  <a:srgbClr val="FFFFCC"/>
                </a:solidFill>
                <a:effectLst>
                  <a:outerShdw blurRad="38100" dist="38100" dir="2700000" algn="tl">
                    <a:srgbClr val="000000">
                      <a:alpha val="43137"/>
                    </a:srgbClr>
                  </a:outerShdw>
                </a:effectLst>
                <a:cs typeface="Calibri" panose="020F0502020204030204" pitchFamily="34" charset="0"/>
              </a:rPr>
              <a:t>Jerusalem </a:t>
            </a:r>
            <a:r>
              <a:rPr lang="en-US" sz="3500" b="1" dirty="0">
                <a:solidFill>
                  <a:srgbClr val="00FF00"/>
                </a:solidFill>
                <a:effectLst>
                  <a:outerShdw blurRad="38100" dist="38100" dir="2700000" algn="tl">
                    <a:srgbClr val="000000">
                      <a:alpha val="43137"/>
                    </a:srgbClr>
                  </a:outerShdw>
                </a:effectLst>
                <a:cs typeface="Calibri" panose="020F0502020204030204" pitchFamily="34" charset="0"/>
              </a:rPr>
              <a:t>(Acts 1-7)</a:t>
            </a:r>
            <a:r>
              <a:rPr lang="en-US" sz="3500" dirty="0">
                <a:effectLst>
                  <a:outerShdw blurRad="38100" dist="38100" dir="2700000" algn="tl">
                    <a:srgbClr val="000000">
                      <a:alpha val="43137"/>
                    </a:srgbClr>
                  </a:outerShdw>
                </a:effectLst>
                <a:cs typeface="Calibri" panose="020F0502020204030204" pitchFamily="34" charset="0"/>
              </a:rPr>
              <a:t>, and in </a:t>
            </a:r>
            <a:r>
              <a:rPr lang="en-US" sz="35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5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500" b="1" dirty="0">
                <a:solidFill>
                  <a:srgbClr val="00FF00"/>
                </a:solidFill>
                <a:effectLst>
                  <a:outerShdw blurRad="38100" dist="38100" dir="2700000" algn="tl">
                    <a:srgbClr val="000000">
                      <a:alpha val="43137"/>
                    </a:srgbClr>
                  </a:outerShdw>
                </a:effectLst>
                <a:cs typeface="Calibri" panose="020F0502020204030204" pitchFamily="34" charset="0"/>
              </a:rPr>
              <a:t>(Acts 8-12)</a:t>
            </a:r>
            <a:r>
              <a:rPr lang="en-US" sz="3500" dirty="0">
                <a:effectLst>
                  <a:outerShdw blurRad="38100" dist="38100" dir="2700000" algn="tl">
                    <a:srgbClr val="000000">
                      <a:alpha val="43137"/>
                    </a:srgbClr>
                  </a:outerShdw>
                </a:effectLst>
                <a:cs typeface="Calibri" panose="020F0502020204030204" pitchFamily="34" charset="0"/>
              </a:rPr>
              <a:t>, and even to </a:t>
            </a:r>
            <a:r>
              <a:rPr lang="en-US" sz="35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5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500" b="1" dirty="0">
                <a:solidFill>
                  <a:srgbClr val="00FF00"/>
                </a:solidFill>
                <a:effectLst>
                  <a:outerShdw blurRad="38100" dist="38100" dir="2700000" algn="tl">
                    <a:srgbClr val="000000">
                      <a:alpha val="43137"/>
                    </a:srgbClr>
                  </a:outerShdw>
                </a:effectLst>
                <a:cs typeface="Calibri" panose="020F0502020204030204" pitchFamily="34" charset="0"/>
              </a:rPr>
              <a:t>(Acts 13-28)</a:t>
            </a:r>
            <a:r>
              <a:rPr lang="en-US" sz="35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A335BE0-D72E-9D17-E47D-665BE52ABC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2627198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2286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Arrival (1-4)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Ministry (5-11)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 Before </a:t>
            </a:r>
            <a:r>
              <a:rPr lang="en-US" sz="2800" dirty="0" err="1">
                <a:effectLst>
                  <a:outerShdw blurRad="38100" dist="38100" dir="2700000" algn="tl">
                    <a:srgbClr val="000000">
                      <a:alpha val="43137"/>
                    </a:srgbClr>
                  </a:outerShdw>
                </a:effectLst>
                <a:latin typeface="Calibri" panose="020F0502020204030204" pitchFamily="34" charset="0"/>
              </a:rPr>
              <a:t>Gallio</a:t>
            </a:r>
            <a:r>
              <a:rPr lang="en-US" sz="2800" dirty="0">
                <a:effectLst>
                  <a:outerShdw blurRad="38100" dist="38100" dir="2700000" algn="tl">
                    <a:srgbClr val="000000">
                      <a:alpha val="43137"/>
                    </a:srgbClr>
                  </a:outerShdw>
                </a:effectLst>
                <a:latin typeface="Calibri" panose="020F0502020204030204" pitchFamily="34" charset="0"/>
              </a:rPr>
              <a:t> (12-17)</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Departure (18)</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VIII. Corinthian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18:1-18</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293011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F0263-CF51-1CEB-86A2-9BE435C0B2E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BF7F7AD-88E5-ACFA-457F-D79575CDEC96}"/>
              </a:ext>
            </a:extLst>
          </p:cNvPr>
          <p:cNvSpPr>
            <a:spLocks noGrp="1" noChangeArrowheads="1"/>
          </p:cNvSpPr>
          <p:nvPr>
            <p:ph type="body" idx="1"/>
          </p:nvPr>
        </p:nvSpPr>
        <p:spPr>
          <a:xfrm>
            <a:off x="1523999" y="1485900"/>
            <a:ext cx="6301317" cy="38862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Silas &amp; Timothy’s report (5a)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Jewish evangelism (5b)</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Jewish opposition (6)</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Ministry results (7-8)</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Divine revelation (9-10)</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Ministry duration (11)</a:t>
            </a:r>
          </a:p>
          <a:p>
            <a:pPr marL="0" lvl="1" indent="-914400">
              <a:lnSpc>
                <a:spcPct val="100000"/>
              </a:lnSpc>
              <a:spcBef>
                <a:spcPts val="0"/>
              </a:spcBef>
              <a:spcAft>
                <a:spcPts val="1800"/>
              </a:spcAft>
              <a:buClr>
                <a:srgbClr val="00FF00"/>
              </a:buClr>
              <a:buFont typeface="+mj-lt"/>
              <a:buAutoNum type="arabicPeriod"/>
              <a:defRPr/>
            </a:pPr>
            <a:endPar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8A46D604-8D52-122A-1134-233A8B43D0C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6608B88-C51C-CBBC-7879-F0D51F46F699}"/>
              </a:ext>
            </a:extLst>
          </p:cNvPr>
          <p:cNvSpPr txBox="1">
            <a:spLocks noChangeArrowheads="1"/>
          </p:cNvSpPr>
          <p:nvPr/>
        </p:nvSpPr>
        <p:spPr bwMode="auto">
          <a:xfrm>
            <a:off x="2738437"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18:5-11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cs typeface="Calibri" panose="020F0502020204030204" pitchFamily="34" charset="0"/>
              </a:rPr>
              <a:t>Ministry</a:t>
            </a:r>
            <a:endParaRPr lang="en-US" sz="2800" dirty="0">
              <a:solidFill>
                <a:srgbClr val="FFFFCC"/>
              </a:solidFill>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509394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35AB5-EB71-2075-2305-841C9BDEE93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22E8EE44-2842-B17E-33DE-17152C832539}"/>
              </a:ext>
            </a:extLst>
          </p:cNvPr>
          <p:cNvSpPr>
            <a:spLocks noGrp="1" noChangeArrowheads="1"/>
          </p:cNvSpPr>
          <p:nvPr>
            <p:ph type="body" idx="1"/>
          </p:nvPr>
        </p:nvSpPr>
        <p:spPr>
          <a:xfrm>
            <a:off x="1523999" y="1485900"/>
            <a:ext cx="6301317" cy="38862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Silas &amp; Timothy’s report (5a)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Jewish evangelism (5b)</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Jewish opposition (6)</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Ministry results (7-8)</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Divine revelation (9-10)</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Ministry duration (11)</a:t>
            </a:r>
          </a:p>
          <a:p>
            <a:pPr marL="0" lvl="1" indent="-914400">
              <a:lnSpc>
                <a:spcPct val="100000"/>
              </a:lnSpc>
              <a:spcBef>
                <a:spcPts val="0"/>
              </a:spcBef>
              <a:spcAft>
                <a:spcPts val="1800"/>
              </a:spcAft>
              <a:buClr>
                <a:srgbClr val="00FF00"/>
              </a:buClr>
              <a:buFont typeface="+mj-lt"/>
              <a:buAutoNum type="arabicPeriod"/>
              <a:defRPr/>
            </a:pPr>
            <a:endPar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73956583-340A-B308-BCD3-9524E8C190C4}"/>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50303D6F-8DE0-E1E8-B1AD-588511D42C43}"/>
              </a:ext>
            </a:extLst>
          </p:cNvPr>
          <p:cNvSpPr txBox="1">
            <a:spLocks noChangeArrowheads="1"/>
          </p:cNvSpPr>
          <p:nvPr/>
        </p:nvSpPr>
        <p:spPr bwMode="auto">
          <a:xfrm>
            <a:off x="2738437"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18:5-11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cs typeface="Calibri" panose="020F0502020204030204" pitchFamily="34" charset="0"/>
              </a:rPr>
              <a:t>Ministry</a:t>
            </a:r>
            <a:endParaRPr lang="en-US" sz="2800" dirty="0">
              <a:solidFill>
                <a:srgbClr val="FFFFCC"/>
              </a:solidFill>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3048817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54913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B9186150-574F-5E8B-D25C-209895259244}"/>
              </a:ext>
            </a:extLst>
          </p:cNvPr>
          <p:cNvSpPr>
            <a:spLocks noChangeArrowheads="1"/>
          </p:cNvSpPr>
          <p:nvPr/>
        </p:nvSpPr>
        <p:spPr bwMode="auto">
          <a:xfrm>
            <a:off x="5331901" y="2938843"/>
            <a:ext cx="1731818" cy="490157"/>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defPPr>
              <a:defRPr lang="en-US"/>
            </a:defPPr>
            <a:lvl1pPr algn="l" defTabSz="457200"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latin typeface="Times New Roman" panose="02020603050405020304" pitchFamily="18" charset="0"/>
                <a:ea typeface="+mn-ea"/>
                <a:cs typeface="+mn-cs"/>
              </a:defRPr>
            </a:lvl1pPr>
            <a:lvl2pPr marL="742950" indent="-285750" algn="l" defTabSz="457200"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latin typeface="Times New Roman" panose="02020603050405020304" pitchFamily="18" charset="0"/>
                <a:ea typeface="+mn-ea"/>
                <a:cs typeface="+mn-cs"/>
              </a:defRPr>
            </a:lvl2pPr>
            <a:lvl3pPr marL="1143000" indent="-228600" algn="l" defTabSz="457200"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latin typeface="Times New Roman" panose="02020603050405020304" pitchFamily="18" charset="0"/>
                <a:ea typeface="+mn-ea"/>
                <a:cs typeface="+mn-cs"/>
              </a:defRPr>
            </a:lvl3pPr>
            <a:lvl4pPr marL="16002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4pPr>
            <a:lvl5pPr marL="20574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3" name="Oval 2">
            <a:extLst>
              <a:ext uri="{FF2B5EF4-FFF2-40B4-BE49-F238E27FC236}">
                <a16:creationId xmlns:a16="http://schemas.microsoft.com/office/drawing/2014/main" id="{BDC68799-B272-7EF3-8D59-0D8AF196FE0E}"/>
              </a:ext>
            </a:extLst>
          </p:cNvPr>
          <p:cNvSpPr>
            <a:spLocks noChangeArrowheads="1"/>
          </p:cNvSpPr>
          <p:nvPr/>
        </p:nvSpPr>
        <p:spPr bwMode="auto">
          <a:xfrm>
            <a:off x="4949012" y="1852730"/>
            <a:ext cx="1731818" cy="490157"/>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defPPr>
              <a:defRPr lang="en-US"/>
            </a:defPPr>
            <a:lvl1pPr algn="l" defTabSz="457200"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latin typeface="Times New Roman" panose="02020603050405020304" pitchFamily="18" charset="0"/>
                <a:ea typeface="+mn-ea"/>
                <a:cs typeface="+mn-cs"/>
              </a:defRPr>
            </a:lvl1pPr>
            <a:lvl2pPr marL="742950" indent="-285750" algn="l" defTabSz="457200"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latin typeface="Times New Roman" panose="02020603050405020304" pitchFamily="18" charset="0"/>
                <a:ea typeface="+mn-ea"/>
                <a:cs typeface="+mn-cs"/>
              </a:defRPr>
            </a:lvl2pPr>
            <a:lvl3pPr marL="1143000" indent="-228600" algn="l" defTabSz="457200"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latin typeface="Times New Roman" panose="02020603050405020304" pitchFamily="18" charset="0"/>
                <a:ea typeface="+mn-ea"/>
                <a:cs typeface="+mn-cs"/>
              </a:defRPr>
            </a:lvl3pPr>
            <a:lvl4pPr marL="16002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4pPr>
            <a:lvl5pPr marL="20574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6301443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80D3F9BD-A28B-056F-4231-7142779EAF3B}"/>
              </a:ext>
            </a:extLst>
          </p:cNvPr>
          <p:cNvGraphicFramePr>
            <a:graphicFrameLocks noGrp="1"/>
          </p:cNvGraphicFramePr>
          <p:nvPr>
            <p:ph idx="1"/>
          </p:nvPr>
        </p:nvGraphicFramePr>
        <p:xfrm>
          <a:off x="609600" y="121920"/>
          <a:ext cx="10972802" cy="6614160"/>
        </p:xfrm>
        <a:graphic>
          <a:graphicData uri="http://schemas.openxmlformats.org/drawingml/2006/table">
            <a:tbl>
              <a:tblPr firstRow="1" bandRow="1">
                <a:tableStyleId>{073A0DAA-6AF3-43AB-8588-CEC1D06C72B9}</a:tableStyleId>
              </a:tblPr>
              <a:tblGrid>
                <a:gridCol w="826280">
                  <a:extLst>
                    <a:ext uri="{9D8B030D-6E8A-4147-A177-3AD203B41FA5}">
                      <a16:colId xmlns:a16="http://schemas.microsoft.com/office/drawing/2014/main" val="1125192940"/>
                    </a:ext>
                  </a:extLst>
                </a:gridCol>
                <a:gridCol w="5073261">
                  <a:extLst>
                    <a:ext uri="{9D8B030D-6E8A-4147-A177-3AD203B41FA5}">
                      <a16:colId xmlns:a16="http://schemas.microsoft.com/office/drawing/2014/main" val="2994611670"/>
                    </a:ext>
                  </a:extLst>
                </a:gridCol>
                <a:gridCol w="5073261">
                  <a:extLst>
                    <a:ext uri="{9D8B030D-6E8A-4147-A177-3AD203B41FA5}">
                      <a16:colId xmlns:a16="http://schemas.microsoft.com/office/drawing/2014/main" val="4044358399"/>
                    </a:ext>
                  </a:extLst>
                </a:gridCol>
              </a:tblGrid>
              <a:tr h="1280160">
                <a:tc gridSpan="3">
                  <a:txBody>
                    <a:bodyPr/>
                    <a:lstStyle/>
                    <a:p>
                      <a:pPr algn="ctr">
                        <a:spcBef>
                          <a:spcPts val="600"/>
                        </a:spcBef>
                        <a:spcAft>
                          <a:spcPts val="600"/>
                        </a:spcAft>
                      </a:pPr>
                      <a:r>
                        <a:rPr lang="en-US" altLang="en-US" sz="3600" b="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ORDER OF PAUL’S LETTERS</a:t>
                      </a:r>
                      <a:endParaRPr lang="en-US" sz="3600" b="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nchor="ctr"/>
                </a:tc>
                <a:tc hMerge="1">
                  <a:txBody>
                    <a:bodyPr/>
                    <a:lstStyle/>
                    <a:p>
                      <a:pPr algn="ctr"/>
                      <a:r>
                        <a:rPr lang="en-US" alt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ORDER OF PAUL’S LETTERS</a:t>
                      </a:r>
                      <a:endPar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tc>
                <a:tc hMerge="1">
                  <a:txBody>
                    <a:bodyPr/>
                    <a:lstStyle/>
                    <a:p>
                      <a:endParaRPr lang="en-US" sz="3600" dirty="0">
                        <a:effectLst/>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219171758"/>
                  </a:ext>
                </a:extLst>
              </a:tr>
              <a:tr h="731520">
                <a:tc>
                  <a:txBody>
                    <a:bodyPr/>
                    <a:lstStyle/>
                    <a:p>
                      <a:pPr marL="0" indent="0" algn="ctr">
                        <a:spcBef>
                          <a:spcPts val="0"/>
                        </a:spcBef>
                        <a:spcAft>
                          <a:spcPts val="1800"/>
                        </a:spcAft>
                        <a:buSzPct val="100000"/>
                        <a:buFont typeface="Wingdings" panose="05000000000000000000" pitchFamily="2" charset="2"/>
                        <a:buNone/>
                        <a:defRPr/>
                      </a:pPr>
                      <a:r>
                        <a:rPr lang="en-US"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1.</a:t>
                      </a:r>
                    </a:p>
                  </a:txBody>
                  <a:tcPr anchor="ctr"/>
                </a:tc>
                <a:tc>
                  <a:txBody>
                    <a:bodyPr/>
                    <a:lstStyle/>
                    <a:p>
                      <a:pPr marL="230188" indent="0">
                        <a:spcBef>
                          <a:spcPts val="600"/>
                        </a:spcBef>
                        <a:spcAft>
                          <a:spcPts val="600"/>
                        </a:spcAft>
                        <a:buSzPct val="100000"/>
                        <a:buFont typeface="Wingdings" panose="05000000000000000000" pitchFamily="2" charset="2"/>
                        <a:buNone/>
                        <a:defRPr/>
                      </a:pPr>
                      <a:r>
                        <a:rPr lang="en-US" sz="2800" b="1" dirty="0">
                          <a:effectLst/>
                          <a:latin typeface="Calibri" panose="020F0502020204030204" pitchFamily="34" charset="0"/>
                          <a:ea typeface="Calibri" panose="020F0502020204030204" pitchFamily="34" charset="0"/>
                          <a:cs typeface="Calibri" panose="020F0502020204030204" pitchFamily="34" charset="0"/>
                        </a:rPr>
                        <a:t>Galatians </a:t>
                      </a:r>
                    </a:p>
                  </a:txBody>
                  <a:tcPr anchor="ctr"/>
                </a:tc>
                <a:tc>
                  <a:txBody>
                    <a:bodyPr/>
                    <a:lstStyle/>
                    <a:p>
                      <a:pPr algn="ctr">
                        <a:spcBef>
                          <a:spcPts val="600"/>
                        </a:spcBef>
                        <a:spcAft>
                          <a:spcPts val="6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A.D. 49</a:t>
                      </a:r>
                    </a:p>
                  </a:txBody>
                  <a:tcPr anchor="ctr"/>
                </a:tc>
                <a:extLst>
                  <a:ext uri="{0D108BD9-81ED-4DB2-BD59-A6C34878D82A}">
                    <a16:rowId xmlns:a16="http://schemas.microsoft.com/office/drawing/2014/main" val="3933957730"/>
                  </a:ext>
                </a:extLst>
              </a:tr>
              <a:tr h="73152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2.</a:t>
                      </a:r>
                    </a:p>
                  </a:txBody>
                  <a:tcPr anchor="ctr"/>
                </a:tc>
                <a:tc>
                  <a:txBody>
                    <a:bodyPr/>
                    <a:lstStyle/>
                    <a:p>
                      <a:pPr marL="230188" marR="0" lvl="0" indent="0" algn="l" defTabSz="914400" rtl="0" eaLnBrk="1" fontAlgn="auto" latinLnBrk="0" hangingPunct="1">
                        <a:lnSpc>
                          <a:spcPct val="100000"/>
                        </a:lnSpc>
                        <a:spcBef>
                          <a:spcPts val="600"/>
                        </a:spcBef>
                        <a:spcAft>
                          <a:spcPts val="600"/>
                        </a:spcAft>
                        <a:buClrTx/>
                        <a:buSzPct val="100000"/>
                        <a:buFont typeface="Wingdings" panose="05000000000000000000" pitchFamily="2" charset="2"/>
                        <a:buNone/>
                        <a:tabLst/>
                        <a:defRPr/>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1‒2 Thessalonians </a:t>
                      </a:r>
                    </a:p>
                  </a:txBody>
                  <a:tcPr anchor="ctr"/>
                </a:tc>
                <a:tc>
                  <a:txBody>
                    <a:bodyPr/>
                    <a:lstStyle/>
                    <a:p>
                      <a:pPr marL="0" marR="0" lvl="0" indent="0" algn="ctr" defTabSz="914377" rtl="0" eaLnBrk="1" fontAlgn="auto" latinLnBrk="0" hangingPunct="1">
                        <a:lnSpc>
                          <a:spcPct val="100000"/>
                        </a:lnSpc>
                        <a:spcBef>
                          <a:spcPts val="600"/>
                        </a:spcBef>
                        <a:spcAft>
                          <a:spcPts val="600"/>
                        </a:spcAft>
                        <a:buClrTx/>
                        <a:buSzTx/>
                        <a:buFontTx/>
                        <a:buNone/>
                        <a:tabLst/>
                        <a:defRPr/>
                      </a:pPr>
                      <a:r>
                        <a:rPr lang="en-US" sz="2800" b="1" dirty="0">
                          <a:effectLst/>
                          <a:latin typeface="Calibri" panose="020F0502020204030204" pitchFamily="34" charset="0"/>
                          <a:ea typeface="Calibri" panose="020F0502020204030204" pitchFamily="34" charset="0"/>
                          <a:cs typeface="Calibri" panose="020F0502020204030204" pitchFamily="34" charset="0"/>
                        </a:rPr>
                        <a:t>A.D. 51</a:t>
                      </a:r>
                    </a:p>
                  </a:txBody>
                  <a:tcPr anchor="ctr"/>
                </a:tc>
                <a:extLst>
                  <a:ext uri="{0D108BD9-81ED-4DB2-BD59-A6C34878D82A}">
                    <a16:rowId xmlns:a16="http://schemas.microsoft.com/office/drawing/2014/main" val="3481378009"/>
                  </a:ext>
                </a:extLst>
              </a:tr>
              <a:tr h="73152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kern="1200"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3.</a:t>
                      </a:r>
                    </a:p>
                  </a:txBody>
                  <a:tcPr anchor="ctr"/>
                </a:tc>
                <a:tc>
                  <a:txBody>
                    <a:bodyPr/>
                    <a:lstStyle/>
                    <a:p>
                      <a:pPr marL="230188" marR="0" lvl="0" indent="0" algn="l" defTabSz="914400" rtl="0" eaLnBrk="1" fontAlgn="auto" latinLnBrk="0" hangingPunct="1">
                        <a:lnSpc>
                          <a:spcPct val="100000"/>
                        </a:lnSpc>
                        <a:spcBef>
                          <a:spcPts val="600"/>
                        </a:spcBef>
                        <a:spcAft>
                          <a:spcPts val="600"/>
                        </a:spcAft>
                        <a:buClrTx/>
                        <a:buSzPct val="100000"/>
                        <a:buFont typeface="Wingdings" panose="05000000000000000000" pitchFamily="2" charset="2"/>
                        <a:buNone/>
                        <a:tabLst/>
                        <a:defRPr/>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1‒2 Corinthians</a:t>
                      </a:r>
                    </a:p>
                  </a:txBody>
                  <a:tcPr anchor="ctr"/>
                </a:tc>
                <a:tc>
                  <a:txBody>
                    <a:bodyPr/>
                    <a:lstStyle/>
                    <a:p>
                      <a:pPr algn="ctr">
                        <a:spcBef>
                          <a:spcPts val="600"/>
                        </a:spcBef>
                        <a:spcAft>
                          <a:spcPts val="600"/>
                        </a:spcAft>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A.D. 56</a:t>
                      </a:r>
                    </a:p>
                  </a:txBody>
                  <a:tcPr anchor="ctr"/>
                </a:tc>
                <a:extLst>
                  <a:ext uri="{0D108BD9-81ED-4DB2-BD59-A6C34878D82A}">
                    <a16:rowId xmlns:a16="http://schemas.microsoft.com/office/drawing/2014/main" val="2871666161"/>
                  </a:ext>
                </a:extLst>
              </a:tr>
              <a:tr h="731520">
                <a:tc>
                  <a:txBody>
                    <a:bodyPr/>
                    <a:lstStyle/>
                    <a:p>
                      <a:pPr marL="0" indent="0" algn="ctr">
                        <a:spcBef>
                          <a:spcPts val="0"/>
                        </a:spcBef>
                        <a:spcAft>
                          <a:spcPts val="1800"/>
                        </a:spcAft>
                        <a:buSzPct val="100000"/>
                        <a:buFont typeface="Wingdings" panose="05000000000000000000" pitchFamily="2" charset="2"/>
                        <a:buNone/>
                        <a:defRPr/>
                      </a:pPr>
                      <a:r>
                        <a:rPr lang="en-US"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4.</a:t>
                      </a:r>
                    </a:p>
                  </a:txBody>
                  <a:tcPr anchor="ctr"/>
                </a:tc>
                <a:tc>
                  <a:txBody>
                    <a:bodyPr/>
                    <a:lstStyle/>
                    <a:p>
                      <a:pPr marL="230188" indent="0" algn="l" defTabSz="914400" rtl="0" eaLnBrk="1" latinLnBrk="0" hangingPunct="1">
                        <a:spcBef>
                          <a:spcPts val="600"/>
                        </a:spcBef>
                        <a:spcAft>
                          <a:spcPts val="600"/>
                        </a:spcAft>
                        <a:buSzPct val="100000"/>
                        <a:buFont typeface="Wingdings" panose="05000000000000000000" pitchFamily="2" charset="2"/>
                        <a:buNone/>
                        <a:defRPr/>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Romans</a:t>
                      </a:r>
                    </a:p>
                  </a:txBody>
                  <a:tcPr anchor="ctr"/>
                </a:tc>
                <a:tc>
                  <a:txBody>
                    <a:bodyPr/>
                    <a:lstStyle/>
                    <a:p>
                      <a:pPr algn="ctr">
                        <a:spcBef>
                          <a:spcPts val="600"/>
                        </a:spcBef>
                        <a:spcAft>
                          <a:spcPts val="6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A.D. 57</a:t>
                      </a:r>
                    </a:p>
                  </a:txBody>
                  <a:tcPr anchor="ctr"/>
                </a:tc>
                <a:extLst>
                  <a:ext uri="{0D108BD9-81ED-4DB2-BD59-A6C34878D82A}">
                    <a16:rowId xmlns:a16="http://schemas.microsoft.com/office/drawing/2014/main" val="1751404557"/>
                  </a:ext>
                </a:extLst>
              </a:tr>
              <a:tr h="731520">
                <a:tc>
                  <a:txBody>
                    <a:bodyPr/>
                    <a:lstStyle/>
                    <a:p>
                      <a:pPr marL="0" indent="0" algn="ctr">
                        <a:spcBef>
                          <a:spcPts val="0"/>
                        </a:spcBef>
                        <a:spcAft>
                          <a:spcPts val="1800"/>
                        </a:spcAft>
                        <a:buSzPct val="100000"/>
                        <a:buFont typeface="Wingdings" panose="05000000000000000000" pitchFamily="2" charset="2"/>
                        <a:buNone/>
                        <a:defRPr/>
                      </a:pPr>
                      <a:r>
                        <a:rPr lang="en-US"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5.</a:t>
                      </a:r>
                    </a:p>
                  </a:txBody>
                  <a:tcPr anchor="ctr"/>
                </a:tc>
                <a:tc>
                  <a:txBody>
                    <a:bodyPr/>
                    <a:lstStyle/>
                    <a:p>
                      <a:pPr marL="230188" indent="0" algn="l" defTabSz="914400" rtl="0" eaLnBrk="1" latinLnBrk="0" hangingPunct="1">
                        <a:spcBef>
                          <a:spcPts val="600"/>
                        </a:spcBef>
                        <a:spcAft>
                          <a:spcPts val="600"/>
                        </a:spcAft>
                        <a:buSzPct val="100000"/>
                        <a:buFont typeface="Wingdings" panose="05000000000000000000" pitchFamily="2" charset="2"/>
                        <a:buNone/>
                        <a:defRPr/>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Ephesians, Colossians, Philemon, Philippians</a:t>
                      </a:r>
                    </a:p>
                  </a:txBody>
                  <a:tcPr anchor="ctr"/>
                </a:tc>
                <a:tc>
                  <a:txBody>
                    <a:bodyPr/>
                    <a:lstStyle/>
                    <a:p>
                      <a:pPr algn="ctr">
                        <a:spcBef>
                          <a:spcPts val="600"/>
                        </a:spcBef>
                        <a:spcAft>
                          <a:spcPts val="6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A.D. 60‒62</a:t>
                      </a:r>
                    </a:p>
                  </a:txBody>
                  <a:tcPr anchor="ctr"/>
                </a:tc>
                <a:extLst>
                  <a:ext uri="{0D108BD9-81ED-4DB2-BD59-A6C34878D82A}">
                    <a16:rowId xmlns:a16="http://schemas.microsoft.com/office/drawing/2014/main" val="4033721172"/>
                  </a:ext>
                </a:extLst>
              </a:tr>
              <a:tr h="731520">
                <a:tc>
                  <a:txBody>
                    <a:bodyPr/>
                    <a:lstStyle/>
                    <a:p>
                      <a:pPr marL="0" indent="0" algn="ctr">
                        <a:spcBef>
                          <a:spcPts val="0"/>
                        </a:spcBef>
                        <a:spcAft>
                          <a:spcPts val="1800"/>
                        </a:spcAft>
                        <a:buSzPct val="100000"/>
                        <a:buFont typeface="Wingdings" panose="05000000000000000000" pitchFamily="2" charset="2"/>
                        <a:buNone/>
                        <a:defRPr/>
                      </a:pPr>
                      <a:r>
                        <a:rPr lang="en-US"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6.</a:t>
                      </a:r>
                    </a:p>
                  </a:txBody>
                  <a:tcPr anchor="ctr"/>
                </a:tc>
                <a:tc>
                  <a:txBody>
                    <a:bodyPr/>
                    <a:lstStyle/>
                    <a:p>
                      <a:pPr marL="230188" indent="0" algn="l" defTabSz="914400" rtl="0" eaLnBrk="1" latinLnBrk="0" hangingPunct="1">
                        <a:spcBef>
                          <a:spcPts val="600"/>
                        </a:spcBef>
                        <a:spcAft>
                          <a:spcPts val="600"/>
                        </a:spcAft>
                        <a:buSzPct val="100000"/>
                        <a:buFont typeface="Wingdings" panose="05000000000000000000" pitchFamily="2" charset="2"/>
                        <a:buNone/>
                        <a:defRPr/>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1 Timothy, Titus</a:t>
                      </a:r>
                    </a:p>
                  </a:txBody>
                  <a:tcPr anchor="ctr"/>
                </a:tc>
                <a:tc>
                  <a:txBody>
                    <a:bodyPr/>
                    <a:lstStyle/>
                    <a:p>
                      <a:pPr algn="ctr">
                        <a:spcBef>
                          <a:spcPts val="600"/>
                        </a:spcBef>
                        <a:spcAft>
                          <a:spcPts val="6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A.D. 62‒66</a:t>
                      </a:r>
                    </a:p>
                  </a:txBody>
                  <a:tcPr anchor="ctr"/>
                </a:tc>
                <a:extLst>
                  <a:ext uri="{0D108BD9-81ED-4DB2-BD59-A6C34878D82A}">
                    <a16:rowId xmlns:a16="http://schemas.microsoft.com/office/drawing/2014/main" val="2528383815"/>
                  </a:ext>
                </a:extLst>
              </a:tr>
              <a:tr h="73152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7.</a:t>
                      </a:r>
                    </a:p>
                  </a:txBody>
                  <a:tcPr anchor="ctr"/>
                </a:tc>
                <a:tc>
                  <a:txBody>
                    <a:bodyPr/>
                    <a:lstStyle/>
                    <a:p>
                      <a:pPr marL="230188" marR="0" lvl="0" indent="0" algn="l" defTabSz="914400" rtl="0" eaLnBrk="1" fontAlgn="auto" latinLnBrk="0" hangingPunct="1">
                        <a:lnSpc>
                          <a:spcPct val="100000"/>
                        </a:lnSpc>
                        <a:spcBef>
                          <a:spcPts val="600"/>
                        </a:spcBef>
                        <a:spcAft>
                          <a:spcPts val="600"/>
                        </a:spcAft>
                        <a:buClrTx/>
                        <a:buSzPct val="100000"/>
                        <a:buFont typeface="Wingdings" panose="05000000000000000000" pitchFamily="2" charset="2"/>
                        <a:buNone/>
                        <a:tabLst/>
                        <a:defRPr/>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2 Timothy</a:t>
                      </a:r>
                    </a:p>
                  </a:txBody>
                  <a:tcPr anchor="ctr"/>
                </a:tc>
                <a:tc>
                  <a:txBody>
                    <a:bodyPr/>
                    <a:lstStyle/>
                    <a:p>
                      <a:pPr algn="ctr">
                        <a:spcBef>
                          <a:spcPts val="600"/>
                        </a:spcBef>
                        <a:spcAft>
                          <a:spcPts val="6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A.D. 67</a:t>
                      </a:r>
                    </a:p>
                  </a:txBody>
                  <a:tcPr anchor="ctr"/>
                </a:tc>
                <a:extLst>
                  <a:ext uri="{0D108BD9-81ED-4DB2-BD59-A6C34878D82A}">
                    <a16:rowId xmlns:a16="http://schemas.microsoft.com/office/drawing/2014/main" val="2686082368"/>
                  </a:ext>
                </a:extLst>
              </a:tr>
            </a:tbl>
          </a:graphicData>
        </a:graphic>
      </p:graphicFrame>
      <p:pic>
        <p:nvPicPr>
          <p:cNvPr id="5" name="Picture 4" descr="j0193970">
            <a:extLst>
              <a:ext uri="{FF2B5EF4-FFF2-40B4-BE49-F238E27FC236}">
                <a16:creationId xmlns:a16="http://schemas.microsoft.com/office/drawing/2014/main" id="{B2FE497A-09B4-EAD7-B1DE-CB82FEA8705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591800" y="198120"/>
            <a:ext cx="851097"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56832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3F12C72-64E3-D4CA-D0A1-85893328C05B}"/>
              </a:ext>
            </a:extLst>
          </p:cNvPr>
          <p:cNvGraphicFramePr>
            <a:graphicFrameLocks noGrp="1"/>
          </p:cNvGraphicFramePr>
          <p:nvPr/>
        </p:nvGraphicFramePr>
        <p:xfrm>
          <a:off x="609600" y="137160"/>
          <a:ext cx="10972800" cy="6583680"/>
        </p:xfrm>
        <a:graphic>
          <a:graphicData uri="http://schemas.openxmlformats.org/drawingml/2006/table">
            <a:tbl>
              <a:tblPr firstRow="1" bandRow="1">
                <a:tableStyleId>{073A0DAA-6AF3-43AB-8588-CEC1D06C72B9}</a:tableStyleId>
              </a:tblPr>
              <a:tblGrid>
                <a:gridCol w="1752600">
                  <a:extLst>
                    <a:ext uri="{9D8B030D-6E8A-4147-A177-3AD203B41FA5}">
                      <a16:colId xmlns:a16="http://schemas.microsoft.com/office/drawing/2014/main" val="3919174713"/>
                    </a:ext>
                  </a:extLst>
                </a:gridCol>
                <a:gridCol w="2681925">
                  <a:extLst>
                    <a:ext uri="{9D8B030D-6E8A-4147-A177-3AD203B41FA5}">
                      <a16:colId xmlns:a16="http://schemas.microsoft.com/office/drawing/2014/main" val="302585815"/>
                    </a:ext>
                  </a:extLst>
                </a:gridCol>
                <a:gridCol w="2179425">
                  <a:extLst>
                    <a:ext uri="{9D8B030D-6E8A-4147-A177-3AD203B41FA5}">
                      <a16:colId xmlns:a16="http://schemas.microsoft.com/office/drawing/2014/main" val="3965908190"/>
                    </a:ext>
                  </a:extLst>
                </a:gridCol>
                <a:gridCol w="1558894">
                  <a:extLst>
                    <a:ext uri="{9D8B030D-6E8A-4147-A177-3AD203B41FA5}">
                      <a16:colId xmlns:a16="http://schemas.microsoft.com/office/drawing/2014/main" val="3402539353"/>
                    </a:ext>
                  </a:extLst>
                </a:gridCol>
                <a:gridCol w="2799956">
                  <a:extLst>
                    <a:ext uri="{9D8B030D-6E8A-4147-A177-3AD203B41FA5}">
                      <a16:colId xmlns:a16="http://schemas.microsoft.com/office/drawing/2014/main" val="3848284455"/>
                    </a:ext>
                  </a:extLst>
                </a:gridCol>
              </a:tblGrid>
              <a:tr h="822960">
                <a:tc gridSpan="5">
                  <a:txBody>
                    <a:bodyPr/>
                    <a:lstStyle/>
                    <a:p>
                      <a:pPr algn="ctr"/>
                      <a:r>
                        <a:rPr lang="en-US" altLang="en-US" sz="3600" b="0" dirty="0">
                          <a:solidFill>
                            <a:srgbClr val="00FFFF"/>
                          </a:solidFill>
                          <a:latin typeface="Calibri" panose="020F0502020204030204" pitchFamily="34" charset="0"/>
                          <a:ea typeface="+mj-ea"/>
                          <a:cs typeface="+mj-cs"/>
                        </a:rPr>
                        <a:t>Paul’s Ministry Chronology</a:t>
                      </a:r>
                      <a:endParaRPr lang="en-US" sz="3600" b="0" dirty="0">
                        <a:solidFill>
                          <a:srgbClr val="00FFFF"/>
                        </a:solidFill>
                        <a:latin typeface="Calibri" panose="020F0502020204030204" pitchFamily="34" charset="0"/>
                        <a:ea typeface="+mj-ea"/>
                        <a:cs typeface="+mj-cs"/>
                      </a:endParaRP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998958660"/>
                  </a:ext>
                </a:extLst>
              </a:tr>
              <a:tr h="822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 OF BOOKS</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JOURNEY</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ACTS</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DATE</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BOOKS</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959388438"/>
                  </a:ext>
                </a:extLst>
              </a:tr>
              <a:tr h="822960">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1</a:t>
                      </a:r>
                    </a:p>
                  </a:txBody>
                  <a:tcPr anchor="ctr"/>
                </a:tc>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1</a:t>
                      </a:r>
                    </a:p>
                  </a:txBody>
                  <a:tcPr anchor="ctr"/>
                </a:tc>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13–14</a:t>
                      </a:r>
                    </a:p>
                  </a:txBody>
                  <a:tcPr anchor="ctr"/>
                </a:tc>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48–49</a:t>
                      </a:r>
                    </a:p>
                  </a:txBody>
                  <a:tcPr anchor="ctr"/>
                </a:tc>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Gal</a:t>
                      </a:r>
                    </a:p>
                  </a:txBody>
                  <a:tcPr anchor="ctr"/>
                </a:tc>
                <a:extLst>
                  <a:ext uri="{0D108BD9-81ED-4DB2-BD59-A6C34878D82A}">
                    <a16:rowId xmlns:a16="http://schemas.microsoft.com/office/drawing/2014/main" val="2444807742"/>
                  </a:ext>
                </a:extLst>
              </a:tr>
              <a:tr h="822960">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a:t>
                      </a:r>
                    </a:p>
                  </a:txBody>
                  <a:tcPr anchor="ctr">
                    <a:solidFill>
                      <a:srgbClr val="FFFFCC"/>
                    </a:solidFill>
                  </a:tcP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a:t>
                      </a:r>
                    </a:p>
                  </a:txBody>
                  <a:tcPr anchor="ctr">
                    <a:solidFill>
                      <a:srgbClr val="FFFFCC"/>
                    </a:solidFill>
                  </a:tcP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15:36–18:22</a:t>
                      </a:r>
                    </a:p>
                  </a:txBody>
                  <a:tcPr anchor="ctr">
                    <a:solidFill>
                      <a:srgbClr val="FFFFCC"/>
                    </a:solidFill>
                  </a:tcP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50–52</a:t>
                      </a:r>
                    </a:p>
                  </a:txBody>
                  <a:tcPr anchor="ctr">
                    <a:solidFill>
                      <a:srgbClr val="FFFFCC"/>
                    </a:solidFill>
                  </a:tcP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1–2 </a:t>
                      </a:r>
                      <a:r>
                        <a:rPr lang="en-US" sz="24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Thess</a:t>
                      </a:r>
                      <a:endPar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solidFill>
                      <a:srgbClr val="FFFFCC"/>
                    </a:solidFill>
                  </a:tcPr>
                </a:tc>
                <a:extLst>
                  <a:ext uri="{0D108BD9-81ED-4DB2-BD59-A6C34878D82A}">
                    <a16:rowId xmlns:a16="http://schemas.microsoft.com/office/drawing/2014/main" val="327720504"/>
                  </a:ext>
                </a:extLst>
              </a:tr>
              <a:tr h="822960">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3</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3</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18:23–21:17</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53–57</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1–2 Cor, Rom</a:t>
                      </a:r>
                    </a:p>
                  </a:txBody>
                  <a:tcPr anchor="ctr"/>
                </a:tc>
                <a:extLst>
                  <a:ext uri="{0D108BD9-81ED-4DB2-BD59-A6C34878D82A}">
                    <a16:rowId xmlns:a16="http://schemas.microsoft.com/office/drawing/2014/main" val="783499114"/>
                  </a:ext>
                </a:extLst>
              </a:tr>
              <a:tr h="822960">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4</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4</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28:16-31</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60–62</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Eph, Col, </a:t>
                      </a:r>
                      <a:r>
                        <a:rPr lang="en-US" sz="24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Phlm</a:t>
                      </a: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4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Phlp</a:t>
                      </a:r>
                      <a:endPar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47564618"/>
                  </a:ext>
                </a:extLst>
              </a:tr>
              <a:tr h="822960">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Between Imprisonments</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Post Acts</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62–66	</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 Tim, Titus</a:t>
                      </a:r>
                    </a:p>
                  </a:txBody>
                  <a:tcPr anchor="ctr"/>
                </a:tc>
                <a:extLst>
                  <a:ext uri="{0D108BD9-81ED-4DB2-BD59-A6C34878D82A}">
                    <a16:rowId xmlns:a16="http://schemas.microsoft.com/office/drawing/2014/main" val="3298715807"/>
                  </a:ext>
                </a:extLst>
              </a:tr>
              <a:tr h="822960">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a:t>
                      </a:r>
                      <a:r>
                        <a:rPr lang="en-US" sz="2400" b="1" kern="1200" baseline="30000" dirty="0">
                          <a:solidFill>
                            <a:schemeClr val="dk1"/>
                          </a:solidFill>
                          <a:latin typeface="Calibri" panose="020F0502020204030204" pitchFamily="34" charset="0"/>
                          <a:ea typeface="Calibri" panose="020F0502020204030204" pitchFamily="34" charset="0"/>
                          <a:cs typeface="Calibri" panose="020F0502020204030204" pitchFamily="34" charset="0"/>
                        </a:rPr>
                        <a:t>nd</a:t>
                      </a: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 Imprisonment</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     Post Acts	</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67</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 Tim</a:t>
                      </a:r>
                    </a:p>
                  </a:txBody>
                  <a:tcPr anchor="ctr"/>
                </a:tc>
                <a:extLst>
                  <a:ext uri="{0D108BD9-81ED-4DB2-BD59-A6C34878D82A}">
                    <a16:rowId xmlns:a16="http://schemas.microsoft.com/office/drawing/2014/main" val="3008704383"/>
                  </a:ext>
                </a:extLst>
              </a:tr>
            </a:tbl>
          </a:graphicData>
        </a:graphic>
      </p:graphicFrame>
    </p:spTree>
    <p:extLst>
      <p:ext uri="{BB962C8B-B14F-4D97-AF65-F5344CB8AC3E}">
        <p14:creationId xmlns:p14="http://schemas.microsoft.com/office/powerpoint/2010/main" val="12062536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772CAC-087C-4390-A516-0CD8CB4B56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8363" y="228600"/>
            <a:ext cx="8675275" cy="6400800"/>
          </a:xfrm>
          <a:prstGeom prst="rect">
            <a:avLst/>
          </a:prstGeom>
          <a:ln w="57150">
            <a:solidFill>
              <a:schemeClr val="tx1"/>
            </a:solidFill>
          </a:ln>
        </p:spPr>
      </p:pic>
      <p:sp>
        <p:nvSpPr>
          <p:cNvPr id="2" name="Oval 7">
            <a:extLst>
              <a:ext uri="{FF2B5EF4-FFF2-40B4-BE49-F238E27FC236}">
                <a16:creationId xmlns:a16="http://schemas.microsoft.com/office/drawing/2014/main" id="{D772B755-49A9-B648-A6B1-D2C3E2CDD79E}"/>
              </a:ext>
            </a:extLst>
          </p:cNvPr>
          <p:cNvSpPr>
            <a:spLocks noChangeArrowheads="1"/>
          </p:cNvSpPr>
          <p:nvPr/>
        </p:nvSpPr>
        <p:spPr bwMode="auto">
          <a:xfrm>
            <a:off x="4667250" y="3577166"/>
            <a:ext cx="1047750" cy="349251"/>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4" name="Oval 7">
            <a:extLst>
              <a:ext uri="{FF2B5EF4-FFF2-40B4-BE49-F238E27FC236}">
                <a16:creationId xmlns:a16="http://schemas.microsoft.com/office/drawing/2014/main" id="{1C6349AF-FDB7-124C-BE6F-221F6A1B6BED}"/>
              </a:ext>
            </a:extLst>
          </p:cNvPr>
          <p:cNvSpPr>
            <a:spLocks noChangeArrowheads="1"/>
          </p:cNvSpPr>
          <p:nvPr/>
        </p:nvSpPr>
        <p:spPr bwMode="auto">
          <a:xfrm>
            <a:off x="4402666" y="2605617"/>
            <a:ext cx="1143000" cy="4572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130339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F3925-5DAE-2967-630C-EB83868FF64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35C2740-1D77-5A9F-82C0-8F03746A28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a:extLst>
              <a:ext uri="{FF2B5EF4-FFF2-40B4-BE49-F238E27FC236}">
                <a16:creationId xmlns:a16="http://schemas.microsoft.com/office/drawing/2014/main" id="{1DD8DDAA-38A9-0A3F-44ED-55B40135CDE5}"/>
              </a:ext>
            </a:extLst>
          </p:cNvPr>
          <p:cNvSpPr>
            <a:spLocks noGrp="1"/>
          </p:cNvSpPr>
          <p:nvPr>
            <p:ph type="body" sz="half" idx="2"/>
          </p:nvPr>
        </p:nvSpPr>
        <p:spPr>
          <a:xfrm>
            <a:off x="609600" y="0"/>
            <a:ext cx="10972800" cy="5105400"/>
          </a:xfrm>
        </p:spPr>
        <p:txBody>
          <a:bodyPr/>
          <a:lstStyle/>
          <a:p>
            <a:pPr marL="0" indent="0" algn="ctr">
              <a:lnSpc>
                <a:spcPct val="100000"/>
              </a:lnSpc>
              <a:spcBef>
                <a:spcPts val="0"/>
              </a:spcBef>
              <a:spcAft>
                <a:spcPts val="9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Thessalonians 4:13-18</a:t>
            </a:r>
          </a:p>
          <a:p>
            <a:pPr marL="0" indent="0" algn="just">
              <a:lnSpc>
                <a:spcPct val="100000"/>
              </a:lnSpc>
              <a:spcBef>
                <a:spcPts val="0"/>
              </a:spcBef>
              <a:buNone/>
            </a:pP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asleep, so that you will not grieve as do the rest who have no hope.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that we who are alive and remain until the coming of the Lord, will not precede. . .</a:t>
            </a:r>
          </a:p>
        </p:txBody>
      </p:sp>
    </p:spTree>
    <p:extLst>
      <p:ext uri="{BB962C8B-B14F-4D97-AF65-F5344CB8AC3E}">
        <p14:creationId xmlns:p14="http://schemas.microsoft.com/office/powerpoint/2010/main" val="20157957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0DEEA-FA54-6B1A-7702-43AE7876AA9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8B242D8-5E1F-028A-A742-BB486691B4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a:extLst>
              <a:ext uri="{FF2B5EF4-FFF2-40B4-BE49-F238E27FC236}">
                <a16:creationId xmlns:a16="http://schemas.microsoft.com/office/drawing/2014/main" id="{5E69C027-AD93-3777-4BB1-2DB41A631160}"/>
              </a:ext>
            </a:extLst>
          </p:cNvPr>
          <p:cNvSpPr>
            <a:spLocks noGrp="1"/>
          </p:cNvSpPr>
          <p:nvPr>
            <p:ph type="body" sz="half" idx="2"/>
          </p:nvPr>
        </p:nvSpPr>
        <p:spPr>
          <a:xfrm>
            <a:off x="609600" y="0"/>
            <a:ext cx="10972800" cy="5105400"/>
          </a:xfrm>
        </p:spPr>
        <p:txBody>
          <a:bodyPr/>
          <a:lstStyle/>
          <a:p>
            <a:pPr marL="0" indent="0" algn="ctr">
              <a:lnSpc>
                <a:spcPct val="100000"/>
              </a:lnSpc>
              <a:spcBef>
                <a:spcPts val="0"/>
              </a:spcBef>
              <a:spcAft>
                <a:spcPts val="9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Thessalonians 4:13-18</a:t>
            </a:r>
          </a:p>
          <a:p>
            <a:pPr marL="0" indent="0" algn="just">
              <a:lnSpc>
                <a:spcPct val="100000"/>
              </a:lnSpc>
              <a:spcBef>
                <a:spcPts val="0"/>
              </a:spcBef>
              <a:buNone/>
            </a:pP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those who have fallen asleep.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descend from heaven with a shout, with the voice of </a:t>
            </a:r>
            <a:r>
              <a:rPr lang="en-US" sz="35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the dead in Christ will rise first.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caught up together with them in the clouds to meet the Lord in the air, and so we shall always be with the Lord.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p>
        </p:txBody>
      </p:sp>
    </p:spTree>
    <p:extLst>
      <p:ext uri="{BB962C8B-B14F-4D97-AF65-F5344CB8AC3E}">
        <p14:creationId xmlns:p14="http://schemas.microsoft.com/office/powerpoint/2010/main" val="2622243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1C8048C-6A9B-1461-3920-231C2DD407F1}"/>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D326770E-F34C-9C50-F713-1AFA7A93A54A}"/>
              </a:ext>
            </a:extLst>
          </p:cNvPr>
          <p:cNvSpPr>
            <a:spLocks noGrp="1" noChangeArrowheads="1"/>
          </p:cNvSpPr>
          <p:nvPr>
            <p:ph type="title"/>
          </p:nvPr>
        </p:nvSpPr>
        <p:spPr>
          <a:xfrm>
            <a:off x="838200" y="228600"/>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Structure (Acts 1:8)</a:t>
            </a:r>
          </a:p>
        </p:txBody>
      </p:sp>
      <p:sp>
        <p:nvSpPr>
          <p:cNvPr id="27651" name="Rectangle 3">
            <a:extLst>
              <a:ext uri="{FF2B5EF4-FFF2-40B4-BE49-F238E27FC236}">
                <a16:creationId xmlns:a16="http://schemas.microsoft.com/office/drawing/2014/main" id="{C7E3F00E-D654-64BC-B05F-7F6040E610EE}"/>
              </a:ext>
            </a:extLst>
          </p:cNvPr>
          <p:cNvSpPr>
            <a:spLocks noGrp="1" noChangeArrowheads="1"/>
          </p:cNvSpPr>
          <p:nvPr>
            <p:ph idx="1"/>
          </p:nvPr>
        </p:nvSpPr>
        <p:spPr>
          <a:xfrm>
            <a:off x="609600" y="1143001"/>
            <a:ext cx="8458200" cy="5033962"/>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Jerusalem (Acts 1–7)</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Judea and Samaria (Acts 8–12)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b="1" dirty="0">
                <a:solidFill>
                  <a:srgbClr val="FFFFCC"/>
                </a:solidFill>
                <a:effectLst>
                  <a:outerShdw blurRad="38100" dist="38100" dir="2700000" algn="tl">
                    <a:srgbClr val="000000">
                      <a:alpha val="43137"/>
                    </a:srgbClr>
                  </a:outerShdw>
                </a:effectLst>
              </a:rPr>
              <a:t>Remotest part of the earth (Acts 13–28)</a:t>
            </a:r>
          </a:p>
          <a:p>
            <a:pPr marL="914400" lvl="1" indent="-457200">
              <a:lnSpc>
                <a:spcPct val="100000"/>
              </a:lnSpc>
              <a:spcBef>
                <a:spcPts val="0"/>
              </a:spcBef>
              <a:spcAft>
                <a:spcPts val="1200"/>
              </a:spcAft>
              <a:buClr>
                <a:srgbClr val="FF00FF"/>
              </a:buClr>
            </a:pPr>
            <a:r>
              <a:rPr lang="en-US" altLang="en-US" sz="3200" dirty="0"/>
              <a:t>1</a:t>
            </a:r>
            <a:r>
              <a:rPr lang="en-US" altLang="en-US" sz="3200" baseline="30000" dirty="0"/>
              <a:t>st</a:t>
            </a:r>
            <a:r>
              <a:rPr lang="en-US" altLang="en-US" sz="3200" dirty="0"/>
              <a:t> missionary journey (Acts 13–14)</a:t>
            </a:r>
          </a:p>
          <a:p>
            <a:pPr marL="914400" lvl="1" indent="-457200">
              <a:lnSpc>
                <a:spcPct val="100000"/>
              </a:lnSpc>
              <a:spcBef>
                <a:spcPts val="0"/>
              </a:spcBef>
              <a:spcAft>
                <a:spcPts val="1200"/>
              </a:spcAft>
              <a:buClr>
                <a:srgbClr val="FF00FF"/>
              </a:buClr>
            </a:pPr>
            <a:r>
              <a:rPr lang="en-US" altLang="en-US" sz="3200" dirty="0"/>
              <a:t>Jerusalem council (Acts 15:1-35)</a:t>
            </a:r>
          </a:p>
          <a:p>
            <a:pPr marL="914400" lvl="1" indent="-457200">
              <a:lnSpc>
                <a:spcPct val="100000"/>
              </a:lnSpc>
              <a:spcBef>
                <a:spcPts val="0"/>
              </a:spcBef>
              <a:spcAft>
                <a:spcPts val="1200"/>
              </a:spcAft>
              <a:buClr>
                <a:srgbClr val="FF00FF"/>
              </a:buClr>
            </a:pPr>
            <a:r>
              <a:rPr lang="en-US" altLang="en-US" sz="3200" b="1" u="sng" dirty="0">
                <a:solidFill>
                  <a:srgbClr val="FFFFCC"/>
                </a:solidFill>
              </a:rPr>
              <a:t>2nd missionary journey (Acts 15:36 –18:22)</a:t>
            </a:r>
          </a:p>
          <a:p>
            <a:pPr marL="914400" lvl="1" indent="-457200">
              <a:lnSpc>
                <a:spcPct val="100000"/>
              </a:lnSpc>
              <a:spcBef>
                <a:spcPts val="0"/>
              </a:spcBef>
              <a:spcAft>
                <a:spcPts val="1200"/>
              </a:spcAft>
              <a:buClr>
                <a:srgbClr val="FF00FF"/>
              </a:buClr>
            </a:pPr>
            <a:r>
              <a:rPr lang="en-US" altLang="en-US" sz="3200" dirty="0"/>
              <a:t>3</a:t>
            </a:r>
            <a:r>
              <a:rPr lang="en-US" altLang="en-US" sz="3200" baseline="30000" dirty="0"/>
              <a:t>rd</a:t>
            </a:r>
            <a:r>
              <a:rPr lang="en-US" altLang="en-US" sz="3200" dirty="0"/>
              <a:t> missionary journey (Acts 18:23–21:17)</a:t>
            </a:r>
          </a:p>
          <a:p>
            <a:pPr marL="914400" lvl="1" indent="-457200">
              <a:lnSpc>
                <a:spcPct val="100000"/>
              </a:lnSpc>
              <a:spcBef>
                <a:spcPts val="0"/>
              </a:spcBef>
              <a:spcAft>
                <a:spcPts val="1200"/>
              </a:spcAft>
              <a:buClr>
                <a:srgbClr val="FF00FF"/>
              </a:buClr>
            </a:pPr>
            <a:r>
              <a:rPr lang="en-US" altLang="en-US" sz="3200" dirty="0"/>
              <a:t>Trip to Rome (Acts 21:18–28:31)</a:t>
            </a:r>
          </a:p>
        </p:txBody>
      </p:sp>
      <p:pic>
        <p:nvPicPr>
          <p:cNvPr id="3" name="Picture 2">
            <a:extLst>
              <a:ext uri="{FF2B5EF4-FFF2-40B4-BE49-F238E27FC236}">
                <a16:creationId xmlns:a16="http://schemas.microsoft.com/office/drawing/2014/main" id="{EC81E236-B9BE-A352-5418-CC18D3DB7C09}"/>
              </a:ext>
            </a:extLst>
          </p:cNvPr>
          <p:cNvPicPr>
            <a:picLocks noChangeAspect="1"/>
          </p:cNvPicPr>
          <p:nvPr/>
        </p:nvPicPr>
        <p:blipFill>
          <a:blip r:embed="rId2"/>
          <a:stretch>
            <a:fillRect/>
          </a:stretch>
        </p:blipFill>
        <p:spPr>
          <a:xfrm>
            <a:off x="9067800" y="2057401"/>
            <a:ext cx="2560320" cy="262291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2CC0CB78-E2B3-280E-BB14-0B381C39323F}"/>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547269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52525"/>
            <a:ext cx="8991600" cy="4552950"/>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sz="3200" dirty="0">
                <a:effectLst>
                  <a:outerShdw blurRad="38100" dist="38100" dir="2700000" algn="tl">
                    <a:srgbClr val="000000">
                      <a:alpha val="43137"/>
                    </a:srgbClr>
                  </a:outerShdw>
                </a:effectLst>
              </a:rPr>
              <a:t>Problem (2:1-2)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sz="3200" dirty="0">
                <a:effectLst>
                  <a:outerShdw blurRad="38100" dist="38100" dir="2700000" algn="tl">
                    <a:srgbClr val="000000">
                      <a:alpha val="43137"/>
                    </a:srgbClr>
                  </a:outerShdw>
                </a:effectLst>
              </a:rPr>
              <a:t>Prerequisites for the Day of the Lord (2:3-12)</a:t>
            </a:r>
          </a:p>
          <a:p>
            <a:pPr marL="914400" lvl="1" indent="-457200" eaLnBrk="1" hangingPunct="1">
              <a:lnSpc>
                <a:spcPct val="100000"/>
              </a:lnSpc>
              <a:spcBef>
                <a:spcPts val="0"/>
              </a:spcBef>
              <a:spcAft>
                <a:spcPts val="1200"/>
              </a:spcAft>
              <a:buClr>
                <a:srgbClr val="FF00FF"/>
              </a:buClr>
              <a:defRPr/>
            </a:pPr>
            <a:r>
              <a:rPr lang="en-US" sz="3200" dirty="0"/>
              <a:t>The apostasy (2:3a)</a:t>
            </a:r>
          </a:p>
          <a:p>
            <a:pPr marL="914400" lvl="1" indent="-457200" eaLnBrk="1" hangingPunct="1">
              <a:lnSpc>
                <a:spcPct val="100000"/>
              </a:lnSpc>
              <a:spcBef>
                <a:spcPts val="0"/>
              </a:spcBef>
              <a:spcAft>
                <a:spcPts val="1200"/>
              </a:spcAft>
              <a:buClr>
                <a:srgbClr val="FF00FF"/>
              </a:buClr>
              <a:defRPr/>
            </a:pPr>
            <a:r>
              <a:rPr lang="en-US" sz="3200" dirty="0"/>
              <a:t>Advent of the lawless one (2:3b-4)</a:t>
            </a:r>
          </a:p>
          <a:p>
            <a:pPr marL="914400" lvl="1" indent="-457200" eaLnBrk="1" hangingPunct="1">
              <a:lnSpc>
                <a:spcPct val="100000"/>
              </a:lnSpc>
              <a:spcBef>
                <a:spcPts val="0"/>
              </a:spcBef>
              <a:spcAft>
                <a:spcPts val="1200"/>
              </a:spcAft>
              <a:buClr>
                <a:srgbClr val="FF00FF"/>
              </a:buClr>
              <a:defRPr/>
            </a:pPr>
            <a:r>
              <a:rPr lang="en-US" sz="3200" dirty="0"/>
              <a:t>Removal of the restrainer (2:5-7)</a:t>
            </a:r>
          </a:p>
          <a:p>
            <a:pPr marL="914400" lvl="1" indent="-457200" eaLnBrk="1" hangingPunct="1">
              <a:lnSpc>
                <a:spcPct val="100000"/>
              </a:lnSpc>
              <a:spcBef>
                <a:spcPts val="0"/>
              </a:spcBef>
              <a:spcAft>
                <a:spcPts val="1200"/>
              </a:spcAft>
              <a:buClr>
                <a:srgbClr val="FF00FF"/>
              </a:buClr>
              <a:defRPr/>
            </a:pPr>
            <a:r>
              <a:rPr lang="en-US" sz="3200" dirty="0"/>
              <a:t>Destruction of the lawless one (2:8-9)</a:t>
            </a:r>
          </a:p>
          <a:p>
            <a:pPr marL="914400" lvl="1" indent="-457200" eaLnBrk="1" hangingPunct="1">
              <a:lnSpc>
                <a:spcPct val="100000"/>
              </a:lnSpc>
              <a:spcBef>
                <a:spcPts val="0"/>
              </a:spcBef>
              <a:spcAft>
                <a:spcPts val="1200"/>
              </a:spcAft>
              <a:buClr>
                <a:srgbClr val="FF00FF"/>
              </a:buClr>
              <a:defRPr/>
            </a:pPr>
            <a:r>
              <a:rPr lang="en-US" sz="3200" dirty="0"/>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43999" y="2971799"/>
            <a:ext cx="2438401" cy="180263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2FBF51E9-F2FA-4E47-A4C6-25C0E0303D7B}"/>
              </a:ext>
            </a:extLst>
          </p:cNvPr>
          <p:cNvSpPr>
            <a:spLocks noGrp="1" noChangeArrowheads="1"/>
          </p:cNvSpPr>
          <p:nvPr>
            <p:ph type="title"/>
          </p:nvPr>
        </p:nvSpPr>
        <p:spPr>
          <a:xfrm>
            <a:off x="3390900" y="228600"/>
            <a:ext cx="5410200" cy="762000"/>
          </a:xfrm>
        </p:spPr>
        <p:txBody>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Thessalonians 2:1-12</a:t>
            </a:r>
          </a:p>
        </p:txBody>
      </p:sp>
    </p:spTree>
    <p:extLst>
      <p:ext uri="{BB962C8B-B14F-4D97-AF65-F5344CB8AC3E}">
        <p14:creationId xmlns:p14="http://schemas.microsoft.com/office/powerpoint/2010/main" val="8714742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DE3A8-25CF-A974-CDAA-DA3BFFDB53A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2E3EB89-EE47-FF33-0EBC-E2E307A63758}"/>
              </a:ext>
            </a:extLst>
          </p:cNvPr>
          <p:cNvSpPr>
            <a:spLocks noGrp="1" noChangeArrowheads="1"/>
          </p:cNvSpPr>
          <p:nvPr>
            <p:ph type="body" idx="1"/>
          </p:nvPr>
        </p:nvSpPr>
        <p:spPr>
          <a:xfrm>
            <a:off x="1523999" y="1485900"/>
            <a:ext cx="6301317" cy="38862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Silas &amp; Timothy’s report (5a)</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Jewish evangelism (5b)</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Jewish opposition (6)</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Ministry results (7-8)</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Divine revelation (9-10)</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Ministry duration (11)</a:t>
            </a:r>
          </a:p>
          <a:p>
            <a:pPr marL="0" lvl="1" indent="-914400">
              <a:lnSpc>
                <a:spcPct val="100000"/>
              </a:lnSpc>
              <a:spcBef>
                <a:spcPts val="0"/>
              </a:spcBef>
              <a:spcAft>
                <a:spcPts val="1800"/>
              </a:spcAft>
              <a:buClr>
                <a:srgbClr val="00FF00"/>
              </a:buClr>
              <a:buFont typeface="+mj-lt"/>
              <a:buAutoNum type="arabicPeriod"/>
              <a:defRPr/>
            </a:pPr>
            <a:endPar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5008E234-C017-8D58-0FA5-238D8D0557D9}"/>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42EFDD99-079A-DC71-CA77-FC6610EFCFE1}"/>
              </a:ext>
            </a:extLst>
          </p:cNvPr>
          <p:cNvSpPr txBox="1">
            <a:spLocks noChangeArrowheads="1"/>
          </p:cNvSpPr>
          <p:nvPr/>
        </p:nvSpPr>
        <p:spPr bwMode="auto">
          <a:xfrm>
            <a:off x="2738437"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18:5-11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cs typeface="Calibri" panose="020F0502020204030204" pitchFamily="34" charset="0"/>
              </a:rPr>
              <a:t>Ministry</a:t>
            </a:r>
            <a:endParaRPr lang="en-US" sz="2800" dirty="0">
              <a:solidFill>
                <a:srgbClr val="FFFFCC"/>
              </a:solidFill>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28425040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D6223-6EBA-C821-EF19-AD3C822AA33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5A9DC6E-6120-157C-8310-325EC67B498E}"/>
              </a:ext>
            </a:extLst>
          </p:cNvPr>
          <p:cNvSpPr>
            <a:spLocks noGrp="1" noChangeArrowheads="1"/>
          </p:cNvSpPr>
          <p:nvPr>
            <p:ph type="body" idx="1"/>
          </p:nvPr>
        </p:nvSpPr>
        <p:spPr>
          <a:xfrm>
            <a:off x="1523999" y="1485900"/>
            <a:ext cx="6301317" cy="38862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Silas &amp; Timothy’s report (5a)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Jewish evangelism (5b)</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Jewish opposition (6)</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Ministry results (7-8)</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Divine revelation (9-10)</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Ministry duration (11)</a:t>
            </a:r>
          </a:p>
          <a:p>
            <a:pPr marL="0" lvl="1" indent="-914400">
              <a:lnSpc>
                <a:spcPct val="100000"/>
              </a:lnSpc>
              <a:spcBef>
                <a:spcPts val="0"/>
              </a:spcBef>
              <a:spcAft>
                <a:spcPts val="1800"/>
              </a:spcAft>
              <a:buClr>
                <a:srgbClr val="00FF00"/>
              </a:buClr>
              <a:buFont typeface="+mj-lt"/>
              <a:buAutoNum type="arabicPeriod"/>
              <a:defRPr/>
            </a:pPr>
            <a:endPar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7A65CE4C-88EA-8CC2-EA93-F5567E65BD99}"/>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52D9711F-C495-EC8D-F0A4-E1191F683472}"/>
              </a:ext>
            </a:extLst>
          </p:cNvPr>
          <p:cNvSpPr txBox="1">
            <a:spLocks noChangeArrowheads="1"/>
          </p:cNvSpPr>
          <p:nvPr/>
        </p:nvSpPr>
        <p:spPr bwMode="auto">
          <a:xfrm>
            <a:off x="2738437"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18:5-11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cs typeface="Calibri" panose="020F0502020204030204" pitchFamily="34" charset="0"/>
              </a:rPr>
              <a:t>Ministry</a:t>
            </a:r>
            <a:endParaRPr lang="en-US" sz="2800" dirty="0">
              <a:solidFill>
                <a:srgbClr val="FFFFCC"/>
              </a:solidFill>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34597580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D2578-29A6-E67E-7D44-10478DAD303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2583E2B9-D5B0-DBB4-383E-56E7C2720986}"/>
              </a:ext>
            </a:extLst>
          </p:cNvPr>
          <p:cNvSpPr>
            <a:spLocks noGrp="1" noChangeArrowheads="1"/>
          </p:cNvSpPr>
          <p:nvPr>
            <p:ph type="body" idx="1"/>
          </p:nvPr>
        </p:nvSpPr>
        <p:spPr>
          <a:xfrm>
            <a:off x="1523999" y="1485900"/>
            <a:ext cx="6301317" cy="38862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Silas &amp; Timothy’s report (5a)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Jewish evangelism (5b)</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Jewish opposition (6)</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Ministry results (7-8)</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Divine revelation (9-10)</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Ministry duration (11)</a:t>
            </a:r>
          </a:p>
          <a:p>
            <a:pPr marL="0" lvl="1" indent="-914400">
              <a:lnSpc>
                <a:spcPct val="100000"/>
              </a:lnSpc>
              <a:spcBef>
                <a:spcPts val="0"/>
              </a:spcBef>
              <a:spcAft>
                <a:spcPts val="1800"/>
              </a:spcAft>
              <a:buClr>
                <a:srgbClr val="00FF00"/>
              </a:buClr>
              <a:buFont typeface="+mj-lt"/>
              <a:buAutoNum type="arabicPeriod"/>
              <a:defRPr/>
            </a:pPr>
            <a:endPar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DE81A37-CBF0-2B4B-A07C-E011636B6CA1}"/>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D7D751EF-AED5-672B-ADC6-22ED6FA67AE7}"/>
              </a:ext>
            </a:extLst>
          </p:cNvPr>
          <p:cNvSpPr txBox="1">
            <a:spLocks noChangeArrowheads="1"/>
          </p:cNvSpPr>
          <p:nvPr/>
        </p:nvSpPr>
        <p:spPr bwMode="auto">
          <a:xfrm>
            <a:off x="2738437"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18:5-11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cs typeface="Calibri" panose="020F0502020204030204" pitchFamily="34" charset="0"/>
              </a:rPr>
              <a:t>Ministry</a:t>
            </a:r>
            <a:endParaRPr lang="en-US" sz="2800" dirty="0">
              <a:solidFill>
                <a:srgbClr val="FFFFCC"/>
              </a:solidFill>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7365751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18:7-8</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Ministry Results</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1981200" y="2286000"/>
            <a:ext cx="65532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Titus Justus (7)</a:t>
            </a:r>
          </a:p>
          <a:p>
            <a:pPr marL="514350" lvl="3" indent="-514350">
              <a:lnSpc>
                <a:spcPct val="100000"/>
              </a:lnSpc>
              <a:spcBef>
                <a:spcPts val="0"/>
              </a:spcBef>
              <a:spcAft>
                <a:spcPts val="1800"/>
              </a:spcAft>
              <a:buClr>
                <a:srgbClr val="FFC000"/>
              </a:buClr>
              <a:buFont typeface="+mj-lt"/>
              <a:buAutoNum type="alphaLcParenR"/>
              <a:defRPr/>
            </a:pPr>
            <a:r>
              <a:rPr lang="en-US" sz="2800" dirty="0" err="1">
                <a:effectLst>
                  <a:outerShdw blurRad="38100" dist="38100" dir="2700000" algn="tl">
                    <a:srgbClr val="000000">
                      <a:alpha val="43137"/>
                    </a:srgbClr>
                  </a:outerShdw>
                </a:effectLst>
                <a:latin typeface="Calibri" panose="020F0502020204030204" pitchFamily="34" charset="0"/>
              </a:rPr>
              <a:t>Crispus</a:t>
            </a:r>
            <a:r>
              <a:rPr lang="en-US" sz="2800" dirty="0">
                <a:effectLst>
                  <a:outerShdw blurRad="38100" dist="38100" dir="2700000" algn="tl">
                    <a:srgbClr val="000000">
                      <a:alpha val="43137"/>
                    </a:srgbClr>
                  </a:outerShdw>
                </a:effectLst>
                <a:latin typeface="Calibri" panose="020F0502020204030204" pitchFamily="34" charset="0"/>
              </a:rPr>
              <a:t> (8a)</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Other Corinthians (8b)</a:t>
            </a:r>
          </a:p>
          <a:p>
            <a:pPr marL="0" indent="-1371600">
              <a:lnSpc>
                <a:spcPct val="100000"/>
              </a:lnSpc>
              <a:spcBef>
                <a:spcPts val="0"/>
              </a:spcBef>
              <a:spcAft>
                <a:spcPts val="1800"/>
              </a:spcAft>
              <a:buClr>
                <a:srgbClr val="FFC000"/>
              </a:buClr>
              <a:buFont typeface="+mj-lt"/>
              <a:buAutoNum type="alphaLcParenR"/>
              <a:defRPr/>
            </a:pPr>
            <a:endParaRPr lang="en-US" sz="4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709617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18:7-8</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Ministry Results</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1981200" y="2286000"/>
            <a:ext cx="65532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Titus Justus (7)</a:t>
            </a:r>
          </a:p>
          <a:p>
            <a:pPr marL="514350" lvl="3" indent="-514350">
              <a:lnSpc>
                <a:spcPct val="100000"/>
              </a:lnSpc>
              <a:spcBef>
                <a:spcPts val="0"/>
              </a:spcBef>
              <a:spcAft>
                <a:spcPts val="1800"/>
              </a:spcAft>
              <a:buClr>
                <a:srgbClr val="FFC000"/>
              </a:buClr>
              <a:buFont typeface="+mj-lt"/>
              <a:buAutoNum type="alphaLcParenR"/>
              <a:defRPr/>
            </a:pPr>
            <a:r>
              <a:rPr lang="en-US" sz="2800" dirty="0" err="1">
                <a:effectLst>
                  <a:outerShdw blurRad="38100" dist="38100" dir="2700000" algn="tl">
                    <a:srgbClr val="000000">
                      <a:alpha val="43137"/>
                    </a:srgbClr>
                  </a:outerShdw>
                </a:effectLst>
                <a:latin typeface="Calibri" panose="020F0502020204030204" pitchFamily="34" charset="0"/>
              </a:rPr>
              <a:t>Crispus</a:t>
            </a:r>
            <a:r>
              <a:rPr lang="en-US" sz="2800" dirty="0">
                <a:effectLst>
                  <a:outerShdw blurRad="38100" dist="38100" dir="2700000" algn="tl">
                    <a:srgbClr val="000000">
                      <a:alpha val="43137"/>
                    </a:srgbClr>
                  </a:outerShdw>
                </a:effectLst>
                <a:latin typeface="Calibri" panose="020F0502020204030204" pitchFamily="34" charset="0"/>
              </a:rPr>
              <a:t> (8a)</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Other Corinthians (8b)</a:t>
            </a:r>
          </a:p>
          <a:p>
            <a:pPr marL="0" indent="-1371600">
              <a:lnSpc>
                <a:spcPct val="100000"/>
              </a:lnSpc>
              <a:spcBef>
                <a:spcPts val="0"/>
              </a:spcBef>
              <a:spcAft>
                <a:spcPts val="1800"/>
              </a:spcAft>
              <a:buClr>
                <a:srgbClr val="FFC000"/>
              </a:buClr>
              <a:buFont typeface="+mj-lt"/>
              <a:buAutoNum type="alphaLcParenR"/>
              <a:defRPr/>
            </a:pPr>
            <a:endParaRPr lang="en-US" sz="4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1114845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18:7-8</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Ministry Results</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1981200" y="2286000"/>
            <a:ext cx="65532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Titus Justus (7)</a:t>
            </a:r>
          </a:p>
          <a:p>
            <a:pPr marL="514350" lvl="3" indent="-514350">
              <a:lnSpc>
                <a:spcPct val="100000"/>
              </a:lnSpc>
              <a:spcBef>
                <a:spcPts val="0"/>
              </a:spcBef>
              <a:spcAft>
                <a:spcPts val="1800"/>
              </a:spcAft>
              <a:buClr>
                <a:srgbClr val="FFC000"/>
              </a:buClr>
              <a:buFont typeface="+mj-lt"/>
              <a:buAutoNum type="alphaLcParenR"/>
              <a:defRPr/>
            </a:pPr>
            <a:r>
              <a:rPr lang="en-US" sz="2800" b="1" u="sng" dirty="0" err="1">
                <a:solidFill>
                  <a:srgbClr val="FFFFCC"/>
                </a:solidFill>
                <a:effectLst>
                  <a:outerShdw blurRad="38100" dist="38100" dir="2700000" algn="tl">
                    <a:srgbClr val="000000">
                      <a:alpha val="43137"/>
                    </a:srgbClr>
                  </a:outerShdw>
                </a:effectLst>
                <a:latin typeface="Calibri" panose="020F0502020204030204" pitchFamily="34" charset="0"/>
              </a:rPr>
              <a:t>Crispus</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 (8a)</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Other Corinthians (8b)</a:t>
            </a:r>
          </a:p>
          <a:p>
            <a:pPr marL="0" indent="-1371600">
              <a:lnSpc>
                <a:spcPct val="100000"/>
              </a:lnSpc>
              <a:spcBef>
                <a:spcPts val="0"/>
              </a:spcBef>
              <a:spcAft>
                <a:spcPts val="1800"/>
              </a:spcAft>
              <a:buClr>
                <a:srgbClr val="FFC000"/>
              </a:buClr>
              <a:buFont typeface="+mj-lt"/>
              <a:buAutoNum type="alphaLcParenR"/>
              <a:defRPr/>
            </a:pPr>
            <a:endParaRPr lang="en-US" sz="4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3160544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981200" y="6019800"/>
            <a:ext cx="8229600" cy="715963"/>
          </a:xfrm>
        </p:spPr>
        <p:txBody>
          <a:bodyPr/>
          <a:lstStyle/>
          <a:p>
            <a:pPr algn="ctr" eaLnBrk="1" hangingPunct="1"/>
            <a:r>
              <a:rPr lang="en-US" altLang="en-US" sz="2000" dirty="0">
                <a:solidFill>
                  <a:schemeClr val="tx1"/>
                </a:solidFill>
                <a:latin typeface="+mn-lt"/>
              </a:rPr>
              <a:t>Lewis Sperry Chafer, vol. 7, </a:t>
            </a:r>
            <a:r>
              <a:rPr lang="en-US" altLang="en-US" sz="2000" i="1" dirty="0">
                <a:solidFill>
                  <a:schemeClr val="tx1"/>
                </a:solidFill>
                <a:latin typeface="+mn-lt"/>
              </a:rPr>
              <a:t>Systematic Theology</a:t>
            </a:r>
            <a:r>
              <a:rPr lang="en-US" altLang="en-US" sz="2000" dirty="0">
                <a:solidFill>
                  <a:schemeClr val="tx1"/>
                </a:solidFill>
                <a:latin typeface="+mn-lt"/>
              </a:rPr>
              <a:t> </a:t>
            </a:r>
            <a:br>
              <a:rPr lang="en-US" altLang="en-US" sz="2000" dirty="0">
                <a:solidFill>
                  <a:schemeClr val="tx1"/>
                </a:solidFill>
                <a:latin typeface="+mn-lt"/>
              </a:rPr>
            </a:br>
            <a:r>
              <a:rPr lang="en-US" altLang="en-US" sz="2000" dirty="0">
                <a:solidFill>
                  <a:schemeClr val="tx1"/>
                </a:solidFill>
                <a:latin typeface="+mn-lt"/>
              </a:rPr>
              <a:t>(Grand Rapids, MI: Kregel Publications, 1993), 265-66.</a:t>
            </a:r>
          </a:p>
        </p:txBody>
      </p:sp>
      <p:sp>
        <p:nvSpPr>
          <p:cNvPr id="105475" name="Content Placeholder 2"/>
          <p:cNvSpPr>
            <a:spLocks noGrp="1"/>
          </p:cNvSpPr>
          <p:nvPr>
            <p:ph idx="1"/>
          </p:nvPr>
        </p:nvSpPr>
        <p:spPr>
          <a:xfrm>
            <a:off x="3733800" y="1934086"/>
            <a:ext cx="7848600" cy="1799714"/>
          </a:xfrm>
        </p:spPr>
        <p:txBody>
          <a:bodyPr/>
          <a:lstStyle/>
          <a:p>
            <a:pPr marL="0" indent="0" algn="just" eaLnBrk="1" hangingPunct="1">
              <a:buNone/>
            </a:pPr>
            <a:r>
              <a:rPr lang="en-US" altLang="en-US" sz="3200" dirty="0"/>
              <a:t>“…because upwards of 150 passages of Scripture condition salvation upon believing only</a:t>
            </a:r>
            <a:r>
              <a:rPr lang="en-US" altLang="en-US" sz="3200" b="1" dirty="0"/>
              <a:t> </a:t>
            </a:r>
            <a:r>
              <a:rPr lang="en-US" altLang="en-US" sz="3200" dirty="0"/>
              <a:t>(cf. John 3:16; Acts 16:31).”</a:t>
            </a:r>
          </a:p>
        </p:txBody>
      </p:sp>
      <p:pic>
        <p:nvPicPr>
          <p:cNvPr id="47108" name="Picture 2" descr="http://t1.gstatic.com/images?q=tbn:ANd9GcQxv3vyi4YqgamHAJTIgWkNJkLqWWIuAG2pkecTpX67vjz6XE96Kw"/>
          <p:cNvPicPr>
            <a:picLocks noChangeAspect="1" noChangeArrowheads="1"/>
          </p:cNvPicPr>
          <p:nvPr/>
        </p:nvPicPr>
        <p:blipFill>
          <a:blip r:embed="rId2" cstate="print"/>
          <a:srcRect/>
          <a:stretch>
            <a:fillRect/>
          </a:stretch>
        </p:blipFill>
        <p:spPr bwMode="auto">
          <a:xfrm>
            <a:off x="685796" y="1600200"/>
            <a:ext cx="2530121" cy="356616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844040" y="274638"/>
            <a:ext cx="8503920"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1752600" y="990600"/>
            <a:ext cx="66294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dirty="0"/>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91600" y="2000446"/>
            <a:ext cx="2371724" cy="2934092"/>
          </a:xfrm>
          <a:prstGeom prst="rect">
            <a:avLst/>
          </a:prstGeom>
          <a:noFill/>
          <a:ln w="9525">
            <a:noFill/>
            <a:miter lim="800000"/>
            <a:headEnd/>
            <a:tailEnd/>
          </a:ln>
        </p:spPr>
      </p:pic>
      <p:sp>
        <p:nvSpPr>
          <p:cNvPr id="5" name="Content Placeholder 2"/>
          <p:cNvSpPr txBox="1">
            <a:spLocks/>
          </p:cNvSpPr>
          <p:nvPr/>
        </p:nvSpPr>
        <p:spPr bwMode="auto">
          <a:xfrm>
            <a:off x="1752600" y="2667000"/>
            <a:ext cx="66294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perish</a:t>
            </a:r>
            <a:r>
              <a:rPr lang="en-US" altLang="en-US" sz="2800" dirty="0">
                <a:effectLst>
                  <a:outerShdw blurRad="38100" dist="38100" dir="2700000" algn="tl">
                    <a:srgbClr val="000000"/>
                  </a:outerShdw>
                </a:effectLst>
                <a:latin typeface="Calibri" panose="020F0502020204030204" pitchFamily="34" charset="0"/>
              </a:rPr>
              <a:t>, but have eternal life.</a:t>
            </a:r>
          </a:p>
        </p:txBody>
      </p:sp>
      <p:sp>
        <p:nvSpPr>
          <p:cNvPr id="6" name="Content Placeholder 2"/>
          <p:cNvSpPr txBox="1">
            <a:spLocks/>
          </p:cNvSpPr>
          <p:nvPr/>
        </p:nvSpPr>
        <p:spPr bwMode="auto">
          <a:xfrm>
            <a:off x="1752600" y="4800600"/>
            <a:ext cx="66294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
        <p:nvSpPr>
          <p:cNvPr id="2" name="Title 1">
            <a:extLst>
              <a:ext uri="{FF2B5EF4-FFF2-40B4-BE49-F238E27FC236}">
                <a16:creationId xmlns:a16="http://schemas.microsoft.com/office/drawing/2014/main" id="{0E05F031-DE25-80F3-5F33-75C59EFB59E2}"/>
              </a:ext>
            </a:extLst>
          </p:cNvPr>
          <p:cNvSpPr txBox="1">
            <a:spLocks/>
          </p:cNvSpPr>
          <p:nvPr/>
        </p:nvSpPr>
        <p:spPr>
          <a:xfrm>
            <a:off x="1844040" y="274638"/>
            <a:ext cx="8503920"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Tree>
    <p:extLst>
      <p:ext uri="{BB962C8B-B14F-4D97-AF65-F5344CB8AC3E}">
        <p14:creationId xmlns:p14="http://schemas.microsoft.com/office/powerpoint/2010/main" val="357574749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18:7-8</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Ministry Results</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1981200" y="2286000"/>
            <a:ext cx="65532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Titus Justus (7)</a:t>
            </a:r>
          </a:p>
          <a:p>
            <a:pPr marL="514350" lvl="3" indent="-514350">
              <a:lnSpc>
                <a:spcPct val="100000"/>
              </a:lnSpc>
              <a:spcBef>
                <a:spcPts val="0"/>
              </a:spcBef>
              <a:spcAft>
                <a:spcPts val="1800"/>
              </a:spcAft>
              <a:buClr>
                <a:srgbClr val="FFC000"/>
              </a:buClr>
              <a:buFont typeface="+mj-lt"/>
              <a:buAutoNum type="alphaLcParenR"/>
              <a:defRPr/>
            </a:pPr>
            <a:r>
              <a:rPr lang="en-US" sz="2800" dirty="0" err="1">
                <a:effectLst>
                  <a:outerShdw blurRad="38100" dist="38100" dir="2700000" algn="tl">
                    <a:srgbClr val="000000">
                      <a:alpha val="43137"/>
                    </a:srgbClr>
                  </a:outerShdw>
                </a:effectLst>
                <a:latin typeface="Calibri" panose="020F0502020204030204" pitchFamily="34" charset="0"/>
              </a:rPr>
              <a:t>Crispus</a:t>
            </a:r>
            <a:r>
              <a:rPr lang="en-US" sz="2800" dirty="0">
                <a:effectLst>
                  <a:outerShdw blurRad="38100" dist="38100" dir="2700000" algn="tl">
                    <a:srgbClr val="000000">
                      <a:alpha val="43137"/>
                    </a:srgbClr>
                  </a:outerShdw>
                </a:effectLst>
                <a:latin typeface="Calibri" panose="020F0502020204030204" pitchFamily="34" charset="0"/>
              </a:rPr>
              <a:t> (8a)</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Other Corinthians (8b)</a:t>
            </a:r>
          </a:p>
          <a:p>
            <a:pPr marL="0" indent="-1371600">
              <a:lnSpc>
                <a:spcPct val="100000"/>
              </a:lnSpc>
              <a:spcBef>
                <a:spcPts val="0"/>
              </a:spcBef>
              <a:spcAft>
                <a:spcPts val="1800"/>
              </a:spcAft>
              <a:buClr>
                <a:srgbClr val="FFC000"/>
              </a:buClr>
              <a:buFont typeface="+mj-lt"/>
              <a:buAutoNum type="alphaLcParenR"/>
              <a:defRPr/>
            </a:pPr>
            <a:endParaRPr lang="en-US" sz="4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898345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E2128-7E0C-0990-B7F6-3B8BDBCBB29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096BBEE-BDC2-754A-E1A8-52B20BD1D5A1}"/>
              </a:ext>
            </a:extLst>
          </p:cNvPr>
          <p:cNvSpPr>
            <a:spLocks noGrp="1" noChangeArrowheads="1"/>
          </p:cNvSpPr>
          <p:nvPr>
            <p:ph type="body" idx="1"/>
          </p:nvPr>
        </p:nvSpPr>
        <p:spPr>
          <a:xfrm>
            <a:off x="1523999" y="1485900"/>
            <a:ext cx="6301317" cy="38862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Silas &amp; Timothy’s report (5a)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Jewish evangelism (5b)</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Jewish opposition (6)</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Ministry results (7-8)</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Divine revelation (9-10)</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Ministry duration (11)</a:t>
            </a:r>
          </a:p>
          <a:p>
            <a:pPr marL="0" lvl="1" indent="-914400">
              <a:lnSpc>
                <a:spcPct val="100000"/>
              </a:lnSpc>
              <a:spcBef>
                <a:spcPts val="0"/>
              </a:spcBef>
              <a:spcAft>
                <a:spcPts val="1800"/>
              </a:spcAft>
              <a:buClr>
                <a:srgbClr val="00FF00"/>
              </a:buClr>
              <a:buFont typeface="+mj-lt"/>
              <a:buAutoNum type="arabicPeriod"/>
              <a:defRPr/>
            </a:pPr>
            <a:endPar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80E6446D-5C37-4BCA-BB93-77DEFB0D5185}"/>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FA525A7A-F1B7-2C0C-F0D4-D0A3274050EF}"/>
              </a:ext>
            </a:extLst>
          </p:cNvPr>
          <p:cNvSpPr txBox="1">
            <a:spLocks noChangeArrowheads="1"/>
          </p:cNvSpPr>
          <p:nvPr/>
        </p:nvSpPr>
        <p:spPr bwMode="auto">
          <a:xfrm>
            <a:off x="2738437"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18:5-11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cs typeface="Calibri" panose="020F0502020204030204" pitchFamily="34" charset="0"/>
              </a:rPr>
              <a:t>Ministry</a:t>
            </a:r>
            <a:endParaRPr lang="en-US" sz="2800" dirty="0">
              <a:solidFill>
                <a:srgbClr val="FFFFCC"/>
              </a:solidFill>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37775395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8CAD7-D3BC-55F9-2685-FFD1C596FA4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A2AB727-0DA1-DC75-F024-B949B5D4023A}"/>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Acts 18:9-10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Divine Revelation </a:t>
            </a:r>
          </a:p>
        </p:txBody>
      </p:sp>
      <p:sp>
        <p:nvSpPr>
          <p:cNvPr id="161795" name="Rectangle 3">
            <a:extLst>
              <a:ext uri="{FF2B5EF4-FFF2-40B4-BE49-F238E27FC236}">
                <a16:creationId xmlns:a16="http://schemas.microsoft.com/office/drawing/2014/main" id="{9DE33A20-3D3B-4ACB-9B68-E6D3FEB35F99}"/>
              </a:ext>
            </a:extLst>
          </p:cNvPr>
          <p:cNvSpPr>
            <a:spLocks noGrp="1" noChangeArrowheads="1"/>
          </p:cNvSpPr>
          <p:nvPr>
            <p:ph type="body" idx="1"/>
          </p:nvPr>
        </p:nvSpPr>
        <p:spPr>
          <a:xfrm>
            <a:off x="19812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2800" dirty="0">
                <a:effectLst>
                  <a:outerShdw blurRad="38100" dist="38100" dir="2700000" algn="tl">
                    <a:srgbClr val="000000">
                      <a:alpha val="43137"/>
                    </a:srgbClr>
                  </a:outerShdw>
                </a:effectLst>
              </a:rPr>
              <a:t>Timing (9a)</a:t>
            </a:r>
          </a:p>
          <a:p>
            <a:pPr marL="514350" lvl="3" indent="-514350" eaLnBrk="1" hangingPunct="1">
              <a:spcBef>
                <a:spcPts val="0"/>
              </a:spcBef>
              <a:spcAft>
                <a:spcPts val="3000"/>
              </a:spcAft>
              <a:buClr>
                <a:srgbClr val="FFC000"/>
              </a:buClr>
              <a:buFont typeface="+mj-lt"/>
              <a:buAutoNum type="alphaLcParenR"/>
              <a:defRPr/>
            </a:pPr>
            <a:r>
              <a:rPr lang="en-US" sz="2800" dirty="0">
                <a:effectLst>
                  <a:outerShdw blurRad="38100" dist="38100" dir="2700000" algn="tl">
                    <a:srgbClr val="000000">
                      <a:alpha val="43137"/>
                    </a:srgbClr>
                  </a:outerShdw>
                </a:effectLst>
              </a:rPr>
              <a:t>Content (9b)</a:t>
            </a:r>
          </a:p>
          <a:p>
            <a:pPr marL="514350" lvl="3" indent="-514350" eaLnBrk="1" hangingPunct="1">
              <a:spcBef>
                <a:spcPts val="0"/>
              </a:spcBef>
              <a:spcAft>
                <a:spcPts val="3000"/>
              </a:spcAft>
              <a:buClr>
                <a:srgbClr val="FFC000"/>
              </a:buClr>
              <a:buFont typeface="+mj-lt"/>
              <a:buAutoNum type="alphaLcParenR"/>
              <a:defRPr/>
            </a:pPr>
            <a:r>
              <a:rPr lang="en-US" sz="2800" dirty="0">
                <a:effectLst>
                  <a:outerShdw blurRad="38100" dist="38100" dir="2700000" algn="tl">
                    <a:srgbClr val="000000">
                      <a:alpha val="43137"/>
                    </a:srgbClr>
                  </a:outerShdw>
                </a:effectLst>
              </a:rPr>
              <a:t>Reason (10)</a:t>
            </a:r>
          </a:p>
        </p:txBody>
      </p:sp>
      <p:pic>
        <p:nvPicPr>
          <p:cNvPr id="4" name="Picture 3">
            <a:extLst>
              <a:ext uri="{FF2B5EF4-FFF2-40B4-BE49-F238E27FC236}">
                <a16:creationId xmlns:a16="http://schemas.microsoft.com/office/drawing/2014/main" id="{BBF2FCCC-DFF3-61A4-B8A8-ED352A732C5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2191420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8CAD7-D3BC-55F9-2685-FFD1C596FA4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A2AB727-0DA1-DC75-F024-B949B5D4023A}"/>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Acts 18:9-10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Divine Revelation </a:t>
            </a:r>
          </a:p>
        </p:txBody>
      </p:sp>
      <p:sp>
        <p:nvSpPr>
          <p:cNvPr id="161795" name="Rectangle 3">
            <a:extLst>
              <a:ext uri="{FF2B5EF4-FFF2-40B4-BE49-F238E27FC236}">
                <a16:creationId xmlns:a16="http://schemas.microsoft.com/office/drawing/2014/main" id="{9DE33A20-3D3B-4ACB-9B68-E6D3FEB35F99}"/>
              </a:ext>
            </a:extLst>
          </p:cNvPr>
          <p:cNvSpPr>
            <a:spLocks noGrp="1" noChangeArrowheads="1"/>
          </p:cNvSpPr>
          <p:nvPr>
            <p:ph type="body" idx="1"/>
          </p:nvPr>
        </p:nvSpPr>
        <p:spPr>
          <a:xfrm>
            <a:off x="1981200" y="2057400"/>
            <a:ext cx="63585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rPr>
              <a:t>Timing (9a)</a:t>
            </a:r>
          </a:p>
          <a:p>
            <a:pPr marL="514350" lvl="3" indent="-514350" eaLnBrk="1" hangingPunct="1">
              <a:spcBef>
                <a:spcPts val="0"/>
              </a:spcBef>
              <a:spcAft>
                <a:spcPts val="3000"/>
              </a:spcAft>
              <a:buClr>
                <a:srgbClr val="FFC000"/>
              </a:buClr>
              <a:buFont typeface="+mj-lt"/>
              <a:buAutoNum type="alphaLcParenR"/>
              <a:defRPr/>
            </a:pPr>
            <a:r>
              <a:rPr lang="en-US" sz="2800" dirty="0">
                <a:effectLst>
                  <a:outerShdw blurRad="38100" dist="38100" dir="2700000" algn="tl">
                    <a:srgbClr val="000000">
                      <a:alpha val="43137"/>
                    </a:srgbClr>
                  </a:outerShdw>
                </a:effectLst>
              </a:rPr>
              <a:t>Content (9b)</a:t>
            </a:r>
          </a:p>
          <a:p>
            <a:pPr marL="514350" lvl="3" indent="-514350" eaLnBrk="1" hangingPunct="1">
              <a:spcBef>
                <a:spcPts val="0"/>
              </a:spcBef>
              <a:spcAft>
                <a:spcPts val="3000"/>
              </a:spcAft>
              <a:buClr>
                <a:srgbClr val="FFC000"/>
              </a:buClr>
              <a:buFont typeface="+mj-lt"/>
              <a:buAutoNum type="alphaLcParenR"/>
              <a:defRPr/>
            </a:pPr>
            <a:r>
              <a:rPr lang="en-US" sz="2800" dirty="0">
                <a:effectLst>
                  <a:outerShdw blurRad="38100" dist="38100" dir="2700000" algn="tl">
                    <a:srgbClr val="000000">
                      <a:alpha val="43137"/>
                    </a:srgbClr>
                  </a:outerShdw>
                </a:effectLst>
              </a:rPr>
              <a:t>Reason (10)</a:t>
            </a:r>
          </a:p>
        </p:txBody>
      </p:sp>
      <p:pic>
        <p:nvPicPr>
          <p:cNvPr id="4" name="Picture 3">
            <a:extLst>
              <a:ext uri="{FF2B5EF4-FFF2-40B4-BE49-F238E27FC236}">
                <a16:creationId xmlns:a16="http://schemas.microsoft.com/office/drawing/2014/main" id="{BBF2FCCC-DFF3-61A4-B8A8-ED352A732C5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8021041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8CAD7-D3BC-55F9-2685-FFD1C596FA4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A2AB727-0DA1-DC75-F024-B949B5D4023A}"/>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Acts 18:9-10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Divine Revelation </a:t>
            </a:r>
          </a:p>
        </p:txBody>
      </p:sp>
      <p:sp>
        <p:nvSpPr>
          <p:cNvPr id="161795" name="Rectangle 3">
            <a:extLst>
              <a:ext uri="{FF2B5EF4-FFF2-40B4-BE49-F238E27FC236}">
                <a16:creationId xmlns:a16="http://schemas.microsoft.com/office/drawing/2014/main" id="{9DE33A20-3D3B-4ACB-9B68-E6D3FEB35F99}"/>
              </a:ext>
            </a:extLst>
          </p:cNvPr>
          <p:cNvSpPr>
            <a:spLocks noGrp="1" noChangeArrowheads="1"/>
          </p:cNvSpPr>
          <p:nvPr>
            <p:ph type="body" idx="1"/>
          </p:nvPr>
        </p:nvSpPr>
        <p:spPr>
          <a:xfrm>
            <a:off x="1981200" y="2057400"/>
            <a:ext cx="63585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2800" dirty="0">
                <a:effectLst>
                  <a:outerShdw blurRad="38100" dist="38100" dir="2700000" algn="tl">
                    <a:srgbClr val="000000">
                      <a:alpha val="43137"/>
                    </a:srgbClr>
                  </a:outerShdw>
                </a:effectLst>
              </a:rPr>
              <a:t>Timing (9a)</a:t>
            </a:r>
          </a:p>
          <a:p>
            <a:pPr marL="514350" lvl="3" indent="-514350" eaLnBrk="1" hangingPunct="1">
              <a:spcBef>
                <a:spcPts val="0"/>
              </a:spcBef>
              <a:spcAft>
                <a:spcPts val="30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rPr>
              <a:t>Content (9b)</a:t>
            </a:r>
          </a:p>
          <a:p>
            <a:pPr marL="514350" lvl="3" indent="-514350" eaLnBrk="1" hangingPunct="1">
              <a:spcBef>
                <a:spcPts val="0"/>
              </a:spcBef>
              <a:spcAft>
                <a:spcPts val="3000"/>
              </a:spcAft>
              <a:buClr>
                <a:srgbClr val="FFC000"/>
              </a:buClr>
              <a:buFont typeface="+mj-lt"/>
              <a:buAutoNum type="alphaLcParenR"/>
              <a:defRPr/>
            </a:pPr>
            <a:r>
              <a:rPr lang="en-US" sz="2800" dirty="0">
                <a:effectLst>
                  <a:outerShdw blurRad="38100" dist="38100" dir="2700000" algn="tl">
                    <a:srgbClr val="000000">
                      <a:alpha val="43137"/>
                    </a:srgbClr>
                  </a:outerShdw>
                </a:effectLst>
              </a:rPr>
              <a:t>Reason (10)</a:t>
            </a:r>
          </a:p>
        </p:txBody>
      </p:sp>
      <p:pic>
        <p:nvPicPr>
          <p:cNvPr id="4" name="Picture 3">
            <a:extLst>
              <a:ext uri="{FF2B5EF4-FFF2-40B4-BE49-F238E27FC236}">
                <a16:creationId xmlns:a16="http://schemas.microsoft.com/office/drawing/2014/main" id="{BBF2FCCC-DFF3-61A4-B8A8-ED352A732C5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354333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8CAD7-D3BC-55F9-2685-FFD1C596FA4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A2AB727-0DA1-DC75-F024-B949B5D4023A}"/>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Acts 18:9-10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Divine Revelation </a:t>
            </a:r>
          </a:p>
        </p:txBody>
      </p:sp>
      <p:sp>
        <p:nvSpPr>
          <p:cNvPr id="161795" name="Rectangle 3">
            <a:extLst>
              <a:ext uri="{FF2B5EF4-FFF2-40B4-BE49-F238E27FC236}">
                <a16:creationId xmlns:a16="http://schemas.microsoft.com/office/drawing/2014/main" id="{9DE33A20-3D3B-4ACB-9B68-E6D3FEB35F99}"/>
              </a:ext>
            </a:extLst>
          </p:cNvPr>
          <p:cNvSpPr>
            <a:spLocks noGrp="1" noChangeArrowheads="1"/>
          </p:cNvSpPr>
          <p:nvPr>
            <p:ph type="body" idx="1"/>
          </p:nvPr>
        </p:nvSpPr>
        <p:spPr>
          <a:xfrm>
            <a:off x="1981200" y="2057400"/>
            <a:ext cx="63585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2800" dirty="0">
                <a:effectLst>
                  <a:outerShdw blurRad="38100" dist="38100" dir="2700000" algn="tl">
                    <a:srgbClr val="000000">
                      <a:alpha val="43137"/>
                    </a:srgbClr>
                  </a:outerShdw>
                </a:effectLst>
              </a:rPr>
              <a:t>Timing (9a)</a:t>
            </a:r>
          </a:p>
          <a:p>
            <a:pPr marL="514350" lvl="3" indent="-514350" eaLnBrk="1" hangingPunct="1">
              <a:spcBef>
                <a:spcPts val="0"/>
              </a:spcBef>
              <a:spcAft>
                <a:spcPts val="3000"/>
              </a:spcAft>
              <a:buClr>
                <a:srgbClr val="FFC000"/>
              </a:buClr>
              <a:buFont typeface="+mj-lt"/>
              <a:buAutoNum type="alphaLcParenR"/>
              <a:defRPr/>
            </a:pPr>
            <a:r>
              <a:rPr lang="en-US" sz="2800" dirty="0">
                <a:effectLst>
                  <a:outerShdw blurRad="38100" dist="38100" dir="2700000" algn="tl">
                    <a:srgbClr val="000000">
                      <a:alpha val="43137"/>
                    </a:srgbClr>
                  </a:outerShdw>
                </a:effectLst>
              </a:rPr>
              <a:t>Content (9b)</a:t>
            </a:r>
          </a:p>
          <a:p>
            <a:pPr marL="514350" lvl="3" indent="-514350" eaLnBrk="1" hangingPunct="1">
              <a:spcBef>
                <a:spcPts val="0"/>
              </a:spcBef>
              <a:spcAft>
                <a:spcPts val="30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rPr>
              <a:t>Reason (10)</a:t>
            </a:r>
          </a:p>
        </p:txBody>
      </p:sp>
      <p:pic>
        <p:nvPicPr>
          <p:cNvPr id="4" name="Picture 3">
            <a:extLst>
              <a:ext uri="{FF2B5EF4-FFF2-40B4-BE49-F238E27FC236}">
                <a16:creationId xmlns:a16="http://schemas.microsoft.com/office/drawing/2014/main" id="{BBF2FCCC-DFF3-61A4-B8A8-ED352A732C5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1006810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928EC84-B4DB-D0DE-8D79-652025C4C3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is not slow about His promise, as some count slowness, but is patient toward you, not wishing for any to perish but for all to come to repentance.”</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Evangelism &amp; Street Preaching for Outreaches – Harveston Lake Church">
            <a:extLst>
              <a:ext uri="{FF2B5EF4-FFF2-40B4-BE49-F238E27FC236}">
                <a16:creationId xmlns:a16="http://schemas.microsoft.com/office/drawing/2014/main" id="{E56A4208-2318-9952-D02E-B30FCB2EE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170" y="3014663"/>
            <a:ext cx="3099660" cy="17859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741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B618E-4118-4177-590A-6EAEC18F408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254FE7A-2516-A1ED-864B-AF4C49BEF829}"/>
              </a:ext>
            </a:extLst>
          </p:cNvPr>
          <p:cNvSpPr>
            <a:spLocks noGrp="1" noChangeArrowheads="1"/>
          </p:cNvSpPr>
          <p:nvPr>
            <p:ph type="body" idx="1"/>
          </p:nvPr>
        </p:nvSpPr>
        <p:spPr>
          <a:xfrm>
            <a:off x="1523999" y="1485900"/>
            <a:ext cx="6301317" cy="38862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Silas &amp; Timothy’s report (5a)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Jewish evangelism (5b)</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Jewish opposition (6)</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Ministry results (7-8)</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Divine revelation (9-10)</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Ministry duration (11)</a:t>
            </a:r>
          </a:p>
          <a:p>
            <a:pPr marL="0" lvl="1" indent="-914400">
              <a:lnSpc>
                <a:spcPct val="100000"/>
              </a:lnSpc>
              <a:spcBef>
                <a:spcPts val="0"/>
              </a:spcBef>
              <a:spcAft>
                <a:spcPts val="1800"/>
              </a:spcAft>
              <a:buClr>
                <a:srgbClr val="00FF00"/>
              </a:buClr>
              <a:buFont typeface="+mj-lt"/>
              <a:buAutoNum type="arabicPeriod"/>
              <a:defRPr/>
            </a:pPr>
            <a:endPar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AD27063-98FC-1279-8148-37A2D8A0C780}"/>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A99FE43B-D52B-0132-3555-607219B3D91C}"/>
              </a:ext>
            </a:extLst>
          </p:cNvPr>
          <p:cNvSpPr txBox="1">
            <a:spLocks noChangeArrowheads="1"/>
          </p:cNvSpPr>
          <p:nvPr/>
        </p:nvSpPr>
        <p:spPr bwMode="auto">
          <a:xfrm>
            <a:off x="2738437"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18:5-11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cs typeface="Calibri" panose="020F0502020204030204" pitchFamily="34" charset="0"/>
              </a:rPr>
              <a:t>Ministry</a:t>
            </a:r>
            <a:endParaRPr lang="en-US" sz="2800" dirty="0">
              <a:solidFill>
                <a:srgbClr val="FFFFCC"/>
              </a:solidFill>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14091508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5E2BC8-CF12-4B21-A16A-7B62DF56DB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8194" name="Rectangle 2">
            <a:extLst>
              <a:ext uri="{FF2B5EF4-FFF2-40B4-BE49-F238E27FC236}">
                <a16:creationId xmlns:a16="http://schemas.microsoft.com/office/drawing/2014/main" id="{195C18B4-3333-4DA6-8D6E-6290BDCE8111}"/>
              </a:ext>
            </a:extLst>
          </p:cNvPr>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42900" indent="-342900" algn="ctr" defTabSz="685800">
              <a:spcBef>
                <a:spcPts val="0"/>
              </a:spcBef>
              <a:spcAft>
                <a:spcPts val="9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2:42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were continually devoting themselves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the apostles’ teaching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to fellowship, to the breaking of bread and to prayer.” </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6718F4FE-DF83-4C20-B9D4-895A538328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1570" y="2514600"/>
            <a:ext cx="3608863" cy="2286000"/>
          </a:xfrm>
          <a:prstGeom prst="rect">
            <a:avLst/>
          </a:prstGeom>
        </p:spPr>
      </p:pic>
    </p:spTree>
    <p:extLst>
      <p:ext uri="{BB962C8B-B14F-4D97-AF65-F5344CB8AC3E}">
        <p14:creationId xmlns:p14="http://schemas.microsoft.com/office/powerpoint/2010/main" val="24333795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E9D526-CB05-42DE-B04F-AB7AAA9053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3048000"/>
          </a:xfrm>
        </p:spPr>
        <p:txBody>
          <a:bodyPr/>
          <a:lstStyle/>
          <a:p>
            <a:pPr marL="342900" indent="-342900" algn="ctr" defTabSz="685800" eaLnBrk="0" hangingPunct="0">
              <a:lnSpc>
                <a:spcPct val="100000"/>
              </a:lnSpc>
              <a:spcBef>
                <a:spcPts val="0"/>
              </a:spcBef>
              <a:spcAft>
                <a:spcPts val="900"/>
              </a:spcAft>
              <a:buClr>
                <a:schemeClr val="tx2"/>
              </a:buClr>
              <a:buSzPct val="75000"/>
              <a:buNone/>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Timothy 4:13</a:t>
            </a:r>
          </a:p>
          <a:p>
            <a:pPr marL="0" indent="0" algn="just">
              <a:lnSpc>
                <a:spcPct val="100000"/>
              </a:lnSpc>
              <a:spcBef>
                <a:spcPts val="0"/>
              </a:spcBef>
              <a:buNone/>
            </a:pPr>
            <a:r>
              <a:rPr lang="en-US" sz="3600" dirty="0">
                <a:effectLst>
                  <a:outerShdw blurRad="38100" dist="38100" dir="2700000" algn="tl">
                    <a:srgbClr val="000000">
                      <a:alpha val="43137"/>
                    </a:srgbClr>
                  </a:outerShdw>
                </a:effectLst>
              </a:rPr>
              <a:t>“Until I come, give your attention to the public reading, to exhortation, and teaching.”</a:t>
            </a:r>
          </a:p>
        </p:txBody>
      </p:sp>
      <p:pic>
        <p:nvPicPr>
          <p:cNvPr id="6" name="Picture 5">
            <a:extLst>
              <a:ext uri="{FF2B5EF4-FFF2-40B4-BE49-F238E27FC236}">
                <a16:creationId xmlns:a16="http://schemas.microsoft.com/office/drawing/2014/main" id="{980B068D-3E25-4C28-8A41-3FB223D75AEF}"/>
              </a:ext>
            </a:extLst>
          </p:cNvPr>
          <p:cNvPicPr>
            <a:picLocks noChangeAspect="1"/>
          </p:cNvPicPr>
          <p:nvPr/>
        </p:nvPicPr>
        <p:blipFill>
          <a:blip r:embed="rId3"/>
          <a:stretch>
            <a:fillRect/>
          </a:stretch>
        </p:blipFill>
        <p:spPr>
          <a:xfrm>
            <a:off x="4648200" y="2209800"/>
            <a:ext cx="3267263" cy="2438400"/>
          </a:xfrm>
          <a:prstGeom prst="rect">
            <a:avLst/>
          </a:prstGeom>
          <a:ln>
            <a:solidFill>
              <a:schemeClr val="tx1"/>
            </a:solidFill>
          </a:ln>
        </p:spPr>
      </p:pic>
    </p:spTree>
    <p:extLst>
      <p:ext uri="{BB962C8B-B14F-4D97-AF65-F5344CB8AC3E}">
        <p14:creationId xmlns:p14="http://schemas.microsoft.com/office/powerpoint/2010/main" val="6129621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9B6F1B-CF0B-25D0-93DA-323FEB846667}"/>
              </a:ext>
            </a:extLst>
          </p:cNvPr>
          <p:cNvPicPr>
            <a:picLocks noChangeAspect="1"/>
          </p:cNvPicPr>
          <p:nvPr/>
        </p:nvPicPr>
        <p:blipFill>
          <a:blip r:embed="rId3"/>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2819400"/>
          </a:xfrm>
        </p:spPr>
        <p:txBody>
          <a:bodyPr/>
          <a:lstStyle/>
          <a:p>
            <a:pPr marL="342900" indent="-342900" algn="ctr" defTabSz="685800" eaLnBrk="0" hangingPunct="0">
              <a:lnSpc>
                <a:spcPct val="100000"/>
              </a:lnSpc>
              <a:spcBef>
                <a:spcPts val="0"/>
              </a:spcBef>
              <a:spcAft>
                <a:spcPts val="900"/>
              </a:spcAft>
              <a:buClr>
                <a:schemeClr val="tx2"/>
              </a:buClr>
              <a:buSzPct val="75000"/>
              <a:buNone/>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3:16-17</a:t>
            </a:r>
          </a:p>
          <a:p>
            <a:pPr marL="0" indent="0" algn="just">
              <a:lnSpc>
                <a:spcPct val="100000"/>
              </a:lnSpc>
              <a:spcBef>
                <a:spcPts val="0"/>
              </a:spcBef>
              <a:buNone/>
            </a:pPr>
            <a:r>
              <a:rPr lang="en-US" sz="3400" dirty="0">
                <a:effectLst>
                  <a:outerShdw blurRad="38100" dist="38100" dir="2700000" algn="tl">
                    <a:srgbClr val="000000">
                      <a:alpha val="43137"/>
                    </a:srgbClr>
                  </a:outerShdw>
                </a:effectLst>
              </a:rPr>
              <a:t>“All Scripture is </a:t>
            </a:r>
            <a:r>
              <a:rPr lang="en-US" sz="3400" b="1" u="sng" dirty="0">
                <a:solidFill>
                  <a:srgbClr val="FFFFCC"/>
                </a:solidFill>
                <a:effectLst>
                  <a:outerShdw blurRad="38100" dist="38100" dir="2700000" algn="tl">
                    <a:srgbClr val="000000">
                      <a:alpha val="43137"/>
                    </a:srgbClr>
                  </a:outerShdw>
                </a:effectLst>
              </a:rPr>
              <a:t>inspired by God [</a:t>
            </a:r>
            <a:r>
              <a:rPr lang="en-US" sz="3400" b="1" i="1" u="sng" dirty="0">
                <a:solidFill>
                  <a:srgbClr val="FFFFCC"/>
                </a:solidFill>
                <a:effectLst>
                  <a:outerShdw blurRad="38100" dist="38100" dir="2700000" algn="tl">
                    <a:srgbClr val="000000">
                      <a:alpha val="43137"/>
                    </a:srgbClr>
                  </a:outerShdw>
                </a:effectLst>
              </a:rPr>
              <a:t>theopneustos</a:t>
            </a:r>
            <a:r>
              <a:rPr lang="en-US" sz="3400" b="1" u="sng" dirty="0">
                <a:solidFill>
                  <a:srgbClr val="FFFFCC"/>
                </a:solidFill>
                <a:effectLst>
                  <a:outerShdw blurRad="38100" dist="38100" dir="2700000" algn="tl">
                    <a:srgbClr val="000000">
                      <a:alpha val="43137"/>
                    </a:srgbClr>
                  </a:outerShdw>
                </a:effectLst>
              </a:rPr>
              <a:t>]</a:t>
            </a:r>
            <a:r>
              <a:rPr lang="en-US" sz="3400" b="1" dirty="0">
                <a:solidFill>
                  <a:srgbClr val="FFFFCC"/>
                </a:solidFill>
                <a:effectLst>
                  <a:outerShdw blurRad="38100" dist="38100" dir="2700000" algn="tl">
                    <a:srgbClr val="000000">
                      <a:alpha val="43137"/>
                    </a:srgbClr>
                  </a:outerShdw>
                </a:effectLst>
              </a:rPr>
              <a:t> </a:t>
            </a:r>
            <a:r>
              <a:rPr lang="en-US" sz="3400" dirty="0">
                <a:effectLst>
                  <a:outerShdw blurRad="38100" dist="38100" dir="2700000" algn="tl">
                    <a:srgbClr val="000000">
                      <a:alpha val="43137"/>
                    </a:srgbClr>
                  </a:outerShdw>
                </a:effectLst>
              </a:rPr>
              <a:t>and profitable for teaching, for reproof, for correction, for training in righteousness; so that the man of God may be adequate, equipped for every good work.”</a:t>
            </a:r>
          </a:p>
        </p:txBody>
      </p:sp>
      <p:pic>
        <p:nvPicPr>
          <p:cNvPr id="2" name="Picture 1">
            <a:extLst>
              <a:ext uri="{FF2B5EF4-FFF2-40B4-BE49-F238E27FC236}">
                <a16:creationId xmlns:a16="http://schemas.microsoft.com/office/drawing/2014/main" id="{FE58F68A-2000-4EE6-A593-D5393ED9AA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71842" y="3048000"/>
            <a:ext cx="3248316" cy="1828800"/>
          </a:xfrm>
          <a:prstGeom prst="rect">
            <a:avLst/>
          </a:prstGeom>
          <a:ln>
            <a:solidFill>
              <a:schemeClr val="tx1"/>
            </a:solidFill>
          </a:ln>
        </p:spPr>
      </p:pic>
    </p:spTree>
    <p:extLst>
      <p:ext uri="{BB962C8B-B14F-4D97-AF65-F5344CB8AC3E}">
        <p14:creationId xmlns:p14="http://schemas.microsoft.com/office/powerpoint/2010/main" val="1027658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32E7A-C270-B9BA-9BD5-E99E0CB2E6A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F385C06-F8A4-5480-56ED-E5AFAA3DE6AB}"/>
              </a:ext>
            </a:extLst>
          </p:cNvPr>
          <p:cNvSpPr>
            <a:spLocks noGrp="1" noChangeArrowheads="1"/>
          </p:cNvSpPr>
          <p:nvPr>
            <p:ph type="title"/>
          </p:nvPr>
        </p:nvSpPr>
        <p:spPr>
          <a:xfrm>
            <a:off x="3267075" y="152400"/>
            <a:ext cx="5657850" cy="109728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15:36</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2nd Missionary Journey</a:t>
            </a:r>
          </a:p>
        </p:txBody>
      </p:sp>
      <p:sp>
        <p:nvSpPr>
          <p:cNvPr id="161795" name="Rectangle 3">
            <a:extLst>
              <a:ext uri="{FF2B5EF4-FFF2-40B4-BE49-F238E27FC236}">
                <a16:creationId xmlns:a16="http://schemas.microsoft.com/office/drawing/2014/main" id="{35A153DE-3BF6-D1FF-215F-75CF01364FF9}"/>
              </a:ext>
            </a:extLst>
          </p:cNvPr>
          <p:cNvSpPr>
            <a:spLocks noGrp="1" noChangeArrowheads="1"/>
          </p:cNvSpPr>
          <p:nvPr>
            <p:ph type="body" idx="1"/>
          </p:nvPr>
        </p:nvSpPr>
        <p:spPr>
          <a:xfrm>
            <a:off x="609600" y="1295400"/>
            <a:ext cx="8153400" cy="5486400"/>
          </a:xfrm>
        </p:spPr>
        <p:txBody>
          <a:bodyPr/>
          <a:lstStyle/>
          <a:p>
            <a:pPr lvl="1" indent="-685800" eaLnBrk="1" hangingPunct="1">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Schism between Paul &amp; Barnabas (15:36-41)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Syria &amp; Cilicia ministry (16:1-5)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Macedonian call (16:6-10)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Philippian ministry (16:11-40)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Thessalonica ministry (17:1-9)</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Berean ministry (17:10-15)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Athens’ ministry (17:16-34)</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b="1" u="sng" dirty="0">
                <a:solidFill>
                  <a:srgbClr val="FFFFCC"/>
                </a:solidFill>
                <a:effectLst>
                  <a:outerShdw blurRad="38100" dist="38100" dir="2700000" algn="tl">
                    <a:srgbClr val="000000">
                      <a:alpha val="43137"/>
                    </a:srgbClr>
                  </a:outerShdw>
                </a:effectLst>
              </a:rPr>
              <a:t>Corinthian ministry (18:1-18)</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Ephesus’ ministry (18:19-21)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Return to Antioch (18:22)</a:t>
            </a:r>
          </a:p>
        </p:txBody>
      </p:sp>
      <p:pic>
        <p:nvPicPr>
          <p:cNvPr id="3" name="Picture 2">
            <a:extLst>
              <a:ext uri="{FF2B5EF4-FFF2-40B4-BE49-F238E27FC236}">
                <a16:creationId xmlns:a16="http://schemas.microsoft.com/office/drawing/2014/main" id="{97FB3897-BFEC-F579-3E34-D77A4B818BED}"/>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9770658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1D94D7F9-E989-476B-BDCE-94A3A279E1B6}"/>
              </a:ext>
            </a:extLst>
          </p:cNvPr>
          <p:cNvSpPr>
            <a:spLocks noGrp="1" noChangeArrowheads="1"/>
          </p:cNvSpPr>
          <p:nvPr>
            <p:ph type="title"/>
          </p:nvPr>
        </p:nvSpPr>
        <p:spPr>
          <a:xfrm>
            <a:off x="3842452" y="228600"/>
            <a:ext cx="4507096" cy="910844"/>
          </a:xfrm>
        </p:spPr>
        <p:txBody>
          <a:bodyPr/>
          <a:lstStyle/>
          <a:p>
            <a:pPr algn="ctr" eaLnBrk="1" hangingPunct="1">
              <a:spcAft>
                <a:spcPts val="600"/>
              </a:spcAft>
            </a:pPr>
            <a:r>
              <a:rPr lang="en-US" altLang="en-US" sz="3600" b="1" dirty="0">
                <a:solidFill>
                  <a:srgbClr val="00FFFF"/>
                </a:solidFill>
                <a:effectLst>
                  <a:outerShdw blurRad="38100" dist="38100" dir="2700000" algn="tl">
                    <a:srgbClr val="000000">
                      <a:alpha val="43137"/>
                    </a:srgbClr>
                  </a:outerShdw>
                </a:effectLst>
                <a:cs typeface="Calibri" panose="020F0502020204030204" pitchFamily="34" charset="0"/>
              </a:rPr>
              <a:t>Emphasis of 2 Timothy</a:t>
            </a:r>
          </a:p>
        </p:txBody>
      </p:sp>
      <p:sp>
        <p:nvSpPr>
          <p:cNvPr id="47107" name="Rectangle 3">
            <a:extLst>
              <a:ext uri="{FF2B5EF4-FFF2-40B4-BE49-F238E27FC236}">
                <a16:creationId xmlns:a16="http://schemas.microsoft.com/office/drawing/2014/main" id="{4D2F977D-5119-45A5-A722-F4F14350F963}"/>
              </a:ext>
            </a:extLst>
          </p:cNvPr>
          <p:cNvSpPr>
            <a:spLocks noGrp="1" noChangeArrowheads="1"/>
          </p:cNvSpPr>
          <p:nvPr>
            <p:ph type="body" idx="1"/>
          </p:nvPr>
        </p:nvSpPr>
        <p:spPr>
          <a:xfrm>
            <a:off x="3733800" y="1371600"/>
            <a:ext cx="7848600" cy="3999035"/>
          </a:xfrm>
        </p:spPr>
        <p:txBody>
          <a:bodyPr/>
          <a:lstStyle/>
          <a:p>
            <a:pPr marL="0" indent="0" algn="just" eaLnBrk="1" hangingPunct="1">
              <a:lnSpc>
                <a:spcPct val="100000"/>
              </a:lnSpc>
              <a:buNone/>
              <a:defRPr/>
            </a:pPr>
            <a:r>
              <a:rPr lang="en-US" sz="3200" b="1" dirty="0">
                <a:effectLst>
                  <a:outerShdw blurRad="38100" dist="38100" dir="2700000" algn="tl">
                    <a:srgbClr val="000000">
                      <a:alpha val="43137"/>
                    </a:srgbClr>
                  </a:outerShdw>
                </a:effectLst>
                <a:cs typeface="Calibri" panose="020F0502020204030204" pitchFamily="34" charset="0"/>
              </a:rPr>
              <a:t>“</a:t>
            </a:r>
            <a:r>
              <a:rPr lang="en-US" sz="3200" dirty="0">
                <a:effectLst>
                  <a:outerShdw blurRad="38100" dist="38100" dir="2700000" algn="tl">
                    <a:srgbClr val="000000">
                      <a:alpha val="43137"/>
                    </a:srgbClr>
                  </a:outerShdw>
                </a:effectLst>
                <a:cs typeface="Calibri" panose="020F0502020204030204" pitchFamily="34" charset="0"/>
              </a:rPr>
              <a:t>By my count, there are </a:t>
            </a:r>
            <a:r>
              <a:rPr lang="en-US" sz="3200" b="1" u="sng" dirty="0">
                <a:solidFill>
                  <a:srgbClr val="FFFFCC"/>
                </a:solidFill>
                <a:effectLst>
                  <a:outerShdw blurRad="38100" dist="38100" dir="2700000" algn="tl">
                    <a:srgbClr val="000000">
                      <a:alpha val="43137"/>
                    </a:srgbClr>
                  </a:outerShdw>
                </a:effectLst>
                <a:cs typeface="Calibri" panose="020F0502020204030204" pitchFamily="34" charset="0"/>
              </a:rPr>
              <a:t>twenty-seven explicit commands</a:t>
            </a:r>
            <a:r>
              <a:rPr lang="en-US" sz="3200" dirty="0">
                <a:effectLst>
                  <a:outerShdw blurRad="38100" dist="38100" dir="2700000" algn="tl">
                    <a:srgbClr val="000000">
                      <a:alpha val="43137"/>
                    </a:srgbClr>
                  </a:outerShdw>
                </a:effectLst>
                <a:cs typeface="Calibri" panose="020F0502020204030204" pitchFamily="34" charset="0"/>
              </a:rPr>
              <a:t> given in the body of this letter. In 27 words Paul tells pastors what to focus on. You have to be blind to miss the thrust of Paul's instructions here, because </a:t>
            </a:r>
            <a:r>
              <a:rPr lang="en-US" sz="3200" i="1" dirty="0">
                <a:effectLst>
                  <a:outerShdw blurRad="38100" dist="38100" dir="2700000" algn="tl">
                    <a:srgbClr val="000000">
                      <a:alpha val="43137"/>
                    </a:srgbClr>
                  </a:outerShdw>
                </a:effectLst>
                <a:cs typeface="Calibri" panose="020F0502020204030204" pitchFamily="34" charset="0"/>
              </a:rPr>
              <a:t>eighteen</a:t>
            </a:r>
            <a:r>
              <a:rPr lang="en-US" sz="3200" dirty="0">
                <a:effectLst>
                  <a:outerShdw blurRad="38100" dist="38100" dir="2700000" algn="tl">
                    <a:srgbClr val="000000">
                      <a:alpha val="43137"/>
                    </a:srgbClr>
                  </a:outerShdw>
                </a:effectLst>
                <a:cs typeface="Calibri" panose="020F0502020204030204" pitchFamily="34" charset="0"/>
              </a:rPr>
              <a:t> of those commands--fully </a:t>
            </a:r>
            <a:r>
              <a:rPr lang="en-US" sz="3200" i="1" dirty="0">
                <a:effectLst>
                  <a:outerShdw blurRad="38100" dist="38100" dir="2700000" algn="tl">
                    <a:srgbClr val="000000">
                      <a:alpha val="43137"/>
                    </a:srgbClr>
                  </a:outerShdw>
                </a:effectLst>
                <a:cs typeface="Calibri" panose="020F0502020204030204" pitchFamily="34" charset="0"/>
              </a:rPr>
              <a:t>two-thirds</a:t>
            </a:r>
            <a:r>
              <a:rPr lang="en-US" sz="3200" dirty="0">
                <a:effectLst>
                  <a:outerShdw blurRad="38100" dist="38100" dir="2700000" algn="tl">
                    <a:srgbClr val="000000">
                      <a:alpha val="43137"/>
                    </a:srgbClr>
                  </a:outerShdw>
                </a:effectLst>
                <a:cs typeface="Calibri" panose="020F0502020204030204" pitchFamily="34" charset="0"/>
              </a:rPr>
              <a:t>--have to do with the ministry of the </a:t>
            </a:r>
            <a:r>
              <a:rPr lang="en-US" sz="3200" i="1" dirty="0">
                <a:effectLst>
                  <a:outerShdw blurRad="38100" dist="38100" dir="2700000" algn="tl">
                    <a:srgbClr val="000000">
                      <a:alpha val="43137"/>
                    </a:srgbClr>
                  </a:outerShdw>
                </a:effectLst>
                <a:cs typeface="Calibri" panose="020F0502020204030204" pitchFamily="34" charset="0"/>
              </a:rPr>
              <a:t>Word</a:t>
            </a:r>
            <a:r>
              <a:rPr lang="en-US" sz="3200" b="1" dirty="0">
                <a:effectLst>
                  <a:outerShdw blurRad="38100" dist="38100" dir="2700000" algn="tl">
                    <a:srgbClr val="000000">
                      <a:alpha val="43137"/>
                    </a:srgbClr>
                  </a:outerShdw>
                </a:effectLst>
                <a:cs typeface="Calibri" panose="020F0502020204030204" pitchFamily="34" charset="0"/>
              </a:rPr>
              <a:t>.”</a:t>
            </a:r>
            <a:endParaRPr lang="en-US" sz="3200" dirty="0">
              <a:effectLst>
                <a:outerShdw blurRad="38100" dist="38100" dir="2700000" algn="tl">
                  <a:srgbClr val="000000">
                    <a:alpha val="43137"/>
                  </a:srgbClr>
                </a:outerShdw>
              </a:effectLst>
              <a:cs typeface="Calibri" panose="020F0502020204030204" pitchFamily="34" charset="0"/>
            </a:endParaRPr>
          </a:p>
        </p:txBody>
      </p:sp>
      <p:sp>
        <p:nvSpPr>
          <p:cNvPr id="70660" name="TextBox 4">
            <a:extLst>
              <a:ext uri="{FF2B5EF4-FFF2-40B4-BE49-F238E27FC236}">
                <a16:creationId xmlns:a16="http://schemas.microsoft.com/office/drawing/2014/main" id="{58BE05B9-7F61-43D2-9BDE-623D91557237}"/>
              </a:ext>
            </a:extLst>
          </p:cNvPr>
          <p:cNvSpPr txBox="1">
            <a:spLocks noChangeArrowheads="1"/>
          </p:cNvSpPr>
          <p:nvPr/>
        </p:nvSpPr>
        <p:spPr bwMode="auto">
          <a:xfrm>
            <a:off x="1524000" y="6096001"/>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Daniel Wallace, “Crisis of the Word: A Message to Pastors or Would-be Pastors,” </a:t>
            </a:r>
          </a:p>
          <a:p>
            <a:pPr algn="ctr" eaLnBrk="1" hangingPunct="1"/>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Conservative Theological Journal</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 no. 2 (August 1997): 108.</a:t>
            </a:r>
          </a:p>
        </p:txBody>
      </p:sp>
      <p:pic>
        <p:nvPicPr>
          <p:cNvPr id="70661" name="Picture 2">
            <a:extLst>
              <a:ext uri="{FF2B5EF4-FFF2-40B4-BE49-F238E27FC236}">
                <a16:creationId xmlns:a16="http://schemas.microsoft.com/office/drawing/2014/main" id="{A549F292-77A2-4855-B3DC-FEE656D619E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3400" y="76200"/>
            <a:ext cx="685800" cy="91084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C1B254A-D8A6-7508-1164-0832F82ECA61}"/>
              </a:ext>
            </a:extLst>
          </p:cNvPr>
          <p:cNvPicPr>
            <a:picLocks noChangeAspect="1"/>
          </p:cNvPicPr>
          <p:nvPr/>
        </p:nvPicPr>
        <p:blipFill>
          <a:blip r:embed="rId3"/>
          <a:stretch>
            <a:fillRect/>
          </a:stretch>
        </p:blipFill>
        <p:spPr>
          <a:xfrm>
            <a:off x="533400" y="1567748"/>
            <a:ext cx="2819400" cy="3309052"/>
          </a:xfrm>
          <a:prstGeom prst="rect">
            <a:avLst/>
          </a:prstGeom>
          <a:ln w="28575">
            <a:solidFill>
              <a:schemeClr val="tx1"/>
            </a:solidFill>
          </a:ln>
        </p:spPr>
      </p:pic>
    </p:spTree>
    <p:extLst>
      <p:ext uri="{BB962C8B-B14F-4D97-AF65-F5344CB8AC3E}">
        <p14:creationId xmlns:p14="http://schemas.microsoft.com/office/powerpoint/2010/main" val="30382268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2286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Arrival (1-4)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Ministry (5-11)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Paul Before </a:t>
            </a:r>
            <a:r>
              <a:rPr lang="en-US" sz="2800" b="1" u="sng" dirty="0" err="1">
                <a:solidFill>
                  <a:srgbClr val="FFFFCC"/>
                </a:solidFill>
                <a:effectLst>
                  <a:outerShdw blurRad="38100" dist="38100" dir="2700000" algn="tl">
                    <a:srgbClr val="000000">
                      <a:alpha val="43137"/>
                    </a:srgbClr>
                  </a:outerShdw>
                </a:effectLst>
                <a:latin typeface="Calibri" panose="020F0502020204030204" pitchFamily="34" charset="0"/>
              </a:rPr>
              <a:t>Gallio</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 (12-17)</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Departure (18)</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VIII. Corinthian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18:1-18</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759277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464F6-9F1B-75E6-3572-D74A921A1E8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2D9946B-5BC5-3CDC-8569-D61D83C71FC2}"/>
              </a:ext>
            </a:extLst>
          </p:cNvPr>
          <p:cNvSpPr>
            <a:spLocks noGrp="1" noChangeArrowheads="1"/>
          </p:cNvSpPr>
          <p:nvPr>
            <p:ph type="body" idx="1"/>
          </p:nvPr>
        </p:nvSpPr>
        <p:spPr>
          <a:xfrm>
            <a:off x="1523999" y="2209800"/>
            <a:ext cx="6301317" cy="2286000"/>
          </a:xfrm>
        </p:spPr>
        <p:txBody>
          <a:bodyPr/>
          <a:lstStyle/>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Opposition (12-13)</a:t>
            </a:r>
          </a:p>
          <a:p>
            <a:pPr marL="457200" lvl="3" indent="-457200">
              <a:spcBef>
                <a:spcPts val="0"/>
              </a:spcBef>
              <a:spcAft>
                <a:spcPts val="1800"/>
              </a:spcAft>
              <a:buClr>
                <a:srgbClr val="00FF00"/>
              </a:buClr>
              <a:buFont typeface="+mj-lt"/>
              <a:buAutoNum type="arabicPeriod"/>
              <a:defRPr/>
            </a:pPr>
            <a:r>
              <a:rPr lang="en-US" sz="2800" dirty="0" err="1">
                <a:effectLst>
                  <a:outerShdw blurRad="38100" dist="38100" dir="2700000" algn="tl">
                    <a:srgbClr val="000000">
                      <a:alpha val="43137"/>
                    </a:srgbClr>
                  </a:outerShdw>
                </a:effectLst>
              </a:rPr>
              <a:t>Gallio’s</a:t>
            </a:r>
            <a:r>
              <a:rPr lang="en-US" sz="2800" dirty="0">
                <a:effectLst>
                  <a:outerShdw blurRad="38100" dist="38100" dir="2700000" algn="tl">
                    <a:srgbClr val="000000">
                      <a:alpha val="43137"/>
                    </a:srgbClr>
                  </a:outerShdw>
                </a:effectLst>
              </a:rPr>
              <a:t> decision (14-15)</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Judgment’s results (16-17)</a:t>
            </a:r>
          </a:p>
        </p:txBody>
      </p:sp>
      <p:pic>
        <p:nvPicPr>
          <p:cNvPr id="2" name="Picture 1">
            <a:extLst>
              <a:ext uri="{FF2B5EF4-FFF2-40B4-BE49-F238E27FC236}">
                <a16:creationId xmlns:a16="http://schemas.microsoft.com/office/drawing/2014/main" id="{81D63668-9A90-4CC1-2342-482428543B9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9535FDC-A8FE-D24F-89D6-43BC760C7E77}"/>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18:12-17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Paul Before </a:t>
            </a:r>
            <a:r>
              <a:rPr lang="en-US" sz="2800" dirty="0" err="1">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Gallio</a:t>
            </a:r>
            <a:endPar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spTree>
    <p:extLst>
      <p:ext uri="{BB962C8B-B14F-4D97-AF65-F5344CB8AC3E}">
        <p14:creationId xmlns:p14="http://schemas.microsoft.com/office/powerpoint/2010/main" val="28515389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464F6-9F1B-75E6-3572-D74A921A1E8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2D9946B-5BC5-3CDC-8569-D61D83C71FC2}"/>
              </a:ext>
            </a:extLst>
          </p:cNvPr>
          <p:cNvSpPr>
            <a:spLocks noGrp="1" noChangeArrowheads="1"/>
          </p:cNvSpPr>
          <p:nvPr>
            <p:ph type="body" idx="1"/>
          </p:nvPr>
        </p:nvSpPr>
        <p:spPr>
          <a:xfrm>
            <a:off x="1523999" y="2209800"/>
            <a:ext cx="6301317" cy="2286000"/>
          </a:xfrm>
        </p:spPr>
        <p:txBody>
          <a:bodyPr/>
          <a:lstStyle/>
          <a:p>
            <a:pPr marL="457200" lvl="3" indent="-457200">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Opposition (12-13)</a:t>
            </a:r>
          </a:p>
          <a:p>
            <a:pPr marL="457200" lvl="3" indent="-457200">
              <a:spcBef>
                <a:spcPts val="0"/>
              </a:spcBef>
              <a:spcAft>
                <a:spcPts val="1800"/>
              </a:spcAft>
              <a:buClr>
                <a:srgbClr val="00FF00"/>
              </a:buClr>
              <a:buFont typeface="+mj-lt"/>
              <a:buAutoNum type="arabicPeriod"/>
              <a:defRPr/>
            </a:pPr>
            <a:r>
              <a:rPr lang="en-US" sz="2800" dirty="0" err="1">
                <a:effectLst>
                  <a:outerShdw blurRad="38100" dist="38100" dir="2700000" algn="tl">
                    <a:srgbClr val="000000">
                      <a:alpha val="43137"/>
                    </a:srgbClr>
                  </a:outerShdw>
                </a:effectLst>
              </a:rPr>
              <a:t>Gallio’s</a:t>
            </a:r>
            <a:r>
              <a:rPr lang="en-US" sz="2800" dirty="0">
                <a:effectLst>
                  <a:outerShdw blurRad="38100" dist="38100" dir="2700000" algn="tl">
                    <a:srgbClr val="000000">
                      <a:alpha val="43137"/>
                    </a:srgbClr>
                  </a:outerShdw>
                </a:effectLst>
              </a:rPr>
              <a:t> decision (14-15)</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Judgment’s results (16-17)</a:t>
            </a:r>
          </a:p>
        </p:txBody>
      </p:sp>
      <p:pic>
        <p:nvPicPr>
          <p:cNvPr id="2" name="Picture 1">
            <a:extLst>
              <a:ext uri="{FF2B5EF4-FFF2-40B4-BE49-F238E27FC236}">
                <a16:creationId xmlns:a16="http://schemas.microsoft.com/office/drawing/2014/main" id="{81D63668-9A90-4CC1-2342-482428543B9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9535FDC-A8FE-D24F-89D6-43BC760C7E77}"/>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18:12-17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Paul Before </a:t>
            </a:r>
            <a:r>
              <a:rPr lang="en-US" sz="2800" dirty="0" err="1">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Gallio</a:t>
            </a:r>
            <a:endPar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spTree>
    <p:extLst>
      <p:ext uri="{BB962C8B-B14F-4D97-AF65-F5344CB8AC3E}">
        <p14:creationId xmlns:p14="http://schemas.microsoft.com/office/powerpoint/2010/main" val="21191357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B64E0-7AAF-A5C9-2465-ABBE6C6D41F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59C9395-3BD2-57D8-4E6B-7A39D69713C1}"/>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18:12-13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Opposition</a:t>
            </a:r>
          </a:p>
        </p:txBody>
      </p:sp>
      <p:sp>
        <p:nvSpPr>
          <p:cNvPr id="161795" name="Rectangle 3">
            <a:extLst>
              <a:ext uri="{FF2B5EF4-FFF2-40B4-BE49-F238E27FC236}">
                <a16:creationId xmlns:a16="http://schemas.microsoft.com/office/drawing/2014/main" id="{A05A4058-4DE5-ED49-D635-1942EF659D52}"/>
              </a:ext>
            </a:extLst>
          </p:cNvPr>
          <p:cNvSpPr>
            <a:spLocks noGrp="1" noChangeArrowheads="1"/>
          </p:cNvSpPr>
          <p:nvPr>
            <p:ph type="body" idx="1"/>
          </p:nvPr>
        </p:nvSpPr>
        <p:spPr>
          <a:xfrm>
            <a:off x="1981200" y="2286000"/>
            <a:ext cx="6553200" cy="22860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Circumstances (12)</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Charge (13)</a:t>
            </a:r>
          </a:p>
          <a:p>
            <a:pPr marL="514350" lvl="3" indent="-514350">
              <a:lnSpc>
                <a:spcPct val="100000"/>
              </a:lnSpc>
              <a:spcBef>
                <a:spcPts val="0"/>
              </a:spcBef>
              <a:spcAft>
                <a:spcPts val="1800"/>
              </a:spcAft>
              <a:buClr>
                <a:srgbClr val="FFC000"/>
              </a:buClr>
              <a:buFont typeface="+mj-lt"/>
              <a:buAutoNum type="alphaLcParenR"/>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5BA657A3-34AE-3E6D-1F9D-B5401167027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1689818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B64E0-7AAF-A5C9-2465-ABBE6C6D41F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59C9395-3BD2-57D8-4E6B-7A39D69713C1}"/>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18:12-13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Opposition</a:t>
            </a:r>
          </a:p>
        </p:txBody>
      </p:sp>
      <p:sp>
        <p:nvSpPr>
          <p:cNvPr id="161795" name="Rectangle 3">
            <a:extLst>
              <a:ext uri="{FF2B5EF4-FFF2-40B4-BE49-F238E27FC236}">
                <a16:creationId xmlns:a16="http://schemas.microsoft.com/office/drawing/2014/main" id="{A05A4058-4DE5-ED49-D635-1942EF659D52}"/>
              </a:ext>
            </a:extLst>
          </p:cNvPr>
          <p:cNvSpPr>
            <a:spLocks noGrp="1" noChangeArrowheads="1"/>
          </p:cNvSpPr>
          <p:nvPr>
            <p:ph type="body" idx="1"/>
          </p:nvPr>
        </p:nvSpPr>
        <p:spPr>
          <a:xfrm>
            <a:off x="1981200" y="2286000"/>
            <a:ext cx="6553200" cy="22860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Circumstances (12)</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Charge (13)</a:t>
            </a:r>
          </a:p>
          <a:p>
            <a:pPr marL="514350" lvl="3" indent="-514350">
              <a:lnSpc>
                <a:spcPct val="100000"/>
              </a:lnSpc>
              <a:spcBef>
                <a:spcPts val="0"/>
              </a:spcBef>
              <a:spcAft>
                <a:spcPts val="1800"/>
              </a:spcAft>
              <a:buClr>
                <a:srgbClr val="FFC000"/>
              </a:buClr>
              <a:buFont typeface="+mj-lt"/>
              <a:buAutoNum type="alphaLcParenR"/>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5BA657A3-34AE-3E6D-1F9D-B5401167027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9342564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1" descr="IMG_1441.jpg"/>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1828800" y="228600"/>
            <a:ext cx="85344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1" descr="IMG_1445.jpg"/>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2895600" y="228600"/>
            <a:ext cx="64008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D5983C-AAEF-4DDE-80A8-2C45C78797E5}"/>
              </a:ext>
            </a:extLst>
          </p:cNvPr>
          <p:cNvPicPr>
            <a:picLocks noChangeAspect="1"/>
          </p:cNvPicPr>
          <p:nvPr/>
        </p:nvPicPr>
        <p:blipFill>
          <a:blip r:embed="rId2"/>
          <a:stretch>
            <a:fillRect/>
          </a:stretch>
        </p:blipFill>
        <p:spPr>
          <a:xfrm>
            <a:off x="0" y="1"/>
            <a:ext cx="12192000" cy="6858000"/>
          </a:xfrm>
          <a:prstGeom prst="rect">
            <a:avLst/>
          </a:prstGeom>
        </p:spPr>
      </p:pic>
      <p:sp>
        <p:nvSpPr>
          <p:cNvPr id="134147" name="Rectangle 1"/>
          <p:cNvSpPr>
            <a:spLocks noChangeArrowheads="1"/>
          </p:cNvSpPr>
          <p:nvPr/>
        </p:nvSpPr>
        <p:spPr bwMode="auto">
          <a:xfrm>
            <a:off x="609600" y="0"/>
            <a:ext cx="10972800" cy="4801314"/>
          </a:xfrm>
          <a:prstGeom prst="rect">
            <a:avLst/>
          </a:prstGeom>
          <a:noFill/>
          <a:ln w="28575">
            <a:noFill/>
            <a:miter lim="800000"/>
            <a:headEnd/>
            <a:tailEnd/>
          </a:ln>
        </p:spPr>
        <p:txBody>
          <a:bodyPr wrap="square">
            <a:spAutoFit/>
          </a:bodyPr>
          <a:lstStyle/>
          <a:p>
            <a:pPr algn="ctr">
              <a:spcAft>
                <a:spcPts val="900"/>
              </a:spcAft>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1 Corinthians 3:10-15</a:t>
            </a:r>
          </a:p>
          <a:p>
            <a:pPr algn="just">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grace of God which was given to me, like a wise master builder I laid a foundation, and another is building on it. But each person must be careful how he builds on it.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no one can lay a foundation other than the one which is laid, which is Jesus Christ.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if anyone builds on the foundation with gold, silver, precious stones, wood, hay, or straw.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each one’s work will become evident; for the day will show it because it is to be revealed with fire, and the fire itself will test the . . .</a:t>
            </a:r>
          </a:p>
        </p:txBody>
      </p:sp>
    </p:spTree>
    <p:extLst>
      <p:ext uri="{BB962C8B-B14F-4D97-AF65-F5344CB8AC3E}">
        <p14:creationId xmlns:p14="http://schemas.microsoft.com/office/powerpoint/2010/main" val="19571575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D5983C-AAEF-4DDE-80A8-2C45C78797E5}"/>
              </a:ext>
            </a:extLst>
          </p:cNvPr>
          <p:cNvPicPr>
            <a:picLocks noChangeAspect="1"/>
          </p:cNvPicPr>
          <p:nvPr/>
        </p:nvPicPr>
        <p:blipFill>
          <a:blip r:embed="rId2"/>
          <a:stretch>
            <a:fillRect/>
          </a:stretch>
        </p:blipFill>
        <p:spPr>
          <a:xfrm>
            <a:off x="0" y="1"/>
            <a:ext cx="12192000" cy="6858000"/>
          </a:xfrm>
          <a:prstGeom prst="rect">
            <a:avLst/>
          </a:prstGeom>
        </p:spPr>
      </p:pic>
      <p:sp>
        <p:nvSpPr>
          <p:cNvPr id="134147" name="Rectangle 1"/>
          <p:cNvSpPr>
            <a:spLocks noChangeArrowheads="1"/>
          </p:cNvSpPr>
          <p:nvPr/>
        </p:nvSpPr>
        <p:spPr bwMode="auto">
          <a:xfrm>
            <a:off x="609600" y="0"/>
            <a:ext cx="10972800" cy="2793072"/>
          </a:xfrm>
          <a:prstGeom prst="rect">
            <a:avLst/>
          </a:prstGeom>
          <a:noFill/>
          <a:ln w="28575">
            <a:noFill/>
            <a:miter lim="800000"/>
            <a:headEnd/>
            <a:tailEnd/>
          </a:ln>
        </p:spPr>
        <p:txBody>
          <a:bodyPr wrap="square">
            <a:spAutoFit/>
          </a:bodyPr>
          <a:lstStyle/>
          <a:p>
            <a:pPr algn="ctr">
              <a:spcAft>
                <a:spcPts val="900"/>
              </a:spcAft>
              <a:defRPr/>
            </a:pPr>
            <a:r>
              <a:rPr lang="en-US" sz="4000" dirty="0">
                <a:solidFill>
                  <a:srgbClr val="00FFFF"/>
                </a:solidFill>
                <a:effectLst>
                  <a:outerShdw blurRad="38100" dist="38100" dir="2700000" algn="tl">
                    <a:srgbClr val="000000">
                      <a:alpha val="43137"/>
                    </a:srgbClr>
                  </a:outerShdw>
                </a:effectLst>
                <a:ea typeface="+mj-ea"/>
                <a:cs typeface="+mj-cs"/>
              </a:rPr>
              <a:t>1 Corinthians 3:10-15</a:t>
            </a:r>
          </a:p>
          <a:p>
            <a:pPr algn="just">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…quality of each one’s work.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If anyone’s work which he has built on it remains, he will receive a reward.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If anyone’s work is burned up, he will suffer loss; but he himself will be saved, yet only so as through fire.”</a:t>
            </a:r>
          </a:p>
        </p:txBody>
      </p:sp>
      <p:pic>
        <p:nvPicPr>
          <p:cNvPr id="2" name="Picture 1">
            <a:extLst>
              <a:ext uri="{FF2B5EF4-FFF2-40B4-BE49-F238E27FC236}">
                <a16:creationId xmlns:a16="http://schemas.microsoft.com/office/drawing/2014/main" id="{F9FAB018-5921-4F90-840C-D11ECF7ADB6D}"/>
              </a:ext>
            </a:extLst>
          </p:cNvPr>
          <p:cNvPicPr>
            <a:picLocks noChangeAspect="1"/>
          </p:cNvPicPr>
          <p:nvPr/>
        </p:nvPicPr>
        <p:blipFill rotWithShape="1">
          <a:blip r:embed="rId3"/>
          <a:srcRect l="30625"/>
          <a:stretch/>
        </p:blipFill>
        <p:spPr>
          <a:xfrm>
            <a:off x="4351496" y="2819400"/>
            <a:ext cx="3489008" cy="2011680"/>
          </a:xfrm>
          <a:prstGeom prst="rect">
            <a:avLst/>
          </a:prstGeom>
          <a:ln>
            <a:solidFill>
              <a:schemeClr val="tx1"/>
            </a:solidFill>
          </a:ln>
        </p:spPr>
      </p:pic>
    </p:spTree>
    <p:extLst>
      <p:ext uri="{BB962C8B-B14F-4D97-AF65-F5344CB8AC3E}">
        <p14:creationId xmlns:p14="http://schemas.microsoft.com/office/powerpoint/2010/main" val="2218675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2286000"/>
            <a:ext cx="7010400" cy="22860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Arrival (1-4)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Ministry (5-11)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 Before </a:t>
            </a:r>
            <a:r>
              <a:rPr lang="en-US" sz="2800" dirty="0" err="1">
                <a:effectLst>
                  <a:outerShdw blurRad="38100" dist="38100" dir="2700000" algn="tl">
                    <a:srgbClr val="000000">
                      <a:alpha val="43137"/>
                    </a:srgbClr>
                  </a:outerShdw>
                </a:effectLst>
                <a:latin typeface="Calibri" panose="020F0502020204030204" pitchFamily="34" charset="0"/>
              </a:rPr>
              <a:t>Gallio</a:t>
            </a:r>
            <a:r>
              <a:rPr lang="en-US" sz="2800" dirty="0">
                <a:effectLst>
                  <a:outerShdw blurRad="38100" dist="38100" dir="2700000" algn="tl">
                    <a:srgbClr val="000000">
                      <a:alpha val="43137"/>
                    </a:srgbClr>
                  </a:outerShdw>
                </a:effectLst>
                <a:latin typeface="Calibri" panose="020F0502020204030204" pitchFamily="34" charset="0"/>
              </a:rPr>
              <a:t> (12-17)</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Departure (18)</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VIII. Corinthian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18:1-18</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475915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800" cy="3593291"/>
          </a:xfrm>
          <a:prstGeom prst="rect">
            <a:avLst/>
          </a:prstGeom>
          <a:noFill/>
          <a:ln w="28575">
            <a:noFill/>
            <a:miter lim="800000"/>
            <a:headEnd/>
            <a:tailEnd/>
          </a:ln>
        </p:spPr>
        <p:txBody>
          <a:bodyPr wrap="square">
            <a:spAutoFit/>
          </a:bodyPr>
          <a:lstStyle/>
          <a:p>
            <a:pPr algn="ctr" eaLnBrk="0" hangingPunct="0">
              <a:spcBef>
                <a:spcPts val="0"/>
              </a:spcBef>
              <a:spcAft>
                <a:spcPts val="9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Corinthians 4:5</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mn-cs"/>
              </a:rPr>
              <a:t>“</a:t>
            </a:r>
            <a:r>
              <a:rPr lang="en-US" sz="3600" dirty="0">
                <a:effectLst>
                  <a:outerShdw blurRad="38100" dist="38100" dir="2700000" algn="tl">
                    <a:srgbClr val="000000">
                      <a:alpha val="43137"/>
                    </a:srgbClr>
                  </a:outerShdw>
                </a:effectLst>
                <a:latin typeface="Calibri" panose="020F0502020204030204" pitchFamily="34" charset="0"/>
              </a:rPr>
              <a:t>Therefore do not go on passing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judgment</a:t>
            </a:r>
            <a:r>
              <a:rPr lang="en-US" sz="3600" dirty="0">
                <a:effectLst>
                  <a:outerShdw blurRad="38100" dist="38100" dir="2700000" algn="tl">
                    <a:srgbClr val="000000">
                      <a:alpha val="43137"/>
                    </a:srgbClr>
                  </a:outerShdw>
                </a:effectLst>
                <a:latin typeface="Calibri" panose="020F0502020204030204" pitchFamily="34" charset="0"/>
              </a:rPr>
              <a:t> before the time, </a:t>
            </a:r>
            <a:r>
              <a:rPr lang="en-US" sz="3600" i="1" dirty="0">
                <a:effectLst>
                  <a:outerShdw blurRad="38100" dist="38100" dir="2700000" algn="tl">
                    <a:srgbClr val="000000">
                      <a:alpha val="43137"/>
                    </a:srgbClr>
                  </a:outerShdw>
                </a:effectLst>
                <a:latin typeface="Calibri" panose="020F0502020204030204" pitchFamily="34" charset="0"/>
              </a:rPr>
              <a:t>but wait</a:t>
            </a:r>
            <a:r>
              <a:rPr lang="en-US" sz="3600" dirty="0">
                <a:effectLst>
                  <a:outerShdw blurRad="38100" dist="38100" dir="2700000" algn="tl">
                    <a:srgbClr val="000000">
                      <a:alpha val="43137"/>
                    </a:srgbClr>
                  </a:outerShdw>
                </a:effectLst>
                <a:latin typeface="Calibri" panose="020F0502020204030204" pitchFamily="34" charset="0"/>
              </a:rPr>
              <a:t> until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the Lord comes who will both</a:t>
            </a:r>
            <a:r>
              <a:rPr lang="en-US" sz="3600" dirty="0">
                <a:effectLst>
                  <a:outerShdw blurRad="38100" dist="38100" dir="2700000" algn="tl">
                    <a:srgbClr val="000000">
                      <a:alpha val="43137"/>
                    </a:srgbClr>
                  </a:outerShdw>
                </a:effectLst>
                <a:latin typeface="Calibri" panose="020F0502020204030204" pitchFamily="34" charset="0"/>
              </a:rPr>
              <a:t> bring to light the things hidden in the darkness and disclose the motives of </a:t>
            </a:r>
            <a:r>
              <a:rPr lang="en-US" sz="3600" i="1" dirty="0">
                <a:effectLst>
                  <a:outerShdw blurRad="38100" dist="38100" dir="2700000" algn="tl">
                    <a:srgbClr val="000000">
                      <a:alpha val="43137"/>
                    </a:srgbClr>
                  </a:outerShdw>
                </a:effectLst>
                <a:latin typeface="Calibri" panose="020F0502020204030204" pitchFamily="34" charset="0"/>
              </a:rPr>
              <a:t>men’s</a:t>
            </a:r>
            <a:r>
              <a:rPr lang="en-US" sz="3600" dirty="0">
                <a:effectLst>
                  <a:outerShdw blurRad="38100" dist="38100" dir="2700000" algn="tl">
                    <a:srgbClr val="000000">
                      <a:alpha val="43137"/>
                    </a:srgbClr>
                  </a:outerShdw>
                </a:effectLst>
                <a:latin typeface="Calibri" panose="020F0502020204030204" pitchFamily="34" charset="0"/>
              </a:rPr>
              <a:t> hearts; and then each man’s praise will come to him from God.”</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65AE40-F7A5-4937-BD4B-180F01FD54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154710"/>
          </a:xfrm>
          <a:prstGeom prst="rect">
            <a:avLst/>
          </a:prstGeom>
          <a:noFill/>
          <a:ln w="28575">
            <a:noFill/>
            <a:miter lim="800000"/>
            <a:headEnd/>
            <a:tailEnd/>
          </a:ln>
        </p:spPr>
        <p:txBody>
          <a:bodyPr wrap="square">
            <a:spAutoFit/>
          </a:bodyPr>
          <a:lstStyle/>
          <a:p>
            <a:pPr algn="ctr" eaLnBrk="0" hangingPunct="0">
              <a:spcBef>
                <a:spcPts val="0"/>
              </a:spcBef>
              <a:spcAft>
                <a:spcPts val="9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Corinthians 5:10</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mn-cs"/>
              </a:rPr>
              <a:t>“</a:t>
            </a:r>
            <a:r>
              <a:rPr lang="en-US" sz="3600" dirty="0">
                <a:effectLst>
                  <a:outerShdw blurRad="38100" dist="38100" dir="2700000" algn="tl">
                    <a:srgbClr val="000000">
                      <a:alpha val="43137"/>
                    </a:srgbClr>
                  </a:outerShdw>
                </a:effectLst>
                <a:latin typeface="Calibri" panose="020F0502020204030204" pitchFamily="34" charset="0"/>
              </a:rPr>
              <a:t>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we must all</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 </a:t>
            </a:r>
            <a:r>
              <a:rPr lang="en-US" sz="3600" dirty="0">
                <a:effectLst>
                  <a:outerShdw blurRad="38100" dist="38100" dir="2700000" algn="tl">
                    <a:srgbClr val="000000">
                      <a:alpha val="43137"/>
                    </a:srgbClr>
                  </a:outerShdw>
                </a:effectLst>
                <a:latin typeface="Calibri" panose="020F0502020204030204" pitchFamily="34" charset="0"/>
              </a:rPr>
              <a:t>appear before the judgment seat of Christ, so that each one may be recompensed for his deeds in the body, according to what he has done, whether good or bad.”</a:t>
            </a:r>
          </a:p>
        </p:txBody>
      </p:sp>
      <p:pic>
        <p:nvPicPr>
          <p:cNvPr id="5" name="Picture 4">
            <a:extLst>
              <a:ext uri="{FF2B5EF4-FFF2-40B4-BE49-F238E27FC236}">
                <a16:creationId xmlns:a16="http://schemas.microsoft.com/office/drawing/2014/main" id="{D4CD2775-35E4-4D56-87E5-076BC898BA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74127" y="3048000"/>
            <a:ext cx="2043746" cy="1828800"/>
          </a:xfrm>
          <a:prstGeom prst="rect">
            <a:avLst/>
          </a:prstGeom>
          <a:ln>
            <a:solidFill>
              <a:schemeClr val="tx1"/>
            </a:solid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77BCF2-F406-496E-BFF1-4852D41011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824398"/>
          </a:xfrm>
          <a:prstGeom prst="rect">
            <a:avLst/>
          </a:prstGeom>
          <a:noFill/>
          <a:ln w="28575">
            <a:noFill/>
            <a:miter lim="800000"/>
            <a:headEnd/>
            <a:tailEnd/>
          </a:ln>
        </p:spPr>
        <p:txBody>
          <a:bodyPr wrap="square">
            <a:spAutoFit/>
          </a:bodyPr>
          <a:lstStyle/>
          <a:p>
            <a:pPr algn="ctr">
              <a:spcBef>
                <a:spcPts val="0"/>
              </a:spcBef>
              <a:spcAft>
                <a:spcPts val="900"/>
              </a:spcAft>
              <a:buClr>
                <a:schemeClr val="tx2"/>
              </a:buClr>
              <a:buSzPct val="75000"/>
              <a:defRPr/>
            </a:pPr>
            <a:r>
              <a:rPr lang="en-US" sz="4000" dirty="0">
                <a:solidFill>
                  <a:srgbClr val="00FFFF"/>
                </a:solidFill>
                <a:effectLst>
                  <a:outerShdw blurRad="38100" dist="38100" dir="2700000" algn="tl">
                    <a:srgbClr val="000000">
                      <a:alpha val="43137"/>
                    </a:srgbClr>
                  </a:outerShdw>
                </a:effectLst>
                <a:cs typeface="Calibri" panose="020F0502020204030204" pitchFamily="34" charset="0"/>
              </a:rPr>
              <a:t>1 Corinthians 9:24-27</a:t>
            </a:r>
          </a:p>
          <a:p>
            <a:pPr algn="just" eaLnBrk="1" hangingPunct="1">
              <a:defRPr/>
            </a:pPr>
            <a:r>
              <a:rPr lang="en-US" sz="3250" dirty="0">
                <a:latin typeface="Calibri" panose="020F0502020204030204" pitchFamily="34" charset="0"/>
              </a:rPr>
              <a:t>“</a:t>
            </a:r>
            <a:r>
              <a:rPr lang="en-US" sz="3250" baseline="30000" dirty="0">
                <a:latin typeface="Calibri" panose="020F0502020204030204" pitchFamily="34" charset="0"/>
              </a:rPr>
              <a:t>24 </a:t>
            </a:r>
            <a:r>
              <a:rPr lang="en-US" sz="3250" dirty="0">
                <a:latin typeface="Calibri" panose="020F0502020204030204" pitchFamily="34" charset="0"/>
              </a:rPr>
              <a:t>Do you not know that those who run in a race all run, but </a:t>
            </a:r>
            <a:r>
              <a:rPr lang="en-US" sz="3250" i="1" dirty="0">
                <a:latin typeface="Calibri" panose="020F0502020204030204" pitchFamily="34" charset="0"/>
              </a:rPr>
              <a:t>only</a:t>
            </a:r>
            <a:r>
              <a:rPr lang="en-US" sz="3250" dirty="0">
                <a:latin typeface="Calibri" panose="020F0502020204030204" pitchFamily="34" charset="0"/>
              </a:rPr>
              <a:t> one receives the prize? Run in such a way that you may win. </a:t>
            </a:r>
            <a:r>
              <a:rPr lang="en-US" sz="3250" baseline="30000" dirty="0">
                <a:latin typeface="Calibri" panose="020F0502020204030204" pitchFamily="34" charset="0"/>
              </a:rPr>
              <a:t>25 </a:t>
            </a:r>
            <a:r>
              <a:rPr lang="en-US" sz="3250" dirty="0">
                <a:latin typeface="Calibri" panose="020F0502020204030204" pitchFamily="34" charset="0"/>
              </a:rPr>
              <a:t>Everyone who competes in the games exercises self-control in all things. They then </a:t>
            </a:r>
            <a:r>
              <a:rPr lang="en-US" sz="3250" i="1" dirty="0">
                <a:latin typeface="Calibri" panose="020F0502020204030204" pitchFamily="34" charset="0"/>
              </a:rPr>
              <a:t>do it</a:t>
            </a:r>
            <a:r>
              <a:rPr lang="en-US" sz="3250" dirty="0">
                <a:latin typeface="Calibri" panose="020F0502020204030204" pitchFamily="34" charset="0"/>
              </a:rPr>
              <a:t> to receive a perishable wreath, but we an imperishable. </a:t>
            </a:r>
            <a:r>
              <a:rPr lang="en-US" sz="3250" baseline="30000" dirty="0">
                <a:latin typeface="Calibri" panose="020F0502020204030204" pitchFamily="34" charset="0"/>
              </a:rPr>
              <a:t>26 </a:t>
            </a:r>
            <a:r>
              <a:rPr lang="en-US" sz="3250" dirty="0">
                <a:latin typeface="Calibri" panose="020F0502020204030204" pitchFamily="34" charset="0"/>
              </a:rPr>
              <a:t>Therefore I run in such a way, as not without aim; I box in such a way, as not beating the air; </a:t>
            </a:r>
            <a:r>
              <a:rPr lang="en-US" sz="3250" baseline="30000" dirty="0">
                <a:latin typeface="Calibri" panose="020F0502020204030204" pitchFamily="34" charset="0"/>
              </a:rPr>
              <a:t>27 </a:t>
            </a:r>
            <a:r>
              <a:rPr lang="en-US" sz="3250" dirty="0">
                <a:latin typeface="Calibri" panose="020F0502020204030204" pitchFamily="34" charset="0"/>
              </a:rPr>
              <a:t>but I discipline my body and make it my slave, so that, after I have preached to others, I myself will not be disqualified.”</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41" name="Group 33"/>
          <p:cNvGraphicFramePr>
            <a:graphicFrameLocks noGrp="1"/>
          </p:cNvGraphicFramePr>
          <p:nvPr/>
        </p:nvGraphicFramePr>
        <p:xfrm>
          <a:off x="609600" y="152404"/>
          <a:ext cx="10972800" cy="6553192"/>
        </p:xfrm>
        <a:graphic>
          <a:graphicData uri="http://schemas.openxmlformats.org/drawingml/2006/table">
            <a:tbl>
              <a:tblPr>
                <a:tableStyleId>{5940675A-B579-460E-94D1-54222C63F5DA}</a:tableStyleId>
              </a:tblPr>
              <a:tblGrid>
                <a:gridCol w="3872753">
                  <a:extLst>
                    <a:ext uri="{9D8B030D-6E8A-4147-A177-3AD203B41FA5}">
                      <a16:colId xmlns:a16="http://schemas.microsoft.com/office/drawing/2014/main" val="20000"/>
                    </a:ext>
                  </a:extLst>
                </a:gridCol>
                <a:gridCol w="2674044">
                  <a:extLst>
                    <a:ext uri="{9D8B030D-6E8A-4147-A177-3AD203B41FA5}">
                      <a16:colId xmlns:a16="http://schemas.microsoft.com/office/drawing/2014/main" val="20001"/>
                    </a:ext>
                  </a:extLst>
                </a:gridCol>
                <a:gridCol w="4426003">
                  <a:extLst>
                    <a:ext uri="{9D8B030D-6E8A-4147-A177-3AD203B41FA5}">
                      <a16:colId xmlns:a16="http://schemas.microsoft.com/office/drawing/2014/main" val="20002"/>
                    </a:ext>
                  </a:extLst>
                </a:gridCol>
              </a:tblGrid>
              <a:tr h="685731">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600" kern="1200" dirty="0">
                          <a:solidFill>
                            <a:srgbClr val="00FFFF"/>
                          </a:solidFill>
                          <a:effectLst/>
                          <a:latin typeface="Calibri" panose="020F0502020204030204" pitchFamily="34" charset="0"/>
                          <a:ea typeface="+mj-ea"/>
                          <a:cs typeface="Calibri" panose="020F0502020204030204" pitchFamily="34" charset="0"/>
                        </a:rPr>
                        <a:t>Scripture’s Five Crowns </a:t>
                      </a:r>
                      <a:br>
                        <a:rPr lang="en-US" altLang="en-US" sz="3600" kern="1200" dirty="0">
                          <a:solidFill>
                            <a:srgbClr val="00FFFF"/>
                          </a:solidFill>
                          <a:effectLst/>
                          <a:latin typeface="Calibri" panose="020F0502020204030204" pitchFamily="34" charset="0"/>
                          <a:ea typeface="+mj-ea"/>
                          <a:cs typeface="Calibri" panose="020F0502020204030204" pitchFamily="34" charset="0"/>
                        </a:rPr>
                      </a:br>
                      <a:r>
                        <a:rPr lang="en-US" altLang="en-US" sz="2800" kern="1200" dirty="0">
                          <a:solidFill>
                            <a:schemeClr val="tx1"/>
                          </a:solidFill>
                          <a:effectLst/>
                          <a:latin typeface="Calibri" panose="020F0502020204030204" pitchFamily="34" charset="0"/>
                          <a:ea typeface="+mj-ea"/>
                          <a:cs typeface="Calibri" panose="020F0502020204030204" pitchFamily="34" charset="0"/>
                        </a:rPr>
                        <a:t>(Rev 4:10: 3:11; 2 John 8)</a:t>
                      </a:r>
                      <a:endParaRPr lang="en-US" sz="2800" kern="1200" dirty="0">
                        <a:solidFill>
                          <a:schemeClr val="tx1"/>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4048066298"/>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2"/>
                          </a:solidFill>
                          <a:effectLst/>
                          <a:latin typeface="Calibri" panose="020F0502020204030204" pitchFamily="34" charset="0"/>
                          <a:cs typeface="Calibri" panose="020F0502020204030204" pitchFamily="34" charset="0"/>
                        </a:rPr>
                        <a:t>SCRIPTURE</a:t>
                      </a:r>
                      <a:endParaRPr lang="en-US" sz="3200" b="1" u="none" kern="1200" dirty="0">
                        <a:solidFill>
                          <a:schemeClr val="bg2"/>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rgbClr val="C00000"/>
                          </a:solidFill>
                          <a:effectLst/>
                          <a:latin typeface="Calibri" panose="020F0502020204030204" pitchFamily="34" charset="0"/>
                          <a:cs typeface="Calibri" panose="020F0502020204030204" pitchFamily="34" charset="0"/>
                        </a:rPr>
                        <a:t>CROWN</a:t>
                      </a:r>
                      <a:endParaRPr lang="en-US" sz="3200" b="1" u="none" kern="1200" dirty="0">
                        <a:solidFill>
                          <a:srgbClr val="C00000"/>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1">
                              <a:lumMod val="50000"/>
                            </a:schemeClr>
                          </a:solidFill>
                          <a:effectLst/>
                          <a:latin typeface="Calibri" panose="020F0502020204030204" pitchFamily="34" charset="0"/>
                          <a:cs typeface="Calibri" panose="020F0502020204030204" pitchFamily="34" charset="0"/>
                        </a:rPr>
                        <a:t>PURPOSE</a:t>
                      </a:r>
                      <a:endParaRPr lang="en-US" sz="3200" b="1" u="none" kern="1200" dirty="0">
                        <a:solidFill>
                          <a:schemeClr val="bg1">
                            <a:lumMod val="50000"/>
                          </a:schemeClr>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0"/>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 Cor. 9:24-27</a:t>
                      </a: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Incorruptible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Gaining mastery over the flesh</a:t>
                      </a:r>
                      <a:endParaRPr kumimoji="0" lang="en-US" sz="2600" b="0" i="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1"/>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 Thess. 2:19-20</a:t>
                      </a: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Rejoicing</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Soul winning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2"/>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Jas. 1:12; Rev. 2:10</a:t>
                      </a: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Life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Enduring trials</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3"/>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 Pet. 5:2-4</a:t>
                      </a: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Glory</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Shepherding God’s people</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4"/>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2 Tim. 4:8</a:t>
                      </a: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kern="1200" cap="none" normalizeH="0" baseline="0" dirty="0">
                          <a:ln>
                            <a:noFill/>
                          </a:ln>
                          <a:solidFill>
                            <a:srgbClr val="C00000"/>
                          </a:solidFill>
                          <a:effectLst/>
                          <a:latin typeface="Calibri" panose="020F0502020204030204" pitchFamily="34" charset="0"/>
                          <a:cs typeface="Calibri" panose="020F0502020204030204" pitchFamily="34" charset="0"/>
                        </a:rPr>
                        <a:t>Righteousness</a:t>
                      </a:r>
                      <a:endPar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Longing for His appearing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8250334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521239601"/>
              </p:ext>
            </p:extLst>
          </p:nvPr>
        </p:nvGraphicFramePr>
        <p:xfrm>
          <a:off x="609600" y="316858"/>
          <a:ext cx="10972800" cy="6068219"/>
        </p:xfrm>
        <a:graphic>
          <a:graphicData uri="http://schemas.openxmlformats.org/drawingml/2006/table">
            <a:tbl>
              <a:tblPr firstRow="1" bandRow="1">
                <a:tableStyleId>{073A0DAA-6AF3-43AB-8588-CEC1D06C72B9}</a:tableStyleId>
              </a:tblPr>
              <a:tblGrid>
                <a:gridCol w="146304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651760">
                  <a:extLst>
                    <a:ext uri="{9D8B030D-6E8A-4147-A177-3AD203B41FA5}">
                      <a16:colId xmlns:a16="http://schemas.microsoft.com/office/drawing/2014/main" val="20002"/>
                    </a:ext>
                  </a:extLst>
                </a:gridCol>
                <a:gridCol w="2011680">
                  <a:extLst>
                    <a:ext uri="{9D8B030D-6E8A-4147-A177-3AD203B41FA5}">
                      <a16:colId xmlns:a16="http://schemas.microsoft.com/office/drawing/2014/main" val="20003"/>
                    </a:ext>
                  </a:extLst>
                </a:gridCol>
                <a:gridCol w="2560320">
                  <a:extLst>
                    <a:ext uri="{9D8B030D-6E8A-4147-A177-3AD203B41FA5}">
                      <a16:colId xmlns:a16="http://schemas.microsoft.com/office/drawing/2014/main" val="20004"/>
                    </a:ext>
                  </a:extLst>
                </a:gridCol>
              </a:tblGrid>
              <a:tr h="794830">
                <a:tc gridSpan="5">
                  <a:txBody>
                    <a:bodyPr/>
                    <a:lstStyle/>
                    <a:p>
                      <a:pPr algn="ctr"/>
                      <a:r>
                        <a:rPr kumimoji="0" lang="en-US" sz="3600" b="0" u="none" strike="noStrike" kern="0" cap="none" spc="0" normalizeH="0" baseline="0" noProof="0" dirty="0">
                          <a:ln>
                            <a:noFill/>
                          </a:ln>
                          <a:solidFill>
                            <a:srgbClr val="00FFFF"/>
                          </a:solidFill>
                          <a:effectLst/>
                          <a:uLnTx/>
                          <a:uFillTx/>
                        </a:rPr>
                        <a:t>SCRIPTURE’S FOUR JUDGMENTS</a:t>
                      </a:r>
                      <a:endParaRPr lang="en-US" sz="1400" b="0" dirty="0">
                        <a:solidFill>
                          <a:srgbClr val="00FFFF"/>
                        </a:solidFill>
                        <a:latin typeface="Calibri" panose="020F0502020204030204" pitchFamily="34" charset="0"/>
                      </a:endParaRPr>
                    </a:p>
                  </a:txBody>
                  <a:tcPr marT="45717" marB="45717" anchor="ctr"/>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94830">
                <a:tc>
                  <a:txBody>
                    <a:bodyPr/>
                    <a:lstStyle/>
                    <a:p>
                      <a:pPr algn="l"/>
                      <a:r>
                        <a:rPr lang="en-US" sz="1800" b="1" dirty="0"/>
                        <a:t>NAME</a:t>
                      </a:r>
                      <a:endParaRPr lang="en-US" sz="1800" b="1" dirty="0">
                        <a:latin typeface="Calibri" panose="020F0502020204030204" pitchFamily="34" charset="0"/>
                      </a:endParaRPr>
                    </a:p>
                  </a:txBody>
                  <a:tcPr marT="45717" marB="45717" anchor="ctr"/>
                </a:tc>
                <a:tc>
                  <a:txBody>
                    <a:bodyPr/>
                    <a:lstStyle/>
                    <a:p>
                      <a:pPr marL="0" algn="ctr" defTabSz="914400" rtl="0" eaLnBrk="1" latinLnBrk="0" hangingPunct="1"/>
                      <a:r>
                        <a:rPr lang="en-US" sz="1800" b="1" kern="1200" dirty="0">
                          <a:solidFill>
                            <a:srgbClr val="0000CC"/>
                          </a:solidFill>
                        </a:rPr>
                        <a:t>SHEEP AND GOAT</a:t>
                      </a:r>
                      <a:endParaRPr lang="en-US" sz="1800" b="1" kern="1200" dirty="0">
                        <a:solidFill>
                          <a:srgbClr val="0000CC"/>
                        </a:solidFill>
                        <a:latin typeface="Calibri" panose="020F0502020204030204" pitchFamily="34" charset="0"/>
                        <a:ea typeface="+mn-ea"/>
                        <a:cs typeface="+mn-cs"/>
                      </a:endParaRPr>
                    </a:p>
                  </a:txBody>
                  <a:tcPr marT="45717" marB="45717" anchor="ctr"/>
                </a:tc>
                <a:tc>
                  <a:txBody>
                    <a:bodyPr/>
                    <a:lstStyle/>
                    <a:p>
                      <a:pPr algn="ctr"/>
                      <a:r>
                        <a:rPr lang="en-US" sz="1800" b="1" dirty="0">
                          <a:solidFill>
                            <a:schemeClr val="bg2"/>
                          </a:solidFill>
                        </a:rPr>
                        <a:t>JUDGMENT OF THE JEWS</a:t>
                      </a:r>
                      <a:endParaRPr lang="en-US" sz="1800" b="1" dirty="0">
                        <a:solidFill>
                          <a:schemeClr val="bg2"/>
                        </a:solidFill>
                        <a:latin typeface="Calibri" panose="020F0502020204030204" pitchFamily="34" charset="0"/>
                      </a:endParaRPr>
                    </a:p>
                  </a:txBody>
                  <a:tcPr marT="45717" marB="45717" anchor="ctr"/>
                </a:tc>
                <a:tc>
                  <a:txBody>
                    <a:bodyPr/>
                    <a:lstStyle/>
                    <a:p>
                      <a:pPr marL="0" algn="ctr" defTabSz="914400" rtl="0" eaLnBrk="1" latinLnBrk="0" hangingPunct="1"/>
                      <a:r>
                        <a:rPr lang="en-US" sz="1800" b="1" kern="1200" dirty="0">
                          <a:solidFill>
                            <a:srgbClr val="9900FF"/>
                          </a:solidFill>
                        </a:rPr>
                        <a:t>BEMA SEAT</a:t>
                      </a:r>
                      <a:endParaRPr lang="en-US" sz="1800" b="1" kern="1200" dirty="0">
                        <a:solidFill>
                          <a:srgbClr val="9900FF"/>
                        </a:solidFill>
                        <a:latin typeface="Calibri" panose="020F0502020204030204" pitchFamily="34" charset="0"/>
                        <a:ea typeface="+mn-ea"/>
                        <a:cs typeface="+mn-cs"/>
                      </a:endParaRPr>
                    </a:p>
                  </a:txBody>
                  <a:tcPr marT="45717" marB="45717" anchor="ctr"/>
                </a:tc>
                <a:tc>
                  <a:txBody>
                    <a:bodyPr/>
                    <a:lstStyle/>
                    <a:p>
                      <a:pPr algn="ctr"/>
                      <a:r>
                        <a:rPr lang="en-US" sz="1800" b="1" kern="1200" dirty="0">
                          <a:solidFill>
                            <a:srgbClr val="C00000"/>
                          </a:solidFill>
                        </a:rPr>
                        <a:t>GREAT WHITE THRONE</a:t>
                      </a:r>
                      <a:endParaRPr lang="en-US" sz="18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0"/>
                  </a:ext>
                </a:extLst>
              </a:tr>
              <a:tr h="371120">
                <a:tc>
                  <a:txBody>
                    <a:bodyPr/>
                    <a:lstStyle/>
                    <a:p>
                      <a:r>
                        <a:rPr lang="en-US" sz="1800" b="1" dirty="0"/>
                        <a:t>SCRIPTURE</a:t>
                      </a:r>
                      <a:endParaRPr lang="en-US" sz="1800" b="1" dirty="0">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0000CC"/>
                          </a:solidFill>
                        </a:rPr>
                        <a:t>Matt 25:31-46</a:t>
                      </a:r>
                      <a:endParaRPr lang="en-US" sz="2000" b="1" kern="1200" dirty="0">
                        <a:solidFill>
                          <a:srgbClr val="0000CC"/>
                        </a:solidFill>
                        <a:latin typeface="Calibri" panose="020F0502020204030204" pitchFamily="34" charset="0"/>
                        <a:ea typeface="+mn-ea"/>
                        <a:cs typeface="+mn-cs"/>
                      </a:endParaRPr>
                    </a:p>
                  </a:txBody>
                  <a:tcPr marT="45717" marB="45717" anchor="ctr"/>
                </a:tc>
                <a:tc>
                  <a:txBody>
                    <a:bodyPr/>
                    <a:lstStyle/>
                    <a:p>
                      <a:r>
                        <a:rPr lang="en-US" sz="2000" b="1" dirty="0">
                          <a:solidFill>
                            <a:schemeClr val="bg2"/>
                          </a:solidFill>
                        </a:rPr>
                        <a:t>Ezek 20:33-44</a:t>
                      </a:r>
                      <a:endParaRPr lang="en-US" sz="2000" b="1" dirty="0">
                        <a:solidFill>
                          <a:schemeClr val="bg2"/>
                        </a:solidFill>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9900FF"/>
                          </a:solidFill>
                        </a:rPr>
                        <a:t>1 Cor 3:10-15</a:t>
                      </a:r>
                      <a:endParaRPr lang="en-US" sz="2000" b="1" kern="1200" dirty="0">
                        <a:solidFill>
                          <a:srgbClr val="9900FF"/>
                        </a:solidFill>
                        <a:latin typeface="Calibri" panose="020F0502020204030204" pitchFamily="34" charset="0"/>
                        <a:ea typeface="+mn-ea"/>
                        <a:cs typeface="+mn-cs"/>
                      </a:endParaRPr>
                    </a:p>
                  </a:txBody>
                  <a:tcPr marT="45717" marB="45717" anchor="ctr"/>
                </a:tc>
                <a:tc>
                  <a:txBody>
                    <a:bodyPr/>
                    <a:lstStyle/>
                    <a:p>
                      <a:r>
                        <a:rPr lang="en-US" sz="2000" b="1" kern="1200" dirty="0">
                          <a:solidFill>
                            <a:srgbClr val="C00000"/>
                          </a:solidFill>
                        </a:rPr>
                        <a:t>Rev 20:11-15</a:t>
                      </a:r>
                      <a:endParaRPr lang="en-US" sz="20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1"/>
                  </a:ext>
                </a:extLst>
              </a:tr>
              <a:tr h="649461">
                <a:tc>
                  <a:txBody>
                    <a:bodyPr/>
                    <a:lstStyle/>
                    <a:p>
                      <a:r>
                        <a:rPr lang="en-US" sz="1800" b="1" dirty="0"/>
                        <a:t>PLACE</a:t>
                      </a:r>
                      <a:endParaRPr lang="en-US" sz="1800" b="1" dirty="0">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0000CC"/>
                          </a:solidFill>
                        </a:rPr>
                        <a:t>Earth, Jerusalem</a:t>
                      </a:r>
                      <a:endParaRPr lang="en-US" sz="2000" b="1" kern="1200" dirty="0">
                        <a:solidFill>
                          <a:srgbClr val="0000CC"/>
                        </a:solidFill>
                        <a:latin typeface="Calibri" panose="020F0502020204030204" pitchFamily="34" charset="0"/>
                        <a:ea typeface="+mn-ea"/>
                        <a:cs typeface="+mn-cs"/>
                      </a:endParaRPr>
                    </a:p>
                  </a:txBody>
                  <a:tcPr marT="45717" marB="45717" anchor="ctr"/>
                </a:tc>
                <a:tc>
                  <a:txBody>
                    <a:bodyPr/>
                    <a:lstStyle/>
                    <a:p>
                      <a:r>
                        <a:rPr lang="en-US" sz="2000" b="1" dirty="0">
                          <a:solidFill>
                            <a:schemeClr val="bg2"/>
                          </a:solidFill>
                        </a:rPr>
                        <a:t>Earth, wilderness</a:t>
                      </a:r>
                      <a:endParaRPr lang="en-US" sz="2000" b="1" dirty="0">
                        <a:solidFill>
                          <a:schemeClr val="bg2"/>
                        </a:solidFill>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9900FF"/>
                          </a:solidFill>
                        </a:rPr>
                        <a:t>Heaven</a:t>
                      </a:r>
                      <a:endParaRPr lang="en-US" sz="2000" b="1" kern="1200" dirty="0">
                        <a:solidFill>
                          <a:srgbClr val="9900FF"/>
                        </a:solidFill>
                        <a:latin typeface="Calibri" panose="020F0502020204030204" pitchFamily="34" charset="0"/>
                        <a:ea typeface="+mn-ea"/>
                        <a:cs typeface="+mn-cs"/>
                      </a:endParaRPr>
                    </a:p>
                  </a:txBody>
                  <a:tcPr marT="45717" marB="45717" anchor="ctr"/>
                </a:tc>
                <a:tc>
                  <a:txBody>
                    <a:bodyPr/>
                    <a:lstStyle/>
                    <a:p>
                      <a:r>
                        <a:rPr lang="en-US" sz="2000" b="1" kern="1200" dirty="0">
                          <a:solidFill>
                            <a:srgbClr val="C00000"/>
                          </a:solidFill>
                        </a:rPr>
                        <a:t>Earth</a:t>
                      </a:r>
                      <a:endParaRPr lang="en-US" sz="20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2"/>
                  </a:ext>
                </a:extLst>
              </a:tr>
              <a:tr h="927801">
                <a:tc>
                  <a:txBody>
                    <a:bodyPr/>
                    <a:lstStyle/>
                    <a:p>
                      <a:r>
                        <a:rPr lang="en-US" sz="1800" b="1" dirty="0"/>
                        <a:t>AUDIENCE</a:t>
                      </a:r>
                      <a:endParaRPr lang="en-US" sz="1800" b="1" dirty="0">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0000CC"/>
                          </a:solidFill>
                        </a:rPr>
                        <a:t>Gentile Tribulation survivors</a:t>
                      </a:r>
                      <a:endParaRPr lang="en-US" sz="2000" b="1" kern="1200" dirty="0">
                        <a:solidFill>
                          <a:srgbClr val="0000CC"/>
                        </a:solidFill>
                        <a:latin typeface="Calibri" panose="020F0502020204030204" pitchFamily="34" charset="0"/>
                        <a:ea typeface="+mn-ea"/>
                        <a:cs typeface="+mn-cs"/>
                      </a:endParaRPr>
                    </a:p>
                  </a:txBody>
                  <a:tcPr marT="45717" marB="45717" anchor="ctr"/>
                </a:tc>
                <a:tc>
                  <a:txBody>
                    <a:bodyPr/>
                    <a:lstStyle/>
                    <a:p>
                      <a:r>
                        <a:rPr lang="en-US" sz="2000" b="1" dirty="0">
                          <a:solidFill>
                            <a:schemeClr val="bg2"/>
                          </a:solidFill>
                        </a:rPr>
                        <a:t>Jewish Tribulation survivors</a:t>
                      </a:r>
                      <a:endParaRPr lang="en-US" sz="2000" b="1" dirty="0">
                        <a:solidFill>
                          <a:schemeClr val="bg2"/>
                        </a:solidFill>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9900FF"/>
                          </a:solidFill>
                        </a:rPr>
                        <a:t>Church Age believers</a:t>
                      </a:r>
                      <a:endParaRPr lang="en-US" sz="2000" b="1" kern="1200" dirty="0">
                        <a:solidFill>
                          <a:srgbClr val="9900FF"/>
                        </a:solidFill>
                        <a:latin typeface="Calibri" panose="020F0502020204030204" pitchFamily="34" charset="0"/>
                        <a:ea typeface="+mn-ea"/>
                        <a:cs typeface="+mn-cs"/>
                      </a:endParaRPr>
                    </a:p>
                  </a:txBody>
                  <a:tcPr marT="45717" marB="45717" anchor="ctr"/>
                </a:tc>
                <a:tc>
                  <a:txBody>
                    <a:bodyPr/>
                    <a:lstStyle/>
                    <a:p>
                      <a:r>
                        <a:rPr lang="en-US" sz="2000" b="1" kern="1200" dirty="0">
                          <a:solidFill>
                            <a:srgbClr val="C00000"/>
                          </a:solidFill>
                        </a:rPr>
                        <a:t>All unsaved</a:t>
                      </a:r>
                      <a:endParaRPr lang="en-US" sz="20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3"/>
                  </a:ext>
                </a:extLst>
              </a:tr>
              <a:tr h="649461">
                <a:tc>
                  <a:txBody>
                    <a:bodyPr/>
                    <a:lstStyle/>
                    <a:p>
                      <a:r>
                        <a:rPr lang="en-US" sz="1800" b="1" dirty="0"/>
                        <a:t>WHEN</a:t>
                      </a:r>
                      <a:endParaRPr lang="en-US" sz="1800" b="1" dirty="0">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0000CC"/>
                          </a:solidFill>
                        </a:rPr>
                        <a:t>After Tribulation</a:t>
                      </a:r>
                      <a:endParaRPr lang="en-US" sz="2000" b="1" kern="1200" dirty="0">
                        <a:solidFill>
                          <a:srgbClr val="0000CC"/>
                        </a:solidFill>
                        <a:latin typeface="Calibri" panose="020F0502020204030204" pitchFamily="34" charset="0"/>
                        <a:ea typeface="+mn-ea"/>
                        <a:cs typeface="+mn-cs"/>
                      </a:endParaRPr>
                    </a:p>
                  </a:txBody>
                  <a:tcPr marT="45717" marB="45717" anchor="ctr"/>
                </a:tc>
                <a:tc>
                  <a:txBody>
                    <a:bodyPr/>
                    <a:lstStyle/>
                    <a:p>
                      <a:r>
                        <a:rPr lang="en-US" sz="2000" b="1" dirty="0">
                          <a:solidFill>
                            <a:schemeClr val="bg2"/>
                          </a:solidFill>
                        </a:rPr>
                        <a:t>After Tribulation</a:t>
                      </a:r>
                      <a:endParaRPr lang="en-US" sz="2000" b="1" dirty="0">
                        <a:solidFill>
                          <a:schemeClr val="bg2"/>
                        </a:solidFill>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9900FF"/>
                          </a:solidFill>
                        </a:rPr>
                        <a:t>After rapture</a:t>
                      </a:r>
                      <a:endParaRPr lang="en-US" sz="2000" b="1" kern="1200" dirty="0">
                        <a:solidFill>
                          <a:srgbClr val="9900FF"/>
                        </a:solidFill>
                        <a:latin typeface="Calibri" panose="020F0502020204030204" pitchFamily="34" charset="0"/>
                        <a:ea typeface="+mn-ea"/>
                        <a:cs typeface="+mn-cs"/>
                      </a:endParaRPr>
                    </a:p>
                  </a:txBody>
                  <a:tcPr marT="45717" marB="45717" anchor="ctr"/>
                </a:tc>
                <a:tc>
                  <a:txBody>
                    <a:bodyPr/>
                    <a:lstStyle/>
                    <a:p>
                      <a:r>
                        <a:rPr lang="en-US" sz="2000" b="1" kern="1200" dirty="0">
                          <a:solidFill>
                            <a:srgbClr val="C00000"/>
                          </a:solidFill>
                        </a:rPr>
                        <a:t>After Millennium</a:t>
                      </a:r>
                      <a:endParaRPr lang="en-US" sz="20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4"/>
                  </a:ext>
                </a:extLst>
              </a:tr>
              <a:tr h="927801">
                <a:tc>
                  <a:txBody>
                    <a:bodyPr/>
                    <a:lstStyle/>
                    <a:p>
                      <a:r>
                        <a:rPr lang="en-US" sz="1800" b="1" dirty="0"/>
                        <a:t>PURPOSE</a:t>
                      </a:r>
                      <a:endParaRPr lang="en-US" sz="1800" b="1" dirty="0">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0000CC"/>
                          </a:solidFill>
                        </a:rPr>
                        <a:t>Saved Gentiles enter kingdom</a:t>
                      </a:r>
                      <a:endParaRPr lang="en-US" sz="2000" b="1" kern="1200" dirty="0">
                        <a:solidFill>
                          <a:srgbClr val="0000CC"/>
                        </a:solidFill>
                        <a:latin typeface="Calibri" panose="020F0502020204030204" pitchFamily="34" charset="0"/>
                        <a:ea typeface="+mn-ea"/>
                        <a:cs typeface="+mn-cs"/>
                      </a:endParaRPr>
                    </a:p>
                  </a:txBody>
                  <a:tcPr marT="45717" marB="45717" anchor="ctr"/>
                </a:tc>
                <a:tc>
                  <a:txBody>
                    <a:bodyPr/>
                    <a:lstStyle/>
                    <a:p>
                      <a:r>
                        <a:rPr lang="en-US" sz="2000" b="1" dirty="0">
                          <a:solidFill>
                            <a:schemeClr val="bg2"/>
                          </a:solidFill>
                        </a:rPr>
                        <a:t>Saved Jews enter kingdom</a:t>
                      </a:r>
                      <a:endParaRPr lang="en-US" sz="2000" b="1" dirty="0">
                        <a:solidFill>
                          <a:schemeClr val="bg2"/>
                        </a:solidFill>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9900FF"/>
                          </a:solidFill>
                        </a:rPr>
                        <a:t>Reward believers</a:t>
                      </a:r>
                      <a:endParaRPr lang="en-US" sz="2000" b="1" kern="1200" dirty="0">
                        <a:solidFill>
                          <a:srgbClr val="9900FF"/>
                        </a:solidFill>
                        <a:latin typeface="Calibri" panose="020F0502020204030204" pitchFamily="34" charset="0"/>
                        <a:ea typeface="+mn-ea"/>
                        <a:cs typeface="+mn-cs"/>
                      </a:endParaRPr>
                    </a:p>
                  </a:txBody>
                  <a:tcPr marT="45717" marB="45717" anchor="ctr"/>
                </a:tc>
                <a:tc>
                  <a:txBody>
                    <a:bodyPr/>
                    <a:lstStyle/>
                    <a:p>
                      <a:r>
                        <a:rPr lang="en-US" sz="2000" b="1" kern="1200" dirty="0">
                          <a:solidFill>
                            <a:srgbClr val="C00000"/>
                          </a:solidFill>
                        </a:rPr>
                        <a:t>Degree of punishment in hell</a:t>
                      </a:r>
                      <a:endParaRPr lang="en-US" sz="20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5"/>
                  </a:ext>
                </a:extLst>
              </a:tr>
              <a:tr h="927801">
                <a:tc>
                  <a:txBody>
                    <a:bodyPr/>
                    <a:lstStyle/>
                    <a:p>
                      <a:r>
                        <a:rPr lang="en-US" sz="1800" b="1" dirty="0"/>
                        <a:t>EVALUATION</a:t>
                      </a:r>
                      <a:endParaRPr lang="en-US" sz="1800" b="1" dirty="0">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0000CC"/>
                          </a:solidFill>
                        </a:rPr>
                        <a:t>Treatment of Christ’s brethren</a:t>
                      </a:r>
                      <a:endParaRPr lang="en-US" sz="2000" b="1" kern="1200" dirty="0">
                        <a:solidFill>
                          <a:srgbClr val="0000CC"/>
                        </a:solidFill>
                        <a:latin typeface="Calibri" panose="020F0502020204030204" pitchFamily="34" charset="0"/>
                        <a:ea typeface="+mn-ea"/>
                        <a:cs typeface="+mn-cs"/>
                      </a:endParaRPr>
                    </a:p>
                  </a:txBody>
                  <a:tcPr marT="45717" marB="45717" anchor="ctr"/>
                </a:tc>
                <a:tc>
                  <a:txBody>
                    <a:bodyPr/>
                    <a:lstStyle/>
                    <a:p>
                      <a:r>
                        <a:rPr lang="en-US" sz="2000" b="1" dirty="0">
                          <a:solidFill>
                            <a:schemeClr val="bg2"/>
                          </a:solidFill>
                        </a:rPr>
                        <a:t>Passing under shepherd’s rod</a:t>
                      </a:r>
                      <a:endParaRPr lang="en-US" sz="2000" b="1" dirty="0">
                        <a:solidFill>
                          <a:schemeClr val="bg2"/>
                        </a:solidFill>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9900FF"/>
                          </a:solidFill>
                        </a:rPr>
                        <a:t>Works taken through fire</a:t>
                      </a:r>
                      <a:endParaRPr lang="en-US" sz="2000" b="1" kern="1200" dirty="0">
                        <a:solidFill>
                          <a:srgbClr val="9900FF"/>
                        </a:solidFill>
                        <a:latin typeface="Calibri" panose="020F0502020204030204" pitchFamily="34" charset="0"/>
                        <a:ea typeface="+mn-ea"/>
                        <a:cs typeface="+mn-cs"/>
                      </a:endParaRPr>
                    </a:p>
                  </a:txBody>
                  <a:tcPr marT="45717" marB="45717" anchor="ctr"/>
                </a:tc>
                <a:tc>
                  <a:txBody>
                    <a:bodyPr/>
                    <a:lstStyle/>
                    <a:p>
                      <a:r>
                        <a:rPr lang="en-US" sz="2000" b="1" kern="1200" dirty="0">
                          <a:solidFill>
                            <a:srgbClr val="C00000"/>
                          </a:solidFill>
                        </a:rPr>
                        <a:t>Not in the book; judged by books</a:t>
                      </a:r>
                      <a:endParaRPr lang="en-US" sz="20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898926253"/>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C1C99-618C-5CE2-BDDE-AD99B9803A1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1821F8-1F1A-B59B-3437-160E0CF419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27202678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DF834-F474-AD5A-320E-02B7AA23B2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5C5DF30-75AD-6AA5-1576-2350A17C24AA}"/>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18:12-13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Opposition</a:t>
            </a:r>
          </a:p>
        </p:txBody>
      </p:sp>
      <p:sp>
        <p:nvSpPr>
          <p:cNvPr id="161795" name="Rectangle 3">
            <a:extLst>
              <a:ext uri="{FF2B5EF4-FFF2-40B4-BE49-F238E27FC236}">
                <a16:creationId xmlns:a16="http://schemas.microsoft.com/office/drawing/2014/main" id="{02AAEA06-9AD3-D62F-3131-FF6DA47FEA78}"/>
              </a:ext>
            </a:extLst>
          </p:cNvPr>
          <p:cNvSpPr>
            <a:spLocks noGrp="1" noChangeArrowheads="1"/>
          </p:cNvSpPr>
          <p:nvPr>
            <p:ph type="body" idx="1"/>
          </p:nvPr>
        </p:nvSpPr>
        <p:spPr>
          <a:xfrm>
            <a:off x="1981200" y="2286000"/>
            <a:ext cx="6553200" cy="22860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Circumstances (12)</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Charge (13)</a:t>
            </a:r>
          </a:p>
          <a:p>
            <a:pPr marL="514350" lvl="3" indent="-514350">
              <a:lnSpc>
                <a:spcPct val="100000"/>
              </a:lnSpc>
              <a:spcBef>
                <a:spcPts val="0"/>
              </a:spcBef>
              <a:spcAft>
                <a:spcPts val="1800"/>
              </a:spcAft>
              <a:buClr>
                <a:srgbClr val="FFC000"/>
              </a:buClr>
              <a:buFont typeface="+mj-lt"/>
              <a:buAutoNum type="alphaLcParenR"/>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6AA1073E-A3E8-1EFA-CB82-297293E8E686}"/>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36706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464F6-9F1B-75E6-3572-D74A921A1E8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2D9946B-5BC5-3CDC-8569-D61D83C71FC2}"/>
              </a:ext>
            </a:extLst>
          </p:cNvPr>
          <p:cNvSpPr>
            <a:spLocks noGrp="1" noChangeArrowheads="1"/>
          </p:cNvSpPr>
          <p:nvPr>
            <p:ph type="body" idx="1"/>
          </p:nvPr>
        </p:nvSpPr>
        <p:spPr>
          <a:xfrm>
            <a:off x="1523999" y="2209800"/>
            <a:ext cx="6301317" cy="2286000"/>
          </a:xfrm>
        </p:spPr>
        <p:txBody>
          <a:bodyPr/>
          <a:lstStyle/>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Opposition (12-13)</a:t>
            </a:r>
          </a:p>
          <a:p>
            <a:pPr marL="457200" lvl="3" indent="-457200">
              <a:spcBef>
                <a:spcPts val="0"/>
              </a:spcBef>
              <a:spcAft>
                <a:spcPts val="1800"/>
              </a:spcAft>
              <a:buClr>
                <a:srgbClr val="00FF00"/>
              </a:buClr>
              <a:buFont typeface="+mj-lt"/>
              <a:buAutoNum type="arabicPeriod"/>
              <a:defRPr/>
            </a:pPr>
            <a:r>
              <a:rPr lang="en-US" sz="2800" b="1" u="sng" dirty="0" err="1">
                <a:solidFill>
                  <a:srgbClr val="FFFFCC"/>
                </a:solidFill>
                <a:effectLst>
                  <a:outerShdw blurRad="38100" dist="38100" dir="2700000" algn="tl">
                    <a:srgbClr val="000000">
                      <a:alpha val="43137"/>
                    </a:srgbClr>
                  </a:outerShdw>
                </a:effectLst>
              </a:rPr>
              <a:t>Gallio’s</a:t>
            </a:r>
            <a:r>
              <a:rPr lang="en-US" sz="2800" b="1" u="sng" dirty="0">
                <a:solidFill>
                  <a:srgbClr val="FFFFCC"/>
                </a:solidFill>
                <a:effectLst>
                  <a:outerShdw blurRad="38100" dist="38100" dir="2700000" algn="tl">
                    <a:srgbClr val="000000">
                      <a:alpha val="43137"/>
                    </a:srgbClr>
                  </a:outerShdw>
                </a:effectLst>
              </a:rPr>
              <a:t> decision (14-15)</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Judgment’s results (16-17)</a:t>
            </a:r>
          </a:p>
        </p:txBody>
      </p:sp>
      <p:pic>
        <p:nvPicPr>
          <p:cNvPr id="2" name="Picture 1">
            <a:extLst>
              <a:ext uri="{FF2B5EF4-FFF2-40B4-BE49-F238E27FC236}">
                <a16:creationId xmlns:a16="http://schemas.microsoft.com/office/drawing/2014/main" id="{81D63668-9A90-4CC1-2342-482428543B9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9535FDC-A8FE-D24F-89D6-43BC760C7E77}"/>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18:12-17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Paul Before </a:t>
            </a:r>
            <a:r>
              <a:rPr lang="en-US" sz="2800" dirty="0" err="1">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Gallio</a:t>
            </a:r>
            <a:endPar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spTree>
    <p:extLst>
      <p:ext uri="{BB962C8B-B14F-4D97-AF65-F5344CB8AC3E}">
        <p14:creationId xmlns:p14="http://schemas.microsoft.com/office/powerpoint/2010/main" val="37695334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2337B34-0322-6286-AE97-3703269F374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Purpose</a:t>
            </a:r>
          </a:p>
        </p:txBody>
      </p:sp>
      <p:sp>
        <p:nvSpPr>
          <p:cNvPr id="23555" name="Rectangle 3">
            <a:extLst>
              <a:ext uri="{FF2B5EF4-FFF2-40B4-BE49-F238E27FC236}">
                <a16:creationId xmlns:a16="http://schemas.microsoft.com/office/drawing/2014/main" id="{45B5CB20-FB29-930D-F06F-B3B634F48621}"/>
              </a:ext>
            </a:extLst>
          </p:cNvPr>
          <p:cNvSpPr>
            <a:spLocks noGrp="1" noChangeArrowheads="1"/>
          </p:cNvSpPr>
          <p:nvPr>
            <p:ph idx="1"/>
          </p:nvPr>
        </p:nvSpPr>
        <p:spPr>
          <a:xfrm>
            <a:off x="597408" y="1825625"/>
            <a:ext cx="6641592" cy="1831975"/>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To present Theophilus with an orderly account of the birth and growth of the church so as to affirm him in what he has believed.</a:t>
            </a:r>
          </a:p>
        </p:txBody>
      </p:sp>
      <p:pic>
        <p:nvPicPr>
          <p:cNvPr id="3" name="Picture 2">
            <a:extLst>
              <a:ext uri="{FF2B5EF4-FFF2-40B4-BE49-F238E27FC236}">
                <a16:creationId xmlns:a16="http://schemas.microsoft.com/office/drawing/2014/main" id="{2936C146-F6B6-B9E8-9F80-AD9083183800}"/>
              </a:ext>
            </a:extLst>
          </p:cNvPr>
          <p:cNvPicPr>
            <a:picLocks noChangeAspect="1"/>
          </p:cNvPicPr>
          <p:nvPr/>
        </p:nvPicPr>
        <p:blipFill>
          <a:blip r:embed="rId3"/>
          <a:stretch>
            <a:fillRect/>
          </a:stretch>
        </p:blipFill>
        <p:spPr>
          <a:xfrm>
            <a:off x="7473352" y="2057400"/>
            <a:ext cx="4121240" cy="2743200"/>
          </a:xfrm>
          <a:prstGeom prst="rect">
            <a:avLst/>
          </a:prstGeom>
          <a:ln>
            <a:solidFill>
              <a:schemeClr val="tx1"/>
            </a:solidFill>
          </a:ln>
        </p:spPr>
      </p:pic>
      <p:pic>
        <p:nvPicPr>
          <p:cNvPr id="4" name="Picture 3">
            <a:extLst>
              <a:ext uri="{FF2B5EF4-FFF2-40B4-BE49-F238E27FC236}">
                <a16:creationId xmlns:a16="http://schemas.microsoft.com/office/drawing/2014/main" id="{9E4D8E95-A1D5-7E84-F26C-17BDD28F57DD}"/>
              </a:ext>
            </a:extLst>
          </p:cNvPr>
          <p:cNvPicPr>
            <a:picLocks noChangeAspect="1"/>
          </p:cNvPicPr>
          <p:nvPr/>
        </p:nvPicPr>
        <p:blipFill>
          <a:blip r:embed="rId4"/>
          <a:stretch>
            <a:fillRect/>
          </a:stretch>
        </p:blipFill>
        <p:spPr>
          <a:xfrm>
            <a:off x="10058400" y="76200"/>
            <a:ext cx="1565455" cy="1097280"/>
          </a:xfrm>
          <a:prstGeom prst="rect">
            <a:avLst/>
          </a:prstGeom>
        </p:spPr>
      </p:pic>
    </p:spTree>
    <p:extLst>
      <p:ext uri="{BB962C8B-B14F-4D97-AF65-F5344CB8AC3E}">
        <p14:creationId xmlns:p14="http://schemas.microsoft.com/office/powerpoint/2010/main" val="29403000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6670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58400" y="76200"/>
            <a:ext cx="1565455" cy="109728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2286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Arrival (1-4)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Ministry (5-11)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 Before </a:t>
            </a:r>
            <a:r>
              <a:rPr lang="en-US" sz="2800" dirty="0" err="1">
                <a:effectLst>
                  <a:outerShdw blurRad="38100" dist="38100" dir="2700000" algn="tl">
                    <a:srgbClr val="000000">
                      <a:alpha val="43137"/>
                    </a:srgbClr>
                  </a:outerShdw>
                </a:effectLst>
                <a:latin typeface="Calibri" panose="020F0502020204030204" pitchFamily="34" charset="0"/>
              </a:rPr>
              <a:t>Gallio</a:t>
            </a:r>
            <a:r>
              <a:rPr lang="en-US" sz="2800" dirty="0">
                <a:effectLst>
                  <a:outerShdw blurRad="38100" dist="38100" dir="2700000" algn="tl">
                    <a:srgbClr val="000000">
                      <a:alpha val="43137"/>
                    </a:srgbClr>
                  </a:outerShdw>
                </a:effectLst>
                <a:latin typeface="Calibri" panose="020F0502020204030204" pitchFamily="34" charset="0"/>
              </a:rPr>
              <a:t> (12-17)</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Departure (18)</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VIII. Corinthian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18:1-18</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4513908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3581400" y="1593274"/>
            <a:ext cx="8000999" cy="3949111"/>
          </a:xfrm>
        </p:spPr>
        <p:txBody>
          <a:bodyPr/>
          <a:lstStyle/>
          <a:p>
            <a:pPr marL="0" indent="0" algn="just">
              <a:lnSpc>
                <a:spcPct val="100000"/>
              </a:lnSpc>
              <a:spcBef>
                <a:spcPts val="0"/>
              </a:spcBef>
              <a:spcAft>
                <a:spcPts val="1800"/>
              </a:spcAft>
              <a:buNone/>
            </a:pPr>
            <a:r>
              <a:rPr lang="en-US" dirty="0">
                <a:effectLst>
                  <a:outerShdw blurRad="38100" dist="38100" dir="2700000" algn="tl">
                    <a:srgbClr val="000000">
                      <a:alpha val="43137"/>
                    </a:srgbClr>
                  </a:outerShdw>
                </a:effectLst>
              </a:rPr>
              <a:t>“</a:t>
            </a:r>
            <a:r>
              <a:rPr lang="en-US" b="0" i="0" u="none" strike="noStrike" dirty="0">
                <a:effectLst>
                  <a:outerShdw blurRad="38100" dist="38100" dir="2700000" algn="tl">
                    <a:srgbClr val="000000">
                      <a:alpha val="43137"/>
                    </a:srgbClr>
                  </a:outerShdw>
                </a:effectLst>
              </a:rPr>
              <a:t>Gallio’s actions in the book of Acts will have profound effect on the growth of Christianity in the Roman world by postponing official persecution... [His] refusal to indict Paul has ramifications throughout the Empire. Had he sided with the Jewish leaders and proclaimed Christianity a new religion, it would be illegal under Roman law. A precedent would have been set that could outlaw the church at a time it is still weak and vulnerable. His refusal to indict Paul protects the preaching of Christianity for a time</a:t>
            </a:r>
            <a:r>
              <a:rPr lang="en-US" dirty="0">
                <a:effectLst>
                  <a:outerShdw blurRad="38100" dist="38100" dir="2700000" algn="tl">
                    <a:srgbClr val="000000">
                      <a:alpha val="43137"/>
                    </a:srgbClr>
                  </a:outerShdw>
                </a:effectLst>
              </a:rPr>
              <a:t>.”</a:t>
            </a:r>
          </a:p>
        </p:txBody>
      </p:sp>
      <p:sp>
        <p:nvSpPr>
          <p:cNvPr id="4" name="Text Box 5"/>
          <p:cNvSpPr txBox="1">
            <a:spLocks noChangeArrowheads="1"/>
          </p:cNvSpPr>
          <p:nvPr/>
        </p:nvSpPr>
        <p:spPr bwMode="auto">
          <a:xfrm>
            <a:off x="3381374" y="228600"/>
            <a:ext cx="565556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Mal Couch</a:t>
            </a:r>
          </a:p>
          <a:p>
            <a:pPr algn="ctr"/>
            <a:r>
              <a:rPr lang="en-US" b="0" i="0" u="none" strike="noStrike" dirty="0">
                <a:effectLst/>
                <a:latin typeface="UICTFontTextStyleTallBody"/>
              </a:rPr>
              <a:t>Couch, </a:t>
            </a:r>
            <a:r>
              <a:rPr lang="en-US" b="0" i="1" u="none" strike="noStrike" dirty="0">
                <a:effectLst/>
                <a:latin typeface="UICTFontTextStyleTallBody"/>
              </a:rPr>
              <a:t>A Bible Handbook to the Acts of the Apostles</a:t>
            </a:r>
            <a:r>
              <a:rPr lang="en-US" b="0" i="0" u="none" strike="noStrike" dirty="0">
                <a:effectLst/>
                <a:latin typeface="UICTFontTextStyleTallBody"/>
              </a:rPr>
              <a:t>, 348</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10" name="Picture 9">
            <a:extLst>
              <a:ext uri="{FF2B5EF4-FFF2-40B4-BE49-F238E27FC236}">
                <a16:creationId xmlns:a16="http://schemas.microsoft.com/office/drawing/2014/main" id="{D2959AAB-05F3-AFFE-4441-FEE44690B72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7668" r="8225"/>
          <a:stretch>
            <a:fillRect/>
          </a:stretch>
        </p:blipFill>
        <p:spPr>
          <a:xfrm>
            <a:off x="685800" y="143470"/>
            <a:ext cx="1282872" cy="914400"/>
          </a:xfrm>
          <a:prstGeom prst="rect">
            <a:avLst/>
          </a:prstGeom>
          <a:ln>
            <a:solidFill>
              <a:schemeClr val="tx1"/>
            </a:solidFill>
          </a:ln>
        </p:spPr>
      </p:pic>
      <p:pic>
        <p:nvPicPr>
          <p:cNvPr id="13" name="Picture 12">
            <a:extLst>
              <a:ext uri="{FF2B5EF4-FFF2-40B4-BE49-F238E27FC236}">
                <a16:creationId xmlns:a16="http://schemas.microsoft.com/office/drawing/2014/main" id="{7CCD4671-E728-B223-E72D-E9392495D690}"/>
              </a:ext>
            </a:extLst>
          </p:cNvPr>
          <p:cNvPicPr>
            <a:picLocks noChangeAspect="1"/>
          </p:cNvPicPr>
          <p:nvPr/>
        </p:nvPicPr>
        <p:blipFill>
          <a:blip r:embed="rId5"/>
          <a:stretch>
            <a:fillRect/>
          </a:stretch>
        </p:blipFill>
        <p:spPr>
          <a:xfrm>
            <a:off x="683362" y="1752600"/>
            <a:ext cx="2534718" cy="4114800"/>
          </a:xfrm>
          <a:prstGeom prst="rect">
            <a:avLst/>
          </a:prstGeom>
          <a:ln w="38100">
            <a:solidFill>
              <a:schemeClr val="tx1"/>
            </a:solidFill>
          </a:ln>
        </p:spPr>
      </p:pic>
    </p:spTree>
    <p:extLst>
      <p:ext uri="{BB962C8B-B14F-4D97-AF65-F5344CB8AC3E}">
        <p14:creationId xmlns:p14="http://schemas.microsoft.com/office/powerpoint/2010/main" val="21189653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464F6-9F1B-75E6-3572-D74A921A1E8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2D9946B-5BC5-3CDC-8569-D61D83C71FC2}"/>
              </a:ext>
            </a:extLst>
          </p:cNvPr>
          <p:cNvSpPr>
            <a:spLocks noGrp="1" noChangeArrowheads="1"/>
          </p:cNvSpPr>
          <p:nvPr>
            <p:ph type="body" idx="1"/>
          </p:nvPr>
        </p:nvSpPr>
        <p:spPr>
          <a:xfrm>
            <a:off x="1523999" y="2209800"/>
            <a:ext cx="6301317" cy="2286000"/>
          </a:xfrm>
        </p:spPr>
        <p:txBody>
          <a:bodyPr/>
          <a:lstStyle/>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Opposition (12-13)</a:t>
            </a:r>
          </a:p>
          <a:p>
            <a:pPr marL="457200" lvl="3" indent="-457200">
              <a:spcBef>
                <a:spcPts val="0"/>
              </a:spcBef>
              <a:spcAft>
                <a:spcPts val="1800"/>
              </a:spcAft>
              <a:buClr>
                <a:srgbClr val="00FF00"/>
              </a:buClr>
              <a:buFont typeface="+mj-lt"/>
              <a:buAutoNum type="arabicPeriod"/>
              <a:defRPr/>
            </a:pPr>
            <a:r>
              <a:rPr lang="en-US" sz="2800" dirty="0" err="1">
                <a:effectLst>
                  <a:outerShdw blurRad="38100" dist="38100" dir="2700000" algn="tl">
                    <a:srgbClr val="000000">
                      <a:alpha val="43137"/>
                    </a:srgbClr>
                  </a:outerShdw>
                </a:effectLst>
              </a:rPr>
              <a:t>Gallio’s</a:t>
            </a:r>
            <a:r>
              <a:rPr lang="en-US" sz="2800" dirty="0">
                <a:effectLst>
                  <a:outerShdw blurRad="38100" dist="38100" dir="2700000" algn="tl">
                    <a:srgbClr val="000000">
                      <a:alpha val="43137"/>
                    </a:srgbClr>
                  </a:outerShdw>
                </a:effectLst>
              </a:rPr>
              <a:t> decision (14-15)</a:t>
            </a:r>
          </a:p>
          <a:p>
            <a:pPr marL="457200" lvl="3" indent="-457200">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Judgment’s results (16-17)</a:t>
            </a:r>
          </a:p>
        </p:txBody>
      </p:sp>
      <p:pic>
        <p:nvPicPr>
          <p:cNvPr id="2" name="Picture 1">
            <a:extLst>
              <a:ext uri="{FF2B5EF4-FFF2-40B4-BE49-F238E27FC236}">
                <a16:creationId xmlns:a16="http://schemas.microsoft.com/office/drawing/2014/main" id="{81D63668-9A90-4CC1-2342-482428543B9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9535FDC-A8FE-D24F-89D6-43BC760C7E77}"/>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18:12-17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Paul Before </a:t>
            </a:r>
            <a:r>
              <a:rPr lang="en-US" sz="2800" dirty="0" err="1">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Gallio</a:t>
            </a:r>
            <a:endPar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spTree>
    <p:extLst>
      <p:ext uri="{BB962C8B-B14F-4D97-AF65-F5344CB8AC3E}">
        <p14:creationId xmlns:p14="http://schemas.microsoft.com/office/powerpoint/2010/main" val="7724691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18:16-17</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Judgment’s Results</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Case dismissed (16)</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Attack on the Jews (17a)</a:t>
            </a:r>
          </a:p>
          <a:p>
            <a:pPr marL="514350" lvl="3" indent="-514350">
              <a:lnSpc>
                <a:spcPct val="100000"/>
              </a:lnSpc>
              <a:spcBef>
                <a:spcPts val="0"/>
              </a:spcBef>
              <a:spcAft>
                <a:spcPts val="1800"/>
              </a:spcAft>
              <a:buClr>
                <a:srgbClr val="FFC000"/>
              </a:buClr>
              <a:buFont typeface="+mj-lt"/>
              <a:buAutoNum type="alphaLcParenR"/>
              <a:defRPr/>
            </a:pPr>
            <a:r>
              <a:rPr lang="en-US" sz="2800" dirty="0" err="1">
                <a:effectLst>
                  <a:outerShdw blurRad="38100" dist="38100" dir="2700000" algn="tl">
                    <a:srgbClr val="000000">
                      <a:alpha val="43137"/>
                    </a:srgbClr>
                  </a:outerShdw>
                </a:effectLst>
                <a:latin typeface="Calibri" panose="020F0502020204030204" pitchFamily="34" charset="0"/>
              </a:rPr>
              <a:t>Gallio’s</a:t>
            </a:r>
            <a:r>
              <a:rPr lang="en-US" sz="2800" dirty="0">
                <a:effectLst>
                  <a:outerShdw blurRad="38100" dist="38100" dir="2700000" algn="tl">
                    <a:srgbClr val="000000">
                      <a:alpha val="43137"/>
                    </a:srgbClr>
                  </a:outerShdw>
                </a:effectLst>
                <a:latin typeface="Calibri" panose="020F0502020204030204" pitchFamily="34" charset="0"/>
              </a:rPr>
              <a:t> indifference (17b)</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939816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18:16-17</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Judgment’s Results</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Case dismissed (16)</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Attack on the Jews (17a)</a:t>
            </a:r>
          </a:p>
          <a:p>
            <a:pPr marL="514350" lvl="3" indent="-514350">
              <a:lnSpc>
                <a:spcPct val="100000"/>
              </a:lnSpc>
              <a:spcBef>
                <a:spcPts val="0"/>
              </a:spcBef>
              <a:spcAft>
                <a:spcPts val="1800"/>
              </a:spcAft>
              <a:buClr>
                <a:srgbClr val="FFC000"/>
              </a:buClr>
              <a:buFont typeface="+mj-lt"/>
              <a:buAutoNum type="alphaLcParenR"/>
              <a:defRPr/>
            </a:pPr>
            <a:r>
              <a:rPr lang="en-US" sz="2800" dirty="0" err="1">
                <a:effectLst>
                  <a:outerShdw blurRad="38100" dist="38100" dir="2700000" algn="tl">
                    <a:srgbClr val="000000">
                      <a:alpha val="43137"/>
                    </a:srgbClr>
                  </a:outerShdw>
                </a:effectLst>
                <a:latin typeface="Calibri" panose="020F0502020204030204" pitchFamily="34" charset="0"/>
              </a:rPr>
              <a:t>Gallio’s</a:t>
            </a:r>
            <a:r>
              <a:rPr lang="en-US" sz="2800" dirty="0">
                <a:effectLst>
                  <a:outerShdw blurRad="38100" dist="38100" dir="2700000" algn="tl">
                    <a:srgbClr val="000000">
                      <a:alpha val="43137"/>
                    </a:srgbClr>
                  </a:outerShdw>
                </a:effectLst>
                <a:latin typeface="Calibri" panose="020F0502020204030204" pitchFamily="34" charset="0"/>
              </a:rPr>
              <a:t> indifference (17b)</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6179495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18:16-17</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Judgment’s Results</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Case dismissed (16)</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Attack on the Jews (17a)</a:t>
            </a:r>
          </a:p>
          <a:p>
            <a:pPr marL="514350" lvl="3" indent="-514350">
              <a:lnSpc>
                <a:spcPct val="100000"/>
              </a:lnSpc>
              <a:spcBef>
                <a:spcPts val="0"/>
              </a:spcBef>
              <a:spcAft>
                <a:spcPts val="1800"/>
              </a:spcAft>
              <a:buClr>
                <a:srgbClr val="FFC000"/>
              </a:buClr>
              <a:buFont typeface="+mj-lt"/>
              <a:buAutoNum type="alphaLcParenR"/>
              <a:defRPr/>
            </a:pPr>
            <a:r>
              <a:rPr lang="en-US" sz="2800" dirty="0" err="1">
                <a:effectLst>
                  <a:outerShdw blurRad="38100" dist="38100" dir="2700000" algn="tl">
                    <a:srgbClr val="000000">
                      <a:alpha val="43137"/>
                    </a:srgbClr>
                  </a:outerShdw>
                </a:effectLst>
                <a:latin typeface="Calibri" panose="020F0502020204030204" pitchFamily="34" charset="0"/>
              </a:rPr>
              <a:t>Gallio’s</a:t>
            </a:r>
            <a:r>
              <a:rPr lang="en-US" sz="2800" dirty="0">
                <a:effectLst>
                  <a:outerShdw blurRad="38100" dist="38100" dir="2700000" algn="tl">
                    <a:srgbClr val="000000">
                      <a:alpha val="43137"/>
                    </a:srgbClr>
                  </a:outerShdw>
                </a:effectLst>
                <a:latin typeface="Calibri" panose="020F0502020204030204" pitchFamily="34" charset="0"/>
              </a:rPr>
              <a:t> indifference (17b)</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907752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18:16-17</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Judgment’s Results</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Case dismissed (16)</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Attack on the Jews (17a)</a:t>
            </a:r>
          </a:p>
          <a:p>
            <a:pPr marL="514350" lvl="3" indent="-514350">
              <a:lnSpc>
                <a:spcPct val="100000"/>
              </a:lnSpc>
              <a:spcBef>
                <a:spcPts val="0"/>
              </a:spcBef>
              <a:spcAft>
                <a:spcPts val="1800"/>
              </a:spcAft>
              <a:buClr>
                <a:srgbClr val="FFC000"/>
              </a:buClr>
              <a:buFont typeface="+mj-lt"/>
              <a:buAutoNum type="alphaLcParenR"/>
              <a:defRPr/>
            </a:pPr>
            <a:r>
              <a:rPr lang="en-US" sz="2800" b="1" u="sng" dirty="0" err="1">
                <a:solidFill>
                  <a:srgbClr val="FFFFCC"/>
                </a:solidFill>
                <a:effectLst>
                  <a:outerShdw blurRad="38100" dist="38100" dir="2700000" algn="tl">
                    <a:srgbClr val="000000">
                      <a:alpha val="43137"/>
                    </a:srgbClr>
                  </a:outerShdw>
                </a:effectLst>
                <a:latin typeface="Calibri" panose="020F0502020204030204" pitchFamily="34" charset="0"/>
              </a:rPr>
              <a:t>Gallio’s</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 indifference (17b)</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2889900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2286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Arrival (1-4)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Ministry (5-11)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 Before </a:t>
            </a:r>
            <a:r>
              <a:rPr lang="en-US" sz="2800" dirty="0" err="1">
                <a:effectLst>
                  <a:outerShdw blurRad="38100" dist="38100" dir="2700000" algn="tl">
                    <a:srgbClr val="000000">
                      <a:alpha val="43137"/>
                    </a:srgbClr>
                  </a:outerShdw>
                </a:effectLst>
                <a:latin typeface="Calibri" panose="020F0502020204030204" pitchFamily="34" charset="0"/>
              </a:rPr>
              <a:t>Gallio</a:t>
            </a:r>
            <a:r>
              <a:rPr lang="en-US" sz="2800" dirty="0">
                <a:effectLst>
                  <a:outerShdw blurRad="38100" dist="38100" dir="2700000" algn="tl">
                    <a:srgbClr val="000000">
                      <a:alpha val="43137"/>
                    </a:srgbClr>
                  </a:outerShdw>
                </a:effectLst>
                <a:latin typeface="Calibri" panose="020F0502020204030204" pitchFamily="34" charset="0"/>
              </a:rPr>
              <a:t> (12-17)</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Paul’s Departure (18)</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VIII. Corinthian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18:1-18</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9925759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E3255-1462-A8BB-1569-8E9B136A380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48C3E70-4AA1-48FB-DCD2-AD05E035DE1F}"/>
              </a:ext>
            </a:extLst>
          </p:cNvPr>
          <p:cNvSpPr>
            <a:spLocks noGrp="1" noChangeArrowheads="1"/>
          </p:cNvSpPr>
          <p:nvPr>
            <p:ph type="title"/>
          </p:nvPr>
        </p:nvSpPr>
        <p:spPr>
          <a:xfrm>
            <a:off x="2738438" y="228600"/>
            <a:ext cx="6715125" cy="109728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Paul’s Departure </a:t>
            </a:r>
          </a:p>
        </p:txBody>
      </p:sp>
      <p:sp>
        <p:nvSpPr>
          <p:cNvPr id="161795" name="Rectangle 3">
            <a:extLst>
              <a:ext uri="{FF2B5EF4-FFF2-40B4-BE49-F238E27FC236}">
                <a16:creationId xmlns:a16="http://schemas.microsoft.com/office/drawing/2014/main" id="{F3AE4F9B-F97D-24E9-671E-7F8B850EDEC8}"/>
              </a:ext>
            </a:extLst>
          </p:cNvPr>
          <p:cNvSpPr>
            <a:spLocks noGrp="1" noChangeArrowheads="1"/>
          </p:cNvSpPr>
          <p:nvPr>
            <p:ph type="body" idx="1"/>
          </p:nvPr>
        </p:nvSpPr>
        <p:spPr>
          <a:xfrm>
            <a:off x="1524000" y="2286000"/>
            <a:ext cx="6400800" cy="2286000"/>
          </a:xfrm>
        </p:spPr>
        <p:txBody>
          <a:bodyPr/>
          <a:lstStyle/>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Additional ministry (18a)</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Return to Jerusalem (18b)</a:t>
            </a:r>
          </a:p>
          <a:p>
            <a:pPr marL="457200" lvl="3" indent="-457200">
              <a:spcBef>
                <a:spcPts val="0"/>
              </a:spcBef>
              <a:spcAft>
                <a:spcPts val="1800"/>
              </a:spcAft>
              <a:buClr>
                <a:srgbClr val="00FF00"/>
              </a:buClr>
              <a:buFont typeface="+mj-lt"/>
              <a:buAutoNum type="arabicPeriod"/>
              <a:defRPr/>
            </a:pPr>
            <a:r>
              <a:rPr lang="en-US" sz="2800" dirty="0" err="1">
                <a:effectLst>
                  <a:outerShdw blurRad="38100" dist="38100" dir="2700000" algn="tl">
                    <a:srgbClr val="000000">
                      <a:alpha val="43137"/>
                    </a:srgbClr>
                  </a:outerShdw>
                </a:effectLst>
              </a:rPr>
              <a:t>Nazirite</a:t>
            </a:r>
            <a:r>
              <a:rPr lang="en-US" sz="2800" dirty="0">
                <a:effectLst>
                  <a:outerShdw blurRad="38100" dist="38100" dir="2700000" algn="tl">
                    <a:srgbClr val="000000">
                      <a:alpha val="43137"/>
                    </a:srgbClr>
                  </a:outerShdw>
                </a:effectLst>
              </a:rPr>
              <a:t> vow (18c)</a:t>
            </a:r>
          </a:p>
        </p:txBody>
      </p:sp>
      <p:pic>
        <p:nvPicPr>
          <p:cNvPr id="2" name="Picture 1">
            <a:extLst>
              <a:ext uri="{FF2B5EF4-FFF2-40B4-BE49-F238E27FC236}">
                <a16:creationId xmlns:a16="http://schemas.microsoft.com/office/drawing/2014/main" id="{2C04A513-7B6E-A7AA-C729-2A8232B3288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2875632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E3255-1462-A8BB-1569-8E9B136A380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48C3E70-4AA1-48FB-DCD2-AD05E035DE1F}"/>
              </a:ext>
            </a:extLst>
          </p:cNvPr>
          <p:cNvSpPr>
            <a:spLocks noGrp="1" noChangeArrowheads="1"/>
          </p:cNvSpPr>
          <p:nvPr>
            <p:ph type="title"/>
          </p:nvPr>
        </p:nvSpPr>
        <p:spPr>
          <a:xfrm>
            <a:off x="2738438" y="228600"/>
            <a:ext cx="6715125" cy="109728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Paul’s Departure </a:t>
            </a:r>
          </a:p>
        </p:txBody>
      </p:sp>
      <p:sp>
        <p:nvSpPr>
          <p:cNvPr id="161795" name="Rectangle 3">
            <a:extLst>
              <a:ext uri="{FF2B5EF4-FFF2-40B4-BE49-F238E27FC236}">
                <a16:creationId xmlns:a16="http://schemas.microsoft.com/office/drawing/2014/main" id="{F3AE4F9B-F97D-24E9-671E-7F8B850EDEC8}"/>
              </a:ext>
            </a:extLst>
          </p:cNvPr>
          <p:cNvSpPr>
            <a:spLocks noGrp="1" noChangeArrowheads="1"/>
          </p:cNvSpPr>
          <p:nvPr>
            <p:ph type="body" idx="1"/>
          </p:nvPr>
        </p:nvSpPr>
        <p:spPr>
          <a:xfrm>
            <a:off x="1524000" y="2286000"/>
            <a:ext cx="6400800" cy="2895600"/>
          </a:xfrm>
        </p:spPr>
        <p:txBody>
          <a:bodyPr/>
          <a:lstStyle/>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Additional ministry (18a)</a:t>
            </a:r>
          </a:p>
          <a:p>
            <a:pPr marL="457200" lvl="3" indent="-457200">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Return to Jerusalem (18b)</a:t>
            </a:r>
          </a:p>
          <a:p>
            <a:pPr marL="457200" lvl="3" indent="-457200">
              <a:spcBef>
                <a:spcPts val="0"/>
              </a:spcBef>
              <a:spcAft>
                <a:spcPts val="1800"/>
              </a:spcAft>
              <a:buClr>
                <a:srgbClr val="00FF00"/>
              </a:buClr>
              <a:buFont typeface="+mj-lt"/>
              <a:buAutoNum type="arabicPeriod"/>
              <a:defRPr/>
            </a:pPr>
            <a:r>
              <a:rPr lang="en-US" sz="2800" dirty="0" err="1">
                <a:effectLst>
                  <a:outerShdw blurRad="38100" dist="38100" dir="2700000" algn="tl">
                    <a:srgbClr val="000000">
                      <a:alpha val="43137"/>
                    </a:srgbClr>
                  </a:outerShdw>
                </a:effectLst>
              </a:rPr>
              <a:t>Nazirite</a:t>
            </a:r>
            <a:r>
              <a:rPr lang="en-US" sz="2800" dirty="0">
                <a:effectLst>
                  <a:outerShdw blurRad="38100" dist="38100" dir="2700000" algn="tl">
                    <a:srgbClr val="000000">
                      <a:alpha val="43137"/>
                    </a:srgbClr>
                  </a:outerShdw>
                </a:effectLst>
              </a:rPr>
              <a:t> vow (18c)</a:t>
            </a:r>
          </a:p>
        </p:txBody>
      </p:sp>
      <p:pic>
        <p:nvPicPr>
          <p:cNvPr id="2" name="Picture 1">
            <a:extLst>
              <a:ext uri="{FF2B5EF4-FFF2-40B4-BE49-F238E27FC236}">
                <a16:creationId xmlns:a16="http://schemas.microsoft.com/office/drawing/2014/main" id="{41FA3C3C-65AD-038E-BDAA-CF1FA6C104C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5568452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E3255-1462-A8BB-1569-8E9B136A380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48C3E70-4AA1-48FB-DCD2-AD05E035DE1F}"/>
              </a:ext>
            </a:extLst>
          </p:cNvPr>
          <p:cNvSpPr>
            <a:spLocks noGrp="1" noChangeArrowheads="1"/>
          </p:cNvSpPr>
          <p:nvPr>
            <p:ph type="title"/>
          </p:nvPr>
        </p:nvSpPr>
        <p:spPr>
          <a:xfrm>
            <a:off x="2738438" y="228600"/>
            <a:ext cx="6715125" cy="109728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Paul’s Departure </a:t>
            </a:r>
          </a:p>
        </p:txBody>
      </p:sp>
      <p:sp>
        <p:nvSpPr>
          <p:cNvPr id="161795" name="Rectangle 3">
            <a:extLst>
              <a:ext uri="{FF2B5EF4-FFF2-40B4-BE49-F238E27FC236}">
                <a16:creationId xmlns:a16="http://schemas.microsoft.com/office/drawing/2014/main" id="{F3AE4F9B-F97D-24E9-671E-7F8B850EDEC8}"/>
              </a:ext>
            </a:extLst>
          </p:cNvPr>
          <p:cNvSpPr>
            <a:spLocks noGrp="1" noChangeArrowheads="1"/>
          </p:cNvSpPr>
          <p:nvPr>
            <p:ph type="body" idx="1"/>
          </p:nvPr>
        </p:nvSpPr>
        <p:spPr>
          <a:xfrm>
            <a:off x="1524000" y="2286000"/>
            <a:ext cx="6400800" cy="2895600"/>
          </a:xfrm>
        </p:spPr>
        <p:txBody>
          <a:bodyPr/>
          <a:lstStyle/>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Additional ministry (18a)</a:t>
            </a:r>
          </a:p>
          <a:p>
            <a:pPr marL="457200" lvl="3" indent="-457200">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Return to Jerusalem (18b)</a:t>
            </a:r>
          </a:p>
          <a:p>
            <a:pPr marL="457200" lvl="3" indent="-457200">
              <a:spcBef>
                <a:spcPts val="0"/>
              </a:spcBef>
              <a:spcAft>
                <a:spcPts val="1800"/>
              </a:spcAft>
              <a:buClr>
                <a:srgbClr val="00FF00"/>
              </a:buClr>
              <a:buFont typeface="+mj-lt"/>
              <a:buAutoNum type="arabicPeriod"/>
              <a:defRPr/>
            </a:pPr>
            <a:r>
              <a:rPr lang="en-US" sz="2800" dirty="0" err="1">
                <a:effectLst>
                  <a:outerShdw blurRad="38100" dist="38100" dir="2700000" algn="tl">
                    <a:srgbClr val="000000">
                      <a:alpha val="43137"/>
                    </a:srgbClr>
                  </a:outerShdw>
                </a:effectLst>
              </a:rPr>
              <a:t>Nazirite</a:t>
            </a:r>
            <a:r>
              <a:rPr lang="en-US" sz="2800" dirty="0">
                <a:effectLst>
                  <a:outerShdw blurRad="38100" dist="38100" dir="2700000" algn="tl">
                    <a:srgbClr val="000000">
                      <a:alpha val="43137"/>
                    </a:srgbClr>
                  </a:outerShdw>
                </a:effectLst>
              </a:rPr>
              <a:t> vow (18c)</a:t>
            </a:r>
          </a:p>
        </p:txBody>
      </p:sp>
      <p:pic>
        <p:nvPicPr>
          <p:cNvPr id="2" name="Picture 1">
            <a:extLst>
              <a:ext uri="{FF2B5EF4-FFF2-40B4-BE49-F238E27FC236}">
                <a16:creationId xmlns:a16="http://schemas.microsoft.com/office/drawing/2014/main" id="{6287682B-D4BC-0D94-CB49-1D84166BB55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516793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FB355-57CE-A9F1-25F9-8BE7C4949A6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EC302FD-EF55-053A-4BF5-24B078D40C4D}"/>
              </a:ext>
            </a:extLst>
          </p:cNvPr>
          <p:cNvSpPr>
            <a:spLocks noGrp="1" noChangeArrowheads="1"/>
          </p:cNvSpPr>
          <p:nvPr>
            <p:ph type="body" idx="1"/>
          </p:nvPr>
        </p:nvSpPr>
        <p:spPr>
          <a:xfrm>
            <a:off x="1523999" y="2286000"/>
            <a:ext cx="6301317" cy="3048000"/>
          </a:xfrm>
        </p:spPr>
        <p:txBody>
          <a:bodyPr/>
          <a:lstStyle/>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Journey (1)</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Meeting with Priscilla &amp; Aquila (2-3)</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Ministry Pattern (4)</a:t>
            </a:r>
          </a:p>
          <a:p>
            <a:pPr marL="457200" lvl="3" indent="-457200">
              <a:spcBef>
                <a:spcPts val="0"/>
              </a:spcBef>
              <a:spcAft>
                <a:spcPts val="1800"/>
              </a:spcAft>
              <a:buClr>
                <a:srgbClr val="00FF00"/>
              </a:buClr>
              <a:buFont typeface="+mj-lt"/>
              <a:buAutoNum type="arabicPeriod"/>
              <a:defRPr/>
            </a:pPr>
            <a:endParaRPr lang="en-US" sz="2800" dirty="0">
              <a:effectLst>
                <a:outerShdw blurRad="38100" dist="38100" dir="2700000" algn="tl">
                  <a:srgbClr val="000000">
                    <a:alpha val="43137"/>
                  </a:srgbClr>
                </a:outerShdw>
              </a:effectLst>
            </a:endParaRPr>
          </a:p>
          <a:p>
            <a:pPr marL="457200" lvl="3" indent="-457200">
              <a:lnSpc>
                <a:spcPct val="100000"/>
              </a:lnSpc>
              <a:spcBef>
                <a:spcPts val="0"/>
              </a:spcBef>
              <a:spcAft>
                <a:spcPts val="2400"/>
              </a:spcAft>
              <a:buClr>
                <a:srgbClr val="00FF00"/>
              </a:buClr>
              <a:buFont typeface="+mj-lt"/>
              <a:buAutoNum type="arabi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C0149EE0-F36D-8647-3328-608B6669BC0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0CF9DDD5-B1DB-152F-C79B-2A6702D8D6F3}"/>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Arrival</a:t>
            </a:r>
          </a:p>
        </p:txBody>
      </p:sp>
    </p:spTree>
    <p:extLst>
      <p:ext uri="{BB962C8B-B14F-4D97-AF65-F5344CB8AC3E}">
        <p14:creationId xmlns:p14="http://schemas.microsoft.com/office/powerpoint/2010/main" val="24909766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406785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E7A4-DBBB-6FEB-AF9E-92321E6BA39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347D859-D1DD-FE3C-94B2-EE9B03734F1B}"/>
              </a:ext>
            </a:extLst>
          </p:cNvPr>
          <p:cNvSpPr>
            <a:spLocks noGrp="1" noChangeArrowheads="1"/>
          </p:cNvSpPr>
          <p:nvPr>
            <p:ph type="title"/>
          </p:nvPr>
        </p:nvSpPr>
        <p:spPr>
          <a:xfrm>
            <a:off x="2738438" y="228600"/>
            <a:ext cx="6715125" cy="109728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Paul’s Departure </a:t>
            </a:r>
          </a:p>
        </p:txBody>
      </p:sp>
      <p:sp>
        <p:nvSpPr>
          <p:cNvPr id="161795" name="Rectangle 3">
            <a:extLst>
              <a:ext uri="{FF2B5EF4-FFF2-40B4-BE49-F238E27FC236}">
                <a16:creationId xmlns:a16="http://schemas.microsoft.com/office/drawing/2014/main" id="{D0B82472-D21F-C1A6-FB57-31B837A6DE1E}"/>
              </a:ext>
            </a:extLst>
          </p:cNvPr>
          <p:cNvSpPr>
            <a:spLocks noGrp="1" noChangeArrowheads="1"/>
          </p:cNvSpPr>
          <p:nvPr>
            <p:ph type="body" idx="1"/>
          </p:nvPr>
        </p:nvSpPr>
        <p:spPr>
          <a:xfrm>
            <a:off x="1524000" y="2286000"/>
            <a:ext cx="6400800" cy="2895600"/>
          </a:xfrm>
        </p:spPr>
        <p:txBody>
          <a:bodyPr/>
          <a:lstStyle/>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Additional ministry (18a)</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Return to Jerusalem (18b)</a:t>
            </a:r>
          </a:p>
          <a:p>
            <a:pPr marL="457200" lvl="3" indent="-457200">
              <a:spcBef>
                <a:spcPts val="0"/>
              </a:spcBef>
              <a:spcAft>
                <a:spcPts val="1800"/>
              </a:spcAft>
              <a:buClr>
                <a:srgbClr val="00FF00"/>
              </a:buClr>
              <a:buFont typeface="+mj-lt"/>
              <a:buAutoNum type="arabicPeriod"/>
              <a:defRPr/>
            </a:pPr>
            <a:r>
              <a:rPr lang="en-US" sz="2800" b="1" u="sng" dirty="0" err="1">
                <a:solidFill>
                  <a:srgbClr val="FFFFCC"/>
                </a:solidFill>
                <a:effectLst>
                  <a:outerShdw blurRad="38100" dist="38100" dir="2700000" algn="tl">
                    <a:srgbClr val="000000">
                      <a:alpha val="43137"/>
                    </a:srgbClr>
                  </a:outerShdw>
                </a:effectLst>
              </a:rPr>
              <a:t>Nazirite</a:t>
            </a:r>
            <a:r>
              <a:rPr lang="en-US" sz="2800" b="1" u="sng" dirty="0">
                <a:solidFill>
                  <a:srgbClr val="FFFFCC"/>
                </a:solidFill>
                <a:effectLst>
                  <a:outerShdw blurRad="38100" dist="38100" dir="2700000" algn="tl">
                    <a:srgbClr val="000000">
                      <a:alpha val="43137"/>
                    </a:srgbClr>
                  </a:outerShdw>
                </a:effectLst>
              </a:rPr>
              <a:t> vow (18c)</a:t>
            </a:r>
          </a:p>
        </p:txBody>
      </p:sp>
      <p:pic>
        <p:nvPicPr>
          <p:cNvPr id="2" name="Picture 1">
            <a:extLst>
              <a:ext uri="{FF2B5EF4-FFF2-40B4-BE49-F238E27FC236}">
                <a16:creationId xmlns:a16="http://schemas.microsoft.com/office/drawing/2014/main" id="{AB710B64-F4A2-707B-8AD1-9B1983F6784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3967084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295098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B9186150-574F-5E8B-D25C-209895259244}"/>
              </a:ext>
            </a:extLst>
          </p:cNvPr>
          <p:cNvSpPr>
            <a:spLocks noChangeArrowheads="1"/>
          </p:cNvSpPr>
          <p:nvPr/>
        </p:nvSpPr>
        <p:spPr bwMode="auto">
          <a:xfrm>
            <a:off x="5331901" y="2938843"/>
            <a:ext cx="1731818" cy="490157"/>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defPPr>
              <a:defRPr lang="en-US"/>
            </a:defPPr>
            <a:lvl1pPr algn="l" defTabSz="457200"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latin typeface="Times New Roman" panose="02020603050405020304" pitchFamily="18" charset="0"/>
                <a:ea typeface="+mn-ea"/>
                <a:cs typeface="+mn-cs"/>
              </a:defRPr>
            </a:lvl1pPr>
            <a:lvl2pPr marL="742950" indent="-285750" algn="l" defTabSz="457200"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latin typeface="Times New Roman" panose="02020603050405020304" pitchFamily="18" charset="0"/>
                <a:ea typeface="+mn-ea"/>
                <a:cs typeface="+mn-cs"/>
              </a:defRPr>
            </a:lvl2pPr>
            <a:lvl3pPr marL="1143000" indent="-228600" algn="l" defTabSz="457200"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latin typeface="Times New Roman" panose="02020603050405020304" pitchFamily="18" charset="0"/>
                <a:ea typeface="+mn-ea"/>
                <a:cs typeface="+mn-cs"/>
              </a:defRPr>
            </a:lvl3pPr>
            <a:lvl4pPr marL="16002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4pPr>
            <a:lvl5pPr marL="20574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37919812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83791"/>
            <a:ext cx="10972800" cy="3733800"/>
          </a:xfrm>
        </p:spPr>
        <p:txBody>
          <a:bodyPr/>
          <a:lstStyle/>
          <a:p>
            <a:pPr marL="0" indent="0" algn="just">
              <a:lnSpc>
                <a:spcPct val="100000"/>
              </a:lnSpc>
              <a:spcBef>
                <a:spcPts val="0"/>
              </a:spcBef>
              <a:spcAft>
                <a:spcPts val="1800"/>
              </a:spcAft>
              <a:buNone/>
            </a:pPr>
            <a:r>
              <a:rPr lang="en-US" sz="3200" dirty="0">
                <a:effectLst>
                  <a:outerShdw blurRad="38100" dist="38100" dir="2700000" algn="tl">
                    <a:srgbClr val="000000">
                      <a:alpha val="43137"/>
                    </a:srgbClr>
                  </a:outerShdw>
                </a:effectLst>
              </a:rPr>
              <a:t>“</a:t>
            </a:r>
            <a:r>
              <a:rPr lang="en-US" sz="3200" b="0" i="0" u="none" strike="noStrike" dirty="0">
                <a:effectLst>
                  <a:outerShdw blurRad="38100" dist="38100" dir="2700000" algn="tl">
                    <a:srgbClr val="000000">
                      <a:alpha val="43137"/>
                    </a:srgbClr>
                  </a:outerShdw>
                </a:effectLst>
              </a:rPr>
              <a:t>Freedom from the Mosaic Law means two things: First, it means believers are free from the obligation to obey any of the 613 commandments; but second, freedom from the law also means that they are free to observe those things that they choose to observe as long as they do not contradict the laws of Messiah. Paul saw no contradiction between keeping Jewish customs and living his new faith…The difference between Paul and the </a:t>
            </a:r>
            <a:r>
              <a:rPr lang="en-US" sz="3200" b="0" i="0" u="none" strike="noStrike" dirty="0" err="1">
                <a:effectLst>
                  <a:outerShdw blurRad="38100" dist="38100" dir="2700000" algn="tl">
                    <a:srgbClr val="000000">
                      <a:alpha val="43137"/>
                    </a:srgbClr>
                  </a:outerShdw>
                </a:effectLst>
              </a:rPr>
              <a:t>Judaizers</a:t>
            </a:r>
            <a:r>
              <a:rPr lang="en-US" sz="3200" b="0" i="0" u="none" strike="noStrike" dirty="0">
                <a:effectLst>
                  <a:outerShdw blurRad="38100" dist="38100" dir="2700000" algn="tl">
                    <a:srgbClr val="000000">
                      <a:alpha val="43137"/>
                    </a:srgbClr>
                  </a:outerShdw>
                </a:effectLst>
              </a:rPr>
              <a:t> was that the </a:t>
            </a:r>
            <a:r>
              <a:rPr lang="en-US" sz="3200" b="0" i="0" u="none" strike="noStrike" dirty="0" err="1">
                <a:effectLst>
                  <a:outerShdw blurRad="38100" dist="38100" dir="2700000" algn="tl">
                    <a:srgbClr val="000000">
                      <a:alpha val="43137"/>
                    </a:srgbClr>
                  </a:outerShdw>
                </a:effectLst>
              </a:rPr>
              <a:t>Judaizers</a:t>
            </a:r>
            <a:r>
              <a:rPr lang="en-US" sz="3200" b="0" i="0" u="none" strike="noStrike" dirty="0">
                <a:effectLst>
                  <a:outerShdw blurRad="38100" dist="38100" dir="2700000" algn="tl">
                    <a:srgbClr val="000000">
                      <a:alpha val="43137"/>
                    </a:srgbClr>
                  </a:outerShdw>
                </a:effectLst>
              </a:rPr>
              <a:t> tried to impose these things upon the Gentile believers. While choosing to practice many Jewish customs, Paul refused to impose them on the Gentiles</a:t>
            </a:r>
            <a:r>
              <a:rPr lang="en-US" sz="3000" dirty="0">
                <a:effectLst>
                  <a:outerShdw blurRad="38100" dist="38100" dir="2700000" algn="tl">
                    <a:srgbClr val="000000">
                      <a:alpha val="43137"/>
                    </a:srgbClr>
                  </a:outerShdw>
                </a:effectLst>
              </a:rPr>
              <a:t>.”</a:t>
            </a:r>
          </a:p>
        </p:txBody>
      </p:sp>
      <p:sp>
        <p:nvSpPr>
          <p:cNvPr id="4" name="Text Box 5"/>
          <p:cNvSpPr txBox="1">
            <a:spLocks noChangeArrowheads="1"/>
          </p:cNvSpPr>
          <p:nvPr/>
        </p:nvSpPr>
        <p:spPr bwMode="auto">
          <a:xfrm>
            <a:off x="3381375" y="228600"/>
            <a:ext cx="5429250" cy="100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374-75</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5824267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20013569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2286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Arrival (1-4)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Ministry (5-11)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 Before </a:t>
            </a:r>
            <a:r>
              <a:rPr lang="en-US" sz="2800" dirty="0" err="1">
                <a:effectLst>
                  <a:outerShdw blurRad="38100" dist="38100" dir="2700000" algn="tl">
                    <a:srgbClr val="000000">
                      <a:alpha val="43137"/>
                    </a:srgbClr>
                  </a:outerShdw>
                </a:effectLst>
                <a:latin typeface="Calibri" panose="020F0502020204030204" pitchFamily="34" charset="0"/>
              </a:rPr>
              <a:t>Gallio</a:t>
            </a:r>
            <a:r>
              <a:rPr lang="en-US" sz="2800" dirty="0">
                <a:effectLst>
                  <a:outerShdw blurRad="38100" dist="38100" dir="2700000" algn="tl">
                    <a:srgbClr val="000000">
                      <a:alpha val="43137"/>
                    </a:srgbClr>
                  </a:outerShdw>
                </a:effectLst>
                <a:latin typeface="Calibri" panose="020F0502020204030204" pitchFamily="34" charset="0"/>
              </a:rPr>
              <a:t> (12-17)</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Departure (18)</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VIII. Corinthian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18:1-18</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458896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51A5D-1ABC-5F5E-F018-C317728E5A1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0CC3C34-280B-E59C-0DAB-0765F1BCA3B2}"/>
              </a:ext>
            </a:extLst>
          </p:cNvPr>
          <p:cNvSpPr>
            <a:spLocks noGrp="1" noChangeArrowheads="1"/>
          </p:cNvSpPr>
          <p:nvPr>
            <p:ph type="title"/>
          </p:nvPr>
        </p:nvSpPr>
        <p:spPr>
          <a:xfrm>
            <a:off x="3267075" y="152400"/>
            <a:ext cx="5657850" cy="109728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15:36</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2nd Missionary Journey</a:t>
            </a:r>
          </a:p>
        </p:txBody>
      </p:sp>
      <p:sp>
        <p:nvSpPr>
          <p:cNvPr id="161795" name="Rectangle 3">
            <a:extLst>
              <a:ext uri="{FF2B5EF4-FFF2-40B4-BE49-F238E27FC236}">
                <a16:creationId xmlns:a16="http://schemas.microsoft.com/office/drawing/2014/main" id="{ED18A8A5-AD18-C2DC-94CC-0061FEE32540}"/>
              </a:ext>
            </a:extLst>
          </p:cNvPr>
          <p:cNvSpPr>
            <a:spLocks noGrp="1" noChangeArrowheads="1"/>
          </p:cNvSpPr>
          <p:nvPr>
            <p:ph type="body" idx="1"/>
          </p:nvPr>
        </p:nvSpPr>
        <p:spPr>
          <a:xfrm>
            <a:off x="609600" y="1295400"/>
            <a:ext cx="8153400" cy="5486400"/>
          </a:xfrm>
        </p:spPr>
        <p:txBody>
          <a:bodyPr/>
          <a:lstStyle/>
          <a:p>
            <a:pPr lvl="1" indent="-685800" eaLnBrk="1" hangingPunct="1">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Schism between Paul &amp; Barnabas (15:36-41)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Syria &amp; Cilicia ministry (16:1-5)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Macedonian call (16:6-10)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Philippian ministry (16:11-40)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Thessalonica ministry (17:1-9)</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Berean ministry (17:10-15)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Athens’ ministry (17:16-34)</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Corinthian ministry (18:1-18)</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Ephesus’ ministry (18:19-21)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Return to Antioch (18:22)</a:t>
            </a:r>
          </a:p>
        </p:txBody>
      </p:sp>
      <p:pic>
        <p:nvPicPr>
          <p:cNvPr id="3" name="Picture 2">
            <a:extLst>
              <a:ext uri="{FF2B5EF4-FFF2-40B4-BE49-F238E27FC236}">
                <a16:creationId xmlns:a16="http://schemas.microsoft.com/office/drawing/2014/main" id="{307141A9-22BB-83F8-57C0-7BD61C2089D9}"/>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014539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FB355-57CE-A9F1-25F9-8BE7C4949A6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EC302FD-EF55-053A-4BF5-24B078D40C4D}"/>
              </a:ext>
            </a:extLst>
          </p:cNvPr>
          <p:cNvSpPr>
            <a:spLocks noGrp="1" noChangeArrowheads="1"/>
          </p:cNvSpPr>
          <p:nvPr>
            <p:ph type="body" idx="1"/>
          </p:nvPr>
        </p:nvSpPr>
        <p:spPr>
          <a:xfrm>
            <a:off x="1523999" y="2286000"/>
            <a:ext cx="6301317" cy="3048000"/>
          </a:xfrm>
        </p:spPr>
        <p:txBody>
          <a:bodyPr/>
          <a:lstStyle/>
          <a:p>
            <a:pPr marL="457200" lvl="3" indent="-457200">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Journey (1)</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Meeting with Priscilla &amp; Aquila (2-3)</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Ministry Pattern (4)</a:t>
            </a:r>
          </a:p>
          <a:p>
            <a:pPr marL="457200" lvl="3" indent="-457200">
              <a:spcBef>
                <a:spcPts val="0"/>
              </a:spcBef>
              <a:spcAft>
                <a:spcPts val="1800"/>
              </a:spcAft>
              <a:buClr>
                <a:srgbClr val="00FF00"/>
              </a:buClr>
              <a:buFont typeface="+mj-lt"/>
              <a:buAutoNum type="arabicPeriod"/>
              <a:defRPr/>
            </a:pPr>
            <a:endParaRPr lang="en-US" sz="2800" dirty="0">
              <a:effectLst>
                <a:outerShdw blurRad="38100" dist="38100" dir="2700000" algn="tl">
                  <a:srgbClr val="000000">
                    <a:alpha val="43137"/>
                  </a:srgbClr>
                </a:outerShdw>
              </a:effectLst>
            </a:endParaRPr>
          </a:p>
          <a:p>
            <a:pPr marL="457200" lvl="3" indent="-457200">
              <a:lnSpc>
                <a:spcPct val="100000"/>
              </a:lnSpc>
              <a:spcBef>
                <a:spcPts val="0"/>
              </a:spcBef>
              <a:spcAft>
                <a:spcPts val="2400"/>
              </a:spcAft>
              <a:buClr>
                <a:srgbClr val="00FF00"/>
              </a:buClr>
              <a:buFont typeface="+mj-lt"/>
              <a:buAutoNum type="arabi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C0149EE0-F36D-8647-3328-608B6669BC0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0CF9DDD5-B1DB-152F-C79B-2A6702D8D6F3}"/>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Arrival</a:t>
            </a:r>
          </a:p>
        </p:txBody>
      </p:sp>
    </p:spTree>
    <p:extLst>
      <p:ext uri="{BB962C8B-B14F-4D97-AF65-F5344CB8AC3E}">
        <p14:creationId xmlns:p14="http://schemas.microsoft.com/office/powerpoint/2010/main" val="11692418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818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12976</TotalTime>
  <Words>3149</Words>
  <Application>Microsoft Office PowerPoint</Application>
  <PresentationFormat>Widescreen</PresentationFormat>
  <Paragraphs>418</Paragraphs>
  <Slides>87</Slides>
  <Notes>7</Notes>
  <HiddenSlides>0</HiddenSlides>
  <MMClips>0</MMClips>
  <ScaleCrop>false</ScaleCrop>
  <HeadingPairs>
    <vt:vector size="4" baseType="variant">
      <vt:variant>
        <vt:lpstr>Theme</vt:lpstr>
      </vt:variant>
      <vt:variant>
        <vt:i4>3</vt:i4>
      </vt:variant>
      <vt:variant>
        <vt:lpstr>Slide Titles</vt:lpstr>
      </vt:variant>
      <vt:variant>
        <vt:i4>87</vt:i4>
      </vt:variant>
    </vt:vector>
  </HeadingPairs>
  <TitlesOfParts>
    <vt:vector size="90" baseType="lpstr">
      <vt:lpstr>Office Theme</vt:lpstr>
      <vt:lpstr>1_Office Theme</vt:lpstr>
      <vt:lpstr>Azure</vt:lpstr>
      <vt:lpstr>PowerPoint Presentation</vt:lpstr>
      <vt:lpstr>PowerPoint Presentation</vt:lpstr>
      <vt:lpstr>Structure (Acts 1:8)</vt:lpstr>
      <vt:lpstr>Second Missionary Journey</vt:lpstr>
      <vt:lpstr>Acts 15:36‒18:22 2nd Missionary Journey</vt:lpstr>
      <vt:lpstr>PowerPoint Presentation</vt:lpstr>
      <vt:lpstr>PowerPoint Presentation</vt:lpstr>
      <vt:lpstr>PowerPoint Presentation</vt:lpstr>
      <vt:lpstr>PowerPoint Presentation</vt:lpstr>
      <vt:lpstr>Second Missionary Journey</vt:lpstr>
      <vt:lpstr>PowerPoint Presentation</vt:lpstr>
      <vt:lpstr>PowerPoint Presentation</vt:lpstr>
      <vt:lpstr>Acts 18:2-3 Meeting with Priscilla and Aquila</vt:lpstr>
      <vt:lpstr>Acts 18:2-3 Meeting with Priscilla and Aquila</vt:lpstr>
      <vt:lpstr>PowerPoint Presentation</vt:lpstr>
      <vt:lpstr>Acts 18:2-3 Meeting with Priscilla and Aquila</vt:lpstr>
      <vt:lpstr>PowerPoint Presentation</vt:lpstr>
      <vt:lpstr>PowerPoint Presentation</vt:lpstr>
      <vt:lpstr>PowerPoint Presentation</vt:lpstr>
      <vt:lpstr>PowerPoint Presentation</vt:lpstr>
      <vt:lpstr>PowerPoint Presentation</vt:lpstr>
      <vt:lpstr>PowerPoint Presentation</vt:lpstr>
      <vt:lpstr>Second Missionary Journey</vt:lpstr>
      <vt:lpstr>PowerPoint Presentation</vt:lpstr>
      <vt:lpstr>PowerPoint Presentation</vt:lpstr>
      <vt:lpstr>PowerPoint Presentation</vt:lpstr>
      <vt:lpstr>PowerPoint Presentation</vt:lpstr>
      <vt:lpstr>PowerPoint Presentation</vt:lpstr>
      <vt:lpstr>PowerPoint Presentation</vt:lpstr>
      <vt:lpstr>2 Thessalonians 2:1-12</vt:lpstr>
      <vt:lpstr>PowerPoint Presentation</vt:lpstr>
      <vt:lpstr>PowerPoint Presentation</vt:lpstr>
      <vt:lpstr>PowerPoint Presentation</vt:lpstr>
      <vt:lpstr>Acts 18:7-8 Ministry Results</vt:lpstr>
      <vt:lpstr>Acts 18:7-8 Ministry Results</vt:lpstr>
      <vt:lpstr>Acts 18:7-8 Ministry Results</vt:lpstr>
      <vt:lpstr>Lewis Sperry Chafer, vol. 7, Systematic Theology  (Grand Rapids, MI: Kregel Publications, 1993), 265-66.</vt:lpstr>
      <vt:lpstr>PowerPoint Presentation</vt:lpstr>
      <vt:lpstr>Acts 18:7-8 Ministry Results</vt:lpstr>
      <vt:lpstr>PowerPoint Presentation</vt:lpstr>
      <vt:lpstr>Acts 18:9-10 Divine Revelation </vt:lpstr>
      <vt:lpstr>Acts 18:9-10 Divine Revelation </vt:lpstr>
      <vt:lpstr>Acts 18:9-10 Divine Revelation </vt:lpstr>
      <vt:lpstr>Acts 18:9-10 Divine Revelation </vt:lpstr>
      <vt:lpstr>PowerPoint Presentation</vt:lpstr>
      <vt:lpstr>PowerPoint Presentation</vt:lpstr>
      <vt:lpstr>PowerPoint Presentation</vt:lpstr>
      <vt:lpstr>PowerPoint Presentation</vt:lpstr>
      <vt:lpstr>PowerPoint Presentation</vt:lpstr>
      <vt:lpstr>Emphasis of 2 Timothy</vt:lpstr>
      <vt:lpstr>PowerPoint Presentation</vt:lpstr>
      <vt:lpstr>PowerPoint Presentation</vt:lpstr>
      <vt:lpstr>PowerPoint Presentation</vt:lpstr>
      <vt:lpstr>Acts 18:12-13 Opposition</vt:lpstr>
      <vt:lpstr>Acts 18:12-13 Opposition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18:12-13 Opposition</vt:lpstr>
      <vt:lpstr>PowerPoint Presentation</vt:lpstr>
      <vt:lpstr>Purpose</vt:lpstr>
      <vt:lpstr>Message</vt:lpstr>
      <vt:lpstr>PowerPoint Presentation</vt:lpstr>
      <vt:lpstr>PowerPoint Presentation</vt:lpstr>
      <vt:lpstr>Acts 18:16-17 Judgment’s Results</vt:lpstr>
      <vt:lpstr>Acts 18:16-17 Judgment’s Results</vt:lpstr>
      <vt:lpstr>Acts 18:16-17 Judgment’s Results</vt:lpstr>
      <vt:lpstr>Acts 18:16-17 Judgment’s Results</vt:lpstr>
      <vt:lpstr>PowerPoint Presentation</vt:lpstr>
      <vt:lpstr>Acts 18:18 Paul’s Departure </vt:lpstr>
      <vt:lpstr>Acts 18:18 Paul’s Departure </vt:lpstr>
      <vt:lpstr>Acts 18:18 Paul’s Departure </vt:lpstr>
      <vt:lpstr>Second Missionary Journey</vt:lpstr>
      <vt:lpstr>Acts 18:18 Paul’s Departure </vt:lpstr>
      <vt:lpstr>Second Missionary Journey</vt:lpstr>
      <vt:lpstr>PowerPoint Presentation</vt:lpstr>
      <vt:lpstr>PowerPoint Presentation</vt:lpstr>
      <vt:lpstr>Conclusion</vt:lpstr>
      <vt:lpstr>PowerPoint Presentation</vt:lpstr>
      <vt:lpstr>Acts 15:36‒18:22 2nd Missionary Journey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104 Acts 18v1-18</dc:title>
  <dc:subject>ACTS</dc:subject>
  <dc:creator>A. Woods</dc:creator>
  <cp:lastModifiedBy>awoods@slbc.org</cp:lastModifiedBy>
  <cp:revision>1653</cp:revision>
  <cp:lastPrinted>2026-04-29T18:16:10Z</cp:lastPrinted>
  <dcterms:created xsi:type="dcterms:W3CDTF">2009-01-10T23:45:31Z</dcterms:created>
  <dcterms:modified xsi:type="dcterms:W3CDTF">2026-04-29T19:20:46Z</dcterms:modified>
</cp:coreProperties>
</file>