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2018" r:id="rId2"/>
    <p:sldId id="2158" r:id="rId3"/>
    <p:sldId id="28018" r:id="rId4"/>
    <p:sldId id="28626" r:id="rId5"/>
    <p:sldId id="28572" r:id="rId6"/>
    <p:sldId id="28555" r:id="rId7"/>
    <p:sldId id="28556" r:id="rId8"/>
    <p:sldId id="28558" r:id="rId9"/>
    <p:sldId id="28559" r:id="rId10"/>
    <p:sldId id="28604" r:id="rId11"/>
    <p:sldId id="28605" r:id="rId12"/>
    <p:sldId id="28606" r:id="rId13"/>
    <p:sldId id="4653" r:id="rId14"/>
    <p:sldId id="5509" r:id="rId15"/>
    <p:sldId id="28608" r:id="rId16"/>
    <p:sldId id="28610" r:id="rId17"/>
    <p:sldId id="28609" r:id="rId18"/>
    <p:sldId id="28588" r:id="rId19"/>
    <p:sldId id="28611" r:id="rId20"/>
    <p:sldId id="28560" r:id="rId21"/>
    <p:sldId id="28612" r:id="rId22"/>
    <p:sldId id="27663" r:id="rId23"/>
    <p:sldId id="28561" r:id="rId24"/>
    <p:sldId id="28613" r:id="rId25"/>
    <p:sldId id="28562" r:id="rId26"/>
    <p:sldId id="28614" r:id="rId27"/>
    <p:sldId id="28615" r:id="rId28"/>
    <p:sldId id="28607" r:id="rId29"/>
    <p:sldId id="943" r:id="rId30"/>
    <p:sldId id="28616" r:id="rId31"/>
    <p:sldId id="9105" r:id="rId32"/>
    <p:sldId id="28627" r:id="rId33"/>
    <p:sldId id="28557" r:id="rId34"/>
    <p:sldId id="28563" r:id="rId35"/>
    <p:sldId id="28564" r:id="rId36"/>
    <p:sldId id="28565" r:id="rId37"/>
    <p:sldId id="28617" r:id="rId38"/>
    <p:sldId id="28618" r:id="rId39"/>
    <p:sldId id="28566" r:id="rId40"/>
    <p:sldId id="28628" r:id="rId41"/>
    <p:sldId id="28630" r:id="rId42"/>
    <p:sldId id="28631" r:id="rId43"/>
    <p:sldId id="28629" r:id="rId44"/>
    <p:sldId id="28567" r:id="rId45"/>
    <p:sldId id="28619" r:id="rId46"/>
    <p:sldId id="284" r:id="rId47"/>
    <p:sldId id="345" r:id="rId48"/>
    <p:sldId id="6619" r:id="rId49"/>
    <p:sldId id="5610" r:id="rId50"/>
    <p:sldId id="28620" r:id="rId51"/>
    <p:sldId id="28621" r:id="rId52"/>
    <p:sldId id="28569" r:id="rId53"/>
    <p:sldId id="28622" r:id="rId54"/>
    <p:sldId id="28623" r:id="rId55"/>
    <p:sldId id="28624" r:id="rId56"/>
    <p:sldId id="7884" r:id="rId57"/>
    <p:sldId id="2191" r:id="rId58"/>
    <p:sldId id="28570" r:id="rId59"/>
    <p:sldId id="28571" r:id="rId60"/>
    <p:sldId id="28632" r:id="rId61"/>
    <p:sldId id="28174" r:id="rId62"/>
    <p:sldId id="28625" r:id="rId63"/>
    <p:sldId id="27632" r:id="rId64"/>
  </p:sldIdLst>
  <p:sldSz cx="12192000" cy="6858000"/>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FF"/>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5974" autoAdjust="0"/>
  </p:normalViewPr>
  <p:slideViewPr>
    <p:cSldViewPr>
      <p:cViewPr varScale="1">
        <p:scale>
          <a:sx n="123" d="100"/>
          <a:sy n="123" d="100"/>
        </p:scale>
        <p:origin x="99" y="8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905"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4-12T17:30:15.069" v="128" actId="20577"/>
      <pc:docMkLst>
        <pc:docMk/>
      </pc:docMkLst>
      <pc:sldChg chg="modSp mod">
        <pc:chgData name="Jim McGowan" userId="7cd36c50-75f2-4725-a6b3-0fe31ea99fa6" providerId="ADAL" clId="{449CE0BA-7942-4027-A788-A2C5851605C8}" dt="2026-04-12T17:30:15.069" v="128" actId="20577"/>
        <pc:sldMkLst>
          <pc:docMk/>
          <pc:sldMk cId="2952855867" sldId="2158"/>
        </pc:sldMkLst>
        <pc:spChg chg="mod">
          <ac:chgData name="Jim McGowan" userId="7cd36c50-75f2-4725-a6b3-0fe31ea99fa6" providerId="ADAL" clId="{449CE0BA-7942-4027-A788-A2C5851605C8}" dt="2026-04-12T17:30:15.069" v="128" actId="20577"/>
          <ac:spMkLst>
            <pc:docMk/>
            <pc:sldMk cId="2952855867" sldId="2158"/>
            <ac:spMk id="9219" creationId="{7C6FA43D-FD39-45EF-C247-3B31B14FAA8F}"/>
          </ac:spMkLst>
        </pc:spChg>
      </pc:sldChg>
    </pc:docChg>
  </pc:docChgLst>
  <pc:docChgLst>
    <pc:chgData name="Jim McGowan" userId="e2c7446dd3aca506" providerId="LiveId" clId="{9C25796A-7B39-4A71-8A01-5B1771AE4BD7}"/>
    <pc:docChg chg="custSel addSld delSld modSld modHandout">
      <pc:chgData name="Jim McGowan" userId="e2c7446dd3aca506" providerId="LiveId" clId="{9C25796A-7B39-4A71-8A01-5B1771AE4BD7}" dt="2026-04-11T21:45:18.006" v="52" actId="20577"/>
      <pc:docMkLst>
        <pc:docMk/>
      </pc:docMkLst>
      <pc:sldChg chg="modSp mod">
        <pc:chgData name="Jim McGowan" userId="e2c7446dd3aca506" providerId="LiveId" clId="{9C25796A-7B39-4A71-8A01-5B1771AE4BD7}" dt="2026-04-11T21:45:18.006" v="52" actId="20577"/>
        <pc:sldMkLst>
          <pc:docMk/>
          <pc:sldMk cId="2952855867" sldId="2158"/>
        </pc:sldMkLst>
        <pc:spChg chg="mod">
          <ac:chgData name="Jim McGowan" userId="e2c7446dd3aca506" providerId="LiveId" clId="{9C25796A-7B39-4A71-8A01-5B1771AE4BD7}" dt="2026-04-11T21:45:18.006" v="52" actId="20577"/>
          <ac:spMkLst>
            <pc:docMk/>
            <pc:sldMk cId="2952855867" sldId="2158"/>
            <ac:spMk id="9219" creationId="{7C6FA43D-FD39-45EF-C247-3B31B14FAA8F}"/>
          </ac:spMkLst>
        </pc:spChg>
      </pc:sldChg>
      <pc:sldChg chg="addSp modSp mod">
        <pc:chgData name="Jim McGowan" userId="e2c7446dd3aca506" providerId="LiveId" clId="{9C25796A-7B39-4A71-8A01-5B1771AE4BD7}" dt="2026-04-11T21:42:30.959" v="40" actId="208"/>
        <pc:sldMkLst>
          <pc:docMk/>
          <pc:sldMk cId="4050208347" sldId="28608"/>
        </pc:sldMkLst>
        <pc:spChg chg="mod">
          <ac:chgData name="Jim McGowan" userId="e2c7446dd3aca506" providerId="LiveId" clId="{9C25796A-7B39-4A71-8A01-5B1771AE4BD7}" dt="2026-04-11T21:42:05.977" v="19" actId="14100"/>
          <ac:spMkLst>
            <pc:docMk/>
            <pc:sldMk cId="4050208347" sldId="28608"/>
            <ac:spMk id="16387" creationId="{D9342E5D-804D-F26A-2A75-C3EFEE0F6964}"/>
          </ac:spMkLst>
        </pc:spChg>
        <pc:picChg chg="add mod">
          <ac:chgData name="Jim McGowan" userId="e2c7446dd3aca506" providerId="LiveId" clId="{9C25796A-7B39-4A71-8A01-5B1771AE4BD7}" dt="2026-04-11T21:42:30.959" v="40" actId="208"/>
          <ac:picMkLst>
            <pc:docMk/>
            <pc:sldMk cId="4050208347" sldId="28608"/>
            <ac:picMk id="3" creationId="{B5A8E82F-5CEA-A94E-655D-09A5FF8D0368}"/>
          </ac:picMkLst>
        </pc:picChg>
      </pc:sldChg>
      <pc:sldMasterChg chg="delSldLayout">
        <pc:chgData name="Jim McGowan" userId="e2c7446dd3aca506" providerId="LiveId" clId="{9C25796A-7B39-4A71-8A01-5B1771AE4BD7}" dt="2026-04-11T21:37:16.117" v="11" actId="47"/>
        <pc:sldMasterMkLst>
          <pc:docMk/>
          <pc:sldMasterMk cId="0" sldId="2147483649"/>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039 Exodus 10v20-29</a:t>
            </a:r>
          </a:p>
          <a:p>
            <a:pPr>
              <a:defRPr/>
            </a:pPr>
            <a:r>
              <a:rPr lang="en-US" sz="1500" dirty="0"/>
              <a:t>04-19-2026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4/18/26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51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60</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63</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4/18/26</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32318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73D7A69B-240F-9490-3B78-AA9ACAFA152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2C4BB3F-31D0-1834-2657-BE62B7E3A3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C4FD1D-E285-C670-3D55-AF9E15CB32FC}"/>
              </a:ext>
            </a:extLst>
          </p:cNvPr>
          <p:cNvSpPr>
            <a:spLocks noGrp="1"/>
          </p:cNvSpPr>
          <p:nvPr>
            <p:ph type="sldNum" sz="quarter" idx="12"/>
          </p:nvPr>
        </p:nvSpPr>
        <p:spPr/>
        <p:txBody>
          <a:bodyPr/>
          <a:lstStyle>
            <a:lvl1pPr>
              <a:defRPr/>
            </a:lvl1pPr>
          </a:lstStyle>
          <a:p>
            <a:pPr>
              <a:defRPr/>
            </a:pPr>
            <a:fld id="{A96BFB24-C9C2-4924-804D-8CCEFF8DC791}" type="slidenum">
              <a:rPr lang="en-US" altLang="en-US"/>
              <a:pPr>
                <a:defRPr/>
              </a:pPr>
              <a:t>‹#›</a:t>
            </a:fld>
            <a:endParaRPr lang="en-US" altLang="en-US"/>
          </a:p>
        </p:txBody>
      </p:sp>
    </p:spTree>
    <p:extLst>
      <p:ext uri="{BB962C8B-B14F-4D97-AF65-F5344CB8AC3E}">
        <p14:creationId xmlns:p14="http://schemas.microsoft.com/office/powerpoint/2010/main" val="1264805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112477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80" r:id="rId14"/>
    <p:sldLayoutId id="2147483682" r:id="rId15"/>
    <p:sldLayoutId id="2147483683"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w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393165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6514702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2718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D0740D-A8CB-46C5-B1D4-E28A47E604F9}"/>
              </a:ext>
            </a:extLst>
          </p:cNvPr>
          <p:cNvPicPr>
            <a:picLocks noChangeAspect="1"/>
          </p:cNvPicPr>
          <p:nvPr/>
        </p:nvPicPr>
        <p:blipFill>
          <a:blip r:embed="rId2"/>
          <a:stretch>
            <a:fillRect/>
          </a:stretch>
        </p:blipFill>
        <p:spPr>
          <a:xfrm>
            <a:off x="1669921" y="158213"/>
            <a:ext cx="8852159" cy="6541575"/>
          </a:xfrm>
          <a:prstGeom prst="rect">
            <a:avLst/>
          </a:prstGeom>
        </p:spPr>
      </p:pic>
    </p:spTree>
    <p:extLst>
      <p:ext uri="{BB962C8B-B14F-4D97-AF65-F5344CB8AC3E}">
        <p14:creationId xmlns:p14="http://schemas.microsoft.com/office/powerpoint/2010/main" val="21778210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038475" y="228601"/>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Seven Bowls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16)</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7827" name="Content Placeholder 2"/>
          <p:cNvSpPr>
            <a:spLocks noGrp="1"/>
          </p:cNvSpPr>
          <p:nvPr>
            <p:ph idx="1"/>
          </p:nvPr>
        </p:nvSpPr>
        <p:spPr>
          <a:xfrm>
            <a:off x="2484155" y="1588889"/>
            <a:ext cx="7223690" cy="5069046"/>
          </a:xfrm>
        </p:spPr>
        <p:txBody>
          <a:bodyPr/>
          <a:lstStyle/>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a:t>
            </a:r>
            <a:r>
              <a:rPr lang="en-US" sz="2800" baseline="30000" dirty="0">
                <a:effectLst>
                  <a:outerShdw blurRad="38100" dist="38100" dir="2700000" algn="tl">
                    <a:srgbClr val="000000">
                      <a:alpha val="43137"/>
                    </a:srgbClr>
                  </a:outerShdw>
                </a:effectLst>
                <a:cs typeface="Calibri" panose="020F0502020204030204" pitchFamily="34" charset="0"/>
              </a:rPr>
              <a:t>st</a:t>
            </a:r>
            <a:r>
              <a:rPr lang="en-US" sz="2800" dirty="0">
                <a:effectLst>
                  <a:outerShdw blurRad="38100" dist="38100" dir="2700000" algn="tl">
                    <a:srgbClr val="000000">
                      <a:alpha val="43137"/>
                    </a:srgbClr>
                  </a:outerShdw>
                </a:effectLst>
                <a:cs typeface="Calibri" panose="020F0502020204030204" pitchFamily="34" charset="0"/>
              </a:rPr>
              <a:t> Bowl (16:1-2) – Boils</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a:t>
            </a:r>
            <a:r>
              <a:rPr lang="en-US" sz="2800" baseline="30000" dirty="0">
                <a:effectLst>
                  <a:outerShdw blurRad="38100" dist="38100" dir="2700000" algn="tl">
                    <a:srgbClr val="000000">
                      <a:alpha val="43137"/>
                    </a:srgbClr>
                  </a:outerShdw>
                </a:effectLst>
                <a:cs typeface="Calibri" panose="020F0502020204030204" pitchFamily="34" charset="0"/>
              </a:rPr>
              <a:t>nd</a:t>
            </a:r>
            <a:r>
              <a:rPr lang="en-US" sz="2800" dirty="0">
                <a:effectLst>
                  <a:outerShdw blurRad="38100" dist="38100" dir="2700000" algn="tl">
                    <a:srgbClr val="000000">
                      <a:alpha val="43137"/>
                    </a:srgbClr>
                  </a:outerShdw>
                </a:effectLst>
                <a:cs typeface="Calibri" panose="020F0502020204030204" pitchFamily="34" charset="0"/>
              </a:rPr>
              <a:t> Bowl (16:3) – Sea becomes blood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3</a:t>
            </a:r>
            <a:r>
              <a:rPr lang="en-US" sz="2800" baseline="30000" dirty="0">
                <a:effectLst>
                  <a:outerShdw blurRad="38100" dist="38100" dir="2700000" algn="tl">
                    <a:srgbClr val="000000">
                      <a:alpha val="43137"/>
                    </a:srgbClr>
                  </a:outerShdw>
                </a:effectLst>
                <a:cs typeface="Calibri" panose="020F0502020204030204" pitchFamily="34" charset="0"/>
              </a:rPr>
              <a:t>rd</a:t>
            </a:r>
            <a:r>
              <a:rPr lang="en-US" sz="2800" dirty="0">
                <a:effectLst>
                  <a:outerShdw blurRad="38100" dist="38100" dir="2700000" algn="tl">
                    <a:srgbClr val="000000">
                      <a:alpha val="43137"/>
                    </a:srgbClr>
                  </a:outerShdw>
                </a:effectLst>
                <a:cs typeface="Calibri" panose="020F0502020204030204" pitchFamily="34" charset="0"/>
              </a:rPr>
              <a:t> Bowl (16:4-7) – Freshwater destroyed </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4th Bowl (16:8-9) – Sun scorches man</a:t>
            </a:r>
          </a:p>
          <a:p>
            <a:pPr marL="557213" indent="-557213" eaLnBrk="1" hangingPunct="1">
              <a:spcBef>
                <a:spcPts val="0"/>
              </a:spcBef>
              <a:spcAft>
                <a:spcPts val="2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5th Bowl (16:10-11) – Darkness</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6th Bowl (16:12-16) – Euphrates dried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7th Bowl (16:17-21) – Greatest earthquake</a:t>
            </a:r>
          </a:p>
        </p:txBody>
      </p:sp>
      <p:pic>
        <p:nvPicPr>
          <p:cNvPr id="7" name="Picture 2" descr="Image result for revelation 15">
            <a:extLst>
              <a:ext uri="{FF2B5EF4-FFF2-40B4-BE49-F238E27FC236}">
                <a16:creationId xmlns:a16="http://schemas.microsoft.com/office/drawing/2014/main" id="{D887A3ED-F377-42C7-B1D6-CDD82783C4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47670" y="90466"/>
            <a:ext cx="1622738"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evelation 15">
            <a:extLst>
              <a:ext uri="{FF2B5EF4-FFF2-40B4-BE49-F238E27FC236}">
                <a16:creationId xmlns:a16="http://schemas.microsoft.com/office/drawing/2014/main" id="{02A0187C-F8FE-4E3E-BA92-994228FF8A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69444" y="76200"/>
            <a:ext cx="1666143" cy="109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1547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12954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a:t>
            </a:r>
            <a:r>
              <a:rPr lang="en-US" b="0" i="1" dirty="0">
                <a:effectLst>
                  <a:outerShdw blurRad="38100" dist="38100" dir="2700000" algn="tl">
                    <a:srgbClr val="000000">
                      <a:alpha val="43137"/>
                    </a:srgbClr>
                  </a:outerShdw>
                </a:effectLst>
              </a:rPr>
              <a:t>darkness which may be felt.</a:t>
            </a:r>
            <a:r>
              <a:rPr lang="en-US" b="0" i="0" dirty="0">
                <a:effectLst>
                  <a:outerShdw blurRad="38100" dist="38100" dir="2700000" algn="tl">
                    <a:srgbClr val="000000">
                      <a:alpha val="43137"/>
                    </a:srgbClr>
                  </a:outerShdw>
                </a:effectLst>
              </a:rPr>
              <a:t> Possibly a combination of a violent sandstorm and supernatural darkness</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106</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B5A8E82F-5CEA-A94E-655D-09A5FF8D0368}"/>
              </a:ext>
            </a:extLst>
          </p:cNvPr>
          <p:cNvPicPr>
            <a:picLocks noChangeAspect="1"/>
          </p:cNvPicPr>
          <p:nvPr/>
        </p:nvPicPr>
        <p:blipFill>
          <a:blip r:embed="rId3"/>
          <a:stretch>
            <a:fillRect/>
          </a:stretch>
        </p:blipFill>
        <p:spPr>
          <a:xfrm>
            <a:off x="3695700" y="3048000"/>
            <a:ext cx="4800600" cy="3200400"/>
          </a:xfrm>
          <a:prstGeom prst="rect">
            <a:avLst/>
          </a:prstGeom>
          <a:ln>
            <a:solidFill>
              <a:srgbClr val="FF0000"/>
            </a:solidFill>
          </a:ln>
        </p:spPr>
      </p:pic>
    </p:spTree>
    <p:extLst>
      <p:ext uri="{BB962C8B-B14F-4D97-AF65-F5344CB8AC3E}">
        <p14:creationId xmlns:p14="http://schemas.microsoft.com/office/powerpoint/2010/main" val="40502083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0823878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a:t>
            </a:r>
            <a:r>
              <a:rPr lang="en-US" b="0" i="0" u="none" strike="noStrike" dirty="0">
                <a:effectLst>
                  <a:outerShdw blurRad="38100" dist="38100" dir="2700000" algn="tl">
                    <a:srgbClr val="000000">
                      <a:alpha val="43137"/>
                    </a:srgbClr>
                  </a:outerShdw>
                </a:effectLst>
              </a:rPr>
              <a:t>The chief Egyptian deity challenged by this plague was Pharaoh’s own divine father, </a:t>
            </a:r>
            <a:r>
              <a:rPr lang="en-US" b="0" i="1" u="none" strike="noStrike" dirty="0">
                <a:effectLst>
                  <a:outerShdw blurRad="38100" dist="38100" dir="2700000" algn="tl">
                    <a:srgbClr val="000000">
                      <a:alpha val="43137"/>
                    </a:srgbClr>
                  </a:outerShdw>
                </a:effectLst>
              </a:rPr>
              <a:t>Ra</a:t>
            </a:r>
            <a:r>
              <a:rPr lang="en-US" b="0" i="0" u="none" strike="noStrike" dirty="0">
                <a:effectLst>
                  <a:outerShdw blurRad="38100" dist="38100" dir="2700000" algn="tl">
                    <a:srgbClr val="000000">
                      <a:alpha val="43137"/>
                    </a:srgbClr>
                  </a:outerShdw>
                </a:effectLst>
              </a:rPr>
              <a:t>, the sun god and high god of the pantheon. This is surely a response to Pharaoh’s previous equation of YHWH’s power with that of </a:t>
            </a:r>
            <a:r>
              <a:rPr lang="en-US" b="0" i="1" u="none" strike="noStrike" dirty="0">
                <a:effectLst>
                  <a:outerShdw blurRad="38100" dist="38100" dir="2700000" algn="tl">
                    <a:srgbClr val="000000">
                      <a:alpha val="43137"/>
                    </a:srgbClr>
                  </a:outerShdw>
                </a:effectLst>
              </a:rPr>
              <a:t>Ra</a:t>
            </a:r>
            <a:r>
              <a:rPr lang="en-US" b="0" i="0" u="none" strike="noStrike" dirty="0">
                <a:effectLst>
                  <a:outerShdw blurRad="38100" dist="38100" dir="2700000" algn="tl">
                    <a:srgbClr val="000000">
                      <a:alpha val="43137"/>
                    </a:srgbClr>
                  </a:outerShdw>
                </a:effectLst>
              </a:rPr>
              <a:t> (10:10). </a:t>
            </a:r>
            <a:r>
              <a:rPr lang="en-US" b="0" i="1" u="none" strike="noStrike" dirty="0" err="1">
                <a:effectLst>
                  <a:outerShdw blurRad="38100" dist="38100" dir="2700000" algn="tl">
                    <a:srgbClr val="000000">
                      <a:alpha val="43137"/>
                    </a:srgbClr>
                  </a:outerShdw>
                </a:effectLst>
              </a:rPr>
              <a:t>Shu</a:t>
            </a:r>
            <a:r>
              <a:rPr lang="en-US" b="0" i="0" u="none" strike="noStrike" dirty="0">
                <a:effectLst>
                  <a:outerShdw blurRad="38100" dist="38100" dir="2700000" algn="tl">
                    <a:srgbClr val="000000">
                      <a:alpha val="43137"/>
                    </a:srgbClr>
                  </a:outerShdw>
                </a:effectLst>
              </a:rPr>
              <a:t> and </a:t>
            </a:r>
            <a:r>
              <a:rPr lang="en-US" b="0" i="1" u="none" strike="noStrike" dirty="0">
                <a:effectLst>
                  <a:outerShdw blurRad="38100" dist="38100" dir="2700000" algn="tl">
                    <a:srgbClr val="000000">
                      <a:alpha val="43137"/>
                    </a:srgbClr>
                  </a:outerShdw>
                </a:effectLst>
              </a:rPr>
              <a:t>Nut</a:t>
            </a:r>
            <a:r>
              <a:rPr lang="en-US" b="0" i="0" u="none" strike="noStrike" dirty="0">
                <a:effectLst>
                  <a:outerShdw blurRad="38100" dist="38100" dir="2700000" algn="tl">
                    <a:srgbClr val="000000">
                      <a:alpha val="43137"/>
                    </a:srgbClr>
                  </a:outerShdw>
                </a:effectLst>
              </a:rPr>
              <a:t>, the respective sky god and goddess, would also have been (yet again) shown impotent before the Lord</a:t>
            </a:r>
            <a:r>
              <a:rPr lang="en-US" dirty="0">
                <a:effectLst>
                  <a:outerShdw blurRad="38100" dist="38100" dir="2700000" algn="tl">
                    <a:srgbClr val="000000">
                      <a:alpha val="43137"/>
                    </a:srgbClr>
                  </a:outerShdw>
                </a:effectLst>
              </a:rPr>
              <a:t>.”</a:t>
            </a:r>
            <a:endParaRPr lang="en-US" sz="31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783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494145" y="1629728"/>
            <a:ext cx="10972800" cy="4923472"/>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1" i="0" dirty="0">
                <a:solidFill>
                  <a:srgbClr val="FFFFCC"/>
                </a:solidFill>
                <a:effectLst>
                  <a:outerShdw blurRad="38100" dist="38100" dir="2700000" algn="tl">
                    <a:srgbClr val="000000">
                      <a:alpha val="43137"/>
                    </a:srgbClr>
                  </a:outerShdw>
                </a:effectLst>
              </a:rPr>
              <a:t>10:10</a:t>
            </a:r>
            <a:r>
              <a:rPr lang="en-US" b="1" i="0" dirty="0">
                <a:effectLst>
                  <a:outerShdw blurRad="38100" dist="38100" dir="2700000" algn="tl">
                    <a:srgbClr val="000000">
                      <a:alpha val="43137"/>
                    </a:srgbClr>
                  </a:outerShdw>
                </a:effectLst>
              </a:rPr>
              <a:t>. </a:t>
            </a:r>
            <a:r>
              <a:rPr lang="en-US" b="1" i="0" dirty="0">
                <a:solidFill>
                  <a:srgbClr val="FFFFCC"/>
                </a:solidFill>
                <a:effectLst>
                  <a:outerShdw blurRad="38100" dist="38100" dir="2700000" algn="tl">
                    <a:srgbClr val="000000">
                      <a:alpha val="43137"/>
                    </a:srgbClr>
                  </a:outerShdw>
                </a:effectLst>
              </a:rPr>
              <a:t>Evil is before you</a:t>
            </a:r>
            <a:r>
              <a:rPr lang="en-US" b="0" i="0" dirty="0">
                <a:effectLst>
                  <a:outerShdw blurRad="38100" dist="38100" dir="2700000" algn="tl">
                    <a:srgbClr val="000000">
                      <a:alpha val="43137"/>
                    </a:srgbClr>
                  </a:outerShdw>
                </a:effectLst>
              </a:rPr>
              <a:t>. “Many interpreters have stumbled over the explanation of this phrase. Pharaoh seems to be uncharacteristically warning Moses to beware of approaching evil. The difficulty of ascertaining Pharaoh’s intent disappears, however, when one takes into account that the Hebrew word </a:t>
            </a:r>
            <a:r>
              <a:rPr lang="en-US" b="0" i="1" dirty="0" err="1">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usually translated as ‘evil,’ is also the name of the Egyptian sun god, </a:t>
            </a:r>
            <a:r>
              <a:rPr lang="en-US" b="0" i="1" dirty="0">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Each pharaoh was considered to be Ra’s divine son. The intent of Pharaoh may be conveyed as ‘My god </a:t>
            </a:r>
            <a:r>
              <a:rPr lang="en-US" b="0" i="1" dirty="0">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is before you; your god YHWH may be strong, but do not forget that </a:t>
            </a:r>
            <a:r>
              <a:rPr lang="en-US" b="0" i="1" dirty="0">
                <a:effectLst>
                  <a:outerShdw blurRad="38100" dist="38100" dir="2700000" algn="tl">
                    <a:srgbClr val="000000">
                      <a:alpha val="43137"/>
                    </a:srgbClr>
                  </a:outerShdw>
                </a:effectLst>
              </a:rPr>
              <a:t>Ra</a:t>
            </a:r>
            <a:r>
              <a:rPr lang="en-US" b="0" i="0" dirty="0">
                <a:effectLst>
                  <a:outerShdw blurRad="38100" dist="38100" dir="2700000" algn="tl">
                    <a:srgbClr val="000000">
                      <a:alpha val="43137"/>
                    </a:srgbClr>
                  </a:outerShdw>
                </a:effectLst>
              </a:rPr>
              <a:t> is just as strong</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844040" y="152400"/>
            <a:ext cx="85039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96-97).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8200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6182613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sz="30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Mosaic Covenant (19–40)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4842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2055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4198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055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Israel’s exemption (23b)</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89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228113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609600" y="1600200"/>
            <a:ext cx="10972800" cy="2438400"/>
          </a:xfrm>
        </p:spPr>
        <p:txBody>
          <a:bodyPr/>
          <a:lstStyle/>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Like the protection in Goshen (Exod. 8:22, 24; 9:4, 6; 11:4-7; Rev. 9:4; 16:2)</a:t>
            </a:r>
          </a:p>
          <a:p>
            <a:pPr marL="457200" indent="-457200"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Effective?  Rev. 6:9-11; 7:13-14; 13:10, 15; 20:4</a:t>
            </a:r>
          </a:p>
          <a:p>
            <a:pPr marL="457200" indent="-457200" algn="just">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4318696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0" i="0" u="none" strike="noStrike" dirty="0">
                <a:effectLst>
                  <a:outerShdw blurRad="38100" dist="38100" dir="2700000" algn="tl">
                    <a:srgbClr val="000000">
                      <a:alpha val="43137"/>
                    </a:srgbClr>
                  </a:outerShdw>
                </a:effectLst>
              </a:rPr>
              <a:t>Proponents of the miraculous intensification of natural events theory propose that the darkness resulted from the arrival of a blinding sandstorm. This does not take into consideration, however, that the darkness began at the discretion of Moses or the continued distinction the Lord made between Goshen and the remainder of Egypt. Although the entire nation suffered in suffocating, pitch-black darkness, the Hebrews in Goshen had retained the sunlight</a:t>
            </a:r>
            <a:r>
              <a:rPr lang="en-US" dirty="0">
                <a:effectLst>
                  <a:outerShdw blurRad="38100" dist="38100" dir="2700000" algn="tl">
                    <a:srgbClr val="000000">
                      <a:alpha val="43137"/>
                    </a:srgbClr>
                  </a:outerShdw>
                </a:effectLst>
              </a:rPr>
              <a:t>.”</a:t>
            </a:r>
            <a:endParaRPr lang="en-US" sz="31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9781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A55E5D9E-23DB-D83B-0BD1-1E083BF94B54}"/>
              </a:ext>
            </a:extLst>
          </p:cNvPr>
          <p:cNvSpPr>
            <a:spLocks noGrp="1" noChangeArrowheads="1"/>
          </p:cNvSpPr>
          <p:nvPr>
            <p:ph type="title"/>
          </p:nvPr>
        </p:nvSpPr>
        <p:spPr>
          <a:xfrm>
            <a:off x="3162300" y="228600"/>
            <a:ext cx="5867400" cy="609600"/>
          </a:xfrm>
        </p:spPr>
        <p:txBody>
          <a:bodyPr/>
          <a:lstStyle/>
          <a:p>
            <a:pPr algn="ct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“I AM” statements in John</a:t>
            </a:r>
          </a:p>
        </p:txBody>
      </p:sp>
      <p:graphicFrame>
        <p:nvGraphicFramePr>
          <p:cNvPr id="16416" name="Group 32">
            <a:extLst>
              <a:ext uri="{FF2B5EF4-FFF2-40B4-BE49-F238E27FC236}">
                <a16:creationId xmlns:a16="http://schemas.microsoft.com/office/drawing/2014/main" id="{852B2351-A514-9F4A-3B5E-C05F61A3C15F}"/>
              </a:ext>
            </a:extLst>
          </p:cNvPr>
          <p:cNvGraphicFramePr>
            <a:graphicFrameLocks noGrp="1"/>
          </p:cNvGraphicFramePr>
          <p:nvPr>
            <p:extLst>
              <p:ext uri="{D42A27DB-BD31-4B8C-83A1-F6EECF244321}">
                <p14:modId xmlns:p14="http://schemas.microsoft.com/office/powerpoint/2010/main" val="3693013226"/>
              </p:ext>
            </p:extLst>
          </p:nvPr>
        </p:nvGraphicFramePr>
        <p:xfrm>
          <a:off x="2438400" y="990601"/>
          <a:ext cx="9144000" cy="5476877"/>
        </p:xfrm>
        <a:graphic>
          <a:graphicData uri="http://schemas.openxmlformats.org/drawingml/2006/table">
            <a:tbl>
              <a:tblPr/>
              <a:tblGrid>
                <a:gridCol w="6858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0861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4062" name="Picture 2">
            <a:extLst>
              <a:ext uri="{FF2B5EF4-FFF2-40B4-BE49-F238E27FC236}">
                <a16:creationId xmlns:a16="http://schemas.microsoft.com/office/drawing/2014/main" id="{3837D020-ED0C-0182-3C05-C5821ED06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1"/>
            <a:ext cx="7637741" cy="4267200"/>
          </a:xfrm>
        </p:spPr>
        <p:txBody>
          <a:bodyPr/>
          <a:lstStyle/>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3000" dirty="0">
                <a:latin typeface="Calibri" panose="020F0502020204030204" pitchFamily="34" charset="0"/>
                <a:cs typeface="Calibri" panose="020F0502020204030204" pitchFamily="34" charset="0"/>
              </a:rPr>
              <a:t>Development of the deliverer (</a:t>
            </a:r>
            <a:r>
              <a:rPr lang="en-US" altLang="en-US" sz="3000" dirty="0" err="1">
                <a:latin typeface="Calibri" panose="020F0502020204030204" pitchFamily="34" charset="0"/>
                <a:cs typeface="Calibri" panose="020F0502020204030204" pitchFamily="34" charset="0"/>
              </a:rPr>
              <a:t>Exod</a:t>
            </a:r>
            <a:r>
              <a:rPr lang="en-US" altLang="en-US" sz="30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sz="30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2831369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mc:AlternateContent xmlns:mc="http://schemas.openxmlformats.org/markup-compatibility/2006" xmlns:p14="http://schemas.microsoft.com/office/powerpoint/2010/main">
    <mc:Choice Requires="p14">
      <p:transition spd="slow" p14:dur="2000" advTm="91680"/>
    </mc:Choice>
    <mc:Fallback xmlns="">
      <p:transition spd="slow" advTm="9168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2409398363"/>
      </p:ext>
    </p:extLst>
  </p:cSld>
  <p:clrMapOvr>
    <a:masterClrMapping/>
  </p:clrMapOvr>
  <mc:AlternateContent xmlns:mc="http://schemas.openxmlformats.org/markup-compatibility/2006" xmlns:p14="http://schemas.microsoft.com/office/powerpoint/2010/main">
    <mc:Choice Requires="p14">
      <p:transition spd="slow" p14:dur="2000" advTm="91680"/>
    </mc:Choice>
    <mc:Fallback xmlns="">
      <p:transition spd="slow" advTm="9168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469753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34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0712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9284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4374978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5427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477373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230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414813680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1351054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D0740D-A8CB-46C5-B1D4-E28A47E604F9}"/>
              </a:ext>
            </a:extLst>
          </p:cNvPr>
          <p:cNvPicPr>
            <a:picLocks noChangeAspect="1"/>
          </p:cNvPicPr>
          <p:nvPr/>
        </p:nvPicPr>
        <p:blipFill>
          <a:blip r:embed="rId2"/>
          <a:stretch>
            <a:fillRect/>
          </a:stretch>
        </p:blipFill>
        <p:spPr>
          <a:xfrm>
            <a:off x="1669921" y="158213"/>
            <a:ext cx="8852159" cy="6541575"/>
          </a:xfrm>
          <a:prstGeom prst="rect">
            <a:avLst/>
          </a:prstGeom>
        </p:spPr>
      </p:pic>
    </p:spTree>
    <p:extLst>
      <p:ext uri="{BB962C8B-B14F-4D97-AF65-F5344CB8AC3E}">
        <p14:creationId xmlns:p14="http://schemas.microsoft.com/office/powerpoint/2010/main" val="373011293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3310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9266118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4672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39257699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9800" y="228600"/>
            <a:ext cx="7772400" cy="944880"/>
          </a:xfrm>
        </p:spPr>
        <p:txBody>
          <a:bodyPr/>
          <a:lstStyle/>
          <a:p>
            <a:pPr algn="ctr" eaLnBrk="1" hangingPunct="1"/>
            <a:r>
              <a:rPr lang="en-US" sz="3600" dirty="0">
                <a:effectLst>
                  <a:outerShdw blurRad="38100" dist="38100" dir="2700000" algn="tl">
                    <a:srgbClr val="000000">
                      <a:alpha val="43137"/>
                    </a:srgbClr>
                  </a:outerShdw>
                </a:effectLst>
              </a:rPr>
              <a:t>God’s Provision </a:t>
            </a:r>
            <a:br>
              <a:rPr lang="en-US" sz="3600" dirty="0">
                <a:effectLst>
                  <a:outerShdw blurRad="38100" dist="38100" dir="2700000" algn="tl">
                    <a:srgbClr val="000000">
                      <a:alpha val="43137"/>
                    </a:srgbClr>
                  </a:outerShdw>
                </a:effectLst>
              </a:rPr>
            </a:br>
            <a:r>
              <a:rPr lang="en-US" sz="2800">
                <a:solidFill>
                  <a:schemeClr val="tx1"/>
                </a:solidFill>
                <a:effectLst>
                  <a:outerShdw blurRad="38100" dist="38100" dir="2700000" algn="tl">
                    <a:srgbClr val="000000">
                      <a:alpha val="43137"/>
                    </a:srgbClr>
                  </a:outerShdw>
                </a:effectLst>
                <a:ea typeface="+mn-ea"/>
                <a:cs typeface="+mn-cs"/>
              </a:rPr>
              <a:t>(Genesis 3:20-24</a:t>
            </a:r>
            <a:r>
              <a:rPr lang="en-US" sz="2800" dirty="0">
                <a:solidFill>
                  <a:schemeClr val="tx1"/>
                </a:solidFill>
                <a:effectLst>
                  <a:outerShdw blurRad="38100" dist="38100" dir="2700000" algn="tl">
                    <a:srgbClr val="000000">
                      <a:alpha val="43137"/>
                    </a:srgbClr>
                  </a:outerShdw>
                </a:effectLst>
                <a:ea typeface="+mn-ea"/>
                <a:cs typeface="+mn-cs"/>
              </a:rPr>
              <a:t>)</a:t>
            </a:r>
          </a:p>
        </p:txBody>
      </p:sp>
      <p:sp>
        <p:nvSpPr>
          <p:cNvPr id="39939" name="Rectangle 3"/>
          <p:cNvSpPr>
            <a:spLocks noGrp="1" noChangeArrowheads="1"/>
          </p:cNvSpPr>
          <p:nvPr>
            <p:ph type="body" idx="1"/>
          </p:nvPr>
        </p:nvSpPr>
        <p:spPr>
          <a:xfrm>
            <a:off x="1829462" y="1600201"/>
            <a:ext cx="8533079" cy="27432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Continuation of the race (3:20)</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Forgiveness (3:21,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Expulsion of Adam and Eve from Eden (3:22-24)</a:t>
            </a:r>
          </a:p>
        </p:txBody>
      </p:sp>
      <p:pic>
        <p:nvPicPr>
          <p:cNvPr id="32772" name="Picture 5" descr="C:\Users\awoods\Pictures\Microsoft Clip Organizer\j0353629.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4479" y="3886200"/>
            <a:ext cx="3203042" cy="2743200"/>
          </a:xfrm>
          <a:prstGeom prst="rect">
            <a:avLst/>
          </a:prstGeom>
          <a:noFill/>
          <a:ln w="9525">
            <a:noFill/>
            <a:miter lim="800000"/>
            <a:headEnd/>
            <a:tailEnd/>
          </a:ln>
        </p:spPr>
      </p:pic>
      <p:pic>
        <p:nvPicPr>
          <p:cNvPr id="2" name="Picture 1">
            <a:extLst>
              <a:ext uri="{FF2B5EF4-FFF2-40B4-BE49-F238E27FC236}">
                <a16:creationId xmlns:a16="http://schemas.microsoft.com/office/drawing/2014/main" id="{ABDDD5DC-212A-F152-5DC7-AF71945BA7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1197317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0509C-2596-B8CF-686F-7F1D43E8505B}"/>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 46</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r>
              <a:rPr lang="en-US" sz="3600" b="0" i="0" u="none" strike="noStrike" dirty="0">
                <a:effectLst/>
              </a:rPr>
              <a:t>nor are you to </a:t>
            </a:r>
            <a:r>
              <a:rPr lang="en-US" sz="3600" b="1" i="0" u="sng" strike="noStrike" dirty="0">
                <a:solidFill>
                  <a:srgbClr val="FFFFCC"/>
                </a:solidFill>
                <a:effectLst/>
              </a:rPr>
              <a:t>break any bone</a:t>
            </a:r>
            <a:r>
              <a:rPr lang="en-US" sz="3600" b="0" i="0" u="none" strike="noStrike" dirty="0">
                <a:effectLst/>
              </a:rPr>
              <a:t> of it.”</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0597" y="2592479"/>
            <a:ext cx="4018844" cy="2260600"/>
          </a:xfrm>
          <a:prstGeom prst="rect">
            <a:avLst/>
          </a:prstGeom>
          <a:noFill/>
          <a:ln>
            <a:solidFill>
              <a:schemeClr val="tx1"/>
            </a:solidFill>
          </a:ln>
        </p:spPr>
      </p:pic>
    </p:spTree>
    <p:extLst>
      <p:ext uri="{BB962C8B-B14F-4D97-AF65-F5344CB8AC3E}">
        <p14:creationId xmlns:p14="http://schemas.microsoft.com/office/powerpoint/2010/main" val="303734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52758749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54475527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039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522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47244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996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4114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90739369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8" y="1447800"/>
            <a:ext cx="7955280" cy="347472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29486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181E4-B91A-3865-CD4E-D545500B83B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a:t>
            </a:r>
            <a:r>
              <a:rPr lang="en-US" sz="3100" dirty="0">
                <a:effectLst>
                  <a:outerShdw blurRad="38100" dist="38100" dir="2700000" algn="tl">
                    <a:srgbClr val="000000">
                      <a:alpha val="43137"/>
                    </a:srgbClr>
                  </a:outerShdw>
                </a:effectLst>
                <a:latin typeface="Calibri" panose="020F0502020204030204" pitchFamily="34" charset="0"/>
              </a:rPr>
              <a:t>, according to Our likeness;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16030300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made man.”</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354741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8525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affirmation (29)</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75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FB813BF4-7D9B-9DEF-2010-D0F095B7ACD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4693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28-29</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a:t>
            </a:r>
            <a:r>
              <a:rPr lang="en-US" b="0" i="0" dirty="0">
                <a:effectLst/>
              </a:rPr>
              <a:t>The king expelled Moses and Aaron from his presence, forbidding any future return, with the promise of capital consequence for any infraction. While they would indeed shortly see each other once again, it would be for the sole purpose of Pharaoh’s humiliating admission of defeat before YHWH.</a:t>
            </a:r>
            <a:r>
              <a:rPr lang="en-US" dirty="0">
                <a:effectLst>
                  <a:outerShdw blurRad="38100" dist="38100" dir="2700000" algn="tl">
                    <a:srgbClr val="000000">
                      <a:alpha val="43137"/>
                    </a:srgbClr>
                  </a:outerShdw>
                </a:effectLst>
              </a:rPr>
              <a:t>”</a:t>
            </a:r>
            <a:endParaRPr lang="en-US" sz="31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98).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44735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FB813BF4-7D9B-9DEF-2010-D0F095B7ACD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373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C043BE2A-1BFC-CAC8-1273-E77D0BD081C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0346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67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5057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14413</TotalTime>
  <Words>3444</Words>
  <Application>Microsoft Office PowerPoint</Application>
  <PresentationFormat>Widescreen</PresentationFormat>
  <Paragraphs>464</Paragraphs>
  <Slides>63</Slides>
  <Notes>8</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Azure</vt:lpstr>
      <vt:lpstr>PowerPoint Presentation</vt:lpstr>
      <vt:lpstr>EXODUS STRUCTURE/OUTLINE</vt:lpstr>
      <vt:lpstr>REDEMPTION (1:1–12:30)</vt:lpstr>
      <vt:lpstr>PowerPoint Presentation</vt:lpstr>
      <vt:lpstr>TEN PLAGUES REDEMPTION (7:14–12:30)</vt:lpstr>
      <vt:lpstr>DARKNESS Exodus 10:21-29</vt:lpstr>
      <vt:lpstr>DARKNESS Exodus 10:21-29</vt:lpstr>
      <vt:lpstr>I. Exodus 10:21-23 Plague’s Manifestation</vt:lpstr>
      <vt:lpstr>I. Exodus 10:21-23 Plague’s Manifestation</vt:lpstr>
      <vt:lpstr>Ultimate Exodus  (Rev 11:15)</vt:lpstr>
      <vt:lpstr>PowerPoint Presentation</vt:lpstr>
      <vt:lpstr>PowerPoint Presentation</vt:lpstr>
      <vt:lpstr>PowerPoint Presentation</vt:lpstr>
      <vt:lpstr>Seven Bowls  (Revelation 16)</vt:lpstr>
      <vt:lpstr>Charles Ryrie Ryrie Study Bible, page 106</vt:lpstr>
      <vt:lpstr>PowerPoint Presentation</vt:lpstr>
      <vt:lpstr>PowerPoint Presentation</vt:lpstr>
      <vt:lpstr>PowerPoint Presentation</vt:lpstr>
      <vt:lpstr>PowerPoint Presentation</vt:lpstr>
      <vt:lpstr>I. Exodus 10:21-23 Plague’s Manifestation</vt:lpstr>
      <vt:lpstr>PowerPoint Presentation</vt:lpstr>
      <vt:lpstr>PowerPoint Presentation</vt:lpstr>
      <vt:lpstr>I. Exodus 10:21-23 Plague’s Manifestation</vt:lpstr>
      <vt:lpstr>PowerPoint Presentation</vt:lpstr>
      <vt:lpstr>I. Exodus 10:21-23 Plague’s Manifestation</vt:lpstr>
      <vt:lpstr>PowerPoint Presentation</vt:lpstr>
      <vt:lpstr>PowerPoint Presentation</vt:lpstr>
      <vt:lpstr>PowerPoint Presentation</vt:lpstr>
      <vt:lpstr>7 “I AM” statements in John</vt:lpstr>
      <vt:lpstr>PowerPoint Presentation</vt:lpstr>
      <vt:lpstr>Eternal State is Future</vt:lpstr>
      <vt:lpstr>Eternal State is Future</vt:lpstr>
      <vt:lpstr>DARKNESS Exodus 10:21-29</vt:lpstr>
      <vt:lpstr>II. Exodus 10:24-29 Pharaoh Speaks to Moses</vt:lpstr>
      <vt:lpstr>II. Exodus 10:24-29 Pharaoh Speaks to Moses</vt:lpstr>
      <vt:lpstr>II. Exodus 10:24-29 Pharaoh Speaks to Moses</vt:lpstr>
      <vt:lpstr>PowerPoint Presentation</vt:lpstr>
      <vt:lpstr>PowerPoint Presentation</vt:lpstr>
      <vt:lpstr>II. Exodus 10:24-29 Pharaoh Speaks to Moses</vt:lpstr>
      <vt:lpstr>Ultimate Exodus  (Rev 11:15)</vt:lpstr>
      <vt:lpstr>PowerPoint Presentation</vt:lpstr>
      <vt:lpstr>PowerPoint Presentation</vt:lpstr>
      <vt:lpstr>PowerPoint Presentation</vt:lpstr>
      <vt:lpstr>II. Exodus 10:24-29 Pharaoh Speaks to Moses</vt:lpstr>
      <vt:lpstr>PowerPoint Presentation</vt:lpstr>
      <vt:lpstr>Tabernacle Diagram</vt:lpstr>
      <vt:lpstr>Ark of the Covenant</vt:lpstr>
      <vt:lpstr>God’s Provision  (Genesis 3:20-24)</vt:lpstr>
      <vt:lpstr>PowerPoint Presentation</vt:lpstr>
      <vt:lpstr>PowerPoint Presentation</vt:lpstr>
      <vt:lpstr>PowerPoint Presentation</vt:lpstr>
      <vt:lpstr>II. Exodus 10:24-29 Pharaoh Speaks to Moses</vt:lpstr>
      <vt:lpstr>PowerPoint Presentation</vt:lpstr>
      <vt:lpstr>Charles Ryrie Ryrie Study Bible, page 96</vt:lpstr>
      <vt:lpstr>GOD HARDENING PHARAOH'S HEART</vt:lpstr>
      <vt:lpstr>PowerPoint Presentation</vt:lpstr>
      <vt:lpstr>PowerPoint Presentation</vt:lpstr>
      <vt:lpstr>II. Exodus 10:24-29 Pharaoh Speaks to Moses</vt:lpstr>
      <vt:lpstr>II. Exodus 10:24-29 Pharaoh Speaks to Moses</vt:lpstr>
      <vt:lpstr>PowerPoint Presentation</vt:lpstr>
      <vt:lpstr>Conclusion</vt:lpstr>
      <vt:lpstr>DARKNESS Exodus 10:21-29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039 Exodus 10v21-29</dc:title>
  <dc:subject>Exodus</dc:subject>
  <dc:creator>A. Woods</dc:creator>
  <dc:description>Modified by Jim McGowan</dc:description>
  <cp:lastModifiedBy>awoods@slbc.org</cp:lastModifiedBy>
  <cp:revision>1677</cp:revision>
  <cp:lastPrinted>2025-11-07T19:10:39Z</cp:lastPrinted>
  <dcterms:created xsi:type="dcterms:W3CDTF">2009-03-17T12:21:13Z</dcterms:created>
  <dcterms:modified xsi:type="dcterms:W3CDTF">2026-04-18T17:52:49Z</dcterms:modified>
</cp:coreProperties>
</file>