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7044" r:id="rId2"/>
    <p:sldId id="7045" r:id="rId3"/>
    <p:sldId id="7082" r:id="rId4"/>
    <p:sldId id="7116" r:id="rId5"/>
    <p:sldId id="7117" r:id="rId6"/>
    <p:sldId id="7118" r:id="rId7"/>
    <p:sldId id="7124" r:id="rId8"/>
    <p:sldId id="7125" r:id="rId9"/>
    <p:sldId id="7227" r:id="rId10"/>
    <p:sldId id="7228" r:id="rId11"/>
    <p:sldId id="7084" r:id="rId12"/>
    <p:sldId id="7229" r:id="rId13"/>
    <p:sldId id="7048" r:id="rId14"/>
    <p:sldId id="7090" r:id="rId15"/>
    <p:sldId id="2331" r:id="rId16"/>
    <p:sldId id="7195" r:id="rId17"/>
    <p:sldId id="1020" r:id="rId18"/>
    <p:sldId id="6627" r:id="rId19"/>
    <p:sldId id="7230" r:id="rId20"/>
    <p:sldId id="7214" r:id="rId21"/>
    <p:sldId id="1267" r:id="rId22"/>
    <p:sldId id="7231" r:id="rId23"/>
    <p:sldId id="7232" r:id="rId24"/>
    <p:sldId id="2247" r:id="rId25"/>
    <p:sldId id="7096" r:id="rId26"/>
    <p:sldId id="6648" r:id="rId27"/>
    <p:sldId id="5269" r:id="rId28"/>
    <p:sldId id="7098" r:id="rId29"/>
    <p:sldId id="7099" r:id="rId30"/>
    <p:sldId id="7100" r:id="rId31"/>
    <p:sldId id="7101" r:id="rId32"/>
    <p:sldId id="808" r:id="rId33"/>
    <p:sldId id="7102" r:id="rId34"/>
    <p:sldId id="7233" r:id="rId35"/>
    <p:sldId id="7234" r:id="rId36"/>
    <p:sldId id="7104" r:id="rId37"/>
    <p:sldId id="7235" r:id="rId38"/>
    <p:sldId id="7236" r:id="rId39"/>
    <p:sldId id="7109" r:id="rId40"/>
    <p:sldId id="7237" r:id="rId41"/>
    <p:sldId id="7239" r:id="rId42"/>
    <p:sldId id="7015" r:id="rId43"/>
    <p:sldId id="7014" r:id="rId44"/>
    <p:sldId id="7238" r:id="rId45"/>
    <p:sldId id="7240" r:id="rId46"/>
    <p:sldId id="7241" r:id="rId47"/>
    <p:sldId id="7242" r:id="rId48"/>
    <p:sldId id="7191" r:id="rId49"/>
    <p:sldId id="1138" r:id="rId50"/>
    <p:sldId id="7114" r:id="rId51"/>
    <p:sldId id="7115" r:id="rId52"/>
    <p:sldId id="6505" r:id="rId53"/>
    <p:sldId id="2254" r:id="rId54"/>
    <p:sldId id="6889" r:id="rId55"/>
    <p:sldId id="7226" r:id="rId56"/>
    <p:sldId id="7243" r:id="rId57"/>
    <p:sldId id="7244" r:id="rId58"/>
    <p:sldId id="6956" r:id="rId5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0066"/>
    <a:srgbClr val="FFCCFF"/>
    <a:srgbClr val="0000FF"/>
    <a:srgbClr val="FFFF99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778" autoAdjust="0"/>
  </p:normalViewPr>
  <p:slideViewPr>
    <p:cSldViewPr>
      <p:cViewPr varScale="1">
        <p:scale>
          <a:sx n="118" d="100"/>
          <a:sy n="118" d="100"/>
        </p:scale>
        <p:origin x="12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412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032 - 8v1-29 </a:t>
            </a:r>
          </a:p>
          <a:p>
            <a:pPr>
              <a:defRPr/>
            </a:pPr>
            <a:r>
              <a:rPr lang="en-US" sz="1600" dirty="0"/>
              <a:t>04-18-2021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9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57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35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19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546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6-9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El Diluvio y la Continuación de la Promesa Mesiánica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96" y="1966546"/>
            <a:ext cx="6705600" cy="351985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1349001" y="4953000"/>
            <a:ext cx="6445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0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0758-1316-BCC1-6B63-676E4E4B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C1B0AD2-005F-C8CA-4FC7-A83A763C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7100" y="228600"/>
            <a:ext cx="2209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Diluvio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6–9)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E15BEBD-B893-3C65-3978-487A7493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1946275"/>
            <a:ext cx="6819900" cy="3463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antes del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El diluvio (G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Las aguas bajan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59144-F488-DDCB-261D-C92C99C9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694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2E8B7-C999-2BBB-169A-EF3E8BC7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115E2-BBAE-7FFB-27B3-6C30BD64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AF5099DE-E000-0259-114F-19145E003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FB39DC8-37F3-E58D-9A0F-AF986200F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D99BE-90A3-470E-13CD-CDB86BE6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1295400"/>
            <a:ext cx="9143999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punto de inflexión comienza con el recuerdo de Dios en el versículo 1a: Y Dios se acordó de Noé, y de todos los animales, y de todo el ganado que estaba con él en el arca. La palabra recordar no significa recordar en el sentido de que Dios olvidó temporalmente el arca y a sus habitantes; más bien significa recordar en el sentido de moverse hacia el objeto. Por ejemplo, en Génesis 19:29, Dios se acordó de Abraham con la intención de salvar a Lot; en Éxodo 2:24, Dios se acordó de su pacto con los Patriarcas con miras a rescatar a Israel; en Jeremías 2:2, Dios se acordó de Israel con miras a su restauración; en Jeremías 31:20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7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68494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B7A38-30E6-4C8D-B36D-CFE34858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3434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3999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se acordó de Efraín con miras a extenderle misericordia; y en Lucas 1:54–55, Dios se acordó de Israel con miras a enviar al Mesías a Israel. Además, el sentido era el de Dios recordando un pacto; aunque en este caso el pacto en sí aún no había sido hecho. Él dijo anteriormente en el capítulo 6 que establecería Su pacto con Noé. Además, en 7:4 Dios recordó que la lluvia solo duraría cuarenta días. Todos estos usos encajan en la palabra «recordar»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7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68494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E9012-2F07-4986-B6E3-10B5BD9A3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385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80621"/>
            <a:ext cx="883996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23812-1B3D-4CD9-8D3C-796C73A8AF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40780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Juan 10:27-29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Mis ovejas oyen Mi voz; Yo las conozco y me siguen. 28 Yo les doy vida eterna y jamás perecerán </a:t>
            </a:r>
            <a:r>
              <a:rPr lang="es-CO" sz="3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[ou mē; aiōnia]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 , y </a:t>
            </a:r>
            <a:r>
              <a:rPr lang="es-CO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nadie las arrebatará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 de Mi mano. 29 Mi Padre que me las dio es mayor que todos, y </a:t>
            </a:r>
            <a:r>
              <a:rPr lang="es-CO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nadie las puede arrebatar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 de la mano del Padre.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6969" y="228601"/>
            <a:ext cx="3730063" cy="9144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¿Doble Negación?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1190"/>
            <a:ext cx="9144000" cy="269601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3600" dirty="0">
                <a:cs typeface="Calibri" panose="020F0502020204030204" pitchFamily="34" charset="0"/>
              </a:rPr>
              <a:t>“</a:t>
            </a:r>
            <a:r>
              <a:rPr lang="es-CO" sz="3600" dirty="0">
                <a:cs typeface="Calibri" panose="020F0502020204030204" pitchFamily="34" charset="0"/>
              </a:rPr>
              <a:t>Esta es la forma más fuerte de negar algo en griego... οὐ μή descarta incluso la idea como una posibilidad: «οὐ μή es la manera más decisiva de negar algo en el futuro»</a:t>
            </a:r>
            <a:r>
              <a:rPr lang="en-US" sz="3600" dirty="0">
                <a:cs typeface="Calibri" panose="020F0502020204030204" pitchFamily="34" charset="0"/>
              </a:rPr>
              <a:t>.’”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433633" y="6178955"/>
            <a:ext cx="8276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Daniel B. Wallace,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Greek Grammar Beyond the Basics: An Exegetical Syntax of the New Testament with Scripture, Subject, and Greek Word Indexes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(Grand Rapids: Zondervan, 1996), 468.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0"/>
            <a:ext cx="974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9652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788" y="228600"/>
            <a:ext cx="4924425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se acordó de Noé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8:1b-2)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usó el viento para hacer disminuir las aguas del diluvio.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(Gén 8:1b)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abismo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(8:2a)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cielo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93DFE-62A3-5020-7EF1-C6260E9D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621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EACA-13E4-5590-4467-0B117CB3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8B4769-47D4-77B7-FE79-6D610947E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9788" y="228600"/>
            <a:ext cx="4924425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se acordó de Noé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8:1b-2)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53B20787-D205-BBBC-0442-F957CA26B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usó el viento para hacer disminuir las aguas del diluvio.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(Gén 8:1b)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abismo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(8:2a)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cielo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6D62A-9010-8CA3-CC72-51FF13D5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621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latin typeface="Calibri" panose="020F0502020204030204" pitchFamily="34" charset="0"/>
              </a:rPr>
              <a:t>ESTRUCTURA DE GÉNESIS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51">
            <a:extLst>
              <a:ext uri="{FF2B5EF4-FFF2-40B4-BE49-F238E27FC236}">
                <a16:creationId xmlns:a16="http://schemas.microsoft.com/office/drawing/2014/main" id="{0389B6FF-46AB-77AF-6E6B-6C6F0DEB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8153400" cy="19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kern="0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kern="0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kern="0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kern="0" dirty="0"/>
              <a:t>Orígen de la raza hebrea (Gén. 12</a:t>
            </a:r>
            <a:r>
              <a:rPr lang="en-US" kern="0" dirty="0">
                <a:cs typeface="Calibri" panose="020F0502020204030204" pitchFamily="34" charset="0"/>
              </a:rPr>
              <a:t>‒50)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81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Génesis 1:1-3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el principio Dios creó los cielos y la tierra. 2 La tierra estaba sin orden y vacía, y las tinieblas cubrían la superficie del abismo,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el Espíritu de Dios se movía sobre la superficie de las aguas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3 Entonces dijo Dios: «Sea la luz». Y hubo luz.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0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67593-0841-4EFF-AB03-04E54565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16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Ezequiel 37:7-11</a:t>
            </a:r>
          </a:p>
          <a:p>
            <a:pPr algn="just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Profeticé, pues, como me fue mandado; y mientras yo profetizaba hubo un ruido, y luego un estremecimiento, y los huesos se juntaron cada hueso con su hueso. 8 Y miré que había tendones sobre ellos, creció la carne y la piel los cubrió,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no había espíritu en ellos.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9 Entonces Él me dijo: «Profetiza al espíritu, profetiza, hijo de hombre, y dile al espíritu: “Así dice el Señor Dios: ‘Ven de los cuatro vientos, oh espíritu, y sopla sobre estos muertos, y vivirán’”». 10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profeticé como Él me había ordenado, y el espíritu entró en ellos, y vivieron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se pusieron en pie, un enorme e inmenso ejército. 11 Entonces Él me dijo: «Hijo de hombre,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estos huesos son toda la casa de Israel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Ellos dicen: “Nuestros huesos se han secado, y nuestra esperanza ha perecido. Estamos completamente destruidos”.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804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520DB-5467-1D3E-7287-292DACD4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BE008AA-95BC-A8C9-B8C0-467E22495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9788" y="228600"/>
            <a:ext cx="4924425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se acordó de Noé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8:1b-2)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8DB70B2-8DB1-7182-D47E-491A145F1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usó el viento para hacer disminuir las aguas del diluvio.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(Gén 8:1b)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abismo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(8:2a)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cielo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6DEA5-0F63-44A5-EEAF-97A35243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621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CF5CB-D833-E964-F4ED-3C34C50D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D69E9B9-5F3E-0F82-136A-A84490238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9788" y="228600"/>
            <a:ext cx="4924425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se acordó de Noé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8:1b-2)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53D51C40-805B-A759-75B4-1FD8BFA29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usó el viento para hacer disminuir las aguas del diluvio.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(Gén 8:1b)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abismo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(8:2a)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s-CO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cerró las fuentes del cielo 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C524F-9565-5103-644F-93C68203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621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4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1E60A-DCF9-472C-BBA8-94D9EA467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2peter3.com/wp-content/uploads/2015/09/canopy-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57175"/>
            <a:ext cx="8458200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60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FB043-D310-D22C-605E-C35FDE44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933D235-9F6B-455E-3BDB-98B409AC5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228600"/>
            <a:ext cx="64770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cs typeface="Calibri" panose="020F0502020204030204" pitchFamily="34" charset="0"/>
              </a:rPr>
              <a:t>Día 2 Teoría del Dosel</a:t>
            </a:r>
            <a:br>
              <a:rPr lang="es-CO" sz="3600" dirty="0">
                <a:cs typeface="Calibri" panose="020F0502020204030204" pitchFamily="34" charset="0"/>
              </a:rPr>
            </a:br>
            <a:r>
              <a:rPr lang="es-CO" sz="3600" dirty="0">
                <a:solidFill>
                  <a:schemeClr val="tx1"/>
                </a:solidFill>
                <a:cs typeface="Calibri" panose="020F0502020204030204" pitchFamily="34" charset="0"/>
              </a:rPr>
              <a:t>(Gén 1:6-8)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54073A2-0F49-E224-ACFB-8A4B7A0C1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60875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pt-BR" sz="2800" dirty="0"/>
              <a:t>Implícito – Gén. 1:6-7; Salm. 148:4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pt-BR" sz="2800" dirty="0"/>
              <a:t>Explica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sz="2800" dirty="0"/>
              <a:t>Longevidad del hombre antiguo-Gén. 5:5, 27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sz="2800" dirty="0"/>
              <a:t>Bestias extrañas (Gén. 1:24-25; Job 40‒41)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sz="2800" dirty="0"/>
              <a:t>De dónde vinieron las aguas del diluvio (Gén. 2:5-6)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sz="2800" dirty="0"/>
              <a:t>Por qué se acortó la longevidad del hombre después del diluvio (Gén. 11:24-25)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77714-6FAD-7D41-D7A5-BD240752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9230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9A613A-85F1-4E0D-982D-96A3538A6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086140"/>
              </p:ext>
            </p:extLst>
          </p:nvPr>
        </p:nvGraphicFramePr>
        <p:xfrm>
          <a:off x="114300" y="204837"/>
          <a:ext cx="89154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62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537138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98279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7918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familia entra en el arca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7:7-9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 </a:t>
                      </a:r>
                    </a:p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Empieza a llover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lluvia se detiene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3er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arca se asienta en Arat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7159523"/>
                  </a:ext>
                </a:extLst>
              </a:tr>
              <a:tr h="1209773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agua empieza a asentarse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 27</a:t>
                      </a: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37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4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9A613A-85F1-4E0D-982D-96A3538A6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05640"/>
              </p:ext>
            </p:extLst>
          </p:nvPr>
        </p:nvGraphicFramePr>
        <p:xfrm>
          <a:off x="228600" y="73878"/>
          <a:ext cx="8778511" cy="666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386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520033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76041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32051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6506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7229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1448280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cimas de las montañas quedaron al descubierto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10º mes</a:t>
                      </a:r>
                    </a:p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54206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Cuervo – No regresó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8:6-7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54206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1ª paloma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8:8-9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854206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paloma regresa con hoja de olivo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25º día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7159523"/>
                  </a:ext>
                </a:extLst>
              </a:tr>
              <a:tr h="1247292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3ª paloma- No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día</a:t>
                      </a:r>
                    </a:p>
                    <a:p>
                      <a:pPr algn="ctr"/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37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9A613A-85F1-4E0D-982D-96A3538A6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829308"/>
              </p:ext>
            </p:extLst>
          </p:nvPr>
        </p:nvGraphicFramePr>
        <p:xfrm>
          <a:off x="114300" y="222708"/>
          <a:ext cx="8915400" cy="514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62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537138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98279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7918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agua retrocedió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</a:t>
                      </a:r>
                    </a:p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Noé quita la cubierta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1er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Noé abre la puerta del arca y desembarca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Arnold Fruchtenbaum, </a:t>
                      </a:r>
                      <a:r>
                        <a:rPr lang="en-US" sz="20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Book of Genesis</a:t>
                      </a: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179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415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7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9A613A-85F1-4E0D-982D-96A3538A6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284145"/>
              </p:ext>
            </p:extLst>
          </p:nvPr>
        </p:nvGraphicFramePr>
        <p:xfrm>
          <a:off x="114300" y="181073"/>
          <a:ext cx="89154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62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537138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98279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7918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familia entra en el arca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7:7-9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</a:t>
                      </a:r>
                    </a:p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Empieza a llover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7:11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17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lluvia se detiene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3er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arca se asienta en Arat</a:t>
                      </a:r>
                      <a:endParaRPr lang="en-US" sz="2600" b="1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7:24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 17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59523"/>
                  </a:ext>
                </a:extLst>
              </a:tr>
              <a:tr h="1209773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agua empieza a asentarse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 27</a:t>
                      </a: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37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3999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Génesis 8:4, el arca se detuvo: y el arca descansó. Esta es la segunda vez que se menciona 'descanso' después de Génesis 2:2–3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7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68494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F8459-D6ED-4CD4-A65A-C39861750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40121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6600" y="6324600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Gráfico cortesía de Thomas Stegall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F668A-30D4-A848-4320-B240A2A41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25425"/>
            <a:ext cx="8610600" cy="60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74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3999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fecha fue: el séptimo mes, el decimoséptimo día del mes, y el lugar fue: sobre los montes de Ararat. El arca reposó sobre una montaña no especificada dentro de la cadena montañosa de Ararat, cuyo pico más alto alcanza 17,000 pies; pero no hay necesidad de asumir que reposó en el pico más alto. La cadena montañosa se extiende entre el sur de Rusia, Turquía y Armenia, y no es posible saber con exactitud, según el texto, en qué parte de la cadena de Ararat reposó realmente el arca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7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68494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C5AAA-FBCF-4A85-8D8A-45F189968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969647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486A8-9B96-ABF9-921A-77D0A8AE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B2EBCC-A20A-D916-644E-197F74368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18593"/>
              </p:ext>
            </p:extLst>
          </p:nvPr>
        </p:nvGraphicFramePr>
        <p:xfrm>
          <a:off x="304800" y="73879"/>
          <a:ext cx="8702311" cy="674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04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386479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58888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10940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63447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1412348">
                <a:tc>
                  <a:txBody>
                    <a:bodyPr/>
                    <a:lstStyle/>
                    <a:p>
                      <a:r>
                        <a:rPr lang="es-CO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cimas de las montañas quedaron al descubierto</a:t>
                      </a:r>
                      <a:endParaRPr lang="en-US" sz="2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8:5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10º mes</a:t>
                      </a:r>
                    </a:p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Cuervo – No regresó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8:6-7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1ª paloma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8:8-9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paloma regresa con hoja de olivo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25º día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7159523"/>
                  </a:ext>
                </a:extLst>
              </a:tr>
              <a:tr h="1226106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3ª paloma- No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día</a:t>
                      </a:r>
                    </a:p>
                    <a:p>
                      <a:pPr algn="ctr"/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37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B6270-DD3B-7649-056A-80C47697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5062121C-90CA-CB0F-B1B2-59A29F2E0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46B31E4-53DB-E86A-E28E-8A24FABCB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48A6F-77C3-6373-43CE-5E585D4E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082CE-5AED-A0FC-EA75-D3804643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8C1F5-3063-4678-3341-EE0FA2E1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F94CF3C-98F2-16C0-8ADB-4D26587A9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A5F5E7F-E814-FDEA-70EC-5508DAD2C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CB439-A2EB-956C-8ED7-F43759C1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C50E-B983-D978-5F94-589CC352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E72AFDF-ABD0-F192-CE14-FEE5881D7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AE7290E-0A08-2F04-0A85-80BCED34F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79878-8391-5BD9-B82F-4E719969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4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3999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ahora, Noé recibía revelación directa de Dios, pero ahora debe usar medios naturales [cuervo, palomas] para averiguar la condición de la tierra, ya que Dios no le está hablando en este momento. Esto muestra el equilibrio entre aprender por revelación divina y aprender por medios naturales. Ambos son considerados opciones válidas en todas las Escrituras. Por lo tanto, primero utilizó el cuervo, y ahora utiliza la paloma para conocer las condiciones reales de la tierra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7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177-78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68494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BCAE0-8BDF-4F1F-91FD-EAE9B815D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36288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100" y="223837"/>
            <a:ext cx="52197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3787022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6CF7-BA01-CC98-CD3C-BA2C0000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82C647E-086E-B167-27E7-1CB073B69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E7C2443-11B5-6561-E16C-F33A6EC8E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161FA-7CF5-86E8-FD71-2A2E2E5B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00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FB49B-76D3-49E8-0CA8-5C24C35C4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945D92-6574-A7A1-6313-D4FEEF7F3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854950"/>
              </p:ext>
            </p:extLst>
          </p:nvPr>
        </p:nvGraphicFramePr>
        <p:xfrm>
          <a:off x="304800" y="73879"/>
          <a:ext cx="8702311" cy="674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04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386479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58888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10940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63447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1412348">
                <a:tc>
                  <a:txBody>
                    <a:bodyPr/>
                    <a:lstStyle/>
                    <a:p>
                      <a:r>
                        <a:rPr lang="es-CO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cimas de las montañas quedaron al descubierto</a:t>
                      </a:r>
                      <a:endParaRPr lang="en-US" sz="2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8:5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10º mes</a:t>
                      </a:r>
                    </a:p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días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Cuervo – No regresó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8:6-7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1ª paloma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8:8-9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paloma regresa con hoja de olivo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8:10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25º día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59523"/>
                  </a:ext>
                </a:extLst>
              </a:tr>
              <a:tr h="1226106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3ª paloma- No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día</a:t>
                      </a:r>
                    </a:p>
                    <a:p>
                      <a:pPr algn="ctr"/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37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Many Animals Were On the Ark">
            <a:extLst>
              <a:ext uri="{FF2B5EF4-FFF2-40B4-BE49-F238E27FC236}">
                <a16:creationId xmlns:a16="http://schemas.microsoft.com/office/drawing/2014/main" id="{793BBB80-EC69-4115-B783-D4165E71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4480" y="228601"/>
            <a:ext cx="640014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421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E611D1-F1A3-48DA-A6ED-5FAF59CB4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9376" y="228600"/>
            <a:ext cx="640524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558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0FDC-23A4-3A86-0A3F-F3AEF6597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C3990D0-20A3-9C25-1F7B-48C030FB8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2C4E749C-A87A-09A3-4493-9DDDEF15C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4CDD1-BFE7-3406-B17A-6F4EB9F2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4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EA848-90EF-0AF9-0961-5650EAA9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4267BC-8EC1-C2BB-2C33-53C5BF3C4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49425"/>
              </p:ext>
            </p:extLst>
          </p:nvPr>
        </p:nvGraphicFramePr>
        <p:xfrm>
          <a:off x="304800" y="73879"/>
          <a:ext cx="8702311" cy="672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04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386479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58888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10940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63447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5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1412348">
                <a:tc>
                  <a:txBody>
                    <a:bodyPr/>
                    <a:lstStyle/>
                    <a:p>
                      <a:r>
                        <a:rPr lang="es-CO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cimas de las montañas quedaron al descubierto</a:t>
                      </a:r>
                      <a:endParaRPr lang="en-US" sz="2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8:5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10º mes</a:t>
                      </a:r>
                    </a:p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días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Cuervo – No regresó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8:6-7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1ª paloma regresa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8:8-9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839697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paloma regresa con hoja de olivo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8:10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25º día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 días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59523"/>
                  </a:ext>
                </a:extLst>
              </a:tr>
              <a:tr h="1226106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3ª paloma- No regresa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º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día</a:t>
                      </a:r>
                    </a:p>
                    <a:p>
                      <a:pPr algn="ctr"/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35341-8585-B5D1-57CE-2E222459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B69A2A-96C1-ED51-D81F-BD95D1DBB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277272"/>
              </p:ext>
            </p:extLst>
          </p:nvPr>
        </p:nvGraphicFramePr>
        <p:xfrm>
          <a:off x="114300" y="222708"/>
          <a:ext cx="8915400" cy="514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62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537138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98279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7918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agua retrocedió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</a:t>
                      </a:r>
                    </a:p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Noé quita la cubierta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1er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Noé abre la puerta del arca y desembarca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8:14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27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Arnold Fruchtenbaum, </a:t>
                      </a:r>
                      <a:r>
                        <a:rPr lang="en-US" sz="20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Book of Genesis</a:t>
                      </a: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179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415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1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77A22-5B42-0447-9E58-6CD76E0B2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6867EA8B-D02E-2D2A-ED10-8E3C60451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6764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7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CC88EC4-0BCC-780B-B3E1-DC5F0DC11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Las instrucciones de Dios para entrar en el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(7:1-4)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Entrada al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(7:5-12)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sella el arca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(7:13-16)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diluvio descrito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(7:17-24)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AFDD5-E24A-84AB-7264-75EBAB79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72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78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5E19-9EAB-4716-BF97-4F82CC611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76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Génesis 6:1-4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n-US" sz="27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Aconteció que </a:t>
            </a:r>
            <a:r>
              <a:rPr kumimoji="0" lang="es-CO" sz="2700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cuando los hombres comenzaron a multiplicarse sobre la superficie de la tierra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y les nacieron hijas, 2 los hijos de Dios vieron que las hijas de los hombres eran hermosas, y tomaron para sí mujeres de entre todas las que les gustaban. 3 Entonces el Señor dijo: </a:t>
            </a:r>
            <a:r>
              <a:rPr kumimoji="0" lang="es-CO" sz="2700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«Mi Espíritu no luchará para siempre con el hombre, porque ciertamente él es carne.</a:t>
            </a:r>
            <a:r>
              <a:rPr kumimoji="0" lang="es-CO" sz="2700" b="1" i="0" u="sng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Serán, pues, sus días 120 años»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4 Había </a:t>
            </a:r>
            <a:r>
              <a:rPr kumimoji="0" lang="es-CO" sz="2700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gigantes [Nefilim] 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la tierra en aquellos días, y también después, cuando los hijos de Dios se unieron a las hijas de los hombres y ellas les dieron hijos. Estos son los héroes[e] de la antigüedad, hombres de renombre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5017761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722E3-4DEA-4E93-83E9-C922EF790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Cor. 6:9-11</a:t>
            </a:r>
          </a:p>
          <a:p>
            <a:pPr algn="just"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¿O no saben que los injustos no heredarán el reino de Dios? No se dejen engañar: ni los inmorales, ni los idólatras, ni los adúlteros, ni los afeminados,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 ni los ladrones, ni los avaros, ni los borrachos, ni los difamadores, ni los estafadores heredarán el reino de Dios. 11 Y esto eran algunos de ustedes; pero fueron lavados, pero fueron santificados, pero fueron justificados en el nombre del Señor Jesucristo y en el Espíritu de nuestro Dios.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824599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045B-2BCD-551A-E772-EC0EACCB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10B8A-B7CA-37A2-D11B-88121CD84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05E3D046-D130-4750-67E0-CF181684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simiente y su simiente;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F4745-9FDE-E5A8-B85D-387F864A3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508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722E3-4DEA-4E93-83E9-C922EF790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Cor. 6:9-11</a:t>
            </a:r>
          </a:p>
          <a:p>
            <a:pPr algn="just"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¿O no saben que los injustos no heredarán el reino de Dios? No se dejen engañar: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inmorales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idólatras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adúlteros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afeminados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ladrones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avaros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borrachos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difamadores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estafadores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heredarán el reino de Dios. 11 Y esto eran algunos de ustedes; pero fueron lavados, pero fueron santificados, pero fueron justificados en el nombre del Señor Jesucristo y en el Espíritu de nuestro Dios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7955617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722E3-4DEA-4E93-83E9-C922EF790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Cor. 6:9-11</a:t>
            </a:r>
          </a:p>
          <a:p>
            <a:pPr algn="just"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¿O no saben que los injustos no heredarán el reino de Dios? No se dejen engañar: ni los inmorales, ni los idólatras, ni los adúlteros, ni los afeminados,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 ni los ladrones, ni los avaros, ni los borrachos, ni los difamadores, ni los estafadores heredarán el reino de Dios. 11 Y esto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eran algunos de ustedes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pero fueron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lavados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pero fueron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santificados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pero fueron j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ustificados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el nombre del Señor Jesucristo y en el Espíritu de nuestro Dios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2130238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9D1C6-D37D-4CD3-B500-6B518BB5F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«Hagamos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». 27 Dios creó al hombre a imagen Suya, a imagen de Dios lo creó; varón y hembra los creó. 28 Dios los bendijo y les dijo: «Sean fecundos y multiplíquense. Llenen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sométanla. Ejerzan dominio sobre los peces del mar, sobre las aves del cielo y sobre todo ser viviente que se mueve sobre la tierra</a:t>
            </a:r>
            <a:r>
              <a:rPr lang="es-CO" sz="2800" dirty="0">
                <a:latin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633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9C01C-A367-8AD2-E43D-16F7B0C0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"/>
            <a:ext cx="7296432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58974" cy="685800"/>
          </a:xfrm>
        </p:spPr>
        <p:txBody>
          <a:bodyPr/>
          <a:lstStyle/>
          <a:p>
            <a:pPr algn="ctr" eaLnBrk="1" hangingPunct="1"/>
            <a:r>
              <a:rPr lang="es-CO" sz="3600" dirty="0"/>
              <a:t>Significado Bíblico de Nombrar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7313" y="1676400"/>
            <a:ext cx="3729487" cy="38862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Génesis 1:8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Números 32:37-38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23:24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24:17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Daniel 1:6-7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60361" y="6412468"/>
            <a:ext cx="33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anose="020F0502020204030204" pitchFamily="34" charset="0"/>
              </a:rPr>
              <a:t>Fruchtenbaum, </a:t>
            </a:r>
            <a:r>
              <a:rPr lang="en-US" sz="1800" i="1" dirty="0">
                <a:latin typeface="Calibri" panose="020F0502020204030204" pitchFamily="34" charset="0"/>
              </a:rPr>
              <a:t>Genesis</a:t>
            </a:r>
            <a:r>
              <a:rPr lang="en-US" sz="1800" dirty="0">
                <a:latin typeface="Calibri" panose="020F0502020204030204" pitchFamily="34" charset="0"/>
              </a:rPr>
              <a:t>, 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59B39-3FD3-4278-B862-07C65A4D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" b="5555"/>
          <a:stretch/>
        </p:blipFill>
        <p:spPr>
          <a:xfrm>
            <a:off x="364489" y="1066800"/>
            <a:ext cx="39027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596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7598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84F84-59E8-ECBC-AC87-44C713B6D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C61DDC2-FB62-A343-5614-B90DCF652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45B15BD-0C38-A6BF-91BA-A28DEDECD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14987-8327-1F37-0EE9-172F8003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8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BE07-A9D4-FD7B-4907-D8719C87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016021B1-3B9D-7B90-0822-3CA277C67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60ACC66-56D6-432F-9C19-3DB7D720C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9EF61-EFB1-F10B-90F2-22A75027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2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100" y="223837"/>
            <a:ext cx="52197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213755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0758-1316-BCC1-6B63-676E4E4B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C1B0AD2-005F-C8CA-4FC7-A83A763C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7100" y="228600"/>
            <a:ext cx="2209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Diluvio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6–9)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E15BEBD-B893-3C65-3978-487A7493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1946275"/>
            <a:ext cx="6819900" cy="3463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antes del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El diluvio (G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Las aguas bajan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59144-F488-DDCB-261D-C92C99C9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694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0" y="228600"/>
            <a:ext cx="3429000" cy="1097280"/>
          </a:xfrm>
        </p:spPr>
        <p:txBody>
          <a:bodyPr/>
          <a:lstStyle/>
          <a:p>
            <a:pPr lvl="0" algn="ctr" eaLnBrk="1" hangingPunct="1">
              <a:spcBef>
                <a:spcPct val="20000"/>
              </a:spcBef>
              <a:buClr>
                <a:srgbClr val="00FFFF"/>
              </a:buClr>
              <a:buSzPct val="75000"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7</a:t>
            </a:r>
            <a:b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El Diluvio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DEF34-151F-4412-B2B3-743E96FB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9" y="1676400"/>
            <a:ext cx="7395882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2E7B-071E-4E00-A2FE-8A209CF0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437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99DD5-10DF-FD9D-0C47-118E7A33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5E109D19-9415-4CC2-74D2-4BB763289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6764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7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B1BB85E-F1C0-418F-2B89-55A7DD1FC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Las instrucciones de Dios para entrar en el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(7:1-4)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Entrada al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(7:5-12)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sella el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(7:13-16)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diluvio descrito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(7:17-24)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AA77A-C1B6-19A3-1EA2-554B211A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72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7062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24195</TotalTime>
  <Words>3008</Words>
  <Application>Microsoft Office PowerPoint</Application>
  <PresentationFormat>On-screen Show (4:3)</PresentationFormat>
  <Paragraphs>407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Calibri</vt:lpstr>
      <vt:lpstr>Century Gothic</vt:lpstr>
      <vt:lpstr>Times New Roman</vt:lpstr>
      <vt:lpstr>Wingdings</vt:lpstr>
      <vt:lpstr>Azure</vt:lpstr>
      <vt:lpstr>PowerPoint Presentation</vt:lpstr>
      <vt:lpstr>ESTRUCTURA DE GÉNESIS</vt:lpstr>
      <vt:lpstr>ESTRUCTURA DE GÉNESIS</vt:lpstr>
      <vt:lpstr>ESTRUCTURA DE GÉNESIS</vt:lpstr>
      <vt:lpstr>PowerPoint Presentation</vt:lpstr>
      <vt:lpstr>ESTRUCTURA DE GÉNESIS</vt:lpstr>
      <vt:lpstr>El Diluvio (Gén 6–9)</vt:lpstr>
      <vt:lpstr>Génesis 7 El Diluvio</vt:lpstr>
      <vt:lpstr>Génesis 7 Esquema</vt:lpstr>
      <vt:lpstr>El Diluvio (Gén 6–9)</vt:lpstr>
      <vt:lpstr>Génesis 8‒9 Esquema</vt:lpstr>
      <vt:lpstr>Génesis 8‒9 Esquema</vt:lpstr>
      <vt:lpstr>PowerPoint Presentation</vt:lpstr>
      <vt:lpstr>PowerPoint Presentation</vt:lpstr>
      <vt:lpstr>PowerPoint Presentation</vt:lpstr>
      <vt:lpstr>PowerPoint Presentation</vt:lpstr>
      <vt:lpstr>¿Doble Negación?</vt:lpstr>
      <vt:lpstr>Dios se acordó de Noé (Gén 8:1b-2)</vt:lpstr>
      <vt:lpstr>Dios se acordó de Noé (Gén 8:1b-2)</vt:lpstr>
      <vt:lpstr>PowerPoint Presentation</vt:lpstr>
      <vt:lpstr>PowerPoint Presentation</vt:lpstr>
      <vt:lpstr>Dios se acordó de Noé (Gén 8:1b-2)</vt:lpstr>
      <vt:lpstr>Dios se acordó de Noé (Gén 8:1b-2)</vt:lpstr>
      <vt:lpstr>PowerPoint Presentation</vt:lpstr>
      <vt:lpstr>PowerPoint Presentation</vt:lpstr>
      <vt:lpstr>Día 2 Teoría del Dosel (Gén 1:6-8)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Génesis 8‒9 Esquema</vt:lpstr>
      <vt:lpstr>Pruebas de tierra firme: Cuatro etapas (Gén 8:7-12)</vt:lpstr>
      <vt:lpstr>Pruebas de tierra firme: Cuatro etapas (Gén 8:7-12)</vt:lpstr>
      <vt:lpstr>Pruebas de tierra firme: Cuatro etapas (Gén 8:7-12)</vt:lpstr>
      <vt:lpstr>PowerPoint Presentation</vt:lpstr>
      <vt:lpstr>Pruebas de tierra firme: Cuatro etapas (Gén 8:7-12)</vt:lpstr>
      <vt:lpstr>PowerPoint Presentation</vt:lpstr>
      <vt:lpstr>PowerPoint Presentation</vt:lpstr>
      <vt:lpstr>PowerPoint Presentation</vt:lpstr>
      <vt:lpstr>Pruebas de tierra firme: Cuatro etapas (Gén 8:7-12)</vt:lpstr>
      <vt:lpstr>PowerPoint Presentation</vt:lpstr>
      <vt:lpstr>PowerPoint Presentation</vt:lpstr>
      <vt:lpstr>Génesis 7 Esquema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Significado Bíblico de Nombrar</vt:lpstr>
      <vt:lpstr>Conclusión</vt:lpstr>
      <vt:lpstr>Génesis 8‒9 Esquema</vt:lpstr>
      <vt:lpstr>Génesis 8‒9 Esquema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032 - 8v1-19</dc:title>
  <dc:subject>Genesis 7</dc:subject>
  <dc:creator>A. Woods</dc:creator>
  <dc:description>Modified by Jim McGowan</dc:description>
  <cp:lastModifiedBy>Claudia Mora</cp:lastModifiedBy>
  <cp:revision>1547</cp:revision>
  <cp:lastPrinted>2021-04-18T02:09:22Z</cp:lastPrinted>
  <dcterms:created xsi:type="dcterms:W3CDTF">2009-03-17T12:21:13Z</dcterms:created>
  <dcterms:modified xsi:type="dcterms:W3CDTF">2026-04-14T01:30:28Z</dcterms:modified>
</cp:coreProperties>
</file>