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8920" r:id="rId1"/>
    <p:sldMasterId id="2147488938" r:id="rId2"/>
    <p:sldMasterId id="2147488957" r:id="rId3"/>
  </p:sldMasterIdLst>
  <p:notesMasterIdLst>
    <p:notesMasterId r:id="rId48"/>
  </p:notesMasterIdLst>
  <p:handoutMasterIdLst>
    <p:handoutMasterId r:id="rId49"/>
  </p:handoutMasterIdLst>
  <p:sldIdLst>
    <p:sldId id="11071" r:id="rId4"/>
    <p:sldId id="28432" r:id="rId5"/>
    <p:sldId id="27619" r:id="rId6"/>
    <p:sldId id="28380" r:id="rId7"/>
    <p:sldId id="28557" r:id="rId8"/>
    <p:sldId id="28433" r:id="rId9"/>
    <p:sldId id="28456" r:id="rId10"/>
    <p:sldId id="28434" r:id="rId11"/>
    <p:sldId id="28085" r:id="rId12"/>
    <p:sldId id="28435" r:id="rId13"/>
    <p:sldId id="28494" r:id="rId14"/>
    <p:sldId id="28493" r:id="rId15"/>
    <p:sldId id="28521" r:id="rId16"/>
    <p:sldId id="28553" r:id="rId17"/>
    <p:sldId id="28543" r:id="rId18"/>
    <p:sldId id="28580" r:id="rId19"/>
    <p:sldId id="28581" r:id="rId20"/>
    <p:sldId id="28561" r:id="rId21"/>
    <p:sldId id="28562" r:id="rId22"/>
    <p:sldId id="28563" r:id="rId23"/>
    <p:sldId id="28564" r:id="rId24"/>
    <p:sldId id="28565" r:id="rId25"/>
    <p:sldId id="28582" r:id="rId26"/>
    <p:sldId id="28567" r:id="rId27"/>
    <p:sldId id="28568" r:id="rId28"/>
    <p:sldId id="28569" r:id="rId29"/>
    <p:sldId id="28570" r:id="rId30"/>
    <p:sldId id="28583" r:id="rId31"/>
    <p:sldId id="28572" r:id="rId32"/>
    <p:sldId id="28573" r:id="rId33"/>
    <p:sldId id="28574" r:id="rId34"/>
    <p:sldId id="28584" r:id="rId35"/>
    <p:sldId id="28575" r:id="rId36"/>
    <p:sldId id="28576" r:id="rId37"/>
    <p:sldId id="28585" r:id="rId38"/>
    <p:sldId id="28577" r:id="rId39"/>
    <p:sldId id="28390" r:id="rId40"/>
    <p:sldId id="28391" r:id="rId41"/>
    <p:sldId id="28578" r:id="rId42"/>
    <p:sldId id="28579" r:id="rId43"/>
    <p:sldId id="28586" r:id="rId44"/>
    <p:sldId id="28554" r:id="rId45"/>
    <p:sldId id="28483" r:id="rId46"/>
    <p:sldId id="28484" r:id="rId47"/>
  </p:sldIdLst>
  <p:sldSz cx="12192000" cy="6858000"/>
  <p:notesSz cx="7315200" cy="9601200"/>
  <p:custDataLst>
    <p:tags r:id="rId50"/>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FF"/>
    <a:srgbClr val="FF00FF"/>
    <a:srgbClr val="FFFF99"/>
    <a:srgbClr val="66FF66"/>
    <a:srgbClr val="000066"/>
    <a:srgbClr val="0000CC"/>
    <a:srgbClr val="006600"/>
    <a:srgbClr val="00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2AC4C7-41A9-45DD-B045-7C8E27EB0A33}" v="48" dt="2026-04-11T21:31:52.740"/>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95" autoAdjust="0"/>
    <p:restoredTop sz="95370" autoAdjust="0"/>
  </p:normalViewPr>
  <p:slideViewPr>
    <p:cSldViewPr>
      <p:cViewPr>
        <p:scale>
          <a:sx n="100" d="100"/>
          <a:sy n="100" d="100"/>
        </p:scale>
        <p:origin x="974" y="45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9" d="100"/>
          <a:sy n="89" d="100"/>
        </p:scale>
        <p:origin x="3728" y="8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tags" Target="tags/tag1.xml"/><Relationship Id="rId55"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9C25796A-7B39-4A71-8A01-5B1771AE4BD7}"/>
    <pc:docChg chg="undo custSel modSld modHandout">
      <pc:chgData name="Jim McGowan" userId="e2c7446dd3aca506" providerId="LiveId" clId="{9C25796A-7B39-4A71-8A01-5B1771AE4BD7}" dt="2026-04-11T21:32:10.189" v="89" actId="6549"/>
      <pc:docMkLst>
        <pc:docMk/>
      </pc:docMkLst>
      <pc:sldChg chg="modSp">
        <pc:chgData name="Jim McGowan" userId="e2c7446dd3aca506" providerId="LiveId" clId="{9C25796A-7B39-4A71-8A01-5B1771AE4BD7}" dt="2026-04-11T21:25:21.819" v="1"/>
        <pc:sldMkLst>
          <pc:docMk/>
          <pc:sldMk cId="1615013230" sldId="28561"/>
        </pc:sldMkLst>
        <pc:spChg chg="mod">
          <ac:chgData name="Jim McGowan" userId="e2c7446dd3aca506" providerId="LiveId" clId="{9C25796A-7B39-4A71-8A01-5B1771AE4BD7}" dt="2026-04-11T21:25:21.819" v="1"/>
          <ac:spMkLst>
            <pc:docMk/>
            <pc:sldMk cId="1615013230" sldId="28561"/>
            <ac:spMk id="68611" creationId="{306C6540-0865-D043-9788-FDE66177F4D7}"/>
          </ac:spMkLst>
        </pc:spChg>
      </pc:sldChg>
      <pc:sldChg chg="modSp mod">
        <pc:chgData name="Jim McGowan" userId="e2c7446dd3aca506" providerId="LiveId" clId="{9C25796A-7B39-4A71-8A01-5B1771AE4BD7}" dt="2026-04-11T21:26:14.807" v="16" actId="6549"/>
        <pc:sldMkLst>
          <pc:docMk/>
          <pc:sldMk cId="1128001778" sldId="28562"/>
        </pc:sldMkLst>
        <pc:spChg chg="mod">
          <ac:chgData name="Jim McGowan" userId="e2c7446dd3aca506" providerId="LiveId" clId="{9C25796A-7B39-4A71-8A01-5B1771AE4BD7}" dt="2026-04-11T21:26:14.807" v="16" actId="6549"/>
          <ac:spMkLst>
            <pc:docMk/>
            <pc:sldMk cId="1128001778" sldId="28562"/>
            <ac:spMk id="68611" creationId="{306C6540-0865-D043-9788-FDE66177F4D7}"/>
          </ac:spMkLst>
        </pc:spChg>
      </pc:sldChg>
      <pc:sldChg chg="modSp mod">
        <pc:chgData name="Jim McGowan" userId="e2c7446dd3aca506" providerId="LiveId" clId="{9C25796A-7B39-4A71-8A01-5B1771AE4BD7}" dt="2026-04-11T21:26:24.071" v="17" actId="6549"/>
        <pc:sldMkLst>
          <pc:docMk/>
          <pc:sldMk cId="2460113886" sldId="28563"/>
        </pc:sldMkLst>
        <pc:spChg chg="mod">
          <ac:chgData name="Jim McGowan" userId="e2c7446dd3aca506" providerId="LiveId" clId="{9C25796A-7B39-4A71-8A01-5B1771AE4BD7}" dt="2026-04-11T21:26:24.071" v="17" actId="6549"/>
          <ac:spMkLst>
            <pc:docMk/>
            <pc:sldMk cId="2460113886" sldId="28563"/>
            <ac:spMk id="68611" creationId="{306C6540-0865-D043-9788-FDE66177F4D7}"/>
          </ac:spMkLst>
        </pc:spChg>
      </pc:sldChg>
      <pc:sldChg chg="modSp">
        <pc:chgData name="Jim McGowan" userId="e2c7446dd3aca506" providerId="LiveId" clId="{9C25796A-7B39-4A71-8A01-5B1771AE4BD7}" dt="2026-04-11T21:26:31.020" v="18"/>
        <pc:sldMkLst>
          <pc:docMk/>
          <pc:sldMk cId="1343547631" sldId="28564"/>
        </pc:sldMkLst>
        <pc:spChg chg="mod">
          <ac:chgData name="Jim McGowan" userId="e2c7446dd3aca506" providerId="LiveId" clId="{9C25796A-7B39-4A71-8A01-5B1771AE4BD7}" dt="2026-04-11T21:26:31.020" v="18"/>
          <ac:spMkLst>
            <pc:docMk/>
            <pc:sldMk cId="1343547631" sldId="28564"/>
            <ac:spMk id="68611" creationId="{306C6540-0865-D043-9788-FDE66177F4D7}"/>
          </ac:spMkLst>
        </pc:spChg>
      </pc:sldChg>
      <pc:sldChg chg="modSp mod">
        <pc:chgData name="Jim McGowan" userId="e2c7446dd3aca506" providerId="LiveId" clId="{9C25796A-7B39-4A71-8A01-5B1771AE4BD7}" dt="2026-04-11T21:26:46.535" v="21"/>
        <pc:sldMkLst>
          <pc:docMk/>
          <pc:sldMk cId="1075899559" sldId="28565"/>
        </pc:sldMkLst>
        <pc:spChg chg="mod">
          <ac:chgData name="Jim McGowan" userId="e2c7446dd3aca506" providerId="LiveId" clId="{9C25796A-7B39-4A71-8A01-5B1771AE4BD7}" dt="2026-04-11T21:26:46.535" v="21"/>
          <ac:spMkLst>
            <pc:docMk/>
            <pc:sldMk cId="1075899559" sldId="28565"/>
            <ac:spMk id="68611" creationId="{306C6540-0865-D043-9788-FDE66177F4D7}"/>
          </ac:spMkLst>
        </pc:spChg>
      </pc:sldChg>
      <pc:sldChg chg="modSp mod">
        <pc:chgData name="Jim McGowan" userId="e2c7446dd3aca506" providerId="LiveId" clId="{9C25796A-7B39-4A71-8A01-5B1771AE4BD7}" dt="2026-04-11T21:27:13.282" v="23"/>
        <pc:sldMkLst>
          <pc:docMk/>
          <pc:sldMk cId="511000496" sldId="28568"/>
        </pc:sldMkLst>
        <pc:spChg chg="mod">
          <ac:chgData name="Jim McGowan" userId="e2c7446dd3aca506" providerId="LiveId" clId="{9C25796A-7B39-4A71-8A01-5B1771AE4BD7}" dt="2026-04-11T21:27:13.282" v="23"/>
          <ac:spMkLst>
            <pc:docMk/>
            <pc:sldMk cId="511000496" sldId="28568"/>
            <ac:spMk id="68611" creationId="{306C6540-0865-D043-9788-FDE66177F4D7}"/>
          </ac:spMkLst>
        </pc:spChg>
      </pc:sldChg>
      <pc:sldChg chg="modSp">
        <pc:chgData name="Jim McGowan" userId="e2c7446dd3aca506" providerId="LiveId" clId="{9C25796A-7B39-4A71-8A01-5B1771AE4BD7}" dt="2026-04-11T21:30:56.082" v="56" actId="12788"/>
        <pc:sldMkLst>
          <pc:docMk/>
          <pc:sldMk cId="2583581579" sldId="28569"/>
        </pc:sldMkLst>
        <pc:spChg chg="mod">
          <ac:chgData name="Jim McGowan" userId="e2c7446dd3aca506" providerId="LiveId" clId="{9C25796A-7B39-4A71-8A01-5B1771AE4BD7}" dt="2026-04-11T21:30:56.082" v="56" actId="12788"/>
          <ac:spMkLst>
            <pc:docMk/>
            <pc:sldMk cId="2583581579" sldId="28569"/>
            <ac:spMk id="4" creationId="{EB61D7B0-0078-18BC-7256-6ABA4C2A888C}"/>
          </ac:spMkLst>
        </pc:spChg>
        <pc:spChg chg="mod">
          <ac:chgData name="Jim McGowan" userId="e2c7446dd3aca506" providerId="LiveId" clId="{9C25796A-7B39-4A71-8A01-5B1771AE4BD7}" dt="2026-04-11T21:27:16.979" v="24"/>
          <ac:spMkLst>
            <pc:docMk/>
            <pc:sldMk cId="2583581579" sldId="28569"/>
            <ac:spMk id="68611" creationId="{306C6540-0865-D043-9788-FDE66177F4D7}"/>
          </ac:spMkLst>
        </pc:spChg>
      </pc:sldChg>
      <pc:sldChg chg="modSp mod">
        <pc:chgData name="Jim McGowan" userId="e2c7446dd3aca506" providerId="LiveId" clId="{9C25796A-7B39-4A71-8A01-5B1771AE4BD7}" dt="2026-04-11T21:30:51.788" v="55" actId="12788"/>
        <pc:sldMkLst>
          <pc:docMk/>
          <pc:sldMk cId="1420900649" sldId="28570"/>
        </pc:sldMkLst>
        <pc:spChg chg="mod">
          <ac:chgData name="Jim McGowan" userId="e2c7446dd3aca506" providerId="LiveId" clId="{9C25796A-7B39-4A71-8A01-5B1771AE4BD7}" dt="2026-04-11T21:30:51.788" v="55" actId="12788"/>
          <ac:spMkLst>
            <pc:docMk/>
            <pc:sldMk cId="1420900649" sldId="28570"/>
            <ac:spMk id="4" creationId="{EB61D7B0-0078-18BC-7256-6ABA4C2A888C}"/>
          </ac:spMkLst>
        </pc:spChg>
        <pc:spChg chg="mod">
          <ac:chgData name="Jim McGowan" userId="e2c7446dd3aca506" providerId="LiveId" clId="{9C25796A-7B39-4A71-8A01-5B1771AE4BD7}" dt="2026-04-11T21:27:32.284" v="29" actId="5793"/>
          <ac:spMkLst>
            <pc:docMk/>
            <pc:sldMk cId="1420900649" sldId="28570"/>
            <ac:spMk id="68611" creationId="{306C6540-0865-D043-9788-FDE66177F4D7}"/>
          </ac:spMkLst>
        </pc:spChg>
      </pc:sldChg>
      <pc:sldChg chg="modSp">
        <pc:chgData name="Jim McGowan" userId="e2c7446dd3aca506" providerId="LiveId" clId="{9C25796A-7B39-4A71-8A01-5B1771AE4BD7}" dt="2026-04-11T21:31:04.005" v="57" actId="12788"/>
        <pc:sldMkLst>
          <pc:docMk/>
          <pc:sldMk cId="2050707760" sldId="28572"/>
        </pc:sldMkLst>
        <pc:spChg chg="mod">
          <ac:chgData name="Jim McGowan" userId="e2c7446dd3aca506" providerId="LiveId" clId="{9C25796A-7B39-4A71-8A01-5B1771AE4BD7}" dt="2026-04-11T21:31:04.005" v="57" actId="12788"/>
          <ac:spMkLst>
            <pc:docMk/>
            <pc:sldMk cId="2050707760" sldId="28572"/>
            <ac:spMk id="4" creationId="{EB61D7B0-0078-18BC-7256-6ABA4C2A888C}"/>
          </ac:spMkLst>
        </pc:spChg>
        <pc:spChg chg="mod">
          <ac:chgData name="Jim McGowan" userId="e2c7446dd3aca506" providerId="LiveId" clId="{9C25796A-7B39-4A71-8A01-5B1771AE4BD7}" dt="2026-04-11T21:27:39.868" v="30"/>
          <ac:spMkLst>
            <pc:docMk/>
            <pc:sldMk cId="2050707760" sldId="28572"/>
            <ac:spMk id="68611" creationId="{306C6540-0865-D043-9788-FDE66177F4D7}"/>
          </ac:spMkLst>
        </pc:spChg>
      </pc:sldChg>
      <pc:sldChg chg="modSp">
        <pc:chgData name="Jim McGowan" userId="e2c7446dd3aca506" providerId="LiveId" clId="{9C25796A-7B39-4A71-8A01-5B1771AE4BD7}" dt="2026-04-11T21:31:07.823" v="58" actId="12788"/>
        <pc:sldMkLst>
          <pc:docMk/>
          <pc:sldMk cId="201812424" sldId="28573"/>
        </pc:sldMkLst>
        <pc:spChg chg="mod">
          <ac:chgData name="Jim McGowan" userId="e2c7446dd3aca506" providerId="LiveId" clId="{9C25796A-7B39-4A71-8A01-5B1771AE4BD7}" dt="2026-04-11T21:31:07.823" v="58" actId="12788"/>
          <ac:spMkLst>
            <pc:docMk/>
            <pc:sldMk cId="201812424" sldId="28573"/>
            <ac:spMk id="4" creationId="{EB61D7B0-0078-18BC-7256-6ABA4C2A888C}"/>
          </ac:spMkLst>
        </pc:spChg>
        <pc:spChg chg="mod">
          <ac:chgData name="Jim McGowan" userId="e2c7446dd3aca506" providerId="LiveId" clId="{9C25796A-7B39-4A71-8A01-5B1771AE4BD7}" dt="2026-04-11T21:27:43.992" v="31"/>
          <ac:spMkLst>
            <pc:docMk/>
            <pc:sldMk cId="201812424" sldId="28573"/>
            <ac:spMk id="68611" creationId="{306C6540-0865-D043-9788-FDE66177F4D7}"/>
          </ac:spMkLst>
        </pc:spChg>
      </pc:sldChg>
      <pc:sldChg chg="modSp">
        <pc:chgData name="Jim McGowan" userId="e2c7446dd3aca506" providerId="LiveId" clId="{9C25796A-7B39-4A71-8A01-5B1771AE4BD7}" dt="2026-04-11T21:31:11.392" v="59" actId="12788"/>
        <pc:sldMkLst>
          <pc:docMk/>
          <pc:sldMk cId="2270223207" sldId="28574"/>
        </pc:sldMkLst>
        <pc:spChg chg="mod">
          <ac:chgData name="Jim McGowan" userId="e2c7446dd3aca506" providerId="LiveId" clId="{9C25796A-7B39-4A71-8A01-5B1771AE4BD7}" dt="2026-04-11T21:31:11.392" v="59" actId="12788"/>
          <ac:spMkLst>
            <pc:docMk/>
            <pc:sldMk cId="2270223207" sldId="28574"/>
            <ac:spMk id="4" creationId="{EB61D7B0-0078-18BC-7256-6ABA4C2A888C}"/>
          </ac:spMkLst>
        </pc:spChg>
        <pc:spChg chg="mod">
          <ac:chgData name="Jim McGowan" userId="e2c7446dd3aca506" providerId="LiveId" clId="{9C25796A-7B39-4A71-8A01-5B1771AE4BD7}" dt="2026-04-11T21:27:49.475" v="32"/>
          <ac:spMkLst>
            <pc:docMk/>
            <pc:sldMk cId="2270223207" sldId="28574"/>
            <ac:spMk id="68611" creationId="{306C6540-0865-D043-9788-FDE66177F4D7}"/>
          </ac:spMkLst>
        </pc:spChg>
      </pc:sldChg>
      <pc:sldChg chg="modSp">
        <pc:chgData name="Jim McGowan" userId="e2c7446dd3aca506" providerId="LiveId" clId="{9C25796A-7B39-4A71-8A01-5B1771AE4BD7}" dt="2026-04-11T21:31:18.198" v="60" actId="12788"/>
        <pc:sldMkLst>
          <pc:docMk/>
          <pc:sldMk cId="169045809" sldId="28575"/>
        </pc:sldMkLst>
        <pc:spChg chg="mod">
          <ac:chgData name="Jim McGowan" userId="e2c7446dd3aca506" providerId="LiveId" clId="{9C25796A-7B39-4A71-8A01-5B1771AE4BD7}" dt="2026-04-11T21:31:18.198" v="60" actId="12788"/>
          <ac:spMkLst>
            <pc:docMk/>
            <pc:sldMk cId="169045809" sldId="28575"/>
            <ac:spMk id="4" creationId="{EB61D7B0-0078-18BC-7256-6ABA4C2A888C}"/>
          </ac:spMkLst>
        </pc:spChg>
        <pc:spChg chg="mod">
          <ac:chgData name="Jim McGowan" userId="e2c7446dd3aca506" providerId="LiveId" clId="{9C25796A-7B39-4A71-8A01-5B1771AE4BD7}" dt="2026-04-11T21:27:54.508" v="33"/>
          <ac:spMkLst>
            <pc:docMk/>
            <pc:sldMk cId="169045809" sldId="28575"/>
            <ac:spMk id="68611" creationId="{306C6540-0865-D043-9788-FDE66177F4D7}"/>
          </ac:spMkLst>
        </pc:spChg>
      </pc:sldChg>
      <pc:sldChg chg="modSp">
        <pc:chgData name="Jim McGowan" userId="e2c7446dd3aca506" providerId="LiveId" clId="{9C25796A-7B39-4A71-8A01-5B1771AE4BD7}" dt="2026-04-11T21:31:21.235" v="61" actId="12788"/>
        <pc:sldMkLst>
          <pc:docMk/>
          <pc:sldMk cId="3399989610" sldId="28576"/>
        </pc:sldMkLst>
        <pc:spChg chg="mod">
          <ac:chgData name="Jim McGowan" userId="e2c7446dd3aca506" providerId="LiveId" clId="{9C25796A-7B39-4A71-8A01-5B1771AE4BD7}" dt="2026-04-11T21:31:21.235" v="61" actId="12788"/>
          <ac:spMkLst>
            <pc:docMk/>
            <pc:sldMk cId="3399989610" sldId="28576"/>
            <ac:spMk id="4" creationId="{EB61D7B0-0078-18BC-7256-6ABA4C2A888C}"/>
          </ac:spMkLst>
        </pc:spChg>
        <pc:spChg chg="mod">
          <ac:chgData name="Jim McGowan" userId="e2c7446dd3aca506" providerId="LiveId" clId="{9C25796A-7B39-4A71-8A01-5B1771AE4BD7}" dt="2026-04-11T21:27:58.476" v="34"/>
          <ac:spMkLst>
            <pc:docMk/>
            <pc:sldMk cId="3399989610" sldId="28576"/>
            <ac:spMk id="68611" creationId="{306C6540-0865-D043-9788-FDE66177F4D7}"/>
          </ac:spMkLst>
        </pc:spChg>
      </pc:sldChg>
      <pc:sldChg chg="modSp mod">
        <pc:chgData name="Jim McGowan" userId="e2c7446dd3aca506" providerId="LiveId" clId="{9C25796A-7B39-4A71-8A01-5B1771AE4BD7}" dt="2026-04-11T21:31:26.401" v="62" actId="12788"/>
        <pc:sldMkLst>
          <pc:docMk/>
          <pc:sldMk cId="2907857915" sldId="28577"/>
        </pc:sldMkLst>
        <pc:spChg chg="mod">
          <ac:chgData name="Jim McGowan" userId="e2c7446dd3aca506" providerId="LiveId" clId="{9C25796A-7B39-4A71-8A01-5B1771AE4BD7}" dt="2026-04-11T21:31:26.401" v="62" actId="12788"/>
          <ac:spMkLst>
            <pc:docMk/>
            <pc:sldMk cId="2907857915" sldId="28577"/>
            <ac:spMk id="4" creationId="{EB61D7B0-0078-18BC-7256-6ABA4C2A888C}"/>
          </ac:spMkLst>
        </pc:spChg>
        <pc:spChg chg="mod">
          <ac:chgData name="Jim McGowan" userId="e2c7446dd3aca506" providerId="LiveId" clId="{9C25796A-7B39-4A71-8A01-5B1771AE4BD7}" dt="2026-04-11T21:29:10.416" v="44" actId="255"/>
          <ac:spMkLst>
            <pc:docMk/>
            <pc:sldMk cId="2907857915" sldId="28577"/>
            <ac:spMk id="68611" creationId="{306C6540-0865-D043-9788-FDE66177F4D7}"/>
          </ac:spMkLst>
        </pc:spChg>
      </pc:sldChg>
      <pc:sldChg chg="modSp">
        <pc:chgData name="Jim McGowan" userId="e2c7446dd3aca506" providerId="LiveId" clId="{9C25796A-7B39-4A71-8A01-5B1771AE4BD7}" dt="2026-04-11T21:31:32.479" v="63" actId="12788"/>
        <pc:sldMkLst>
          <pc:docMk/>
          <pc:sldMk cId="1193209349" sldId="28578"/>
        </pc:sldMkLst>
        <pc:spChg chg="mod">
          <ac:chgData name="Jim McGowan" userId="e2c7446dd3aca506" providerId="LiveId" clId="{9C25796A-7B39-4A71-8A01-5B1771AE4BD7}" dt="2026-04-11T21:31:32.479" v="63" actId="12788"/>
          <ac:spMkLst>
            <pc:docMk/>
            <pc:sldMk cId="1193209349" sldId="28578"/>
            <ac:spMk id="4" creationId="{EB61D7B0-0078-18BC-7256-6ABA4C2A888C}"/>
          </ac:spMkLst>
        </pc:spChg>
        <pc:spChg chg="mod">
          <ac:chgData name="Jim McGowan" userId="e2c7446dd3aca506" providerId="LiveId" clId="{9C25796A-7B39-4A71-8A01-5B1771AE4BD7}" dt="2026-04-11T21:29:18.129" v="45"/>
          <ac:spMkLst>
            <pc:docMk/>
            <pc:sldMk cId="1193209349" sldId="28578"/>
            <ac:spMk id="68611" creationId="{306C6540-0865-D043-9788-FDE66177F4D7}"/>
          </ac:spMkLst>
        </pc:spChg>
      </pc:sldChg>
      <pc:sldChg chg="modSp mod">
        <pc:chgData name="Jim McGowan" userId="e2c7446dd3aca506" providerId="LiveId" clId="{9C25796A-7B39-4A71-8A01-5B1771AE4BD7}" dt="2026-04-11T21:31:52.740" v="85" actId="12788"/>
        <pc:sldMkLst>
          <pc:docMk/>
          <pc:sldMk cId="1246151598" sldId="28579"/>
        </pc:sldMkLst>
        <pc:spChg chg="mod">
          <ac:chgData name="Jim McGowan" userId="e2c7446dd3aca506" providerId="LiveId" clId="{9C25796A-7B39-4A71-8A01-5B1771AE4BD7}" dt="2026-04-11T21:31:52.740" v="85" actId="12788"/>
          <ac:spMkLst>
            <pc:docMk/>
            <pc:sldMk cId="1246151598" sldId="28579"/>
            <ac:spMk id="4" creationId="{EB61D7B0-0078-18BC-7256-6ABA4C2A888C}"/>
          </ac:spMkLst>
        </pc:spChg>
        <pc:spChg chg="mod">
          <ac:chgData name="Jim McGowan" userId="e2c7446dd3aca506" providerId="LiveId" clId="{9C25796A-7B39-4A71-8A01-5B1771AE4BD7}" dt="2026-04-11T21:30:14.028" v="53" actId="255"/>
          <ac:spMkLst>
            <pc:docMk/>
            <pc:sldMk cId="1246151598" sldId="28579"/>
            <ac:spMk id="68611" creationId="{306C6540-0865-D043-9788-FDE66177F4D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eaLnBrk="1" hangingPunct="1">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19444">
              <a:defRPr sz="1300"/>
            </a:lvl1pPr>
          </a:lstStyle>
          <a:p>
            <a:fld id="{416C2B2E-E9D7-4230-8EE4-F98D0B6BB14D}" type="slidenum">
              <a:rPr lang="en-US" altLang="en-US">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
        <p:nvSpPr>
          <p:cNvPr id="2" name="Header Placeholder 1">
            <a:extLst>
              <a:ext uri="{FF2B5EF4-FFF2-40B4-BE49-F238E27FC236}">
                <a16:creationId xmlns:a16="http://schemas.microsoft.com/office/drawing/2014/main" id="{7F34B6AD-5CCB-11DC-672E-056F79A7B97F}"/>
              </a:ext>
            </a:extLst>
          </p:cNvPr>
          <p:cNvSpPr>
            <a:spLocks noGrp="1"/>
          </p:cNvSpPr>
          <p:nvPr>
            <p:ph type="hdr" sz="quarter"/>
          </p:nvPr>
        </p:nvSpPr>
        <p:spPr>
          <a:xfrm>
            <a:off x="1714403" y="124353"/>
            <a:ext cx="4347077" cy="820028"/>
          </a:xfrm>
          <a:prstGeom prst="rect">
            <a:avLst/>
          </a:prstGeom>
        </p:spPr>
        <p:txBody>
          <a:bodyPr vert="horz" lIns="123617" tIns="61808" rIns="123617" bIns="61808" rtlCol="0"/>
          <a:lstStyle>
            <a:lvl1pPr algn="ctr">
              <a:defRPr sz="1800" dirty="0">
                <a:latin typeface="Calibri" panose="020F0502020204030204" pitchFamily="34" charset="0"/>
                <a:cs typeface="Calibri" panose="020F0502020204030204" pitchFamily="34" charset="0"/>
              </a:defRPr>
            </a:lvl1pPr>
          </a:lstStyle>
          <a:p>
            <a:pPr>
              <a:defRPr/>
            </a:pPr>
            <a:r>
              <a:rPr lang="en-US" sz="1500" dirty="0"/>
              <a:t>Dr. Andy Woods</a:t>
            </a:r>
          </a:p>
          <a:p>
            <a:pPr>
              <a:defRPr/>
            </a:pPr>
            <a:r>
              <a:rPr lang="en-US" sz="1500" dirty="0"/>
              <a:t>ECT vs. Annihilation - 011</a:t>
            </a:r>
          </a:p>
          <a:p>
            <a:pPr>
              <a:defRPr/>
            </a:pPr>
            <a:r>
              <a:rPr lang="en-US" sz="1500" dirty="0"/>
              <a:t>04-12-2026</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eaLnBrk="1" hangingPunct="1">
              <a:defRPr sz="1300">
                <a:latin typeface="Calibri" panose="020F0502020204030204" pitchFamily="34" charset="0"/>
                <a:cs typeface="Calibri" panose="020F0502020204030204" pitchFamily="34" charset="0"/>
              </a:defRPr>
            </a:lvl1pPr>
          </a:lstStyle>
          <a:p>
            <a:pPr>
              <a:defRPr/>
            </a:pPr>
            <a:endParaRPr lang="en-US" dirty="0"/>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eaLnBrk="1" hangingPunct="1">
              <a:defRPr sz="1300">
                <a:latin typeface="Calibri" panose="020F0502020204030204" pitchFamily="34" charset="0"/>
                <a:cs typeface="Calibri" panose="020F0502020204030204" pitchFamily="34" charset="0"/>
              </a:defRPr>
            </a:lvl1pPr>
          </a:lstStyle>
          <a:p>
            <a:pPr>
              <a:defRPr/>
            </a:pPr>
            <a:fld id="{5800389A-3474-4B41-9CB2-F1B2DAE08F62}" type="datetimeFigureOut">
              <a:rPr lang="en-US" smtClean="0"/>
              <a:pPr>
                <a:defRPr/>
              </a:pPr>
              <a:t>4/11/26</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eaLnBrk="1" hangingPunct="1">
              <a:defRPr sz="1300">
                <a:latin typeface="Calibri" panose="020F0502020204030204" pitchFamily="34" charset="0"/>
                <a:cs typeface="Calibri" panose="020F0502020204030204" pitchFamily="34" charset="0"/>
              </a:defRPr>
            </a:lvl1pPr>
          </a:lstStyle>
          <a:p>
            <a:pPr>
              <a:defRPr/>
            </a:pPr>
            <a:endParaRPr lang="en-US" dirty="0"/>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19444">
              <a:defRPr sz="1300">
                <a:latin typeface="Calibri" panose="020F0502020204030204" pitchFamily="34" charset="0"/>
                <a:cs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B3CA8-0999-F812-B189-24FE6046A2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61EA55-2426-1054-49A5-9A1357FB6694}"/>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B7234F6F-75F5-F667-AACB-1E8563CCF8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B5F952-ADBC-9A26-7AA0-33C8B14B8B42}"/>
              </a:ext>
            </a:extLst>
          </p:cNvPr>
          <p:cNvSpPr>
            <a:spLocks noGrp="1"/>
          </p:cNvSpPr>
          <p:nvPr>
            <p:ph type="sldNum" sz="quarter" idx="5"/>
          </p:nvPr>
        </p:nvSpPr>
        <p:spPr/>
        <p:txBody>
          <a:bodyPr/>
          <a:lstStyle/>
          <a:p>
            <a:fld id="{3D084339-C7C3-4022-975D-A91B6BCBB8E5}" type="slidenum">
              <a:rPr lang="en-US" altLang="en-US" smtClean="0"/>
              <a:pPr/>
              <a:t>3</a:t>
            </a:fld>
            <a:endParaRPr lang="en-US" altLang="en-US" dirty="0"/>
          </a:p>
        </p:txBody>
      </p:sp>
    </p:spTree>
    <p:extLst>
      <p:ext uri="{BB962C8B-B14F-4D97-AF65-F5344CB8AC3E}">
        <p14:creationId xmlns:p14="http://schemas.microsoft.com/office/powerpoint/2010/main" val="1676812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B3CA8-0999-F812-B189-24FE6046A2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61EA55-2426-1054-49A5-9A1357FB6694}"/>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B7234F6F-75F5-F667-AACB-1E8563CCF8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B5F952-ADBC-9A26-7AA0-33C8B14B8B42}"/>
              </a:ext>
            </a:extLst>
          </p:cNvPr>
          <p:cNvSpPr>
            <a:spLocks noGrp="1"/>
          </p:cNvSpPr>
          <p:nvPr>
            <p:ph type="sldNum" sz="quarter" idx="5"/>
          </p:nvPr>
        </p:nvSpPr>
        <p:spPr/>
        <p:txBody>
          <a:bodyPr/>
          <a:lstStyle/>
          <a:p>
            <a:fld id="{3D084339-C7C3-4022-975D-A91B6BCBB8E5}" type="slidenum">
              <a:rPr lang="en-US" altLang="en-US" smtClean="0"/>
              <a:pPr/>
              <a:t>27</a:t>
            </a:fld>
            <a:endParaRPr lang="en-US" altLang="en-US" dirty="0"/>
          </a:p>
        </p:txBody>
      </p:sp>
    </p:spTree>
    <p:extLst>
      <p:ext uri="{BB962C8B-B14F-4D97-AF65-F5344CB8AC3E}">
        <p14:creationId xmlns:p14="http://schemas.microsoft.com/office/powerpoint/2010/main" val="1676812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B3CA8-0999-F812-B189-24FE6046A2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61EA55-2426-1054-49A5-9A1357FB6694}"/>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B7234F6F-75F5-F667-AACB-1E8563CCF8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B5F952-ADBC-9A26-7AA0-33C8B14B8B42}"/>
              </a:ext>
            </a:extLst>
          </p:cNvPr>
          <p:cNvSpPr>
            <a:spLocks noGrp="1"/>
          </p:cNvSpPr>
          <p:nvPr>
            <p:ph type="sldNum" sz="quarter" idx="5"/>
          </p:nvPr>
        </p:nvSpPr>
        <p:spPr/>
        <p:txBody>
          <a:bodyPr/>
          <a:lstStyle/>
          <a:p>
            <a:fld id="{3D084339-C7C3-4022-975D-A91B6BCBB8E5}" type="slidenum">
              <a:rPr lang="en-US" altLang="en-US" smtClean="0"/>
              <a:pPr/>
              <a:t>29</a:t>
            </a:fld>
            <a:endParaRPr lang="en-US" altLang="en-US" dirty="0"/>
          </a:p>
        </p:txBody>
      </p:sp>
    </p:spTree>
    <p:extLst>
      <p:ext uri="{BB962C8B-B14F-4D97-AF65-F5344CB8AC3E}">
        <p14:creationId xmlns:p14="http://schemas.microsoft.com/office/powerpoint/2010/main" val="1676812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B3CA8-0999-F812-B189-24FE6046A2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61EA55-2426-1054-49A5-9A1357FB6694}"/>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B7234F6F-75F5-F667-AACB-1E8563CCF8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B5F952-ADBC-9A26-7AA0-33C8B14B8B42}"/>
              </a:ext>
            </a:extLst>
          </p:cNvPr>
          <p:cNvSpPr>
            <a:spLocks noGrp="1"/>
          </p:cNvSpPr>
          <p:nvPr>
            <p:ph type="sldNum" sz="quarter" idx="5"/>
          </p:nvPr>
        </p:nvSpPr>
        <p:spPr/>
        <p:txBody>
          <a:bodyPr/>
          <a:lstStyle/>
          <a:p>
            <a:fld id="{3D084339-C7C3-4022-975D-A91B6BCBB8E5}" type="slidenum">
              <a:rPr lang="en-US" altLang="en-US" smtClean="0"/>
              <a:pPr/>
              <a:t>30</a:t>
            </a:fld>
            <a:endParaRPr lang="en-US" altLang="en-US" dirty="0"/>
          </a:p>
        </p:txBody>
      </p:sp>
    </p:spTree>
    <p:extLst>
      <p:ext uri="{BB962C8B-B14F-4D97-AF65-F5344CB8AC3E}">
        <p14:creationId xmlns:p14="http://schemas.microsoft.com/office/powerpoint/2010/main" val="1676812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B3CA8-0999-F812-B189-24FE6046A2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61EA55-2426-1054-49A5-9A1357FB6694}"/>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B7234F6F-75F5-F667-AACB-1E8563CCF8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B5F952-ADBC-9A26-7AA0-33C8B14B8B42}"/>
              </a:ext>
            </a:extLst>
          </p:cNvPr>
          <p:cNvSpPr>
            <a:spLocks noGrp="1"/>
          </p:cNvSpPr>
          <p:nvPr>
            <p:ph type="sldNum" sz="quarter" idx="5"/>
          </p:nvPr>
        </p:nvSpPr>
        <p:spPr/>
        <p:txBody>
          <a:bodyPr/>
          <a:lstStyle/>
          <a:p>
            <a:fld id="{3D084339-C7C3-4022-975D-A91B6BCBB8E5}" type="slidenum">
              <a:rPr lang="en-US" altLang="en-US" smtClean="0"/>
              <a:pPr/>
              <a:t>31</a:t>
            </a:fld>
            <a:endParaRPr lang="en-US" altLang="en-US" dirty="0"/>
          </a:p>
        </p:txBody>
      </p:sp>
    </p:spTree>
    <p:extLst>
      <p:ext uri="{BB962C8B-B14F-4D97-AF65-F5344CB8AC3E}">
        <p14:creationId xmlns:p14="http://schemas.microsoft.com/office/powerpoint/2010/main" val="1676812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B3CA8-0999-F812-B189-24FE6046A2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61EA55-2426-1054-49A5-9A1357FB6694}"/>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B7234F6F-75F5-F667-AACB-1E8563CCF8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B5F952-ADBC-9A26-7AA0-33C8B14B8B42}"/>
              </a:ext>
            </a:extLst>
          </p:cNvPr>
          <p:cNvSpPr>
            <a:spLocks noGrp="1"/>
          </p:cNvSpPr>
          <p:nvPr>
            <p:ph type="sldNum" sz="quarter" idx="5"/>
          </p:nvPr>
        </p:nvSpPr>
        <p:spPr/>
        <p:txBody>
          <a:bodyPr/>
          <a:lstStyle/>
          <a:p>
            <a:fld id="{3D084339-C7C3-4022-975D-A91B6BCBB8E5}" type="slidenum">
              <a:rPr lang="en-US" altLang="en-US" smtClean="0"/>
              <a:pPr/>
              <a:t>33</a:t>
            </a:fld>
            <a:endParaRPr lang="en-US" altLang="en-US" dirty="0"/>
          </a:p>
        </p:txBody>
      </p:sp>
    </p:spTree>
    <p:extLst>
      <p:ext uri="{BB962C8B-B14F-4D97-AF65-F5344CB8AC3E}">
        <p14:creationId xmlns:p14="http://schemas.microsoft.com/office/powerpoint/2010/main" val="1676812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B3CA8-0999-F812-B189-24FE6046A2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61EA55-2426-1054-49A5-9A1357FB6694}"/>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B7234F6F-75F5-F667-AACB-1E8563CCF8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B5F952-ADBC-9A26-7AA0-33C8B14B8B42}"/>
              </a:ext>
            </a:extLst>
          </p:cNvPr>
          <p:cNvSpPr>
            <a:spLocks noGrp="1"/>
          </p:cNvSpPr>
          <p:nvPr>
            <p:ph type="sldNum" sz="quarter" idx="5"/>
          </p:nvPr>
        </p:nvSpPr>
        <p:spPr/>
        <p:txBody>
          <a:bodyPr/>
          <a:lstStyle/>
          <a:p>
            <a:fld id="{3D084339-C7C3-4022-975D-A91B6BCBB8E5}" type="slidenum">
              <a:rPr lang="en-US" altLang="en-US" smtClean="0"/>
              <a:pPr/>
              <a:t>34</a:t>
            </a:fld>
            <a:endParaRPr lang="en-US" altLang="en-US" dirty="0"/>
          </a:p>
        </p:txBody>
      </p:sp>
    </p:spTree>
    <p:extLst>
      <p:ext uri="{BB962C8B-B14F-4D97-AF65-F5344CB8AC3E}">
        <p14:creationId xmlns:p14="http://schemas.microsoft.com/office/powerpoint/2010/main" val="1676812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B3CA8-0999-F812-B189-24FE6046A2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61EA55-2426-1054-49A5-9A1357FB6694}"/>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B7234F6F-75F5-F667-AACB-1E8563CCF8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B5F952-ADBC-9A26-7AA0-33C8B14B8B42}"/>
              </a:ext>
            </a:extLst>
          </p:cNvPr>
          <p:cNvSpPr>
            <a:spLocks noGrp="1"/>
          </p:cNvSpPr>
          <p:nvPr>
            <p:ph type="sldNum" sz="quarter" idx="5"/>
          </p:nvPr>
        </p:nvSpPr>
        <p:spPr/>
        <p:txBody>
          <a:bodyPr/>
          <a:lstStyle/>
          <a:p>
            <a:fld id="{3D084339-C7C3-4022-975D-A91B6BCBB8E5}" type="slidenum">
              <a:rPr lang="en-US" altLang="en-US" smtClean="0"/>
              <a:pPr/>
              <a:t>36</a:t>
            </a:fld>
            <a:endParaRPr lang="en-US" altLang="en-US" dirty="0"/>
          </a:p>
        </p:txBody>
      </p:sp>
    </p:spTree>
    <p:extLst>
      <p:ext uri="{BB962C8B-B14F-4D97-AF65-F5344CB8AC3E}">
        <p14:creationId xmlns:p14="http://schemas.microsoft.com/office/powerpoint/2010/main" val="1676812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B3CA8-0999-F812-B189-24FE6046A2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61EA55-2426-1054-49A5-9A1357FB6694}"/>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B7234F6F-75F5-F667-AACB-1E8563CCF8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B5F952-ADBC-9A26-7AA0-33C8B14B8B42}"/>
              </a:ext>
            </a:extLst>
          </p:cNvPr>
          <p:cNvSpPr>
            <a:spLocks noGrp="1"/>
          </p:cNvSpPr>
          <p:nvPr>
            <p:ph type="sldNum" sz="quarter" idx="5"/>
          </p:nvPr>
        </p:nvSpPr>
        <p:spPr/>
        <p:txBody>
          <a:bodyPr/>
          <a:lstStyle/>
          <a:p>
            <a:fld id="{3D084339-C7C3-4022-975D-A91B6BCBB8E5}" type="slidenum">
              <a:rPr lang="en-US" altLang="en-US" smtClean="0"/>
              <a:pPr/>
              <a:t>39</a:t>
            </a:fld>
            <a:endParaRPr lang="en-US" altLang="en-US" dirty="0"/>
          </a:p>
        </p:txBody>
      </p:sp>
    </p:spTree>
    <p:extLst>
      <p:ext uri="{BB962C8B-B14F-4D97-AF65-F5344CB8AC3E}">
        <p14:creationId xmlns:p14="http://schemas.microsoft.com/office/powerpoint/2010/main" val="1676812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B3CA8-0999-F812-B189-24FE6046A2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61EA55-2426-1054-49A5-9A1357FB6694}"/>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B7234F6F-75F5-F667-AACB-1E8563CCF8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B5F952-ADBC-9A26-7AA0-33C8B14B8B42}"/>
              </a:ext>
            </a:extLst>
          </p:cNvPr>
          <p:cNvSpPr>
            <a:spLocks noGrp="1"/>
          </p:cNvSpPr>
          <p:nvPr>
            <p:ph type="sldNum" sz="quarter" idx="5"/>
          </p:nvPr>
        </p:nvSpPr>
        <p:spPr/>
        <p:txBody>
          <a:bodyPr/>
          <a:lstStyle/>
          <a:p>
            <a:fld id="{3D084339-C7C3-4022-975D-A91B6BCBB8E5}" type="slidenum">
              <a:rPr lang="en-US" altLang="en-US" smtClean="0"/>
              <a:pPr/>
              <a:t>40</a:t>
            </a:fld>
            <a:endParaRPr lang="en-US" altLang="en-US" dirty="0"/>
          </a:p>
        </p:txBody>
      </p:sp>
    </p:spTree>
    <p:extLst>
      <p:ext uri="{BB962C8B-B14F-4D97-AF65-F5344CB8AC3E}">
        <p14:creationId xmlns:p14="http://schemas.microsoft.com/office/powerpoint/2010/main" val="1676812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B3CA8-0999-F812-B189-24FE6046A2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61EA55-2426-1054-49A5-9A1357FB6694}"/>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B7234F6F-75F5-F667-AACB-1E8563CCF8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B5F952-ADBC-9A26-7AA0-33C8B14B8B42}"/>
              </a:ext>
            </a:extLst>
          </p:cNvPr>
          <p:cNvSpPr>
            <a:spLocks noGrp="1"/>
          </p:cNvSpPr>
          <p:nvPr>
            <p:ph type="sldNum" sz="quarter" idx="5"/>
          </p:nvPr>
        </p:nvSpPr>
        <p:spPr/>
        <p:txBody>
          <a:bodyPr/>
          <a:lstStyle/>
          <a:p>
            <a:fld id="{3D084339-C7C3-4022-975D-A91B6BCBB8E5}" type="slidenum">
              <a:rPr lang="en-US" altLang="en-US" smtClean="0"/>
              <a:pPr/>
              <a:t>18</a:t>
            </a:fld>
            <a:endParaRPr lang="en-US" altLang="en-US" dirty="0"/>
          </a:p>
        </p:txBody>
      </p:sp>
    </p:spTree>
    <p:extLst>
      <p:ext uri="{BB962C8B-B14F-4D97-AF65-F5344CB8AC3E}">
        <p14:creationId xmlns:p14="http://schemas.microsoft.com/office/powerpoint/2010/main" val="1676812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B3CA8-0999-F812-B189-24FE6046A2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61EA55-2426-1054-49A5-9A1357FB6694}"/>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B7234F6F-75F5-F667-AACB-1E8563CCF8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B5F952-ADBC-9A26-7AA0-33C8B14B8B42}"/>
              </a:ext>
            </a:extLst>
          </p:cNvPr>
          <p:cNvSpPr>
            <a:spLocks noGrp="1"/>
          </p:cNvSpPr>
          <p:nvPr>
            <p:ph type="sldNum" sz="quarter" idx="5"/>
          </p:nvPr>
        </p:nvSpPr>
        <p:spPr/>
        <p:txBody>
          <a:bodyPr/>
          <a:lstStyle/>
          <a:p>
            <a:fld id="{3D084339-C7C3-4022-975D-A91B6BCBB8E5}" type="slidenum">
              <a:rPr lang="en-US" altLang="en-US" smtClean="0"/>
              <a:pPr/>
              <a:t>19</a:t>
            </a:fld>
            <a:endParaRPr lang="en-US" altLang="en-US" dirty="0"/>
          </a:p>
        </p:txBody>
      </p:sp>
    </p:spTree>
    <p:extLst>
      <p:ext uri="{BB962C8B-B14F-4D97-AF65-F5344CB8AC3E}">
        <p14:creationId xmlns:p14="http://schemas.microsoft.com/office/powerpoint/2010/main" val="1676812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B3CA8-0999-F812-B189-24FE6046A2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61EA55-2426-1054-49A5-9A1357FB6694}"/>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B7234F6F-75F5-F667-AACB-1E8563CCF8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B5F952-ADBC-9A26-7AA0-33C8B14B8B42}"/>
              </a:ext>
            </a:extLst>
          </p:cNvPr>
          <p:cNvSpPr>
            <a:spLocks noGrp="1"/>
          </p:cNvSpPr>
          <p:nvPr>
            <p:ph type="sldNum" sz="quarter" idx="5"/>
          </p:nvPr>
        </p:nvSpPr>
        <p:spPr/>
        <p:txBody>
          <a:bodyPr/>
          <a:lstStyle/>
          <a:p>
            <a:fld id="{3D084339-C7C3-4022-975D-A91B6BCBB8E5}" type="slidenum">
              <a:rPr lang="en-US" altLang="en-US" smtClean="0"/>
              <a:pPr/>
              <a:t>20</a:t>
            </a:fld>
            <a:endParaRPr lang="en-US" altLang="en-US" dirty="0"/>
          </a:p>
        </p:txBody>
      </p:sp>
    </p:spTree>
    <p:extLst>
      <p:ext uri="{BB962C8B-B14F-4D97-AF65-F5344CB8AC3E}">
        <p14:creationId xmlns:p14="http://schemas.microsoft.com/office/powerpoint/2010/main" val="1676812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B3CA8-0999-F812-B189-24FE6046A2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61EA55-2426-1054-49A5-9A1357FB6694}"/>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B7234F6F-75F5-F667-AACB-1E8563CCF8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B5F952-ADBC-9A26-7AA0-33C8B14B8B42}"/>
              </a:ext>
            </a:extLst>
          </p:cNvPr>
          <p:cNvSpPr>
            <a:spLocks noGrp="1"/>
          </p:cNvSpPr>
          <p:nvPr>
            <p:ph type="sldNum" sz="quarter" idx="5"/>
          </p:nvPr>
        </p:nvSpPr>
        <p:spPr/>
        <p:txBody>
          <a:bodyPr/>
          <a:lstStyle/>
          <a:p>
            <a:fld id="{3D084339-C7C3-4022-975D-A91B6BCBB8E5}" type="slidenum">
              <a:rPr lang="en-US" altLang="en-US" smtClean="0"/>
              <a:pPr/>
              <a:t>21</a:t>
            </a:fld>
            <a:endParaRPr lang="en-US" altLang="en-US" dirty="0"/>
          </a:p>
        </p:txBody>
      </p:sp>
    </p:spTree>
    <p:extLst>
      <p:ext uri="{BB962C8B-B14F-4D97-AF65-F5344CB8AC3E}">
        <p14:creationId xmlns:p14="http://schemas.microsoft.com/office/powerpoint/2010/main" val="1676812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B3CA8-0999-F812-B189-24FE6046A2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61EA55-2426-1054-49A5-9A1357FB6694}"/>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B7234F6F-75F5-F667-AACB-1E8563CCF8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B5F952-ADBC-9A26-7AA0-33C8B14B8B42}"/>
              </a:ext>
            </a:extLst>
          </p:cNvPr>
          <p:cNvSpPr>
            <a:spLocks noGrp="1"/>
          </p:cNvSpPr>
          <p:nvPr>
            <p:ph type="sldNum" sz="quarter" idx="5"/>
          </p:nvPr>
        </p:nvSpPr>
        <p:spPr/>
        <p:txBody>
          <a:bodyPr/>
          <a:lstStyle/>
          <a:p>
            <a:fld id="{3D084339-C7C3-4022-975D-A91B6BCBB8E5}" type="slidenum">
              <a:rPr lang="en-US" altLang="en-US" smtClean="0"/>
              <a:pPr/>
              <a:t>22</a:t>
            </a:fld>
            <a:endParaRPr lang="en-US" altLang="en-US" dirty="0"/>
          </a:p>
        </p:txBody>
      </p:sp>
    </p:spTree>
    <p:extLst>
      <p:ext uri="{BB962C8B-B14F-4D97-AF65-F5344CB8AC3E}">
        <p14:creationId xmlns:p14="http://schemas.microsoft.com/office/powerpoint/2010/main" val="1676812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B3CA8-0999-F812-B189-24FE6046A2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61EA55-2426-1054-49A5-9A1357FB6694}"/>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B7234F6F-75F5-F667-AACB-1E8563CCF8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B5F952-ADBC-9A26-7AA0-33C8B14B8B42}"/>
              </a:ext>
            </a:extLst>
          </p:cNvPr>
          <p:cNvSpPr>
            <a:spLocks noGrp="1"/>
          </p:cNvSpPr>
          <p:nvPr>
            <p:ph type="sldNum" sz="quarter" idx="5"/>
          </p:nvPr>
        </p:nvSpPr>
        <p:spPr/>
        <p:txBody>
          <a:bodyPr/>
          <a:lstStyle/>
          <a:p>
            <a:fld id="{3D084339-C7C3-4022-975D-A91B6BCBB8E5}" type="slidenum">
              <a:rPr lang="en-US" altLang="en-US" smtClean="0"/>
              <a:pPr/>
              <a:t>24</a:t>
            </a:fld>
            <a:endParaRPr lang="en-US" altLang="en-US" dirty="0"/>
          </a:p>
        </p:txBody>
      </p:sp>
    </p:spTree>
    <p:extLst>
      <p:ext uri="{BB962C8B-B14F-4D97-AF65-F5344CB8AC3E}">
        <p14:creationId xmlns:p14="http://schemas.microsoft.com/office/powerpoint/2010/main" val="1676812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B3CA8-0999-F812-B189-24FE6046A2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61EA55-2426-1054-49A5-9A1357FB6694}"/>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B7234F6F-75F5-F667-AACB-1E8563CCF8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B5F952-ADBC-9A26-7AA0-33C8B14B8B42}"/>
              </a:ext>
            </a:extLst>
          </p:cNvPr>
          <p:cNvSpPr>
            <a:spLocks noGrp="1"/>
          </p:cNvSpPr>
          <p:nvPr>
            <p:ph type="sldNum" sz="quarter" idx="5"/>
          </p:nvPr>
        </p:nvSpPr>
        <p:spPr/>
        <p:txBody>
          <a:bodyPr/>
          <a:lstStyle/>
          <a:p>
            <a:fld id="{3D084339-C7C3-4022-975D-A91B6BCBB8E5}" type="slidenum">
              <a:rPr lang="en-US" altLang="en-US" smtClean="0"/>
              <a:pPr/>
              <a:t>25</a:t>
            </a:fld>
            <a:endParaRPr lang="en-US" altLang="en-US" dirty="0"/>
          </a:p>
        </p:txBody>
      </p:sp>
    </p:spTree>
    <p:extLst>
      <p:ext uri="{BB962C8B-B14F-4D97-AF65-F5344CB8AC3E}">
        <p14:creationId xmlns:p14="http://schemas.microsoft.com/office/powerpoint/2010/main" val="1676812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B3CA8-0999-F812-B189-24FE6046A2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61EA55-2426-1054-49A5-9A1357FB6694}"/>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B7234F6F-75F5-F667-AACB-1E8563CCF8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B5F952-ADBC-9A26-7AA0-33C8B14B8B42}"/>
              </a:ext>
            </a:extLst>
          </p:cNvPr>
          <p:cNvSpPr>
            <a:spLocks noGrp="1"/>
          </p:cNvSpPr>
          <p:nvPr>
            <p:ph type="sldNum" sz="quarter" idx="5"/>
          </p:nvPr>
        </p:nvSpPr>
        <p:spPr/>
        <p:txBody>
          <a:bodyPr/>
          <a:lstStyle/>
          <a:p>
            <a:fld id="{3D084339-C7C3-4022-975D-A91B6BCBB8E5}" type="slidenum">
              <a:rPr lang="en-US" altLang="en-US" smtClean="0"/>
              <a:pPr/>
              <a:t>26</a:t>
            </a:fld>
            <a:endParaRPr lang="en-US" altLang="en-US" dirty="0"/>
          </a:p>
        </p:txBody>
      </p:sp>
    </p:spTree>
    <p:extLst>
      <p:ext uri="{BB962C8B-B14F-4D97-AF65-F5344CB8AC3E}">
        <p14:creationId xmlns:p14="http://schemas.microsoft.com/office/powerpoint/2010/main" val="1676812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861416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7065537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8602644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3522512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4/11/26</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2925943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24000" y="1981200"/>
            <a:ext cx="103632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pPr>
              <a:defRPr/>
            </a:pPr>
            <a:fld id="{1EF6323C-6C0B-4FD5-8ED5-416972F06FEC}" type="slidenum">
              <a:rPr lang="en-US"/>
              <a:pPr>
                <a:defRPr/>
              </a:pPr>
              <a:t>‹#›</a:t>
            </a:fld>
            <a:endParaRPr lang="en-US"/>
          </a:p>
        </p:txBody>
      </p:sp>
    </p:spTree>
    <p:extLst>
      <p:ext uri="{BB962C8B-B14F-4D97-AF65-F5344CB8AC3E}">
        <p14:creationId xmlns:p14="http://schemas.microsoft.com/office/powerpoint/2010/main" val="205233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02DA0A38-BD1E-08DE-53B8-505C2FFF9845}"/>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5D91E4B9-C9B8-CBEF-104D-852F2DE89853}"/>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3E0B24A6-F134-4631-8B4B-22322644E634}"/>
              </a:ext>
            </a:extLst>
          </p:cNvPr>
          <p:cNvSpPr>
            <a:spLocks noGrp="1" noChangeArrowheads="1"/>
          </p:cNvSpPr>
          <p:nvPr>
            <p:ph type="sldNum" sz="quarter" idx="12"/>
          </p:nvPr>
        </p:nvSpPr>
        <p:spPr/>
        <p:txBody>
          <a:bodyPr/>
          <a:lstStyle>
            <a:lvl1pPr>
              <a:defRPr/>
            </a:lvl1pPr>
          </a:lstStyle>
          <a:p>
            <a:pPr>
              <a:defRPr/>
            </a:pPr>
            <a:fld id="{64A57437-63FC-43C1-B162-5622CAB82AC5}" type="slidenum">
              <a:rPr lang="en-US" altLang="en-US"/>
              <a:pPr>
                <a:defRPr/>
              </a:pPr>
              <a:t>‹#›</a:t>
            </a:fld>
            <a:endParaRPr lang="en-US" altLang="en-US"/>
          </a:p>
        </p:txBody>
      </p:sp>
    </p:spTree>
    <p:extLst>
      <p:ext uri="{BB962C8B-B14F-4D97-AF65-F5344CB8AC3E}">
        <p14:creationId xmlns:p14="http://schemas.microsoft.com/office/powerpoint/2010/main" val="344430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671441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059108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148742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372950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931109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640260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44560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183559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682788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395989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326422671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287678770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2907339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24000" y="1981200"/>
            <a:ext cx="103632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pPr>
              <a:defRPr/>
            </a:pPr>
            <a:fld id="{1EF6323C-6C0B-4FD5-8ED5-416972F06FEC}" type="slidenum">
              <a:rPr lang="en-US"/>
              <a:pPr>
                <a:defRPr/>
              </a:pPr>
              <a:t>‹#›</a:t>
            </a:fld>
            <a:endParaRPr lang="en-US"/>
          </a:p>
        </p:txBody>
      </p:sp>
    </p:spTree>
    <p:extLst>
      <p:ext uri="{BB962C8B-B14F-4D97-AF65-F5344CB8AC3E}">
        <p14:creationId xmlns:p14="http://schemas.microsoft.com/office/powerpoint/2010/main" val="2002076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4/11/26</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2137488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472548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a:lstStyle/>
          <a:p>
            <a:pPr lvl="0"/>
            <a:endParaRPr lang="en-US" noProof="0" dirty="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21091274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4641B3E-96BD-1C43-E96E-8F77630DF77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30419B67-4BFC-6568-A611-45FEA46C650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41D65F6-8044-5C51-F87C-FCD9CA1E3F44}"/>
              </a:ext>
            </a:extLst>
          </p:cNvPr>
          <p:cNvSpPr>
            <a:spLocks noGrp="1"/>
          </p:cNvSpPr>
          <p:nvPr>
            <p:ph type="sldNum" sz="quarter" idx="12"/>
          </p:nvPr>
        </p:nvSpPr>
        <p:spPr/>
        <p:txBody>
          <a:bodyPr/>
          <a:lstStyle>
            <a:lvl1pPr>
              <a:defRPr/>
            </a:lvl1pPr>
          </a:lstStyle>
          <a:p>
            <a:pPr>
              <a:defRPr/>
            </a:pPr>
            <a:fld id="{28494B0C-46FD-48BD-86E1-7E407442E7D3}" type="slidenum">
              <a:rPr lang="en-US" altLang="en-US"/>
              <a:pPr>
                <a:defRPr/>
              </a:pPr>
              <a:t>‹#›</a:t>
            </a:fld>
            <a:endParaRPr lang="en-US" altLang="en-US"/>
          </a:p>
        </p:txBody>
      </p:sp>
    </p:spTree>
    <p:extLst>
      <p:ext uri="{BB962C8B-B14F-4D97-AF65-F5344CB8AC3E}">
        <p14:creationId xmlns:p14="http://schemas.microsoft.com/office/powerpoint/2010/main" val="8575184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8C9A63-639B-1EDF-7BBA-03379795216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CC54A37-E8B7-B951-CB58-86CC2899D3C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10D3BCA-7D72-AEC3-1A0B-32B5590398C1}"/>
              </a:ext>
            </a:extLst>
          </p:cNvPr>
          <p:cNvSpPr>
            <a:spLocks noGrp="1"/>
          </p:cNvSpPr>
          <p:nvPr>
            <p:ph type="sldNum" sz="quarter" idx="12"/>
          </p:nvPr>
        </p:nvSpPr>
        <p:spPr/>
        <p:txBody>
          <a:bodyPr/>
          <a:lstStyle>
            <a:lvl1pPr>
              <a:defRPr/>
            </a:lvl1pPr>
          </a:lstStyle>
          <a:p>
            <a:pPr>
              <a:defRPr/>
            </a:pPr>
            <a:fld id="{43C6517E-2914-4F13-A969-DFDB0AEABC63}" type="slidenum">
              <a:rPr lang="en-US" altLang="en-US"/>
              <a:pPr>
                <a:defRPr/>
              </a:pPr>
              <a:t>‹#›</a:t>
            </a:fld>
            <a:endParaRPr lang="en-US" altLang="en-US"/>
          </a:p>
        </p:txBody>
      </p:sp>
    </p:spTree>
    <p:extLst>
      <p:ext uri="{BB962C8B-B14F-4D97-AF65-F5344CB8AC3E}">
        <p14:creationId xmlns:p14="http://schemas.microsoft.com/office/powerpoint/2010/main" val="14743385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B44F48-0356-A835-16FE-5AABBA72AB8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180AE19-BEF6-B955-4F7D-7C974B1BFB2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512152F-ABFF-1A2C-42BA-A93A25766998}"/>
              </a:ext>
            </a:extLst>
          </p:cNvPr>
          <p:cNvSpPr>
            <a:spLocks noGrp="1"/>
          </p:cNvSpPr>
          <p:nvPr>
            <p:ph type="sldNum" sz="quarter" idx="12"/>
          </p:nvPr>
        </p:nvSpPr>
        <p:spPr/>
        <p:txBody>
          <a:bodyPr/>
          <a:lstStyle>
            <a:lvl1pPr>
              <a:defRPr/>
            </a:lvl1pPr>
          </a:lstStyle>
          <a:p>
            <a:pPr>
              <a:defRPr/>
            </a:pPr>
            <a:fld id="{87D9674C-3F21-470C-97D2-7B889E1AFD02}" type="slidenum">
              <a:rPr lang="en-US" altLang="en-US"/>
              <a:pPr>
                <a:defRPr/>
              </a:pPr>
              <a:t>‹#›</a:t>
            </a:fld>
            <a:endParaRPr lang="en-US" altLang="en-US"/>
          </a:p>
        </p:txBody>
      </p:sp>
    </p:spTree>
    <p:extLst>
      <p:ext uri="{BB962C8B-B14F-4D97-AF65-F5344CB8AC3E}">
        <p14:creationId xmlns:p14="http://schemas.microsoft.com/office/powerpoint/2010/main" val="16103555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B6C4EE3-F952-BF17-8AA1-6EC8397D2558}"/>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07914F25-4CC7-A933-CB88-1D065F96EA3D}"/>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4AA5F71F-BFEE-14C5-84D6-3B4E08894B55}"/>
              </a:ext>
            </a:extLst>
          </p:cNvPr>
          <p:cNvSpPr>
            <a:spLocks noGrp="1"/>
          </p:cNvSpPr>
          <p:nvPr>
            <p:ph type="sldNum" sz="quarter" idx="12"/>
          </p:nvPr>
        </p:nvSpPr>
        <p:spPr/>
        <p:txBody>
          <a:bodyPr/>
          <a:lstStyle>
            <a:lvl1pPr>
              <a:defRPr/>
            </a:lvl1pPr>
          </a:lstStyle>
          <a:p>
            <a:pPr>
              <a:defRPr/>
            </a:pPr>
            <a:fld id="{CCA2B622-779F-42AB-AEA6-5A68169369BF}" type="slidenum">
              <a:rPr lang="en-US" altLang="en-US"/>
              <a:pPr>
                <a:defRPr/>
              </a:pPr>
              <a:t>‹#›</a:t>
            </a:fld>
            <a:endParaRPr lang="en-US" altLang="en-US"/>
          </a:p>
        </p:txBody>
      </p:sp>
    </p:spTree>
    <p:extLst>
      <p:ext uri="{BB962C8B-B14F-4D97-AF65-F5344CB8AC3E}">
        <p14:creationId xmlns:p14="http://schemas.microsoft.com/office/powerpoint/2010/main" val="37831748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F2DD3F6-1703-589C-3D15-2FEE051F332E}"/>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7">
            <a:extLst>
              <a:ext uri="{FF2B5EF4-FFF2-40B4-BE49-F238E27FC236}">
                <a16:creationId xmlns:a16="http://schemas.microsoft.com/office/drawing/2014/main" id="{2FE3A054-08A4-2E66-0257-9A130C9F1E08}"/>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BBB664B9-1567-58AD-AB68-F4CC9A4ADE38}"/>
              </a:ext>
            </a:extLst>
          </p:cNvPr>
          <p:cNvSpPr>
            <a:spLocks noGrp="1"/>
          </p:cNvSpPr>
          <p:nvPr>
            <p:ph type="sldNum" sz="quarter" idx="12"/>
          </p:nvPr>
        </p:nvSpPr>
        <p:spPr/>
        <p:txBody>
          <a:bodyPr/>
          <a:lstStyle>
            <a:lvl1pPr>
              <a:defRPr/>
            </a:lvl1pPr>
          </a:lstStyle>
          <a:p>
            <a:pPr>
              <a:defRPr/>
            </a:pPr>
            <a:fld id="{2F1148B6-DD57-4E22-8518-DC2FCFE800E1}" type="slidenum">
              <a:rPr lang="en-US" altLang="en-US"/>
              <a:pPr>
                <a:defRPr/>
              </a:pPr>
              <a:t>‹#›</a:t>
            </a:fld>
            <a:endParaRPr lang="en-US" altLang="en-US"/>
          </a:p>
        </p:txBody>
      </p:sp>
    </p:spTree>
    <p:extLst>
      <p:ext uri="{BB962C8B-B14F-4D97-AF65-F5344CB8AC3E}">
        <p14:creationId xmlns:p14="http://schemas.microsoft.com/office/powerpoint/2010/main" val="4425414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4045A7B-A48F-8408-51A9-3FA2A735D845}"/>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7E21EC14-C94A-9C72-F342-B8F0A68CA438}"/>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A0348BCE-82BC-E985-29A0-71C6C84987DA}"/>
              </a:ext>
            </a:extLst>
          </p:cNvPr>
          <p:cNvSpPr>
            <a:spLocks noGrp="1"/>
          </p:cNvSpPr>
          <p:nvPr>
            <p:ph type="sldNum" sz="quarter" idx="12"/>
          </p:nvPr>
        </p:nvSpPr>
        <p:spPr/>
        <p:txBody>
          <a:bodyPr/>
          <a:lstStyle>
            <a:lvl1pPr>
              <a:defRPr/>
            </a:lvl1pPr>
          </a:lstStyle>
          <a:p>
            <a:pPr>
              <a:defRPr/>
            </a:pPr>
            <a:fld id="{16D941E6-6B79-486D-9159-3394E04A3D92}" type="slidenum">
              <a:rPr lang="en-US" altLang="en-US"/>
              <a:pPr>
                <a:defRPr/>
              </a:pPr>
              <a:t>‹#›</a:t>
            </a:fld>
            <a:endParaRPr lang="en-US" altLang="en-US"/>
          </a:p>
        </p:txBody>
      </p:sp>
    </p:spTree>
    <p:extLst>
      <p:ext uri="{BB962C8B-B14F-4D97-AF65-F5344CB8AC3E}">
        <p14:creationId xmlns:p14="http://schemas.microsoft.com/office/powerpoint/2010/main" val="37940400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41BEED-F7D9-C03F-077B-A506AC7DFD03}"/>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2">
            <a:extLst>
              <a:ext uri="{FF2B5EF4-FFF2-40B4-BE49-F238E27FC236}">
                <a16:creationId xmlns:a16="http://schemas.microsoft.com/office/drawing/2014/main" id="{F78D869A-E201-2E27-755F-70772CA488EF}"/>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3">
            <a:extLst>
              <a:ext uri="{FF2B5EF4-FFF2-40B4-BE49-F238E27FC236}">
                <a16:creationId xmlns:a16="http://schemas.microsoft.com/office/drawing/2014/main" id="{7E40470A-9264-45DB-5BDA-CFF4A3F2C3AF}"/>
              </a:ext>
            </a:extLst>
          </p:cNvPr>
          <p:cNvSpPr>
            <a:spLocks noGrp="1"/>
          </p:cNvSpPr>
          <p:nvPr>
            <p:ph type="sldNum" sz="quarter" idx="12"/>
          </p:nvPr>
        </p:nvSpPr>
        <p:spPr/>
        <p:txBody>
          <a:bodyPr/>
          <a:lstStyle>
            <a:lvl1pPr>
              <a:defRPr/>
            </a:lvl1pPr>
          </a:lstStyle>
          <a:p>
            <a:pPr>
              <a:defRPr/>
            </a:pPr>
            <a:fld id="{AB11A3CC-14CF-4D94-8C77-967E77604D35}" type="slidenum">
              <a:rPr lang="en-US" altLang="en-US"/>
              <a:pPr>
                <a:defRPr/>
              </a:pPr>
              <a:t>‹#›</a:t>
            </a:fld>
            <a:endParaRPr lang="en-US" altLang="en-US"/>
          </a:p>
        </p:txBody>
      </p:sp>
    </p:spTree>
    <p:extLst>
      <p:ext uri="{BB962C8B-B14F-4D97-AF65-F5344CB8AC3E}">
        <p14:creationId xmlns:p14="http://schemas.microsoft.com/office/powerpoint/2010/main" val="11007981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DAA105-CCD7-68AC-77F0-226F3B808A5F}"/>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26FEF770-1CE5-67AD-DCDB-0EA3D757B909}"/>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5B5D8757-81F5-7E39-405F-F2AEC20856CA}"/>
              </a:ext>
            </a:extLst>
          </p:cNvPr>
          <p:cNvSpPr>
            <a:spLocks noGrp="1"/>
          </p:cNvSpPr>
          <p:nvPr>
            <p:ph type="sldNum" sz="quarter" idx="12"/>
          </p:nvPr>
        </p:nvSpPr>
        <p:spPr/>
        <p:txBody>
          <a:bodyPr/>
          <a:lstStyle>
            <a:lvl1pPr>
              <a:defRPr/>
            </a:lvl1pPr>
          </a:lstStyle>
          <a:p>
            <a:pPr>
              <a:defRPr/>
            </a:pPr>
            <a:fld id="{524679E8-E004-4965-9EFD-BA2A5F935EAE}" type="slidenum">
              <a:rPr lang="en-US" altLang="en-US"/>
              <a:pPr>
                <a:defRPr/>
              </a:pPr>
              <a:t>‹#›</a:t>
            </a:fld>
            <a:endParaRPr lang="en-US" altLang="en-US"/>
          </a:p>
        </p:txBody>
      </p:sp>
    </p:spTree>
    <p:extLst>
      <p:ext uri="{BB962C8B-B14F-4D97-AF65-F5344CB8AC3E}">
        <p14:creationId xmlns:p14="http://schemas.microsoft.com/office/powerpoint/2010/main" val="36263429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002B48-40C0-4B35-E209-180FDB8DD1DC}"/>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5DF7F8BC-4E51-0981-F40D-9CD8D3360F93}"/>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49936BBD-BA80-4C52-0E6D-0BC478E20966}"/>
              </a:ext>
            </a:extLst>
          </p:cNvPr>
          <p:cNvSpPr>
            <a:spLocks noGrp="1"/>
          </p:cNvSpPr>
          <p:nvPr>
            <p:ph type="sldNum" sz="quarter" idx="12"/>
          </p:nvPr>
        </p:nvSpPr>
        <p:spPr/>
        <p:txBody>
          <a:bodyPr/>
          <a:lstStyle>
            <a:lvl1pPr>
              <a:defRPr/>
            </a:lvl1pPr>
          </a:lstStyle>
          <a:p>
            <a:pPr>
              <a:defRPr/>
            </a:pPr>
            <a:fld id="{354C12D0-3286-40D7-B56A-99802C527547}" type="slidenum">
              <a:rPr lang="en-US" altLang="en-US"/>
              <a:pPr>
                <a:defRPr/>
              </a:pPr>
              <a:t>‹#›</a:t>
            </a:fld>
            <a:endParaRPr lang="en-US" altLang="en-US"/>
          </a:p>
        </p:txBody>
      </p:sp>
    </p:spTree>
    <p:extLst>
      <p:ext uri="{BB962C8B-B14F-4D97-AF65-F5344CB8AC3E}">
        <p14:creationId xmlns:p14="http://schemas.microsoft.com/office/powerpoint/2010/main" val="4148337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18723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7EFADBA-CB43-072F-5C60-602458B0FD4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51F0F473-EDE4-9E83-4080-8BEBDDE1EE7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72BC1A0-F2B3-ED74-7067-F72E3FC21310}"/>
              </a:ext>
            </a:extLst>
          </p:cNvPr>
          <p:cNvSpPr>
            <a:spLocks noGrp="1"/>
          </p:cNvSpPr>
          <p:nvPr>
            <p:ph type="sldNum" sz="quarter" idx="12"/>
          </p:nvPr>
        </p:nvSpPr>
        <p:spPr/>
        <p:txBody>
          <a:bodyPr/>
          <a:lstStyle>
            <a:lvl1pPr>
              <a:defRPr/>
            </a:lvl1pPr>
          </a:lstStyle>
          <a:p>
            <a:pPr>
              <a:defRPr/>
            </a:pPr>
            <a:fld id="{F9ED24E1-F073-4587-B725-BB8B4004FCB0}" type="slidenum">
              <a:rPr lang="en-US" altLang="en-US"/>
              <a:pPr>
                <a:defRPr/>
              </a:pPr>
              <a:t>‹#›</a:t>
            </a:fld>
            <a:endParaRPr lang="en-US" altLang="en-US"/>
          </a:p>
        </p:txBody>
      </p:sp>
    </p:spTree>
    <p:extLst>
      <p:ext uri="{BB962C8B-B14F-4D97-AF65-F5344CB8AC3E}">
        <p14:creationId xmlns:p14="http://schemas.microsoft.com/office/powerpoint/2010/main" val="8753375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3C8BE40-7EB2-F07E-20D3-D062021DD6E8}"/>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32F6EDD-6C0A-C278-C2C6-0EDB0A15A08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12E3EDA-3923-A261-05F8-E2713A3E9130}"/>
              </a:ext>
            </a:extLst>
          </p:cNvPr>
          <p:cNvSpPr>
            <a:spLocks noGrp="1"/>
          </p:cNvSpPr>
          <p:nvPr>
            <p:ph type="sldNum" sz="quarter" idx="12"/>
          </p:nvPr>
        </p:nvSpPr>
        <p:spPr/>
        <p:txBody>
          <a:bodyPr/>
          <a:lstStyle>
            <a:lvl1pPr>
              <a:defRPr/>
            </a:lvl1pPr>
          </a:lstStyle>
          <a:p>
            <a:pPr>
              <a:defRPr/>
            </a:pPr>
            <a:fld id="{77B7ECDA-9C3B-4099-8167-C413E88EE197}" type="slidenum">
              <a:rPr lang="en-US" altLang="en-US"/>
              <a:pPr>
                <a:defRPr/>
              </a:pPr>
              <a:t>‹#›</a:t>
            </a:fld>
            <a:endParaRPr lang="en-US" altLang="en-US"/>
          </a:p>
        </p:txBody>
      </p:sp>
    </p:spTree>
    <p:extLst>
      <p:ext uri="{BB962C8B-B14F-4D97-AF65-F5344CB8AC3E}">
        <p14:creationId xmlns:p14="http://schemas.microsoft.com/office/powerpoint/2010/main" val="3885667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823538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677695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490520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146628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827465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703457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0614065"/>
      </p:ext>
    </p:extLst>
  </p:cSld>
  <p:clrMap bg1="dk2" tx1="lt1" bg2="dk1" tx2="lt2" accent1="accent1" accent2="accent2" accent3="accent3" accent4="accent4" accent5="accent5" accent6="accent6" hlink="hlink" folHlink="folHlink"/>
  <p:sldLayoutIdLst>
    <p:sldLayoutId id="2147488921" r:id="rId1"/>
    <p:sldLayoutId id="2147488922" r:id="rId2"/>
    <p:sldLayoutId id="2147488923" r:id="rId3"/>
    <p:sldLayoutId id="2147488924" r:id="rId4"/>
    <p:sldLayoutId id="2147488925" r:id="rId5"/>
    <p:sldLayoutId id="2147488926" r:id="rId6"/>
    <p:sldLayoutId id="2147488927" r:id="rId7"/>
    <p:sldLayoutId id="2147488928" r:id="rId8"/>
    <p:sldLayoutId id="2147488929" r:id="rId9"/>
    <p:sldLayoutId id="2147488930" r:id="rId10"/>
    <p:sldLayoutId id="2147488931" r:id="rId11"/>
    <p:sldLayoutId id="2147488935" r:id="rId12"/>
    <p:sldLayoutId id="2147488971" r:id="rId13"/>
    <p:sldLayoutId id="2147488974" r:id="rId14"/>
    <p:sldLayoutId id="2147488975"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3324888"/>
      </p:ext>
    </p:extLst>
  </p:cSld>
  <p:clrMap bg1="dk2" tx1="lt1" bg2="dk1" tx2="lt2" accent1="accent1" accent2="accent2" accent3="accent3" accent4="accent4" accent5="accent5" accent6="accent6" hlink="hlink" folHlink="folHlink"/>
  <p:sldLayoutIdLst>
    <p:sldLayoutId id="2147488939" r:id="rId1"/>
    <p:sldLayoutId id="2147488940" r:id="rId2"/>
    <p:sldLayoutId id="2147488941" r:id="rId3"/>
    <p:sldLayoutId id="2147488942" r:id="rId4"/>
    <p:sldLayoutId id="2147488943" r:id="rId5"/>
    <p:sldLayoutId id="2147488944" r:id="rId6"/>
    <p:sldLayoutId id="2147488945" r:id="rId7"/>
    <p:sldLayoutId id="2147488946" r:id="rId8"/>
    <p:sldLayoutId id="2147488947" r:id="rId9"/>
    <p:sldLayoutId id="2147488948" r:id="rId10"/>
    <p:sldLayoutId id="2147488949" r:id="rId11"/>
    <p:sldLayoutId id="2147488952" r:id="rId12"/>
    <p:sldLayoutId id="2147488953" r:id="rId13"/>
    <p:sldLayoutId id="2147488976" r:id="rId14"/>
    <p:sldLayoutId id="2147488977"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F84243B-42A7-6D14-007C-A6DDD7D681D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44FD62-D291-7BF3-DDC4-3CAC8DEAD56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54489EA-493F-6C44-20FF-B178DF4D9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Calibri" panose="020F0502020204030204" pitchFamily="34" charset="0"/>
              </a:defRPr>
            </a:lvl1pPr>
          </a:lstStyle>
          <a:p>
            <a:pPr>
              <a:defRPr/>
            </a:pPr>
            <a:endParaRPr lang="en-US" altLang="en-US" dirty="0"/>
          </a:p>
        </p:txBody>
      </p:sp>
      <p:sp>
        <p:nvSpPr>
          <p:cNvPr id="5" name="Footer Placeholder 4">
            <a:extLst>
              <a:ext uri="{FF2B5EF4-FFF2-40B4-BE49-F238E27FC236}">
                <a16:creationId xmlns:a16="http://schemas.microsoft.com/office/drawing/2014/main" id="{46428E94-0A4D-3902-0E3C-F5D9392CDA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Calibri" panose="020F0502020204030204" pitchFamily="34" charset="0"/>
              </a:defRPr>
            </a:lvl1pPr>
          </a:lstStyle>
          <a:p>
            <a:pPr>
              <a:defRPr/>
            </a:pPr>
            <a:endParaRPr lang="en-US" altLang="en-US" dirty="0"/>
          </a:p>
        </p:txBody>
      </p:sp>
      <p:sp>
        <p:nvSpPr>
          <p:cNvPr id="6" name="Slide Number Placeholder 5">
            <a:extLst>
              <a:ext uri="{FF2B5EF4-FFF2-40B4-BE49-F238E27FC236}">
                <a16:creationId xmlns:a16="http://schemas.microsoft.com/office/drawing/2014/main" id="{D5BE6B75-BC41-5C0C-3D4C-A3E7538770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cs typeface="Calibri" panose="020F0502020204030204" pitchFamily="34" charset="0"/>
              </a:defRPr>
            </a:lvl1pPr>
          </a:lstStyle>
          <a:p>
            <a:pPr>
              <a:defRPr/>
            </a:pPr>
            <a:fld id="{91122158-50D8-4B77-ADCA-79B530C41F2E}" type="slidenum">
              <a:rPr lang="en-US" altLang="en-US" smtClean="0"/>
              <a:pPr>
                <a:defRPr/>
              </a:pPr>
              <a:t>‹#›</a:t>
            </a:fld>
            <a:endParaRPr lang="en-US" altLang="en-US" dirty="0"/>
          </a:p>
        </p:txBody>
      </p:sp>
    </p:spTree>
    <p:extLst>
      <p:ext uri="{BB962C8B-B14F-4D97-AF65-F5344CB8AC3E}">
        <p14:creationId xmlns:p14="http://schemas.microsoft.com/office/powerpoint/2010/main" val="3205207775"/>
      </p:ext>
    </p:extLst>
  </p:cSld>
  <p:clrMap bg1="dk1" tx1="lt1" bg2="dk2" tx2="lt2" accent1="accent1" accent2="accent2" accent3="accent3" accent4="accent4" accent5="accent5" accent6="accent6" hlink="hlink" folHlink="folHlink"/>
  <p:sldLayoutIdLst>
    <p:sldLayoutId id="2147488958" r:id="rId1"/>
    <p:sldLayoutId id="2147488959" r:id="rId2"/>
    <p:sldLayoutId id="2147488960" r:id="rId3"/>
    <p:sldLayoutId id="2147488961" r:id="rId4"/>
    <p:sldLayoutId id="2147488962" r:id="rId5"/>
    <p:sldLayoutId id="2147488963" r:id="rId6"/>
    <p:sldLayoutId id="2147488964" r:id="rId7"/>
    <p:sldLayoutId id="2147488965" r:id="rId8"/>
    <p:sldLayoutId id="2147488966" r:id="rId9"/>
    <p:sldLayoutId id="2147488967" r:id="rId10"/>
    <p:sldLayoutId id="2147488968" r:id="rId11"/>
    <p:sldLayoutId id="2147488969" r:id="rId12"/>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microsoft.com/office/2007/relationships/hdphoto" Target="../media/hdphoto1.wdp"/><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9888DC-C9D1-C00E-F779-A7614B75419E}"/>
              </a:ext>
            </a:extLst>
          </p:cNvPr>
          <p:cNvPicPr>
            <a:picLocks noChangeAspect="1"/>
          </p:cNvPicPr>
          <p:nvPr/>
        </p:nvPicPr>
        <p:blipFill>
          <a:blip r:embed="rId2"/>
          <a:stretch>
            <a:fillRect/>
          </a:stretch>
        </p:blipFill>
        <p:spPr>
          <a:xfrm>
            <a:off x="3419624" y="5486281"/>
            <a:ext cx="5352752" cy="1371719"/>
          </a:xfrm>
          <a:prstGeom prst="rect">
            <a:avLst/>
          </a:prstGeom>
        </p:spPr>
      </p:pic>
      <p:pic>
        <p:nvPicPr>
          <p:cNvPr id="4" name="Picture 3">
            <a:extLst>
              <a:ext uri="{FF2B5EF4-FFF2-40B4-BE49-F238E27FC236}">
                <a16:creationId xmlns:a16="http://schemas.microsoft.com/office/drawing/2014/main" id="{F069897E-422F-FB68-66CD-FAD50EEFD291}"/>
              </a:ext>
            </a:extLst>
          </p:cNvPr>
          <p:cNvPicPr>
            <a:picLocks noChangeAspect="1"/>
          </p:cNvPicPr>
          <p:nvPr/>
        </p:nvPicPr>
        <p:blipFill>
          <a:blip r:embed="rId3"/>
          <a:stretch>
            <a:fillRect/>
          </a:stretch>
        </p:blipFill>
        <p:spPr>
          <a:xfrm>
            <a:off x="1317523" y="685800"/>
            <a:ext cx="9556955" cy="4572000"/>
          </a:xfrm>
          <a:prstGeom prst="rect">
            <a:avLst/>
          </a:prstGeom>
          <a:ln w="38100">
            <a:solidFill>
              <a:schemeClr val="tx1"/>
            </a:solidFill>
          </a:ln>
        </p:spPr>
      </p:pic>
      <p:sp>
        <p:nvSpPr>
          <p:cNvPr id="7" name="Rectangle 6">
            <a:extLst>
              <a:ext uri="{FF2B5EF4-FFF2-40B4-BE49-F238E27FC236}">
                <a16:creationId xmlns:a16="http://schemas.microsoft.com/office/drawing/2014/main" id="{CC897108-2BD4-4E22-E1AB-70950EEC4AB1}"/>
              </a:ext>
            </a:extLst>
          </p:cNvPr>
          <p:cNvSpPr/>
          <p:nvPr/>
        </p:nvSpPr>
        <p:spPr>
          <a:xfrm>
            <a:off x="2085928" y="1066800"/>
            <a:ext cx="8020145" cy="3785652"/>
          </a:xfrm>
          <a:prstGeom prst="rect">
            <a:avLst/>
          </a:prstGeom>
          <a:noFill/>
        </p:spPr>
        <p:txBody>
          <a:bodyPr wrap="none" lIns="91440" tIns="45720" rIns="91440" bIns="45720">
            <a:spAutoFit/>
          </a:bodyPr>
          <a:lstStyle/>
          <a:p>
            <a:pPr algn="ctr"/>
            <a:r>
              <a:rPr lang="en-US" sz="8000" b="1" cap="none" spc="0" dirty="0">
                <a:ln w="19050">
                  <a:solidFill>
                    <a:sysClr val="windowText" lastClr="000000"/>
                  </a:solidFill>
                  <a:prstDash val="solid"/>
                </a:ln>
                <a:solidFill>
                  <a:schemeClr val="tx1"/>
                </a:solidFill>
                <a:effectLst>
                  <a:outerShdw blurRad="12700" dist="38100" dir="2700000" algn="tl" rotWithShape="0">
                    <a:schemeClr val="bg1">
                      <a:lumMod val="50000"/>
                    </a:schemeClr>
                  </a:outerShdw>
                </a:effectLst>
                <a:latin typeface="ADLaM Display" panose="02010000000000000000" pitchFamily="2" charset="0"/>
                <a:ea typeface="ADLaM Display" panose="02010000000000000000" pitchFamily="2" charset="0"/>
                <a:cs typeface="ADLaM Display" panose="02010000000000000000" pitchFamily="2" charset="0"/>
              </a:rPr>
              <a:t>Annihilation</a:t>
            </a:r>
          </a:p>
          <a:p>
            <a:pPr algn="ctr"/>
            <a:r>
              <a:rPr lang="en-US" sz="8000" b="1" cap="none" spc="0" dirty="0">
                <a:ln w="19050">
                  <a:solidFill>
                    <a:sysClr val="windowText" lastClr="000000"/>
                  </a:solidFill>
                  <a:prstDash val="solid"/>
                </a:ln>
                <a:solidFill>
                  <a:schemeClr val="tx1"/>
                </a:solidFill>
                <a:effectLst>
                  <a:outerShdw blurRad="12700" dist="38100" dir="2700000" algn="tl" rotWithShape="0">
                    <a:schemeClr val="bg1">
                      <a:lumMod val="50000"/>
                    </a:schemeClr>
                  </a:outerShdw>
                </a:effectLst>
                <a:latin typeface="ADLaM Display" panose="02010000000000000000" pitchFamily="2" charset="0"/>
                <a:ea typeface="ADLaM Display" panose="02010000000000000000" pitchFamily="2" charset="0"/>
                <a:cs typeface="ADLaM Display" panose="02010000000000000000" pitchFamily="2" charset="0"/>
              </a:rPr>
              <a:t>vs.</a:t>
            </a:r>
          </a:p>
          <a:p>
            <a:pPr algn="ctr"/>
            <a:r>
              <a:rPr lang="en-US" sz="8000" b="1" cap="none" spc="0" dirty="0">
                <a:ln w="19050">
                  <a:solidFill>
                    <a:sysClr val="windowText" lastClr="000000"/>
                  </a:solidFill>
                  <a:prstDash val="solid"/>
                </a:ln>
                <a:solidFill>
                  <a:schemeClr val="tx1"/>
                </a:solidFill>
                <a:effectLst>
                  <a:outerShdw blurRad="12700" dist="38100" dir="2700000" algn="tl" rotWithShape="0">
                    <a:schemeClr val="bg1">
                      <a:lumMod val="50000"/>
                    </a:schemeClr>
                  </a:outerShdw>
                </a:effectLst>
                <a:latin typeface="ADLaM Display" panose="02010000000000000000" pitchFamily="2" charset="0"/>
                <a:ea typeface="ADLaM Display" panose="02010000000000000000" pitchFamily="2" charset="0"/>
                <a:cs typeface="ADLaM Display" panose="02010000000000000000" pitchFamily="2" charset="0"/>
              </a:rPr>
              <a:t>Eternal Torment</a:t>
            </a:r>
            <a:endParaRPr lang="en-US" sz="8000" b="1" cap="none" spc="0" dirty="0">
              <a:ln w="19050">
                <a:solidFill>
                  <a:sysClr val="windowText" lastClr="000000"/>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274650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BCB5A-B3B6-51FD-F95F-C3DF521FB0CE}"/>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5E9A709D-D60A-82D1-87D2-AA5FB3F7E486}"/>
              </a:ext>
            </a:extLst>
          </p:cNvPr>
          <p:cNvSpPr>
            <a:spLocks noGrp="1"/>
          </p:cNvSpPr>
          <p:nvPr>
            <p:ph type="title"/>
          </p:nvPr>
        </p:nvSpPr>
        <p:spPr>
          <a:xfrm>
            <a:off x="914400" y="228600"/>
            <a:ext cx="10363200" cy="914400"/>
          </a:xfrm>
        </p:spPr>
        <p:txBody>
          <a:bodyPr wrap="square" anchor="ctr">
            <a:normAutofit/>
          </a:bodyPr>
          <a:lstStyle/>
          <a:p>
            <a:pPr algn="ctr"/>
            <a:r>
              <a:rPr lang="en-US" sz="3600" dirty="0">
                <a:effectLst>
                  <a:outerShdw blurRad="38100" dist="38100" dir="2700000" algn="tl">
                    <a:srgbClr val="000000">
                      <a:alpha val="43137"/>
                    </a:srgbClr>
                  </a:outerShdw>
                </a:effectLst>
              </a:rPr>
              <a:t>ANNIHILATION VS. ETERNAL CONSCIOUS TORMENT</a:t>
            </a:r>
          </a:p>
        </p:txBody>
      </p:sp>
      <p:sp>
        <p:nvSpPr>
          <p:cNvPr id="3" name="Content Placeholder 2">
            <a:extLst>
              <a:ext uri="{FF2B5EF4-FFF2-40B4-BE49-F238E27FC236}">
                <a16:creationId xmlns:a16="http://schemas.microsoft.com/office/drawing/2014/main" id="{0FAAEEDF-55DE-DDD6-21B0-5C962408D2EB}"/>
              </a:ext>
            </a:extLst>
          </p:cNvPr>
          <p:cNvSpPr>
            <a:spLocks noGrp="1"/>
          </p:cNvSpPr>
          <p:nvPr>
            <p:ph idx="1"/>
          </p:nvPr>
        </p:nvSpPr>
        <p:spPr>
          <a:xfrm>
            <a:off x="615478" y="1729299"/>
            <a:ext cx="10363200" cy="4846320"/>
          </a:xfrm>
        </p:spPr>
        <p:txBody>
          <a:bodyPr wrap="square" anchor="t">
            <a:noAutofit/>
          </a:bodyPr>
          <a:lstStyle/>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Introduction to the Controversy</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Biblical Arguments Against Annihilation</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Theological Arguments Against Annihilation</a:t>
            </a:r>
          </a:p>
          <a:p>
            <a:pPr marL="576263" indent="-576263">
              <a:spcBef>
                <a:spcPts val="0"/>
              </a:spcBef>
              <a:spcAft>
                <a:spcPts val="1800"/>
              </a:spcAft>
              <a:buSzPct val="100000"/>
              <a:buFont typeface="+mj-lt"/>
              <a:buAutoNum type="romanUcPeriod"/>
              <a:defRPr/>
            </a:pPr>
            <a:r>
              <a:rPr lang="en-US" sz="3000" b="1" u="sng" dirty="0">
                <a:solidFill>
                  <a:srgbClr val="FFFFCC"/>
                </a:solidFill>
                <a:effectLst>
                  <a:outerShdw blurRad="38100" dist="38100" dir="2700000" algn="tl">
                    <a:srgbClr val="000000">
                      <a:alpha val="43137"/>
                    </a:srgbClr>
                  </a:outerShdw>
                </a:effectLst>
              </a:rPr>
              <a:t>Answering </a:t>
            </a:r>
            <a:r>
              <a:rPr lang="en-US" sz="3000" b="1" u="sng" dirty="0" err="1">
                <a:solidFill>
                  <a:srgbClr val="FFFFCC"/>
                </a:solidFill>
                <a:effectLst>
                  <a:outerShdw blurRad="38100" dist="38100" dir="2700000" algn="tl">
                    <a:srgbClr val="000000">
                      <a:alpha val="43137"/>
                    </a:srgbClr>
                  </a:outerShdw>
                </a:effectLst>
              </a:rPr>
              <a:t>Annihilationist</a:t>
            </a:r>
            <a:r>
              <a:rPr lang="en-US" sz="3000" b="1" u="sng" dirty="0">
                <a:solidFill>
                  <a:srgbClr val="FFFFCC"/>
                </a:solidFill>
                <a:effectLst>
                  <a:outerShdw blurRad="38100" dist="38100" dir="2700000" algn="tl">
                    <a:srgbClr val="000000">
                      <a:alpha val="43137"/>
                    </a:srgbClr>
                  </a:outerShdw>
                </a:effectLst>
              </a:rPr>
              <a:t> Biblical Arguments</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Answering </a:t>
            </a:r>
            <a:r>
              <a:rPr lang="en-US" sz="3000" dirty="0" err="1">
                <a:effectLst>
                  <a:outerShdw blurRad="38100" dist="38100" dir="2700000" algn="tl">
                    <a:srgbClr val="000000">
                      <a:alpha val="43137"/>
                    </a:srgbClr>
                  </a:outerShdw>
                </a:effectLst>
              </a:rPr>
              <a:t>Annihilationist</a:t>
            </a:r>
            <a:r>
              <a:rPr lang="en-US" sz="3000" dirty="0">
                <a:effectLst>
                  <a:outerShdw blurRad="38100" dist="38100" dir="2700000" algn="tl">
                    <a:srgbClr val="000000">
                      <a:alpha val="43137"/>
                    </a:srgbClr>
                  </a:outerShdw>
                </a:effectLst>
              </a:rPr>
              <a:t> Theological Arguments</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Examining Church History</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Conclusion</a:t>
            </a:r>
          </a:p>
        </p:txBody>
      </p:sp>
      <p:pic>
        <p:nvPicPr>
          <p:cNvPr id="2" name="Picture 1">
            <a:extLst>
              <a:ext uri="{FF2B5EF4-FFF2-40B4-BE49-F238E27FC236}">
                <a16:creationId xmlns:a16="http://schemas.microsoft.com/office/drawing/2014/main" id="{8A58113D-F11A-8400-765C-740985CF0651}"/>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3010973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B37FC-0825-DA2B-FEB7-77769BB8A41F}"/>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B22F3EA8-C8F5-112E-07DE-696185F4FB67}"/>
              </a:ext>
            </a:extLst>
          </p:cNvPr>
          <p:cNvSpPr>
            <a:spLocks noGrp="1"/>
          </p:cNvSpPr>
          <p:nvPr>
            <p:ph type="title"/>
          </p:nvPr>
        </p:nvSpPr>
        <p:spPr>
          <a:xfrm>
            <a:off x="609600" y="228600"/>
            <a:ext cx="10972800" cy="914400"/>
          </a:xfrm>
        </p:spPr>
        <p:txBody>
          <a:bodyPr/>
          <a:lstStyle/>
          <a:p>
            <a:pPr algn="ctr"/>
            <a:r>
              <a:rPr lang="en-US" sz="3600" dirty="0">
                <a:effectLst>
                  <a:outerShdw blurRad="38100" dist="38100" dir="2700000" algn="tl">
                    <a:srgbClr val="000000">
                      <a:alpha val="43137"/>
                    </a:srgbClr>
                  </a:outerShdw>
                </a:effectLst>
              </a:rPr>
              <a:t>IV. Answering </a:t>
            </a:r>
            <a:r>
              <a:rPr lang="en-US" sz="3600" dirty="0" err="1">
                <a:effectLst>
                  <a:outerShdw blurRad="38100" dist="38100" dir="2700000" algn="tl">
                    <a:srgbClr val="000000">
                      <a:alpha val="43137"/>
                    </a:srgbClr>
                  </a:outerShdw>
                </a:effectLst>
              </a:rPr>
              <a:t>Annihilationist</a:t>
            </a:r>
            <a:r>
              <a:rPr lang="en-US" sz="3600" dirty="0">
                <a:effectLst>
                  <a:outerShdw blurRad="38100" dist="38100" dir="2700000" algn="tl">
                    <a:srgbClr val="000000">
                      <a:alpha val="43137"/>
                    </a:srgbClr>
                  </a:outerShdw>
                </a:effectLst>
              </a:rPr>
              <a:t> Biblical Arguments</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5BA805F9-EF13-E6E4-3B3A-5A96B71F866B}"/>
              </a:ext>
            </a:extLst>
          </p:cNvPr>
          <p:cNvSpPr>
            <a:spLocks noGrp="1"/>
          </p:cNvSpPr>
          <p:nvPr>
            <p:ph idx="1"/>
          </p:nvPr>
        </p:nvSpPr>
        <p:spPr>
          <a:xfrm>
            <a:off x="597771" y="1828800"/>
            <a:ext cx="9155829" cy="3200400"/>
          </a:xfrm>
        </p:spPr>
        <p:txBody>
          <a:bodyPr/>
          <a:lstStyle/>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2</a:t>
            </a:r>
            <a:r>
              <a:rPr lang="en-US" baseline="30000" dirty="0">
                <a:cs typeface="Calibri" pitchFamily="34" charset="0"/>
              </a:rPr>
              <a:t>nd</a:t>
            </a:r>
            <a:r>
              <a:rPr lang="en-US" dirty="0">
                <a:cs typeface="Calibri" pitchFamily="34" charset="0"/>
              </a:rPr>
              <a:t> death (Rev. 20:14)</a:t>
            </a:r>
          </a:p>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Destroy (Rev. 11:18)</a:t>
            </a:r>
          </a:p>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Destruction (2 </a:t>
            </a:r>
            <a:r>
              <a:rPr lang="en-US" dirty="0" err="1">
                <a:cs typeface="Calibri" pitchFamily="34" charset="0"/>
              </a:rPr>
              <a:t>Thess</a:t>
            </a:r>
            <a:r>
              <a:rPr lang="en-US" dirty="0">
                <a:cs typeface="Calibri" pitchFamily="34" charset="0"/>
              </a:rPr>
              <a:t>. 1:9)</a:t>
            </a:r>
          </a:p>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Burning up (Matt. 3:12)</a:t>
            </a:r>
          </a:p>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Eternal results (Rev. 14:11)</a:t>
            </a:r>
          </a:p>
          <a:p>
            <a:pPr marL="742950" indent="-742950">
              <a:spcBef>
                <a:spcPts val="600"/>
              </a:spcBef>
              <a:spcAft>
                <a:spcPts val="1200"/>
              </a:spcAft>
              <a:buClr>
                <a:srgbClr val="CC66FF"/>
              </a:buClr>
              <a:buSzPct val="100000"/>
              <a:buFont typeface="+mj-lt"/>
              <a:buAutoNum type="alphaUcPeriod"/>
              <a:defRPr/>
            </a:pPr>
            <a:endParaRPr lang="en-US" b="1" u="sng" dirty="0">
              <a:solidFill>
                <a:srgbClr val="FFFFCC"/>
              </a:solidFill>
              <a:cs typeface="Calibri" pitchFamily="34" charset="0"/>
            </a:endParaRPr>
          </a:p>
        </p:txBody>
      </p:sp>
      <p:pic>
        <p:nvPicPr>
          <p:cNvPr id="2" name="Picture 1">
            <a:extLst>
              <a:ext uri="{FF2B5EF4-FFF2-40B4-BE49-F238E27FC236}">
                <a16:creationId xmlns:a16="http://schemas.microsoft.com/office/drawing/2014/main" id="{C7741A0F-E9AB-8432-E9CD-47E37EA8B938}"/>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2491231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E2809-D3C4-1141-413E-FA9ECFF44485}"/>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E7B42332-716E-3826-691E-7DDF3F24DADF}"/>
              </a:ext>
            </a:extLst>
          </p:cNvPr>
          <p:cNvSpPr>
            <a:spLocks noGrp="1"/>
          </p:cNvSpPr>
          <p:nvPr>
            <p:ph type="title"/>
          </p:nvPr>
        </p:nvSpPr>
        <p:spPr>
          <a:xfrm>
            <a:off x="609600" y="228600"/>
            <a:ext cx="10972800" cy="914400"/>
          </a:xfrm>
        </p:spPr>
        <p:txBody>
          <a:bodyPr/>
          <a:lstStyle/>
          <a:p>
            <a:pPr algn="ctr"/>
            <a:r>
              <a:rPr lang="en-US" sz="3600" dirty="0">
                <a:effectLst>
                  <a:outerShdw blurRad="38100" dist="38100" dir="2700000" algn="tl">
                    <a:srgbClr val="000000">
                      <a:alpha val="43137"/>
                    </a:srgbClr>
                  </a:outerShdw>
                </a:effectLst>
              </a:rPr>
              <a:t>IV. Answering </a:t>
            </a:r>
            <a:r>
              <a:rPr lang="en-US" sz="3600" dirty="0" err="1">
                <a:effectLst>
                  <a:outerShdw blurRad="38100" dist="38100" dir="2700000" algn="tl">
                    <a:srgbClr val="000000">
                      <a:alpha val="43137"/>
                    </a:srgbClr>
                  </a:outerShdw>
                </a:effectLst>
              </a:rPr>
              <a:t>Annihilationist</a:t>
            </a:r>
            <a:r>
              <a:rPr lang="en-US" sz="3600" dirty="0">
                <a:effectLst>
                  <a:outerShdw blurRad="38100" dist="38100" dir="2700000" algn="tl">
                    <a:srgbClr val="000000">
                      <a:alpha val="43137"/>
                    </a:srgbClr>
                  </a:outerShdw>
                </a:effectLst>
              </a:rPr>
              <a:t> Biblical Arguments</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99875092-6879-40C7-1E65-928CAF4286DE}"/>
              </a:ext>
            </a:extLst>
          </p:cNvPr>
          <p:cNvSpPr>
            <a:spLocks noGrp="1"/>
          </p:cNvSpPr>
          <p:nvPr>
            <p:ph idx="1"/>
          </p:nvPr>
        </p:nvSpPr>
        <p:spPr>
          <a:xfrm>
            <a:off x="609600" y="1828800"/>
            <a:ext cx="8763210" cy="3505200"/>
          </a:xfrm>
        </p:spPr>
        <p:txBody>
          <a:bodyPr/>
          <a:lstStyle/>
          <a:p>
            <a:pPr marL="457200" indent="-457200">
              <a:spcBef>
                <a:spcPts val="600"/>
              </a:spcBef>
              <a:spcAft>
                <a:spcPts val="1200"/>
              </a:spcAft>
              <a:buClr>
                <a:srgbClr val="CC66FF"/>
              </a:buClr>
              <a:buSzPct val="100000"/>
              <a:buFont typeface="+mj-lt"/>
              <a:buAutoNum type="alphaUcPeriod" startAt="6"/>
              <a:defRPr/>
            </a:pPr>
            <a:r>
              <a:rPr lang="en-US" dirty="0">
                <a:cs typeface="Calibri" pitchFamily="34" charset="0"/>
              </a:rPr>
              <a:t>Perdition (2 Pet. 3:7)</a:t>
            </a:r>
          </a:p>
          <a:p>
            <a:pPr marL="457200" indent="-457200">
              <a:spcBef>
                <a:spcPts val="600"/>
              </a:spcBef>
              <a:spcAft>
                <a:spcPts val="1200"/>
              </a:spcAft>
              <a:buClr>
                <a:srgbClr val="CC66FF"/>
              </a:buClr>
              <a:buSzPct val="100000"/>
              <a:buFont typeface="+mj-lt"/>
              <a:buAutoNum type="alphaUcPeriod" startAt="6"/>
              <a:defRPr/>
            </a:pPr>
            <a:r>
              <a:rPr lang="en-US" dirty="0">
                <a:cs typeface="Calibri" pitchFamily="34" charset="0"/>
              </a:rPr>
              <a:t>Better to have never been born (Mark 14:21)</a:t>
            </a:r>
          </a:p>
          <a:p>
            <a:pPr marL="457200" indent="-457200">
              <a:spcBef>
                <a:spcPts val="600"/>
              </a:spcBef>
              <a:spcAft>
                <a:spcPts val="1200"/>
              </a:spcAft>
              <a:buClr>
                <a:srgbClr val="CC66FF"/>
              </a:buClr>
              <a:buSzPct val="100000"/>
              <a:buFont typeface="+mj-lt"/>
              <a:buAutoNum type="alphaUcPeriod" startAt="6"/>
              <a:defRPr/>
            </a:pPr>
            <a:r>
              <a:rPr lang="en-US" dirty="0">
                <a:cs typeface="Calibri" pitchFamily="34" charset="0"/>
              </a:rPr>
              <a:t>Wicked perishing (2 Pet. 3:9)</a:t>
            </a:r>
          </a:p>
          <a:p>
            <a:pPr marL="457200" indent="-457200">
              <a:spcBef>
                <a:spcPts val="600"/>
              </a:spcBef>
              <a:spcAft>
                <a:spcPts val="1200"/>
              </a:spcAft>
              <a:buClr>
                <a:srgbClr val="CC66FF"/>
              </a:buClr>
              <a:buSzPct val="100000"/>
              <a:buFont typeface="+mj-lt"/>
              <a:buAutoNum type="alphaUcPeriod" startAt="6"/>
              <a:defRPr/>
            </a:pPr>
            <a:r>
              <a:rPr lang="en-US" dirty="0">
                <a:cs typeface="Calibri" pitchFamily="34" charset="0"/>
              </a:rPr>
              <a:t>Blotted out of existence (Hebrews 9:25–26)</a:t>
            </a:r>
          </a:p>
          <a:p>
            <a:pPr marL="457200" indent="-457200">
              <a:spcBef>
                <a:spcPts val="600"/>
              </a:spcBef>
              <a:spcAft>
                <a:spcPts val="1200"/>
              </a:spcAft>
              <a:buClr>
                <a:srgbClr val="CC66FF"/>
              </a:buClr>
              <a:buSzPct val="100000"/>
              <a:buFont typeface="+mj-lt"/>
              <a:buAutoNum type="alphaUcPeriod" startAt="6"/>
              <a:defRPr/>
            </a:pPr>
            <a:r>
              <a:rPr lang="en-US" dirty="0">
                <a:cs typeface="Calibri" pitchFamily="34" charset="0"/>
              </a:rPr>
              <a:t>Life activity suspended in death (Eccles. 9:10)</a:t>
            </a:r>
          </a:p>
        </p:txBody>
      </p:sp>
      <p:pic>
        <p:nvPicPr>
          <p:cNvPr id="4" name="Picture 3">
            <a:extLst>
              <a:ext uri="{FF2B5EF4-FFF2-40B4-BE49-F238E27FC236}">
                <a16:creationId xmlns:a16="http://schemas.microsoft.com/office/drawing/2014/main" id="{18BE49BF-4C4C-891B-2CA7-21BFF1C317D3}"/>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1452631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7961A-EC7E-584F-B53B-1105EFE13266}"/>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FA4DA986-0928-F14C-2600-49EECF4CC4AE}"/>
              </a:ext>
            </a:extLst>
          </p:cNvPr>
          <p:cNvSpPr>
            <a:spLocks noGrp="1"/>
          </p:cNvSpPr>
          <p:nvPr>
            <p:ph type="title"/>
          </p:nvPr>
        </p:nvSpPr>
        <p:spPr>
          <a:xfrm>
            <a:off x="914400" y="228600"/>
            <a:ext cx="10363200" cy="914400"/>
          </a:xfrm>
        </p:spPr>
        <p:txBody>
          <a:bodyPr wrap="square" anchor="ctr">
            <a:normAutofit/>
          </a:bodyPr>
          <a:lstStyle/>
          <a:p>
            <a:pPr algn="ctr"/>
            <a:r>
              <a:rPr lang="en-US" sz="3600" dirty="0">
                <a:effectLst>
                  <a:outerShdw blurRad="38100" dist="38100" dir="2700000" algn="tl">
                    <a:srgbClr val="000000">
                      <a:alpha val="43137"/>
                    </a:srgbClr>
                  </a:outerShdw>
                </a:effectLst>
              </a:rPr>
              <a:t>ANNIHILATION VS. ETERNAL CONSCIOUS TORMENT</a:t>
            </a:r>
          </a:p>
        </p:txBody>
      </p:sp>
      <p:sp>
        <p:nvSpPr>
          <p:cNvPr id="3" name="Content Placeholder 2">
            <a:extLst>
              <a:ext uri="{FF2B5EF4-FFF2-40B4-BE49-F238E27FC236}">
                <a16:creationId xmlns:a16="http://schemas.microsoft.com/office/drawing/2014/main" id="{74CE0725-B598-2EAC-13C9-AC6D606B0FC1}"/>
              </a:ext>
            </a:extLst>
          </p:cNvPr>
          <p:cNvSpPr>
            <a:spLocks noGrp="1"/>
          </p:cNvSpPr>
          <p:nvPr>
            <p:ph idx="1"/>
          </p:nvPr>
        </p:nvSpPr>
        <p:spPr>
          <a:xfrm>
            <a:off x="615478" y="1722120"/>
            <a:ext cx="10363200" cy="4754880"/>
          </a:xfrm>
        </p:spPr>
        <p:txBody>
          <a:bodyPr wrap="square" anchor="t">
            <a:noAutofit/>
          </a:bodyPr>
          <a:lstStyle/>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Introduction to the Controversy</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Biblical Arguments Against Annihilation</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Theological Arguments Against Annihilation</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Answering </a:t>
            </a:r>
            <a:r>
              <a:rPr lang="en-US" sz="3000" dirty="0" err="1">
                <a:effectLst>
                  <a:outerShdw blurRad="38100" dist="38100" dir="2700000" algn="tl">
                    <a:srgbClr val="000000">
                      <a:alpha val="43137"/>
                    </a:srgbClr>
                  </a:outerShdw>
                </a:effectLst>
              </a:rPr>
              <a:t>Annihilationist</a:t>
            </a:r>
            <a:r>
              <a:rPr lang="en-US" sz="3000" dirty="0">
                <a:effectLst>
                  <a:outerShdw blurRad="38100" dist="38100" dir="2700000" algn="tl">
                    <a:srgbClr val="000000">
                      <a:alpha val="43137"/>
                    </a:srgbClr>
                  </a:outerShdw>
                </a:effectLst>
              </a:rPr>
              <a:t> Biblical Arguments</a:t>
            </a:r>
          </a:p>
          <a:p>
            <a:pPr marL="576263" indent="-576263">
              <a:spcBef>
                <a:spcPts val="0"/>
              </a:spcBef>
              <a:spcAft>
                <a:spcPts val="1800"/>
              </a:spcAft>
              <a:buSzPct val="100000"/>
              <a:buFont typeface="+mj-lt"/>
              <a:buAutoNum type="romanUcPeriod"/>
              <a:defRPr/>
            </a:pPr>
            <a:r>
              <a:rPr lang="en-US" sz="3000" b="1" u="sng" dirty="0">
                <a:solidFill>
                  <a:srgbClr val="FFFFCC"/>
                </a:solidFill>
                <a:effectLst>
                  <a:outerShdw blurRad="38100" dist="38100" dir="2700000" algn="tl">
                    <a:srgbClr val="000000">
                      <a:alpha val="43137"/>
                    </a:srgbClr>
                  </a:outerShdw>
                </a:effectLst>
              </a:rPr>
              <a:t>Answering </a:t>
            </a:r>
            <a:r>
              <a:rPr lang="en-US" sz="3000" b="1" u="sng" dirty="0" err="1">
                <a:solidFill>
                  <a:srgbClr val="FFFFCC"/>
                </a:solidFill>
                <a:effectLst>
                  <a:outerShdw blurRad="38100" dist="38100" dir="2700000" algn="tl">
                    <a:srgbClr val="000000">
                      <a:alpha val="43137"/>
                    </a:srgbClr>
                  </a:outerShdw>
                </a:effectLst>
              </a:rPr>
              <a:t>Annihilationist</a:t>
            </a:r>
            <a:r>
              <a:rPr lang="en-US" sz="3000" b="1" u="sng" dirty="0">
                <a:solidFill>
                  <a:srgbClr val="FFFFCC"/>
                </a:solidFill>
                <a:effectLst>
                  <a:outerShdw blurRad="38100" dist="38100" dir="2700000" algn="tl">
                    <a:srgbClr val="000000">
                      <a:alpha val="43137"/>
                    </a:srgbClr>
                  </a:outerShdw>
                </a:effectLst>
              </a:rPr>
              <a:t> Theological Arguments</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Examining Church History</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Conclusion</a:t>
            </a:r>
          </a:p>
        </p:txBody>
      </p:sp>
      <p:pic>
        <p:nvPicPr>
          <p:cNvPr id="2" name="Picture 1">
            <a:extLst>
              <a:ext uri="{FF2B5EF4-FFF2-40B4-BE49-F238E27FC236}">
                <a16:creationId xmlns:a16="http://schemas.microsoft.com/office/drawing/2014/main" id="{0CC47497-1A68-96D2-E827-995080110604}"/>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4239638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BD873-D6C6-9829-FCA0-E11763D3ED28}"/>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E25436D4-53A8-BFA1-8419-29E4D6B06A0F}"/>
              </a:ext>
            </a:extLst>
          </p:cNvPr>
          <p:cNvSpPr>
            <a:spLocks noGrp="1"/>
          </p:cNvSpPr>
          <p:nvPr>
            <p:ph type="title"/>
          </p:nvPr>
        </p:nvSpPr>
        <p:spPr>
          <a:xfrm>
            <a:off x="609600" y="228600"/>
            <a:ext cx="10972800" cy="914400"/>
          </a:xfrm>
        </p:spPr>
        <p:txBody>
          <a:bodyPr/>
          <a:lstStyle/>
          <a:p>
            <a:pPr algn="ctr"/>
            <a:r>
              <a:rPr lang="en-US" sz="3600" dirty="0">
                <a:effectLst>
                  <a:outerShdw blurRad="38100" dist="38100" dir="2700000" algn="tl">
                    <a:srgbClr val="000000">
                      <a:alpha val="43137"/>
                    </a:srgbClr>
                  </a:outerShdw>
                </a:effectLst>
              </a:rPr>
              <a:t>V. Answering </a:t>
            </a:r>
            <a:r>
              <a:rPr lang="en-US" sz="3600" dirty="0" err="1">
                <a:effectLst>
                  <a:outerShdw blurRad="38100" dist="38100" dir="2700000" algn="tl">
                    <a:srgbClr val="000000">
                      <a:alpha val="43137"/>
                    </a:srgbClr>
                  </a:outerShdw>
                </a:effectLst>
              </a:rPr>
              <a:t>Annihilationist</a:t>
            </a:r>
            <a:r>
              <a:rPr lang="en-US" sz="3600" dirty="0">
                <a:effectLst>
                  <a:outerShdw blurRad="38100" dist="38100" dir="2700000" algn="tl">
                    <a:srgbClr val="000000">
                      <a:alpha val="43137"/>
                    </a:srgbClr>
                  </a:outerShdw>
                </a:effectLst>
              </a:rPr>
              <a:t> Theological Arguments</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8004E1B3-4EED-475F-80E7-67DFD572ECDE}"/>
              </a:ext>
            </a:extLst>
          </p:cNvPr>
          <p:cNvSpPr>
            <a:spLocks noGrp="1"/>
          </p:cNvSpPr>
          <p:nvPr>
            <p:ph idx="1"/>
          </p:nvPr>
        </p:nvSpPr>
        <p:spPr>
          <a:xfrm>
            <a:off x="762765" y="1509306"/>
            <a:ext cx="9964012" cy="4891494"/>
          </a:xfrm>
        </p:spPr>
        <p:txBody>
          <a:bodyPr/>
          <a:lstStyle/>
          <a:p>
            <a:pPr marL="457200" indent="-457200">
              <a:spcBef>
                <a:spcPts val="0"/>
              </a:spcBef>
              <a:spcAft>
                <a:spcPts val="900"/>
              </a:spcAft>
              <a:buClr>
                <a:srgbClr val="CC66FF"/>
              </a:buClr>
              <a:buSzPct val="100000"/>
              <a:buFont typeface="+mj-lt"/>
              <a:buAutoNum type="alphaUcPeriod"/>
              <a:defRPr/>
            </a:pPr>
            <a:r>
              <a:rPr lang="en-US" dirty="0">
                <a:cs typeface="Calibri" pitchFamily="34" charset="0"/>
              </a:rPr>
              <a:t>Immortality: a gift only for the believer (1 Tim. 6:16)</a:t>
            </a:r>
          </a:p>
          <a:p>
            <a:pPr marL="457200" indent="-457200">
              <a:spcBef>
                <a:spcPts val="0"/>
              </a:spcBef>
              <a:spcAft>
                <a:spcPts val="900"/>
              </a:spcAft>
              <a:buClr>
                <a:srgbClr val="CC66FF"/>
              </a:buClr>
              <a:buSzPct val="100000"/>
              <a:buFont typeface="+mj-lt"/>
              <a:buAutoNum type="alphaUcPeriod"/>
              <a:defRPr/>
            </a:pPr>
            <a:r>
              <a:rPr lang="en-US" dirty="0">
                <a:cs typeface="Calibri" pitchFamily="34" charset="0"/>
              </a:rPr>
              <a:t>Temporal nature of the soul (Gen. 3:22)</a:t>
            </a:r>
          </a:p>
          <a:p>
            <a:pPr marL="457200" indent="-457200">
              <a:spcBef>
                <a:spcPts val="0"/>
              </a:spcBef>
              <a:spcAft>
                <a:spcPts val="900"/>
              </a:spcAft>
              <a:buClr>
                <a:srgbClr val="CC66FF"/>
              </a:buClr>
              <a:buSzPct val="100000"/>
              <a:buFont typeface="+mj-lt"/>
              <a:buAutoNum type="alphaUcPeriod"/>
              <a:defRPr/>
            </a:pPr>
            <a:r>
              <a:rPr lang="en-US" dirty="0">
                <a:cs typeface="Calibri" pitchFamily="34" charset="0"/>
              </a:rPr>
              <a:t>Finite nature of Christ’s death (John 19:30)</a:t>
            </a:r>
          </a:p>
          <a:p>
            <a:pPr marL="457200" indent="-457200">
              <a:spcBef>
                <a:spcPts val="0"/>
              </a:spcBef>
              <a:spcAft>
                <a:spcPts val="900"/>
              </a:spcAft>
              <a:buClr>
                <a:srgbClr val="CC66FF"/>
              </a:buClr>
              <a:buSzPct val="100000"/>
              <a:buFont typeface="+mj-lt"/>
              <a:buAutoNum type="alphaUcPeriod"/>
              <a:defRPr/>
            </a:pPr>
            <a:r>
              <a:rPr lang="en-US" dirty="0">
                <a:cs typeface="Calibri" pitchFamily="34" charset="0"/>
              </a:rPr>
              <a:t>God’s justice (Ps. 90:2) </a:t>
            </a:r>
          </a:p>
          <a:p>
            <a:pPr marL="457200" indent="-457200">
              <a:spcBef>
                <a:spcPts val="0"/>
              </a:spcBef>
              <a:spcAft>
                <a:spcPts val="900"/>
              </a:spcAft>
              <a:buClr>
                <a:srgbClr val="CC66FF"/>
              </a:buClr>
              <a:buSzPct val="100000"/>
              <a:buFont typeface="+mj-lt"/>
              <a:buAutoNum type="alphaUcPeriod"/>
              <a:defRPr/>
            </a:pPr>
            <a:r>
              <a:rPr lang="en-US" dirty="0">
                <a:cs typeface="Calibri" pitchFamily="34" charset="0"/>
              </a:rPr>
              <a:t>God’s mercy (1 John 4:8)</a:t>
            </a:r>
          </a:p>
          <a:p>
            <a:pPr marL="457200" indent="-457200">
              <a:spcBef>
                <a:spcPts val="0"/>
              </a:spcBef>
              <a:spcAft>
                <a:spcPts val="900"/>
              </a:spcAft>
              <a:buClr>
                <a:srgbClr val="CC66FF"/>
              </a:buClr>
              <a:buSzPct val="100000"/>
              <a:buFont typeface="+mj-lt"/>
              <a:buAutoNum type="alphaUcPeriod"/>
              <a:defRPr/>
            </a:pPr>
            <a:r>
              <a:rPr lang="en-US" dirty="0">
                <a:cs typeface="Calibri" pitchFamily="34" charset="0"/>
              </a:rPr>
              <a:t>All things reconciled to God (Col. 1:20)</a:t>
            </a:r>
          </a:p>
          <a:p>
            <a:pPr marL="457200" indent="-457200">
              <a:spcBef>
                <a:spcPts val="0"/>
              </a:spcBef>
              <a:spcAft>
                <a:spcPts val="900"/>
              </a:spcAft>
              <a:buClr>
                <a:srgbClr val="CC66FF"/>
              </a:buClr>
              <a:buSzPct val="100000"/>
              <a:buFont typeface="+mj-lt"/>
              <a:buAutoNum type="alphaUcPeriod"/>
              <a:defRPr/>
            </a:pPr>
            <a:r>
              <a:rPr lang="en-US" dirty="0">
                <a:cs typeface="Calibri" pitchFamily="34" charset="0"/>
              </a:rPr>
              <a:t>Universal nature of God’s victory (Philip. 2:1</a:t>
            </a:r>
            <a:r>
              <a:rPr lang="en-US" dirty="0">
                <a:cs typeface="Calibri" pitchFamily="34" charset="0"/>
                <a:sym typeface="Wingdings" pitchFamily="2" charset="2"/>
              </a:rPr>
              <a:t>0)</a:t>
            </a:r>
          </a:p>
          <a:p>
            <a:pPr marL="457200" indent="-457200">
              <a:spcBef>
                <a:spcPts val="0"/>
              </a:spcBef>
              <a:spcAft>
                <a:spcPts val="900"/>
              </a:spcAft>
              <a:buClr>
                <a:srgbClr val="CC66FF"/>
              </a:buClr>
              <a:buSzPct val="100000"/>
              <a:buFont typeface="+mj-lt"/>
              <a:buAutoNum type="alphaUcPeriod"/>
              <a:defRPr/>
            </a:pPr>
            <a:r>
              <a:rPr lang="en-US" dirty="0">
                <a:cs typeface="Calibri" pitchFamily="34" charset="0"/>
              </a:rPr>
              <a:t>Burden of heaven’s citizens (Rev. 21:4)</a:t>
            </a:r>
          </a:p>
        </p:txBody>
      </p:sp>
      <p:pic>
        <p:nvPicPr>
          <p:cNvPr id="2" name="Picture 1">
            <a:extLst>
              <a:ext uri="{FF2B5EF4-FFF2-40B4-BE49-F238E27FC236}">
                <a16:creationId xmlns:a16="http://schemas.microsoft.com/office/drawing/2014/main" id="{C19CE79E-6160-3D47-AC4D-6F468F255E98}"/>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2144908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84E40-9D47-F311-280D-87ABB0D93777}"/>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DEB934F9-19E6-742A-C8FC-29DA95E1779C}"/>
              </a:ext>
            </a:extLst>
          </p:cNvPr>
          <p:cNvSpPr>
            <a:spLocks noGrp="1"/>
          </p:cNvSpPr>
          <p:nvPr>
            <p:ph type="title"/>
          </p:nvPr>
        </p:nvSpPr>
        <p:spPr>
          <a:xfrm>
            <a:off x="914400" y="228600"/>
            <a:ext cx="10363200" cy="914400"/>
          </a:xfrm>
        </p:spPr>
        <p:txBody>
          <a:bodyPr wrap="square" anchor="ctr">
            <a:normAutofit/>
          </a:bodyPr>
          <a:lstStyle/>
          <a:p>
            <a:pPr algn="ctr"/>
            <a:r>
              <a:rPr lang="en-US" sz="3600" dirty="0">
                <a:effectLst>
                  <a:outerShdw blurRad="38100" dist="38100" dir="2700000" algn="tl">
                    <a:srgbClr val="000000">
                      <a:alpha val="43137"/>
                    </a:srgbClr>
                  </a:outerShdw>
                </a:effectLst>
              </a:rPr>
              <a:t>ANNIHILATION VS. ETERNAL CONSCIOUS TORMENT</a:t>
            </a:r>
          </a:p>
        </p:txBody>
      </p:sp>
      <p:sp>
        <p:nvSpPr>
          <p:cNvPr id="3" name="Content Placeholder 2">
            <a:extLst>
              <a:ext uri="{FF2B5EF4-FFF2-40B4-BE49-F238E27FC236}">
                <a16:creationId xmlns:a16="http://schemas.microsoft.com/office/drawing/2014/main" id="{FC7D475A-7622-0538-8423-0DCC001A6990}"/>
              </a:ext>
            </a:extLst>
          </p:cNvPr>
          <p:cNvSpPr>
            <a:spLocks noGrp="1"/>
          </p:cNvSpPr>
          <p:nvPr>
            <p:ph idx="1"/>
          </p:nvPr>
        </p:nvSpPr>
        <p:spPr>
          <a:xfrm>
            <a:off x="609600" y="1722120"/>
            <a:ext cx="10363200" cy="4754880"/>
          </a:xfrm>
        </p:spPr>
        <p:txBody>
          <a:bodyPr wrap="square" anchor="t">
            <a:noAutofit/>
          </a:bodyPr>
          <a:lstStyle/>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Introduction to the Controversy</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Biblical Arguments Against Annihilation</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Theological Arguments Against Annihilation</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Answering Annihilationist Biblical Arguments</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Answering Annihilationist Theological Arguments</a:t>
            </a:r>
          </a:p>
          <a:p>
            <a:pPr marL="576263" indent="-576263">
              <a:spcBef>
                <a:spcPts val="0"/>
              </a:spcBef>
              <a:spcAft>
                <a:spcPts val="1800"/>
              </a:spcAft>
              <a:buSzPct val="100000"/>
              <a:buFont typeface="+mj-lt"/>
              <a:buAutoNum type="romanUcPeriod"/>
              <a:defRPr/>
            </a:pPr>
            <a:r>
              <a:rPr lang="en-US" sz="3000" b="1" u="sng" dirty="0">
                <a:solidFill>
                  <a:srgbClr val="FFFFCC"/>
                </a:solidFill>
                <a:effectLst>
                  <a:outerShdw blurRad="38100" dist="38100" dir="2700000" algn="tl">
                    <a:srgbClr val="000000">
                      <a:alpha val="43137"/>
                    </a:srgbClr>
                  </a:outerShdw>
                </a:effectLst>
              </a:rPr>
              <a:t>Examining Church History</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Conclusion</a:t>
            </a:r>
          </a:p>
        </p:txBody>
      </p:sp>
      <p:pic>
        <p:nvPicPr>
          <p:cNvPr id="2" name="Picture 1">
            <a:extLst>
              <a:ext uri="{FF2B5EF4-FFF2-40B4-BE49-F238E27FC236}">
                <a16:creationId xmlns:a16="http://schemas.microsoft.com/office/drawing/2014/main" id="{146B3365-92AC-B2E1-C38A-AC2560435DA2}"/>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4237629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CB190-258A-7B8F-29FF-296F7FAE9AD4}"/>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CD5DF12D-9C7C-E9ED-B582-E8B9E2C27546}"/>
              </a:ext>
            </a:extLst>
          </p:cNvPr>
          <p:cNvSpPr>
            <a:spLocks noGrp="1"/>
          </p:cNvSpPr>
          <p:nvPr>
            <p:ph type="title"/>
          </p:nvPr>
        </p:nvSpPr>
        <p:spPr>
          <a:xfrm>
            <a:off x="609600" y="228600"/>
            <a:ext cx="10972800" cy="914400"/>
          </a:xfrm>
        </p:spPr>
        <p:txBody>
          <a:bodyPr/>
          <a:lstStyle/>
          <a:p>
            <a:pPr algn="ctr"/>
            <a:r>
              <a:rPr lang="en-US" sz="3600" dirty="0">
                <a:effectLst>
                  <a:outerShdw blurRad="38100" dist="38100" dir="2700000" algn="tl">
                    <a:srgbClr val="000000">
                      <a:alpha val="43137"/>
                    </a:srgbClr>
                  </a:outerShdw>
                </a:effectLst>
              </a:rPr>
              <a:t>VI. Examining Church History</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D131DF97-FF4A-FF0D-9046-9209F8F006D0}"/>
              </a:ext>
            </a:extLst>
          </p:cNvPr>
          <p:cNvSpPr>
            <a:spLocks noGrp="1"/>
          </p:cNvSpPr>
          <p:nvPr>
            <p:ph idx="1"/>
          </p:nvPr>
        </p:nvSpPr>
        <p:spPr>
          <a:xfrm>
            <a:off x="940850" y="2086578"/>
            <a:ext cx="7046506" cy="3200400"/>
          </a:xfrm>
        </p:spPr>
        <p:txBody>
          <a:bodyPr/>
          <a:lstStyle/>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General overview </a:t>
            </a:r>
          </a:p>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Early fathers</a:t>
            </a:r>
          </a:p>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Medieval fathers</a:t>
            </a:r>
          </a:p>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Reformation leaders</a:t>
            </a:r>
          </a:p>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Post reformation teachers</a:t>
            </a:r>
          </a:p>
          <a:p>
            <a:pPr marL="742950" indent="-742950">
              <a:spcBef>
                <a:spcPts val="600"/>
              </a:spcBef>
              <a:spcAft>
                <a:spcPts val="1200"/>
              </a:spcAft>
              <a:buClr>
                <a:srgbClr val="CC66FF"/>
              </a:buClr>
              <a:buSzPct val="100000"/>
              <a:buFont typeface="+mj-lt"/>
              <a:buAutoNum type="alphaUcPeriod"/>
              <a:defRPr/>
            </a:pPr>
            <a:endParaRPr lang="en-US" b="1" u="sng" dirty="0">
              <a:solidFill>
                <a:srgbClr val="FFFFCC"/>
              </a:solidFill>
              <a:cs typeface="Calibri" pitchFamily="34" charset="0"/>
            </a:endParaRPr>
          </a:p>
        </p:txBody>
      </p:sp>
      <p:pic>
        <p:nvPicPr>
          <p:cNvPr id="2" name="Picture 1">
            <a:extLst>
              <a:ext uri="{FF2B5EF4-FFF2-40B4-BE49-F238E27FC236}">
                <a16:creationId xmlns:a16="http://schemas.microsoft.com/office/drawing/2014/main" id="{6A9BEADA-9F97-BA4A-D630-763F44E34228}"/>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2456179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CB190-258A-7B8F-29FF-296F7FAE9AD4}"/>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CD5DF12D-9C7C-E9ED-B582-E8B9E2C27546}"/>
              </a:ext>
            </a:extLst>
          </p:cNvPr>
          <p:cNvSpPr>
            <a:spLocks noGrp="1"/>
          </p:cNvSpPr>
          <p:nvPr>
            <p:ph type="title"/>
          </p:nvPr>
        </p:nvSpPr>
        <p:spPr>
          <a:xfrm>
            <a:off x="609600" y="228600"/>
            <a:ext cx="10972800" cy="914400"/>
          </a:xfrm>
        </p:spPr>
        <p:txBody>
          <a:bodyPr/>
          <a:lstStyle/>
          <a:p>
            <a:pPr algn="ctr"/>
            <a:r>
              <a:rPr lang="en-US" sz="3600" dirty="0">
                <a:effectLst>
                  <a:outerShdw blurRad="38100" dist="38100" dir="2700000" algn="tl">
                    <a:srgbClr val="000000">
                      <a:alpha val="43137"/>
                    </a:srgbClr>
                  </a:outerShdw>
                </a:effectLst>
              </a:rPr>
              <a:t>VI. Examining Church History</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D131DF97-FF4A-FF0D-9046-9209F8F006D0}"/>
              </a:ext>
            </a:extLst>
          </p:cNvPr>
          <p:cNvSpPr>
            <a:spLocks noGrp="1"/>
          </p:cNvSpPr>
          <p:nvPr>
            <p:ph idx="1"/>
          </p:nvPr>
        </p:nvSpPr>
        <p:spPr>
          <a:xfrm>
            <a:off x="940850" y="2086578"/>
            <a:ext cx="7046506" cy="3200400"/>
          </a:xfrm>
        </p:spPr>
        <p:txBody>
          <a:bodyPr/>
          <a:lstStyle/>
          <a:p>
            <a:pPr marL="457200" indent="-457200">
              <a:spcBef>
                <a:spcPts val="600"/>
              </a:spcBef>
              <a:spcAft>
                <a:spcPts val="1200"/>
              </a:spcAft>
              <a:buClr>
                <a:srgbClr val="CC66FF"/>
              </a:buClr>
              <a:buSzPct val="100000"/>
              <a:buFont typeface="+mj-lt"/>
              <a:buAutoNum type="alphaUcPeriod"/>
              <a:defRPr/>
            </a:pPr>
            <a:r>
              <a:rPr lang="en-US" b="1" u="sng" dirty="0">
                <a:solidFill>
                  <a:srgbClr val="FFFFCC"/>
                </a:solidFill>
                <a:cs typeface="Calibri" pitchFamily="34" charset="0"/>
              </a:rPr>
              <a:t>General overview </a:t>
            </a:r>
          </a:p>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Early fathers</a:t>
            </a:r>
          </a:p>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Medieval fathers</a:t>
            </a:r>
          </a:p>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Reformation leaders</a:t>
            </a:r>
          </a:p>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Post reformation teachers</a:t>
            </a:r>
          </a:p>
          <a:p>
            <a:pPr marL="742950" indent="-742950">
              <a:spcBef>
                <a:spcPts val="600"/>
              </a:spcBef>
              <a:spcAft>
                <a:spcPts val="1200"/>
              </a:spcAft>
              <a:buClr>
                <a:srgbClr val="CC66FF"/>
              </a:buClr>
              <a:buSzPct val="100000"/>
              <a:buFont typeface="+mj-lt"/>
              <a:buAutoNum type="alphaUcPeriod"/>
              <a:defRPr/>
            </a:pPr>
            <a:endParaRPr lang="en-US" b="1" u="sng" dirty="0">
              <a:solidFill>
                <a:srgbClr val="FFFFCC"/>
              </a:solidFill>
              <a:cs typeface="Calibri" pitchFamily="34" charset="0"/>
            </a:endParaRPr>
          </a:p>
        </p:txBody>
      </p:sp>
      <p:pic>
        <p:nvPicPr>
          <p:cNvPr id="2" name="Picture 1">
            <a:extLst>
              <a:ext uri="{FF2B5EF4-FFF2-40B4-BE49-F238E27FC236}">
                <a16:creationId xmlns:a16="http://schemas.microsoft.com/office/drawing/2014/main" id="{6A9BEADA-9F97-BA4A-D630-763F44E34228}"/>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3538793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6B37B-E1F3-151F-D10A-37C5B0607348}"/>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306C6540-0865-D043-9788-FDE66177F4D7}"/>
              </a:ext>
            </a:extLst>
          </p:cNvPr>
          <p:cNvSpPr>
            <a:spLocks noGrp="1" noChangeArrowheads="1"/>
          </p:cNvSpPr>
          <p:nvPr>
            <p:ph type="body" idx="1"/>
          </p:nvPr>
        </p:nvSpPr>
        <p:spPr>
          <a:xfrm>
            <a:off x="2895601" y="1444634"/>
            <a:ext cx="8686798" cy="5193696"/>
          </a:xfrm>
        </p:spPr>
        <p:txBody>
          <a:bodyPr/>
          <a:lstStyle/>
          <a:p>
            <a:pPr marL="0" indent="0" algn="just">
              <a:buNone/>
            </a:pPr>
            <a:r>
              <a:rPr lang="en-US" b="0" i="0" dirty="0">
                <a:effectLst>
                  <a:outerShdw blurRad="38100" dist="38100" dir="2700000" algn="tl">
                    <a:srgbClr val="000000">
                      <a:alpha val="43137"/>
                    </a:srgbClr>
                  </a:outerShdw>
                </a:effectLst>
              </a:rPr>
              <a:t>“After already having been earlier condemned by the Second Council of Constantinople (553), the denial of hell was condemned by the Fifth Lateran Council in 1513 (see Cross, </a:t>
            </a:r>
            <a:r>
              <a:rPr lang="en-US" b="0" i="1" dirty="0">
                <a:effectLst>
                  <a:outerShdw blurRad="38100" dist="38100" dir="2700000" algn="tl">
                    <a:srgbClr val="000000">
                      <a:alpha val="43137"/>
                    </a:srgbClr>
                  </a:outerShdw>
                </a:effectLst>
              </a:rPr>
              <a:t>ODCC</a:t>
            </a:r>
            <a:r>
              <a:rPr lang="en-US" b="0" i="0" dirty="0">
                <a:effectLst>
                  <a:outerShdw blurRad="38100" dist="38100" dir="2700000" algn="tl">
                    <a:srgbClr val="000000">
                      <a:alpha val="43137"/>
                    </a:srgbClr>
                  </a:outerShdw>
                </a:effectLst>
              </a:rPr>
              <a:t>, 328). The last of the nine anathemas (543) of Emperor Justinian (c. 483–565) against Origen (c. 185–c. 254) reads: ‘If anyone says or thinks that the punishment of demons and of impious men is only temporary and will one day have an end … let him be anathema’ (in Roberts and Donaldson, </a:t>
            </a:r>
            <a:r>
              <a:rPr lang="en-US" b="0" i="1" dirty="0">
                <a:effectLst>
                  <a:outerShdw blurRad="38100" dist="38100" dir="2700000" algn="tl">
                    <a:srgbClr val="000000">
                      <a:alpha val="43137"/>
                    </a:srgbClr>
                  </a:outerShdw>
                </a:effectLst>
              </a:rPr>
              <a:t>ANF</a:t>
            </a:r>
            <a:r>
              <a:rPr lang="en-US" b="0" i="0" dirty="0">
                <a:effectLst>
                  <a:outerShdw blurRad="38100" dist="38100" dir="2700000" algn="tl">
                    <a:srgbClr val="000000">
                      <a:alpha val="43137"/>
                    </a:srgbClr>
                  </a:outerShdw>
                </a:effectLst>
              </a:rPr>
              <a:t>, Vol. 14).”</a:t>
            </a:r>
          </a:p>
          <a:p>
            <a:pPr marL="0" indent="0" algn="just">
              <a:buNone/>
            </a:pPr>
            <a:endParaRPr lang="en-US" sz="2800" b="0" i="0" u="none" strike="noStrike" dirty="0">
              <a:effectLst>
                <a:outerShdw blurRad="38100" dist="38100" dir="2700000" algn="tl">
                  <a:srgbClr val="000000">
                    <a:alpha val="43137"/>
                  </a:srgbClr>
                </a:outerShdw>
              </a:effectLst>
            </a:endParaRPr>
          </a:p>
        </p:txBody>
      </p:sp>
      <p:sp>
        <p:nvSpPr>
          <p:cNvPr id="4" name="Text Box 5">
            <a:extLst>
              <a:ext uri="{FF2B5EF4-FFF2-40B4-BE49-F238E27FC236}">
                <a16:creationId xmlns:a16="http://schemas.microsoft.com/office/drawing/2014/main" id="{EB61D7B0-0078-18BC-7256-6ABA4C2A888C}"/>
              </a:ext>
            </a:extLst>
          </p:cNvPr>
          <p:cNvSpPr txBox="1">
            <a:spLocks noChangeArrowheads="1"/>
          </p:cNvSpPr>
          <p:nvPr/>
        </p:nvSpPr>
        <p:spPr bwMode="auto">
          <a:xfrm>
            <a:off x="3381375" y="219670"/>
            <a:ext cx="542925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Norman Geisler</a:t>
            </a:r>
          </a:p>
          <a:p>
            <a:pPr algn="ct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Geisler, N. L. (2005). </a:t>
            </a:r>
            <a:r>
              <a:rPr lang="en-US" sz="1600" b="0" i="1" dirty="0">
                <a:effectLst/>
                <a:latin typeface="Calibri" panose="020F0502020204030204" pitchFamily="34" charset="0"/>
                <a:ea typeface="Calibri" panose="020F0502020204030204" pitchFamily="34" charset="0"/>
                <a:cs typeface="Calibri" panose="020F0502020204030204" pitchFamily="34" charset="0"/>
              </a:rPr>
              <a:t>Systematic theology, volume four: church, last things</a:t>
            </a: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 (p. </a:t>
            </a:r>
            <a:r>
              <a:rPr lang="en-US" sz="1600" dirty="0">
                <a:latin typeface="Calibri" panose="020F0502020204030204" pitchFamily="34" charset="0"/>
                <a:ea typeface="Calibri" panose="020F0502020204030204" pitchFamily="34" charset="0"/>
                <a:cs typeface="Calibri" panose="020F0502020204030204" pitchFamily="34" charset="0"/>
              </a:rPr>
              <a:t>351</a:t>
            </a: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 Bethany House Publishers.</a:t>
            </a:r>
            <a:endParaRPr lang="en-US" altLang="en-US" sz="16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E7CAE76A-9E49-4E3C-81E6-82654EA1E239}"/>
              </a:ext>
            </a:extLst>
          </p:cNvPr>
          <p:cNvPicPr>
            <a:picLocks noChangeAspect="1"/>
          </p:cNvPicPr>
          <p:nvPr/>
        </p:nvPicPr>
        <p:blipFill>
          <a:blip r:embed="rId3"/>
          <a:stretch>
            <a:fillRect/>
          </a:stretch>
        </p:blipFill>
        <p:spPr>
          <a:xfrm>
            <a:off x="609601" y="1828800"/>
            <a:ext cx="2133599" cy="3200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15013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6B37B-E1F3-151F-D10A-37C5B0607348}"/>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306C6540-0865-D043-9788-FDE66177F4D7}"/>
              </a:ext>
            </a:extLst>
          </p:cNvPr>
          <p:cNvSpPr>
            <a:spLocks noGrp="1" noChangeArrowheads="1"/>
          </p:cNvSpPr>
          <p:nvPr>
            <p:ph type="body" idx="1"/>
          </p:nvPr>
        </p:nvSpPr>
        <p:spPr>
          <a:xfrm>
            <a:off x="2895601" y="1444634"/>
            <a:ext cx="8686798" cy="5193696"/>
          </a:xfrm>
        </p:spPr>
        <p:txBody>
          <a:bodyPr/>
          <a:lstStyle/>
          <a:p>
            <a:pPr marL="0" indent="0" algn="just">
              <a:buNone/>
            </a:pPr>
            <a:r>
              <a:rPr lang="en-US" b="0" i="0" dirty="0">
                <a:effectLst>
                  <a:outerShdw blurRad="38100" dist="38100" dir="2700000" algn="tl">
                    <a:srgbClr val="000000">
                      <a:alpha val="43137"/>
                    </a:srgbClr>
                  </a:outerShdw>
                </a:effectLst>
              </a:rPr>
              <a:t>“As stated previously, </a:t>
            </a:r>
            <a:r>
              <a:rPr lang="en-US" b="0" i="0" dirty="0" err="1">
                <a:effectLst>
                  <a:outerShdw blurRad="38100" dist="38100" dir="2700000" algn="tl">
                    <a:srgbClr val="000000">
                      <a:alpha val="43137"/>
                    </a:srgbClr>
                  </a:outerShdw>
                </a:effectLst>
              </a:rPr>
              <a:t>annihilationism</a:t>
            </a:r>
            <a:r>
              <a:rPr lang="en-US" b="0" i="0" dirty="0">
                <a:effectLst>
                  <a:outerShdw blurRad="38100" dist="38100" dir="2700000" algn="tl">
                    <a:srgbClr val="000000">
                      <a:alpha val="43137"/>
                    </a:srgbClr>
                  </a:outerShdw>
                </a:effectLst>
              </a:rPr>
              <a:t> was condemned as heretical by a Constantinople synod in 543, by the Second Council of Constantinople in 553, and by the Fifth Lateran Council in 1513 (see </a:t>
            </a:r>
            <a:r>
              <a:rPr lang="en-US" b="0" i="0" dirty="0" err="1">
                <a:effectLst>
                  <a:outerShdw blurRad="38100" dist="38100" dir="2700000" algn="tl">
                    <a:srgbClr val="000000">
                      <a:alpha val="43137"/>
                    </a:srgbClr>
                  </a:outerShdw>
                </a:effectLst>
              </a:rPr>
              <a:t>Wenham</a:t>
            </a:r>
            <a:r>
              <a:rPr lang="en-US" b="0" i="0" dirty="0">
                <a:effectLst>
                  <a:outerShdw blurRad="38100" dist="38100" dir="2700000" algn="tl">
                    <a:srgbClr val="000000">
                      <a:alpha val="43137"/>
                    </a:srgbClr>
                  </a:outerShdw>
                </a:effectLst>
              </a:rPr>
              <a:t>, </a:t>
            </a:r>
            <a:r>
              <a:rPr lang="en-US" b="0" i="1" dirty="0">
                <a:effectLst>
                  <a:outerShdw blurRad="38100" dist="38100" dir="2700000" algn="tl">
                    <a:srgbClr val="000000">
                      <a:alpha val="43137"/>
                    </a:srgbClr>
                  </a:outerShdw>
                </a:effectLst>
              </a:rPr>
              <a:t>GG</a:t>
            </a:r>
            <a:r>
              <a:rPr lang="en-US" b="0" i="0" dirty="0">
                <a:effectLst>
                  <a:outerShdw blurRad="38100" dist="38100" dir="2700000" algn="tl">
                    <a:srgbClr val="000000">
                      <a:alpha val="43137"/>
                    </a:srgbClr>
                  </a:outerShdw>
                </a:effectLst>
              </a:rPr>
              <a:t>, 28, and Cross, </a:t>
            </a:r>
            <a:r>
              <a:rPr lang="en-US" b="0" i="1" dirty="0">
                <a:effectLst>
                  <a:outerShdw blurRad="38100" dist="38100" dir="2700000" algn="tl">
                    <a:srgbClr val="000000">
                      <a:alpha val="43137"/>
                    </a:srgbClr>
                  </a:outerShdw>
                </a:effectLst>
              </a:rPr>
              <a:t>ODCC</a:t>
            </a:r>
            <a:r>
              <a:rPr lang="en-US" b="0" i="0" dirty="0">
                <a:effectLst>
                  <a:outerShdw blurRad="38100" dist="38100" dir="2700000" algn="tl">
                    <a:srgbClr val="000000">
                      <a:alpha val="43137"/>
                    </a:srgbClr>
                  </a:outerShdw>
                </a:effectLst>
              </a:rPr>
              <a:t>, 328). The traditional orthodox doctrine of hell as the eternal conscious punishment of the wicked has been upheld by most of the church’s great fathers and theologians, including </a:t>
            </a:r>
            <a:r>
              <a:rPr lang="fi-FI" b="0" i="0" dirty="0">
                <a:effectLst>
                  <a:outerShdw blurRad="38100" dist="38100" dir="2700000" algn="tl">
                    <a:srgbClr val="000000">
                      <a:alpha val="43137"/>
                    </a:srgbClr>
                  </a:outerShdw>
                </a:effectLst>
              </a:rPr>
              <a:t>Tertullian (c. 155–c. 225),...</a:t>
            </a:r>
            <a:endParaRPr lang="en-US" b="0" i="0" dirty="0">
              <a:effectLst>
                <a:outerShdw blurRad="38100" dist="38100" dir="2700000" algn="tl">
                  <a:srgbClr val="000000">
                    <a:alpha val="43137"/>
                  </a:srgbClr>
                </a:outerShdw>
              </a:effectLst>
            </a:endParaRPr>
          </a:p>
          <a:p>
            <a:pPr marL="0" indent="0" algn="just">
              <a:buNone/>
            </a:pPr>
            <a:endParaRPr lang="en-US" sz="2800" b="0" i="0" u="none" strike="noStrike" dirty="0">
              <a:effectLst>
                <a:outerShdw blurRad="38100" dist="38100" dir="2700000" algn="tl">
                  <a:srgbClr val="000000">
                    <a:alpha val="43137"/>
                  </a:srgbClr>
                </a:outerShdw>
              </a:effectLst>
            </a:endParaRPr>
          </a:p>
        </p:txBody>
      </p:sp>
      <p:sp>
        <p:nvSpPr>
          <p:cNvPr id="4" name="Text Box 5">
            <a:extLst>
              <a:ext uri="{FF2B5EF4-FFF2-40B4-BE49-F238E27FC236}">
                <a16:creationId xmlns:a16="http://schemas.microsoft.com/office/drawing/2014/main" id="{EB61D7B0-0078-18BC-7256-6ABA4C2A888C}"/>
              </a:ext>
            </a:extLst>
          </p:cNvPr>
          <p:cNvSpPr txBox="1">
            <a:spLocks noChangeArrowheads="1"/>
          </p:cNvSpPr>
          <p:nvPr/>
        </p:nvSpPr>
        <p:spPr bwMode="auto">
          <a:xfrm>
            <a:off x="3381375" y="219670"/>
            <a:ext cx="542925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Norman Geisler</a:t>
            </a:r>
          </a:p>
          <a:p>
            <a:pPr algn="ct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Geisler, N. L. (2005). </a:t>
            </a:r>
            <a:r>
              <a:rPr lang="en-US" sz="1600" b="0" i="1" dirty="0">
                <a:effectLst/>
                <a:latin typeface="Calibri" panose="020F0502020204030204" pitchFamily="34" charset="0"/>
                <a:ea typeface="Calibri" panose="020F0502020204030204" pitchFamily="34" charset="0"/>
                <a:cs typeface="Calibri" panose="020F0502020204030204" pitchFamily="34" charset="0"/>
              </a:rPr>
              <a:t>Systematic theology, volume four: church, last things</a:t>
            </a: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 (p. </a:t>
            </a:r>
            <a:r>
              <a:rPr lang="en-US" sz="1600" dirty="0">
                <a:latin typeface="Calibri" panose="020F0502020204030204" pitchFamily="34" charset="0"/>
                <a:ea typeface="Calibri" panose="020F0502020204030204" pitchFamily="34" charset="0"/>
                <a:cs typeface="Calibri" panose="020F0502020204030204" pitchFamily="34" charset="0"/>
              </a:rPr>
              <a:t>391</a:t>
            </a: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 Bethany House Publishers.</a:t>
            </a:r>
            <a:endParaRPr lang="en-US" altLang="en-US" sz="16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E7CAE76A-9E49-4E3C-81E6-82654EA1E239}"/>
              </a:ext>
            </a:extLst>
          </p:cNvPr>
          <p:cNvPicPr>
            <a:picLocks noChangeAspect="1"/>
          </p:cNvPicPr>
          <p:nvPr/>
        </p:nvPicPr>
        <p:blipFill>
          <a:blip r:embed="rId3"/>
          <a:stretch>
            <a:fillRect/>
          </a:stretch>
        </p:blipFill>
        <p:spPr>
          <a:xfrm>
            <a:off x="609601" y="1828800"/>
            <a:ext cx="2133599" cy="3200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28001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E6769-33A5-BF5A-BE35-0B267E86AC4B}"/>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68668771-D526-049B-5390-752256BD6E13}"/>
              </a:ext>
            </a:extLst>
          </p:cNvPr>
          <p:cNvSpPr>
            <a:spLocks noGrp="1"/>
          </p:cNvSpPr>
          <p:nvPr>
            <p:ph type="title"/>
          </p:nvPr>
        </p:nvSpPr>
        <p:spPr>
          <a:xfrm>
            <a:off x="914400" y="228600"/>
            <a:ext cx="10363200" cy="914400"/>
          </a:xfrm>
        </p:spPr>
        <p:txBody>
          <a:bodyPr wrap="square" anchor="ctr">
            <a:normAutofit/>
          </a:bodyPr>
          <a:lstStyle/>
          <a:p>
            <a:pPr algn="ctr"/>
            <a:r>
              <a:rPr lang="en-US" sz="3600" dirty="0">
                <a:effectLst>
                  <a:outerShdw blurRad="38100" dist="38100" dir="2700000" algn="tl">
                    <a:srgbClr val="000000">
                      <a:alpha val="43137"/>
                    </a:srgbClr>
                  </a:outerShdw>
                </a:effectLst>
              </a:rPr>
              <a:t>ANNIHILATION VS. ETERNAL CONSCIOUS TORMENT</a:t>
            </a:r>
          </a:p>
        </p:txBody>
      </p:sp>
      <p:sp>
        <p:nvSpPr>
          <p:cNvPr id="3" name="Content Placeholder 2">
            <a:extLst>
              <a:ext uri="{FF2B5EF4-FFF2-40B4-BE49-F238E27FC236}">
                <a16:creationId xmlns:a16="http://schemas.microsoft.com/office/drawing/2014/main" id="{426D14AA-572E-CFC4-4465-45CD4E8B3182}"/>
              </a:ext>
            </a:extLst>
          </p:cNvPr>
          <p:cNvSpPr>
            <a:spLocks noGrp="1"/>
          </p:cNvSpPr>
          <p:nvPr>
            <p:ph idx="1"/>
          </p:nvPr>
        </p:nvSpPr>
        <p:spPr>
          <a:xfrm>
            <a:off x="615478" y="1722120"/>
            <a:ext cx="10363200" cy="4754880"/>
          </a:xfrm>
        </p:spPr>
        <p:txBody>
          <a:bodyPr wrap="square" anchor="t">
            <a:noAutofit/>
          </a:bodyPr>
          <a:lstStyle/>
          <a:p>
            <a:pPr marL="576263" indent="-576263">
              <a:spcBef>
                <a:spcPts val="0"/>
              </a:spcBef>
              <a:spcAft>
                <a:spcPts val="1800"/>
              </a:spcAft>
              <a:buSzPct val="100000"/>
              <a:buFont typeface="+mj-lt"/>
              <a:buAutoNum type="romanUcPeriod"/>
              <a:defRPr/>
            </a:pPr>
            <a:r>
              <a:rPr lang="en-US" sz="3000" b="1" u="sng" dirty="0">
                <a:solidFill>
                  <a:srgbClr val="FFFFCC"/>
                </a:solidFill>
                <a:effectLst>
                  <a:outerShdw blurRad="38100" dist="38100" dir="2700000" algn="tl">
                    <a:srgbClr val="000000">
                      <a:alpha val="43137"/>
                    </a:srgbClr>
                  </a:outerShdw>
                </a:effectLst>
              </a:rPr>
              <a:t>Introduction to the Controversy</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Biblical Arguments Against Annihilation</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Theological Arguments Against Annihilation</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Answering </a:t>
            </a:r>
            <a:r>
              <a:rPr lang="en-US" sz="3000" dirty="0" err="1">
                <a:effectLst>
                  <a:outerShdw blurRad="38100" dist="38100" dir="2700000" algn="tl">
                    <a:srgbClr val="000000">
                      <a:alpha val="43137"/>
                    </a:srgbClr>
                  </a:outerShdw>
                </a:effectLst>
              </a:rPr>
              <a:t>Annihilationist</a:t>
            </a:r>
            <a:r>
              <a:rPr lang="en-US" sz="3000" dirty="0">
                <a:effectLst>
                  <a:outerShdw blurRad="38100" dist="38100" dir="2700000" algn="tl">
                    <a:srgbClr val="000000">
                      <a:alpha val="43137"/>
                    </a:srgbClr>
                  </a:outerShdw>
                </a:effectLst>
              </a:rPr>
              <a:t> Biblical Arguments</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Answering </a:t>
            </a:r>
            <a:r>
              <a:rPr lang="en-US" sz="3000" dirty="0" err="1">
                <a:effectLst>
                  <a:outerShdw blurRad="38100" dist="38100" dir="2700000" algn="tl">
                    <a:srgbClr val="000000">
                      <a:alpha val="43137"/>
                    </a:srgbClr>
                  </a:outerShdw>
                </a:effectLst>
              </a:rPr>
              <a:t>Annihilationist</a:t>
            </a:r>
            <a:r>
              <a:rPr lang="en-US" sz="3000" dirty="0">
                <a:effectLst>
                  <a:outerShdw blurRad="38100" dist="38100" dir="2700000" algn="tl">
                    <a:srgbClr val="000000">
                      <a:alpha val="43137"/>
                    </a:srgbClr>
                  </a:outerShdw>
                </a:effectLst>
              </a:rPr>
              <a:t> Theological Arguments</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Examining Church History</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Conclusion</a:t>
            </a:r>
          </a:p>
        </p:txBody>
      </p:sp>
      <p:pic>
        <p:nvPicPr>
          <p:cNvPr id="2" name="Picture 1">
            <a:extLst>
              <a:ext uri="{FF2B5EF4-FFF2-40B4-BE49-F238E27FC236}">
                <a16:creationId xmlns:a16="http://schemas.microsoft.com/office/drawing/2014/main" id="{20DE5EE4-9CF5-1D2F-731D-2C01A5374F3B}"/>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3389016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6B37B-E1F3-151F-D10A-37C5B0607348}"/>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306C6540-0865-D043-9788-FDE66177F4D7}"/>
              </a:ext>
            </a:extLst>
          </p:cNvPr>
          <p:cNvSpPr>
            <a:spLocks noGrp="1" noChangeArrowheads="1"/>
          </p:cNvSpPr>
          <p:nvPr>
            <p:ph type="body" idx="1"/>
          </p:nvPr>
        </p:nvSpPr>
        <p:spPr>
          <a:xfrm>
            <a:off x="2895601" y="1444634"/>
            <a:ext cx="8686798" cy="5193696"/>
          </a:xfrm>
        </p:spPr>
        <p:txBody>
          <a:bodyPr/>
          <a:lstStyle/>
          <a:p>
            <a:pPr marL="0" indent="0" algn="just">
              <a:buNone/>
            </a:pPr>
            <a:r>
              <a:rPr lang="en-US" b="0" i="0" dirty="0">
                <a:effectLst/>
              </a:rPr>
              <a:t>“…Augustine (354–430), Anselm (1033–1109), Thomas Aquinas (1225–1274), Martin Luther (1483–1546), John Calvin (1509–1564), Jonathan Edwards (1703–1758), Charles Hodge (1797–1878), William G. T. </a:t>
            </a:r>
            <a:r>
              <a:rPr lang="en-US" b="0" i="0" dirty="0" err="1">
                <a:effectLst/>
              </a:rPr>
              <a:t>Shedd</a:t>
            </a:r>
            <a:r>
              <a:rPr lang="en-US" b="0" i="0" dirty="0">
                <a:effectLst/>
              </a:rPr>
              <a:t> (1820–1894), and B. B. </a:t>
            </a:r>
            <a:r>
              <a:rPr lang="en-US" b="0" i="0" dirty="0" err="1">
                <a:effectLst/>
              </a:rPr>
              <a:t>Warfield</a:t>
            </a:r>
            <a:r>
              <a:rPr lang="en-US" b="0" i="0" dirty="0">
                <a:effectLst/>
              </a:rPr>
              <a:t> (1851–1921). One of the orthodox position’s best recent defenses is </a:t>
            </a:r>
            <a:r>
              <a:rPr lang="en-US" b="0" i="1" dirty="0">
                <a:effectLst/>
              </a:rPr>
              <a:t>Hell on Trial</a:t>
            </a:r>
            <a:r>
              <a:rPr lang="en-US" b="0" i="0" dirty="0">
                <a:effectLst/>
              </a:rPr>
              <a:t> by Robert A. Peterson (b. 1948), and there is no more magnificent literary expression of the doctrine than </a:t>
            </a:r>
            <a:r>
              <a:rPr lang="en-US" b="0" i="1" dirty="0">
                <a:effectLst/>
              </a:rPr>
              <a:t>The Great Divorce</a:t>
            </a:r>
            <a:r>
              <a:rPr lang="en-US" b="0" i="0" dirty="0">
                <a:effectLst/>
              </a:rPr>
              <a:t> by C.S. Lewis (1898–1963).”</a:t>
            </a:r>
            <a:endParaRPr lang="en-US" b="0" i="0" dirty="0">
              <a:effectLst>
                <a:outerShdw blurRad="38100" dist="38100" dir="2700000" algn="tl">
                  <a:srgbClr val="000000">
                    <a:alpha val="43137"/>
                  </a:srgbClr>
                </a:outerShdw>
              </a:effectLst>
            </a:endParaRPr>
          </a:p>
          <a:p>
            <a:pPr marL="0" indent="0" algn="just">
              <a:buNone/>
            </a:pPr>
            <a:endParaRPr lang="en-US" sz="2800" b="0" i="0" u="none" strike="noStrike" dirty="0">
              <a:effectLst>
                <a:outerShdw blurRad="38100" dist="38100" dir="2700000" algn="tl">
                  <a:srgbClr val="000000">
                    <a:alpha val="43137"/>
                  </a:srgbClr>
                </a:outerShdw>
              </a:effectLst>
            </a:endParaRPr>
          </a:p>
        </p:txBody>
      </p:sp>
      <p:sp>
        <p:nvSpPr>
          <p:cNvPr id="4" name="Text Box 5">
            <a:extLst>
              <a:ext uri="{FF2B5EF4-FFF2-40B4-BE49-F238E27FC236}">
                <a16:creationId xmlns:a16="http://schemas.microsoft.com/office/drawing/2014/main" id="{EB61D7B0-0078-18BC-7256-6ABA4C2A888C}"/>
              </a:ext>
            </a:extLst>
          </p:cNvPr>
          <p:cNvSpPr txBox="1">
            <a:spLocks noChangeArrowheads="1"/>
          </p:cNvSpPr>
          <p:nvPr/>
        </p:nvSpPr>
        <p:spPr bwMode="auto">
          <a:xfrm>
            <a:off x="3381375" y="219670"/>
            <a:ext cx="542925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Norman Geisler</a:t>
            </a:r>
          </a:p>
          <a:p>
            <a:pPr algn="ct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Geisler, N. L. (2005). </a:t>
            </a:r>
            <a:r>
              <a:rPr lang="en-US" sz="1600" b="0" i="1" dirty="0">
                <a:effectLst/>
                <a:latin typeface="Calibri" panose="020F0502020204030204" pitchFamily="34" charset="0"/>
                <a:ea typeface="Calibri" panose="020F0502020204030204" pitchFamily="34" charset="0"/>
                <a:cs typeface="Calibri" panose="020F0502020204030204" pitchFamily="34" charset="0"/>
              </a:rPr>
              <a:t>Systematic theology, volume four: church, last things</a:t>
            </a: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 (p. </a:t>
            </a:r>
            <a:r>
              <a:rPr lang="en-US" sz="1600" dirty="0">
                <a:latin typeface="Calibri" panose="020F0502020204030204" pitchFamily="34" charset="0"/>
                <a:ea typeface="Calibri" panose="020F0502020204030204" pitchFamily="34" charset="0"/>
                <a:cs typeface="Calibri" panose="020F0502020204030204" pitchFamily="34" charset="0"/>
              </a:rPr>
              <a:t>391</a:t>
            </a: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 Bethany House Publishers.</a:t>
            </a:r>
            <a:endParaRPr lang="en-US" altLang="en-US" sz="16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E7CAE76A-9E49-4E3C-81E6-82654EA1E239}"/>
              </a:ext>
            </a:extLst>
          </p:cNvPr>
          <p:cNvPicPr>
            <a:picLocks noChangeAspect="1"/>
          </p:cNvPicPr>
          <p:nvPr/>
        </p:nvPicPr>
        <p:blipFill>
          <a:blip r:embed="rId3"/>
          <a:stretch>
            <a:fillRect/>
          </a:stretch>
        </p:blipFill>
        <p:spPr>
          <a:xfrm>
            <a:off x="609601" y="1828800"/>
            <a:ext cx="2133599" cy="3200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60113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6B37B-E1F3-151F-D10A-37C5B0607348}"/>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306C6540-0865-D043-9788-FDE66177F4D7}"/>
              </a:ext>
            </a:extLst>
          </p:cNvPr>
          <p:cNvSpPr>
            <a:spLocks noGrp="1" noChangeArrowheads="1"/>
          </p:cNvSpPr>
          <p:nvPr>
            <p:ph type="body" idx="1"/>
          </p:nvPr>
        </p:nvSpPr>
        <p:spPr>
          <a:xfrm>
            <a:off x="2895601" y="1444634"/>
            <a:ext cx="8686798" cy="5193696"/>
          </a:xfrm>
        </p:spPr>
        <p:txBody>
          <a:bodyPr/>
          <a:lstStyle/>
          <a:p>
            <a:pPr marL="0" indent="0" algn="just">
              <a:buNone/>
            </a:pPr>
            <a:r>
              <a:rPr lang="en-US" b="0" i="0" dirty="0">
                <a:effectLst>
                  <a:outerShdw blurRad="38100" dist="38100" dir="2700000" algn="tl">
                    <a:srgbClr val="000000">
                      <a:alpha val="43137"/>
                    </a:srgbClr>
                  </a:outerShdw>
                </a:effectLst>
              </a:rPr>
              <a:t>“The historical evidence against </a:t>
            </a:r>
            <a:r>
              <a:rPr lang="en-US" b="0" i="0" dirty="0" err="1">
                <a:effectLst>
                  <a:outerShdw blurRad="38100" dist="38100" dir="2700000" algn="tl">
                    <a:srgbClr val="000000">
                      <a:alpha val="43137"/>
                    </a:srgbClr>
                  </a:outerShdw>
                </a:effectLst>
              </a:rPr>
              <a:t>annihilationism</a:t>
            </a:r>
            <a:r>
              <a:rPr lang="en-US" b="0" i="0" dirty="0">
                <a:effectLst>
                  <a:outerShdw blurRad="38100" dist="38100" dir="2700000" algn="tl">
                    <a:srgbClr val="000000">
                      <a:alpha val="43137"/>
                    </a:srgbClr>
                  </a:outerShdw>
                </a:effectLst>
              </a:rPr>
              <a:t> is the same as the historical argument for eternal conscious punishment—that is, the historical evidence against </a:t>
            </a:r>
            <a:r>
              <a:rPr lang="en-US" b="0" i="0" dirty="0" err="1">
                <a:effectLst>
                  <a:outerShdw blurRad="38100" dist="38100" dir="2700000" algn="tl">
                    <a:srgbClr val="000000">
                      <a:alpha val="43137"/>
                    </a:srgbClr>
                  </a:outerShdw>
                </a:effectLst>
              </a:rPr>
              <a:t>annihilationism</a:t>
            </a:r>
            <a:r>
              <a:rPr lang="en-US" b="0" i="0" dirty="0">
                <a:effectLst>
                  <a:outerShdw blurRad="38100" dist="38100" dir="2700000" algn="tl">
                    <a:srgbClr val="000000">
                      <a:alpha val="43137"/>
                    </a:srgbClr>
                  </a:outerShdw>
                </a:effectLst>
              </a:rPr>
              <a:t> is identical to the evidence for hell, already summarized; </a:t>
            </a:r>
            <a:r>
              <a:rPr lang="en-US" b="0" i="0" dirty="0" err="1">
                <a:effectLst>
                  <a:outerShdw blurRad="38100" dist="38100" dir="2700000" algn="tl">
                    <a:srgbClr val="000000">
                      <a:alpha val="43137"/>
                    </a:srgbClr>
                  </a:outerShdw>
                </a:effectLst>
              </a:rPr>
              <a:t>annihilationism</a:t>
            </a:r>
            <a:r>
              <a:rPr lang="en-US" b="0" i="0" dirty="0">
                <a:effectLst>
                  <a:outerShdw blurRad="38100" dist="38100" dir="2700000" algn="tl">
                    <a:srgbClr val="000000">
                      <a:alpha val="43137"/>
                    </a:srgbClr>
                  </a:outerShdw>
                </a:effectLst>
              </a:rPr>
              <a:t> is opposed by most orthodox teachers in church history, from the beginning to the present. We saw earlier that </a:t>
            </a:r>
            <a:r>
              <a:rPr lang="en-US" b="0" i="0" dirty="0" err="1">
                <a:effectLst>
                  <a:outerShdw blurRad="38100" dist="38100" dir="2700000" algn="tl">
                    <a:srgbClr val="000000">
                      <a:alpha val="43137"/>
                    </a:srgbClr>
                  </a:outerShdw>
                </a:effectLst>
              </a:rPr>
              <a:t>annihilationism</a:t>
            </a:r>
            <a:r>
              <a:rPr lang="en-US" b="0" i="0" dirty="0">
                <a:effectLst>
                  <a:outerShdw blurRad="38100" dist="38100" dir="2700000" algn="tl">
                    <a:srgbClr val="000000">
                      <a:alpha val="43137"/>
                    </a:srgbClr>
                  </a:outerShdw>
                </a:effectLst>
              </a:rPr>
              <a:t> was roundly condemned by the early church.”</a:t>
            </a:r>
          </a:p>
          <a:p>
            <a:pPr marL="0" indent="0" algn="just">
              <a:buNone/>
            </a:pPr>
            <a:endParaRPr lang="en-US" sz="2800" b="0" i="0" u="none" strike="noStrike" dirty="0">
              <a:effectLst>
                <a:outerShdw blurRad="38100" dist="38100" dir="2700000" algn="tl">
                  <a:srgbClr val="000000">
                    <a:alpha val="43137"/>
                  </a:srgbClr>
                </a:outerShdw>
              </a:effectLst>
            </a:endParaRPr>
          </a:p>
        </p:txBody>
      </p:sp>
      <p:sp>
        <p:nvSpPr>
          <p:cNvPr id="4" name="Text Box 5">
            <a:extLst>
              <a:ext uri="{FF2B5EF4-FFF2-40B4-BE49-F238E27FC236}">
                <a16:creationId xmlns:a16="http://schemas.microsoft.com/office/drawing/2014/main" id="{EB61D7B0-0078-18BC-7256-6ABA4C2A888C}"/>
              </a:ext>
            </a:extLst>
          </p:cNvPr>
          <p:cNvSpPr txBox="1">
            <a:spLocks noChangeArrowheads="1"/>
          </p:cNvSpPr>
          <p:nvPr/>
        </p:nvSpPr>
        <p:spPr bwMode="auto">
          <a:xfrm>
            <a:off x="3381375" y="219670"/>
            <a:ext cx="542925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Norman Geisler</a:t>
            </a:r>
          </a:p>
          <a:p>
            <a:pPr algn="ct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Geisler, N. L. (2005). </a:t>
            </a:r>
            <a:r>
              <a:rPr lang="en-US" sz="1600" b="0" i="1" dirty="0">
                <a:effectLst/>
                <a:latin typeface="Calibri" panose="020F0502020204030204" pitchFamily="34" charset="0"/>
                <a:ea typeface="Calibri" panose="020F0502020204030204" pitchFamily="34" charset="0"/>
                <a:cs typeface="Calibri" panose="020F0502020204030204" pitchFamily="34" charset="0"/>
              </a:rPr>
              <a:t>Systematic theology, volume four: church, last things</a:t>
            </a: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 (p. 41</a:t>
            </a:r>
            <a:r>
              <a:rPr lang="en-US" sz="1600" dirty="0">
                <a:latin typeface="Calibri" panose="020F0502020204030204" pitchFamily="34" charset="0"/>
                <a:ea typeface="Calibri" panose="020F0502020204030204" pitchFamily="34" charset="0"/>
                <a:cs typeface="Calibri" panose="020F0502020204030204" pitchFamily="34" charset="0"/>
              </a:rPr>
              <a:t>1</a:t>
            </a: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 Bethany House Publishers.</a:t>
            </a:r>
            <a:endParaRPr lang="en-US" altLang="en-US" sz="16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E7CAE76A-9E49-4E3C-81E6-82654EA1E239}"/>
              </a:ext>
            </a:extLst>
          </p:cNvPr>
          <p:cNvPicPr>
            <a:picLocks noChangeAspect="1"/>
          </p:cNvPicPr>
          <p:nvPr/>
        </p:nvPicPr>
        <p:blipFill>
          <a:blip r:embed="rId3"/>
          <a:stretch>
            <a:fillRect/>
          </a:stretch>
        </p:blipFill>
        <p:spPr>
          <a:xfrm>
            <a:off x="609601" y="1828800"/>
            <a:ext cx="2133599" cy="3200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43547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6B37B-E1F3-151F-D10A-37C5B0607348}"/>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306C6540-0865-D043-9788-FDE66177F4D7}"/>
              </a:ext>
            </a:extLst>
          </p:cNvPr>
          <p:cNvSpPr>
            <a:spLocks noGrp="1" noChangeArrowheads="1"/>
          </p:cNvSpPr>
          <p:nvPr>
            <p:ph type="body" idx="1"/>
          </p:nvPr>
        </p:nvSpPr>
        <p:spPr>
          <a:xfrm>
            <a:off x="2895601" y="1444634"/>
            <a:ext cx="8686798" cy="5193696"/>
          </a:xfrm>
        </p:spPr>
        <p:txBody>
          <a:bodyPr/>
          <a:lstStyle/>
          <a:p>
            <a:pPr marL="0" indent="0" algn="just">
              <a:buNone/>
            </a:pPr>
            <a:r>
              <a:rPr lang="en-US" b="0" dirty="0">
                <a:effectLst>
                  <a:outerShdw blurRad="38100" dist="38100" dir="2700000" algn="tl">
                    <a:srgbClr val="000000">
                      <a:alpha val="43137"/>
                    </a:srgbClr>
                  </a:outerShdw>
                </a:effectLst>
              </a:rPr>
              <a:t>“In one example, the last of the nine anathemas of Emperor Justinian (c. 483–565) against Origen (c. 185–c. 254) reads: ‘If anyone says … that the punishment of demons and of impious men is only temporary and will one day have an end … let him be anathema’ (in Roberts and Donaldson, </a:t>
            </a:r>
            <a:r>
              <a:rPr lang="en-US" b="0" i="1" dirty="0">
                <a:effectLst>
                  <a:outerShdw blurRad="38100" dist="38100" dir="2700000" algn="tl">
                    <a:srgbClr val="000000">
                      <a:alpha val="43137"/>
                    </a:srgbClr>
                  </a:outerShdw>
                </a:effectLst>
              </a:rPr>
              <a:t>ANF</a:t>
            </a:r>
            <a:r>
              <a:rPr lang="en-US" b="0" dirty="0">
                <a:effectLst>
                  <a:outerShdw blurRad="38100" dist="38100" dir="2700000" algn="tl">
                    <a:srgbClr val="000000">
                      <a:alpha val="43137"/>
                    </a:srgbClr>
                  </a:outerShdw>
                </a:effectLst>
              </a:rPr>
              <a:t>, Vol. 14). Before the Reformation, the Fifth Lateran Council (1513) also condemned the denial of hell (see Cross, </a:t>
            </a:r>
            <a:r>
              <a:rPr lang="en-US" b="0" i="1" dirty="0">
                <a:effectLst>
                  <a:outerShdw blurRad="38100" dist="38100" dir="2700000" algn="tl">
                    <a:srgbClr val="000000">
                      <a:alpha val="43137"/>
                    </a:srgbClr>
                  </a:outerShdw>
                </a:effectLst>
              </a:rPr>
              <a:t>ODCC</a:t>
            </a:r>
            <a:r>
              <a:rPr lang="en-US" b="0" dirty="0">
                <a:effectLst>
                  <a:outerShdw blurRad="38100" dist="38100" dir="2700000" algn="tl">
                    <a:srgbClr val="000000">
                      <a:alpha val="43137"/>
                    </a:srgbClr>
                  </a:outerShdw>
                </a:effectLst>
              </a:rPr>
              <a:t>, 328).”</a:t>
            </a:r>
          </a:p>
          <a:p>
            <a:pPr marL="0" indent="0" algn="just">
              <a:buNone/>
            </a:pPr>
            <a:endParaRPr lang="en-US" sz="2800" b="0" i="0" u="none" strike="noStrike" dirty="0">
              <a:effectLst>
                <a:outerShdw blurRad="38100" dist="38100" dir="2700000" algn="tl">
                  <a:srgbClr val="000000">
                    <a:alpha val="43137"/>
                  </a:srgbClr>
                </a:outerShdw>
              </a:effectLst>
            </a:endParaRPr>
          </a:p>
        </p:txBody>
      </p:sp>
      <p:sp>
        <p:nvSpPr>
          <p:cNvPr id="4" name="Text Box 5">
            <a:extLst>
              <a:ext uri="{FF2B5EF4-FFF2-40B4-BE49-F238E27FC236}">
                <a16:creationId xmlns:a16="http://schemas.microsoft.com/office/drawing/2014/main" id="{EB61D7B0-0078-18BC-7256-6ABA4C2A888C}"/>
              </a:ext>
            </a:extLst>
          </p:cNvPr>
          <p:cNvSpPr txBox="1">
            <a:spLocks noChangeArrowheads="1"/>
          </p:cNvSpPr>
          <p:nvPr/>
        </p:nvSpPr>
        <p:spPr bwMode="auto">
          <a:xfrm>
            <a:off x="3381375" y="219670"/>
            <a:ext cx="542925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Norman Geisler</a:t>
            </a:r>
          </a:p>
          <a:p>
            <a:pPr algn="ct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Geisler, N. L. (2005). </a:t>
            </a:r>
            <a:r>
              <a:rPr lang="en-US" sz="1600" b="0" i="1" dirty="0">
                <a:effectLst/>
                <a:latin typeface="Calibri" panose="020F0502020204030204" pitchFamily="34" charset="0"/>
                <a:ea typeface="Calibri" panose="020F0502020204030204" pitchFamily="34" charset="0"/>
                <a:cs typeface="Calibri" panose="020F0502020204030204" pitchFamily="34" charset="0"/>
              </a:rPr>
              <a:t>Systematic theology, volume four: church, last things</a:t>
            </a: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 (p. 41</a:t>
            </a:r>
            <a:r>
              <a:rPr lang="en-US" sz="1600" dirty="0">
                <a:latin typeface="Calibri" panose="020F0502020204030204" pitchFamily="34" charset="0"/>
                <a:ea typeface="Calibri" panose="020F0502020204030204" pitchFamily="34" charset="0"/>
                <a:cs typeface="Calibri" panose="020F0502020204030204" pitchFamily="34" charset="0"/>
              </a:rPr>
              <a:t>1</a:t>
            </a: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 Bethany House Publishers.</a:t>
            </a:r>
            <a:endParaRPr lang="en-US" altLang="en-US" sz="16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E7CAE76A-9E49-4E3C-81E6-82654EA1E239}"/>
              </a:ext>
            </a:extLst>
          </p:cNvPr>
          <p:cNvPicPr>
            <a:picLocks noChangeAspect="1"/>
          </p:cNvPicPr>
          <p:nvPr/>
        </p:nvPicPr>
        <p:blipFill>
          <a:blip r:embed="rId3"/>
          <a:stretch>
            <a:fillRect/>
          </a:stretch>
        </p:blipFill>
        <p:spPr>
          <a:xfrm>
            <a:off x="609601" y="1828800"/>
            <a:ext cx="2133599" cy="3200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75899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CB190-258A-7B8F-29FF-296F7FAE9AD4}"/>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CD5DF12D-9C7C-E9ED-B582-E8B9E2C27546}"/>
              </a:ext>
            </a:extLst>
          </p:cNvPr>
          <p:cNvSpPr>
            <a:spLocks noGrp="1"/>
          </p:cNvSpPr>
          <p:nvPr>
            <p:ph type="title"/>
          </p:nvPr>
        </p:nvSpPr>
        <p:spPr>
          <a:xfrm>
            <a:off x="609600" y="228600"/>
            <a:ext cx="10972800" cy="914400"/>
          </a:xfrm>
        </p:spPr>
        <p:txBody>
          <a:bodyPr/>
          <a:lstStyle/>
          <a:p>
            <a:pPr algn="ctr"/>
            <a:r>
              <a:rPr lang="en-US" sz="3600" dirty="0">
                <a:effectLst>
                  <a:outerShdw blurRad="38100" dist="38100" dir="2700000" algn="tl">
                    <a:srgbClr val="000000">
                      <a:alpha val="43137"/>
                    </a:srgbClr>
                  </a:outerShdw>
                </a:effectLst>
              </a:rPr>
              <a:t>VI. Examining Church History</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D131DF97-FF4A-FF0D-9046-9209F8F006D0}"/>
              </a:ext>
            </a:extLst>
          </p:cNvPr>
          <p:cNvSpPr>
            <a:spLocks noGrp="1"/>
          </p:cNvSpPr>
          <p:nvPr>
            <p:ph idx="1"/>
          </p:nvPr>
        </p:nvSpPr>
        <p:spPr>
          <a:xfrm>
            <a:off x="940850" y="2086578"/>
            <a:ext cx="7046506" cy="3200400"/>
          </a:xfrm>
        </p:spPr>
        <p:txBody>
          <a:bodyPr/>
          <a:lstStyle/>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General overview </a:t>
            </a:r>
          </a:p>
          <a:p>
            <a:pPr marL="457200" indent="-457200">
              <a:spcBef>
                <a:spcPts val="600"/>
              </a:spcBef>
              <a:spcAft>
                <a:spcPts val="1200"/>
              </a:spcAft>
              <a:buClr>
                <a:srgbClr val="CC66FF"/>
              </a:buClr>
              <a:buSzPct val="100000"/>
              <a:buFont typeface="+mj-lt"/>
              <a:buAutoNum type="alphaUcPeriod"/>
              <a:defRPr/>
            </a:pPr>
            <a:r>
              <a:rPr lang="en-US" b="1" u="sng" dirty="0">
                <a:solidFill>
                  <a:srgbClr val="FFFFCC"/>
                </a:solidFill>
                <a:cs typeface="Calibri" pitchFamily="34" charset="0"/>
              </a:rPr>
              <a:t>Early fathers</a:t>
            </a:r>
          </a:p>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Medieval fathers</a:t>
            </a:r>
          </a:p>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Reformation leaders</a:t>
            </a:r>
          </a:p>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Post reformation teachers</a:t>
            </a:r>
          </a:p>
          <a:p>
            <a:pPr marL="742950" indent="-742950">
              <a:spcBef>
                <a:spcPts val="600"/>
              </a:spcBef>
              <a:spcAft>
                <a:spcPts val="1200"/>
              </a:spcAft>
              <a:buClr>
                <a:srgbClr val="CC66FF"/>
              </a:buClr>
              <a:buSzPct val="100000"/>
              <a:buFont typeface="+mj-lt"/>
              <a:buAutoNum type="alphaUcPeriod"/>
              <a:defRPr/>
            </a:pPr>
            <a:endParaRPr lang="en-US" b="1" u="sng" dirty="0">
              <a:solidFill>
                <a:srgbClr val="FFFFCC"/>
              </a:solidFill>
              <a:cs typeface="Calibri" pitchFamily="34" charset="0"/>
            </a:endParaRPr>
          </a:p>
        </p:txBody>
      </p:sp>
      <p:pic>
        <p:nvPicPr>
          <p:cNvPr id="2" name="Picture 1">
            <a:extLst>
              <a:ext uri="{FF2B5EF4-FFF2-40B4-BE49-F238E27FC236}">
                <a16:creationId xmlns:a16="http://schemas.microsoft.com/office/drawing/2014/main" id="{6A9BEADA-9F97-BA4A-D630-763F44E34228}"/>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2743521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6B37B-E1F3-151F-D10A-37C5B0607348}"/>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306C6540-0865-D043-9788-FDE66177F4D7}"/>
              </a:ext>
            </a:extLst>
          </p:cNvPr>
          <p:cNvSpPr>
            <a:spLocks noGrp="1" noChangeArrowheads="1"/>
          </p:cNvSpPr>
          <p:nvPr>
            <p:ph type="body" idx="1"/>
          </p:nvPr>
        </p:nvSpPr>
        <p:spPr>
          <a:xfrm>
            <a:off x="2895601" y="1444634"/>
            <a:ext cx="8686798" cy="5193696"/>
          </a:xfrm>
        </p:spPr>
        <p:txBody>
          <a:bodyPr/>
          <a:lstStyle/>
          <a:p>
            <a:pPr marL="0" indent="0" algn="just">
              <a:buNone/>
            </a:pPr>
            <a:r>
              <a:rPr lang="en-US" b="0" i="0" dirty="0">
                <a:effectLst/>
              </a:rPr>
              <a:t>“Thou </a:t>
            </a:r>
            <a:r>
              <a:rPr lang="en-US" b="0" i="0" dirty="0" err="1">
                <a:effectLst/>
              </a:rPr>
              <a:t>threatenest</a:t>
            </a:r>
            <a:r>
              <a:rPr lang="en-US" b="0" i="0" dirty="0">
                <a:effectLst/>
              </a:rPr>
              <a:t> me with fire which </a:t>
            </a:r>
            <a:r>
              <a:rPr lang="en-US" b="0" i="0" dirty="0" err="1">
                <a:effectLst/>
              </a:rPr>
              <a:t>burneth</a:t>
            </a:r>
            <a:r>
              <a:rPr lang="en-US" b="0" i="0" dirty="0">
                <a:effectLst/>
              </a:rPr>
              <a:t> for an hour, and after a little is extinguished, but art ignorant of the fire of the coming judgment and of </a:t>
            </a:r>
            <a:r>
              <a:rPr lang="en-US" b="1" i="0" u="sng" dirty="0">
                <a:solidFill>
                  <a:srgbClr val="FFFFCC"/>
                </a:solidFill>
                <a:effectLst/>
              </a:rPr>
              <a:t>eternal punishment</a:t>
            </a:r>
            <a:r>
              <a:rPr lang="en-US" b="0" i="0" dirty="0">
                <a:effectLst/>
              </a:rPr>
              <a:t>, reserved for the ungodly. (</a:t>
            </a:r>
            <a:r>
              <a:rPr lang="en-US" b="0" i="1" dirty="0">
                <a:effectLst/>
              </a:rPr>
              <a:t>EECS</a:t>
            </a:r>
            <a:r>
              <a:rPr lang="en-US" b="0" i="0" dirty="0">
                <a:effectLst/>
              </a:rPr>
              <a:t>, 11)</a:t>
            </a:r>
            <a:r>
              <a:rPr lang="en-US" sz="2800" dirty="0">
                <a:effectLst>
                  <a:outerShdw blurRad="38100" dist="38100" dir="2700000" algn="tl">
                    <a:srgbClr val="000000">
                      <a:alpha val="43137"/>
                    </a:srgbClr>
                  </a:outerShdw>
                </a:effectLst>
              </a:rPr>
              <a:t>.”</a:t>
            </a:r>
            <a:endParaRPr lang="en-US" b="0" i="0" dirty="0">
              <a:effectLst/>
            </a:endParaRPr>
          </a:p>
        </p:txBody>
      </p:sp>
      <p:sp>
        <p:nvSpPr>
          <p:cNvPr id="4" name="Text Box 5">
            <a:extLst>
              <a:ext uri="{FF2B5EF4-FFF2-40B4-BE49-F238E27FC236}">
                <a16:creationId xmlns:a16="http://schemas.microsoft.com/office/drawing/2014/main" id="{EB61D7B0-0078-18BC-7256-6ABA4C2A888C}"/>
              </a:ext>
            </a:extLst>
          </p:cNvPr>
          <p:cNvSpPr txBox="1">
            <a:spLocks noChangeArrowheads="1"/>
          </p:cNvSpPr>
          <p:nvPr/>
        </p:nvSpPr>
        <p:spPr bwMode="auto">
          <a:xfrm>
            <a:off x="3381375" y="219670"/>
            <a:ext cx="542925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Polycarp</a:t>
            </a: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(2</a:t>
            </a:r>
            <a:r>
              <a:rPr lang="en-US" altLang="en-US" sz="3600" baseline="30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nd</a:t>
            </a: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Century)</a:t>
            </a:r>
          </a:p>
          <a:p>
            <a:pPr algn="ct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Geisler, N. L. (2005). </a:t>
            </a:r>
            <a:r>
              <a:rPr lang="en-US" sz="1600" b="0" i="1" dirty="0">
                <a:effectLst/>
                <a:latin typeface="Calibri" panose="020F0502020204030204" pitchFamily="34" charset="0"/>
                <a:ea typeface="Calibri" panose="020F0502020204030204" pitchFamily="34" charset="0"/>
                <a:cs typeface="Calibri" panose="020F0502020204030204" pitchFamily="34" charset="0"/>
              </a:rPr>
              <a:t>Systematic theology, volume four: church, last things</a:t>
            </a: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 (p. </a:t>
            </a:r>
            <a:r>
              <a:rPr lang="en-US" sz="1600" dirty="0">
                <a:latin typeface="Calibri" panose="020F0502020204030204" pitchFamily="34" charset="0"/>
                <a:ea typeface="Calibri" panose="020F0502020204030204" pitchFamily="34" charset="0"/>
                <a:cs typeface="Calibri" panose="020F0502020204030204" pitchFamily="34" charset="0"/>
              </a:rPr>
              <a:t>348</a:t>
            </a: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 Bethany House Publishers.</a:t>
            </a:r>
            <a:endParaRPr lang="en-US" altLang="en-US" sz="16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E7CAE76A-9E49-4E3C-81E6-82654EA1E239}"/>
              </a:ext>
            </a:extLst>
          </p:cNvPr>
          <p:cNvPicPr>
            <a:picLocks noChangeAspect="1"/>
          </p:cNvPicPr>
          <p:nvPr/>
        </p:nvPicPr>
        <p:blipFill>
          <a:blip r:embed="rId3"/>
          <a:stretch>
            <a:fillRect/>
          </a:stretch>
        </p:blipFill>
        <p:spPr>
          <a:xfrm>
            <a:off x="609601" y="1828800"/>
            <a:ext cx="2133599" cy="3200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95966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6B37B-E1F3-151F-D10A-37C5B0607348}"/>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306C6540-0865-D043-9788-FDE66177F4D7}"/>
              </a:ext>
            </a:extLst>
          </p:cNvPr>
          <p:cNvSpPr>
            <a:spLocks noGrp="1" noChangeArrowheads="1"/>
          </p:cNvSpPr>
          <p:nvPr>
            <p:ph type="body" idx="1"/>
          </p:nvPr>
        </p:nvSpPr>
        <p:spPr>
          <a:xfrm>
            <a:off x="2895601" y="1444634"/>
            <a:ext cx="8686798" cy="5193696"/>
          </a:xfrm>
        </p:spPr>
        <p:txBody>
          <a:bodyPr/>
          <a:lstStyle/>
          <a:p>
            <a:pPr marL="0" indent="0" algn="just">
              <a:buNone/>
            </a:pPr>
            <a:r>
              <a:rPr lang="en-US" sz="3100" b="0" i="0" dirty="0">
                <a:effectLst>
                  <a:outerShdw blurRad="38100" dist="38100" dir="2700000" algn="tl">
                    <a:srgbClr val="000000">
                      <a:alpha val="43137"/>
                    </a:srgbClr>
                  </a:outerShdw>
                </a:effectLst>
              </a:rPr>
              <a:t>“Admitting, therefore, the proof which events happening as predicted afford, I do not disbelieve, but I believe, obedient to God, whom, if you please, do you also submit to, believing Him, lest if now you continue unbelieving, you be convinced hereafter, when you are </a:t>
            </a:r>
            <a:r>
              <a:rPr lang="en-US" sz="3100" b="1" i="0" u="sng" dirty="0">
                <a:solidFill>
                  <a:srgbClr val="FFFFCC"/>
                </a:solidFill>
                <a:effectLst>
                  <a:outerShdw blurRad="38100" dist="38100" dir="2700000" algn="tl">
                    <a:srgbClr val="000000">
                      <a:alpha val="43137"/>
                    </a:srgbClr>
                  </a:outerShdw>
                </a:effectLst>
              </a:rPr>
              <a:t>tormented with eternal punishments</a:t>
            </a:r>
            <a:r>
              <a:rPr lang="en-US" sz="3100" b="0" i="0" dirty="0">
                <a:effectLst>
                  <a:outerShdw blurRad="38100" dist="38100" dir="2700000" algn="tl">
                    <a:srgbClr val="000000">
                      <a:alpha val="43137"/>
                    </a:srgbClr>
                  </a:outerShdw>
                </a:effectLst>
              </a:rPr>
              <a:t>; which punishments, when they had been foretold by the prophets, the later-born poets and philosophers stole from the holy Scriptures, to make their doctrines worthy of credit. (</a:t>
            </a:r>
            <a:r>
              <a:rPr lang="en-US" sz="3100" b="0" i="1" dirty="0">
                <a:effectLst>
                  <a:outerShdw blurRad="38100" dist="38100" dir="2700000" algn="tl">
                    <a:srgbClr val="000000">
                      <a:alpha val="43137"/>
                    </a:srgbClr>
                  </a:outerShdw>
                </a:effectLst>
              </a:rPr>
              <a:t>TA</a:t>
            </a:r>
            <a:r>
              <a:rPr lang="en-US" sz="3100" b="0" i="0" dirty="0">
                <a:effectLst>
                  <a:outerShdw blurRad="38100" dist="38100" dir="2700000" algn="tl">
                    <a:srgbClr val="000000">
                      <a:alpha val="43137"/>
                    </a:srgbClr>
                  </a:outerShdw>
                </a:effectLst>
              </a:rPr>
              <a:t>, 1.14)</a:t>
            </a:r>
            <a:r>
              <a:rPr lang="en-US" sz="3100" dirty="0">
                <a:effectLst>
                  <a:outerShdw blurRad="38100" dist="38100" dir="2700000" algn="tl">
                    <a:srgbClr val="000000">
                      <a:alpha val="43137"/>
                    </a:srgbClr>
                  </a:outerShdw>
                </a:effectLst>
              </a:rPr>
              <a:t>.”</a:t>
            </a:r>
            <a:endParaRPr lang="en-US" sz="3100" b="0" i="0" dirty="0">
              <a:effectLst>
                <a:outerShdw blurRad="38100" dist="38100" dir="2700000" algn="tl">
                  <a:srgbClr val="000000">
                    <a:alpha val="43137"/>
                  </a:srgbClr>
                </a:outerShdw>
              </a:effectLst>
            </a:endParaRPr>
          </a:p>
        </p:txBody>
      </p:sp>
      <p:sp>
        <p:nvSpPr>
          <p:cNvPr id="4" name="Text Box 5">
            <a:extLst>
              <a:ext uri="{FF2B5EF4-FFF2-40B4-BE49-F238E27FC236}">
                <a16:creationId xmlns:a16="http://schemas.microsoft.com/office/drawing/2014/main" id="{EB61D7B0-0078-18BC-7256-6ABA4C2A888C}"/>
              </a:ext>
            </a:extLst>
          </p:cNvPr>
          <p:cNvSpPr txBox="1">
            <a:spLocks noChangeArrowheads="1"/>
          </p:cNvSpPr>
          <p:nvPr/>
        </p:nvSpPr>
        <p:spPr bwMode="auto">
          <a:xfrm>
            <a:off x="3381375" y="219670"/>
            <a:ext cx="542925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Theophilus</a:t>
            </a: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(A.D. 130–190)</a:t>
            </a:r>
          </a:p>
          <a:p>
            <a:pPr algn="ct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Geisler, N. L. (2005). </a:t>
            </a:r>
            <a:r>
              <a:rPr lang="en-US" sz="1600" b="0" i="1" dirty="0">
                <a:effectLst/>
                <a:latin typeface="Calibri" panose="020F0502020204030204" pitchFamily="34" charset="0"/>
                <a:ea typeface="Calibri" panose="020F0502020204030204" pitchFamily="34" charset="0"/>
                <a:cs typeface="Calibri" panose="020F0502020204030204" pitchFamily="34" charset="0"/>
              </a:rPr>
              <a:t>Systematic theology, volume four: church, last things</a:t>
            </a: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 (p. </a:t>
            </a:r>
            <a:r>
              <a:rPr lang="en-US" sz="1600" dirty="0">
                <a:latin typeface="Calibri" panose="020F0502020204030204" pitchFamily="34" charset="0"/>
                <a:ea typeface="Calibri" panose="020F0502020204030204" pitchFamily="34" charset="0"/>
                <a:cs typeface="Calibri" panose="020F0502020204030204" pitchFamily="34" charset="0"/>
              </a:rPr>
              <a:t>349</a:t>
            </a: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 Bethany House Publishers.</a:t>
            </a:r>
            <a:endParaRPr lang="en-US" altLang="en-US" sz="16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E7CAE76A-9E49-4E3C-81E6-82654EA1E239}"/>
              </a:ext>
            </a:extLst>
          </p:cNvPr>
          <p:cNvPicPr>
            <a:picLocks noChangeAspect="1"/>
          </p:cNvPicPr>
          <p:nvPr/>
        </p:nvPicPr>
        <p:blipFill>
          <a:blip r:embed="rId3"/>
          <a:stretch>
            <a:fillRect/>
          </a:stretch>
        </p:blipFill>
        <p:spPr>
          <a:xfrm>
            <a:off x="609601" y="1828800"/>
            <a:ext cx="2133599" cy="3200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11000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6B37B-E1F3-151F-D10A-37C5B0607348}"/>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306C6540-0865-D043-9788-FDE66177F4D7}"/>
              </a:ext>
            </a:extLst>
          </p:cNvPr>
          <p:cNvSpPr>
            <a:spLocks noGrp="1" noChangeArrowheads="1"/>
          </p:cNvSpPr>
          <p:nvPr>
            <p:ph type="body" idx="1"/>
          </p:nvPr>
        </p:nvSpPr>
        <p:spPr>
          <a:xfrm>
            <a:off x="2895601" y="1444634"/>
            <a:ext cx="8686798" cy="5193696"/>
          </a:xfrm>
        </p:spPr>
        <p:txBody>
          <a:bodyPr/>
          <a:lstStyle/>
          <a:p>
            <a:pPr marL="0" indent="0" algn="just">
              <a:buNone/>
            </a:pPr>
            <a:r>
              <a:rPr lang="en-US" b="0" i="0" dirty="0">
                <a:effectLst>
                  <a:outerShdw blurRad="38100" dist="38100" dir="2700000" algn="tl">
                    <a:srgbClr val="000000">
                      <a:alpha val="43137"/>
                    </a:srgbClr>
                  </a:outerShdw>
                </a:effectLst>
              </a:rPr>
              <a:t>“O ye heathen; who have and deserve our pity, behold, we set before you the promise which our sacred system offers. It guarantees eternal life to such as follow and observe it; on the other hand, it threatens with the </a:t>
            </a:r>
            <a:r>
              <a:rPr lang="en-US" b="1" i="0" u="sng" dirty="0">
                <a:solidFill>
                  <a:srgbClr val="FFFFCC"/>
                </a:solidFill>
                <a:effectLst>
                  <a:outerShdw blurRad="38100" dist="38100" dir="2700000" algn="tl">
                    <a:srgbClr val="000000">
                      <a:alpha val="43137"/>
                    </a:srgbClr>
                  </a:outerShdw>
                </a:effectLst>
              </a:rPr>
              <a:t>eternal punishment of an unending fire</a:t>
            </a:r>
            <a:r>
              <a:rPr lang="en-US" b="0" i="0" dirty="0">
                <a:effectLst>
                  <a:outerShdw blurRad="38100" dist="38100" dir="2700000" algn="tl">
                    <a:srgbClr val="000000">
                      <a:alpha val="43137"/>
                    </a:srgbClr>
                  </a:outerShdw>
                </a:effectLst>
              </a:rPr>
              <a:t> those who are profane and hostile; while to both classes alike is preached a resurrection from the dead. (</a:t>
            </a:r>
            <a:r>
              <a:rPr lang="en-US" b="0" i="1" dirty="0">
                <a:effectLst>
                  <a:outerShdw blurRad="38100" dist="38100" dir="2700000" algn="tl">
                    <a:srgbClr val="000000">
                      <a:alpha val="43137"/>
                    </a:srgbClr>
                  </a:outerShdw>
                </a:effectLst>
              </a:rPr>
              <a:t>AN</a:t>
            </a:r>
            <a:r>
              <a:rPr lang="en-US" b="0" i="0" dirty="0">
                <a:effectLst>
                  <a:outerShdw blurRad="38100" dist="38100" dir="2700000" algn="tl">
                    <a:srgbClr val="000000">
                      <a:alpha val="43137"/>
                    </a:srgbClr>
                  </a:outerShdw>
                </a:effectLst>
              </a:rPr>
              <a:t>, 1.1.7)</a:t>
            </a:r>
            <a:r>
              <a:rPr lang="en-US" sz="2800" dirty="0">
                <a:effectLst>
                  <a:outerShdw blurRad="38100" dist="38100" dir="2700000" algn="tl">
                    <a:srgbClr val="000000">
                      <a:alpha val="43137"/>
                    </a:srgbClr>
                  </a:outerShdw>
                </a:effectLst>
              </a:rPr>
              <a:t>.”</a:t>
            </a:r>
            <a:endParaRPr lang="en-US" b="0" i="0" dirty="0">
              <a:effectLst>
                <a:outerShdw blurRad="38100" dist="38100" dir="2700000" algn="tl">
                  <a:srgbClr val="000000">
                    <a:alpha val="43137"/>
                  </a:srgbClr>
                </a:outerShdw>
              </a:effectLst>
            </a:endParaRPr>
          </a:p>
        </p:txBody>
      </p:sp>
      <p:sp>
        <p:nvSpPr>
          <p:cNvPr id="4" name="Text Box 5">
            <a:extLst>
              <a:ext uri="{FF2B5EF4-FFF2-40B4-BE49-F238E27FC236}">
                <a16:creationId xmlns:a16="http://schemas.microsoft.com/office/drawing/2014/main" id="{EB61D7B0-0078-18BC-7256-6ABA4C2A888C}"/>
              </a:ext>
            </a:extLst>
          </p:cNvPr>
          <p:cNvSpPr txBox="1">
            <a:spLocks noChangeArrowheads="1"/>
          </p:cNvSpPr>
          <p:nvPr/>
        </p:nvSpPr>
        <p:spPr bwMode="auto">
          <a:xfrm>
            <a:off x="3381375" y="219670"/>
            <a:ext cx="542925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Tertullian</a:t>
            </a: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(A.D. 155–225)</a:t>
            </a:r>
          </a:p>
          <a:p>
            <a:pPr algn="ct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Geisler, N. L. (2005). </a:t>
            </a:r>
            <a:r>
              <a:rPr lang="en-US" sz="1600" b="0" i="1" dirty="0">
                <a:effectLst/>
                <a:latin typeface="Calibri" panose="020F0502020204030204" pitchFamily="34" charset="0"/>
                <a:ea typeface="Calibri" panose="020F0502020204030204" pitchFamily="34" charset="0"/>
                <a:cs typeface="Calibri" panose="020F0502020204030204" pitchFamily="34" charset="0"/>
              </a:rPr>
              <a:t>Systematic theology, volume four: church, last things</a:t>
            </a: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 (p. </a:t>
            </a:r>
            <a:r>
              <a:rPr lang="en-US" sz="1600" dirty="0">
                <a:latin typeface="Calibri" panose="020F0502020204030204" pitchFamily="34" charset="0"/>
                <a:ea typeface="Calibri" panose="020F0502020204030204" pitchFamily="34" charset="0"/>
                <a:cs typeface="Calibri" panose="020F0502020204030204" pitchFamily="34" charset="0"/>
              </a:rPr>
              <a:t>349-50</a:t>
            </a: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 Bethany House Publishers.</a:t>
            </a:r>
            <a:endParaRPr lang="en-US" altLang="en-US" sz="16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E7CAE76A-9E49-4E3C-81E6-82654EA1E239}"/>
              </a:ext>
            </a:extLst>
          </p:cNvPr>
          <p:cNvPicPr>
            <a:picLocks noChangeAspect="1"/>
          </p:cNvPicPr>
          <p:nvPr/>
        </p:nvPicPr>
        <p:blipFill>
          <a:blip r:embed="rId3"/>
          <a:stretch>
            <a:fillRect/>
          </a:stretch>
        </p:blipFill>
        <p:spPr>
          <a:xfrm>
            <a:off x="609601" y="1828800"/>
            <a:ext cx="2133599" cy="3200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83581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6B37B-E1F3-151F-D10A-37C5B0607348}"/>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306C6540-0865-D043-9788-FDE66177F4D7}"/>
              </a:ext>
            </a:extLst>
          </p:cNvPr>
          <p:cNvSpPr>
            <a:spLocks noGrp="1" noChangeArrowheads="1"/>
          </p:cNvSpPr>
          <p:nvPr>
            <p:ph type="body" idx="1"/>
          </p:nvPr>
        </p:nvSpPr>
        <p:spPr>
          <a:xfrm>
            <a:off x="2895601" y="1444634"/>
            <a:ext cx="8686798" cy="5193696"/>
          </a:xfrm>
        </p:spPr>
        <p:txBody>
          <a:bodyPr/>
          <a:lstStyle/>
          <a:p>
            <a:pPr marL="0" indent="0" algn="just">
              <a:buNone/>
            </a:pPr>
            <a:r>
              <a:rPr lang="en-US" b="0" i="0" dirty="0">
                <a:effectLst>
                  <a:outerShdw blurRad="38100" dist="38100" dir="2700000" algn="tl">
                    <a:srgbClr val="000000">
                      <a:alpha val="43137"/>
                    </a:srgbClr>
                  </a:outerShdw>
                </a:effectLst>
              </a:rPr>
              <a:t>“…since God in the beginning made the race of angels and men with free-will, they will justly suffer in </a:t>
            </a:r>
            <a:r>
              <a:rPr lang="en-US" b="1" u="sng" dirty="0">
                <a:solidFill>
                  <a:srgbClr val="FFFFCC"/>
                </a:solidFill>
                <a:effectLst>
                  <a:outerShdw blurRad="38100" dist="38100" dir="2700000" algn="tl">
                    <a:srgbClr val="000000">
                      <a:alpha val="43137"/>
                    </a:srgbClr>
                  </a:outerShdw>
                </a:effectLst>
              </a:rPr>
              <a:t>eternal fire</a:t>
            </a:r>
            <a:r>
              <a:rPr lang="en-US" b="0" i="0" dirty="0">
                <a:effectLst>
                  <a:outerShdw blurRad="38100" dist="38100" dir="2700000" algn="tl">
                    <a:srgbClr val="000000">
                      <a:alpha val="43137"/>
                    </a:srgbClr>
                  </a:outerShdw>
                </a:effectLst>
              </a:rPr>
              <a:t> the punishment of whatever sins they have committed</a:t>
            </a:r>
            <a:r>
              <a:rPr lang="en-US" sz="2800" dirty="0">
                <a:effectLst>
                  <a:outerShdw blurRad="38100" dist="38100" dir="2700000" algn="tl">
                    <a:srgbClr val="000000">
                      <a:alpha val="43137"/>
                    </a:srgbClr>
                  </a:outerShdw>
                </a:effectLst>
              </a:rPr>
              <a:t>.”</a:t>
            </a:r>
            <a:endParaRPr lang="en-US" b="0" i="0" dirty="0">
              <a:effectLst>
                <a:outerShdw blurRad="38100" dist="38100" dir="2700000" algn="tl">
                  <a:srgbClr val="000000">
                    <a:alpha val="43137"/>
                  </a:srgbClr>
                </a:outerShdw>
              </a:effectLst>
            </a:endParaRPr>
          </a:p>
        </p:txBody>
      </p:sp>
      <p:sp>
        <p:nvSpPr>
          <p:cNvPr id="4" name="Text Box 5">
            <a:extLst>
              <a:ext uri="{FF2B5EF4-FFF2-40B4-BE49-F238E27FC236}">
                <a16:creationId xmlns:a16="http://schemas.microsoft.com/office/drawing/2014/main" id="{EB61D7B0-0078-18BC-7256-6ABA4C2A888C}"/>
              </a:ext>
            </a:extLst>
          </p:cNvPr>
          <p:cNvSpPr txBox="1">
            <a:spLocks noChangeArrowheads="1"/>
          </p:cNvSpPr>
          <p:nvPr/>
        </p:nvSpPr>
        <p:spPr bwMode="auto">
          <a:xfrm>
            <a:off x="3138488" y="219670"/>
            <a:ext cx="591502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Justin Martyr (A.D. 100–165)</a:t>
            </a:r>
          </a:p>
          <a:p>
            <a:pPr algn="ct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Geisler, N. L. (2005). </a:t>
            </a:r>
            <a:r>
              <a:rPr lang="en-US" sz="1600" b="0" i="1" dirty="0">
                <a:effectLst/>
                <a:latin typeface="Calibri" panose="020F0502020204030204" pitchFamily="34" charset="0"/>
                <a:ea typeface="Calibri" panose="020F0502020204030204" pitchFamily="34" charset="0"/>
                <a:cs typeface="Calibri" panose="020F0502020204030204" pitchFamily="34" charset="0"/>
              </a:rPr>
              <a:t>Systematic theology, volume four: church, last things</a:t>
            </a: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 (p. </a:t>
            </a:r>
            <a:r>
              <a:rPr lang="en-US" sz="1600" dirty="0">
                <a:latin typeface="Calibri" panose="020F0502020204030204" pitchFamily="34" charset="0"/>
                <a:ea typeface="Calibri" panose="020F0502020204030204" pitchFamily="34" charset="0"/>
                <a:cs typeface="Calibri" panose="020F0502020204030204" pitchFamily="34" charset="0"/>
              </a:rPr>
              <a:t>351</a:t>
            </a: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 Bethany House Publishers.</a:t>
            </a:r>
            <a:endParaRPr lang="en-US" altLang="en-US" sz="16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E7CAE76A-9E49-4E3C-81E6-82654EA1E239}"/>
              </a:ext>
            </a:extLst>
          </p:cNvPr>
          <p:cNvPicPr>
            <a:picLocks noChangeAspect="1"/>
          </p:cNvPicPr>
          <p:nvPr/>
        </p:nvPicPr>
        <p:blipFill>
          <a:blip r:embed="rId3"/>
          <a:stretch>
            <a:fillRect/>
          </a:stretch>
        </p:blipFill>
        <p:spPr>
          <a:xfrm>
            <a:off x="609601" y="1828800"/>
            <a:ext cx="2133599" cy="3200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20900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CB190-258A-7B8F-29FF-296F7FAE9AD4}"/>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CD5DF12D-9C7C-E9ED-B582-E8B9E2C27546}"/>
              </a:ext>
            </a:extLst>
          </p:cNvPr>
          <p:cNvSpPr>
            <a:spLocks noGrp="1"/>
          </p:cNvSpPr>
          <p:nvPr>
            <p:ph type="title"/>
          </p:nvPr>
        </p:nvSpPr>
        <p:spPr>
          <a:xfrm>
            <a:off x="609600" y="228600"/>
            <a:ext cx="10972800" cy="914400"/>
          </a:xfrm>
        </p:spPr>
        <p:txBody>
          <a:bodyPr/>
          <a:lstStyle/>
          <a:p>
            <a:pPr algn="ctr"/>
            <a:r>
              <a:rPr lang="en-US" sz="3600" dirty="0">
                <a:effectLst>
                  <a:outerShdw blurRad="38100" dist="38100" dir="2700000" algn="tl">
                    <a:srgbClr val="000000">
                      <a:alpha val="43137"/>
                    </a:srgbClr>
                  </a:outerShdw>
                </a:effectLst>
              </a:rPr>
              <a:t>VI. Examining Church History</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D131DF97-FF4A-FF0D-9046-9209F8F006D0}"/>
              </a:ext>
            </a:extLst>
          </p:cNvPr>
          <p:cNvSpPr>
            <a:spLocks noGrp="1"/>
          </p:cNvSpPr>
          <p:nvPr>
            <p:ph idx="1"/>
          </p:nvPr>
        </p:nvSpPr>
        <p:spPr>
          <a:xfrm>
            <a:off x="940850" y="2086578"/>
            <a:ext cx="7046506" cy="3200400"/>
          </a:xfrm>
        </p:spPr>
        <p:txBody>
          <a:bodyPr/>
          <a:lstStyle/>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General overview </a:t>
            </a:r>
          </a:p>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Early fathers</a:t>
            </a:r>
          </a:p>
          <a:p>
            <a:pPr marL="457200" indent="-457200">
              <a:spcBef>
                <a:spcPts val="600"/>
              </a:spcBef>
              <a:spcAft>
                <a:spcPts val="1200"/>
              </a:spcAft>
              <a:buClr>
                <a:srgbClr val="CC66FF"/>
              </a:buClr>
              <a:buSzPct val="100000"/>
              <a:buFont typeface="+mj-lt"/>
              <a:buAutoNum type="alphaUcPeriod"/>
              <a:defRPr/>
            </a:pPr>
            <a:r>
              <a:rPr lang="en-US" b="1" u="sng" dirty="0">
                <a:solidFill>
                  <a:srgbClr val="FFFFCC"/>
                </a:solidFill>
                <a:cs typeface="Calibri" pitchFamily="34" charset="0"/>
              </a:rPr>
              <a:t>Medieval fathers</a:t>
            </a:r>
          </a:p>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Reformation leaders</a:t>
            </a:r>
          </a:p>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Post reformation teachers</a:t>
            </a:r>
          </a:p>
          <a:p>
            <a:pPr marL="742950" indent="-742950">
              <a:spcBef>
                <a:spcPts val="600"/>
              </a:spcBef>
              <a:spcAft>
                <a:spcPts val="1200"/>
              </a:spcAft>
              <a:buClr>
                <a:srgbClr val="CC66FF"/>
              </a:buClr>
              <a:buSzPct val="100000"/>
              <a:buFont typeface="+mj-lt"/>
              <a:buAutoNum type="alphaUcPeriod"/>
              <a:defRPr/>
            </a:pPr>
            <a:endParaRPr lang="en-US" b="1" u="sng" dirty="0">
              <a:solidFill>
                <a:srgbClr val="FFFFCC"/>
              </a:solidFill>
              <a:cs typeface="Calibri" pitchFamily="34" charset="0"/>
            </a:endParaRPr>
          </a:p>
        </p:txBody>
      </p:sp>
      <p:pic>
        <p:nvPicPr>
          <p:cNvPr id="2" name="Picture 1">
            <a:extLst>
              <a:ext uri="{FF2B5EF4-FFF2-40B4-BE49-F238E27FC236}">
                <a16:creationId xmlns:a16="http://schemas.microsoft.com/office/drawing/2014/main" id="{6A9BEADA-9F97-BA4A-D630-763F44E34228}"/>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3570860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6B37B-E1F3-151F-D10A-37C5B0607348}"/>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306C6540-0865-D043-9788-FDE66177F4D7}"/>
              </a:ext>
            </a:extLst>
          </p:cNvPr>
          <p:cNvSpPr>
            <a:spLocks noGrp="1" noChangeArrowheads="1"/>
          </p:cNvSpPr>
          <p:nvPr>
            <p:ph type="body" idx="1"/>
          </p:nvPr>
        </p:nvSpPr>
        <p:spPr>
          <a:xfrm>
            <a:off x="2895601" y="1444634"/>
            <a:ext cx="8686798" cy="5193696"/>
          </a:xfrm>
        </p:spPr>
        <p:txBody>
          <a:bodyPr/>
          <a:lstStyle/>
          <a:p>
            <a:pPr marL="0" indent="0" algn="just">
              <a:buNone/>
            </a:pPr>
            <a:r>
              <a:rPr lang="en-US" b="0" i="0" dirty="0">
                <a:effectLst>
                  <a:outerShdw blurRad="38100" dist="38100" dir="2700000" algn="tl">
                    <a:srgbClr val="000000">
                      <a:alpha val="43137"/>
                    </a:srgbClr>
                  </a:outerShdw>
                </a:effectLst>
              </a:rPr>
              <a:t>“</a:t>
            </a:r>
            <a:r>
              <a:rPr lang="en-US" b="0" i="0" u="none" strike="noStrike" dirty="0">
                <a:effectLst>
                  <a:outerShdw blurRad="38100" dist="38100" dir="2700000" algn="tl">
                    <a:srgbClr val="000000">
                      <a:alpha val="43137"/>
                    </a:srgbClr>
                  </a:outerShdw>
                </a:effectLst>
              </a:rPr>
              <a:t>If the soul live in eternal punishments, by which also those unclean spirits shall be tormented, that is rather eternal death than eternal life. For there is no greater or worse death than when </a:t>
            </a:r>
            <a:r>
              <a:rPr lang="en-US" b="1" i="0" u="sng" strike="noStrike" dirty="0">
                <a:solidFill>
                  <a:srgbClr val="FFFFCC"/>
                </a:solidFill>
                <a:effectLst>
                  <a:outerShdw blurRad="38100" dist="38100" dir="2700000" algn="tl">
                    <a:srgbClr val="000000">
                      <a:alpha val="43137"/>
                    </a:srgbClr>
                  </a:outerShdw>
                </a:effectLst>
              </a:rPr>
              <a:t>death never dies</a:t>
            </a:r>
            <a:r>
              <a:rPr lang="en-US" b="0" i="0" u="none" strike="noStrike" dirty="0">
                <a:effectLst>
                  <a:outerShdw blurRad="38100" dist="38100" dir="2700000" algn="tl">
                    <a:srgbClr val="000000">
                      <a:alpha val="43137"/>
                    </a:srgbClr>
                  </a:outerShdw>
                </a:effectLst>
              </a:rPr>
              <a:t>. But because </a:t>
            </a:r>
            <a:r>
              <a:rPr lang="en-US" b="1" i="0" u="sng" strike="noStrike" dirty="0">
                <a:solidFill>
                  <a:srgbClr val="FFFFCC"/>
                </a:solidFill>
                <a:effectLst>
                  <a:outerShdw blurRad="38100" dist="38100" dir="2700000" algn="tl">
                    <a:srgbClr val="000000">
                      <a:alpha val="43137"/>
                    </a:srgbClr>
                  </a:outerShdw>
                </a:effectLst>
              </a:rPr>
              <a:t>the soul from its very nature, being created immortal</a:t>
            </a:r>
            <a:r>
              <a:rPr lang="en-US" b="0" i="0" u="none" strike="noStrike" dirty="0">
                <a:effectLst>
                  <a:outerShdw blurRad="38100" dist="38100" dir="2700000" algn="tl">
                    <a:srgbClr val="000000">
                      <a:alpha val="43137"/>
                    </a:srgbClr>
                  </a:outerShdw>
                </a:effectLst>
              </a:rPr>
              <a:t>, cannot be without some kind of life, its utmost death is alienation from the life of God in an </a:t>
            </a:r>
            <a:r>
              <a:rPr lang="en-US" b="1" i="0" u="sng" strike="noStrike" dirty="0">
                <a:solidFill>
                  <a:srgbClr val="FFFFCC"/>
                </a:solidFill>
                <a:effectLst>
                  <a:outerShdw blurRad="38100" dist="38100" dir="2700000" algn="tl">
                    <a:srgbClr val="000000">
                      <a:alpha val="43137"/>
                    </a:srgbClr>
                  </a:outerShdw>
                </a:effectLst>
              </a:rPr>
              <a:t>eternity of punishment</a:t>
            </a:r>
            <a:r>
              <a:rPr lang="en-US" b="0" i="0" u="none" strike="noStrike" dirty="0">
                <a:effectLst>
                  <a:outerShdw blurRad="38100" dist="38100" dir="2700000" algn="tl">
                    <a:srgbClr val="000000">
                      <a:alpha val="43137"/>
                    </a:srgbClr>
                  </a:outerShdw>
                </a:effectLst>
              </a:rPr>
              <a:t>. (CG 6.12)</a:t>
            </a:r>
            <a:r>
              <a:rPr lang="en-US" sz="2800" dirty="0">
                <a:effectLst>
                  <a:outerShdw blurRad="38100" dist="38100" dir="2700000" algn="tl">
                    <a:srgbClr val="000000">
                      <a:alpha val="43137"/>
                    </a:srgbClr>
                  </a:outerShdw>
                </a:effectLst>
              </a:rPr>
              <a:t>.”</a:t>
            </a:r>
            <a:endParaRPr lang="en-US" b="0" i="0" dirty="0">
              <a:effectLst>
                <a:outerShdw blurRad="38100" dist="38100" dir="2700000" algn="tl">
                  <a:srgbClr val="000000">
                    <a:alpha val="43137"/>
                  </a:srgbClr>
                </a:outerShdw>
              </a:effectLst>
            </a:endParaRPr>
          </a:p>
        </p:txBody>
      </p:sp>
      <p:sp>
        <p:nvSpPr>
          <p:cNvPr id="4" name="Text Box 5">
            <a:extLst>
              <a:ext uri="{FF2B5EF4-FFF2-40B4-BE49-F238E27FC236}">
                <a16:creationId xmlns:a16="http://schemas.microsoft.com/office/drawing/2014/main" id="{EB61D7B0-0078-18BC-7256-6ABA4C2A888C}"/>
              </a:ext>
            </a:extLst>
          </p:cNvPr>
          <p:cNvSpPr txBox="1">
            <a:spLocks noChangeArrowheads="1"/>
          </p:cNvSpPr>
          <p:nvPr/>
        </p:nvSpPr>
        <p:spPr bwMode="auto">
          <a:xfrm>
            <a:off x="3138488" y="219670"/>
            <a:ext cx="591502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Augustine (A.D. 354–430)</a:t>
            </a:r>
          </a:p>
          <a:p>
            <a:pPr algn="ct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Geisler, N. L. (2005). </a:t>
            </a:r>
            <a:r>
              <a:rPr lang="en-US" sz="1600" b="0" i="1" dirty="0">
                <a:effectLst/>
                <a:latin typeface="Calibri" panose="020F0502020204030204" pitchFamily="34" charset="0"/>
                <a:ea typeface="Calibri" panose="020F0502020204030204" pitchFamily="34" charset="0"/>
                <a:cs typeface="Calibri" panose="020F0502020204030204" pitchFamily="34" charset="0"/>
              </a:rPr>
              <a:t>Systematic theology, volume four: church, last things</a:t>
            </a: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 (p. </a:t>
            </a:r>
            <a:r>
              <a:rPr lang="en-US" sz="1600" dirty="0">
                <a:latin typeface="Calibri" panose="020F0502020204030204" pitchFamily="34" charset="0"/>
                <a:ea typeface="Calibri" panose="020F0502020204030204" pitchFamily="34" charset="0"/>
                <a:cs typeface="Calibri" panose="020F0502020204030204" pitchFamily="34" charset="0"/>
              </a:rPr>
              <a:t>352</a:t>
            </a: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 Bethany House Publishers.</a:t>
            </a:r>
            <a:endParaRPr lang="en-US" altLang="en-US" sz="16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E7CAE76A-9E49-4E3C-81E6-82654EA1E239}"/>
              </a:ext>
            </a:extLst>
          </p:cNvPr>
          <p:cNvPicPr>
            <a:picLocks noChangeAspect="1"/>
          </p:cNvPicPr>
          <p:nvPr/>
        </p:nvPicPr>
        <p:blipFill>
          <a:blip r:embed="rId3"/>
          <a:stretch>
            <a:fillRect/>
          </a:stretch>
        </p:blipFill>
        <p:spPr>
          <a:xfrm>
            <a:off x="609601" y="1828800"/>
            <a:ext cx="2133599" cy="3200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50707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6B37B-E1F3-151F-D10A-37C5B0607348}"/>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306C6540-0865-D043-9788-FDE66177F4D7}"/>
              </a:ext>
            </a:extLst>
          </p:cNvPr>
          <p:cNvSpPr>
            <a:spLocks noGrp="1" noChangeArrowheads="1"/>
          </p:cNvSpPr>
          <p:nvPr>
            <p:ph type="body" idx="1"/>
          </p:nvPr>
        </p:nvSpPr>
        <p:spPr>
          <a:xfrm>
            <a:off x="609600" y="1600200"/>
            <a:ext cx="10972800" cy="4267200"/>
          </a:xfrm>
        </p:spPr>
        <p:txBody>
          <a:bodyPr/>
          <a:lstStyle/>
          <a:p>
            <a:pPr marL="0" indent="0" algn="just">
              <a:buNone/>
            </a:pPr>
            <a:r>
              <a:rPr lang="en-US" sz="3000" dirty="0">
                <a:effectLst>
                  <a:outerShdw blurRad="38100" dist="38100" dir="2700000" algn="tl">
                    <a:srgbClr val="000000">
                      <a:alpha val="43137"/>
                    </a:srgbClr>
                  </a:outerShdw>
                </a:effectLst>
              </a:rPr>
              <a:t>“</a:t>
            </a:r>
            <a:r>
              <a:rPr lang="en-US" sz="3000" b="1" i="0" u="sng" strike="noStrike" dirty="0">
                <a:solidFill>
                  <a:srgbClr val="FFFFCC"/>
                </a:solidFill>
                <a:effectLst>
                  <a:outerShdw blurRad="38100" dist="38100" dir="2700000" algn="tl">
                    <a:srgbClr val="000000">
                      <a:alpha val="43137"/>
                    </a:srgbClr>
                  </a:outerShdw>
                </a:effectLst>
              </a:rPr>
              <a:t>Conditional immortality</a:t>
            </a:r>
            <a:r>
              <a:rPr lang="en-US" sz="3000" b="0" i="0" u="none" strike="noStrike" dirty="0">
                <a:effectLst>
                  <a:outerShdw blurRad="38100" dist="38100" dir="2700000" algn="tl">
                    <a:srgbClr val="000000">
                      <a:alpha val="43137"/>
                    </a:srgbClr>
                  </a:outerShdw>
                </a:effectLst>
              </a:rPr>
              <a:t> means the soul is not inherently immortal; immortality is not part of the make-up of the soul. Rather, immortality is a gift for the saved only. So at death, the unbeliever simply becomes non-existent, and only the believer continues to exist…What </a:t>
            </a:r>
            <a:r>
              <a:rPr lang="en-US" sz="3000" b="1" u="sng" dirty="0">
                <a:solidFill>
                  <a:srgbClr val="FFFFCC"/>
                </a:solidFill>
                <a:effectLst>
                  <a:outerShdw blurRad="38100" dist="38100" dir="2700000" algn="tl">
                    <a:srgbClr val="000000">
                      <a:alpha val="43137"/>
                    </a:srgbClr>
                  </a:outerShdw>
                </a:effectLst>
              </a:rPr>
              <a:t>annihilationism</a:t>
            </a:r>
            <a:r>
              <a:rPr lang="en-US" sz="3000" b="0" i="0" u="none" strike="noStrike" dirty="0">
                <a:effectLst>
                  <a:outerShdw blurRad="38100" dist="38100" dir="2700000" algn="tl">
                    <a:srgbClr val="000000">
                      <a:alpha val="43137"/>
                    </a:srgbClr>
                  </a:outerShdw>
                </a:effectLst>
              </a:rPr>
              <a:t> says is this: the unsaved soul is annihilated after a temporary period of punishment. These people do believe that the unsaved soul goes to Hell, but not for eternity, only temporarily. Eventually the unsaved soul is annihilated after suffering a duration of punishment.”</a:t>
            </a:r>
          </a:p>
        </p:txBody>
      </p:sp>
      <p:sp>
        <p:nvSpPr>
          <p:cNvPr id="4" name="Text Box 5">
            <a:extLst>
              <a:ext uri="{FF2B5EF4-FFF2-40B4-BE49-F238E27FC236}">
                <a16:creationId xmlns:a16="http://schemas.microsoft.com/office/drawing/2014/main" id="{EB61D7B0-0078-18BC-7256-6ABA4C2A888C}"/>
              </a:ext>
            </a:extLst>
          </p:cNvPr>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Footsteps of the Messiah, </a:t>
            </a:r>
            <a:r>
              <a:rPr lang="en-US" altLang="en-US" sz="1800" dirty="0">
                <a:effectLst>
                  <a:outerShdw blurRad="38100" dist="38100" dir="2700000" algn="tl">
                    <a:srgbClr val="000000"/>
                  </a:outerShdw>
                </a:effectLst>
                <a:latin typeface="Calibri" panose="020F0502020204030204" pitchFamily="34" charset="0"/>
                <a:cs typeface="+mn-cs"/>
              </a:rPr>
              <a:t>707-8</a:t>
            </a:r>
          </a:p>
        </p:txBody>
      </p:sp>
      <p:pic>
        <p:nvPicPr>
          <p:cNvPr id="5" name="Picture 4">
            <a:extLst>
              <a:ext uri="{FF2B5EF4-FFF2-40B4-BE49-F238E27FC236}">
                <a16:creationId xmlns:a16="http://schemas.microsoft.com/office/drawing/2014/main" id="{B955FC7E-014D-CB4A-0AD0-06FB41C5E0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CD8EB9AD-3960-CAB7-E556-B7BD445277B6}"/>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925293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6B37B-E1F3-151F-D10A-37C5B0607348}"/>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306C6540-0865-D043-9788-FDE66177F4D7}"/>
              </a:ext>
            </a:extLst>
          </p:cNvPr>
          <p:cNvSpPr>
            <a:spLocks noGrp="1" noChangeArrowheads="1"/>
          </p:cNvSpPr>
          <p:nvPr>
            <p:ph type="body" idx="1"/>
          </p:nvPr>
        </p:nvSpPr>
        <p:spPr>
          <a:xfrm>
            <a:off x="2895601" y="1444634"/>
            <a:ext cx="8686798" cy="5193696"/>
          </a:xfrm>
        </p:spPr>
        <p:txBody>
          <a:bodyPr/>
          <a:lstStyle/>
          <a:p>
            <a:pPr marL="0" indent="0" algn="just">
              <a:buNone/>
            </a:pPr>
            <a:r>
              <a:rPr lang="en-US" b="0" i="0" dirty="0">
                <a:effectLst>
                  <a:outerShdw blurRad="38100" dist="38100" dir="2700000" algn="tl">
                    <a:srgbClr val="000000">
                      <a:alpha val="43137"/>
                    </a:srgbClr>
                  </a:outerShdw>
                </a:effectLst>
              </a:rPr>
              <a:t>“So then, nothing can be seen to follow more consistently, and nothing ought to be believed more assuredly, than that </a:t>
            </a:r>
            <a:r>
              <a:rPr lang="en-US" b="1" i="0" u="sng" dirty="0">
                <a:solidFill>
                  <a:srgbClr val="FFFFCC"/>
                </a:solidFill>
                <a:effectLst>
                  <a:outerShdw blurRad="38100" dist="38100" dir="2700000" algn="tl">
                    <a:srgbClr val="000000">
                      <a:alpha val="43137"/>
                    </a:srgbClr>
                  </a:outerShdw>
                </a:effectLst>
              </a:rPr>
              <a:t>man’s soul was created in such a way that if it despises loving the Supreme Being it will suffer eternal wretchedness</a:t>
            </a:r>
            <a:r>
              <a:rPr lang="en-US" b="0" i="0" dirty="0">
                <a:effectLst>
                  <a:outerShdw blurRad="38100" dist="38100" dir="2700000" algn="tl">
                    <a:srgbClr val="000000">
                      <a:alpha val="43137"/>
                    </a:srgbClr>
                  </a:outerShdw>
                </a:effectLst>
              </a:rPr>
              <a:t>. Consequently, just as the loving soul will rejoice in an eternal reward, so the despising soul will grieve in </a:t>
            </a:r>
            <a:r>
              <a:rPr lang="en-US" b="1" i="0" u="sng" dirty="0">
                <a:solidFill>
                  <a:srgbClr val="FFFFCC"/>
                </a:solidFill>
                <a:effectLst>
                  <a:outerShdw blurRad="38100" dist="38100" dir="2700000" algn="tl">
                    <a:srgbClr val="000000">
                      <a:alpha val="43137"/>
                    </a:srgbClr>
                  </a:outerShdw>
                </a:effectLst>
              </a:rPr>
              <a:t>eternal punishment</a:t>
            </a:r>
            <a:r>
              <a:rPr lang="en-US" b="0" i="0" dirty="0">
                <a:effectLst>
                  <a:outerShdw blurRad="38100" dist="38100" dir="2700000" algn="tl">
                    <a:srgbClr val="000000">
                      <a:alpha val="43137"/>
                    </a:srgbClr>
                  </a:outerShdw>
                </a:effectLst>
              </a:rPr>
              <a:t>. And as the former will experience immutable sufficiency, so the latter will experience inconsolable need. (</a:t>
            </a:r>
            <a:r>
              <a:rPr lang="en-US" b="0" i="1" dirty="0">
                <a:effectLst>
                  <a:outerShdw blurRad="38100" dist="38100" dir="2700000" algn="tl">
                    <a:srgbClr val="000000">
                      <a:alpha val="43137"/>
                    </a:srgbClr>
                  </a:outerShdw>
                </a:effectLst>
              </a:rPr>
              <a:t>M</a:t>
            </a:r>
            <a:r>
              <a:rPr lang="en-US" b="0" i="0" dirty="0">
                <a:effectLst>
                  <a:outerShdw blurRad="38100" dist="38100" dir="2700000" algn="tl">
                    <a:srgbClr val="000000">
                      <a:alpha val="43137"/>
                    </a:srgbClr>
                  </a:outerShdw>
                </a:effectLst>
              </a:rPr>
              <a:t>, 71)</a:t>
            </a:r>
            <a:r>
              <a:rPr lang="en-US" sz="2800" dirty="0">
                <a:effectLst>
                  <a:outerShdw blurRad="38100" dist="38100" dir="2700000" algn="tl">
                    <a:srgbClr val="000000">
                      <a:alpha val="43137"/>
                    </a:srgbClr>
                  </a:outerShdw>
                </a:effectLst>
              </a:rPr>
              <a:t>.”</a:t>
            </a:r>
            <a:endParaRPr lang="en-US" b="0" i="0" dirty="0">
              <a:effectLst>
                <a:outerShdw blurRad="38100" dist="38100" dir="2700000" algn="tl">
                  <a:srgbClr val="000000">
                    <a:alpha val="43137"/>
                  </a:srgbClr>
                </a:outerShdw>
              </a:effectLst>
            </a:endParaRPr>
          </a:p>
        </p:txBody>
      </p:sp>
      <p:sp>
        <p:nvSpPr>
          <p:cNvPr id="4" name="Text Box 5">
            <a:extLst>
              <a:ext uri="{FF2B5EF4-FFF2-40B4-BE49-F238E27FC236}">
                <a16:creationId xmlns:a16="http://schemas.microsoft.com/office/drawing/2014/main" id="{EB61D7B0-0078-18BC-7256-6ABA4C2A888C}"/>
              </a:ext>
            </a:extLst>
          </p:cNvPr>
          <p:cNvSpPr txBox="1">
            <a:spLocks noChangeArrowheads="1"/>
          </p:cNvSpPr>
          <p:nvPr/>
        </p:nvSpPr>
        <p:spPr bwMode="auto">
          <a:xfrm>
            <a:off x="3138488" y="219670"/>
            <a:ext cx="591502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Anselm (A.D. 1033–1109)</a:t>
            </a:r>
          </a:p>
          <a:p>
            <a:pPr algn="ct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Geisler, N. L. (2005). </a:t>
            </a:r>
            <a:r>
              <a:rPr lang="en-US" sz="1600" b="0" i="1" dirty="0">
                <a:effectLst/>
                <a:latin typeface="Calibri" panose="020F0502020204030204" pitchFamily="34" charset="0"/>
                <a:ea typeface="Calibri" panose="020F0502020204030204" pitchFamily="34" charset="0"/>
                <a:cs typeface="Calibri" panose="020F0502020204030204" pitchFamily="34" charset="0"/>
              </a:rPr>
              <a:t>Systematic theology, volume four: church, last things</a:t>
            </a: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 (p. </a:t>
            </a:r>
            <a:r>
              <a:rPr lang="en-US" sz="1600" dirty="0">
                <a:latin typeface="Calibri" panose="020F0502020204030204" pitchFamily="34" charset="0"/>
                <a:ea typeface="Calibri" panose="020F0502020204030204" pitchFamily="34" charset="0"/>
                <a:cs typeface="Calibri" panose="020F0502020204030204" pitchFamily="34" charset="0"/>
              </a:rPr>
              <a:t>353</a:t>
            </a: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 Bethany House Publishers.</a:t>
            </a:r>
            <a:endParaRPr lang="en-US" altLang="en-US" sz="16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E7CAE76A-9E49-4E3C-81E6-82654EA1E239}"/>
              </a:ext>
            </a:extLst>
          </p:cNvPr>
          <p:cNvPicPr>
            <a:picLocks noChangeAspect="1"/>
          </p:cNvPicPr>
          <p:nvPr/>
        </p:nvPicPr>
        <p:blipFill>
          <a:blip r:embed="rId3"/>
          <a:stretch>
            <a:fillRect/>
          </a:stretch>
        </p:blipFill>
        <p:spPr>
          <a:xfrm>
            <a:off x="609601" y="1828800"/>
            <a:ext cx="2133599" cy="3200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1812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6B37B-E1F3-151F-D10A-37C5B0607348}"/>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306C6540-0865-D043-9788-FDE66177F4D7}"/>
              </a:ext>
            </a:extLst>
          </p:cNvPr>
          <p:cNvSpPr>
            <a:spLocks noGrp="1" noChangeArrowheads="1"/>
          </p:cNvSpPr>
          <p:nvPr>
            <p:ph type="body" idx="1"/>
          </p:nvPr>
        </p:nvSpPr>
        <p:spPr>
          <a:xfrm>
            <a:off x="2895601" y="1444634"/>
            <a:ext cx="8686798" cy="5193696"/>
          </a:xfrm>
        </p:spPr>
        <p:txBody>
          <a:bodyPr/>
          <a:lstStyle/>
          <a:p>
            <a:pPr marL="0" indent="0" algn="just">
              <a:buNone/>
            </a:pPr>
            <a:r>
              <a:rPr lang="en-US" b="0" i="0" dirty="0">
                <a:effectLst>
                  <a:outerShdw blurRad="38100" dist="38100" dir="2700000" algn="tl">
                    <a:srgbClr val="000000">
                      <a:alpha val="43137"/>
                    </a:srgbClr>
                  </a:outerShdw>
                </a:effectLst>
              </a:rPr>
              <a:t>“The suffering of </a:t>
            </a:r>
            <a:r>
              <a:rPr lang="en-US" b="1" i="0" u="sng" dirty="0">
                <a:solidFill>
                  <a:srgbClr val="FFFFCC"/>
                </a:solidFill>
                <a:effectLst>
                  <a:outerShdw blurRad="38100" dist="38100" dir="2700000" algn="tl">
                    <a:srgbClr val="000000">
                      <a:alpha val="43137"/>
                    </a:srgbClr>
                  </a:outerShdw>
                </a:effectLst>
              </a:rPr>
              <a:t>eternal punishment</a:t>
            </a:r>
            <a:r>
              <a:rPr lang="en-US" b="0" i="0" dirty="0">
                <a:effectLst>
                  <a:outerShdw blurRad="38100" dist="38100" dir="2700000" algn="tl">
                    <a:srgbClr val="000000">
                      <a:alpha val="43137"/>
                    </a:srgbClr>
                  </a:outerShdw>
                </a:effectLst>
              </a:rPr>
              <a:t> is in no way opposed to divine justice. Even in the laws men make, punishment need not correspond to the offense in point of time. [For example, one may commit murder in a minute but deserve a lifetime in jail]. (</a:t>
            </a:r>
            <a:r>
              <a:rPr lang="en-US" b="0" i="1" dirty="0">
                <a:effectLst>
                  <a:outerShdw blurRad="38100" dist="38100" dir="2700000" algn="tl">
                    <a:srgbClr val="000000">
                      <a:alpha val="43137"/>
                    </a:srgbClr>
                  </a:outerShdw>
                </a:effectLst>
              </a:rPr>
              <a:t>CT</a:t>
            </a:r>
            <a:r>
              <a:rPr lang="en-US" b="0" i="0" dirty="0">
                <a:effectLst>
                  <a:outerShdw blurRad="38100" dist="38100" dir="2700000" algn="tl">
                    <a:srgbClr val="000000">
                      <a:alpha val="43137"/>
                    </a:srgbClr>
                  </a:outerShdw>
                </a:effectLst>
              </a:rPr>
              <a:t>, 183)</a:t>
            </a:r>
            <a:r>
              <a:rPr lang="en-US" dirty="0">
                <a:effectLst>
                  <a:outerShdw blurRad="38100" dist="38100" dir="2700000" algn="tl">
                    <a:srgbClr val="000000">
                      <a:alpha val="43137"/>
                    </a:srgbClr>
                  </a:outerShdw>
                </a:effectLst>
              </a:rPr>
              <a:t>.”</a:t>
            </a:r>
            <a:endParaRPr lang="en-US" b="0" i="0" dirty="0">
              <a:effectLst>
                <a:outerShdw blurRad="38100" dist="38100" dir="2700000" algn="tl">
                  <a:srgbClr val="000000">
                    <a:alpha val="43137"/>
                  </a:srgbClr>
                </a:outerShdw>
              </a:effectLst>
            </a:endParaRPr>
          </a:p>
        </p:txBody>
      </p:sp>
      <p:sp>
        <p:nvSpPr>
          <p:cNvPr id="4" name="Text Box 5">
            <a:extLst>
              <a:ext uri="{FF2B5EF4-FFF2-40B4-BE49-F238E27FC236}">
                <a16:creationId xmlns:a16="http://schemas.microsoft.com/office/drawing/2014/main" id="{EB61D7B0-0078-18BC-7256-6ABA4C2A888C}"/>
              </a:ext>
            </a:extLst>
          </p:cNvPr>
          <p:cNvSpPr txBox="1">
            <a:spLocks noChangeArrowheads="1"/>
          </p:cNvSpPr>
          <p:nvPr/>
        </p:nvSpPr>
        <p:spPr bwMode="auto">
          <a:xfrm>
            <a:off x="2759167" y="219670"/>
            <a:ext cx="6673666"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Thomas Aquinas (A.D. 1225–1274)</a:t>
            </a:r>
          </a:p>
          <a:p>
            <a:pPr algn="ct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Geisler, N. L. (2005). </a:t>
            </a:r>
            <a:r>
              <a:rPr lang="en-US" sz="1600" b="0" i="1" dirty="0">
                <a:effectLst/>
                <a:latin typeface="Calibri" panose="020F0502020204030204" pitchFamily="34" charset="0"/>
                <a:ea typeface="Calibri" panose="020F0502020204030204" pitchFamily="34" charset="0"/>
                <a:cs typeface="Calibri" panose="020F0502020204030204" pitchFamily="34" charset="0"/>
              </a:rPr>
              <a:t>Systematic theology, volume four: church, last things</a:t>
            </a: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 (p. </a:t>
            </a:r>
            <a:r>
              <a:rPr lang="en-US" sz="1600" dirty="0">
                <a:latin typeface="Calibri" panose="020F0502020204030204" pitchFamily="34" charset="0"/>
                <a:ea typeface="Calibri" panose="020F0502020204030204" pitchFamily="34" charset="0"/>
                <a:cs typeface="Calibri" panose="020F0502020204030204" pitchFamily="34" charset="0"/>
              </a:rPr>
              <a:t>354</a:t>
            </a: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 Bethany House Publishers.</a:t>
            </a:r>
            <a:endParaRPr lang="en-US" altLang="en-US" sz="16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E7CAE76A-9E49-4E3C-81E6-82654EA1E239}"/>
              </a:ext>
            </a:extLst>
          </p:cNvPr>
          <p:cNvPicPr>
            <a:picLocks noChangeAspect="1"/>
          </p:cNvPicPr>
          <p:nvPr/>
        </p:nvPicPr>
        <p:blipFill>
          <a:blip r:embed="rId3"/>
          <a:stretch>
            <a:fillRect/>
          </a:stretch>
        </p:blipFill>
        <p:spPr>
          <a:xfrm>
            <a:off x="609601" y="1828800"/>
            <a:ext cx="2133599" cy="3200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70223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CB190-258A-7B8F-29FF-296F7FAE9AD4}"/>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CD5DF12D-9C7C-E9ED-B582-E8B9E2C27546}"/>
              </a:ext>
            </a:extLst>
          </p:cNvPr>
          <p:cNvSpPr>
            <a:spLocks noGrp="1"/>
          </p:cNvSpPr>
          <p:nvPr>
            <p:ph type="title"/>
          </p:nvPr>
        </p:nvSpPr>
        <p:spPr>
          <a:xfrm>
            <a:off x="609600" y="228600"/>
            <a:ext cx="10972800" cy="914400"/>
          </a:xfrm>
        </p:spPr>
        <p:txBody>
          <a:bodyPr/>
          <a:lstStyle/>
          <a:p>
            <a:pPr algn="ctr"/>
            <a:r>
              <a:rPr lang="en-US" sz="3600" dirty="0">
                <a:effectLst>
                  <a:outerShdw blurRad="38100" dist="38100" dir="2700000" algn="tl">
                    <a:srgbClr val="000000">
                      <a:alpha val="43137"/>
                    </a:srgbClr>
                  </a:outerShdw>
                </a:effectLst>
              </a:rPr>
              <a:t>VI. Examining Church History</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D131DF97-FF4A-FF0D-9046-9209F8F006D0}"/>
              </a:ext>
            </a:extLst>
          </p:cNvPr>
          <p:cNvSpPr>
            <a:spLocks noGrp="1"/>
          </p:cNvSpPr>
          <p:nvPr>
            <p:ph idx="1"/>
          </p:nvPr>
        </p:nvSpPr>
        <p:spPr>
          <a:xfrm>
            <a:off x="940850" y="2086578"/>
            <a:ext cx="7046506" cy="3200400"/>
          </a:xfrm>
        </p:spPr>
        <p:txBody>
          <a:bodyPr/>
          <a:lstStyle/>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General overview </a:t>
            </a:r>
          </a:p>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Early fathers</a:t>
            </a:r>
          </a:p>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Medieval fathers</a:t>
            </a:r>
          </a:p>
          <a:p>
            <a:pPr marL="457200" indent="-457200">
              <a:spcBef>
                <a:spcPts val="600"/>
              </a:spcBef>
              <a:spcAft>
                <a:spcPts val="1200"/>
              </a:spcAft>
              <a:buClr>
                <a:srgbClr val="CC66FF"/>
              </a:buClr>
              <a:buSzPct val="100000"/>
              <a:buFont typeface="+mj-lt"/>
              <a:buAutoNum type="alphaUcPeriod"/>
              <a:defRPr/>
            </a:pPr>
            <a:r>
              <a:rPr lang="en-US" b="1" u="sng" dirty="0">
                <a:solidFill>
                  <a:srgbClr val="FFFFCC"/>
                </a:solidFill>
                <a:cs typeface="Calibri" pitchFamily="34" charset="0"/>
              </a:rPr>
              <a:t>Reformation leaders</a:t>
            </a:r>
          </a:p>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Post reformation teachers</a:t>
            </a:r>
          </a:p>
          <a:p>
            <a:pPr marL="742950" indent="-742950">
              <a:spcBef>
                <a:spcPts val="600"/>
              </a:spcBef>
              <a:spcAft>
                <a:spcPts val="1200"/>
              </a:spcAft>
              <a:buClr>
                <a:srgbClr val="CC66FF"/>
              </a:buClr>
              <a:buSzPct val="100000"/>
              <a:buFont typeface="+mj-lt"/>
              <a:buAutoNum type="alphaUcPeriod"/>
              <a:defRPr/>
            </a:pPr>
            <a:endParaRPr lang="en-US" b="1" u="sng" dirty="0">
              <a:solidFill>
                <a:srgbClr val="FFFFCC"/>
              </a:solidFill>
              <a:cs typeface="Calibri" pitchFamily="34" charset="0"/>
            </a:endParaRPr>
          </a:p>
        </p:txBody>
      </p:sp>
      <p:pic>
        <p:nvPicPr>
          <p:cNvPr id="2" name="Picture 1">
            <a:extLst>
              <a:ext uri="{FF2B5EF4-FFF2-40B4-BE49-F238E27FC236}">
                <a16:creationId xmlns:a16="http://schemas.microsoft.com/office/drawing/2014/main" id="{6A9BEADA-9F97-BA4A-D630-763F44E34228}"/>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3622484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6B37B-E1F3-151F-D10A-37C5B0607348}"/>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306C6540-0865-D043-9788-FDE66177F4D7}"/>
              </a:ext>
            </a:extLst>
          </p:cNvPr>
          <p:cNvSpPr>
            <a:spLocks noGrp="1" noChangeArrowheads="1"/>
          </p:cNvSpPr>
          <p:nvPr>
            <p:ph type="body" idx="1"/>
          </p:nvPr>
        </p:nvSpPr>
        <p:spPr>
          <a:xfrm>
            <a:off x="2895601" y="1444634"/>
            <a:ext cx="8686798" cy="5193696"/>
          </a:xfrm>
        </p:spPr>
        <p:txBody>
          <a:bodyPr/>
          <a:lstStyle/>
          <a:p>
            <a:pPr marL="0" indent="0" algn="just">
              <a:buNone/>
            </a:pPr>
            <a:r>
              <a:rPr lang="en-US" b="0" i="0" dirty="0">
                <a:effectLst>
                  <a:outerShdw blurRad="38100" dist="38100" dir="2700000" algn="tl">
                    <a:srgbClr val="000000">
                      <a:alpha val="43137"/>
                    </a:srgbClr>
                  </a:outerShdw>
                </a:effectLst>
              </a:rPr>
              <a:t>“The fiery oven is ignited merely by the unbearable appearance of God and </a:t>
            </a:r>
            <a:r>
              <a:rPr lang="en-US" b="1" i="0" u="sng" dirty="0">
                <a:solidFill>
                  <a:srgbClr val="FFFFCC"/>
                </a:solidFill>
                <a:effectLst>
                  <a:outerShdw blurRad="38100" dist="38100" dir="2700000" algn="tl">
                    <a:srgbClr val="000000">
                      <a:alpha val="43137"/>
                    </a:srgbClr>
                  </a:outerShdw>
                </a:effectLst>
              </a:rPr>
              <a:t>endures eternally. For the Day of Judgment will not last for a moment only but will stand throughout eternity and will thereafter never come to an end</a:t>
            </a:r>
            <a:r>
              <a:rPr lang="en-US" b="0" i="0" dirty="0">
                <a:effectLst>
                  <a:outerShdw blurRad="38100" dist="38100" dir="2700000" algn="tl">
                    <a:srgbClr val="000000">
                      <a:alpha val="43137"/>
                    </a:srgbClr>
                  </a:outerShdw>
                </a:effectLst>
              </a:rPr>
              <a:t>. Constantly the damned will be judged, </a:t>
            </a:r>
            <a:r>
              <a:rPr lang="en-US" b="1" i="0" u="sng" dirty="0">
                <a:solidFill>
                  <a:srgbClr val="FFFFCC"/>
                </a:solidFill>
                <a:effectLst>
                  <a:outerShdw blurRad="38100" dist="38100" dir="2700000" algn="tl">
                    <a:srgbClr val="000000">
                      <a:alpha val="43137"/>
                    </a:srgbClr>
                  </a:outerShdw>
                </a:effectLst>
              </a:rPr>
              <a:t>constantly</a:t>
            </a:r>
            <a:r>
              <a:rPr lang="en-US" b="0" i="0" dirty="0">
                <a:effectLst>
                  <a:outerShdw blurRad="38100" dist="38100" dir="2700000" algn="tl">
                    <a:srgbClr val="000000">
                      <a:alpha val="43137"/>
                    </a:srgbClr>
                  </a:outerShdw>
                </a:effectLst>
              </a:rPr>
              <a:t> they will suffer pain, and </a:t>
            </a:r>
            <a:r>
              <a:rPr lang="en-US" b="1" i="0" u="sng" dirty="0">
                <a:solidFill>
                  <a:srgbClr val="FFFFCC"/>
                </a:solidFill>
                <a:effectLst>
                  <a:outerShdw blurRad="38100" dist="38100" dir="2700000" algn="tl">
                    <a:srgbClr val="000000">
                      <a:alpha val="43137"/>
                    </a:srgbClr>
                  </a:outerShdw>
                </a:effectLst>
              </a:rPr>
              <a:t>constantly</a:t>
            </a:r>
            <a:r>
              <a:rPr lang="en-US" b="0" i="0" dirty="0">
                <a:effectLst>
                  <a:outerShdw blurRad="38100" dist="38100" dir="2700000" algn="tl">
                    <a:srgbClr val="000000">
                      <a:alpha val="43137"/>
                    </a:srgbClr>
                  </a:outerShdw>
                </a:effectLst>
              </a:rPr>
              <a:t> they will be a fiery oven, that is, they will be tortured within by supreme distress and tribulation. (</a:t>
            </a:r>
            <a:r>
              <a:rPr lang="en-US" b="0" i="1" dirty="0">
                <a:effectLst>
                  <a:outerShdw blurRad="38100" dist="38100" dir="2700000" algn="tl">
                    <a:srgbClr val="000000">
                      <a:alpha val="43137"/>
                    </a:srgbClr>
                  </a:outerShdw>
                </a:effectLst>
              </a:rPr>
              <a:t>WLS</a:t>
            </a:r>
            <a:r>
              <a:rPr lang="en-US" b="0" i="0" dirty="0">
                <a:effectLst>
                  <a:outerShdw blurRad="38100" dist="38100" dir="2700000" algn="tl">
                    <a:srgbClr val="000000">
                      <a:alpha val="43137"/>
                    </a:srgbClr>
                  </a:outerShdw>
                </a:effectLst>
              </a:rPr>
              <a:t>, 2:627)</a:t>
            </a:r>
            <a:r>
              <a:rPr lang="en-US" dirty="0">
                <a:effectLst>
                  <a:outerShdw blurRad="38100" dist="38100" dir="2700000" algn="tl">
                    <a:srgbClr val="000000">
                      <a:alpha val="43137"/>
                    </a:srgbClr>
                  </a:outerShdw>
                </a:effectLst>
              </a:rPr>
              <a:t>.”</a:t>
            </a:r>
            <a:r>
              <a:rPr lang="en-US" b="0" i="0" dirty="0">
                <a:effectLst>
                  <a:outerShdw blurRad="38100" dist="38100" dir="2700000" algn="tl">
                    <a:srgbClr val="000000">
                      <a:alpha val="43137"/>
                    </a:srgbClr>
                  </a:outerShdw>
                </a:effectLst>
              </a:rPr>
              <a:t> </a:t>
            </a:r>
          </a:p>
        </p:txBody>
      </p:sp>
      <p:sp>
        <p:nvSpPr>
          <p:cNvPr id="4" name="Text Box 5">
            <a:extLst>
              <a:ext uri="{FF2B5EF4-FFF2-40B4-BE49-F238E27FC236}">
                <a16:creationId xmlns:a16="http://schemas.microsoft.com/office/drawing/2014/main" id="{EB61D7B0-0078-18BC-7256-6ABA4C2A888C}"/>
              </a:ext>
            </a:extLst>
          </p:cNvPr>
          <p:cNvSpPr txBox="1">
            <a:spLocks noChangeArrowheads="1"/>
          </p:cNvSpPr>
          <p:nvPr/>
        </p:nvSpPr>
        <p:spPr bwMode="auto">
          <a:xfrm>
            <a:off x="2759167" y="219670"/>
            <a:ext cx="6673666"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Martin Luther (A.D. 1483–1546)</a:t>
            </a:r>
          </a:p>
          <a:p>
            <a:pPr algn="ct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Geisler, N. L. (2005). </a:t>
            </a:r>
            <a:r>
              <a:rPr lang="en-US" sz="1600" b="0" i="1" dirty="0">
                <a:effectLst/>
                <a:latin typeface="Calibri" panose="020F0502020204030204" pitchFamily="34" charset="0"/>
                <a:ea typeface="Calibri" panose="020F0502020204030204" pitchFamily="34" charset="0"/>
                <a:cs typeface="Calibri" panose="020F0502020204030204" pitchFamily="34" charset="0"/>
              </a:rPr>
              <a:t>Systematic theology, volume four: church, last things</a:t>
            </a: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 (p. </a:t>
            </a:r>
            <a:r>
              <a:rPr lang="en-US" sz="1600" dirty="0">
                <a:latin typeface="Calibri" panose="020F0502020204030204" pitchFamily="34" charset="0"/>
                <a:ea typeface="Calibri" panose="020F0502020204030204" pitchFamily="34" charset="0"/>
                <a:cs typeface="Calibri" panose="020F0502020204030204" pitchFamily="34" charset="0"/>
              </a:rPr>
              <a:t>355</a:t>
            </a: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 Bethany House Publishers.</a:t>
            </a:r>
            <a:endParaRPr lang="en-US" altLang="en-US" sz="16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E7CAE76A-9E49-4E3C-81E6-82654EA1E239}"/>
              </a:ext>
            </a:extLst>
          </p:cNvPr>
          <p:cNvPicPr>
            <a:picLocks noChangeAspect="1"/>
          </p:cNvPicPr>
          <p:nvPr/>
        </p:nvPicPr>
        <p:blipFill>
          <a:blip r:embed="rId3"/>
          <a:stretch>
            <a:fillRect/>
          </a:stretch>
        </p:blipFill>
        <p:spPr>
          <a:xfrm>
            <a:off x="609601" y="1828800"/>
            <a:ext cx="2133599" cy="3200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9045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6B37B-E1F3-151F-D10A-37C5B0607348}"/>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306C6540-0865-D043-9788-FDE66177F4D7}"/>
              </a:ext>
            </a:extLst>
          </p:cNvPr>
          <p:cNvSpPr>
            <a:spLocks noGrp="1" noChangeArrowheads="1"/>
          </p:cNvSpPr>
          <p:nvPr>
            <p:ph type="body" idx="1"/>
          </p:nvPr>
        </p:nvSpPr>
        <p:spPr>
          <a:xfrm>
            <a:off x="2895601" y="1444634"/>
            <a:ext cx="8686798" cy="5193696"/>
          </a:xfrm>
        </p:spPr>
        <p:txBody>
          <a:bodyPr/>
          <a:lstStyle/>
          <a:p>
            <a:pPr marL="0" indent="0" algn="just">
              <a:buNone/>
            </a:pPr>
            <a:r>
              <a:rPr lang="en-US" b="0" i="0" dirty="0">
                <a:effectLst>
                  <a:outerShdw blurRad="38100" dist="38100" dir="2700000" algn="tl">
                    <a:srgbClr val="000000">
                      <a:alpha val="43137"/>
                    </a:srgbClr>
                  </a:outerShdw>
                </a:effectLst>
              </a:rPr>
              <a:t>“</a:t>
            </a:r>
            <a:r>
              <a:rPr lang="en-US" b="0" i="0" u="none" strike="noStrike" dirty="0">
                <a:effectLst>
                  <a:outerShdw blurRad="38100" dist="38100" dir="2700000" algn="tl">
                    <a:srgbClr val="000000">
                      <a:alpha val="43137"/>
                    </a:srgbClr>
                  </a:outerShdw>
                </a:effectLst>
              </a:rPr>
              <a:t>On the other hand, he [God] proclaims not only that iniquity is hateful in his sight, but that it will not escape with impunity, because he will be the avenger of his insulted majesty. That he may encourage us in every way, he promises present blessings, as well as eternal felicity, to the obedience of those who shall have kept his commands, while he threatens transgressors with present suffering, as well as the punishment of </a:t>
            </a:r>
            <a:r>
              <a:rPr lang="en-US" b="1" i="0" u="sng" strike="noStrike" dirty="0">
                <a:solidFill>
                  <a:srgbClr val="FFFFCC"/>
                </a:solidFill>
                <a:effectLst>
                  <a:outerShdw blurRad="38100" dist="38100" dir="2700000" algn="tl">
                    <a:srgbClr val="000000">
                      <a:alpha val="43137"/>
                    </a:srgbClr>
                  </a:outerShdw>
                </a:effectLst>
              </a:rPr>
              <a:t>eternal</a:t>
            </a:r>
            <a:r>
              <a:rPr lang="en-US" b="0" i="0" u="none" strike="noStrike" dirty="0">
                <a:effectLst>
                  <a:outerShdw blurRad="38100" dist="38100" dir="2700000" algn="tl">
                    <a:srgbClr val="000000">
                      <a:alpha val="43137"/>
                    </a:srgbClr>
                  </a:outerShdw>
                </a:effectLst>
              </a:rPr>
              <a:t> death. (</a:t>
            </a:r>
            <a:r>
              <a:rPr lang="en-US" b="0" i="1" u="none" strike="noStrike" dirty="0">
                <a:effectLst>
                  <a:outerShdw blurRad="38100" dist="38100" dir="2700000" algn="tl">
                    <a:srgbClr val="000000">
                      <a:alpha val="43137"/>
                    </a:srgbClr>
                  </a:outerShdw>
                </a:effectLst>
              </a:rPr>
              <a:t>ICR</a:t>
            </a:r>
            <a:r>
              <a:rPr lang="en-US" b="0" i="0" u="none" strike="noStrike" dirty="0">
                <a:effectLst>
                  <a:outerShdw blurRad="38100" dist="38100" dir="2700000" algn="tl">
                    <a:srgbClr val="000000">
                      <a:alpha val="43137"/>
                    </a:srgbClr>
                  </a:outerShdw>
                </a:effectLst>
              </a:rPr>
              <a:t>, 2.8.4)”</a:t>
            </a:r>
            <a:endParaRPr lang="en-US" dirty="0">
              <a:effectLst>
                <a:outerShdw blurRad="38100" dist="38100" dir="2700000" algn="tl">
                  <a:srgbClr val="000000">
                    <a:alpha val="43137"/>
                  </a:srgbClr>
                </a:outerShdw>
              </a:effectLst>
            </a:endParaRPr>
          </a:p>
          <a:p>
            <a:pPr marL="0" indent="0" algn="just">
              <a:buNone/>
            </a:pPr>
            <a:endParaRPr lang="en-US" b="0" i="0" dirty="0">
              <a:effectLst/>
            </a:endParaRPr>
          </a:p>
        </p:txBody>
      </p:sp>
      <p:sp>
        <p:nvSpPr>
          <p:cNvPr id="4" name="Text Box 5">
            <a:extLst>
              <a:ext uri="{FF2B5EF4-FFF2-40B4-BE49-F238E27FC236}">
                <a16:creationId xmlns:a16="http://schemas.microsoft.com/office/drawing/2014/main" id="{EB61D7B0-0078-18BC-7256-6ABA4C2A888C}"/>
              </a:ext>
            </a:extLst>
          </p:cNvPr>
          <p:cNvSpPr txBox="1">
            <a:spLocks noChangeArrowheads="1"/>
          </p:cNvSpPr>
          <p:nvPr/>
        </p:nvSpPr>
        <p:spPr bwMode="auto">
          <a:xfrm>
            <a:off x="2759167" y="219670"/>
            <a:ext cx="6673666"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John Calvin (A.D. 1509–1564)</a:t>
            </a:r>
          </a:p>
          <a:p>
            <a:pPr algn="ct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Geisler, N. L. (2005). </a:t>
            </a:r>
            <a:r>
              <a:rPr lang="en-US" sz="1600" b="0" i="1" dirty="0">
                <a:effectLst/>
                <a:latin typeface="Calibri" panose="020F0502020204030204" pitchFamily="34" charset="0"/>
                <a:ea typeface="Calibri" panose="020F0502020204030204" pitchFamily="34" charset="0"/>
                <a:cs typeface="Calibri" panose="020F0502020204030204" pitchFamily="34" charset="0"/>
              </a:rPr>
              <a:t>Systematic theology, volume four: church, last things</a:t>
            </a: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 (p. </a:t>
            </a:r>
            <a:r>
              <a:rPr lang="en-US" sz="1600" dirty="0">
                <a:latin typeface="Calibri" panose="020F0502020204030204" pitchFamily="34" charset="0"/>
                <a:ea typeface="Calibri" panose="020F0502020204030204" pitchFamily="34" charset="0"/>
                <a:cs typeface="Calibri" panose="020F0502020204030204" pitchFamily="34" charset="0"/>
              </a:rPr>
              <a:t>355</a:t>
            </a: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 Bethany House Publishers.</a:t>
            </a:r>
            <a:endParaRPr lang="en-US" altLang="en-US" sz="16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E7CAE76A-9E49-4E3C-81E6-82654EA1E239}"/>
              </a:ext>
            </a:extLst>
          </p:cNvPr>
          <p:cNvPicPr>
            <a:picLocks noChangeAspect="1"/>
          </p:cNvPicPr>
          <p:nvPr/>
        </p:nvPicPr>
        <p:blipFill>
          <a:blip r:embed="rId3"/>
          <a:stretch>
            <a:fillRect/>
          </a:stretch>
        </p:blipFill>
        <p:spPr>
          <a:xfrm>
            <a:off x="609601" y="1828800"/>
            <a:ext cx="2133599" cy="3200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99989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CB190-258A-7B8F-29FF-296F7FAE9AD4}"/>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CD5DF12D-9C7C-E9ED-B582-E8B9E2C27546}"/>
              </a:ext>
            </a:extLst>
          </p:cNvPr>
          <p:cNvSpPr>
            <a:spLocks noGrp="1"/>
          </p:cNvSpPr>
          <p:nvPr>
            <p:ph type="title"/>
          </p:nvPr>
        </p:nvSpPr>
        <p:spPr>
          <a:xfrm>
            <a:off x="609600" y="228600"/>
            <a:ext cx="10972800" cy="914400"/>
          </a:xfrm>
        </p:spPr>
        <p:txBody>
          <a:bodyPr/>
          <a:lstStyle/>
          <a:p>
            <a:pPr algn="ctr"/>
            <a:r>
              <a:rPr lang="en-US" sz="3600" dirty="0">
                <a:effectLst>
                  <a:outerShdw blurRad="38100" dist="38100" dir="2700000" algn="tl">
                    <a:srgbClr val="000000">
                      <a:alpha val="43137"/>
                    </a:srgbClr>
                  </a:outerShdw>
                </a:effectLst>
              </a:rPr>
              <a:t>VI. Examining Church History</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D131DF97-FF4A-FF0D-9046-9209F8F006D0}"/>
              </a:ext>
            </a:extLst>
          </p:cNvPr>
          <p:cNvSpPr>
            <a:spLocks noGrp="1"/>
          </p:cNvSpPr>
          <p:nvPr>
            <p:ph idx="1"/>
          </p:nvPr>
        </p:nvSpPr>
        <p:spPr>
          <a:xfrm>
            <a:off x="940850" y="2086578"/>
            <a:ext cx="7046506" cy="3200400"/>
          </a:xfrm>
        </p:spPr>
        <p:txBody>
          <a:bodyPr/>
          <a:lstStyle/>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General overview </a:t>
            </a:r>
          </a:p>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Early fathers</a:t>
            </a:r>
          </a:p>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Medieval fathers</a:t>
            </a:r>
          </a:p>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Reformation leaders</a:t>
            </a:r>
          </a:p>
          <a:p>
            <a:pPr marL="457200" indent="-457200">
              <a:spcBef>
                <a:spcPts val="600"/>
              </a:spcBef>
              <a:spcAft>
                <a:spcPts val="1200"/>
              </a:spcAft>
              <a:buClr>
                <a:srgbClr val="CC66FF"/>
              </a:buClr>
              <a:buSzPct val="100000"/>
              <a:buFont typeface="+mj-lt"/>
              <a:buAutoNum type="alphaUcPeriod"/>
              <a:defRPr/>
            </a:pPr>
            <a:r>
              <a:rPr lang="en-US" b="1" u="sng" dirty="0">
                <a:solidFill>
                  <a:srgbClr val="FFFFCC"/>
                </a:solidFill>
                <a:cs typeface="Calibri" pitchFamily="34" charset="0"/>
              </a:rPr>
              <a:t>Post reformation teachers</a:t>
            </a:r>
          </a:p>
          <a:p>
            <a:pPr marL="742950" indent="-742950">
              <a:spcBef>
                <a:spcPts val="600"/>
              </a:spcBef>
              <a:spcAft>
                <a:spcPts val="1200"/>
              </a:spcAft>
              <a:buClr>
                <a:srgbClr val="CC66FF"/>
              </a:buClr>
              <a:buSzPct val="100000"/>
              <a:buFont typeface="+mj-lt"/>
              <a:buAutoNum type="alphaUcPeriod"/>
              <a:defRPr/>
            </a:pPr>
            <a:endParaRPr lang="en-US" b="1" u="sng" dirty="0">
              <a:solidFill>
                <a:srgbClr val="FFFFCC"/>
              </a:solidFill>
              <a:cs typeface="Calibri" pitchFamily="34" charset="0"/>
            </a:endParaRPr>
          </a:p>
        </p:txBody>
      </p:sp>
      <p:pic>
        <p:nvPicPr>
          <p:cNvPr id="2" name="Picture 1">
            <a:extLst>
              <a:ext uri="{FF2B5EF4-FFF2-40B4-BE49-F238E27FC236}">
                <a16:creationId xmlns:a16="http://schemas.microsoft.com/office/drawing/2014/main" id="{6A9BEADA-9F97-BA4A-D630-763F44E34228}"/>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3403756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6B37B-E1F3-151F-D10A-37C5B0607348}"/>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306C6540-0865-D043-9788-FDE66177F4D7}"/>
              </a:ext>
            </a:extLst>
          </p:cNvPr>
          <p:cNvSpPr>
            <a:spLocks noGrp="1" noChangeArrowheads="1"/>
          </p:cNvSpPr>
          <p:nvPr>
            <p:ph type="body" idx="1"/>
          </p:nvPr>
        </p:nvSpPr>
        <p:spPr>
          <a:xfrm>
            <a:off x="2895600" y="1444634"/>
            <a:ext cx="8686799" cy="5193696"/>
          </a:xfrm>
        </p:spPr>
        <p:txBody>
          <a:bodyPr/>
          <a:lstStyle/>
          <a:p>
            <a:pPr marL="0" indent="0" algn="just">
              <a:buNone/>
            </a:pPr>
            <a:r>
              <a:rPr lang="en-US" sz="2690" b="0" i="0" dirty="0">
                <a:effectLst>
                  <a:outerShdw blurRad="38100" dist="38100" dir="2700000" algn="tl">
                    <a:srgbClr val="000000">
                      <a:alpha val="43137"/>
                    </a:srgbClr>
                  </a:outerShdw>
                </a:effectLst>
              </a:rPr>
              <a:t>“Consider a few of the circumstances which will follow the general judgment. And the first is the execution of the sentence pronounced on the evil and on the good: “These shall go away into eternal punishment, and the righteous into life eternal.” It should be observed, it is the very same word which is used, both in the former and the latter clause: </a:t>
            </a:r>
            <a:r>
              <a:rPr lang="en-US" sz="2690" b="1" i="0" u="sng" dirty="0">
                <a:solidFill>
                  <a:srgbClr val="FFFFCC"/>
                </a:solidFill>
                <a:effectLst>
                  <a:outerShdw blurRad="38100" dist="38100" dir="2700000" algn="tl">
                    <a:srgbClr val="000000">
                      <a:alpha val="43137"/>
                    </a:srgbClr>
                  </a:outerShdw>
                </a:effectLst>
              </a:rPr>
              <a:t>It follows, that either the punishment lasts for ever, or the reward too will come to an end</a:t>
            </a:r>
            <a:r>
              <a:rPr lang="en-US" sz="2690" b="0" i="0" dirty="0">
                <a:effectLst>
                  <a:outerShdw blurRad="38100" dist="38100" dir="2700000" algn="tl">
                    <a:srgbClr val="000000">
                      <a:alpha val="43137"/>
                    </a:srgbClr>
                  </a:outerShdw>
                </a:effectLst>
              </a:rPr>
              <a:t>: No, never, unless God could come to an end, or his mercy and truth could fail. “Then shall the righteous shine forth as the sun in the kingdom of their Father, and shall drink of those rivers of pleasure which are at God’s right hand for evermore. (</a:t>
            </a:r>
            <a:r>
              <a:rPr lang="en-US" sz="2690" b="0" i="1" dirty="0">
                <a:effectLst>
                  <a:outerShdw blurRad="38100" dist="38100" dir="2700000" algn="tl">
                    <a:srgbClr val="000000">
                      <a:alpha val="43137"/>
                    </a:srgbClr>
                  </a:outerShdw>
                </a:effectLst>
              </a:rPr>
              <a:t>WJW</a:t>
            </a:r>
            <a:r>
              <a:rPr lang="en-US" sz="2690" b="0" i="0" dirty="0">
                <a:effectLst>
                  <a:outerShdw blurRad="38100" dist="38100" dir="2700000" algn="tl">
                    <a:srgbClr val="000000">
                      <a:alpha val="43137"/>
                    </a:srgbClr>
                  </a:outerShdw>
                </a:effectLst>
              </a:rPr>
              <a:t>, 5.15.3.1)”</a:t>
            </a:r>
            <a:endParaRPr lang="en-US" sz="2690" dirty="0">
              <a:effectLst>
                <a:outerShdw blurRad="38100" dist="38100" dir="2700000" algn="tl">
                  <a:srgbClr val="000000">
                    <a:alpha val="43137"/>
                  </a:srgbClr>
                </a:outerShdw>
              </a:effectLst>
            </a:endParaRPr>
          </a:p>
          <a:p>
            <a:pPr marL="0" indent="0" algn="just">
              <a:buNone/>
            </a:pPr>
            <a:endParaRPr lang="en-US" b="0" i="0" dirty="0">
              <a:effectLst/>
            </a:endParaRPr>
          </a:p>
        </p:txBody>
      </p:sp>
      <p:sp>
        <p:nvSpPr>
          <p:cNvPr id="4" name="Text Box 5">
            <a:extLst>
              <a:ext uri="{FF2B5EF4-FFF2-40B4-BE49-F238E27FC236}">
                <a16:creationId xmlns:a16="http://schemas.microsoft.com/office/drawing/2014/main" id="{EB61D7B0-0078-18BC-7256-6ABA4C2A888C}"/>
              </a:ext>
            </a:extLst>
          </p:cNvPr>
          <p:cNvSpPr txBox="1">
            <a:spLocks noChangeArrowheads="1"/>
          </p:cNvSpPr>
          <p:nvPr/>
        </p:nvSpPr>
        <p:spPr bwMode="auto">
          <a:xfrm>
            <a:off x="2759167" y="219670"/>
            <a:ext cx="6673666"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John Wesley (A.D. 1703–1791)</a:t>
            </a:r>
          </a:p>
          <a:p>
            <a:pPr algn="ct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Geisler, N. L. (2005). </a:t>
            </a:r>
            <a:r>
              <a:rPr lang="en-US" sz="1600" b="0" i="1" dirty="0">
                <a:effectLst/>
                <a:latin typeface="Calibri" panose="020F0502020204030204" pitchFamily="34" charset="0"/>
                <a:ea typeface="Calibri" panose="020F0502020204030204" pitchFamily="34" charset="0"/>
                <a:cs typeface="Calibri" panose="020F0502020204030204" pitchFamily="34" charset="0"/>
              </a:rPr>
              <a:t>Systematic theology, volume four: church, last things</a:t>
            </a: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 (p. </a:t>
            </a:r>
            <a:r>
              <a:rPr lang="en-US" sz="1600" dirty="0">
                <a:latin typeface="Calibri" panose="020F0502020204030204" pitchFamily="34" charset="0"/>
                <a:ea typeface="Calibri" panose="020F0502020204030204" pitchFamily="34" charset="0"/>
                <a:cs typeface="Calibri" panose="020F0502020204030204" pitchFamily="34" charset="0"/>
              </a:rPr>
              <a:t>356</a:t>
            </a: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 Bethany House Publishers.</a:t>
            </a:r>
            <a:endParaRPr lang="en-US" altLang="en-US" sz="16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E7CAE76A-9E49-4E3C-81E6-82654EA1E239}"/>
              </a:ext>
            </a:extLst>
          </p:cNvPr>
          <p:cNvPicPr>
            <a:picLocks noChangeAspect="1"/>
          </p:cNvPicPr>
          <p:nvPr/>
        </p:nvPicPr>
        <p:blipFill>
          <a:blip r:embed="rId3"/>
          <a:stretch>
            <a:fillRect/>
          </a:stretch>
        </p:blipFill>
        <p:spPr>
          <a:xfrm>
            <a:off x="609601" y="1828800"/>
            <a:ext cx="2133599" cy="3200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07857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0792C-0D47-80E4-C7B8-AFB166B1AE8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6F6A572-BFB8-7A46-2AEE-3029BE8E93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6C255101-003E-8B5A-EA63-1650F8BC64B2}"/>
              </a:ext>
            </a:extLst>
          </p:cNvPr>
          <p:cNvSpPr txBox="1"/>
          <p:nvPr/>
        </p:nvSpPr>
        <p:spPr>
          <a:xfrm>
            <a:off x="609600" y="0"/>
            <a:ext cx="10972800" cy="2639184"/>
          </a:xfrm>
          <a:prstGeom prst="rect">
            <a:avLst/>
          </a:prstGeom>
          <a:noFill/>
        </p:spPr>
        <p:txBody>
          <a:bodyPr wrap="square">
            <a:spAutoFit/>
          </a:bodyPr>
          <a:lstStyle/>
          <a:p>
            <a:pPr marL="342900" indent="-342900" algn="ctr" defTabSz="685800">
              <a:spcBef>
                <a:spcPts val="0"/>
              </a:spcBef>
              <a:spcAft>
                <a:spcPts val="900"/>
              </a:spcAft>
              <a:buClr>
                <a:schemeClr val="tx2"/>
              </a:buClr>
              <a:buSzPct val="7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25:46</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will go away into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eternal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aiōnios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punishment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 righteous into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eternal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aiōnios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life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algn="just">
              <a:spcAft>
                <a:spcPts val="1200"/>
              </a:spcAft>
            </a:pP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E86E3629-313A-955C-6100-F2B1937758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0964" y="2971800"/>
            <a:ext cx="2750075" cy="1828800"/>
          </a:xfrm>
          <a:prstGeom prst="rect">
            <a:avLst/>
          </a:prstGeom>
          <a:ln>
            <a:solidFill>
              <a:schemeClr val="tx1"/>
            </a:solidFill>
          </a:ln>
        </p:spPr>
      </p:pic>
    </p:spTree>
    <p:extLst>
      <p:ext uri="{BB962C8B-B14F-4D97-AF65-F5344CB8AC3E}">
        <p14:creationId xmlns:p14="http://schemas.microsoft.com/office/powerpoint/2010/main" val="90466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F4EC0-635A-B25A-B284-6834D6C964F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02CB271-561D-0A1C-A928-055BA414E1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15A0B8A2-E592-00C9-A88A-AF2FDEFED48B}"/>
              </a:ext>
            </a:extLst>
          </p:cNvPr>
          <p:cNvSpPr txBox="1"/>
          <p:nvPr/>
        </p:nvSpPr>
        <p:spPr>
          <a:xfrm>
            <a:off x="609600" y="0"/>
            <a:ext cx="10972800" cy="3039294"/>
          </a:xfrm>
          <a:prstGeom prst="rect">
            <a:avLst/>
          </a:prstGeom>
          <a:noFill/>
        </p:spPr>
        <p:txBody>
          <a:bodyPr wrap="square">
            <a:spAutoFit/>
          </a:bodyPr>
          <a:lstStyle/>
          <a:p>
            <a:pPr algn="ctr" defTabSz="685800">
              <a:spcAft>
                <a:spcPts val="900"/>
              </a:spcAft>
            </a:pPr>
            <a:r>
              <a:rPr lang="en-US" sz="4000" dirty="0">
                <a:solidFill>
                  <a:schemeClr val="tx2"/>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Romans 16:26</a:t>
            </a:r>
          </a:p>
          <a:p>
            <a:pPr algn="just">
              <a:spcAft>
                <a:spcPts val="120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now is manifested, and by the Scriptures of the prophets, according to the commandment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eternal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aiōnios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been made known to all the nations,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leading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obedience of faith.”</a:t>
            </a:r>
          </a:p>
        </p:txBody>
      </p:sp>
      <p:pic>
        <p:nvPicPr>
          <p:cNvPr id="5" name="Picture 4">
            <a:extLst>
              <a:ext uri="{FF2B5EF4-FFF2-40B4-BE49-F238E27FC236}">
                <a16:creationId xmlns:a16="http://schemas.microsoft.com/office/drawing/2014/main" id="{737AF08B-37A2-C4B1-EE77-209A66969ED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20964" y="2971800"/>
            <a:ext cx="2750075" cy="1828800"/>
          </a:xfrm>
          <a:prstGeom prst="rect">
            <a:avLst/>
          </a:prstGeom>
          <a:ln>
            <a:solidFill>
              <a:schemeClr val="tx1"/>
            </a:solidFill>
          </a:ln>
        </p:spPr>
      </p:pic>
    </p:spTree>
    <p:extLst>
      <p:ext uri="{BB962C8B-B14F-4D97-AF65-F5344CB8AC3E}">
        <p14:creationId xmlns:p14="http://schemas.microsoft.com/office/powerpoint/2010/main" val="2568301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6B37B-E1F3-151F-D10A-37C5B0607348}"/>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306C6540-0865-D043-9788-FDE66177F4D7}"/>
              </a:ext>
            </a:extLst>
          </p:cNvPr>
          <p:cNvSpPr>
            <a:spLocks noGrp="1" noChangeArrowheads="1"/>
          </p:cNvSpPr>
          <p:nvPr>
            <p:ph type="body" idx="1"/>
          </p:nvPr>
        </p:nvSpPr>
        <p:spPr>
          <a:xfrm>
            <a:off x="2895601" y="1444634"/>
            <a:ext cx="8686798" cy="5193696"/>
          </a:xfrm>
        </p:spPr>
        <p:txBody>
          <a:bodyPr/>
          <a:lstStyle/>
          <a:p>
            <a:pPr marL="0" indent="0" algn="just">
              <a:buNone/>
            </a:pPr>
            <a:r>
              <a:rPr lang="en-US" b="0" i="0" dirty="0">
                <a:effectLst>
                  <a:outerShdw blurRad="38100" dist="38100" dir="2700000" algn="tl">
                    <a:srgbClr val="000000">
                      <a:alpha val="43137"/>
                    </a:srgbClr>
                  </a:outerShdw>
                </a:effectLst>
              </a:rPr>
              <a:t>“</a:t>
            </a:r>
            <a:r>
              <a:rPr lang="en-US" b="0" i="0" u="none" strike="noStrike" dirty="0">
                <a:effectLst>
                  <a:outerShdw blurRad="38100" dist="38100" dir="2700000" algn="tl">
                    <a:srgbClr val="000000">
                      <a:alpha val="43137"/>
                    </a:srgbClr>
                  </a:outerShdw>
                </a:effectLst>
              </a:rPr>
              <a:t>It </a:t>
            </a:r>
            <a:r>
              <a:rPr lang="en-US" b="0" i="0" u="none" strike="noStrike" dirty="0" err="1">
                <a:effectLst>
                  <a:outerShdw blurRad="38100" dist="38100" dir="2700000" algn="tl">
                    <a:srgbClr val="000000">
                      <a:alpha val="43137"/>
                    </a:srgbClr>
                  </a:outerShdw>
                </a:effectLst>
              </a:rPr>
              <a:t>hopeth</a:t>
            </a:r>
            <a:r>
              <a:rPr lang="en-US" b="0" i="0" u="none" strike="noStrike" dirty="0">
                <a:effectLst>
                  <a:outerShdw blurRad="38100" dist="38100" dir="2700000" algn="tl">
                    <a:srgbClr val="000000">
                      <a:alpha val="43137"/>
                    </a:srgbClr>
                  </a:outerShdw>
                </a:effectLst>
              </a:rPr>
              <a:t> not; it </a:t>
            </a:r>
            <a:r>
              <a:rPr lang="en-US" b="0" i="0" u="none" strike="noStrike" dirty="0" err="1">
                <a:effectLst>
                  <a:outerShdw blurRad="38100" dist="38100" dir="2700000" algn="tl">
                    <a:srgbClr val="000000">
                      <a:alpha val="43137"/>
                    </a:srgbClr>
                  </a:outerShdw>
                </a:effectLst>
              </a:rPr>
              <a:t>knoweth</a:t>
            </a:r>
            <a:r>
              <a:rPr lang="en-US" b="0" i="0" u="none" strike="noStrike" dirty="0">
                <a:effectLst>
                  <a:outerShdw blurRad="38100" dist="38100" dir="2700000" algn="tl">
                    <a:srgbClr val="000000">
                      <a:alpha val="43137"/>
                    </a:srgbClr>
                  </a:outerShdw>
                </a:effectLst>
              </a:rPr>
              <a:t> no escape; it </a:t>
            </a:r>
            <a:r>
              <a:rPr lang="en-US" b="0" i="0" u="none" strike="noStrike" dirty="0" err="1">
                <a:effectLst>
                  <a:outerShdw blurRad="38100" dist="38100" dir="2700000" algn="tl">
                    <a:srgbClr val="000000">
                      <a:alpha val="43137"/>
                    </a:srgbClr>
                  </a:outerShdw>
                </a:effectLst>
              </a:rPr>
              <a:t>guesseth</a:t>
            </a:r>
            <a:r>
              <a:rPr lang="en-US" b="0" i="0" u="none" strike="noStrike" dirty="0">
                <a:effectLst>
                  <a:outerShdw blurRad="38100" dist="38100" dir="2700000" algn="tl">
                    <a:srgbClr val="000000">
                      <a:alpha val="43137"/>
                    </a:srgbClr>
                  </a:outerShdw>
                </a:effectLst>
              </a:rPr>
              <a:t> not of deliverance; it pants for death, but death is too much its foe to be there; it longs that non-existence would swallow it up, but </a:t>
            </a:r>
            <a:r>
              <a:rPr lang="en-US" b="1" i="0" u="sng" strike="noStrike" dirty="0">
                <a:solidFill>
                  <a:srgbClr val="FFFFCC"/>
                </a:solidFill>
                <a:effectLst>
                  <a:outerShdw blurRad="38100" dist="38100" dir="2700000" algn="tl">
                    <a:srgbClr val="000000">
                      <a:alpha val="43137"/>
                    </a:srgbClr>
                  </a:outerShdw>
                </a:effectLst>
              </a:rPr>
              <a:t>this eternal death is worse than annihilation</a:t>
            </a:r>
            <a:r>
              <a:rPr lang="en-US" b="0" i="0" u="none" strike="noStrike" dirty="0">
                <a:effectLst>
                  <a:outerShdw blurRad="38100" dist="38100" dir="2700000" algn="tl">
                    <a:srgbClr val="000000">
                      <a:alpha val="43137"/>
                    </a:srgbClr>
                  </a:outerShdw>
                </a:effectLst>
              </a:rPr>
              <a:t>. It pants for extermination as the laborer for his Sabbath; it longs that it might be swallowed up in nothingness just as would the galley slave long for freedom, but it cometh not—it is eternally dead.” (</a:t>
            </a:r>
            <a:r>
              <a:rPr lang="en-US" b="0" i="1" u="none" strike="noStrike" dirty="0">
                <a:effectLst>
                  <a:outerShdw blurRad="38100" dist="38100" dir="2700000" algn="tl">
                    <a:srgbClr val="000000">
                      <a:alpha val="43137"/>
                    </a:srgbClr>
                  </a:outerShdw>
                </a:effectLst>
              </a:rPr>
              <a:t>SSC</a:t>
            </a:r>
            <a:r>
              <a:rPr lang="en-US" b="0" i="0" u="none" strike="noStrike" dirty="0">
                <a:effectLst>
                  <a:outerShdw blurRad="38100" dist="38100" dir="2700000" algn="tl">
                    <a:srgbClr val="000000">
                      <a:alpha val="43137"/>
                    </a:srgbClr>
                  </a:outerShdw>
                </a:effectLst>
              </a:rPr>
              <a:t>, 1.52)</a:t>
            </a:r>
          </a:p>
          <a:p>
            <a:pPr marL="0" indent="0" algn="just">
              <a:buNone/>
            </a:pPr>
            <a:endParaRPr lang="en-US" dirty="0">
              <a:effectLst/>
            </a:endParaRPr>
          </a:p>
          <a:p>
            <a:pPr marL="0" indent="0" algn="just">
              <a:buNone/>
            </a:pPr>
            <a:endParaRPr lang="en-US" b="0" i="0" dirty="0">
              <a:effectLst/>
            </a:endParaRPr>
          </a:p>
        </p:txBody>
      </p:sp>
      <p:sp>
        <p:nvSpPr>
          <p:cNvPr id="4" name="Text Box 5">
            <a:extLst>
              <a:ext uri="{FF2B5EF4-FFF2-40B4-BE49-F238E27FC236}">
                <a16:creationId xmlns:a16="http://schemas.microsoft.com/office/drawing/2014/main" id="{EB61D7B0-0078-18BC-7256-6ABA4C2A888C}"/>
              </a:ext>
            </a:extLst>
          </p:cNvPr>
          <p:cNvSpPr txBox="1">
            <a:spLocks noChangeArrowheads="1"/>
          </p:cNvSpPr>
          <p:nvPr/>
        </p:nvSpPr>
        <p:spPr bwMode="auto">
          <a:xfrm>
            <a:off x="2585985" y="219670"/>
            <a:ext cx="702003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Charles </a:t>
            </a:r>
            <a:r>
              <a:rPr lang="en-US" alt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Spurgeon</a:t>
            </a: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(A.D. 1834–1892)</a:t>
            </a:r>
          </a:p>
          <a:p>
            <a:pPr algn="ct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Geisler, N. L. (2005). </a:t>
            </a:r>
            <a:r>
              <a:rPr lang="en-US" sz="1600" b="0" i="1" dirty="0">
                <a:effectLst/>
                <a:latin typeface="Calibri" panose="020F0502020204030204" pitchFamily="34" charset="0"/>
                <a:ea typeface="Calibri" panose="020F0502020204030204" pitchFamily="34" charset="0"/>
                <a:cs typeface="Calibri" panose="020F0502020204030204" pitchFamily="34" charset="0"/>
              </a:rPr>
              <a:t>Systematic theology, volume four: church, last things</a:t>
            </a: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 (p. </a:t>
            </a:r>
            <a:r>
              <a:rPr lang="en-US" sz="1600" dirty="0">
                <a:latin typeface="Calibri" panose="020F0502020204030204" pitchFamily="34" charset="0"/>
                <a:ea typeface="Calibri" panose="020F0502020204030204" pitchFamily="34" charset="0"/>
                <a:cs typeface="Calibri" panose="020F0502020204030204" pitchFamily="34" charset="0"/>
              </a:rPr>
              <a:t>357</a:t>
            </a: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 Bethany House Publishers.</a:t>
            </a:r>
            <a:endParaRPr lang="en-US" altLang="en-US" sz="16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E7CAE76A-9E49-4E3C-81E6-82654EA1E239}"/>
              </a:ext>
            </a:extLst>
          </p:cNvPr>
          <p:cNvPicPr>
            <a:picLocks noChangeAspect="1"/>
          </p:cNvPicPr>
          <p:nvPr/>
        </p:nvPicPr>
        <p:blipFill>
          <a:blip r:embed="rId3"/>
          <a:stretch>
            <a:fillRect/>
          </a:stretch>
        </p:blipFill>
        <p:spPr>
          <a:xfrm>
            <a:off x="609601" y="1828800"/>
            <a:ext cx="2133599" cy="3200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93209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F27C7C-E7BF-5FF2-8ED9-92AF494DA22D}"/>
              </a:ext>
            </a:extLst>
          </p:cNvPr>
          <p:cNvPicPr>
            <a:picLocks noChangeAspect="1"/>
          </p:cNvPicPr>
          <p:nvPr/>
        </p:nvPicPr>
        <p:blipFill>
          <a:blip r:embed="rId2"/>
          <a:stretch>
            <a:fillRect/>
          </a:stretch>
        </p:blipFill>
        <p:spPr>
          <a:xfrm>
            <a:off x="2705100" y="228600"/>
            <a:ext cx="67818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358364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6B37B-E1F3-151F-D10A-37C5B0607348}"/>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306C6540-0865-D043-9788-FDE66177F4D7}"/>
              </a:ext>
            </a:extLst>
          </p:cNvPr>
          <p:cNvSpPr>
            <a:spLocks noGrp="1" noChangeArrowheads="1"/>
          </p:cNvSpPr>
          <p:nvPr>
            <p:ph type="body" idx="1"/>
          </p:nvPr>
        </p:nvSpPr>
        <p:spPr>
          <a:xfrm>
            <a:off x="2895601" y="1447800"/>
            <a:ext cx="9111672" cy="5190530"/>
          </a:xfrm>
        </p:spPr>
        <p:txBody>
          <a:bodyPr/>
          <a:lstStyle/>
          <a:p>
            <a:pPr marL="0" indent="0" algn="just">
              <a:buNone/>
            </a:pPr>
            <a:r>
              <a:rPr lang="en-US" sz="3000" b="0" i="0" dirty="0">
                <a:effectLst/>
              </a:rPr>
              <a:t>“</a:t>
            </a:r>
            <a:r>
              <a:rPr lang="en-US" sz="3000" b="0" i="0" u="none" strike="noStrike" dirty="0">
                <a:effectLst/>
              </a:rPr>
              <a:t>In a sense, it is better for the creature itself, even if it never becomes good, that it should know itself a failure, a mistake. Even mercy can hardly wish to such a man his </a:t>
            </a:r>
            <a:r>
              <a:rPr lang="en-US" sz="3000" b="1" i="0" u="sng" strike="noStrike" dirty="0">
                <a:solidFill>
                  <a:srgbClr val="FFFFCC"/>
                </a:solidFill>
                <a:effectLst/>
              </a:rPr>
              <a:t>eternal</a:t>
            </a:r>
            <a:r>
              <a:rPr lang="en-US" sz="3000" b="0" i="0" u="none" strike="noStrike" dirty="0">
                <a:effectLst/>
              </a:rPr>
              <a:t>, contented continuance in such ghastly illusion. Thomas Aquinas said of suffering, as Aristotle had said of shame, that it was a thing not good in itself, but a thing which might have a certain goodness in particular circumstances…</a:t>
            </a:r>
            <a:r>
              <a:rPr lang="en-US" sz="3000" b="0" i="0" dirty="0">
                <a:effectLst/>
              </a:rPr>
              <a:t>I willingly believe that the damned are, in one sense, successful, rebels to the end; that </a:t>
            </a:r>
            <a:r>
              <a:rPr lang="en-US" sz="3000" b="1" u="sng" dirty="0">
                <a:solidFill>
                  <a:srgbClr val="FFFFCC"/>
                </a:solidFill>
                <a:effectLst/>
              </a:rPr>
              <a:t>the doors of hell are locked on the inside</a:t>
            </a:r>
            <a:r>
              <a:rPr lang="en-US" sz="3000" dirty="0">
                <a:effectLst/>
              </a:rPr>
              <a:t>.”</a:t>
            </a:r>
            <a:r>
              <a:rPr lang="en-US" sz="3000" b="0" i="0" dirty="0">
                <a:effectLst/>
              </a:rPr>
              <a:t> (PP 110, 115-16)</a:t>
            </a:r>
          </a:p>
        </p:txBody>
      </p:sp>
      <p:sp>
        <p:nvSpPr>
          <p:cNvPr id="4" name="Text Box 5">
            <a:extLst>
              <a:ext uri="{FF2B5EF4-FFF2-40B4-BE49-F238E27FC236}">
                <a16:creationId xmlns:a16="http://schemas.microsoft.com/office/drawing/2014/main" id="{EB61D7B0-0078-18BC-7256-6ABA4C2A888C}"/>
              </a:ext>
            </a:extLst>
          </p:cNvPr>
          <p:cNvSpPr txBox="1">
            <a:spLocks noChangeArrowheads="1"/>
          </p:cNvSpPr>
          <p:nvPr/>
        </p:nvSpPr>
        <p:spPr bwMode="auto">
          <a:xfrm>
            <a:off x="3398520" y="219670"/>
            <a:ext cx="539496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C.S. Lewis (A.D. 1898–1963)</a:t>
            </a:r>
          </a:p>
          <a:p>
            <a:pPr algn="ct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Geisler, N. L. (2005). </a:t>
            </a:r>
            <a:r>
              <a:rPr lang="en-US" sz="1600" b="0" i="1" dirty="0">
                <a:effectLst/>
                <a:latin typeface="Calibri" panose="020F0502020204030204" pitchFamily="34" charset="0"/>
                <a:ea typeface="Calibri" panose="020F0502020204030204" pitchFamily="34" charset="0"/>
                <a:cs typeface="Calibri" panose="020F0502020204030204" pitchFamily="34" charset="0"/>
              </a:rPr>
              <a:t>Systematic theology, volume four: church, last things</a:t>
            </a: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 (p. </a:t>
            </a:r>
            <a:r>
              <a:rPr lang="en-US" sz="1600" dirty="0">
                <a:latin typeface="Calibri" panose="020F0502020204030204" pitchFamily="34" charset="0"/>
                <a:ea typeface="Calibri" panose="020F0502020204030204" pitchFamily="34" charset="0"/>
                <a:cs typeface="Calibri" panose="020F0502020204030204" pitchFamily="34" charset="0"/>
              </a:rPr>
              <a:t>358-59</a:t>
            </a:r>
            <a:r>
              <a:rPr lang="en-US" sz="1600" b="0" i="0" strike="noStrike" dirty="0">
                <a:effectLst/>
                <a:latin typeface="Calibri" panose="020F0502020204030204" pitchFamily="34" charset="0"/>
                <a:ea typeface="Calibri" panose="020F0502020204030204" pitchFamily="34" charset="0"/>
                <a:cs typeface="Calibri" panose="020F0502020204030204" pitchFamily="34" charset="0"/>
              </a:rPr>
              <a:t>). Bethany House Publishers.</a:t>
            </a:r>
            <a:endParaRPr lang="en-US" altLang="en-US" sz="16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E7CAE76A-9E49-4E3C-81E6-82654EA1E239}"/>
              </a:ext>
            </a:extLst>
          </p:cNvPr>
          <p:cNvPicPr>
            <a:picLocks noChangeAspect="1"/>
          </p:cNvPicPr>
          <p:nvPr/>
        </p:nvPicPr>
        <p:blipFill>
          <a:blip r:embed="rId3"/>
          <a:stretch>
            <a:fillRect/>
          </a:stretch>
        </p:blipFill>
        <p:spPr>
          <a:xfrm>
            <a:off x="609601" y="1828800"/>
            <a:ext cx="2133599" cy="3200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46151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CB190-258A-7B8F-29FF-296F7FAE9AD4}"/>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CD5DF12D-9C7C-E9ED-B582-E8B9E2C27546}"/>
              </a:ext>
            </a:extLst>
          </p:cNvPr>
          <p:cNvSpPr>
            <a:spLocks noGrp="1"/>
          </p:cNvSpPr>
          <p:nvPr>
            <p:ph type="title"/>
          </p:nvPr>
        </p:nvSpPr>
        <p:spPr>
          <a:xfrm>
            <a:off x="609600" y="228600"/>
            <a:ext cx="10972800" cy="914400"/>
          </a:xfrm>
        </p:spPr>
        <p:txBody>
          <a:bodyPr/>
          <a:lstStyle/>
          <a:p>
            <a:pPr algn="ctr"/>
            <a:r>
              <a:rPr lang="en-US" sz="3600" dirty="0">
                <a:effectLst>
                  <a:outerShdw blurRad="38100" dist="38100" dir="2700000" algn="tl">
                    <a:srgbClr val="000000">
                      <a:alpha val="43137"/>
                    </a:srgbClr>
                  </a:outerShdw>
                </a:effectLst>
              </a:rPr>
              <a:t>VI. Examining Church History</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D131DF97-FF4A-FF0D-9046-9209F8F006D0}"/>
              </a:ext>
            </a:extLst>
          </p:cNvPr>
          <p:cNvSpPr>
            <a:spLocks noGrp="1"/>
          </p:cNvSpPr>
          <p:nvPr>
            <p:ph idx="1"/>
          </p:nvPr>
        </p:nvSpPr>
        <p:spPr>
          <a:xfrm>
            <a:off x="940850" y="2086578"/>
            <a:ext cx="7046506" cy="3200400"/>
          </a:xfrm>
        </p:spPr>
        <p:txBody>
          <a:bodyPr/>
          <a:lstStyle/>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General overview </a:t>
            </a:r>
          </a:p>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Early fathers</a:t>
            </a:r>
          </a:p>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Medieval fathers</a:t>
            </a:r>
          </a:p>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Reformation leaders</a:t>
            </a:r>
          </a:p>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Post reformation teachers</a:t>
            </a:r>
          </a:p>
          <a:p>
            <a:pPr marL="742950" indent="-742950">
              <a:spcBef>
                <a:spcPts val="600"/>
              </a:spcBef>
              <a:spcAft>
                <a:spcPts val="1200"/>
              </a:spcAft>
              <a:buClr>
                <a:srgbClr val="CC66FF"/>
              </a:buClr>
              <a:buSzPct val="100000"/>
              <a:buFont typeface="+mj-lt"/>
              <a:buAutoNum type="alphaUcPeriod"/>
              <a:defRPr/>
            </a:pPr>
            <a:endParaRPr lang="en-US" b="1" u="sng" dirty="0">
              <a:solidFill>
                <a:srgbClr val="FFFFCC"/>
              </a:solidFill>
              <a:cs typeface="Calibri" pitchFamily="34" charset="0"/>
            </a:endParaRPr>
          </a:p>
        </p:txBody>
      </p:sp>
      <p:pic>
        <p:nvPicPr>
          <p:cNvPr id="2" name="Picture 1">
            <a:extLst>
              <a:ext uri="{FF2B5EF4-FFF2-40B4-BE49-F238E27FC236}">
                <a16:creationId xmlns:a16="http://schemas.microsoft.com/office/drawing/2014/main" id="{6A9BEADA-9F97-BA4A-D630-763F44E34228}"/>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1229562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3D239-6307-BE85-EC8E-EB0157E6D03D}"/>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8F94E1B7-BE1B-C15D-69BA-852A0F8AF1F0}"/>
              </a:ext>
            </a:extLst>
          </p:cNvPr>
          <p:cNvSpPr>
            <a:spLocks noGrp="1"/>
          </p:cNvSpPr>
          <p:nvPr>
            <p:ph type="title"/>
          </p:nvPr>
        </p:nvSpPr>
        <p:spPr>
          <a:xfrm>
            <a:off x="914400" y="228600"/>
            <a:ext cx="10363200" cy="914400"/>
          </a:xfrm>
        </p:spPr>
        <p:txBody>
          <a:bodyPr wrap="square" anchor="ctr">
            <a:normAutofit/>
          </a:bodyPr>
          <a:lstStyle/>
          <a:p>
            <a:pPr algn="ctr"/>
            <a:r>
              <a:rPr lang="en-US" sz="3600" dirty="0">
                <a:effectLst>
                  <a:outerShdw blurRad="38100" dist="38100" dir="2700000" algn="tl">
                    <a:srgbClr val="000000">
                      <a:alpha val="43137"/>
                    </a:srgbClr>
                  </a:outerShdw>
                </a:effectLst>
              </a:rPr>
              <a:t>ANNIHILATION VS. ETERNAL CONSCIOUS TORMENT</a:t>
            </a:r>
          </a:p>
        </p:txBody>
      </p:sp>
      <p:sp>
        <p:nvSpPr>
          <p:cNvPr id="3" name="Content Placeholder 2">
            <a:extLst>
              <a:ext uri="{FF2B5EF4-FFF2-40B4-BE49-F238E27FC236}">
                <a16:creationId xmlns:a16="http://schemas.microsoft.com/office/drawing/2014/main" id="{50214D7F-8592-1D8D-B054-F92AE6E29041}"/>
              </a:ext>
            </a:extLst>
          </p:cNvPr>
          <p:cNvSpPr>
            <a:spLocks noGrp="1"/>
          </p:cNvSpPr>
          <p:nvPr>
            <p:ph idx="1"/>
          </p:nvPr>
        </p:nvSpPr>
        <p:spPr>
          <a:xfrm>
            <a:off x="609600" y="1722120"/>
            <a:ext cx="10363200" cy="4754880"/>
          </a:xfrm>
        </p:spPr>
        <p:txBody>
          <a:bodyPr wrap="square" anchor="t">
            <a:noAutofit/>
          </a:bodyPr>
          <a:lstStyle/>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Introduction to the Controversy</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Biblical Arguments Against Annihilation</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Theological Arguments Against Annihilation</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Answering Annihilationist Biblical Arguments</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Answering Annihilationist Theological Arguments</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Examining Church History</a:t>
            </a:r>
          </a:p>
          <a:p>
            <a:pPr marL="576263" indent="-576263">
              <a:spcBef>
                <a:spcPts val="0"/>
              </a:spcBef>
              <a:spcAft>
                <a:spcPts val="1800"/>
              </a:spcAft>
              <a:buSzPct val="100000"/>
              <a:buFont typeface="+mj-lt"/>
              <a:buAutoNum type="romanUcPeriod"/>
              <a:defRPr/>
            </a:pPr>
            <a:r>
              <a:rPr lang="en-US" sz="3000" b="1" u="sng" dirty="0">
                <a:solidFill>
                  <a:srgbClr val="FFFFCC"/>
                </a:solidFill>
                <a:effectLst>
                  <a:outerShdw blurRad="38100" dist="38100" dir="2700000" algn="tl">
                    <a:srgbClr val="000000">
                      <a:alpha val="43137"/>
                    </a:srgbClr>
                  </a:outerShdw>
                </a:effectLst>
              </a:rPr>
              <a:t>Conclusion</a:t>
            </a:r>
          </a:p>
        </p:txBody>
      </p:sp>
      <p:pic>
        <p:nvPicPr>
          <p:cNvPr id="2" name="Picture 1">
            <a:extLst>
              <a:ext uri="{FF2B5EF4-FFF2-40B4-BE49-F238E27FC236}">
                <a16:creationId xmlns:a16="http://schemas.microsoft.com/office/drawing/2014/main" id="{9B191F3E-B368-476B-C729-E77C33351A5E}"/>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2863308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C4508-AB76-C766-AAD1-43EFE5317FED}"/>
            </a:ext>
          </a:extLst>
        </p:cNvPr>
        <p:cNvGrpSpPr/>
        <p:nvPr/>
      </p:nvGrpSpPr>
      <p:grpSpPr>
        <a:xfrm>
          <a:off x="0" y="0"/>
          <a:ext cx="0" cy="0"/>
          <a:chOff x="0" y="0"/>
          <a:chExt cx="0" cy="0"/>
        </a:xfrm>
      </p:grpSpPr>
      <p:sp>
        <p:nvSpPr>
          <p:cNvPr id="63491" name="TextBox 8">
            <a:extLst>
              <a:ext uri="{FF2B5EF4-FFF2-40B4-BE49-F238E27FC236}">
                <a16:creationId xmlns:a16="http://schemas.microsoft.com/office/drawing/2014/main" id="{36D6898C-55E3-350A-3622-AC50D98FA09E}"/>
              </a:ext>
            </a:extLst>
          </p:cNvPr>
          <p:cNvSpPr txBox="1">
            <a:spLocks noChangeArrowheads="1"/>
          </p:cNvSpPr>
          <p:nvPr/>
        </p:nvSpPr>
        <p:spPr bwMode="auto">
          <a:xfrm>
            <a:off x="2286000" y="55626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2400" dirty="0">
              <a:latin typeface="Calibri" panose="020F0502020204030204" pitchFamily="34" charset="0"/>
            </a:endParaRPr>
          </a:p>
        </p:txBody>
      </p:sp>
      <p:sp>
        <p:nvSpPr>
          <p:cNvPr id="3" name="Title 5">
            <a:extLst>
              <a:ext uri="{FF2B5EF4-FFF2-40B4-BE49-F238E27FC236}">
                <a16:creationId xmlns:a16="http://schemas.microsoft.com/office/drawing/2014/main" id="{D33138EE-94E6-E1EF-44A3-48B8B28A9AD8}"/>
              </a:ext>
            </a:extLst>
          </p:cNvPr>
          <p:cNvSpPr txBox="1">
            <a:spLocks/>
          </p:cNvSpPr>
          <p:nvPr/>
        </p:nvSpPr>
        <p:spPr bwMode="auto">
          <a:xfrm>
            <a:off x="3714749" y="381000"/>
            <a:ext cx="47625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r>
              <a:rPr lang="en-US" kern="0"/>
              <a:t>Dominoes in a Row</a:t>
            </a:r>
            <a:endParaRPr lang="en-US" kern="0" dirty="0"/>
          </a:p>
        </p:txBody>
      </p:sp>
      <p:pic>
        <p:nvPicPr>
          <p:cNvPr id="4" name="Picture 2" descr="http://i.ytimg.com/vi/IeWsxuDn7NE/hqdefault.jpg">
            <a:extLst>
              <a:ext uri="{FF2B5EF4-FFF2-40B4-BE49-F238E27FC236}">
                <a16:creationId xmlns:a16="http://schemas.microsoft.com/office/drawing/2014/main" id="{C5B8D80B-4FF4-775C-B5B3-24A29EAA6C5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955801" y="1371600"/>
            <a:ext cx="8382001" cy="4572000"/>
          </a:xfrm>
          <a:prstGeom prst="roundRect">
            <a:avLst/>
          </a:prstGeom>
          <a:noFill/>
          <a:ln w="9525">
            <a:noFill/>
            <a:miter lim="800000"/>
            <a:headEnd/>
            <a:tailEnd/>
          </a:ln>
          <a:effectLst/>
        </p:spPr>
      </p:pic>
    </p:spTree>
    <p:extLst>
      <p:ext uri="{BB962C8B-B14F-4D97-AF65-F5344CB8AC3E}">
        <p14:creationId xmlns:p14="http://schemas.microsoft.com/office/powerpoint/2010/main" val="2319425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69FCC-9FB5-DA9F-2112-B7C87BA052E9}"/>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FC8865AB-F488-780F-CE3A-D1291DBD3AC0}"/>
              </a:ext>
            </a:extLst>
          </p:cNvPr>
          <p:cNvSpPr>
            <a:spLocks noGrp="1"/>
          </p:cNvSpPr>
          <p:nvPr>
            <p:ph type="title"/>
          </p:nvPr>
        </p:nvSpPr>
        <p:spPr>
          <a:xfrm>
            <a:off x="914400" y="228600"/>
            <a:ext cx="10363200" cy="914400"/>
          </a:xfrm>
        </p:spPr>
        <p:txBody>
          <a:bodyPr wrap="square" anchor="ctr">
            <a:normAutofit/>
          </a:bodyPr>
          <a:lstStyle/>
          <a:p>
            <a:pPr algn="ctr"/>
            <a:r>
              <a:rPr lang="en-US" sz="3600" dirty="0">
                <a:effectLst>
                  <a:outerShdw blurRad="38100" dist="38100" dir="2700000" algn="tl">
                    <a:srgbClr val="000000">
                      <a:alpha val="43137"/>
                    </a:srgbClr>
                  </a:outerShdw>
                </a:effectLst>
              </a:rPr>
              <a:t>ANNIHILATION VS. ETERNAL CONSCIOUS TORMENT</a:t>
            </a:r>
          </a:p>
        </p:txBody>
      </p:sp>
      <p:sp>
        <p:nvSpPr>
          <p:cNvPr id="3" name="Content Placeholder 2">
            <a:extLst>
              <a:ext uri="{FF2B5EF4-FFF2-40B4-BE49-F238E27FC236}">
                <a16:creationId xmlns:a16="http://schemas.microsoft.com/office/drawing/2014/main" id="{0A94D8AF-3A39-515F-D41B-8FBC68A5538B}"/>
              </a:ext>
            </a:extLst>
          </p:cNvPr>
          <p:cNvSpPr>
            <a:spLocks noGrp="1"/>
          </p:cNvSpPr>
          <p:nvPr>
            <p:ph idx="1"/>
          </p:nvPr>
        </p:nvSpPr>
        <p:spPr>
          <a:xfrm>
            <a:off x="615478" y="1722120"/>
            <a:ext cx="10363200" cy="4754880"/>
          </a:xfrm>
        </p:spPr>
        <p:txBody>
          <a:bodyPr wrap="square" anchor="t">
            <a:noAutofit/>
          </a:bodyPr>
          <a:lstStyle/>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Introduction to the Controversy</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Biblical Arguments Against Annihilation</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Theological Arguments Against Annihilation</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Answering </a:t>
            </a:r>
            <a:r>
              <a:rPr lang="en-US" sz="3000" dirty="0" err="1">
                <a:effectLst>
                  <a:outerShdw blurRad="38100" dist="38100" dir="2700000" algn="tl">
                    <a:srgbClr val="000000">
                      <a:alpha val="43137"/>
                    </a:srgbClr>
                  </a:outerShdw>
                </a:effectLst>
              </a:rPr>
              <a:t>Annihilationist</a:t>
            </a:r>
            <a:r>
              <a:rPr lang="en-US" sz="3000" dirty="0">
                <a:effectLst>
                  <a:outerShdw blurRad="38100" dist="38100" dir="2700000" algn="tl">
                    <a:srgbClr val="000000">
                      <a:alpha val="43137"/>
                    </a:srgbClr>
                  </a:outerShdw>
                </a:effectLst>
              </a:rPr>
              <a:t> Biblical Arguments</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Answering </a:t>
            </a:r>
            <a:r>
              <a:rPr lang="en-US" sz="3000" dirty="0" err="1">
                <a:effectLst>
                  <a:outerShdw blurRad="38100" dist="38100" dir="2700000" algn="tl">
                    <a:srgbClr val="000000">
                      <a:alpha val="43137"/>
                    </a:srgbClr>
                  </a:outerShdw>
                </a:effectLst>
              </a:rPr>
              <a:t>Annihilationist</a:t>
            </a:r>
            <a:r>
              <a:rPr lang="en-US" sz="3000" dirty="0">
                <a:effectLst>
                  <a:outerShdw blurRad="38100" dist="38100" dir="2700000" algn="tl">
                    <a:srgbClr val="000000">
                      <a:alpha val="43137"/>
                    </a:srgbClr>
                  </a:outerShdw>
                </a:effectLst>
              </a:rPr>
              <a:t> Theological Arguments</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Examining Church History</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Conclusion</a:t>
            </a:r>
          </a:p>
        </p:txBody>
      </p:sp>
      <p:pic>
        <p:nvPicPr>
          <p:cNvPr id="2" name="Picture 1">
            <a:extLst>
              <a:ext uri="{FF2B5EF4-FFF2-40B4-BE49-F238E27FC236}">
                <a16:creationId xmlns:a16="http://schemas.microsoft.com/office/drawing/2014/main" id="{D870F57F-5831-471F-B8AC-A92DA6748F45}"/>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2850617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BF646A-8844-7CAF-31E0-274377EE220D}"/>
              </a:ext>
            </a:extLst>
          </p:cNvPr>
          <p:cNvPicPr>
            <a:picLocks noChangeAspect="1"/>
          </p:cNvPicPr>
          <p:nvPr/>
        </p:nvPicPr>
        <p:blipFill>
          <a:blip r:embed="rId2"/>
          <a:stretch>
            <a:fillRect/>
          </a:stretch>
        </p:blipFill>
        <p:spPr>
          <a:xfrm>
            <a:off x="2774176" y="228600"/>
            <a:ext cx="6643649"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8139228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57412-7F64-25EC-83AF-AA7171472403}"/>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CEE6102C-F47A-2593-7F18-B68424E4ED24}"/>
              </a:ext>
            </a:extLst>
          </p:cNvPr>
          <p:cNvSpPr>
            <a:spLocks noGrp="1"/>
          </p:cNvSpPr>
          <p:nvPr>
            <p:ph type="title"/>
          </p:nvPr>
        </p:nvSpPr>
        <p:spPr>
          <a:xfrm>
            <a:off x="914400" y="228600"/>
            <a:ext cx="10363200" cy="914400"/>
          </a:xfrm>
        </p:spPr>
        <p:txBody>
          <a:bodyPr wrap="square" anchor="ctr">
            <a:normAutofit/>
          </a:bodyPr>
          <a:lstStyle/>
          <a:p>
            <a:pPr algn="ctr"/>
            <a:r>
              <a:rPr lang="en-US" sz="3600" dirty="0">
                <a:effectLst>
                  <a:outerShdw blurRad="38100" dist="38100" dir="2700000" algn="tl">
                    <a:srgbClr val="000000">
                      <a:alpha val="43137"/>
                    </a:srgbClr>
                  </a:outerShdw>
                </a:effectLst>
              </a:rPr>
              <a:t>ANNIHILATION VS. ETERNAL CONSCIOUS TORMENT</a:t>
            </a:r>
          </a:p>
        </p:txBody>
      </p:sp>
      <p:sp>
        <p:nvSpPr>
          <p:cNvPr id="3" name="Content Placeholder 2">
            <a:extLst>
              <a:ext uri="{FF2B5EF4-FFF2-40B4-BE49-F238E27FC236}">
                <a16:creationId xmlns:a16="http://schemas.microsoft.com/office/drawing/2014/main" id="{CF5F5B51-8091-9BA0-86E8-F2AD1DC25C17}"/>
              </a:ext>
            </a:extLst>
          </p:cNvPr>
          <p:cNvSpPr>
            <a:spLocks noGrp="1"/>
          </p:cNvSpPr>
          <p:nvPr>
            <p:ph idx="1"/>
          </p:nvPr>
        </p:nvSpPr>
        <p:spPr>
          <a:xfrm>
            <a:off x="615478" y="1722120"/>
            <a:ext cx="10363200" cy="4754880"/>
          </a:xfrm>
        </p:spPr>
        <p:txBody>
          <a:bodyPr wrap="square" anchor="t">
            <a:noAutofit/>
          </a:bodyPr>
          <a:lstStyle/>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Introduction to the Controversy</a:t>
            </a:r>
          </a:p>
          <a:p>
            <a:pPr marL="576263" indent="-576263">
              <a:spcBef>
                <a:spcPts val="0"/>
              </a:spcBef>
              <a:spcAft>
                <a:spcPts val="1800"/>
              </a:spcAft>
              <a:buSzPct val="100000"/>
              <a:buFont typeface="+mj-lt"/>
              <a:buAutoNum type="romanUcPeriod"/>
              <a:defRPr/>
            </a:pPr>
            <a:r>
              <a:rPr lang="en-US" sz="3000" b="1" u="sng" dirty="0">
                <a:solidFill>
                  <a:srgbClr val="FFFFCC"/>
                </a:solidFill>
                <a:effectLst>
                  <a:outerShdw blurRad="38100" dist="38100" dir="2700000" algn="tl">
                    <a:srgbClr val="000000">
                      <a:alpha val="43137"/>
                    </a:srgbClr>
                  </a:outerShdw>
                </a:effectLst>
              </a:rPr>
              <a:t>Biblical Arguments Against Annihilation</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Theological Arguments Against Annihilation</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Answering </a:t>
            </a:r>
            <a:r>
              <a:rPr lang="en-US" sz="3000" dirty="0" err="1">
                <a:effectLst>
                  <a:outerShdw blurRad="38100" dist="38100" dir="2700000" algn="tl">
                    <a:srgbClr val="000000">
                      <a:alpha val="43137"/>
                    </a:srgbClr>
                  </a:outerShdw>
                </a:effectLst>
              </a:rPr>
              <a:t>Annihilationist</a:t>
            </a:r>
            <a:r>
              <a:rPr lang="en-US" sz="3000" dirty="0">
                <a:effectLst>
                  <a:outerShdw blurRad="38100" dist="38100" dir="2700000" algn="tl">
                    <a:srgbClr val="000000">
                      <a:alpha val="43137"/>
                    </a:srgbClr>
                  </a:outerShdw>
                </a:effectLst>
              </a:rPr>
              <a:t> Biblical Arguments</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Answering </a:t>
            </a:r>
            <a:r>
              <a:rPr lang="en-US" sz="3000" dirty="0" err="1">
                <a:effectLst>
                  <a:outerShdw blurRad="38100" dist="38100" dir="2700000" algn="tl">
                    <a:srgbClr val="000000">
                      <a:alpha val="43137"/>
                    </a:srgbClr>
                  </a:outerShdw>
                </a:effectLst>
              </a:rPr>
              <a:t>Annihilationist</a:t>
            </a:r>
            <a:r>
              <a:rPr lang="en-US" sz="3000" dirty="0">
                <a:effectLst>
                  <a:outerShdw blurRad="38100" dist="38100" dir="2700000" algn="tl">
                    <a:srgbClr val="000000">
                      <a:alpha val="43137"/>
                    </a:srgbClr>
                  </a:outerShdw>
                </a:effectLst>
              </a:rPr>
              <a:t> Theological Arguments</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Examining Church History</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Conclusion</a:t>
            </a:r>
          </a:p>
        </p:txBody>
      </p:sp>
      <p:pic>
        <p:nvPicPr>
          <p:cNvPr id="2" name="Picture 1">
            <a:extLst>
              <a:ext uri="{FF2B5EF4-FFF2-40B4-BE49-F238E27FC236}">
                <a16:creationId xmlns:a16="http://schemas.microsoft.com/office/drawing/2014/main" id="{0B76FBC9-6176-C572-2B6C-8AA80FD11DBA}"/>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2406148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E293B-B8C5-12A6-EAD1-8138F26D0330}"/>
            </a:ext>
          </a:extLst>
        </p:cNvPr>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F0AE62A1-70E6-52AE-7272-7EEB02525BE8}"/>
              </a:ext>
            </a:extLst>
          </p:cNvPr>
          <p:cNvGraphicFramePr>
            <a:graphicFrameLocks noGrp="1"/>
          </p:cNvGraphicFramePr>
          <p:nvPr/>
        </p:nvGraphicFramePr>
        <p:xfrm>
          <a:off x="589073" y="1524000"/>
          <a:ext cx="11013855" cy="4328160"/>
        </p:xfrm>
        <a:graphic>
          <a:graphicData uri="http://schemas.openxmlformats.org/drawingml/2006/table">
            <a:tbl>
              <a:tblPr firstRow="1" bandRow="1">
                <a:tableStyleId>{5940675A-B579-460E-94D1-54222C63F5DA}</a:tableStyleId>
              </a:tblPr>
              <a:tblGrid>
                <a:gridCol w="3671285">
                  <a:extLst>
                    <a:ext uri="{9D8B030D-6E8A-4147-A177-3AD203B41FA5}">
                      <a16:colId xmlns:a16="http://schemas.microsoft.com/office/drawing/2014/main" val="2534164779"/>
                    </a:ext>
                  </a:extLst>
                </a:gridCol>
                <a:gridCol w="4502642">
                  <a:extLst>
                    <a:ext uri="{9D8B030D-6E8A-4147-A177-3AD203B41FA5}">
                      <a16:colId xmlns:a16="http://schemas.microsoft.com/office/drawing/2014/main" val="106515012"/>
                    </a:ext>
                  </a:extLst>
                </a:gridCol>
                <a:gridCol w="2839928">
                  <a:extLst>
                    <a:ext uri="{9D8B030D-6E8A-4147-A177-3AD203B41FA5}">
                      <a16:colId xmlns:a16="http://schemas.microsoft.com/office/drawing/2014/main" val="2435450396"/>
                    </a:ext>
                  </a:extLst>
                </a:gridCol>
              </a:tblGrid>
              <a:tr h="4251960">
                <a:tc>
                  <a:txBody>
                    <a:bodyPr/>
                    <a:lstStyle/>
                    <a:p>
                      <a:pPr marL="569913" marR="0" lvl="0" indent="-569913" algn="l" defTabSz="914400" rtl="0" eaLnBrk="0" fontAlgn="base" latinLnBrk="0" hangingPunct="0">
                        <a:lnSpc>
                          <a:spcPct val="100000"/>
                        </a:lnSpc>
                        <a:spcBef>
                          <a:spcPts val="0"/>
                        </a:spcBef>
                        <a:spcAft>
                          <a:spcPts val="2400"/>
                        </a:spcAft>
                        <a:buClr>
                          <a:srgbClr val="00FFFF"/>
                        </a:buClr>
                        <a:buSzPct val="100000"/>
                        <a:buFont typeface="+mj-lt"/>
                        <a:buAutoNum type="alphaU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Dan. 12:2</a:t>
                      </a:r>
                    </a:p>
                    <a:p>
                      <a:pPr marL="569913" marR="0" lvl="0" indent="-569913" algn="l" defTabSz="914400" rtl="0" eaLnBrk="0" fontAlgn="base" latinLnBrk="0" hangingPunct="0">
                        <a:lnSpc>
                          <a:spcPct val="100000"/>
                        </a:lnSpc>
                        <a:spcBef>
                          <a:spcPts val="0"/>
                        </a:spcBef>
                        <a:spcAft>
                          <a:spcPts val="2400"/>
                        </a:spcAft>
                        <a:buClr>
                          <a:srgbClr val="00FFFF"/>
                        </a:buClr>
                        <a:buSzPct val="100000"/>
                        <a:buFont typeface="+mj-lt"/>
                        <a:buAutoNum type="alphaU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Matt. 25:46</a:t>
                      </a:r>
                    </a:p>
                    <a:p>
                      <a:pPr marL="569913" marR="0" lvl="0" indent="-569913" algn="l" defTabSz="914400" rtl="0" eaLnBrk="0" fontAlgn="base" latinLnBrk="0" hangingPunct="0">
                        <a:lnSpc>
                          <a:spcPct val="100000"/>
                        </a:lnSpc>
                        <a:spcBef>
                          <a:spcPts val="0"/>
                        </a:spcBef>
                        <a:spcAft>
                          <a:spcPts val="2400"/>
                        </a:spcAft>
                        <a:buClr>
                          <a:srgbClr val="00FFFF"/>
                        </a:buClr>
                        <a:buSzPct val="100000"/>
                        <a:buFont typeface="+mj-lt"/>
                        <a:buAutoNum type="alphaU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Mark 9:47-48</a:t>
                      </a:r>
                    </a:p>
                    <a:p>
                      <a:pPr marL="569913" marR="0" lvl="0" indent="-569913" algn="l" defTabSz="914400" rtl="0" eaLnBrk="0" fontAlgn="base" latinLnBrk="0" hangingPunct="0">
                        <a:lnSpc>
                          <a:spcPct val="100000"/>
                        </a:lnSpc>
                        <a:spcBef>
                          <a:spcPts val="0"/>
                        </a:spcBef>
                        <a:spcAft>
                          <a:spcPts val="2400"/>
                        </a:spcAft>
                        <a:buClr>
                          <a:srgbClr val="00FFFF"/>
                        </a:buClr>
                        <a:buSzPct val="100000"/>
                        <a:buFont typeface="+mj-lt"/>
                        <a:buAutoNum type="alphaU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Matt. 8:12</a:t>
                      </a:r>
                    </a:p>
                    <a:p>
                      <a:pPr marL="569913" marR="0" lvl="0" indent="-569913" algn="l" defTabSz="914400" rtl="0" eaLnBrk="0" fontAlgn="base" latinLnBrk="0" hangingPunct="0">
                        <a:lnSpc>
                          <a:spcPct val="100000"/>
                        </a:lnSpc>
                        <a:spcBef>
                          <a:spcPts val="0"/>
                        </a:spcBef>
                        <a:spcAft>
                          <a:spcPts val="2400"/>
                        </a:spcAft>
                        <a:buClr>
                          <a:srgbClr val="00FFFF"/>
                        </a:buClr>
                        <a:buSzPct val="100000"/>
                        <a:buFont typeface="+mj-lt"/>
                        <a:buAutoNum type="alphaU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Luke 16:19-31</a:t>
                      </a:r>
                    </a:p>
                    <a:p>
                      <a:pPr>
                        <a:spcAft>
                          <a:spcPts val="2400"/>
                        </a:spcAft>
                      </a:pPr>
                      <a:endParaRPr lang="en-US" dirty="0">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2400"/>
                        </a:spcAft>
                      </a:pPr>
                      <a:endParaRPr lang="en-US" dirty="0">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69913" marR="0" lvl="0" indent="-569913" algn="l" defTabSz="914400" rtl="0" eaLnBrk="0" fontAlgn="base" latinLnBrk="0" hangingPunct="0">
                        <a:lnSpc>
                          <a:spcPct val="100000"/>
                        </a:lnSpc>
                        <a:spcBef>
                          <a:spcPts val="0"/>
                        </a:spcBef>
                        <a:spcAft>
                          <a:spcPts val="2400"/>
                        </a:spcAft>
                        <a:buClr>
                          <a:srgbClr val="00FFFF"/>
                        </a:buClr>
                        <a:buSzPct val="100000"/>
                        <a:buFont typeface="+mj-lt"/>
                        <a:buAutoNum type="alphaUcPeriod" startAt="6"/>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2 </a:t>
                      </a:r>
                      <a:r>
                        <a:rPr kumimoji="0" lang="en-US" sz="3200" b="0" i="0" u="none" strike="noStrike" kern="0" cap="none" spc="0" normalizeH="0" baseline="0" noProof="0" dirty="0" err="1">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Thess</a:t>
                      </a: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 1:9</a:t>
                      </a:r>
                    </a:p>
                    <a:p>
                      <a:pPr marL="569913" marR="0" lvl="0" indent="-569913" algn="l" defTabSz="914400" rtl="0" eaLnBrk="0" fontAlgn="base" latinLnBrk="0" hangingPunct="0">
                        <a:lnSpc>
                          <a:spcPct val="100000"/>
                        </a:lnSpc>
                        <a:spcBef>
                          <a:spcPts val="0"/>
                        </a:spcBef>
                        <a:spcAft>
                          <a:spcPts val="2400"/>
                        </a:spcAft>
                        <a:buClr>
                          <a:srgbClr val="00FFFF"/>
                        </a:buClr>
                        <a:buSzPct val="100000"/>
                        <a:buFont typeface="+mj-lt"/>
                        <a:buAutoNum type="alphaUcPeriod" startAt="6"/>
                        <a:tabLst/>
                        <a:defRPr/>
                      </a:pPr>
                      <a:r>
                        <a:rPr kumimoji="0" lang="en-US" sz="3200" b="0" i="0" u="none" strike="noStrike" kern="0" cap="none" spc="0" normalizeH="0" baseline="0" noProof="0" dirty="0" err="1">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Heb</a:t>
                      </a: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 6:2</a:t>
                      </a:r>
                    </a:p>
                    <a:p>
                      <a:pPr marL="569913" marR="0" lvl="0" indent="-569913" algn="l" defTabSz="914400" rtl="0" eaLnBrk="0" fontAlgn="base" latinLnBrk="0" hangingPunct="0">
                        <a:lnSpc>
                          <a:spcPct val="100000"/>
                        </a:lnSpc>
                        <a:spcBef>
                          <a:spcPts val="0"/>
                        </a:spcBef>
                        <a:spcAft>
                          <a:spcPts val="2400"/>
                        </a:spcAft>
                        <a:buClr>
                          <a:srgbClr val="00FFFF"/>
                        </a:buClr>
                        <a:buSzPct val="100000"/>
                        <a:buFont typeface="+mj-lt"/>
                        <a:buAutoNum type="alphaUcPeriod" startAt="6"/>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Rev. 14:11</a:t>
                      </a:r>
                    </a:p>
                    <a:p>
                      <a:pPr marL="569913" marR="0" lvl="0" indent="-569913" algn="l" defTabSz="914400" rtl="0" eaLnBrk="0" fontAlgn="base" latinLnBrk="0" hangingPunct="0">
                        <a:lnSpc>
                          <a:spcPct val="100000"/>
                        </a:lnSpc>
                        <a:spcBef>
                          <a:spcPts val="0"/>
                        </a:spcBef>
                        <a:spcAft>
                          <a:spcPts val="2400"/>
                        </a:spcAft>
                        <a:buClr>
                          <a:srgbClr val="00FFFF"/>
                        </a:buClr>
                        <a:buSzPct val="100000"/>
                        <a:buFont typeface="+mj-lt"/>
                        <a:buAutoNum type="alphaUcPeriod" startAt="6"/>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itchFamily="34" charset="0"/>
                        </a:rPr>
                        <a:t>Rev. 20:10</a:t>
                      </a:r>
                    </a:p>
                    <a:p>
                      <a:pPr marL="569913" marR="0" lvl="0" indent="-569913" algn="l" defTabSz="914400" rtl="0" eaLnBrk="0" fontAlgn="base" latinLnBrk="0" hangingPunct="0">
                        <a:lnSpc>
                          <a:spcPct val="100000"/>
                        </a:lnSpc>
                        <a:spcBef>
                          <a:spcPts val="0"/>
                        </a:spcBef>
                        <a:spcAft>
                          <a:spcPts val="2400"/>
                        </a:spcAft>
                        <a:buClr>
                          <a:srgbClr val="00FFFF"/>
                        </a:buClr>
                        <a:buSzPct val="100000"/>
                        <a:buFont typeface="+mj-lt"/>
                        <a:buAutoNum type="alphaUcPeriod" startAt="6"/>
                        <a:tabLst/>
                        <a:defRPr/>
                      </a:pPr>
                      <a:r>
                        <a:rPr kumimoji="0" lang="en-US" sz="3200" b="0" i="0" u="none" strike="noStrike" kern="0" cap="none" spc="0" normalizeH="0" baseline="0" noProof="0" dirty="0">
                          <a:ln>
                            <a:noFill/>
                          </a:ln>
                          <a:solidFill>
                            <a:schemeClr val="tx1"/>
                          </a:solidFill>
                          <a:effectLst>
                            <a:outerShdw blurRad="38100" dist="38100" dir="2700000" algn="tl">
                              <a:srgbClr val="000000"/>
                            </a:outerShdw>
                          </a:effectLst>
                          <a:uLnTx/>
                          <a:uFillTx/>
                          <a:latin typeface="Calibri" panose="020F0502020204030204" pitchFamily="34" charset="0"/>
                          <a:ea typeface="+mn-ea"/>
                          <a:cs typeface="Calibri" pitchFamily="34" charset="0"/>
                        </a:rPr>
                        <a:t>Rev. 19:20</a:t>
                      </a:r>
                    </a:p>
                    <a:p>
                      <a:pPr>
                        <a:spcAft>
                          <a:spcPts val="2400"/>
                        </a:spcAft>
                      </a:pPr>
                      <a:endParaRPr lang="en-US" dirty="0">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92782245"/>
                  </a:ext>
                </a:extLst>
              </a:tr>
            </a:tbl>
          </a:graphicData>
        </a:graphic>
      </p:graphicFrame>
      <p:sp>
        <p:nvSpPr>
          <p:cNvPr id="14338" name="Title 1">
            <a:extLst>
              <a:ext uri="{FF2B5EF4-FFF2-40B4-BE49-F238E27FC236}">
                <a16:creationId xmlns:a16="http://schemas.microsoft.com/office/drawing/2014/main" id="{54372463-CA65-5B9A-9BA8-9EAF78BCE228}"/>
              </a:ext>
            </a:extLst>
          </p:cNvPr>
          <p:cNvSpPr>
            <a:spLocks noGrp="1"/>
          </p:cNvSpPr>
          <p:nvPr>
            <p:ph type="title"/>
          </p:nvPr>
        </p:nvSpPr>
        <p:spPr>
          <a:xfrm>
            <a:off x="3405923" y="228600"/>
            <a:ext cx="5380155" cy="914400"/>
          </a:xfrm>
        </p:spPr>
        <p:txBody>
          <a:bodyPr/>
          <a:lstStyle/>
          <a:p>
            <a:pPr algn="ctr"/>
            <a:r>
              <a:rPr lang="en-US" sz="3600" dirty="0">
                <a:effectLst>
                  <a:outerShdw blurRad="38100" dist="38100" dir="2700000" algn="tl">
                    <a:srgbClr val="000000">
                      <a:alpha val="43137"/>
                    </a:srgbClr>
                  </a:outerShdw>
                </a:effectLst>
              </a:rPr>
              <a:t>II. </a:t>
            </a:r>
            <a:r>
              <a:rPr lang="en-US" sz="3600">
                <a:effectLst>
                  <a:outerShdw blurRad="38100" dist="38100" dir="2700000" algn="tl">
                    <a:srgbClr val="000000">
                      <a:alpha val="43137"/>
                    </a:srgbClr>
                  </a:outerShdw>
                </a:effectLst>
              </a:rPr>
              <a:t>Anti-Annihilationist</a:t>
            </a:r>
            <a:r>
              <a:rPr lang="en-US" sz="3600" dirty="0">
                <a:effectLst>
                  <a:outerShdw blurRad="38100" dist="38100" dir="2700000" algn="tl">
                    <a:srgbClr val="000000">
                      <a:alpha val="43137"/>
                    </a:srgbClr>
                  </a:outerShdw>
                </a:effectLst>
              </a:rPr>
              <a:t> Texts</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pic>
        <p:nvPicPr>
          <p:cNvPr id="3" name="Picture 2">
            <a:extLst>
              <a:ext uri="{FF2B5EF4-FFF2-40B4-BE49-F238E27FC236}">
                <a16:creationId xmlns:a16="http://schemas.microsoft.com/office/drawing/2014/main" id="{632CB771-E80F-DF05-A08F-4BE80273419C}"/>
              </a:ext>
            </a:extLst>
          </p:cNvPr>
          <p:cNvPicPr>
            <a:picLocks noChangeAspect="1"/>
          </p:cNvPicPr>
          <p:nvPr/>
        </p:nvPicPr>
        <p:blipFill>
          <a:blip r:embed="rId2"/>
          <a:stretch>
            <a:fillRect/>
          </a:stretch>
        </p:blipFill>
        <p:spPr>
          <a:xfrm>
            <a:off x="4690750" y="2285901"/>
            <a:ext cx="2810500" cy="2286198"/>
          </a:xfrm>
          <a:prstGeom prst="rect">
            <a:avLst/>
          </a:prstGeom>
        </p:spPr>
      </p:pic>
    </p:spTree>
    <p:extLst>
      <p:ext uri="{BB962C8B-B14F-4D97-AF65-F5344CB8AC3E}">
        <p14:creationId xmlns:p14="http://schemas.microsoft.com/office/powerpoint/2010/main" val="2215092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29086-6442-7B8C-0C4E-97AF5221C659}"/>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6AAC17E7-8F8C-7A47-BF68-6563BDA5F139}"/>
              </a:ext>
            </a:extLst>
          </p:cNvPr>
          <p:cNvSpPr>
            <a:spLocks noGrp="1"/>
          </p:cNvSpPr>
          <p:nvPr>
            <p:ph type="title"/>
          </p:nvPr>
        </p:nvSpPr>
        <p:spPr>
          <a:xfrm>
            <a:off x="914400" y="228600"/>
            <a:ext cx="10363200" cy="914400"/>
          </a:xfrm>
        </p:spPr>
        <p:txBody>
          <a:bodyPr wrap="square" anchor="ctr">
            <a:normAutofit/>
          </a:bodyPr>
          <a:lstStyle/>
          <a:p>
            <a:pPr algn="ctr"/>
            <a:r>
              <a:rPr lang="en-US" sz="3600" dirty="0">
                <a:effectLst>
                  <a:outerShdw blurRad="38100" dist="38100" dir="2700000" algn="tl">
                    <a:srgbClr val="000000">
                      <a:alpha val="43137"/>
                    </a:srgbClr>
                  </a:outerShdw>
                </a:effectLst>
              </a:rPr>
              <a:t>ANNIHILATION VS. ETERNAL CONSCIOUS TORMENT</a:t>
            </a:r>
          </a:p>
        </p:txBody>
      </p:sp>
      <p:sp>
        <p:nvSpPr>
          <p:cNvPr id="3" name="Content Placeholder 2">
            <a:extLst>
              <a:ext uri="{FF2B5EF4-FFF2-40B4-BE49-F238E27FC236}">
                <a16:creationId xmlns:a16="http://schemas.microsoft.com/office/drawing/2014/main" id="{9DAB0601-D4D7-3B1F-3C5E-251A2B9E180F}"/>
              </a:ext>
            </a:extLst>
          </p:cNvPr>
          <p:cNvSpPr>
            <a:spLocks noGrp="1"/>
          </p:cNvSpPr>
          <p:nvPr>
            <p:ph idx="1"/>
          </p:nvPr>
        </p:nvSpPr>
        <p:spPr>
          <a:xfrm>
            <a:off x="615478" y="1706880"/>
            <a:ext cx="10363200" cy="4846320"/>
          </a:xfrm>
        </p:spPr>
        <p:txBody>
          <a:bodyPr wrap="square" anchor="t">
            <a:noAutofit/>
          </a:bodyPr>
          <a:lstStyle/>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Introduction to the Controversy</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Biblical Arguments Against Annihilation</a:t>
            </a:r>
          </a:p>
          <a:p>
            <a:pPr marL="576263" indent="-576263">
              <a:spcBef>
                <a:spcPts val="0"/>
              </a:spcBef>
              <a:spcAft>
                <a:spcPts val="1800"/>
              </a:spcAft>
              <a:buSzPct val="100000"/>
              <a:buFont typeface="+mj-lt"/>
              <a:buAutoNum type="romanUcPeriod"/>
              <a:defRPr/>
            </a:pPr>
            <a:r>
              <a:rPr lang="en-US" sz="3000" b="1" u="sng" dirty="0">
                <a:solidFill>
                  <a:srgbClr val="FFFFCC"/>
                </a:solidFill>
                <a:effectLst>
                  <a:outerShdw blurRad="38100" dist="38100" dir="2700000" algn="tl">
                    <a:srgbClr val="000000">
                      <a:alpha val="43137"/>
                    </a:srgbClr>
                  </a:outerShdw>
                </a:effectLst>
              </a:rPr>
              <a:t>Theological Arguments Against Annihilation</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Answering </a:t>
            </a:r>
            <a:r>
              <a:rPr lang="en-US" sz="3000" dirty="0" err="1">
                <a:effectLst>
                  <a:outerShdw blurRad="38100" dist="38100" dir="2700000" algn="tl">
                    <a:srgbClr val="000000">
                      <a:alpha val="43137"/>
                    </a:srgbClr>
                  </a:outerShdw>
                </a:effectLst>
              </a:rPr>
              <a:t>Annihilationist</a:t>
            </a:r>
            <a:r>
              <a:rPr lang="en-US" sz="3000" dirty="0">
                <a:effectLst>
                  <a:outerShdw blurRad="38100" dist="38100" dir="2700000" algn="tl">
                    <a:srgbClr val="000000">
                      <a:alpha val="43137"/>
                    </a:srgbClr>
                  </a:outerShdw>
                </a:effectLst>
              </a:rPr>
              <a:t> Biblical Arguments</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Answering </a:t>
            </a:r>
            <a:r>
              <a:rPr lang="en-US" sz="3000" dirty="0" err="1">
                <a:effectLst>
                  <a:outerShdw blurRad="38100" dist="38100" dir="2700000" algn="tl">
                    <a:srgbClr val="000000">
                      <a:alpha val="43137"/>
                    </a:srgbClr>
                  </a:outerShdw>
                </a:effectLst>
              </a:rPr>
              <a:t>Annihilationist</a:t>
            </a:r>
            <a:r>
              <a:rPr lang="en-US" sz="3000" dirty="0">
                <a:effectLst>
                  <a:outerShdw blurRad="38100" dist="38100" dir="2700000" algn="tl">
                    <a:srgbClr val="000000">
                      <a:alpha val="43137"/>
                    </a:srgbClr>
                  </a:outerShdw>
                </a:effectLst>
              </a:rPr>
              <a:t> Theological Arguments</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Examining Church History</a:t>
            </a:r>
          </a:p>
          <a:p>
            <a:pPr marL="576263" indent="-576263">
              <a:spcBef>
                <a:spcPts val="0"/>
              </a:spcBef>
              <a:spcAft>
                <a:spcPts val="1800"/>
              </a:spcAft>
              <a:buSzPct val="100000"/>
              <a:buFont typeface="+mj-lt"/>
              <a:buAutoNum type="romanUcPeriod"/>
              <a:defRPr/>
            </a:pPr>
            <a:r>
              <a:rPr lang="en-US" sz="3000" dirty="0">
                <a:effectLst>
                  <a:outerShdw blurRad="38100" dist="38100" dir="2700000" algn="tl">
                    <a:srgbClr val="000000">
                      <a:alpha val="43137"/>
                    </a:srgbClr>
                  </a:outerShdw>
                </a:effectLst>
              </a:rPr>
              <a:t>Conclusion</a:t>
            </a:r>
          </a:p>
        </p:txBody>
      </p:sp>
      <p:pic>
        <p:nvPicPr>
          <p:cNvPr id="2" name="Picture 1">
            <a:extLst>
              <a:ext uri="{FF2B5EF4-FFF2-40B4-BE49-F238E27FC236}">
                <a16:creationId xmlns:a16="http://schemas.microsoft.com/office/drawing/2014/main" id="{45426500-BB29-E8F9-D06F-88E00269EB77}"/>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1511541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CB190-258A-7B8F-29FF-296F7FAE9AD4}"/>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CD5DF12D-9C7C-E9ED-B582-E8B9E2C27546}"/>
              </a:ext>
            </a:extLst>
          </p:cNvPr>
          <p:cNvSpPr>
            <a:spLocks noGrp="1"/>
          </p:cNvSpPr>
          <p:nvPr>
            <p:ph type="title"/>
          </p:nvPr>
        </p:nvSpPr>
        <p:spPr>
          <a:xfrm>
            <a:off x="609600" y="228600"/>
            <a:ext cx="10972800" cy="914400"/>
          </a:xfrm>
        </p:spPr>
        <p:txBody>
          <a:bodyPr/>
          <a:lstStyle/>
          <a:p>
            <a:pPr algn="ctr"/>
            <a:r>
              <a:rPr lang="en-US" sz="3600" dirty="0">
                <a:effectLst>
                  <a:outerShdw blurRad="38100" dist="38100" dir="2700000" algn="tl">
                    <a:srgbClr val="000000">
                      <a:alpha val="43137"/>
                    </a:srgbClr>
                  </a:outerShdw>
                </a:effectLst>
              </a:rPr>
              <a:t>III. Theological Arguments Against Annihilation</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D131DF97-FF4A-FF0D-9046-9209F8F006D0}"/>
              </a:ext>
            </a:extLst>
          </p:cNvPr>
          <p:cNvSpPr>
            <a:spLocks noGrp="1"/>
          </p:cNvSpPr>
          <p:nvPr>
            <p:ph idx="1"/>
          </p:nvPr>
        </p:nvSpPr>
        <p:spPr>
          <a:xfrm>
            <a:off x="940850" y="2086578"/>
            <a:ext cx="7046506" cy="3200400"/>
          </a:xfrm>
        </p:spPr>
        <p:txBody>
          <a:bodyPr/>
          <a:lstStyle/>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Underestimates sin’s severity</a:t>
            </a:r>
          </a:p>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Contradicts humanity’s nature</a:t>
            </a:r>
          </a:p>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Denies degrees of punishment</a:t>
            </a:r>
          </a:p>
          <a:p>
            <a:pPr marL="457200" indent="-457200">
              <a:spcBef>
                <a:spcPts val="600"/>
              </a:spcBef>
              <a:spcAft>
                <a:spcPts val="1200"/>
              </a:spcAft>
              <a:buClr>
                <a:srgbClr val="CC66FF"/>
              </a:buClr>
              <a:buSzPct val="100000"/>
              <a:buFont typeface="+mj-lt"/>
              <a:buAutoNum type="alphaUcPeriod"/>
              <a:defRPr/>
            </a:pPr>
            <a:r>
              <a:rPr lang="en-US" dirty="0">
                <a:cs typeface="Calibri" pitchFamily="34" charset="0"/>
              </a:rPr>
              <a:t>Seeks to escape sin’s consequences</a:t>
            </a:r>
          </a:p>
          <a:p>
            <a:pPr marL="742950" indent="-742950">
              <a:spcBef>
                <a:spcPts val="600"/>
              </a:spcBef>
              <a:spcAft>
                <a:spcPts val="1200"/>
              </a:spcAft>
              <a:buClr>
                <a:srgbClr val="CC66FF"/>
              </a:buClr>
              <a:buSzPct val="100000"/>
              <a:buFont typeface="+mj-lt"/>
              <a:buAutoNum type="alphaUcPeriod"/>
              <a:defRPr/>
            </a:pPr>
            <a:endParaRPr lang="en-US" b="1" u="sng" dirty="0">
              <a:solidFill>
                <a:srgbClr val="FFFFCC"/>
              </a:solidFill>
              <a:cs typeface="Calibri" pitchFamily="34" charset="0"/>
            </a:endParaRPr>
          </a:p>
        </p:txBody>
      </p:sp>
      <p:pic>
        <p:nvPicPr>
          <p:cNvPr id="2" name="Picture 1">
            <a:extLst>
              <a:ext uri="{FF2B5EF4-FFF2-40B4-BE49-F238E27FC236}">
                <a16:creationId xmlns:a16="http://schemas.microsoft.com/office/drawing/2014/main" id="{6A9BEADA-9F97-BA4A-D630-763F44E34228}"/>
              </a:ext>
            </a:extLst>
          </p:cNvPr>
          <p:cNvPicPr>
            <a:picLocks noChangeAspect="1"/>
          </p:cNvPicPr>
          <p:nvPr/>
        </p:nvPicPr>
        <p:blipFill>
          <a:blip r:embed="rId2"/>
          <a:stretch>
            <a:fillRect/>
          </a:stretch>
        </p:blipFill>
        <p:spPr>
          <a:xfrm>
            <a:off x="8839200" y="2286000"/>
            <a:ext cx="2810448" cy="2286000"/>
          </a:xfrm>
          <a:prstGeom prst="rect">
            <a:avLst/>
          </a:prstGeom>
        </p:spPr>
      </p:pic>
    </p:spTree>
    <p:extLst>
      <p:ext uri="{BB962C8B-B14F-4D97-AF65-F5344CB8AC3E}">
        <p14:creationId xmlns:p14="http://schemas.microsoft.com/office/powerpoint/2010/main" val="2014873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28484"/>
</p:tagLst>
</file>

<file path=ppt/theme/theme1.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19236</TotalTime>
  <Words>2878</Words>
  <Application>Microsoft Office PowerPoint</Application>
  <PresentationFormat>Widescreen</PresentationFormat>
  <Paragraphs>223</Paragraphs>
  <Slides>44</Slides>
  <Notes>18</Notes>
  <HiddenSlides>0</HiddenSlides>
  <MMClips>0</MMClips>
  <ScaleCrop>false</ScaleCrop>
  <HeadingPairs>
    <vt:vector size="4" baseType="variant">
      <vt:variant>
        <vt:lpstr>Theme</vt:lpstr>
      </vt:variant>
      <vt:variant>
        <vt:i4>3</vt:i4>
      </vt:variant>
      <vt:variant>
        <vt:lpstr>Slide Titles</vt:lpstr>
      </vt:variant>
      <vt:variant>
        <vt:i4>44</vt:i4>
      </vt:variant>
    </vt:vector>
  </HeadingPairs>
  <TitlesOfParts>
    <vt:vector size="47" baseType="lpstr">
      <vt:lpstr>1_Azure</vt:lpstr>
      <vt:lpstr>2_Azure</vt:lpstr>
      <vt:lpstr>Office Theme</vt:lpstr>
      <vt:lpstr>PowerPoint Presentation</vt:lpstr>
      <vt:lpstr>ANNIHILATION VS. ETERNAL CONSCIOUS TORMENT</vt:lpstr>
      <vt:lpstr>PowerPoint Presentation</vt:lpstr>
      <vt:lpstr>PowerPoint Presentation</vt:lpstr>
      <vt:lpstr>PowerPoint Presentation</vt:lpstr>
      <vt:lpstr>ANNIHILATION VS. ETERNAL CONSCIOUS TORMENT</vt:lpstr>
      <vt:lpstr>II. Anti-Annihilationist Texts</vt:lpstr>
      <vt:lpstr>ANNIHILATION VS. ETERNAL CONSCIOUS TORMENT</vt:lpstr>
      <vt:lpstr>III. Theological Arguments Against Annihilation</vt:lpstr>
      <vt:lpstr>ANNIHILATION VS. ETERNAL CONSCIOUS TORMENT</vt:lpstr>
      <vt:lpstr>IV. Answering Annihilationist Biblical Arguments</vt:lpstr>
      <vt:lpstr>IV. Answering Annihilationist Biblical Arguments</vt:lpstr>
      <vt:lpstr>ANNIHILATION VS. ETERNAL CONSCIOUS TORMENT</vt:lpstr>
      <vt:lpstr>V. Answering Annihilationist Theological Arguments</vt:lpstr>
      <vt:lpstr>ANNIHILATION VS. ETERNAL CONSCIOUS TORMENT</vt:lpstr>
      <vt:lpstr>VI. Examining Church History</vt:lpstr>
      <vt:lpstr>VI. Examining Church History</vt:lpstr>
      <vt:lpstr>PowerPoint Presentation</vt:lpstr>
      <vt:lpstr>PowerPoint Presentation</vt:lpstr>
      <vt:lpstr>PowerPoint Presentation</vt:lpstr>
      <vt:lpstr>PowerPoint Presentation</vt:lpstr>
      <vt:lpstr>PowerPoint Presentation</vt:lpstr>
      <vt:lpstr>VI. Examining Church History</vt:lpstr>
      <vt:lpstr>PowerPoint Presentation</vt:lpstr>
      <vt:lpstr>PowerPoint Presentation</vt:lpstr>
      <vt:lpstr>PowerPoint Presentation</vt:lpstr>
      <vt:lpstr>PowerPoint Presentation</vt:lpstr>
      <vt:lpstr>VI. Examining Church History</vt:lpstr>
      <vt:lpstr>PowerPoint Presentation</vt:lpstr>
      <vt:lpstr>PowerPoint Presentation</vt:lpstr>
      <vt:lpstr>PowerPoint Presentation</vt:lpstr>
      <vt:lpstr>VI. Examining Church History</vt:lpstr>
      <vt:lpstr>PowerPoint Presentation</vt:lpstr>
      <vt:lpstr>PowerPoint Presentation</vt:lpstr>
      <vt:lpstr>VI. Examining Church History</vt:lpstr>
      <vt:lpstr>PowerPoint Presentation</vt:lpstr>
      <vt:lpstr>PowerPoint Presentation</vt:lpstr>
      <vt:lpstr>PowerPoint Presentation</vt:lpstr>
      <vt:lpstr>PowerPoint Presentation</vt:lpstr>
      <vt:lpstr>PowerPoint Presentation</vt:lpstr>
      <vt:lpstr>VI. Examining Church History</vt:lpstr>
      <vt:lpstr>ANNIHILATION VS. ETERNAL CONSCIOUS TORMENT</vt:lpstr>
      <vt:lpstr>PowerPoint Presentation</vt:lpstr>
      <vt:lpstr>ANNIHILATION VS. ETERNAL CONSCIOUS TORMENT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ECT vs Annihilation - 011</dc:title>
  <dc:subject>ECT vs Annihilation</dc:subject>
  <dc:creator>A. Woods</dc:creator>
  <dc:description>Modified by Jim McGowan</dc:description>
  <cp:lastModifiedBy>awoods@slbc.org</cp:lastModifiedBy>
  <cp:revision>2395</cp:revision>
  <cp:lastPrinted>2025-09-19T13:00:48Z</cp:lastPrinted>
  <dcterms:created xsi:type="dcterms:W3CDTF">2009-03-17T12:21:13Z</dcterms:created>
  <dcterms:modified xsi:type="dcterms:W3CDTF">2026-04-11T23:27:59Z</dcterms:modified>
</cp:coreProperties>
</file>