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0"/>
  </p:notesMasterIdLst>
  <p:handoutMasterIdLst>
    <p:handoutMasterId r:id="rId81"/>
  </p:handoutMasterIdLst>
  <p:sldIdLst>
    <p:sldId id="2018" r:id="rId2"/>
    <p:sldId id="2158" r:id="rId3"/>
    <p:sldId id="28018" r:id="rId4"/>
    <p:sldId id="28375" r:id="rId5"/>
    <p:sldId id="2041" r:id="rId6"/>
    <p:sldId id="28630" r:id="rId7"/>
    <p:sldId id="28518" r:id="rId8"/>
    <p:sldId id="28545" r:id="rId9"/>
    <p:sldId id="28546" r:id="rId10"/>
    <p:sldId id="28547" r:id="rId11"/>
    <p:sldId id="28548" r:id="rId12"/>
    <p:sldId id="6551" r:id="rId13"/>
    <p:sldId id="5550" r:id="rId14"/>
    <p:sldId id="10167" r:id="rId15"/>
    <p:sldId id="28626" r:id="rId16"/>
    <p:sldId id="6223" r:id="rId17"/>
    <p:sldId id="28519" r:id="rId18"/>
    <p:sldId id="28549" r:id="rId19"/>
    <p:sldId id="28550" r:id="rId20"/>
    <p:sldId id="28551" r:id="rId21"/>
    <p:sldId id="28552" r:id="rId22"/>
    <p:sldId id="28597" r:id="rId23"/>
    <p:sldId id="28455" r:id="rId24"/>
    <p:sldId id="28553" r:id="rId25"/>
    <p:sldId id="28598" r:id="rId26"/>
    <p:sldId id="28599" r:id="rId27"/>
    <p:sldId id="28600" r:id="rId28"/>
    <p:sldId id="5846" r:id="rId29"/>
    <p:sldId id="28601" r:id="rId30"/>
    <p:sldId id="28603" r:id="rId31"/>
    <p:sldId id="28602" r:id="rId32"/>
    <p:sldId id="28572" r:id="rId33"/>
    <p:sldId id="28555" r:id="rId34"/>
    <p:sldId id="28556" r:id="rId35"/>
    <p:sldId id="28558" r:id="rId36"/>
    <p:sldId id="28559" r:id="rId37"/>
    <p:sldId id="28604" r:id="rId38"/>
    <p:sldId id="28605" r:id="rId39"/>
    <p:sldId id="28606" r:id="rId40"/>
    <p:sldId id="28510" r:id="rId41"/>
    <p:sldId id="28608" r:id="rId42"/>
    <p:sldId id="28610" r:id="rId43"/>
    <p:sldId id="28609" r:id="rId44"/>
    <p:sldId id="28611" r:id="rId45"/>
    <p:sldId id="28560" r:id="rId46"/>
    <p:sldId id="28612" r:id="rId47"/>
    <p:sldId id="28561" r:id="rId48"/>
    <p:sldId id="28613" r:id="rId49"/>
    <p:sldId id="28562" r:id="rId50"/>
    <p:sldId id="28614" r:id="rId51"/>
    <p:sldId id="28615" r:id="rId52"/>
    <p:sldId id="28607" r:id="rId53"/>
    <p:sldId id="943" r:id="rId54"/>
    <p:sldId id="28616" r:id="rId55"/>
    <p:sldId id="9105" r:id="rId56"/>
    <p:sldId id="28557" r:id="rId57"/>
    <p:sldId id="28563" r:id="rId58"/>
    <p:sldId id="28564" r:id="rId59"/>
    <p:sldId id="28565" r:id="rId60"/>
    <p:sldId id="28617" r:id="rId61"/>
    <p:sldId id="28618" r:id="rId62"/>
    <p:sldId id="28566" r:id="rId63"/>
    <p:sldId id="28567" r:id="rId64"/>
    <p:sldId id="28619" r:id="rId65"/>
    <p:sldId id="284" r:id="rId66"/>
    <p:sldId id="345" r:id="rId67"/>
    <p:sldId id="6619" r:id="rId68"/>
    <p:sldId id="28620" r:id="rId69"/>
    <p:sldId id="28621" r:id="rId70"/>
    <p:sldId id="28569" r:id="rId71"/>
    <p:sldId id="28622" r:id="rId72"/>
    <p:sldId id="28623" r:id="rId73"/>
    <p:sldId id="28624" r:id="rId74"/>
    <p:sldId id="28570" r:id="rId75"/>
    <p:sldId id="28571" r:id="rId76"/>
    <p:sldId id="28174" r:id="rId77"/>
    <p:sldId id="28625" r:id="rId78"/>
    <p:sldId id="27632" r:id="rId79"/>
  </p:sldIdLst>
  <p:sldSz cx="12192000" cy="6858000"/>
  <p:notesSz cx="7315200" cy="9601200"/>
  <p:custDataLst>
    <p:tags r:id="rId8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FF"/>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95974" autoAdjust="0"/>
  </p:normalViewPr>
  <p:slideViewPr>
    <p:cSldViewPr>
      <p:cViewPr varScale="1">
        <p:scale>
          <a:sx n="107" d="100"/>
          <a:sy n="107" d="100"/>
        </p:scale>
        <p:origin x="492"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72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038 Exodus 10v16-29</a:t>
            </a:r>
          </a:p>
          <a:p>
            <a:pPr>
              <a:defRPr/>
            </a:pPr>
            <a:r>
              <a:rPr lang="en-US" sz="1500" dirty="0"/>
              <a:t>04-12-2026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4/11/26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31</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52</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61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69</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71</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78</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4/11/26</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32318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73D7A69B-240F-9490-3B78-AA9ACAFA152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2C4BB3F-31D0-1834-2657-BE62B7E3A3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DC4FD1D-E285-C670-3D55-AF9E15CB32FC}"/>
              </a:ext>
            </a:extLst>
          </p:cNvPr>
          <p:cNvSpPr>
            <a:spLocks noGrp="1"/>
          </p:cNvSpPr>
          <p:nvPr>
            <p:ph type="sldNum" sz="quarter" idx="12"/>
          </p:nvPr>
        </p:nvSpPr>
        <p:spPr/>
        <p:txBody>
          <a:bodyPr/>
          <a:lstStyle>
            <a:lvl1pPr>
              <a:defRPr/>
            </a:lvl1pPr>
          </a:lstStyle>
          <a:p>
            <a:pPr>
              <a:defRPr/>
            </a:pPr>
            <a:fld id="{A96BFB24-C9C2-4924-804D-8CCEFF8DC791}" type="slidenum">
              <a:rPr lang="en-US" altLang="en-US"/>
              <a:pPr>
                <a:defRPr/>
              </a:pPr>
              <a:t>‹#›</a:t>
            </a:fld>
            <a:endParaRPr lang="en-US" altLang="en-US"/>
          </a:p>
        </p:txBody>
      </p:sp>
    </p:spTree>
    <p:extLst>
      <p:ext uri="{BB962C8B-B14F-4D97-AF65-F5344CB8AC3E}">
        <p14:creationId xmlns:p14="http://schemas.microsoft.com/office/powerpoint/2010/main" val="1264805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112477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80" r:id="rId14"/>
    <p:sldLayoutId id="2147483682" r:id="rId15"/>
    <p:sldLayoutId id="2147483683"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wmf"/><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Request (17)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1944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Request (17)</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3883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05C38-A485-2CE6-0927-F8D48D3E2C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48017C8-9897-7138-7B31-8560FEC49520}"/>
              </a:ext>
            </a:extLst>
          </p:cNvPr>
          <p:cNvPicPr>
            <a:picLocks noChangeAspect="1"/>
          </p:cNvPicPr>
          <p:nvPr/>
        </p:nvPicPr>
        <p:blipFill>
          <a:blip r:embed="rId3"/>
          <a:srcRect t="14445" r="3827" b="18889"/>
          <a:stretch>
            <a:fillRect/>
          </a:stretch>
        </p:blipFill>
        <p:spPr>
          <a:xfrm>
            <a:off x="4776894" y="3048000"/>
            <a:ext cx="2638213" cy="1828800"/>
          </a:xfrm>
          <a:prstGeom prst="rect">
            <a:avLst/>
          </a:prstGeom>
        </p:spPr>
      </p:pic>
    </p:spTree>
    <p:extLst>
      <p:ext uri="{BB962C8B-B14F-4D97-AF65-F5344CB8AC3E}">
        <p14:creationId xmlns:p14="http://schemas.microsoft.com/office/powerpoint/2010/main" val="2100436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a:extLst>
              <a:ext uri="{FF2B5EF4-FFF2-40B4-BE49-F238E27FC236}">
                <a16:creationId xmlns:a16="http://schemas.microsoft.com/office/drawing/2014/main" id="{98601929-0C92-D78A-D5EA-0FD40D722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0CA9F38E-6CCF-A45F-D57E-65526936C07F}"/>
              </a:ext>
            </a:extLst>
          </p:cNvPr>
          <p:cNvSpPr>
            <a:spLocks noChangeArrowheads="1"/>
          </p:cNvSpPr>
          <p:nvPr/>
        </p:nvSpPr>
        <p:spPr bwMode="auto">
          <a:xfrm>
            <a:off x="609600" y="0"/>
            <a:ext cx="10972800" cy="2485296"/>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15:21-22</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since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man came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die, so also in Christ all will be made alive.”</a:t>
            </a:r>
          </a:p>
        </p:txBody>
      </p:sp>
      <p:pic>
        <p:nvPicPr>
          <p:cNvPr id="56324" name="Picture 1">
            <a:extLst>
              <a:ext uri="{FF2B5EF4-FFF2-40B4-BE49-F238E27FC236}">
                <a16:creationId xmlns:a16="http://schemas.microsoft.com/office/drawing/2014/main" id="{49EB20E0-5A48-4A46-E03F-A879838AE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2789238"/>
            <a:ext cx="26828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a:extLst>
              <a:ext uri="{FF2B5EF4-FFF2-40B4-BE49-F238E27FC236}">
                <a16:creationId xmlns:a16="http://schemas.microsoft.com/office/drawing/2014/main" id="{3511882C-4C3A-6CF4-2322-CC5827482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7D1C0AC3-6EB5-F00C-9B6D-DB9F5E794388}"/>
              </a:ext>
            </a:extLst>
          </p:cNvPr>
          <p:cNvSpPr>
            <a:spLocks noChangeArrowheads="1"/>
          </p:cNvSpPr>
          <p:nvPr/>
        </p:nvSpPr>
        <p:spPr bwMode="auto">
          <a:xfrm>
            <a:off x="609600" y="0"/>
            <a:ext cx="10972800" cy="2485296"/>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86020" name="Picture 1">
            <a:extLst>
              <a:ext uri="{FF2B5EF4-FFF2-40B4-BE49-F238E27FC236}">
                <a16:creationId xmlns:a16="http://schemas.microsoft.com/office/drawing/2014/main" id="{DBCE0D78-F5D4-0BC1-5223-4FE23CFA2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8" y="2789238"/>
            <a:ext cx="28670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a:extLst>
              <a:ext uri="{FF2B5EF4-FFF2-40B4-BE49-F238E27FC236}">
                <a16:creationId xmlns:a16="http://schemas.microsoft.com/office/drawing/2014/main" id="{3511882C-4C3A-6CF4-2322-CC5827482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7D1C0AC3-6EB5-F00C-9B6D-DB9F5E794388}"/>
              </a:ext>
            </a:extLst>
          </p:cNvPr>
          <p:cNvSpPr>
            <a:spLocks noChangeArrowheads="1"/>
          </p:cNvSpPr>
          <p:nvPr/>
        </p:nvSpPr>
        <p:spPr bwMode="auto">
          <a:xfrm>
            <a:off x="609600" y="0"/>
            <a:ext cx="10972800" cy="1969770"/>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6:23</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For the wages of sin is </a:t>
            </a:r>
            <a:r>
              <a:rPr lang="en-US" sz="3600" b="1" i="0" u="sng" strike="noStrike" dirty="0">
                <a:solidFill>
                  <a:srgbClr val="FFFFCC"/>
                </a:solidFill>
                <a:effectLst/>
                <a:latin typeface="Calibri" panose="020F0502020204030204" pitchFamily="34" charset="0"/>
              </a:rPr>
              <a:t>death</a:t>
            </a:r>
            <a:r>
              <a:rPr lang="en-US" sz="3600" b="0" i="0" u="none" strike="noStrike" dirty="0">
                <a:effectLst/>
                <a:latin typeface="Calibri" panose="020F0502020204030204" pitchFamily="34" charset="0"/>
              </a:rPr>
              <a:t>, but the free gift of God is eternal life in Christ Jesus our Lord.</a:t>
            </a:r>
            <a:r>
              <a:rPr lang="en-US" sz="3600" b="0" i="0" u="none" strike="noStrike" dirty="0">
                <a:effectLst>
                  <a:outerShdw blurRad="38100" dist="38100" dir="2700000" algn="tl">
                    <a:srgbClr val="000000">
                      <a:alpha val="43137"/>
                    </a:srgbClr>
                  </a:outerShdw>
                </a:effectLst>
                <a:latin typeface="Calibri" panose="020F0502020204030204" pitchFamily="34" charset="0"/>
              </a:rPr>
              <a:t>”</a:t>
            </a:r>
            <a:endParaRPr lang="en-US" sz="3600" b="0" i="0" u="none" strike="noStrike" dirty="0">
              <a:effectLst/>
              <a:latin typeface="Calibri" panose="020F0502020204030204" pitchFamily="34" charset="0"/>
            </a:endParaRPr>
          </a:p>
        </p:txBody>
      </p:sp>
      <p:pic>
        <p:nvPicPr>
          <p:cNvPr id="86020" name="Picture 1">
            <a:extLst>
              <a:ext uri="{FF2B5EF4-FFF2-40B4-BE49-F238E27FC236}">
                <a16:creationId xmlns:a16="http://schemas.microsoft.com/office/drawing/2014/main" id="{DBCE0D78-F5D4-0BC1-5223-4FE23CFA2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8" y="2789238"/>
            <a:ext cx="28670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49384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a:extLst>
              <a:ext uri="{FF2B5EF4-FFF2-40B4-BE49-F238E27FC236}">
                <a16:creationId xmlns:a16="http://schemas.microsoft.com/office/drawing/2014/main" id="{CA7AE85C-EDEF-522E-3DDB-59953A624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3">
            <a:extLst>
              <a:ext uri="{FF2B5EF4-FFF2-40B4-BE49-F238E27FC236}">
                <a16:creationId xmlns:a16="http://schemas.microsoft.com/office/drawing/2014/main" id="{90C8678C-3FCC-0594-EFCB-EEF3C4300BCB}"/>
              </a:ext>
            </a:extLst>
          </p:cNvPr>
          <p:cNvSpPr txBox="1">
            <a:spLocks/>
          </p:cNvSpPr>
          <p:nvPr/>
        </p:nvSpPr>
        <p:spPr bwMode="auto">
          <a:xfrm>
            <a:off x="609600" y="0"/>
            <a:ext cx="10972800"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ts val="0"/>
              </a:spcBef>
              <a:spcAft>
                <a:spcPts val="900"/>
              </a:spcAft>
              <a:buFont typeface="Wingdings" pitchFamily="2" charset="2"/>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Font typeface="Wingdings" pitchFamily="2" charset="2"/>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made us alive together with Christ (by grace you have been saved)”</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God Answers (18-20)</a:t>
            </a:r>
          </a:p>
        </p:txBody>
      </p:sp>
      <p:pic>
        <p:nvPicPr>
          <p:cNvPr id="3" name="Picture 2">
            <a:extLst>
              <a:ext uri="{FF2B5EF4-FFF2-40B4-BE49-F238E27FC236}">
                <a16:creationId xmlns:a16="http://schemas.microsoft.com/office/drawing/2014/main" id="{3E9FF57C-FA36-8DFB-9222-66A35080A2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683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627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8921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sz="30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Mosaic Covenant (19–40)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3114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758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1180460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512426" y="137160"/>
            <a:ext cx="916714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6179338" y="6014132"/>
            <a:ext cx="2343307" cy="621774"/>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88484090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hardening (20)</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0649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6236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348141875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9" y="1447800"/>
            <a:ext cx="8001001" cy="3581400"/>
          </a:xfrm>
        </p:spPr>
        <p:txBody>
          <a:bodyPr/>
          <a:lstStyle/>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148258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400" baseline="30000">
                <a:effectLst>
                  <a:outerShdw blurRad="38100" dist="38100" dir="2700000" algn="tl">
                    <a:srgbClr val="000000">
                      <a:alpha val="43137"/>
                    </a:srgbClr>
                  </a:outerShdw>
                </a:effectLst>
                <a:latin typeface="Calibri" panose="020F0502020204030204" pitchFamily="34" charset="0"/>
              </a:rPr>
              <a:t>18</a:t>
            </a:r>
            <a:r>
              <a:rPr lang="en-US" sz="3400">
                <a:effectLst>
                  <a:outerShdw blurRad="38100" dist="38100" dir="2700000" algn="tl">
                    <a:srgbClr val="000000">
                      <a:alpha val="43137"/>
                    </a:srgbClr>
                  </a:outerShdw>
                </a:effectLst>
                <a:latin typeface="Calibri" panose="020F0502020204030204" pitchFamily="34" charset="0"/>
              </a:rPr>
              <a:t> “For </a:t>
            </a:r>
            <a:r>
              <a:rPr lang="en-US" sz="3400" dirty="0">
                <a:effectLst>
                  <a:outerShdw blurRad="38100" dist="38100" dir="2700000" algn="tl">
                    <a:srgbClr val="000000">
                      <a:alpha val="43137"/>
                    </a:srgbClr>
                  </a:outerShdw>
                </a:effectLst>
                <a:latin typeface="Calibri" panose="020F0502020204030204" pitchFamily="34" charset="0"/>
              </a:rPr>
              <a:t>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a:t>
            </a:r>
          </a:p>
        </p:txBody>
      </p:sp>
    </p:spTree>
    <p:extLst>
      <p:ext uri="{BB962C8B-B14F-4D97-AF65-F5344CB8AC3E}">
        <p14:creationId xmlns:p14="http://schemas.microsoft.com/office/powerpoint/2010/main" val="87009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16625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1"/>
            <a:ext cx="7637741" cy="4267200"/>
          </a:xfrm>
        </p:spPr>
        <p:txBody>
          <a:bodyPr/>
          <a:lstStyle/>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3000" dirty="0">
                <a:latin typeface="Calibri" panose="020F0502020204030204" pitchFamily="34" charset="0"/>
                <a:cs typeface="Calibri" panose="020F0502020204030204" pitchFamily="34" charset="0"/>
              </a:rPr>
              <a:t>Development of the deliverer (</a:t>
            </a:r>
            <a:r>
              <a:rPr lang="en-US" altLang="en-US" sz="3000" dirty="0" err="1">
                <a:latin typeface="Calibri" panose="020F0502020204030204" pitchFamily="34" charset="0"/>
                <a:cs typeface="Calibri" panose="020F0502020204030204" pitchFamily="34" charset="0"/>
              </a:rPr>
              <a:t>Exod</a:t>
            </a:r>
            <a:r>
              <a:rPr lang="en-US" altLang="en-US" sz="30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sz="30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7637741" cy="4405957"/>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1A54DA91-AA8F-03EA-7551-B5B1556D3F6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8680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a:effectLst>
                  <a:outerShdw blurRad="38100" dist="38100" dir="2700000" algn="tl">
                    <a:srgbClr val="000000">
                      <a:alpha val="43137"/>
                    </a:srgbClr>
                  </a:outerShdw>
                </a:effectLst>
                <a:latin typeface="Calibri" panose="020F0502020204030204" pitchFamily="34" charset="0"/>
              </a:rPr>
              <a:t>24</a:t>
            </a:r>
            <a:r>
              <a:rPr lang="en-US" sz="3600" u="none" strike="noStrike">
                <a:effectLst>
                  <a:outerShdw blurRad="38100" dist="38100" dir="2700000" algn="tl">
                    <a:srgbClr val="000000">
                      <a:alpha val="43137"/>
                    </a:srgbClr>
                  </a:outerShdw>
                </a:effectLst>
                <a:latin typeface="Calibri" panose="020F0502020204030204" pitchFamily="34" charset="0"/>
              </a:rPr>
              <a:t> </a:t>
            </a:r>
            <a:r>
              <a:rPr lang="en-US" sz="360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950626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5DF6-8ACE-16E2-2FDD-C71DD681F759}"/>
            </a:ext>
          </a:extLst>
        </p:cNvPr>
        <p:cNvGrpSpPr/>
        <p:nvPr/>
      </p:nvGrpSpPr>
      <p:grpSpPr>
        <a:xfrm>
          <a:off x="0" y="0"/>
          <a:ext cx="0" cy="0"/>
          <a:chOff x="0" y="0"/>
          <a:chExt cx="0" cy="0"/>
        </a:xfrm>
      </p:grpSpPr>
      <p:sp>
        <p:nvSpPr>
          <p:cNvPr id="73729" name="Rectangle 2">
            <a:extLst>
              <a:ext uri="{FF2B5EF4-FFF2-40B4-BE49-F238E27FC236}">
                <a16:creationId xmlns:a16="http://schemas.microsoft.com/office/drawing/2014/main" id="{683CB4A2-2668-35AF-4B9C-5B2A4EA2BEFB}"/>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a:extLst>
              <a:ext uri="{FF2B5EF4-FFF2-40B4-BE49-F238E27FC236}">
                <a16:creationId xmlns:a16="http://schemas.microsoft.com/office/drawing/2014/main" id="{0F68501B-31BC-C793-5D34-055E1259D744}"/>
              </a:ext>
            </a:extLst>
          </p:cNvPr>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F98254E-EBC3-4BEB-F6AD-9551EBE70080}"/>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8910D226-2D65-4D6A-267F-B73D5E2848A6}"/>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52758749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FB813BF4-7D9B-9DEF-2010-D0F095B7ACD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4693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C043BE2A-1BFC-CAC8-1273-E77D0BD081C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0346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675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5057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3931651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65147026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2718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85943150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12954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a:t>
            </a:r>
            <a:r>
              <a:rPr lang="en-US" b="0" i="1" dirty="0">
                <a:effectLst>
                  <a:outerShdw blurRad="38100" dist="38100" dir="2700000" algn="tl">
                    <a:srgbClr val="000000">
                      <a:alpha val="43137"/>
                    </a:srgbClr>
                  </a:outerShdw>
                </a:effectLst>
              </a:rPr>
              <a:t>darkness which may be felt.</a:t>
            </a:r>
            <a:r>
              <a:rPr lang="en-US" b="0" i="0" dirty="0">
                <a:effectLst>
                  <a:outerShdw blurRad="38100" dist="38100" dir="2700000" algn="tl">
                    <a:srgbClr val="000000">
                      <a:alpha val="43137"/>
                    </a:srgbClr>
                  </a:outerShdw>
                </a:effectLst>
              </a:rPr>
              <a:t> Possibly a combination of a violent sandstorm and supernatural darkness</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106</a:t>
            </a:r>
            <a:endParaRPr lang="en-US" sz="20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B5A8E82F-5CEA-A94E-655D-09A5FF8D0368}"/>
              </a:ext>
            </a:extLst>
          </p:cNvPr>
          <p:cNvPicPr>
            <a:picLocks noChangeAspect="1"/>
          </p:cNvPicPr>
          <p:nvPr/>
        </p:nvPicPr>
        <p:blipFill>
          <a:blip r:embed="rId3"/>
          <a:stretch>
            <a:fillRect/>
          </a:stretch>
        </p:blipFill>
        <p:spPr>
          <a:xfrm>
            <a:off x="3695700" y="3048000"/>
            <a:ext cx="4800600" cy="3200400"/>
          </a:xfrm>
          <a:prstGeom prst="rect">
            <a:avLst/>
          </a:prstGeom>
          <a:ln>
            <a:solidFill>
              <a:srgbClr val="FF0000"/>
            </a:solidFill>
          </a:ln>
        </p:spPr>
      </p:pic>
    </p:spTree>
    <p:extLst>
      <p:ext uri="{BB962C8B-B14F-4D97-AF65-F5344CB8AC3E}">
        <p14:creationId xmlns:p14="http://schemas.microsoft.com/office/powerpoint/2010/main" val="405020834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08238789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a:t>
            </a:r>
            <a:r>
              <a:rPr lang="en-US" b="0" i="0" u="none" strike="noStrike" dirty="0">
                <a:effectLst>
                  <a:outerShdw blurRad="38100" dist="38100" dir="2700000" algn="tl">
                    <a:srgbClr val="000000">
                      <a:alpha val="43137"/>
                    </a:srgbClr>
                  </a:outerShdw>
                </a:effectLst>
              </a:rPr>
              <a:t>The chief Egyptian deity challenged by this plague was Pharaoh’s own divine father, </a:t>
            </a:r>
            <a:r>
              <a:rPr lang="en-US" b="0" i="1" u="none" strike="noStrike" dirty="0">
                <a:effectLst>
                  <a:outerShdw blurRad="38100" dist="38100" dir="2700000" algn="tl">
                    <a:srgbClr val="000000">
                      <a:alpha val="43137"/>
                    </a:srgbClr>
                  </a:outerShdw>
                </a:effectLst>
              </a:rPr>
              <a:t>Ra</a:t>
            </a:r>
            <a:r>
              <a:rPr lang="en-US" b="0" i="0" u="none" strike="noStrike" dirty="0">
                <a:effectLst>
                  <a:outerShdw blurRad="38100" dist="38100" dir="2700000" algn="tl">
                    <a:srgbClr val="000000">
                      <a:alpha val="43137"/>
                    </a:srgbClr>
                  </a:outerShdw>
                </a:effectLst>
              </a:rPr>
              <a:t>, the sun god and high god of the pantheon. This is surely a response to Pharaoh’s previous equation of YHWH’s power with that of </a:t>
            </a:r>
            <a:r>
              <a:rPr lang="en-US" b="0" i="1" u="none" strike="noStrike" dirty="0">
                <a:effectLst>
                  <a:outerShdw blurRad="38100" dist="38100" dir="2700000" algn="tl">
                    <a:srgbClr val="000000">
                      <a:alpha val="43137"/>
                    </a:srgbClr>
                  </a:outerShdw>
                </a:effectLst>
              </a:rPr>
              <a:t>Ra</a:t>
            </a:r>
            <a:r>
              <a:rPr lang="en-US" b="0" i="0" u="none" strike="noStrike" dirty="0">
                <a:effectLst>
                  <a:outerShdw blurRad="38100" dist="38100" dir="2700000" algn="tl">
                    <a:srgbClr val="000000">
                      <a:alpha val="43137"/>
                    </a:srgbClr>
                  </a:outerShdw>
                </a:effectLst>
              </a:rPr>
              <a:t> (10:10). </a:t>
            </a:r>
            <a:r>
              <a:rPr lang="en-US" b="0" i="1" u="none" strike="noStrike" dirty="0" err="1">
                <a:effectLst>
                  <a:outerShdw blurRad="38100" dist="38100" dir="2700000" algn="tl">
                    <a:srgbClr val="000000">
                      <a:alpha val="43137"/>
                    </a:srgbClr>
                  </a:outerShdw>
                </a:effectLst>
              </a:rPr>
              <a:t>Shu</a:t>
            </a:r>
            <a:r>
              <a:rPr lang="en-US" b="0" i="0" u="none" strike="noStrike" dirty="0">
                <a:effectLst>
                  <a:outerShdw blurRad="38100" dist="38100" dir="2700000" algn="tl">
                    <a:srgbClr val="000000">
                      <a:alpha val="43137"/>
                    </a:srgbClr>
                  </a:outerShdw>
                </a:effectLst>
              </a:rPr>
              <a:t> and </a:t>
            </a:r>
            <a:r>
              <a:rPr lang="en-US" b="0" i="1" u="none" strike="noStrike" dirty="0">
                <a:effectLst>
                  <a:outerShdw blurRad="38100" dist="38100" dir="2700000" algn="tl">
                    <a:srgbClr val="000000">
                      <a:alpha val="43137"/>
                    </a:srgbClr>
                  </a:outerShdw>
                </a:effectLst>
              </a:rPr>
              <a:t>Nut</a:t>
            </a:r>
            <a:r>
              <a:rPr lang="en-US" b="0" i="0" u="none" strike="noStrike" dirty="0">
                <a:effectLst>
                  <a:outerShdw blurRad="38100" dist="38100" dir="2700000" algn="tl">
                    <a:srgbClr val="000000">
                      <a:alpha val="43137"/>
                    </a:srgbClr>
                  </a:outerShdw>
                </a:effectLst>
              </a:rPr>
              <a:t>, the respective sky god and goddess, would also have been (yet again) shown impotent before the Lord</a:t>
            </a:r>
            <a:r>
              <a:rPr lang="en-US" dirty="0">
                <a:effectLst>
                  <a:outerShdw blurRad="38100" dist="38100" dir="2700000" algn="tl">
                    <a:srgbClr val="000000">
                      <a:alpha val="43137"/>
                    </a:srgbClr>
                  </a:outerShdw>
                </a:effectLst>
              </a:rPr>
              <a:t>.”</a:t>
            </a:r>
            <a:endParaRPr lang="en-US" sz="31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783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61826130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4842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91D942-E78F-5353-8A7A-0692225E4CF6}"/>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2055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4198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055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Israel’s exemption (23b)</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89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228113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609600" y="1600200"/>
            <a:ext cx="10972800"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Effective?  Rev. 6:9-11; 7:13-14; 13:10, 15; 20:4</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43186969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0" i="0" u="none" strike="noStrike" dirty="0">
                <a:effectLst>
                  <a:outerShdw blurRad="38100" dist="38100" dir="2700000" algn="tl">
                    <a:srgbClr val="000000">
                      <a:alpha val="43137"/>
                    </a:srgbClr>
                  </a:outerShdw>
                </a:effectLst>
              </a:rPr>
              <a:t>Proponents of the miraculous intensification of natural events theory propose that the darkness resulted from the arrival of a blinding sandstorm. This does not take into consideration, however, that the darkness began at the discretion of Moses or the continued distinction the Lord made between Goshen and the remainder of Egypt. Although the entire nation suffered in suffocating, pitch-black darkness, the Hebrews in Goshen had retained the sunlight</a:t>
            </a:r>
            <a:r>
              <a:rPr lang="en-US" dirty="0">
                <a:effectLst>
                  <a:outerShdw blurRad="38100" dist="38100" dir="2700000" algn="tl">
                    <a:srgbClr val="000000">
                      <a:alpha val="43137"/>
                    </a:srgbClr>
                  </a:outerShdw>
                </a:effectLst>
              </a:rPr>
              <a:t>.”</a:t>
            </a:r>
            <a:endParaRPr lang="en-US" sz="31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9781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A55E5D9E-23DB-D83B-0BD1-1E083BF94B54}"/>
              </a:ext>
            </a:extLst>
          </p:cNvPr>
          <p:cNvSpPr>
            <a:spLocks noGrp="1" noChangeArrowheads="1"/>
          </p:cNvSpPr>
          <p:nvPr>
            <p:ph type="title"/>
          </p:nvPr>
        </p:nvSpPr>
        <p:spPr>
          <a:xfrm>
            <a:off x="3162300" y="228600"/>
            <a:ext cx="5867400" cy="609600"/>
          </a:xfrm>
        </p:spPr>
        <p:txBody>
          <a:bodyPr/>
          <a:lstStyle/>
          <a:p>
            <a:pPr algn="ct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“I AM” statements in John</a:t>
            </a:r>
          </a:p>
        </p:txBody>
      </p:sp>
      <p:graphicFrame>
        <p:nvGraphicFramePr>
          <p:cNvPr id="16416" name="Group 32">
            <a:extLst>
              <a:ext uri="{FF2B5EF4-FFF2-40B4-BE49-F238E27FC236}">
                <a16:creationId xmlns:a16="http://schemas.microsoft.com/office/drawing/2014/main" id="{852B2351-A514-9F4A-3B5E-C05F61A3C15F}"/>
              </a:ext>
            </a:extLst>
          </p:cNvPr>
          <p:cNvGraphicFramePr>
            <a:graphicFrameLocks noGrp="1"/>
          </p:cNvGraphicFramePr>
          <p:nvPr>
            <p:extLst>
              <p:ext uri="{D42A27DB-BD31-4B8C-83A1-F6EECF244321}">
                <p14:modId xmlns:p14="http://schemas.microsoft.com/office/powerpoint/2010/main" val="3693013226"/>
              </p:ext>
            </p:extLst>
          </p:nvPr>
        </p:nvGraphicFramePr>
        <p:xfrm>
          <a:off x="2438400" y="990601"/>
          <a:ext cx="9144000" cy="5476877"/>
        </p:xfrm>
        <a:graphic>
          <a:graphicData uri="http://schemas.openxmlformats.org/drawingml/2006/table">
            <a:tbl>
              <a:tblPr/>
              <a:tblGrid>
                <a:gridCol w="6858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0861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4062" name="Picture 2">
            <a:extLst>
              <a:ext uri="{FF2B5EF4-FFF2-40B4-BE49-F238E27FC236}">
                <a16:creationId xmlns:a16="http://schemas.microsoft.com/office/drawing/2014/main" id="{3837D020-ED0C-0182-3C05-C5821ED06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28313692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mc:AlternateContent xmlns:mc="http://schemas.openxmlformats.org/markup-compatibility/2006" xmlns:p14="http://schemas.microsoft.com/office/powerpoint/2010/main">
    <mc:Choice Requires="p14">
      <p:transition spd="slow" p14:dur="2000" advTm="91680"/>
    </mc:Choice>
    <mc:Fallback xmlns="">
      <p:transition spd="slow" advTm="9168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981200"/>
            <a:ext cx="8743443" cy="19948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469753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34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0712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9284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0287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43749789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5427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477373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230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4672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39257699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09800" y="228600"/>
            <a:ext cx="7772400" cy="944880"/>
          </a:xfrm>
        </p:spPr>
        <p:txBody>
          <a:bodyPr/>
          <a:lstStyle/>
          <a:p>
            <a:pPr algn="ctr" eaLnBrk="1" hangingPunct="1"/>
            <a:r>
              <a:rPr lang="en-US" sz="3600" dirty="0">
                <a:effectLst>
                  <a:outerShdw blurRad="38100" dist="38100" dir="2700000" algn="tl">
                    <a:srgbClr val="000000">
                      <a:alpha val="43137"/>
                    </a:srgbClr>
                  </a:outerShdw>
                </a:effectLst>
              </a:rPr>
              <a:t>God’s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(3:20-24)</a:t>
            </a:r>
          </a:p>
        </p:txBody>
      </p:sp>
      <p:sp>
        <p:nvSpPr>
          <p:cNvPr id="39939" name="Rectangle 3"/>
          <p:cNvSpPr>
            <a:spLocks noGrp="1" noChangeArrowheads="1"/>
          </p:cNvSpPr>
          <p:nvPr>
            <p:ph type="body" idx="1"/>
          </p:nvPr>
        </p:nvSpPr>
        <p:spPr>
          <a:xfrm>
            <a:off x="1829462" y="1600201"/>
            <a:ext cx="8533079" cy="27432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Continuation of the race (3:20)</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Forgiveness (3:21,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Expulsion of Adam and Eve from Eden (3:22-24)</a:t>
            </a:r>
          </a:p>
        </p:txBody>
      </p:sp>
      <p:pic>
        <p:nvPicPr>
          <p:cNvPr id="32772" name="Picture 5" descr="C:\Users\awoods\Pictures\Microsoft Clip Organizer\j0353629.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4479" y="3886200"/>
            <a:ext cx="3203042" cy="2743200"/>
          </a:xfrm>
          <a:prstGeom prst="rect">
            <a:avLst/>
          </a:prstGeom>
          <a:noFill/>
          <a:ln w="9525">
            <a:noFill/>
            <a:miter lim="800000"/>
            <a:headEnd/>
            <a:tailEnd/>
          </a:ln>
        </p:spPr>
      </p:pic>
      <p:pic>
        <p:nvPicPr>
          <p:cNvPr id="2" name="Picture 1">
            <a:extLst>
              <a:ext uri="{FF2B5EF4-FFF2-40B4-BE49-F238E27FC236}">
                <a16:creationId xmlns:a16="http://schemas.microsoft.com/office/drawing/2014/main" id="{ABDDD5DC-212A-F152-5DC7-AF71945BA7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1197317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54475527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03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4329757"/>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F470A118-0C2D-755A-F01A-C8861FB982C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100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522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47244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996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4114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90739369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8" y="1447800"/>
            <a:ext cx="7955280" cy="3474720"/>
          </a:xfrm>
        </p:spPr>
        <p:txBody>
          <a:bodyPr/>
          <a:lstStyle/>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29486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8525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affirmation (29)</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75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FB813BF4-7D9B-9DEF-2010-D0F095B7ACD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373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Request (17)</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6746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Request (17)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3926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15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14401</TotalTime>
  <Words>3472</Words>
  <Application>Microsoft Office PowerPoint</Application>
  <PresentationFormat>Widescreen</PresentationFormat>
  <Paragraphs>468</Paragraphs>
  <Slides>78</Slides>
  <Notes>8</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Azure</vt:lpstr>
      <vt:lpstr>PowerPoint Presentation</vt:lpstr>
      <vt:lpstr>EXODUS STRUCTURE/OUTLINE</vt:lpstr>
      <vt:lpstr>REDEMPTION (1:1–12:30)</vt:lpstr>
      <vt:lpstr>PowerPoint Presentation</vt:lpstr>
      <vt:lpstr>TEN PLAGUES REDEMPTION (7:14–12:30)</vt:lpstr>
      <vt:lpstr>IV. Exodus 10:12-15 Plague’s Manifestation</vt:lpstr>
      <vt:lpstr>LOCUSTS Exodus 10:1-20</vt:lpstr>
      <vt:lpstr>V. Exodus 10:16-17 Pharaoh Speaks to Moses &amp; Aaron</vt:lpstr>
      <vt:lpstr>V. Exodus 10:16-17 Pharaoh Speaks to Moses &amp; Aaron</vt:lpstr>
      <vt:lpstr>V. Exodus 10:16-17 Pharaoh Speaks to Moses &amp; Aaron</vt:lpstr>
      <vt:lpstr>V. Exodus 10:16-17 Pharaoh Speaks to Moses &amp; Aaron</vt:lpstr>
      <vt:lpstr>PowerPoint Presentation</vt:lpstr>
      <vt:lpstr>PowerPoint Presentation</vt:lpstr>
      <vt:lpstr>PowerPoint Presentation</vt:lpstr>
      <vt:lpstr>PowerPoint Presentation</vt:lpstr>
      <vt:lpstr>PowerPoint Presentation</vt:lpstr>
      <vt:lpstr>LOCUSTS Exodus 10:1-20</vt:lpstr>
      <vt:lpstr>VI. Exodus 10:18-20 God Answers</vt:lpstr>
      <vt:lpstr>VI. Exodus 10:18-20 God Answers</vt:lpstr>
      <vt:lpstr>VI. Exodus 10:18-20 God Answers</vt:lpstr>
      <vt:lpstr>VI. Exodus 10:18-20 God Answers</vt:lpstr>
      <vt:lpstr>PowerPoint Presentation</vt:lpstr>
      <vt:lpstr>PowerPoint Presentation</vt:lpstr>
      <vt:lpstr>VI. Exodus 10:18-20 God Answers</vt:lpstr>
      <vt:lpstr>PowerPoint Presentation</vt:lpstr>
      <vt:lpstr>Charles Ryrie Ryrie Study Bible, page 96</vt:lpstr>
      <vt:lpstr>GOD HARDENING PHARAOH'S HEART</vt:lpstr>
      <vt:lpstr>PowerPoint Presentation</vt:lpstr>
      <vt:lpstr>Conclusion</vt:lpstr>
      <vt:lpstr>LOCUSTS Exodus 10:1-20</vt:lpstr>
      <vt:lpstr>PowerPoint Presentation</vt:lpstr>
      <vt:lpstr>TEN PLAGUES REDEMPTION (7:14–12:30)</vt:lpstr>
      <vt:lpstr>DARKNESS Exodus 10:21-29</vt:lpstr>
      <vt:lpstr>DARKNESS Exodus 10:21-29</vt:lpstr>
      <vt:lpstr>I. Exodus 10:21-23 Plague’s Manifestation</vt:lpstr>
      <vt:lpstr>I. Exodus 10:21-23 Plague’s Manifestation</vt:lpstr>
      <vt:lpstr>Ultimate Exodus  (Rev 11:15)</vt:lpstr>
      <vt:lpstr>PowerPoint Presentation</vt:lpstr>
      <vt:lpstr>PowerPoint Presentation</vt:lpstr>
      <vt:lpstr>PowerPoint Presentation</vt:lpstr>
      <vt:lpstr>Charles Ryrie Ryrie Study Bible, page 106</vt:lpstr>
      <vt:lpstr>PowerPoint Presentation</vt:lpstr>
      <vt:lpstr>PowerPoint Presentation</vt:lpstr>
      <vt:lpstr>PowerPoint Presentation</vt:lpstr>
      <vt:lpstr>I. Exodus 10:21-23 Plague’s Manifestation</vt:lpstr>
      <vt:lpstr>PowerPoint Presentation</vt:lpstr>
      <vt:lpstr>I. Exodus 10:21-23 Plague’s Manifestation</vt:lpstr>
      <vt:lpstr>PowerPoint Presentation</vt:lpstr>
      <vt:lpstr>I. Exodus 10:21-23 Plague’s Manifestation</vt:lpstr>
      <vt:lpstr>PowerPoint Presentation</vt:lpstr>
      <vt:lpstr>PowerPoint Presentation</vt:lpstr>
      <vt:lpstr>PowerPoint Presentation</vt:lpstr>
      <vt:lpstr>7 “I AM” statements in John</vt:lpstr>
      <vt:lpstr>PowerPoint Presentation</vt:lpstr>
      <vt:lpstr>Eternal State is Future</vt:lpstr>
      <vt:lpstr>DARKNESS Exodus 10:21-29</vt:lpstr>
      <vt:lpstr>II. Exodus 10:24-29 Pharaoh Speaks to Moses</vt:lpstr>
      <vt:lpstr>II. Exodus 10:24-29 Pharaoh Speaks to Moses</vt:lpstr>
      <vt:lpstr>II. Exodus 10:24-29 Pharaoh Speaks to Moses</vt:lpstr>
      <vt:lpstr>PowerPoint Presentation</vt:lpstr>
      <vt:lpstr>PowerPoint Presentation</vt:lpstr>
      <vt:lpstr>II. Exodus 10:24-29 Pharaoh Speaks to Moses</vt:lpstr>
      <vt:lpstr>II. Exodus 10:24-29 Pharaoh Speaks to Moses</vt:lpstr>
      <vt:lpstr>PowerPoint Presentation</vt:lpstr>
      <vt:lpstr>Tabernacle Diagram</vt:lpstr>
      <vt:lpstr>Ark of the Covenant</vt:lpstr>
      <vt:lpstr>God’s Provision  (3:20-24)</vt:lpstr>
      <vt:lpstr>PowerPoint Presentation</vt:lpstr>
      <vt:lpstr>PowerPoint Presentation</vt:lpstr>
      <vt:lpstr>II. Exodus 10:24-29 Pharaoh Speaks to Moses</vt:lpstr>
      <vt:lpstr>PowerPoint Presentation</vt:lpstr>
      <vt:lpstr>Charles Ryrie Ryrie Study Bible, page 96</vt:lpstr>
      <vt:lpstr>GOD HARDENING PHARAOH'S HEART</vt:lpstr>
      <vt:lpstr>II. Exodus 10:24-29 Pharaoh Speaks to Moses</vt:lpstr>
      <vt:lpstr>II. Exodus 10:24-29 Pharaoh Speaks to Moses</vt:lpstr>
      <vt:lpstr>Conclusion</vt:lpstr>
      <vt:lpstr>DARKNESS Exodus 10:21-29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038 Exodus 10v16-29</dc:title>
  <dc:subject>Exodus</dc:subject>
  <dc:creator>A. Woods</dc:creator>
  <dc:description>Modified by Jim McGowan</dc:description>
  <cp:lastModifiedBy>awoods@slbc.org</cp:lastModifiedBy>
  <cp:revision>1669</cp:revision>
  <cp:lastPrinted>2025-11-07T19:10:39Z</cp:lastPrinted>
  <dcterms:created xsi:type="dcterms:W3CDTF">2009-03-17T12:21:13Z</dcterms:created>
  <dcterms:modified xsi:type="dcterms:W3CDTF">2026-04-11T23:38:30Z</dcterms:modified>
</cp:coreProperties>
</file>