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41"/>
  </p:notesMasterIdLst>
  <p:handoutMasterIdLst>
    <p:handoutMasterId r:id="rId42"/>
  </p:handoutMasterIdLst>
  <p:sldIdLst>
    <p:sldId id="4879" r:id="rId2"/>
    <p:sldId id="28483" r:id="rId3"/>
    <p:sldId id="1974" r:id="rId4"/>
    <p:sldId id="9914" r:id="rId5"/>
    <p:sldId id="1503" r:id="rId6"/>
    <p:sldId id="28641" r:id="rId7"/>
    <p:sldId id="8522" r:id="rId8"/>
    <p:sldId id="9538" r:id="rId9"/>
    <p:sldId id="9577" r:id="rId10"/>
    <p:sldId id="9574" r:id="rId11"/>
    <p:sldId id="9915" r:id="rId12"/>
    <p:sldId id="11259" r:id="rId13"/>
    <p:sldId id="9916" r:id="rId14"/>
    <p:sldId id="3018" r:id="rId15"/>
    <p:sldId id="28642" r:id="rId16"/>
    <p:sldId id="962" r:id="rId17"/>
    <p:sldId id="9917" r:id="rId18"/>
    <p:sldId id="943" r:id="rId19"/>
    <p:sldId id="9918" r:id="rId20"/>
    <p:sldId id="891" r:id="rId21"/>
    <p:sldId id="9360" r:id="rId22"/>
    <p:sldId id="28367" r:id="rId23"/>
    <p:sldId id="28368" r:id="rId24"/>
    <p:sldId id="9919" r:id="rId25"/>
    <p:sldId id="28531" r:id="rId26"/>
    <p:sldId id="28643" r:id="rId27"/>
    <p:sldId id="9940" r:id="rId28"/>
    <p:sldId id="9920" r:id="rId29"/>
    <p:sldId id="3846" r:id="rId30"/>
    <p:sldId id="28388" r:id="rId31"/>
    <p:sldId id="10388" r:id="rId32"/>
    <p:sldId id="10389" r:id="rId33"/>
    <p:sldId id="3825" r:id="rId34"/>
    <p:sldId id="3848" r:id="rId35"/>
    <p:sldId id="3849" r:id="rId36"/>
    <p:sldId id="28454" r:id="rId37"/>
    <p:sldId id="1133" r:id="rId38"/>
    <p:sldId id="9921" r:id="rId39"/>
    <p:sldId id="27632" r:id="rId40"/>
  </p:sldIdLst>
  <p:sldSz cx="12192000" cy="6858000"/>
  <p:notesSz cx="7010400" cy="9296400"/>
  <p:custDataLst>
    <p:tags r:id="rId43"/>
  </p:custDataLst>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FFFF00"/>
    <a:srgbClr val="0000FF"/>
    <a:srgbClr val="DDDDDD"/>
    <a:srgbClr val="FFFF99"/>
    <a:srgbClr val="A50021"/>
    <a:srgbClr val="CCECFF"/>
    <a:srgbClr val="E1C5B5"/>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442" autoAdjust="0"/>
    <p:restoredTop sz="65362" autoAdjust="0"/>
  </p:normalViewPr>
  <p:slideViewPr>
    <p:cSldViewPr>
      <p:cViewPr>
        <p:scale>
          <a:sx n="110" d="100"/>
          <a:sy n="110" d="100"/>
        </p:scale>
        <p:origin x="1089" y="387"/>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92" d="100"/>
          <a:sy n="92" d="100"/>
        </p:scale>
        <p:origin x="4535" y="9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gs" Target="tags/tag1.xml"/><Relationship Id="rId48"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9C25796A-7B39-4A71-8A01-5B1771AE4BD7}"/>
    <pc:docChg chg="undo custSel modSld modHandout">
      <pc:chgData name="Jim McGowan" userId="e2c7446dd3aca506" providerId="LiveId" clId="{9C25796A-7B39-4A71-8A01-5B1771AE4BD7}" dt="2026-04-03T14:52:47.321" v="162" actId="208"/>
      <pc:docMkLst>
        <pc:docMk/>
      </pc:docMkLst>
      <pc:sldChg chg="modSp mod">
        <pc:chgData name="Jim McGowan" userId="e2c7446dd3aca506" providerId="LiveId" clId="{9C25796A-7B39-4A71-8A01-5B1771AE4BD7}" dt="2026-04-03T14:46:50.459" v="76" actId="108"/>
        <pc:sldMkLst>
          <pc:docMk/>
          <pc:sldMk cId="2503370726" sldId="1503"/>
        </pc:sldMkLst>
        <pc:spChg chg="mod">
          <ac:chgData name="Jim McGowan" userId="e2c7446dd3aca506" providerId="LiveId" clId="{9C25796A-7B39-4A71-8A01-5B1771AE4BD7}" dt="2026-04-03T14:46:50.459" v="76" actId="108"/>
          <ac:spMkLst>
            <pc:docMk/>
            <pc:sldMk cId="2503370726" sldId="1503"/>
            <ac:spMk id="134147" creationId="{00000000-0000-0000-0000-000000000000}"/>
          </ac:spMkLst>
        </pc:spChg>
      </pc:sldChg>
      <pc:sldChg chg="modSp mod">
        <pc:chgData name="Jim McGowan" userId="e2c7446dd3aca506" providerId="LiveId" clId="{9C25796A-7B39-4A71-8A01-5B1771AE4BD7}" dt="2026-04-03T14:48:52.209" v="92" actId="948"/>
        <pc:sldMkLst>
          <pc:docMk/>
          <pc:sldMk cId="0" sldId="1974"/>
        </pc:sldMkLst>
        <pc:spChg chg="mod">
          <ac:chgData name="Jim McGowan" userId="e2c7446dd3aca506" providerId="LiveId" clId="{9C25796A-7B39-4A71-8A01-5B1771AE4BD7}" dt="2026-04-03T14:48:52.209" v="92" actId="948"/>
          <ac:spMkLst>
            <pc:docMk/>
            <pc:sldMk cId="0" sldId="1974"/>
            <ac:spMk id="17411" creationId="{00000000-0000-0000-0000-000000000000}"/>
          </ac:spMkLst>
        </pc:spChg>
        <pc:picChg chg="mod">
          <ac:chgData name="Jim McGowan" userId="e2c7446dd3aca506" providerId="LiveId" clId="{9C25796A-7B39-4A71-8A01-5B1771AE4BD7}" dt="2026-04-03T14:36:34.044" v="4" actId="208"/>
          <ac:picMkLst>
            <pc:docMk/>
            <pc:sldMk cId="0" sldId="1974"/>
            <ac:picMk id="3" creationId="{EDE64523-8BF8-C9B4-CAC5-D440F2A599FF}"/>
          </ac:picMkLst>
        </pc:picChg>
      </pc:sldChg>
      <pc:sldChg chg="modSp mod">
        <pc:chgData name="Jim McGowan" userId="e2c7446dd3aca506" providerId="LiveId" clId="{9C25796A-7B39-4A71-8A01-5B1771AE4BD7}" dt="2026-04-03T14:43:44.038" v="57"/>
        <pc:sldMkLst>
          <pc:docMk/>
          <pc:sldMk cId="4188922216" sldId="3018"/>
        </pc:sldMkLst>
        <pc:spChg chg="mod">
          <ac:chgData name="Jim McGowan" userId="e2c7446dd3aca506" providerId="LiveId" clId="{9C25796A-7B39-4A71-8A01-5B1771AE4BD7}" dt="2026-04-03T14:41:38.793" v="32" actId="115"/>
          <ac:spMkLst>
            <pc:docMk/>
            <pc:sldMk cId="4188922216" sldId="3018"/>
            <ac:spMk id="2" creationId="{7797E9C7-3384-4043-8FE1-DFEF58A0D4FC}"/>
          </ac:spMkLst>
        </pc:spChg>
        <pc:spChg chg="mod">
          <ac:chgData name="Jim McGowan" userId="e2c7446dd3aca506" providerId="LiveId" clId="{9C25796A-7B39-4A71-8A01-5B1771AE4BD7}" dt="2026-04-03T14:43:44.038" v="57"/>
          <ac:spMkLst>
            <pc:docMk/>
            <pc:sldMk cId="4188922216" sldId="3018"/>
            <ac:spMk id="104451" creationId="{00000000-0000-0000-0000-000000000000}"/>
          </ac:spMkLst>
        </pc:spChg>
      </pc:sldChg>
      <pc:sldChg chg="modSp mod">
        <pc:chgData name="Jim McGowan" userId="e2c7446dd3aca506" providerId="LiveId" clId="{9C25796A-7B39-4A71-8A01-5B1771AE4BD7}" dt="2026-04-03T14:47:16.280" v="80" actId="108"/>
        <pc:sldMkLst>
          <pc:docMk/>
          <pc:sldMk cId="2685773860" sldId="3846"/>
        </pc:sldMkLst>
        <pc:spChg chg="mod">
          <ac:chgData name="Jim McGowan" userId="e2c7446dd3aca506" providerId="LiveId" clId="{9C25796A-7B39-4A71-8A01-5B1771AE4BD7}" dt="2026-04-03T14:47:16.280" v="80" actId="108"/>
          <ac:spMkLst>
            <pc:docMk/>
            <pc:sldMk cId="2685773860" sldId="3846"/>
            <ac:spMk id="38914" creationId="{00000000-0000-0000-0000-000000000000}"/>
          </ac:spMkLst>
        </pc:spChg>
      </pc:sldChg>
      <pc:sldChg chg="modSp mod">
        <pc:chgData name="Jim McGowan" userId="e2c7446dd3aca506" providerId="LiveId" clId="{9C25796A-7B39-4A71-8A01-5B1771AE4BD7}" dt="2026-04-03T14:47:50.825" v="84" actId="108"/>
        <pc:sldMkLst>
          <pc:docMk/>
          <pc:sldMk cId="3986045607" sldId="3848"/>
        </pc:sldMkLst>
        <pc:spChg chg="mod">
          <ac:chgData name="Jim McGowan" userId="e2c7446dd3aca506" providerId="LiveId" clId="{9C25796A-7B39-4A71-8A01-5B1771AE4BD7}" dt="2026-04-03T14:47:50.825" v="84" actId="108"/>
          <ac:spMkLst>
            <pc:docMk/>
            <pc:sldMk cId="3986045607" sldId="3848"/>
            <ac:spMk id="134147" creationId="{00000000-0000-0000-0000-000000000000}"/>
          </ac:spMkLst>
        </pc:spChg>
      </pc:sldChg>
      <pc:sldChg chg="modSp mod">
        <pc:chgData name="Jim McGowan" userId="e2c7446dd3aca506" providerId="LiveId" clId="{9C25796A-7B39-4A71-8A01-5B1771AE4BD7}" dt="2026-04-03T14:52:47.321" v="162" actId="208"/>
        <pc:sldMkLst>
          <pc:docMk/>
          <pc:sldMk cId="196370472" sldId="4879"/>
        </pc:sldMkLst>
        <pc:picChg chg="mod">
          <ac:chgData name="Jim McGowan" userId="e2c7446dd3aca506" providerId="LiveId" clId="{9C25796A-7B39-4A71-8A01-5B1771AE4BD7}" dt="2026-04-03T14:52:47.321" v="162" actId="208"/>
          <ac:picMkLst>
            <pc:docMk/>
            <pc:sldMk cId="196370472" sldId="4879"/>
            <ac:picMk id="5" creationId="{2AD050C4-8234-4BFE-84BE-56607955F012}"/>
          </ac:picMkLst>
        </pc:picChg>
      </pc:sldChg>
      <pc:sldChg chg="modSp mod">
        <pc:chgData name="Jim McGowan" userId="e2c7446dd3aca506" providerId="LiveId" clId="{9C25796A-7B39-4A71-8A01-5B1771AE4BD7}" dt="2026-04-03T14:46:59.279" v="78" actId="108"/>
        <pc:sldMkLst>
          <pc:docMk/>
          <pc:sldMk cId="2324892580" sldId="8522"/>
        </pc:sldMkLst>
        <pc:spChg chg="mod">
          <ac:chgData name="Jim McGowan" userId="e2c7446dd3aca506" providerId="LiveId" clId="{9C25796A-7B39-4A71-8A01-5B1771AE4BD7}" dt="2026-04-03T14:46:59.279" v="78" actId="108"/>
          <ac:spMkLst>
            <pc:docMk/>
            <pc:sldMk cId="2324892580" sldId="8522"/>
            <ac:spMk id="38914" creationId="{00000000-0000-0000-0000-000000000000}"/>
          </ac:spMkLst>
        </pc:spChg>
      </pc:sldChg>
      <pc:sldChg chg="modSp mod">
        <pc:chgData name="Jim McGowan" userId="e2c7446dd3aca506" providerId="LiveId" clId="{9C25796A-7B39-4A71-8A01-5B1771AE4BD7}" dt="2026-04-03T14:49:15.910" v="93" actId="948"/>
        <pc:sldMkLst>
          <pc:docMk/>
          <pc:sldMk cId="1637323740" sldId="9538"/>
        </pc:sldMkLst>
        <pc:spChg chg="mod">
          <ac:chgData name="Jim McGowan" userId="e2c7446dd3aca506" providerId="LiveId" clId="{9C25796A-7B39-4A71-8A01-5B1771AE4BD7}" dt="2026-04-03T14:49:15.910" v="93" actId="948"/>
          <ac:spMkLst>
            <pc:docMk/>
            <pc:sldMk cId="1637323740" sldId="9538"/>
            <ac:spMk id="161795" creationId="{00000000-0000-0000-0000-000000000000}"/>
          </ac:spMkLst>
        </pc:spChg>
      </pc:sldChg>
      <pc:sldChg chg="modSp mod">
        <pc:chgData name="Jim McGowan" userId="e2c7446dd3aca506" providerId="LiveId" clId="{9C25796A-7B39-4A71-8A01-5B1771AE4BD7}" dt="2026-04-03T14:40:20.221" v="25" actId="12788"/>
        <pc:sldMkLst>
          <pc:docMk/>
          <pc:sldMk cId="2791563091" sldId="9574"/>
        </pc:sldMkLst>
        <pc:spChg chg="mod">
          <ac:chgData name="Jim McGowan" userId="e2c7446dd3aca506" providerId="LiveId" clId="{9C25796A-7B39-4A71-8A01-5B1771AE4BD7}" dt="2026-04-03T14:40:20.221" v="25" actId="12788"/>
          <ac:spMkLst>
            <pc:docMk/>
            <pc:sldMk cId="2791563091" sldId="9574"/>
            <ac:spMk id="68611" creationId="{00000000-0000-0000-0000-000000000000}"/>
          </ac:spMkLst>
        </pc:spChg>
      </pc:sldChg>
      <pc:sldChg chg="addSp delSp modSp mod">
        <pc:chgData name="Jim McGowan" userId="e2c7446dd3aca506" providerId="LiveId" clId="{9C25796A-7B39-4A71-8A01-5B1771AE4BD7}" dt="2026-04-03T14:36:40.897" v="6"/>
        <pc:sldMkLst>
          <pc:docMk/>
          <pc:sldMk cId="1015568599" sldId="9914"/>
        </pc:sldMkLst>
        <pc:picChg chg="add mod">
          <ac:chgData name="Jim McGowan" userId="e2c7446dd3aca506" providerId="LiveId" clId="{9C25796A-7B39-4A71-8A01-5B1771AE4BD7}" dt="2026-04-03T14:36:40.897" v="6"/>
          <ac:picMkLst>
            <pc:docMk/>
            <pc:sldMk cId="1015568599" sldId="9914"/>
            <ac:picMk id="2" creationId="{DBC452A3-F21E-475D-C78D-C89885E88630}"/>
          </ac:picMkLst>
        </pc:picChg>
        <pc:picChg chg="del">
          <ac:chgData name="Jim McGowan" userId="e2c7446dd3aca506" providerId="LiveId" clId="{9C25796A-7B39-4A71-8A01-5B1771AE4BD7}" dt="2026-04-03T14:36:40.378" v="5" actId="478"/>
          <ac:picMkLst>
            <pc:docMk/>
            <pc:sldMk cId="1015568599" sldId="9914"/>
            <ac:picMk id="3" creationId="{EDE64523-8BF8-C9B4-CAC5-D440F2A599FF}"/>
          </ac:picMkLst>
        </pc:picChg>
      </pc:sldChg>
      <pc:sldChg chg="addSp delSp modSp mod">
        <pc:chgData name="Jim McGowan" userId="e2c7446dd3aca506" providerId="LiveId" clId="{9C25796A-7B39-4A71-8A01-5B1771AE4BD7}" dt="2026-04-03T14:36:47.863" v="8"/>
        <pc:sldMkLst>
          <pc:docMk/>
          <pc:sldMk cId="4134193105" sldId="9915"/>
        </pc:sldMkLst>
        <pc:picChg chg="add mod">
          <ac:chgData name="Jim McGowan" userId="e2c7446dd3aca506" providerId="LiveId" clId="{9C25796A-7B39-4A71-8A01-5B1771AE4BD7}" dt="2026-04-03T14:36:47.863" v="8"/>
          <ac:picMkLst>
            <pc:docMk/>
            <pc:sldMk cId="4134193105" sldId="9915"/>
            <ac:picMk id="2" creationId="{D6B7F8E6-8B56-02CE-80B4-4D79815B5338}"/>
          </ac:picMkLst>
        </pc:picChg>
        <pc:picChg chg="del">
          <ac:chgData name="Jim McGowan" userId="e2c7446dd3aca506" providerId="LiveId" clId="{9C25796A-7B39-4A71-8A01-5B1771AE4BD7}" dt="2026-04-03T14:36:47.371" v="7" actId="478"/>
          <ac:picMkLst>
            <pc:docMk/>
            <pc:sldMk cId="4134193105" sldId="9915"/>
            <ac:picMk id="3" creationId="{EDE64523-8BF8-C9B4-CAC5-D440F2A599FF}"/>
          </ac:picMkLst>
        </pc:picChg>
      </pc:sldChg>
      <pc:sldChg chg="addSp delSp modSp mod">
        <pc:chgData name="Jim McGowan" userId="e2c7446dd3aca506" providerId="LiveId" clId="{9C25796A-7B39-4A71-8A01-5B1771AE4BD7}" dt="2026-04-03T14:36:52.244" v="10"/>
        <pc:sldMkLst>
          <pc:docMk/>
          <pc:sldMk cId="4074364420" sldId="9916"/>
        </pc:sldMkLst>
        <pc:picChg chg="add mod">
          <ac:chgData name="Jim McGowan" userId="e2c7446dd3aca506" providerId="LiveId" clId="{9C25796A-7B39-4A71-8A01-5B1771AE4BD7}" dt="2026-04-03T14:36:52.244" v="10"/>
          <ac:picMkLst>
            <pc:docMk/>
            <pc:sldMk cId="4074364420" sldId="9916"/>
            <ac:picMk id="2" creationId="{FCAA9DAA-FD3E-0D18-5184-DD7AAA197C4D}"/>
          </ac:picMkLst>
        </pc:picChg>
        <pc:picChg chg="del">
          <ac:chgData name="Jim McGowan" userId="e2c7446dd3aca506" providerId="LiveId" clId="{9C25796A-7B39-4A71-8A01-5B1771AE4BD7}" dt="2026-04-03T14:36:51.820" v="9" actId="478"/>
          <ac:picMkLst>
            <pc:docMk/>
            <pc:sldMk cId="4074364420" sldId="9916"/>
            <ac:picMk id="3" creationId="{EDE64523-8BF8-C9B4-CAC5-D440F2A599FF}"/>
          </ac:picMkLst>
        </pc:picChg>
      </pc:sldChg>
      <pc:sldChg chg="addSp delSp modSp mod">
        <pc:chgData name="Jim McGowan" userId="e2c7446dd3aca506" providerId="LiveId" clId="{9C25796A-7B39-4A71-8A01-5B1771AE4BD7}" dt="2026-04-03T14:44:06.911" v="59"/>
        <pc:sldMkLst>
          <pc:docMk/>
          <pc:sldMk cId="4137543476" sldId="9917"/>
        </pc:sldMkLst>
        <pc:picChg chg="add mod">
          <ac:chgData name="Jim McGowan" userId="e2c7446dd3aca506" providerId="LiveId" clId="{9C25796A-7B39-4A71-8A01-5B1771AE4BD7}" dt="2026-04-03T14:44:06.911" v="59"/>
          <ac:picMkLst>
            <pc:docMk/>
            <pc:sldMk cId="4137543476" sldId="9917"/>
            <ac:picMk id="2" creationId="{848F9834-51FF-3AE0-90E1-1C2E1A98D6ED}"/>
          </ac:picMkLst>
        </pc:picChg>
        <pc:picChg chg="del">
          <ac:chgData name="Jim McGowan" userId="e2c7446dd3aca506" providerId="LiveId" clId="{9C25796A-7B39-4A71-8A01-5B1771AE4BD7}" dt="2026-04-03T14:44:06.403" v="58" actId="478"/>
          <ac:picMkLst>
            <pc:docMk/>
            <pc:sldMk cId="4137543476" sldId="9917"/>
            <ac:picMk id="3" creationId="{EDE64523-8BF8-C9B4-CAC5-D440F2A599FF}"/>
          </ac:picMkLst>
        </pc:picChg>
      </pc:sldChg>
      <pc:sldChg chg="addSp delSp modSp mod">
        <pc:chgData name="Jim McGowan" userId="e2c7446dd3aca506" providerId="LiveId" clId="{9C25796A-7B39-4A71-8A01-5B1771AE4BD7}" dt="2026-04-03T14:36:57.430" v="12"/>
        <pc:sldMkLst>
          <pc:docMk/>
          <pc:sldMk cId="2914509936" sldId="9918"/>
        </pc:sldMkLst>
        <pc:picChg chg="add mod">
          <ac:chgData name="Jim McGowan" userId="e2c7446dd3aca506" providerId="LiveId" clId="{9C25796A-7B39-4A71-8A01-5B1771AE4BD7}" dt="2026-04-03T14:36:57.430" v="12"/>
          <ac:picMkLst>
            <pc:docMk/>
            <pc:sldMk cId="2914509936" sldId="9918"/>
            <ac:picMk id="2" creationId="{4465FC0B-6B58-5BE9-6C7C-086F6CADF219}"/>
          </ac:picMkLst>
        </pc:picChg>
        <pc:picChg chg="del">
          <ac:chgData name="Jim McGowan" userId="e2c7446dd3aca506" providerId="LiveId" clId="{9C25796A-7B39-4A71-8A01-5B1771AE4BD7}" dt="2026-04-03T14:36:56.843" v="11" actId="478"/>
          <ac:picMkLst>
            <pc:docMk/>
            <pc:sldMk cId="2914509936" sldId="9918"/>
            <ac:picMk id="3" creationId="{EDE64523-8BF8-C9B4-CAC5-D440F2A599FF}"/>
          </ac:picMkLst>
        </pc:picChg>
      </pc:sldChg>
      <pc:sldChg chg="addSp delSp modSp mod">
        <pc:chgData name="Jim McGowan" userId="e2c7446dd3aca506" providerId="LiveId" clId="{9C25796A-7B39-4A71-8A01-5B1771AE4BD7}" dt="2026-04-03T14:37:01.919" v="14"/>
        <pc:sldMkLst>
          <pc:docMk/>
          <pc:sldMk cId="810372756" sldId="9919"/>
        </pc:sldMkLst>
        <pc:picChg chg="add mod">
          <ac:chgData name="Jim McGowan" userId="e2c7446dd3aca506" providerId="LiveId" clId="{9C25796A-7B39-4A71-8A01-5B1771AE4BD7}" dt="2026-04-03T14:37:01.919" v="14"/>
          <ac:picMkLst>
            <pc:docMk/>
            <pc:sldMk cId="810372756" sldId="9919"/>
            <ac:picMk id="2" creationId="{723029CC-3CA7-6BDF-D2AD-89DB17C4C113}"/>
          </ac:picMkLst>
        </pc:picChg>
        <pc:picChg chg="del">
          <ac:chgData name="Jim McGowan" userId="e2c7446dd3aca506" providerId="LiveId" clId="{9C25796A-7B39-4A71-8A01-5B1771AE4BD7}" dt="2026-04-03T14:37:01.402" v="13" actId="478"/>
          <ac:picMkLst>
            <pc:docMk/>
            <pc:sldMk cId="810372756" sldId="9919"/>
            <ac:picMk id="3" creationId="{EDE64523-8BF8-C9B4-CAC5-D440F2A599FF}"/>
          </ac:picMkLst>
        </pc:picChg>
      </pc:sldChg>
      <pc:sldChg chg="addSp delSp modSp mod">
        <pc:chgData name="Jim McGowan" userId="e2c7446dd3aca506" providerId="LiveId" clId="{9C25796A-7B39-4A71-8A01-5B1771AE4BD7}" dt="2026-04-03T14:37:07.503" v="16"/>
        <pc:sldMkLst>
          <pc:docMk/>
          <pc:sldMk cId="2156961321" sldId="9920"/>
        </pc:sldMkLst>
        <pc:picChg chg="add mod">
          <ac:chgData name="Jim McGowan" userId="e2c7446dd3aca506" providerId="LiveId" clId="{9C25796A-7B39-4A71-8A01-5B1771AE4BD7}" dt="2026-04-03T14:37:07.503" v="16"/>
          <ac:picMkLst>
            <pc:docMk/>
            <pc:sldMk cId="2156961321" sldId="9920"/>
            <ac:picMk id="2" creationId="{59C03812-A1AD-DB66-A42F-3E579E20EF83}"/>
          </ac:picMkLst>
        </pc:picChg>
        <pc:picChg chg="del">
          <ac:chgData name="Jim McGowan" userId="e2c7446dd3aca506" providerId="LiveId" clId="{9C25796A-7B39-4A71-8A01-5B1771AE4BD7}" dt="2026-04-03T14:37:07.106" v="15" actId="478"/>
          <ac:picMkLst>
            <pc:docMk/>
            <pc:sldMk cId="2156961321" sldId="9920"/>
            <ac:picMk id="3" creationId="{EDE64523-8BF8-C9B4-CAC5-D440F2A599FF}"/>
          </ac:picMkLst>
        </pc:picChg>
      </pc:sldChg>
      <pc:sldChg chg="addSp delSp modSp mod">
        <pc:chgData name="Jim McGowan" userId="e2c7446dd3aca506" providerId="LiveId" clId="{9C25796A-7B39-4A71-8A01-5B1771AE4BD7}" dt="2026-04-03T14:37:13.597" v="18"/>
        <pc:sldMkLst>
          <pc:docMk/>
          <pc:sldMk cId="3989890234" sldId="9921"/>
        </pc:sldMkLst>
        <pc:picChg chg="add mod">
          <ac:chgData name="Jim McGowan" userId="e2c7446dd3aca506" providerId="LiveId" clId="{9C25796A-7B39-4A71-8A01-5B1771AE4BD7}" dt="2026-04-03T14:37:13.597" v="18"/>
          <ac:picMkLst>
            <pc:docMk/>
            <pc:sldMk cId="3989890234" sldId="9921"/>
            <ac:picMk id="2" creationId="{6454917F-0052-1A55-2540-DB6709922471}"/>
          </ac:picMkLst>
        </pc:picChg>
        <pc:picChg chg="del">
          <ac:chgData name="Jim McGowan" userId="e2c7446dd3aca506" providerId="LiveId" clId="{9C25796A-7B39-4A71-8A01-5B1771AE4BD7}" dt="2026-04-03T14:37:12.999" v="17" actId="478"/>
          <ac:picMkLst>
            <pc:docMk/>
            <pc:sldMk cId="3989890234" sldId="9921"/>
            <ac:picMk id="3" creationId="{EDE64523-8BF8-C9B4-CAC5-D440F2A599FF}"/>
          </ac:picMkLst>
        </pc:picChg>
      </pc:sldChg>
      <pc:sldChg chg="modSp mod">
        <pc:chgData name="Jim McGowan" userId="e2c7446dd3aca506" providerId="LiveId" clId="{9C25796A-7B39-4A71-8A01-5B1771AE4BD7}" dt="2026-04-03T14:50:24.634" v="100" actId="1035"/>
        <pc:sldMkLst>
          <pc:docMk/>
          <pc:sldMk cId="1792945770" sldId="9940"/>
        </pc:sldMkLst>
        <pc:spChg chg="mod">
          <ac:chgData name="Jim McGowan" userId="e2c7446dd3aca506" providerId="LiveId" clId="{9C25796A-7B39-4A71-8A01-5B1771AE4BD7}" dt="2026-04-03T14:50:24.634" v="100" actId="1035"/>
          <ac:spMkLst>
            <pc:docMk/>
            <pc:sldMk cId="1792945770" sldId="9940"/>
            <ac:spMk id="161795" creationId="{00000000-0000-0000-0000-000000000000}"/>
          </ac:spMkLst>
        </pc:spChg>
        <pc:spChg chg="mod">
          <ac:chgData name="Jim McGowan" userId="e2c7446dd3aca506" providerId="LiveId" clId="{9C25796A-7B39-4A71-8A01-5B1771AE4BD7}" dt="2026-04-03T14:45:40.693" v="71" actId="108"/>
          <ac:spMkLst>
            <pc:docMk/>
            <pc:sldMk cId="1792945770" sldId="9940"/>
            <ac:spMk id="180226" creationId="{00000000-0000-0000-0000-000000000000}"/>
          </ac:spMkLst>
        </pc:spChg>
      </pc:sldChg>
      <pc:sldChg chg="modSp mod">
        <pc:chgData name="Jim McGowan" userId="e2c7446dd3aca506" providerId="LiveId" clId="{9C25796A-7B39-4A71-8A01-5B1771AE4BD7}" dt="2026-04-03T14:47:25.785" v="82" actId="108"/>
        <pc:sldMkLst>
          <pc:docMk/>
          <pc:sldMk cId="3065190898" sldId="10388"/>
        </pc:sldMkLst>
        <pc:spChg chg="mod">
          <ac:chgData name="Jim McGowan" userId="e2c7446dd3aca506" providerId="LiveId" clId="{9C25796A-7B39-4A71-8A01-5B1771AE4BD7}" dt="2026-04-03T14:47:25.785" v="82" actId="108"/>
          <ac:spMkLst>
            <pc:docMk/>
            <pc:sldMk cId="3065190898" sldId="10388"/>
            <ac:spMk id="38914" creationId="{00000000-0000-0000-0000-000000000000}"/>
          </ac:spMkLst>
        </pc:spChg>
      </pc:sldChg>
      <pc:sldChg chg="modSp mod">
        <pc:chgData name="Jim McGowan" userId="e2c7446dd3aca506" providerId="LiveId" clId="{9C25796A-7B39-4A71-8A01-5B1771AE4BD7}" dt="2026-04-03T14:47:32.064" v="83" actId="108"/>
        <pc:sldMkLst>
          <pc:docMk/>
          <pc:sldMk cId="650928613" sldId="10389"/>
        </pc:sldMkLst>
        <pc:spChg chg="mod">
          <ac:chgData name="Jim McGowan" userId="e2c7446dd3aca506" providerId="LiveId" clId="{9C25796A-7B39-4A71-8A01-5B1771AE4BD7}" dt="2026-04-03T14:47:32.064" v="83" actId="108"/>
          <ac:spMkLst>
            <pc:docMk/>
            <pc:sldMk cId="650928613" sldId="10389"/>
            <ac:spMk id="38914" creationId="{00000000-0000-0000-0000-000000000000}"/>
          </ac:spMkLst>
        </pc:spChg>
      </pc:sldChg>
      <pc:sldChg chg="modSp mod">
        <pc:chgData name="Jim McGowan" userId="e2c7446dd3aca506" providerId="LiveId" clId="{9C25796A-7B39-4A71-8A01-5B1771AE4BD7}" dt="2026-04-03T14:47:07.307" v="79" actId="108"/>
        <pc:sldMkLst>
          <pc:docMk/>
          <pc:sldMk cId="3763997213" sldId="11259"/>
        </pc:sldMkLst>
        <pc:spChg chg="mod">
          <ac:chgData name="Jim McGowan" userId="e2c7446dd3aca506" providerId="LiveId" clId="{9C25796A-7B39-4A71-8A01-5B1771AE4BD7}" dt="2026-04-03T14:47:07.307" v="79" actId="108"/>
          <ac:spMkLst>
            <pc:docMk/>
            <pc:sldMk cId="3763997213" sldId="11259"/>
            <ac:spMk id="134147" creationId="{00000000-0000-0000-0000-000000000000}"/>
          </ac:spMkLst>
        </pc:spChg>
      </pc:sldChg>
      <pc:sldChg chg="modSp mod">
        <pc:chgData name="Jim McGowan" userId="e2c7446dd3aca506" providerId="LiveId" clId="{9C25796A-7B39-4A71-8A01-5B1771AE4BD7}" dt="2026-04-03T14:47:20.497" v="81" actId="108"/>
        <pc:sldMkLst>
          <pc:docMk/>
          <pc:sldMk cId="4015790900" sldId="28388"/>
        </pc:sldMkLst>
        <pc:spChg chg="mod">
          <ac:chgData name="Jim McGowan" userId="e2c7446dd3aca506" providerId="LiveId" clId="{9C25796A-7B39-4A71-8A01-5B1771AE4BD7}" dt="2026-04-03T14:47:20.497" v="81" actId="108"/>
          <ac:spMkLst>
            <pc:docMk/>
            <pc:sldMk cId="4015790900" sldId="28388"/>
            <ac:spMk id="7" creationId="{368363F4-F333-8512-E096-DDB0BAFD2359}"/>
          </ac:spMkLst>
        </pc:spChg>
      </pc:sldChg>
      <pc:sldChg chg="modSp mod">
        <pc:chgData name="Jim McGowan" userId="e2c7446dd3aca506" providerId="LiveId" clId="{9C25796A-7B39-4A71-8A01-5B1771AE4BD7}" dt="2026-04-03T14:45:22.370" v="70" actId="1035"/>
        <pc:sldMkLst>
          <pc:docMk/>
          <pc:sldMk cId="2499885604" sldId="28531"/>
        </pc:sldMkLst>
        <pc:spChg chg="mod">
          <ac:chgData name="Jim McGowan" userId="e2c7446dd3aca506" providerId="LiveId" clId="{9C25796A-7B39-4A71-8A01-5B1771AE4BD7}" dt="2026-04-03T14:45:03.099" v="69" actId="1035"/>
          <ac:spMkLst>
            <pc:docMk/>
            <pc:sldMk cId="2499885604" sldId="28531"/>
            <ac:spMk id="68611" creationId="{306C6540-0865-D043-9788-FDE66177F4D7}"/>
          </ac:spMkLst>
        </pc:spChg>
        <pc:picChg chg="mod">
          <ac:chgData name="Jim McGowan" userId="e2c7446dd3aca506" providerId="LiveId" clId="{9C25796A-7B39-4A71-8A01-5B1771AE4BD7}" dt="2026-04-03T14:45:22.370" v="70" actId="1035"/>
          <ac:picMkLst>
            <pc:docMk/>
            <pc:sldMk cId="2499885604" sldId="28531"/>
            <ac:picMk id="3" creationId="{E7CAE76A-9E49-4E3C-81E6-82654EA1E239}"/>
          </ac:picMkLst>
        </pc:picChg>
      </pc:sldChg>
      <pc:sldChg chg="modSp mod">
        <pc:chgData name="Jim McGowan" userId="e2c7446dd3aca506" providerId="LiveId" clId="{9C25796A-7B39-4A71-8A01-5B1771AE4BD7}" dt="2026-04-03T14:46:54.911" v="77" actId="108"/>
        <pc:sldMkLst>
          <pc:docMk/>
          <pc:sldMk cId="160381112" sldId="28641"/>
        </pc:sldMkLst>
        <pc:spChg chg="mod">
          <ac:chgData name="Jim McGowan" userId="e2c7446dd3aca506" providerId="LiveId" clId="{9C25796A-7B39-4A71-8A01-5B1771AE4BD7}" dt="2026-04-03T14:46:54.911" v="77" actId="108"/>
          <ac:spMkLst>
            <pc:docMk/>
            <pc:sldMk cId="160381112" sldId="28641"/>
            <ac:spMk id="134147" creationId="{00000000-0000-0000-0000-000000000000}"/>
          </ac:spMkLst>
        </pc:spChg>
      </pc:sldChg>
      <pc:sldChg chg="addSp delSp modSp mod">
        <pc:chgData name="Jim McGowan" userId="e2c7446dd3aca506" providerId="LiveId" clId="{9C25796A-7B39-4A71-8A01-5B1771AE4BD7}" dt="2026-04-03T14:43:30.527" v="55" actId="403"/>
        <pc:sldMkLst>
          <pc:docMk/>
          <pc:sldMk cId="2303886756" sldId="28642"/>
        </pc:sldMkLst>
        <pc:spChg chg="del">
          <ac:chgData name="Jim McGowan" userId="e2c7446dd3aca506" providerId="LiveId" clId="{9C25796A-7B39-4A71-8A01-5B1771AE4BD7}" dt="2026-04-03T14:42:13.395" v="35" actId="478"/>
          <ac:spMkLst>
            <pc:docMk/>
            <pc:sldMk cId="2303886756" sldId="28642"/>
            <ac:spMk id="2" creationId="{7797E9C7-3384-4043-8FE1-DFEF58A0D4FC}"/>
          </ac:spMkLst>
        </pc:spChg>
        <pc:spChg chg="add mod">
          <ac:chgData name="Jim McGowan" userId="e2c7446dd3aca506" providerId="LiveId" clId="{9C25796A-7B39-4A71-8A01-5B1771AE4BD7}" dt="2026-04-03T14:42:14.199" v="36"/>
          <ac:spMkLst>
            <pc:docMk/>
            <pc:sldMk cId="2303886756" sldId="28642"/>
            <ac:spMk id="4" creationId="{6DE7CFC2-A402-3B2B-251F-448C1B098006}"/>
          </ac:spMkLst>
        </pc:spChg>
        <pc:spChg chg="mod">
          <ac:chgData name="Jim McGowan" userId="e2c7446dd3aca506" providerId="LiveId" clId="{9C25796A-7B39-4A71-8A01-5B1771AE4BD7}" dt="2026-04-03T14:43:30.527" v="55" actId="403"/>
          <ac:spMkLst>
            <pc:docMk/>
            <pc:sldMk cId="2303886756" sldId="28642"/>
            <ac:spMk id="104451"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bwMode="auto">
          <a:xfrm>
            <a:off x="1985963" y="228600"/>
            <a:ext cx="3038475" cy="762000"/>
          </a:xfrm>
          <a:prstGeom prst="rect">
            <a:avLst/>
          </a:prstGeom>
          <a:noFill/>
          <a:ln w="9525">
            <a:noFill/>
            <a:miter lim="800000"/>
            <a:headEnd/>
            <a:tailEnd/>
          </a:ln>
        </p:spPr>
        <p:txBody>
          <a:bodyPr vert="horz" wrap="square" lIns="93145" tIns="46573" rIns="93145" bIns="46573" numCol="1" anchor="t" anchorCtr="0" compatLnSpc="1">
            <a:prstTxWarp prst="textNoShape">
              <a:avLst/>
            </a:prstTxWarp>
          </a:bodyPr>
          <a:lstStyle>
            <a:lvl1pPr defTabSz="880805" eaLnBrk="1" hangingPunct="1">
              <a:defRPr sz="1300">
                <a:latin typeface="Times New Roman" pitchFamily="18" charset="0"/>
                <a:cs typeface="Arial" charset="0"/>
              </a:defRPr>
            </a:lvl1pPr>
          </a:lstStyle>
          <a:p>
            <a:pPr algn="ctr">
              <a:defRPr/>
            </a:pPr>
            <a:r>
              <a:rPr lang="en-US" dirty="0">
                <a:latin typeface="Calibri" panose="020F0502020204030204" pitchFamily="34" charset="0"/>
              </a:rPr>
              <a:t>Dr. Andy Woods</a:t>
            </a:r>
          </a:p>
          <a:p>
            <a:pPr algn="ctr">
              <a:defRPr/>
            </a:pPr>
            <a:r>
              <a:rPr lang="en-US" dirty="0">
                <a:latin typeface="Calibri" panose="020F0502020204030204" pitchFamily="34" charset="0"/>
              </a:rPr>
              <a:t>Why Resurrection? </a:t>
            </a:r>
          </a:p>
          <a:p>
            <a:pPr algn="ctr">
              <a:defRPr/>
            </a:pPr>
            <a:r>
              <a:rPr lang="en-US" dirty="0">
                <a:latin typeface="Calibri" panose="020F0502020204030204" pitchFamily="34" charset="0"/>
              </a:rPr>
              <a:t>04-05-2029</a:t>
            </a:r>
          </a:p>
        </p:txBody>
      </p:sp>
      <p:sp>
        <p:nvSpPr>
          <p:cNvPr id="36868" name="Rectangle 4"/>
          <p:cNvSpPr>
            <a:spLocks noGrp="1" noChangeArrowheads="1"/>
          </p:cNvSpPr>
          <p:nvPr>
            <p:ph type="ftr" sz="quarter" idx="2"/>
          </p:nvPr>
        </p:nvSpPr>
        <p:spPr bwMode="auto">
          <a:xfrm>
            <a:off x="0" y="8832850"/>
            <a:ext cx="3038475" cy="463550"/>
          </a:xfrm>
          <a:prstGeom prst="rect">
            <a:avLst/>
          </a:prstGeom>
          <a:noFill/>
          <a:ln w="9525">
            <a:noFill/>
            <a:miter lim="800000"/>
            <a:headEnd/>
            <a:tailEnd/>
          </a:ln>
        </p:spPr>
        <p:txBody>
          <a:bodyPr vert="horz" wrap="square" lIns="93145" tIns="46573" rIns="93145" bIns="46573" numCol="1" anchor="b" anchorCtr="0" compatLnSpc="1">
            <a:prstTxWarp prst="textNoShape">
              <a:avLst/>
            </a:prstTxWarp>
          </a:bodyPr>
          <a:lstStyle>
            <a:lvl1pPr defTabSz="880805" eaLnBrk="1" hangingPunct="1">
              <a:defRPr sz="1300">
                <a:latin typeface="Times New Roman" pitchFamily="18" charset="0"/>
                <a:cs typeface="Arial" charset="0"/>
              </a:defRPr>
            </a:lvl1pPr>
          </a:lstStyle>
          <a:p>
            <a:pPr>
              <a:defRPr/>
            </a:pPr>
            <a:r>
              <a:rPr lang="en-US" dirty="0">
                <a:latin typeface="Calibri" panose="020F0502020204030204" pitchFamily="34" charset="0"/>
              </a:rPr>
              <a:t>Sugar Land Bible Church</a:t>
            </a:r>
          </a:p>
        </p:txBody>
      </p:sp>
      <p:sp>
        <p:nvSpPr>
          <p:cNvPr id="36869" name="Rectangle 5"/>
          <p:cNvSpPr>
            <a:spLocks noGrp="1" noChangeArrowheads="1"/>
          </p:cNvSpPr>
          <p:nvPr>
            <p:ph type="sldNum" sz="quarter" idx="3"/>
          </p:nvPr>
        </p:nvSpPr>
        <p:spPr bwMode="auto">
          <a:xfrm>
            <a:off x="3971925" y="8832850"/>
            <a:ext cx="3038475" cy="463550"/>
          </a:xfrm>
          <a:prstGeom prst="rect">
            <a:avLst/>
          </a:prstGeom>
          <a:noFill/>
          <a:ln w="9525">
            <a:noFill/>
            <a:miter lim="800000"/>
            <a:headEnd/>
            <a:tailEnd/>
          </a:ln>
        </p:spPr>
        <p:txBody>
          <a:bodyPr vert="horz" wrap="square" lIns="93145" tIns="46573" rIns="93145" bIns="46573" numCol="1" anchor="b" anchorCtr="0" compatLnSpc="1">
            <a:prstTxWarp prst="textNoShape">
              <a:avLst/>
            </a:prstTxWarp>
          </a:bodyPr>
          <a:lstStyle>
            <a:lvl1pPr algn="r" defTabSz="879475" eaLnBrk="1" hangingPunct="1">
              <a:defRPr sz="1300" smtClean="0"/>
            </a:lvl1pPr>
          </a:lstStyle>
          <a:p>
            <a:pPr>
              <a:defRPr/>
            </a:pPr>
            <a:fld id="{A4A8FCA6-9890-49B0-874F-FDC08B0FBA13}" type="slidenum">
              <a:rPr lang="en-US" altLang="en-US">
                <a:latin typeface="Calibri" panose="020F0502020204030204" pitchFamily="34" charset="0"/>
              </a:rPr>
              <a:pPr>
                <a:defRPr/>
              </a:pPr>
              <a:t>‹#›</a:t>
            </a:fld>
            <a:endParaRPr lang="en-US" altLang="en-US" dirty="0">
              <a:latin typeface="Calibri" panose="020F0502020204030204" pitchFamily="34" charset="0"/>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0" y="0"/>
            <a:ext cx="3038475" cy="463550"/>
          </a:xfrm>
          <a:prstGeom prst="rect">
            <a:avLst/>
          </a:prstGeom>
          <a:noFill/>
          <a:ln w="9525">
            <a:noFill/>
            <a:miter lim="800000"/>
            <a:headEnd/>
            <a:tailEnd/>
          </a:ln>
        </p:spPr>
        <p:txBody>
          <a:bodyPr vert="horz" wrap="square" lIns="93145" tIns="46573" rIns="93145" bIns="46573" numCol="1" anchor="t" anchorCtr="0" compatLnSpc="1">
            <a:prstTxWarp prst="textNoShape">
              <a:avLst/>
            </a:prstTxWarp>
          </a:bodyPr>
          <a:lstStyle>
            <a:lvl1pPr defTabSz="880805" eaLnBrk="1" hangingPunct="1">
              <a:defRPr sz="13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3970338" y="0"/>
            <a:ext cx="3038475" cy="463550"/>
          </a:xfrm>
          <a:prstGeom prst="rect">
            <a:avLst/>
          </a:prstGeom>
          <a:noFill/>
          <a:ln w="9525">
            <a:noFill/>
            <a:miter lim="800000"/>
            <a:headEnd/>
            <a:tailEnd/>
          </a:ln>
        </p:spPr>
        <p:txBody>
          <a:bodyPr vert="horz" wrap="square" lIns="93145" tIns="46573" rIns="93145" bIns="46573" numCol="1" anchor="t" anchorCtr="0" compatLnSpc="1">
            <a:prstTxWarp prst="textNoShape">
              <a:avLst/>
            </a:prstTxWarp>
          </a:bodyPr>
          <a:lstStyle>
            <a:lvl1pPr algn="r" defTabSz="880805" eaLnBrk="1" hangingPunct="1">
              <a:defRPr sz="1300">
                <a:latin typeface="Calibri" panose="020F0502020204030204" pitchFamily="34" charset="0"/>
                <a:cs typeface="Arial" charset="0"/>
              </a:defRPr>
            </a:lvl1pPr>
          </a:lstStyle>
          <a:p>
            <a:pPr>
              <a:defRPr/>
            </a:pPr>
            <a:fld id="{BDAE9EEE-7F39-444E-BD01-7F4D2E16F312}" type="datetimeFigureOut">
              <a:rPr lang="en-US" smtClean="0"/>
              <a:pPr>
                <a:defRPr/>
              </a:pPr>
              <a:t>4/4/26</a:t>
            </a:fld>
            <a:endParaRPr lang="en-US" dirty="0"/>
          </a:p>
        </p:txBody>
      </p:sp>
      <p:sp>
        <p:nvSpPr>
          <p:cNvPr id="4" name="Slide Image Placeholder 3"/>
          <p:cNvSpPr>
            <a:spLocks noGrp="1" noRot="1" noChangeAspect="1"/>
          </p:cNvSpPr>
          <p:nvPr>
            <p:ph type="sldImg" idx="2"/>
          </p:nvPr>
        </p:nvSpPr>
        <p:spPr>
          <a:xfrm>
            <a:off x="406400" y="698500"/>
            <a:ext cx="6197600" cy="3486150"/>
          </a:xfrm>
          <a:prstGeom prst="rect">
            <a:avLst/>
          </a:prstGeom>
          <a:noFill/>
          <a:ln w="12700">
            <a:solidFill>
              <a:prstClr val="black"/>
            </a:solidFill>
          </a:ln>
        </p:spPr>
        <p:txBody>
          <a:bodyPr vert="horz" lIns="96632" tIns="48316" rIns="96632" bIns="48316" rtlCol="0" anchor="ctr"/>
          <a:lstStyle/>
          <a:p>
            <a:pPr lvl="0"/>
            <a:endParaRPr lang="en-US" noProof="0" dirty="0"/>
          </a:p>
        </p:txBody>
      </p:sp>
      <p:sp>
        <p:nvSpPr>
          <p:cNvPr id="5" name="Notes Placeholder 4"/>
          <p:cNvSpPr>
            <a:spLocks noGrp="1"/>
          </p:cNvSpPr>
          <p:nvPr>
            <p:ph type="body" sz="quarter" idx="3"/>
          </p:nvPr>
        </p:nvSpPr>
        <p:spPr bwMode="auto">
          <a:xfrm>
            <a:off x="701675" y="4416425"/>
            <a:ext cx="5607050" cy="4181475"/>
          </a:xfrm>
          <a:prstGeom prst="rect">
            <a:avLst/>
          </a:prstGeom>
          <a:noFill/>
          <a:ln w="9525">
            <a:noFill/>
            <a:miter lim="800000"/>
            <a:headEnd/>
            <a:tailEnd/>
          </a:ln>
        </p:spPr>
        <p:txBody>
          <a:bodyPr vert="horz" wrap="square" lIns="93145" tIns="46573" rIns="93145" bIns="46573"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0" y="8831263"/>
            <a:ext cx="3038475" cy="463550"/>
          </a:xfrm>
          <a:prstGeom prst="rect">
            <a:avLst/>
          </a:prstGeom>
          <a:noFill/>
          <a:ln w="9525">
            <a:noFill/>
            <a:miter lim="800000"/>
            <a:headEnd/>
            <a:tailEnd/>
          </a:ln>
        </p:spPr>
        <p:txBody>
          <a:bodyPr vert="horz" wrap="square" lIns="93145" tIns="46573" rIns="93145" bIns="46573" numCol="1" anchor="b" anchorCtr="0" compatLnSpc="1">
            <a:prstTxWarp prst="textNoShape">
              <a:avLst/>
            </a:prstTxWarp>
          </a:bodyPr>
          <a:lstStyle>
            <a:lvl1pPr defTabSz="880805" eaLnBrk="1" hangingPunct="1">
              <a:defRPr sz="13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3970338" y="8831263"/>
            <a:ext cx="3038475" cy="463550"/>
          </a:xfrm>
          <a:prstGeom prst="rect">
            <a:avLst/>
          </a:prstGeom>
          <a:noFill/>
          <a:ln w="9525">
            <a:noFill/>
            <a:miter lim="800000"/>
            <a:headEnd/>
            <a:tailEnd/>
          </a:ln>
        </p:spPr>
        <p:txBody>
          <a:bodyPr vert="horz" wrap="square" lIns="93145" tIns="46573" rIns="93145" bIns="46573" numCol="1" anchor="b" anchorCtr="0" compatLnSpc="1">
            <a:prstTxWarp prst="textNoShape">
              <a:avLst/>
            </a:prstTxWarp>
          </a:bodyPr>
          <a:lstStyle>
            <a:lvl1pPr algn="r" defTabSz="879475" eaLnBrk="1" hangingPunct="1">
              <a:defRPr sz="1300" smtClean="0">
                <a:latin typeface="Calibri" panose="020F0502020204030204" pitchFamily="34" charset="0"/>
              </a:defRPr>
            </a:lvl1pPr>
          </a:lstStyle>
          <a:p>
            <a:pPr>
              <a:defRPr/>
            </a:pPr>
            <a:fld id="{D26013F0-7342-4EF8-A40D-9B82DE275811}" type="slidenum">
              <a:rPr lang="en-US" altLang="en-US" smtClean="0"/>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bereanpublishers.com/the-odds-of-eight-messianic-prophecies-coming-true/"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bereanpublishers.com/the-odds-of-eight-messianic-prophecies-coming-true/"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3</a:t>
            </a:fld>
            <a:endParaRPr kumimoji="0" lang="en-US" altLang="en-US" dirty="0">
              <a:latin typeface="Calibri" panose="020F0502020204030204" pitchFamily="34" charset="0"/>
            </a:endParaRPr>
          </a:p>
        </p:txBody>
      </p:sp>
      <p:sp>
        <p:nvSpPr>
          <p:cNvPr id="18435" name="Rectangle 2"/>
          <p:cNvSpPr>
            <a:spLocks noGrp="1" noRot="1" noChangeAspect="1" noChangeArrowheads="1" noTextEdit="1"/>
          </p:cNvSpPr>
          <p:nvPr>
            <p:ph type="sldImg"/>
          </p:nvPr>
        </p:nvSpPr>
        <p:spPr>
          <a:xfrm>
            <a:off x="342900" y="698500"/>
            <a:ext cx="6196013" cy="3486150"/>
          </a:xfrm>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Outline</a:t>
            </a:r>
          </a:p>
          <a:p>
            <a:endParaRPr lang="en-US" altLang="en-US">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109 prophecies…</a:t>
            </a:r>
          </a:p>
          <a:p>
            <a:endParaRPr lang="en-US" dirty="0"/>
          </a:p>
          <a:p>
            <a:r>
              <a:rPr lang="en-US" dirty="0"/>
              <a:t>Peter Stoner – </a:t>
            </a:r>
            <a:r>
              <a:rPr lang="en-US" sz="1200" b="0" i="0" kern="1200" dirty="0">
                <a:solidFill>
                  <a:schemeClr val="tx1"/>
                </a:solidFill>
                <a:effectLst/>
                <a:latin typeface="+mn-lt"/>
                <a:ea typeface="+mn-ea"/>
                <a:cs typeface="+mn-cs"/>
              </a:rPr>
              <a:t>SCIENCE SPEAKS, An Evaluation of Certain Christian Evidences</a:t>
            </a:r>
          </a:p>
          <a:p>
            <a:endParaRPr lang="en-US" sz="1200" b="0" i="0" kern="1200" dirty="0">
              <a:solidFill>
                <a:schemeClr val="tx1"/>
              </a:solidFill>
              <a:effectLst/>
              <a:latin typeface="+mn-lt"/>
              <a:ea typeface="+mn-ea"/>
              <a:cs typeface="+mn-cs"/>
            </a:endParaRPr>
          </a:p>
          <a:p>
            <a:r>
              <a:rPr lang="en-US" b="1" dirty="0"/>
              <a:t>To fulfill just 8 prophecies </a:t>
            </a:r>
            <a:r>
              <a:rPr lang="en-US" dirty="0"/>
              <a:t>=</a:t>
            </a:r>
            <a:r>
              <a:rPr lang="en-US" sz="1200" b="0" i="0" kern="1200" dirty="0">
                <a:solidFill>
                  <a:schemeClr val="tx1"/>
                </a:solidFill>
                <a:effectLst/>
                <a:latin typeface="+mn-lt"/>
                <a:ea typeface="+mn-ea"/>
                <a:cs typeface="+mn-cs"/>
              </a:rPr>
              <a:t>1 X 10 to the twenty-eighth power!</a:t>
            </a:r>
            <a:endParaRPr lang="en-US" dirty="0"/>
          </a:p>
          <a:p>
            <a:endParaRPr lang="en-US" dirty="0"/>
          </a:p>
          <a:p>
            <a:r>
              <a:rPr lang="en-US" sz="1200" b="0" i="0" kern="1200" dirty="0">
                <a:solidFill>
                  <a:schemeClr val="tx1"/>
                </a:solidFill>
                <a:effectLst/>
                <a:latin typeface="+mn-lt"/>
                <a:ea typeface="+mn-ea"/>
                <a:cs typeface="+mn-cs"/>
              </a:rPr>
              <a:t>Can we visualize this with an illustration? Suppose we took an atheistic professor, blindfolded him and covered the state of Texas two feet deep with silver dollars. Then we put a check on one of those silver dollars and mixed them up. The odds of one person fulfilling just these eight prophecies would be the same as this atheistic professor selecting the silver dollar upon which we have placed a check, in his first try.</a:t>
            </a:r>
          </a:p>
          <a:p>
            <a:endParaRPr lang="en-US" dirty="0"/>
          </a:p>
          <a:p>
            <a:r>
              <a:rPr lang="en-US" dirty="0">
                <a:hlinkClick r:id="rId3"/>
              </a:rPr>
              <a:t>https://www.bereanpublishers.com/the-odds-of-eight-messianic-prophecies-coming-true/</a:t>
            </a:r>
            <a:endParaRPr lang="en-US" dirty="0"/>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1/27/2019</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23</a:t>
            </a:fld>
            <a:endParaRPr lang="en-US" altLang="en-US" dirty="0"/>
          </a:p>
        </p:txBody>
      </p:sp>
    </p:spTree>
    <p:extLst>
      <p:ext uri="{BB962C8B-B14F-4D97-AF65-F5344CB8AC3E}">
        <p14:creationId xmlns:p14="http://schemas.microsoft.com/office/powerpoint/2010/main" val="27289376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24</a:t>
            </a:fld>
            <a:endParaRPr kumimoji="0" lang="en-US" altLang="en-US" dirty="0">
              <a:latin typeface="Calibri" panose="020F0502020204030204" pitchFamily="34" charset="0"/>
            </a:endParaRPr>
          </a:p>
        </p:txBody>
      </p:sp>
      <p:sp>
        <p:nvSpPr>
          <p:cNvPr id="18435" name="Rectangle 2"/>
          <p:cNvSpPr>
            <a:spLocks noGrp="1" noRot="1" noChangeAspect="1" noChangeArrowheads="1" noTextEdit="1"/>
          </p:cNvSpPr>
          <p:nvPr>
            <p:ph type="sldImg"/>
          </p:nvPr>
        </p:nvSpPr>
        <p:spPr>
          <a:xfrm>
            <a:off x="342900" y="698500"/>
            <a:ext cx="6196013" cy="3486150"/>
          </a:xfrm>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Outline</a:t>
            </a:r>
          </a:p>
          <a:p>
            <a:endParaRPr lang="en-US" altLang="en-US">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EB3CA8-0999-F812-B189-24FE6046A2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61EA55-2426-1054-49A5-9A1357FB6694}"/>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B7234F6F-75F5-F667-AACB-1E8563CCF86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CB5F952-ADBC-9A26-7AA0-33C8B14B8B42}"/>
              </a:ext>
            </a:extLst>
          </p:cNvPr>
          <p:cNvSpPr>
            <a:spLocks noGrp="1"/>
          </p:cNvSpPr>
          <p:nvPr>
            <p:ph type="sldNum" sz="quarter" idx="5"/>
          </p:nvPr>
        </p:nvSpPr>
        <p:spPr/>
        <p:txBody>
          <a:bodyPr/>
          <a:lstStyle/>
          <a:p>
            <a:fld id="{3D084339-C7C3-4022-975D-A91B6BCBB8E5}" type="slidenum">
              <a:rPr lang="en-US" altLang="en-US" smtClean="0"/>
              <a:pPr/>
              <a:t>25</a:t>
            </a:fld>
            <a:endParaRPr lang="en-US" altLang="en-US" dirty="0"/>
          </a:p>
        </p:txBody>
      </p:sp>
    </p:spTree>
    <p:extLst>
      <p:ext uri="{BB962C8B-B14F-4D97-AF65-F5344CB8AC3E}">
        <p14:creationId xmlns:p14="http://schemas.microsoft.com/office/powerpoint/2010/main" val="16768121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28</a:t>
            </a:fld>
            <a:endParaRPr kumimoji="0" lang="en-US" altLang="en-US" dirty="0">
              <a:latin typeface="Calibri" panose="020F0502020204030204" pitchFamily="34" charset="0"/>
            </a:endParaRPr>
          </a:p>
        </p:txBody>
      </p:sp>
      <p:sp>
        <p:nvSpPr>
          <p:cNvPr id="18435" name="Rectangle 2"/>
          <p:cNvSpPr>
            <a:spLocks noGrp="1" noRot="1" noChangeAspect="1" noChangeArrowheads="1" noTextEdit="1"/>
          </p:cNvSpPr>
          <p:nvPr>
            <p:ph type="sldImg"/>
          </p:nvPr>
        </p:nvSpPr>
        <p:spPr>
          <a:xfrm>
            <a:off x="342900" y="698500"/>
            <a:ext cx="6196013" cy="3486150"/>
          </a:xfrm>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Outline</a:t>
            </a:r>
          </a:p>
          <a:p>
            <a:endParaRPr lang="en-US" altLang="en-US">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38</a:t>
            </a:fld>
            <a:endParaRPr kumimoji="0" lang="en-US" altLang="en-US" dirty="0">
              <a:latin typeface="Calibri" panose="020F0502020204030204" pitchFamily="34" charset="0"/>
            </a:endParaRPr>
          </a:p>
        </p:txBody>
      </p:sp>
      <p:sp>
        <p:nvSpPr>
          <p:cNvPr id="18435" name="Rectangle 2"/>
          <p:cNvSpPr>
            <a:spLocks noGrp="1" noRot="1" noChangeAspect="1" noChangeArrowheads="1" noTextEdit="1"/>
          </p:cNvSpPr>
          <p:nvPr>
            <p:ph type="sldImg"/>
          </p:nvPr>
        </p:nvSpPr>
        <p:spPr>
          <a:xfrm>
            <a:off x="342900" y="698500"/>
            <a:ext cx="6196013" cy="3486150"/>
          </a:xfrm>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Outline</a:t>
            </a:r>
          </a:p>
          <a:p>
            <a:endParaRPr lang="en-US" altLang="en-US">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76038-32F1-1683-5497-BD1209299D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57D6C5-2812-A588-AD61-AEDD316315B3}"/>
              </a:ext>
            </a:extLst>
          </p:cNvPr>
          <p:cNvSpPr>
            <a:spLocks noGrp="1" noRot="1" noChangeAspect="1"/>
          </p:cNvSpPr>
          <p:nvPr>
            <p:ph type="sldImg"/>
          </p:nvPr>
        </p:nvSpPr>
        <p:spPr>
          <a:xfrm>
            <a:off x="584200" y="744538"/>
            <a:ext cx="6607175" cy="3716337"/>
          </a:xfrm>
        </p:spPr>
      </p:sp>
      <p:sp>
        <p:nvSpPr>
          <p:cNvPr id="3" name="Notes Placeholder 2">
            <a:extLst>
              <a:ext uri="{FF2B5EF4-FFF2-40B4-BE49-F238E27FC236}">
                <a16:creationId xmlns:a16="http://schemas.microsoft.com/office/drawing/2014/main" id="{21C6CAF4-6032-7E4F-FF24-C62E74FF061E}"/>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CC9F78A3-6726-762B-5DC8-D5566010BACB}"/>
              </a:ext>
            </a:extLst>
          </p:cNvPr>
          <p:cNvSpPr>
            <a:spLocks noGrp="1"/>
          </p:cNvSpPr>
          <p:nvPr>
            <p:ph type="hdr" sz="quarter"/>
          </p:nvPr>
        </p:nvSpPr>
        <p:spPr/>
        <p:txBody>
          <a:bodyPr/>
          <a:lstStyle/>
          <a:p>
            <a:pPr>
              <a:defRPr/>
            </a:pPr>
            <a:r>
              <a:rPr lang="en-US"/>
              <a:t>Dr. Andy Woods</a:t>
            </a:r>
            <a:endParaRPr lang="en-US" dirty="0"/>
          </a:p>
        </p:txBody>
      </p:sp>
      <p:sp>
        <p:nvSpPr>
          <p:cNvPr id="5" name="Date Placeholder 4">
            <a:extLst>
              <a:ext uri="{FF2B5EF4-FFF2-40B4-BE49-F238E27FC236}">
                <a16:creationId xmlns:a16="http://schemas.microsoft.com/office/drawing/2014/main" id="{FF8826EB-2362-431C-4C68-1ED42AA9D998}"/>
              </a:ext>
            </a:extLst>
          </p:cNvPr>
          <p:cNvSpPr>
            <a:spLocks noGrp="1"/>
          </p:cNvSpPr>
          <p:nvPr>
            <p:ph type="dt" idx="1"/>
          </p:nvPr>
        </p:nvSpPr>
        <p:spPr/>
        <p:txBody>
          <a:bodyPr/>
          <a:lstStyle/>
          <a:p>
            <a:pPr>
              <a:defRPr/>
            </a:pPr>
            <a:r>
              <a:rPr lang="en-US"/>
              <a:t>9/11/2016</a:t>
            </a:r>
            <a:endParaRPr lang="en-US" dirty="0"/>
          </a:p>
        </p:txBody>
      </p:sp>
      <p:sp>
        <p:nvSpPr>
          <p:cNvPr id="6" name="Footer Placeholder 5">
            <a:extLst>
              <a:ext uri="{FF2B5EF4-FFF2-40B4-BE49-F238E27FC236}">
                <a16:creationId xmlns:a16="http://schemas.microsoft.com/office/drawing/2014/main" id="{2BCAB7DF-0520-C1DC-08FB-04CF962C1101}"/>
              </a:ext>
            </a:extLst>
          </p:cNvPr>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a:extLst>
              <a:ext uri="{FF2B5EF4-FFF2-40B4-BE49-F238E27FC236}">
                <a16:creationId xmlns:a16="http://schemas.microsoft.com/office/drawing/2014/main" id="{9DF35C9B-F06F-A314-58FC-6D75A13318B3}"/>
              </a:ext>
            </a:extLst>
          </p:cNvPr>
          <p:cNvSpPr>
            <a:spLocks noGrp="1"/>
          </p:cNvSpPr>
          <p:nvPr>
            <p:ph type="sldNum" sz="quarter" idx="5"/>
          </p:nvPr>
        </p:nvSpPr>
        <p:spPr/>
        <p:txBody>
          <a:bodyPr/>
          <a:lstStyle/>
          <a:p>
            <a:pPr>
              <a:defRPr/>
            </a:pPr>
            <a:fld id="{F3584848-F49B-4589-80F1-8AC4D2C6A1D1}" type="slidenum">
              <a:rPr lang="en-US" altLang="en-US" smtClean="0"/>
              <a:pPr>
                <a:defRPr/>
              </a:pPr>
              <a:t>39</a:t>
            </a:fld>
            <a:endParaRPr lang="en-US" altLang="en-US" dirty="0"/>
          </a:p>
        </p:txBody>
      </p:sp>
    </p:spTree>
    <p:extLst>
      <p:ext uri="{BB962C8B-B14F-4D97-AF65-F5344CB8AC3E}">
        <p14:creationId xmlns:p14="http://schemas.microsoft.com/office/powerpoint/2010/main" val="3467579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4</a:t>
            </a:fld>
            <a:endParaRPr kumimoji="0" lang="en-US" altLang="en-US" dirty="0">
              <a:latin typeface="Calibri" panose="020F0502020204030204" pitchFamily="34" charset="0"/>
            </a:endParaRPr>
          </a:p>
        </p:txBody>
      </p:sp>
      <p:sp>
        <p:nvSpPr>
          <p:cNvPr id="18435" name="Rectangle 2"/>
          <p:cNvSpPr>
            <a:spLocks noGrp="1" noRot="1" noChangeAspect="1" noChangeArrowheads="1" noTextEdit="1"/>
          </p:cNvSpPr>
          <p:nvPr>
            <p:ph type="sldImg"/>
          </p:nvPr>
        </p:nvSpPr>
        <p:spPr>
          <a:xfrm>
            <a:off x="342900" y="698500"/>
            <a:ext cx="6196013" cy="3486150"/>
          </a:xfrm>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Outline</a:t>
            </a:r>
          </a:p>
          <a:p>
            <a:endParaRPr lang="en-US" altLang="en-US">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10</a:t>
            </a:fld>
            <a:endParaRPr lang="en-US" altLang="en-US" dirty="0"/>
          </a:p>
        </p:txBody>
      </p:sp>
    </p:spTree>
    <p:extLst>
      <p:ext uri="{BB962C8B-B14F-4D97-AF65-F5344CB8AC3E}">
        <p14:creationId xmlns:p14="http://schemas.microsoft.com/office/powerpoint/2010/main" val="18053105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11</a:t>
            </a:fld>
            <a:endParaRPr kumimoji="0" lang="en-US" altLang="en-US" dirty="0">
              <a:latin typeface="Calibri" panose="020F0502020204030204" pitchFamily="34" charset="0"/>
            </a:endParaRPr>
          </a:p>
        </p:txBody>
      </p:sp>
      <p:sp>
        <p:nvSpPr>
          <p:cNvPr id="18435" name="Rectangle 2"/>
          <p:cNvSpPr>
            <a:spLocks noGrp="1" noRot="1" noChangeAspect="1" noChangeArrowheads="1" noTextEdit="1"/>
          </p:cNvSpPr>
          <p:nvPr>
            <p:ph type="sldImg"/>
          </p:nvPr>
        </p:nvSpPr>
        <p:spPr>
          <a:xfrm>
            <a:off x="342900" y="698500"/>
            <a:ext cx="6196013" cy="3486150"/>
          </a:xfrm>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Outline</a:t>
            </a:r>
          </a:p>
          <a:p>
            <a:endParaRPr lang="en-US" altLang="en-US">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13</a:t>
            </a:fld>
            <a:endParaRPr kumimoji="0" lang="en-US" altLang="en-US" dirty="0">
              <a:latin typeface="Calibri" panose="020F0502020204030204" pitchFamily="34" charset="0"/>
            </a:endParaRPr>
          </a:p>
        </p:txBody>
      </p:sp>
      <p:sp>
        <p:nvSpPr>
          <p:cNvPr id="18435" name="Rectangle 2"/>
          <p:cNvSpPr>
            <a:spLocks noGrp="1" noRot="1" noChangeAspect="1" noChangeArrowheads="1" noTextEdit="1"/>
          </p:cNvSpPr>
          <p:nvPr>
            <p:ph type="sldImg"/>
          </p:nvPr>
        </p:nvSpPr>
        <p:spPr>
          <a:xfrm>
            <a:off x="342900" y="698500"/>
            <a:ext cx="6196013" cy="3486150"/>
          </a:xfrm>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Outline</a:t>
            </a:r>
          </a:p>
          <a:p>
            <a:endParaRPr lang="en-US" altLang="en-US">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17</a:t>
            </a:fld>
            <a:endParaRPr kumimoji="0" lang="en-US" altLang="en-US" dirty="0">
              <a:latin typeface="Calibri" panose="020F0502020204030204" pitchFamily="34" charset="0"/>
            </a:endParaRPr>
          </a:p>
        </p:txBody>
      </p:sp>
      <p:sp>
        <p:nvSpPr>
          <p:cNvPr id="18435" name="Rectangle 2"/>
          <p:cNvSpPr>
            <a:spLocks noGrp="1" noRot="1" noChangeAspect="1" noChangeArrowheads="1" noTextEdit="1"/>
          </p:cNvSpPr>
          <p:nvPr>
            <p:ph type="sldImg"/>
          </p:nvPr>
        </p:nvSpPr>
        <p:spPr>
          <a:xfrm>
            <a:off x="342900" y="698500"/>
            <a:ext cx="6196013" cy="3486150"/>
          </a:xfrm>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Outline</a:t>
            </a:r>
          </a:p>
          <a:p>
            <a:endParaRPr lang="en-US" altLang="en-US">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19</a:t>
            </a:fld>
            <a:endParaRPr kumimoji="0" lang="en-US" altLang="en-US" dirty="0">
              <a:latin typeface="Calibri" panose="020F0502020204030204" pitchFamily="34" charset="0"/>
            </a:endParaRPr>
          </a:p>
        </p:txBody>
      </p:sp>
      <p:sp>
        <p:nvSpPr>
          <p:cNvPr id="18435" name="Rectangle 2"/>
          <p:cNvSpPr>
            <a:spLocks noGrp="1" noRot="1" noChangeAspect="1" noChangeArrowheads="1" noTextEdit="1"/>
          </p:cNvSpPr>
          <p:nvPr>
            <p:ph type="sldImg"/>
          </p:nvPr>
        </p:nvSpPr>
        <p:spPr>
          <a:xfrm>
            <a:off x="342900" y="698500"/>
            <a:ext cx="6196013" cy="3486150"/>
          </a:xfrm>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Outline</a:t>
            </a:r>
          </a:p>
          <a:p>
            <a:endParaRPr lang="en-US" altLang="en-US">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1/27/2019</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20</a:t>
            </a:fld>
            <a:endParaRPr lang="en-US" altLang="en-US" dirty="0"/>
          </a:p>
        </p:txBody>
      </p:sp>
    </p:spTree>
    <p:extLst>
      <p:ext uri="{BB962C8B-B14F-4D97-AF65-F5344CB8AC3E}">
        <p14:creationId xmlns:p14="http://schemas.microsoft.com/office/powerpoint/2010/main" val="33058980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109 prophecies…</a:t>
            </a:r>
          </a:p>
          <a:p>
            <a:endParaRPr lang="en-US" dirty="0"/>
          </a:p>
          <a:p>
            <a:r>
              <a:rPr lang="en-US" dirty="0"/>
              <a:t>Peter Stoner – </a:t>
            </a:r>
            <a:r>
              <a:rPr lang="en-US" sz="1200" b="0" i="0" kern="1200" dirty="0">
                <a:solidFill>
                  <a:schemeClr val="tx1"/>
                </a:solidFill>
                <a:effectLst/>
                <a:latin typeface="+mn-lt"/>
                <a:ea typeface="+mn-ea"/>
                <a:cs typeface="+mn-cs"/>
              </a:rPr>
              <a:t>SCIENCE SPEAKS, An Evaluation of Certain Christian Evidences</a:t>
            </a:r>
          </a:p>
          <a:p>
            <a:endParaRPr lang="en-US" sz="1200" b="0" i="0" kern="1200" dirty="0">
              <a:solidFill>
                <a:schemeClr val="tx1"/>
              </a:solidFill>
              <a:effectLst/>
              <a:latin typeface="+mn-lt"/>
              <a:ea typeface="+mn-ea"/>
              <a:cs typeface="+mn-cs"/>
            </a:endParaRPr>
          </a:p>
          <a:p>
            <a:r>
              <a:rPr lang="en-US" b="1" dirty="0"/>
              <a:t>To fulfill just 8 prophecies </a:t>
            </a:r>
            <a:r>
              <a:rPr lang="en-US" dirty="0"/>
              <a:t>=</a:t>
            </a:r>
            <a:r>
              <a:rPr lang="en-US" sz="1200" b="0" i="0" kern="1200" dirty="0">
                <a:solidFill>
                  <a:schemeClr val="tx1"/>
                </a:solidFill>
                <a:effectLst/>
                <a:latin typeface="+mn-lt"/>
                <a:ea typeface="+mn-ea"/>
                <a:cs typeface="+mn-cs"/>
              </a:rPr>
              <a:t>1 X 10 to the twenty-eighth power!</a:t>
            </a:r>
            <a:endParaRPr lang="en-US" dirty="0"/>
          </a:p>
          <a:p>
            <a:endParaRPr lang="en-US" dirty="0"/>
          </a:p>
          <a:p>
            <a:r>
              <a:rPr lang="en-US" sz="1200" b="0" i="0" kern="1200" dirty="0">
                <a:solidFill>
                  <a:schemeClr val="tx1"/>
                </a:solidFill>
                <a:effectLst/>
                <a:latin typeface="+mn-lt"/>
                <a:ea typeface="+mn-ea"/>
                <a:cs typeface="+mn-cs"/>
              </a:rPr>
              <a:t>Can we visualize this with an illustration? Suppose we took an atheistic professor, blindfolded him and covered the state of Texas two feet deep with silver dollars. Then we put a check on one of those silver dollars and mixed them up. The odds of one person fulfilling just these eight prophecies would be the same as this atheistic professor selecting the silver dollar upon which we have placed a check, in his first try.</a:t>
            </a:r>
          </a:p>
          <a:p>
            <a:endParaRPr lang="en-US" dirty="0"/>
          </a:p>
          <a:p>
            <a:r>
              <a:rPr lang="en-US" dirty="0">
                <a:hlinkClick r:id="rId3"/>
              </a:rPr>
              <a:t>https://www.bereanpublishers.com/the-odds-of-eight-messianic-prophecies-coming-true/</a:t>
            </a:r>
            <a:endParaRPr lang="en-US" dirty="0"/>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1/27/2019</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22</a:t>
            </a:fld>
            <a:endParaRPr lang="en-US" altLang="en-US" dirty="0"/>
          </a:p>
        </p:txBody>
      </p:sp>
    </p:spTree>
    <p:extLst>
      <p:ext uri="{BB962C8B-B14F-4D97-AF65-F5344CB8AC3E}">
        <p14:creationId xmlns:p14="http://schemas.microsoft.com/office/powerpoint/2010/main" val="16750755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4022855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smtClean="0"/>
            </a:lvl1pPr>
          </a:lstStyle>
          <a:p>
            <a:pPr>
              <a:defRPr/>
            </a:pPr>
            <a:fld id="{6C66F440-5D10-45D9-8CEF-05FCBC835039}" type="slidenum">
              <a:rPr lang="en-US" altLang="en-US"/>
              <a:pPr>
                <a:defRPr/>
              </a:pPr>
              <a:t>‹#›</a:t>
            </a:fld>
            <a:endParaRPr lang="en-US" altLang="en-US"/>
          </a:p>
        </p:txBody>
      </p:sp>
    </p:spTree>
    <p:extLst>
      <p:ext uri="{BB962C8B-B14F-4D97-AF65-F5344CB8AC3E}">
        <p14:creationId xmlns:p14="http://schemas.microsoft.com/office/powerpoint/2010/main" val="180310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smtClean="0"/>
            </a:lvl1pPr>
          </a:lstStyle>
          <a:p>
            <a:pPr>
              <a:defRPr/>
            </a:pPr>
            <a:fld id="{A7638D0F-AF1C-4AFB-8987-872321CF80B4}" type="slidenum">
              <a:rPr lang="en-US" altLang="en-US"/>
              <a:pPr>
                <a:defRPr/>
              </a:pPr>
              <a:t>‹#›</a:t>
            </a:fld>
            <a:endParaRPr lang="en-US" altLang="en-US"/>
          </a:p>
        </p:txBody>
      </p:sp>
    </p:spTree>
    <p:extLst>
      <p:ext uri="{BB962C8B-B14F-4D97-AF65-F5344CB8AC3E}">
        <p14:creationId xmlns:p14="http://schemas.microsoft.com/office/powerpoint/2010/main" val="15363888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599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3184" y="1946275"/>
            <a:ext cx="5080000" cy="4114800"/>
          </a:xfrm>
        </p:spPr>
        <p:txBody>
          <a:bodyPr/>
          <a:lstStyle/>
          <a:p>
            <a:pPr lvl="0"/>
            <a:endParaRPr lang="en-US" noProof="0"/>
          </a:p>
        </p:txBody>
      </p:sp>
      <p:sp>
        <p:nvSpPr>
          <p:cNvPr id="5" name="Date Placeholder 4">
            <a:extLst>
              <a:ext uri="{FF2B5EF4-FFF2-40B4-BE49-F238E27FC236}">
                <a16:creationId xmlns:a16="http://schemas.microsoft.com/office/drawing/2014/main" id="{73D7A69B-240F-9490-3B78-AA9ACAFA152B}"/>
              </a:ext>
            </a:extLst>
          </p:cNvPr>
          <p:cNvSpPr>
            <a:spLocks noGrp="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22C4BB3F-31D0-1834-2657-BE62B7E3A37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ADC4FD1D-E285-C670-3D55-AF9E15CB32FC}"/>
              </a:ext>
            </a:extLst>
          </p:cNvPr>
          <p:cNvSpPr>
            <a:spLocks noGrp="1"/>
          </p:cNvSpPr>
          <p:nvPr>
            <p:ph type="sldNum" sz="quarter" idx="12"/>
          </p:nvPr>
        </p:nvSpPr>
        <p:spPr/>
        <p:txBody>
          <a:bodyPr/>
          <a:lstStyle>
            <a:lvl1pPr>
              <a:defRPr/>
            </a:lvl1pPr>
          </a:lstStyle>
          <a:p>
            <a:pPr>
              <a:defRPr/>
            </a:pPr>
            <a:fld id="{A96BFB24-C9C2-4924-804D-8CCEFF8DC791}" type="slidenum">
              <a:rPr lang="en-US" altLang="en-US"/>
              <a:pPr>
                <a:defRPr/>
              </a:pPr>
              <a:t>‹#›</a:t>
            </a:fld>
            <a:endParaRPr lang="en-US" altLang="en-US"/>
          </a:p>
        </p:txBody>
      </p:sp>
    </p:spTree>
    <p:extLst>
      <p:ext uri="{BB962C8B-B14F-4D97-AF65-F5344CB8AC3E}">
        <p14:creationId xmlns:p14="http://schemas.microsoft.com/office/powerpoint/2010/main" val="11823674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59984" y="1946275"/>
            <a:ext cx="5080000" cy="4114800"/>
          </a:xfrm>
        </p:spPr>
        <p:txBody>
          <a:bodyPr rtlCol="0">
            <a:normAutofit/>
          </a:bodyPr>
          <a:lstStyle/>
          <a:p>
            <a:pPr lvl="0"/>
            <a:endParaRPr lang="en-US" noProof="0"/>
          </a:p>
        </p:txBody>
      </p:sp>
      <p:sp>
        <p:nvSpPr>
          <p:cNvPr id="4" name="Text Placeholder 3"/>
          <p:cNvSpPr>
            <a:spLocks noGrp="1"/>
          </p:cNvSpPr>
          <p:nvPr>
            <p:ph type="body" sz="half" idx="2"/>
          </p:nvPr>
        </p:nvSpPr>
        <p:spPr>
          <a:xfrm>
            <a:off x="68431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a:extLst>
              <a:ext uri="{FF2B5EF4-FFF2-40B4-BE49-F238E27FC236}">
                <a16:creationId xmlns:a16="http://schemas.microsoft.com/office/drawing/2014/main" id="{02DA0A38-BD1E-08DE-53B8-505C2FFF9845}"/>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5D91E4B9-C9B8-CBEF-104D-852F2DE89853}"/>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3E0B24A6-F134-4631-8B4B-22322644E634}"/>
              </a:ext>
            </a:extLst>
          </p:cNvPr>
          <p:cNvSpPr>
            <a:spLocks noGrp="1" noChangeArrowheads="1"/>
          </p:cNvSpPr>
          <p:nvPr>
            <p:ph type="sldNum" sz="quarter" idx="12"/>
          </p:nvPr>
        </p:nvSpPr>
        <p:spPr/>
        <p:txBody>
          <a:bodyPr/>
          <a:lstStyle>
            <a:lvl1pPr>
              <a:defRPr/>
            </a:lvl1pPr>
          </a:lstStyle>
          <a:p>
            <a:pPr>
              <a:defRPr/>
            </a:pPr>
            <a:fld id="{64A57437-63FC-43C1-B162-5622CAB82AC5}" type="slidenum">
              <a:rPr lang="en-US" altLang="en-US"/>
              <a:pPr>
                <a:defRPr/>
              </a:pPr>
              <a:t>‹#›</a:t>
            </a:fld>
            <a:endParaRPr lang="en-US" altLang="en-US"/>
          </a:p>
        </p:txBody>
      </p:sp>
    </p:spTree>
    <p:extLst>
      <p:ext uri="{BB962C8B-B14F-4D97-AF65-F5344CB8AC3E}">
        <p14:creationId xmlns:p14="http://schemas.microsoft.com/office/powerpoint/2010/main" val="38190076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A59691FE-0289-4C30-AC1E-B4493DEEE7A5}" type="datetime1">
              <a:rPr lang="en-US"/>
              <a:pPr>
                <a:defRPr/>
              </a:pPr>
              <a:t>4/4/26</a:t>
            </a:fld>
            <a:endParaRPr lang="en-US"/>
          </a:p>
        </p:txBody>
      </p:sp>
      <p:sp>
        <p:nvSpPr>
          <p:cNvPr id="4" name="Footer Placeholder 3"/>
          <p:cNvSpPr>
            <a:spLocks noGrp="1"/>
          </p:cNvSpPr>
          <p:nvPr>
            <p:ph type="ftr" sz="quarter" idx="11"/>
          </p:nvPr>
        </p:nvSpPr>
        <p:spPr/>
        <p:txBody>
          <a:bodyPr/>
          <a:lstStyle>
            <a:lvl1pPr>
              <a:defRPr/>
            </a:lvl1pPr>
          </a:lstStyle>
          <a:p>
            <a:pPr>
              <a:defRPr/>
            </a:pPr>
            <a:r>
              <a:rPr lang="en-US"/>
              <a:t>DANIEL</a:t>
            </a:r>
          </a:p>
        </p:txBody>
      </p:sp>
      <p:sp>
        <p:nvSpPr>
          <p:cNvPr id="5" name="Slide Number Placeholder 4"/>
          <p:cNvSpPr>
            <a:spLocks noGrp="1"/>
          </p:cNvSpPr>
          <p:nvPr>
            <p:ph type="sldNum" sz="quarter" idx="12"/>
          </p:nvPr>
        </p:nvSpPr>
        <p:spPr/>
        <p:txBody>
          <a:bodyPr/>
          <a:lstStyle>
            <a:lvl1pPr>
              <a:defRPr/>
            </a:lvl1pPr>
          </a:lstStyle>
          <a:p>
            <a:fld id="{0831CE7A-67AC-4113-9A38-5E67E965B48E}" type="slidenum">
              <a:rPr lang="en-US" altLang="en-US"/>
              <a:pPr/>
              <a:t>‹#›</a:t>
            </a:fld>
            <a:endParaRPr lang="en-US" altLang="en-US"/>
          </a:p>
        </p:txBody>
      </p:sp>
    </p:spTree>
    <p:extLst>
      <p:ext uri="{BB962C8B-B14F-4D97-AF65-F5344CB8AC3E}">
        <p14:creationId xmlns:p14="http://schemas.microsoft.com/office/powerpoint/2010/main" val="31434545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1782493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5187754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3806684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4069811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457034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2288154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5994514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0851574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defRPr>
            </a:lvl1pPr>
          </a:lstStyle>
          <a:p>
            <a:pPr>
              <a:defRPr/>
            </a:pPr>
            <a:fld id="{C4A4C625-B035-4C4C-AE0B-B24BC1266BA7}"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8105" r:id="rId1"/>
    <p:sldLayoutId id="2147488106" r:id="rId2"/>
    <p:sldLayoutId id="2147488107" r:id="rId3"/>
    <p:sldLayoutId id="2147488108" r:id="rId4"/>
    <p:sldLayoutId id="2147488109" r:id="rId5"/>
    <p:sldLayoutId id="2147488110" r:id="rId6"/>
    <p:sldLayoutId id="2147488111" r:id="rId7"/>
    <p:sldLayoutId id="2147488112" r:id="rId8"/>
    <p:sldLayoutId id="2147488113" r:id="rId9"/>
    <p:sldLayoutId id="2147488114" r:id="rId10"/>
    <p:sldLayoutId id="2147488115" r:id="rId11"/>
    <p:sldLayoutId id="2147488116" r:id="rId12"/>
    <p:sldLayoutId id="2147488117" r:id="rId13"/>
    <p:sldLayoutId id="2147488118" r:id="rId14"/>
  </p:sldLayoutIdLst>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A4411CD-2C63-4DD5-8576-C8B906C2F710}"/>
              </a:ext>
            </a:extLst>
          </p:cNvPr>
          <p:cNvSpPr txBox="1">
            <a:spLocks/>
          </p:cNvSpPr>
          <p:nvPr/>
        </p:nvSpPr>
        <p:spPr bwMode="auto">
          <a:xfrm>
            <a:off x="3771900" y="5334000"/>
            <a:ext cx="4648200" cy="13716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tx2"/>
              </a:buClr>
              <a:buSzPct val="75000"/>
              <a:buFont typeface="Wingdings" pitchFamily="2" charset="2"/>
              <a:buNone/>
              <a:defRPr sz="3200">
                <a:solidFill>
                  <a:srgbClr val="FFFFFF"/>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eaLnBrk="1" hangingPunct="1"/>
            <a:r>
              <a:rPr lang="en-US" altLang="en-US" kern="0" dirty="0">
                <a:solidFill>
                  <a:srgbClr val="FFFFCC"/>
                </a:solidFill>
                <a:effectLst>
                  <a:outerShdw blurRad="38100" dist="38100" dir="2700000" algn="tl">
                    <a:srgbClr val="000000">
                      <a:alpha val="43137"/>
                    </a:srgbClr>
                  </a:outerShdw>
                </a:effectLst>
              </a:rPr>
              <a:t>Dr. Andy Woods</a:t>
            </a:r>
          </a:p>
          <a:p>
            <a:pPr eaLnBrk="1" hangingPunct="1"/>
            <a:r>
              <a:rPr lang="en-US" altLang="en-US" sz="2000" kern="0" dirty="0">
                <a:solidFill>
                  <a:schemeClr val="tx1"/>
                </a:solidFill>
                <a:effectLst>
                  <a:outerShdw blurRad="38100" dist="38100" dir="2700000" algn="tl">
                    <a:srgbClr val="000000">
                      <a:alpha val="43137"/>
                    </a:srgbClr>
                  </a:outerShdw>
                </a:effectLst>
              </a:rPr>
              <a:t>Senior Pastor – Sugar Land Bible Church</a:t>
            </a:r>
          </a:p>
          <a:p>
            <a:pPr eaLnBrk="1" hangingPunct="1"/>
            <a:r>
              <a:rPr lang="en-US" altLang="en-US" sz="2000" kern="0" dirty="0">
                <a:solidFill>
                  <a:schemeClr val="tx1"/>
                </a:solidFill>
                <a:effectLst>
                  <a:outerShdw blurRad="38100" dist="38100" dir="2700000" algn="tl">
                    <a:srgbClr val="000000">
                      <a:alpha val="43137"/>
                    </a:srgbClr>
                  </a:outerShdw>
                </a:effectLst>
              </a:rPr>
              <a:t>President – Chafer Theological Seminary</a:t>
            </a:r>
          </a:p>
        </p:txBody>
      </p:sp>
      <p:sp>
        <p:nvSpPr>
          <p:cNvPr id="4" name="Rectangle 2">
            <a:extLst>
              <a:ext uri="{FF2B5EF4-FFF2-40B4-BE49-F238E27FC236}">
                <a16:creationId xmlns:a16="http://schemas.microsoft.com/office/drawing/2014/main" id="{9004A288-11C1-4E53-B6E5-B2D97DAC8609}"/>
              </a:ext>
            </a:extLst>
          </p:cNvPr>
          <p:cNvSpPr txBox="1">
            <a:spLocks noChangeArrowheads="1"/>
          </p:cNvSpPr>
          <p:nvPr/>
        </p:nvSpPr>
        <p:spPr bwMode="auto">
          <a:xfrm>
            <a:off x="1828800" y="152400"/>
            <a:ext cx="853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altLang="en-US" sz="4000" kern="0" dirty="0">
                <a:effectLst>
                  <a:outerShdw blurRad="38100" dist="38100" dir="2700000" algn="tl">
                    <a:srgbClr val="000000">
                      <a:alpha val="43137"/>
                    </a:srgbClr>
                  </a:outerShdw>
                </a:effectLst>
              </a:rPr>
              <a:t>The Centrality of Christ’s Resurrection</a:t>
            </a:r>
          </a:p>
        </p:txBody>
      </p:sp>
      <p:pic>
        <p:nvPicPr>
          <p:cNvPr id="5" name="Picture 4">
            <a:extLst>
              <a:ext uri="{FF2B5EF4-FFF2-40B4-BE49-F238E27FC236}">
                <a16:creationId xmlns:a16="http://schemas.microsoft.com/office/drawing/2014/main" id="{2AD050C4-8234-4BFE-84BE-56607955F01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67200" y="1143000"/>
            <a:ext cx="3657600" cy="4114800"/>
          </a:xfrm>
          <a:prstGeom prst="rect">
            <a:avLst/>
          </a:prstGeom>
          <a:ln>
            <a:solidFill>
              <a:schemeClr val="tx1"/>
            </a:solidFill>
          </a:ln>
        </p:spPr>
      </p:pic>
      <p:pic>
        <p:nvPicPr>
          <p:cNvPr id="6" name="Picture 5">
            <a:extLst>
              <a:ext uri="{FF2B5EF4-FFF2-40B4-BE49-F238E27FC236}">
                <a16:creationId xmlns:a16="http://schemas.microsoft.com/office/drawing/2014/main" id="{16CAA863-5528-484C-A048-56F7496346D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71801" y="5791200"/>
            <a:ext cx="870855" cy="914400"/>
          </a:xfrm>
          <a:prstGeom prst="rect">
            <a:avLst/>
          </a:prstGeom>
        </p:spPr>
      </p:pic>
    </p:spTree>
    <p:extLst>
      <p:ext uri="{BB962C8B-B14F-4D97-AF65-F5344CB8AC3E}">
        <p14:creationId xmlns:p14="http://schemas.microsoft.com/office/powerpoint/2010/main" val="1963704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613322"/>
            <a:ext cx="10972800" cy="3733800"/>
          </a:xfrm>
        </p:spPr>
        <p:txBody>
          <a:bodyPr/>
          <a:lstStyle/>
          <a:p>
            <a:pPr marL="0" indent="0" algn="just">
              <a:lnSpc>
                <a:spcPct val="100000"/>
              </a:lnSpc>
              <a:spcBef>
                <a:spcPts val="0"/>
              </a:spcBef>
              <a:spcAft>
                <a:spcPts val="0"/>
              </a:spcAft>
              <a:buNone/>
            </a:pPr>
            <a:r>
              <a:rPr lang="en-US" sz="3200" dirty="0">
                <a:effectLst>
                  <a:outerShdw blurRad="38100" dist="38100" dir="2700000" algn="tl">
                    <a:srgbClr val="000000">
                      <a:alpha val="43137"/>
                    </a:srgbClr>
                  </a:outerShdw>
                </a:effectLst>
                <a:latin typeface="Calibri" panose="020F0502020204030204" pitchFamily="34" charset="0"/>
              </a:rPr>
              <a:t>“Either way, this type of quotation would be considered as ‘literal prophecy plus literal fulfillment,’ because in the context of Psalm 16, the psalmist was clearly speaking of the resurrection of the Messiah. Even some rabbis understood this passage to be Messianic. For example, the </a:t>
            </a:r>
            <a:r>
              <a:rPr lang="en-US" sz="3200" i="1" dirty="0">
                <a:effectLst>
                  <a:outerShdw blurRad="38100" dist="38100" dir="2700000" algn="tl">
                    <a:srgbClr val="000000">
                      <a:alpha val="43137"/>
                    </a:srgbClr>
                  </a:outerShdw>
                </a:effectLst>
                <a:latin typeface="Calibri" panose="020F0502020204030204" pitchFamily="34" charset="0"/>
              </a:rPr>
              <a:t>Midrash Tehillim</a:t>
            </a:r>
            <a:r>
              <a:rPr lang="en-US" sz="3200" dirty="0">
                <a:effectLst>
                  <a:outerShdw blurRad="38100" dist="38100" dir="2700000" algn="tl">
                    <a:srgbClr val="000000">
                      <a:alpha val="43137"/>
                    </a:srgbClr>
                  </a:outerShdw>
                </a:effectLst>
                <a:latin typeface="Calibri" panose="020F0502020204030204" pitchFamily="34" charset="0"/>
              </a:rPr>
              <a:t> on this verse states, ‘My glory rejoices over King Messiah, who shall rise up out of me (i.e., from David).’”</a:t>
            </a:r>
          </a:p>
        </p:txBody>
      </p:sp>
      <p:sp>
        <p:nvSpPr>
          <p:cNvPr id="4" name="Text Box 5"/>
          <p:cNvSpPr txBox="1">
            <a:spLocks noChangeArrowheads="1"/>
          </p:cNvSpPr>
          <p:nvPr/>
        </p:nvSpPr>
        <p:spPr bwMode="auto">
          <a:xfrm>
            <a:off x="3381375" y="2958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alpha val="43137"/>
                    </a:srgbClr>
                  </a:outerShdw>
                </a:effectLst>
                <a:latin typeface="Calibri" panose="020F0502020204030204" pitchFamily="34" charset="0"/>
                <a:cs typeface="+mn-cs"/>
              </a:rPr>
              <a:t>The Book of </a:t>
            </a:r>
            <a:r>
              <a:rPr lang="en-US" altLang="en-US" sz="1800" i="1" dirty="0">
                <a:effectLst>
                  <a:outerShdw blurRad="38100" dist="38100" dir="2700000" algn="tl">
                    <a:srgbClr val="000000">
                      <a:alpha val="43137"/>
                    </a:srgbClr>
                  </a:outerShdw>
                </a:effectLst>
                <a:latin typeface="Calibri" panose="020F0502020204030204" pitchFamily="34" charset="0"/>
              </a:rPr>
              <a:t>Acts</a:t>
            </a:r>
            <a:r>
              <a:rPr lang="en-US" altLang="en-US" sz="1800" i="1" dirty="0">
                <a:effectLst>
                  <a:outerShdw blurRad="38100" dist="38100" dir="2700000" algn="tl">
                    <a:srgbClr val="000000">
                      <a:alpha val="43137"/>
                    </a:srgbClr>
                  </a:outerShdw>
                </a:effectLst>
                <a:latin typeface="Calibri" panose="020F0502020204030204" pitchFamily="34" charset="0"/>
                <a:cs typeface="+mn-cs"/>
              </a:rPr>
              <a:t>, </a:t>
            </a:r>
            <a:r>
              <a:rPr lang="en-US" altLang="en-US" sz="1800" dirty="0">
                <a:effectLst>
                  <a:outerShdw blurRad="38100" dist="38100" dir="2700000" algn="tl">
                    <a:srgbClr val="000000">
                      <a:alpha val="43137"/>
                    </a:srgbClr>
                  </a:outerShdw>
                </a:effectLst>
                <a:latin typeface="Calibri" panose="020F0502020204030204" pitchFamily="34" charset="0"/>
                <a:cs typeface="+mn-cs"/>
              </a:rPr>
              <a:t>74</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2" name="Picture 1">
            <a:extLst>
              <a:ext uri="{FF2B5EF4-FFF2-40B4-BE49-F238E27FC236}">
                <a16:creationId xmlns:a16="http://schemas.microsoft.com/office/drawing/2014/main" id="{0383B827-DAE7-A28D-2CA8-238158CD7960}"/>
              </a:ext>
            </a:extLst>
          </p:cNvPr>
          <p:cNvPicPr>
            <a:picLocks noChangeAspect="1"/>
          </p:cNvPicPr>
          <p:nvPr/>
        </p:nvPicPr>
        <p:blipFill>
          <a:blip r:embed="rId4"/>
          <a:stretch>
            <a:fillRect/>
          </a:stretch>
        </p:blipFill>
        <p:spPr>
          <a:xfrm>
            <a:off x="10668000" y="95071"/>
            <a:ext cx="914400" cy="1188720"/>
          </a:xfrm>
          <a:prstGeom prst="rect">
            <a:avLst/>
          </a:prstGeom>
          <a:ln>
            <a:solidFill>
              <a:schemeClr val="tx1"/>
            </a:solidFill>
          </a:ln>
        </p:spPr>
      </p:pic>
      <p:sp>
        <p:nvSpPr>
          <p:cNvPr id="3" name="TextBox 2">
            <a:extLst>
              <a:ext uri="{FF2B5EF4-FFF2-40B4-BE49-F238E27FC236}">
                <a16:creationId xmlns:a16="http://schemas.microsoft.com/office/drawing/2014/main" id="{C97F782A-E784-DFD6-9FAB-863AB79F0000}"/>
              </a:ext>
            </a:extLst>
          </p:cNvPr>
          <p:cNvSpPr txBox="1"/>
          <p:nvPr/>
        </p:nvSpPr>
        <p:spPr>
          <a:xfrm>
            <a:off x="1790700" y="6135469"/>
            <a:ext cx="8610600" cy="646331"/>
          </a:xfrm>
          <a:prstGeom prst="rect">
            <a:avLst/>
          </a:prstGeom>
          <a:noFill/>
        </p:spPr>
        <p:txBody>
          <a:bodyPr wrap="square" rtlCol="0">
            <a:spAutoFit/>
          </a:bodyPr>
          <a:lstStyle/>
          <a:p>
            <a:pPr algn="ctr"/>
            <a:r>
              <a:rPr lang="en-US" sz="18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m. Tehillim</a:t>
            </a: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on Psalm 16:9 as quoted by F. F. Bruce in </a:t>
            </a:r>
            <a:r>
              <a:rPr lang="en-US" sz="18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The Acts of the Apostles: Greek Text with Introduction and Commentary</a:t>
            </a:r>
            <a:r>
              <a:rPr lang="en-US" sz="1800" dirty="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 (Grand Rapids, MI: Eerdmans, 1990), p. 124.</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915630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title"/>
          </p:nvPr>
        </p:nvSpPr>
        <p:spPr>
          <a:xfrm>
            <a:off x="1181100" y="228600"/>
            <a:ext cx="9829800" cy="914400"/>
          </a:xfrm>
        </p:spPr>
        <p:txBody>
          <a:bodyPr/>
          <a:lstStyle/>
          <a:p>
            <a:pPr algn="ctr" eaLnBrk="1" hangingPunct="1">
              <a:lnSpc>
                <a:spcPct val="100000"/>
              </a:lnSpc>
            </a:pPr>
            <a:r>
              <a:rPr lang="en-US" altLang="en-US" sz="3600" dirty="0">
                <a:effectLst>
                  <a:outerShdw blurRad="38100" dist="38100" dir="2700000" algn="tl">
                    <a:srgbClr val="000000">
                      <a:alpha val="43137"/>
                    </a:srgbClr>
                  </a:outerShdw>
                </a:effectLst>
                <a:cs typeface="Calibri" panose="020F0502020204030204" pitchFamily="34" charset="0"/>
              </a:rPr>
              <a:t>WHY CHRIST’S RESURRECTION?</a:t>
            </a:r>
            <a:endParaRPr lang="en-US" altLang="en-US" sz="36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7411" name="Rectangle 7"/>
          <p:cNvSpPr>
            <a:spLocks noGrp="1" noChangeArrowheads="1"/>
          </p:cNvSpPr>
          <p:nvPr>
            <p:ph type="body" idx="1"/>
          </p:nvPr>
        </p:nvSpPr>
        <p:spPr>
          <a:xfrm>
            <a:off x="609599" y="1143000"/>
            <a:ext cx="9015111" cy="4937760"/>
          </a:xfrm>
        </p:spPr>
        <p:txBody>
          <a:bodyPr/>
          <a:lstStyle/>
          <a:p>
            <a:pPr marL="457200" indent="-457200" eaLnBrk="1" hangingPunct="1">
              <a:spcBef>
                <a:spcPts val="0"/>
              </a:spcBef>
              <a:spcAft>
                <a:spcPts val="2400"/>
              </a:spcAft>
              <a:buSzPct val="100000"/>
              <a:buFont typeface="+mj-lt"/>
              <a:buAutoNum type="arabicPeriod"/>
            </a:pPr>
            <a:r>
              <a:rPr lang="en-US" altLang="en-US" sz="3000" dirty="0">
                <a:effectLst>
                  <a:outerShdw blurRad="38100" dist="38100" dir="2700000" algn="tl">
                    <a:srgbClr val="000000">
                      <a:alpha val="43137"/>
                    </a:srgbClr>
                  </a:outerShdw>
                </a:effectLst>
                <a:cs typeface="Calibri" panose="020F0502020204030204" pitchFamily="34" charset="0"/>
              </a:rPr>
              <a:t>To Fulfill OT Prophecy (1 </a:t>
            </a:r>
            <a:r>
              <a:rPr lang="en-US" altLang="en-US" sz="3000" dirty="0" err="1">
                <a:effectLst>
                  <a:outerShdw blurRad="38100" dist="38100" dir="2700000" algn="tl">
                    <a:srgbClr val="000000">
                      <a:alpha val="43137"/>
                    </a:srgbClr>
                  </a:outerShdw>
                </a:effectLst>
                <a:cs typeface="Calibri" panose="020F0502020204030204" pitchFamily="34" charset="0"/>
              </a:rPr>
              <a:t>Cor</a:t>
            </a:r>
            <a:r>
              <a:rPr lang="en-US" altLang="en-US" sz="3000" dirty="0">
                <a:effectLst>
                  <a:outerShdw blurRad="38100" dist="38100" dir="2700000" algn="tl">
                    <a:srgbClr val="000000">
                      <a:alpha val="43137"/>
                    </a:srgbClr>
                  </a:outerShdw>
                </a:effectLst>
                <a:cs typeface="Calibri" panose="020F0502020204030204" pitchFamily="34" charset="0"/>
              </a:rPr>
              <a:t>. 15:3-4)</a:t>
            </a:r>
            <a:endParaRPr lang="en-US" alt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indent="-457200" eaLnBrk="1" hangingPunct="1">
              <a:spcBef>
                <a:spcPts val="0"/>
              </a:spcBef>
              <a:spcAft>
                <a:spcPts val="2400"/>
              </a:spcAft>
              <a:buSzPct val="100000"/>
              <a:buFont typeface="Wingdings" panose="05000000000000000000" pitchFamily="2" charset="2"/>
              <a:buAutoNum type="arabicPeriod"/>
            </a:pPr>
            <a:r>
              <a:rPr lang="en-US" altLang="en-US" sz="3000" b="1" u="sng" dirty="0">
                <a:solidFill>
                  <a:srgbClr val="FFFFCC"/>
                </a:solidFill>
                <a:effectLst>
                  <a:outerShdw blurRad="38100" dist="38100" dir="2700000" algn="tl">
                    <a:srgbClr val="000000">
                      <a:alpha val="43137"/>
                    </a:srgbClr>
                  </a:outerShdw>
                </a:effectLst>
                <a:cs typeface="Calibri" panose="020F0502020204030204" pitchFamily="34" charset="0"/>
              </a:rPr>
              <a:t>To Fulfill Christ’s Prophecies (John 2:19-22)</a:t>
            </a:r>
            <a:endParaRPr lang="en-US" alt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indent="-457200" eaLnBrk="1" hangingPunct="1">
              <a:spcBef>
                <a:spcPts val="0"/>
              </a:spcBef>
              <a:spcAft>
                <a:spcPts val="2400"/>
              </a:spcAft>
              <a:buSzPct val="100000"/>
              <a:buFont typeface="Wingdings" panose="05000000000000000000" pitchFamily="2" charset="2"/>
              <a:buAutoNum type="arabicPeriod"/>
            </a:pPr>
            <a:r>
              <a:rPr lang="en-US" altLang="en-US" sz="3000" dirty="0">
                <a:effectLst>
                  <a:outerShdw blurRad="38100" dist="38100" dir="2700000" algn="tl">
                    <a:srgbClr val="000000">
                      <a:alpha val="43137"/>
                    </a:srgbClr>
                  </a:outerShdw>
                </a:effectLst>
                <a:cs typeface="Calibri" panose="020F0502020204030204" pitchFamily="34" charset="0"/>
              </a:rPr>
              <a:t>To Solidify Israel’s Unbelief (Matt. 12:38-40)</a:t>
            </a:r>
            <a:endParaRPr lang="en-US" alt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indent="-457200" eaLnBrk="1" hangingPunct="1">
              <a:spcBef>
                <a:spcPts val="0"/>
              </a:spcBef>
              <a:spcAft>
                <a:spcPts val="2400"/>
              </a:spcAft>
              <a:buSzPct val="100000"/>
              <a:buFont typeface="Wingdings" panose="05000000000000000000" pitchFamily="2" charset="2"/>
              <a:buAutoNum type="arabicPeriod"/>
            </a:pPr>
            <a:r>
              <a:rPr lang="en-US" altLang="en-US" sz="3000" dirty="0">
                <a:effectLst>
                  <a:outerShdw blurRad="38100" dist="38100" dir="2700000" algn="tl">
                    <a:srgbClr val="000000">
                      <a:alpha val="43137"/>
                    </a:srgbClr>
                  </a:outerShdw>
                </a:effectLst>
                <a:cs typeface="Calibri" panose="020F0502020204030204" pitchFamily="34" charset="0"/>
              </a:rPr>
              <a:t>To Vindicate Christ’s Deity (John 10:17-18)</a:t>
            </a:r>
            <a:endParaRPr lang="en-US" alt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indent="-457200" eaLnBrk="1" hangingPunct="1">
              <a:spcBef>
                <a:spcPts val="0"/>
              </a:spcBef>
              <a:spcAft>
                <a:spcPts val="2400"/>
              </a:spcAft>
              <a:buSzPct val="100000"/>
              <a:buFont typeface="Wingdings" panose="05000000000000000000" pitchFamily="2" charset="2"/>
              <a:buAutoNum type="arabicPeriod"/>
            </a:pPr>
            <a:r>
              <a:rPr lang="en-US" altLang="en-US" sz="3000" dirty="0">
                <a:effectLst>
                  <a:outerShdw blurRad="38100" dist="38100" dir="2700000" algn="tl">
                    <a:srgbClr val="000000">
                      <a:alpha val="43137"/>
                    </a:srgbClr>
                  </a:outerShdw>
                </a:effectLst>
                <a:cs typeface="Calibri" panose="020F0502020204030204" pitchFamily="34" charset="0"/>
              </a:rPr>
              <a:t>To Foster Christianity‘s Growth (John 20:19)</a:t>
            </a:r>
            <a:endParaRPr lang="en-US" alt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indent="-457200" eaLnBrk="1" hangingPunct="1">
              <a:spcBef>
                <a:spcPts val="0"/>
              </a:spcBef>
              <a:spcAft>
                <a:spcPts val="2400"/>
              </a:spcAft>
              <a:buSzPct val="100000"/>
              <a:buFont typeface="Wingdings" panose="05000000000000000000" pitchFamily="2" charset="2"/>
              <a:buAutoNum type="arabicPeriod"/>
            </a:pPr>
            <a:r>
              <a:rPr lang="en-US" altLang="en-US" sz="3000" dirty="0">
                <a:effectLst>
                  <a:outerShdw blurRad="38100" dist="38100" dir="2700000" algn="tl">
                    <a:srgbClr val="000000">
                      <a:alpha val="43137"/>
                    </a:srgbClr>
                  </a:outerShdw>
                </a:effectLst>
                <a:cs typeface="Calibri" panose="020F0502020204030204" pitchFamily="34" charset="0"/>
              </a:rPr>
              <a:t>To Furnish Christianity’s Message (Acts 3:15)</a:t>
            </a:r>
          </a:p>
          <a:p>
            <a:pPr marL="457200" indent="-457200" eaLnBrk="1" hangingPunct="1">
              <a:spcBef>
                <a:spcPts val="0"/>
              </a:spcBef>
              <a:spcAft>
                <a:spcPts val="2400"/>
              </a:spcAft>
              <a:buSzPct val="100000"/>
              <a:buFont typeface="Wingdings" panose="05000000000000000000" pitchFamily="2" charset="2"/>
              <a:buAutoNum type="arabicPeriod"/>
            </a:pPr>
            <a:r>
              <a:rPr lang="en-US" altLang="en-US" sz="3000" dirty="0">
                <a:effectLst>
                  <a:outerShdw blurRad="38100" dist="38100" dir="2700000" algn="tl">
                    <a:srgbClr val="000000">
                      <a:alpha val="43137"/>
                    </a:srgbClr>
                  </a:outerShdw>
                </a:effectLst>
                <a:cs typeface="Calibri" panose="020F0502020204030204" pitchFamily="34" charset="0"/>
              </a:rPr>
              <a:t>To Guarantee Future Resurrections (1 </a:t>
            </a:r>
            <a:r>
              <a:rPr lang="en-US" altLang="en-US" sz="3000" dirty="0" err="1">
                <a:effectLst>
                  <a:outerShdw blurRad="38100" dist="38100" dir="2700000" algn="tl">
                    <a:srgbClr val="000000">
                      <a:alpha val="43137"/>
                    </a:srgbClr>
                  </a:outerShdw>
                </a:effectLst>
                <a:cs typeface="Calibri" panose="020F0502020204030204" pitchFamily="34" charset="0"/>
              </a:rPr>
              <a:t>Cor</a:t>
            </a:r>
            <a:r>
              <a:rPr lang="en-US" altLang="en-US" sz="3000" dirty="0">
                <a:effectLst>
                  <a:outerShdw blurRad="38100" dist="38100" dir="2700000" algn="tl">
                    <a:srgbClr val="000000">
                      <a:alpha val="43137"/>
                    </a:srgbClr>
                  </a:outerShdw>
                </a:effectLst>
                <a:cs typeface="Calibri" panose="020F0502020204030204" pitchFamily="34" charset="0"/>
              </a:rPr>
              <a:t>. 15:20-23)</a:t>
            </a:r>
            <a:endParaRPr lang="en-US" alt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D6B7F8E6-8B56-02CE-80B4-4D79815B5338}"/>
              </a:ext>
            </a:extLst>
          </p:cNvPr>
          <p:cNvPicPr>
            <a:picLocks noChangeAspect="1"/>
          </p:cNvPicPr>
          <p:nvPr/>
        </p:nvPicPr>
        <p:blipFill>
          <a:blip r:embed="rId3"/>
          <a:stretch>
            <a:fillRect/>
          </a:stretch>
        </p:blipFill>
        <p:spPr>
          <a:xfrm>
            <a:off x="8686800" y="1708565"/>
            <a:ext cx="2875546" cy="3234989"/>
          </a:xfrm>
          <a:prstGeom prst="rect">
            <a:avLst/>
          </a:prstGeom>
          <a:ln>
            <a:solidFill>
              <a:schemeClr val="tx1"/>
            </a:solidFill>
          </a:ln>
        </p:spPr>
      </p:pic>
    </p:spTree>
    <p:extLst>
      <p:ext uri="{BB962C8B-B14F-4D97-AF65-F5344CB8AC3E}">
        <p14:creationId xmlns:p14="http://schemas.microsoft.com/office/powerpoint/2010/main" val="41341931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596C6F-DFD1-4B4B-A4B8-F18E5994ADA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1"/>
            <a:ext cx="10972800" cy="3039294"/>
          </a:xfrm>
          <a:prstGeom prst="rect">
            <a:avLst/>
          </a:prstGeom>
          <a:noFill/>
          <a:ln w="28575">
            <a:noFill/>
            <a:miter lim="800000"/>
            <a:headEnd/>
            <a:tailEnd/>
          </a:ln>
        </p:spPr>
        <p:txBody>
          <a:bodyPr wrap="square">
            <a:spAutoFit/>
          </a:bodyPr>
          <a:lstStyle/>
          <a:p>
            <a:pPr marL="342900" indent="-342900" algn="ctr" defTabSz="685800">
              <a:spcAft>
                <a:spcPts val="900"/>
              </a:spcAft>
              <a:buClr>
                <a:schemeClr val="tx2"/>
              </a:buClr>
              <a:buSzPct val="75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13:19; 14:29</a:t>
            </a:r>
          </a:p>
          <a:p>
            <a:pPr algn="just"/>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alt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From now on I am telling you before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comes to pass, so that when it does occur,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may believe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that I am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14:29</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 have told you before it happens, so that when it happens,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may believe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2">
            <a:extLst>
              <a:ext uri="{FF2B5EF4-FFF2-40B4-BE49-F238E27FC236}">
                <a16:creationId xmlns:a16="http://schemas.microsoft.com/office/drawing/2014/main" id="{78D34089-CE76-4413-ADB1-672F9420D8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3048000"/>
            <a:ext cx="5486400" cy="1828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39972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title"/>
          </p:nvPr>
        </p:nvSpPr>
        <p:spPr>
          <a:xfrm>
            <a:off x="1181100" y="228600"/>
            <a:ext cx="9829800" cy="914400"/>
          </a:xfrm>
        </p:spPr>
        <p:txBody>
          <a:bodyPr/>
          <a:lstStyle/>
          <a:p>
            <a:pPr algn="ctr" eaLnBrk="1" hangingPunct="1">
              <a:lnSpc>
                <a:spcPct val="100000"/>
              </a:lnSpc>
            </a:pPr>
            <a:r>
              <a:rPr lang="en-US" altLang="en-US" sz="3600" dirty="0">
                <a:effectLst>
                  <a:outerShdw blurRad="38100" dist="38100" dir="2700000" algn="tl">
                    <a:srgbClr val="000000">
                      <a:alpha val="43137"/>
                    </a:srgbClr>
                  </a:outerShdw>
                </a:effectLst>
                <a:cs typeface="Calibri" panose="020F0502020204030204" pitchFamily="34" charset="0"/>
              </a:rPr>
              <a:t>WHY CHRIST’S RESURRECTION?</a:t>
            </a:r>
            <a:endParaRPr lang="en-US" altLang="en-US" sz="36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7411" name="Rectangle 7"/>
          <p:cNvSpPr>
            <a:spLocks noGrp="1" noChangeArrowheads="1"/>
          </p:cNvSpPr>
          <p:nvPr>
            <p:ph type="body" idx="1"/>
          </p:nvPr>
        </p:nvSpPr>
        <p:spPr>
          <a:xfrm>
            <a:off x="609599" y="1143000"/>
            <a:ext cx="9015111" cy="4937760"/>
          </a:xfrm>
        </p:spPr>
        <p:txBody>
          <a:bodyPr/>
          <a:lstStyle/>
          <a:p>
            <a:pPr marL="457200" indent="-457200" eaLnBrk="1" hangingPunct="1">
              <a:spcBef>
                <a:spcPts val="0"/>
              </a:spcBef>
              <a:spcAft>
                <a:spcPts val="2400"/>
              </a:spcAft>
              <a:buSzPct val="100000"/>
              <a:buFont typeface="+mj-lt"/>
              <a:buAutoNum type="arabicPeriod"/>
            </a:pPr>
            <a:r>
              <a:rPr lang="en-US" altLang="en-US" sz="3000" dirty="0">
                <a:effectLst>
                  <a:outerShdw blurRad="38100" dist="38100" dir="2700000" algn="tl">
                    <a:srgbClr val="000000">
                      <a:alpha val="43137"/>
                    </a:srgbClr>
                  </a:outerShdw>
                </a:effectLst>
                <a:cs typeface="Calibri" panose="020F0502020204030204" pitchFamily="34" charset="0"/>
              </a:rPr>
              <a:t>To Fulfill OT Prophecy (1 </a:t>
            </a:r>
            <a:r>
              <a:rPr lang="en-US" altLang="en-US" sz="3000" dirty="0" err="1">
                <a:effectLst>
                  <a:outerShdw blurRad="38100" dist="38100" dir="2700000" algn="tl">
                    <a:srgbClr val="000000">
                      <a:alpha val="43137"/>
                    </a:srgbClr>
                  </a:outerShdw>
                </a:effectLst>
                <a:cs typeface="Calibri" panose="020F0502020204030204" pitchFamily="34" charset="0"/>
              </a:rPr>
              <a:t>Cor</a:t>
            </a:r>
            <a:r>
              <a:rPr lang="en-US" altLang="en-US" sz="3000" dirty="0">
                <a:effectLst>
                  <a:outerShdw blurRad="38100" dist="38100" dir="2700000" algn="tl">
                    <a:srgbClr val="000000">
                      <a:alpha val="43137"/>
                    </a:srgbClr>
                  </a:outerShdw>
                </a:effectLst>
                <a:cs typeface="Calibri" panose="020F0502020204030204" pitchFamily="34" charset="0"/>
              </a:rPr>
              <a:t>. 15:3-4)</a:t>
            </a:r>
            <a:endParaRPr lang="en-US" alt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indent="-457200" eaLnBrk="1" hangingPunct="1">
              <a:spcBef>
                <a:spcPts val="0"/>
              </a:spcBef>
              <a:spcAft>
                <a:spcPts val="2400"/>
              </a:spcAft>
              <a:buSzPct val="100000"/>
              <a:buFont typeface="Wingdings" panose="05000000000000000000" pitchFamily="2" charset="2"/>
              <a:buAutoNum type="arabicPeriod"/>
            </a:pPr>
            <a:r>
              <a:rPr lang="en-US" altLang="en-US" sz="3000" dirty="0">
                <a:effectLst>
                  <a:outerShdw blurRad="38100" dist="38100" dir="2700000" algn="tl">
                    <a:srgbClr val="000000">
                      <a:alpha val="43137"/>
                    </a:srgbClr>
                  </a:outerShdw>
                </a:effectLst>
                <a:cs typeface="Calibri" panose="020F0502020204030204" pitchFamily="34" charset="0"/>
              </a:rPr>
              <a:t>To Fulfill Christ’s Prophecies (John 2:19-22)</a:t>
            </a:r>
            <a:endParaRPr lang="en-US" alt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indent="-457200" eaLnBrk="1" hangingPunct="1">
              <a:spcBef>
                <a:spcPts val="0"/>
              </a:spcBef>
              <a:spcAft>
                <a:spcPts val="2400"/>
              </a:spcAft>
              <a:buSzPct val="100000"/>
              <a:buFont typeface="Wingdings" panose="05000000000000000000" pitchFamily="2" charset="2"/>
              <a:buAutoNum type="arabicPeriod"/>
            </a:pPr>
            <a:r>
              <a:rPr lang="en-US" altLang="en-US" sz="3000" b="1" u="sng" dirty="0">
                <a:solidFill>
                  <a:srgbClr val="FFFFCC"/>
                </a:solidFill>
                <a:effectLst>
                  <a:outerShdw blurRad="38100" dist="38100" dir="2700000" algn="tl">
                    <a:srgbClr val="000000">
                      <a:alpha val="43137"/>
                    </a:srgbClr>
                  </a:outerShdw>
                </a:effectLst>
                <a:cs typeface="Calibri" panose="020F0502020204030204" pitchFamily="34" charset="0"/>
              </a:rPr>
              <a:t>To Solidify Israel’s Unbelief (Matt. 12:38-40)</a:t>
            </a:r>
            <a:endParaRPr lang="en-US" alt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indent="-457200" eaLnBrk="1" hangingPunct="1">
              <a:spcBef>
                <a:spcPts val="0"/>
              </a:spcBef>
              <a:spcAft>
                <a:spcPts val="2400"/>
              </a:spcAft>
              <a:buSzPct val="100000"/>
              <a:buFont typeface="Wingdings" panose="05000000000000000000" pitchFamily="2" charset="2"/>
              <a:buAutoNum type="arabicPeriod"/>
            </a:pPr>
            <a:r>
              <a:rPr lang="en-US" altLang="en-US" sz="3000" dirty="0">
                <a:effectLst>
                  <a:outerShdw blurRad="38100" dist="38100" dir="2700000" algn="tl">
                    <a:srgbClr val="000000">
                      <a:alpha val="43137"/>
                    </a:srgbClr>
                  </a:outerShdw>
                </a:effectLst>
                <a:cs typeface="Calibri" panose="020F0502020204030204" pitchFamily="34" charset="0"/>
              </a:rPr>
              <a:t>To Vindicate Christ’s Deity (John 10:17-18)</a:t>
            </a:r>
            <a:endParaRPr lang="en-US" alt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indent="-457200" eaLnBrk="1" hangingPunct="1">
              <a:spcBef>
                <a:spcPts val="0"/>
              </a:spcBef>
              <a:spcAft>
                <a:spcPts val="2400"/>
              </a:spcAft>
              <a:buSzPct val="100000"/>
              <a:buFont typeface="Wingdings" panose="05000000000000000000" pitchFamily="2" charset="2"/>
              <a:buAutoNum type="arabicPeriod"/>
            </a:pPr>
            <a:r>
              <a:rPr lang="en-US" altLang="en-US" sz="3000" dirty="0">
                <a:effectLst>
                  <a:outerShdw blurRad="38100" dist="38100" dir="2700000" algn="tl">
                    <a:srgbClr val="000000">
                      <a:alpha val="43137"/>
                    </a:srgbClr>
                  </a:outerShdw>
                </a:effectLst>
                <a:cs typeface="Calibri" panose="020F0502020204030204" pitchFamily="34" charset="0"/>
              </a:rPr>
              <a:t>To Foster Christianity‘s Growth (John 20:19)</a:t>
            </a:r>
            <a:endParaRPr lang="en-US" alt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indent="-457200" eaLnBrk="1" hangingPunct="1">
              <a:spcBef>
                <a:spcPts val="0"/>
              </a:spcBef>
              <a:spcAft>
                <a:spcPts val="2400"/>
              </a:spcAft>
              <a:buSzPct val="100000"/>
              <a:buFont typeface="Wingdings" panose="05000000000000000000" pitchFamily="2" charset="2"/>
              <a:buAutoNum type="arabicPeriod"/>
            </a:pPr>
            <a:r>
              <a:rPr lang="en-US" altLang="en-US" sz="3000" dirty="0">
                <a:effectLst>
                  <a:outerShdw blurRad="38100" dist="38100" dir="2700000" algn="tl">
                    <a:srgbClr val="000000">
                      <a:alpha val="43137"/>
                    </a:srgbClr>
                  </a:outerShdw>
                </a:effectLst>
                <a:cs typeface="Calibri" panose="020F0502020204030204" pitchFamily="34" charset="0"/>
              </a:rPr>
              <a:t>To Furnish Christianity’s Message (Acts 3:15)</a:t>
            </a:r>
          </a:p>
          <a:p>
            <a:pPr marL="457200" indent="-457200" eaLnBrk="1" hangingPunct="1">
              <a:spcBef>
                <a:spcPts val="0"/>
              </a:spcBef>
              <a:spcAft>
                <a:spcPts val="2400"/>
              </a:spcAft>
              <a:buSzPct val="100000"/>
              <a:buFont typeface="Wingdings" panose="05000000000000000000" pitchFamily="2" charset="2"/>
              <a:buAutoNum type="arabicPeriod"/>
            </a:pPr>
            <a:r>
              <a:rPr lang="en-US" altLang="en-US" sz="3000" dirty="0">
                <a:effectLst>
                  <a:outerShdw blurRad="38100" dist="38100" dir="2700000" algn="tl">
                    <a:srgbClr val="000000">
                      <a:alpha val="43137"/>
                    </a:srgbClr>
                  </a:outerShdw>
                </a:effectLst>
                <a:cs typeface="Calibri" panose="020F0502020204030204" pitchFamily="34" charset="0"/>
              </a:rPr>
              <a:t>To Guarantee Future Resurrections (1 </a:t>
            </a:r>
            <a:r>
              <a:rPr lang="en-US" altLang="en-US" sz="3000" dirty="0" err="1">
                <a:effectLst>
                  <a:outerShdw blurRad="38100" dist="38100" dir="2700000" algn="tl">
                    <a:srgbClr val="000000">
                      <a:alpha val="43137"/>
                    </a:srgbClr>
                  </a:outerShdw>
                </a:effectLst>
                <a:cs typeface="Calibri" panose="020F0502020204030204" pitchFamily="34" charset="0"/>
              </a:rPr>
              <a:t>Cor</a:t>
            </a:r>
            <a:r>
              <a:rPr lang="en-US" altLang="en-US" sz="3000" dirty="0">
                <a:effectLst>
                  <a:outerShdw blurRad="38100" dist="38100" dir="2700000" algn="tl">
                    <a:srgbClr val="000000">
                      <a:alpha val="43137"/>
                    </a:srgbClr>
                  </a:outerShdw>
                </a:effectLst>
                <a:cs typeface="Calibri" panose="020F0502020204030204" pitchFamily="34" charset="0"/>
              </a:rPr>
              <a:t>. 15:20-23)</a:t>
            </a:r>
            <a:endParaRPr lang="en-US" alt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FCAA9DAA-FD3E-0D18-5184-DD7AAA197C4D}"/>
              </a:ext>
            </a:extLst>
          </p:cNvPr>
          <p:cNvPicPr>
            <a:picLocks noChangeAspect="1"/>
          </p:cNvPicPr>
          <p:nvPr/>
        </p:nvPicPr>
        <p:blipFill>
          <a:blip r:embed="rId3"/>
          <a:stretch>
            <a:fillRect/>
          </a:stretch>
        </p:blipFill>
        <p:spPr>
          <a:xfrm>
            <a:off x="8686800" y="1708565"/>
            <a:ext cx="2875546" cy="3234989"/>
          </a:xfrm>
          <a:prstGeom prst="rect">
            <a:avLst/>
          </a:prstGeom>
          <a:ln>
            <a:solidFill>
              <a:schemeClr val="tx1"/>
            </a:solidFill>
          </a:ln>
        </p:spPr>
      </p:pic>
    </p:spTree>
    <p:extLst>
      <p:ext uri="{BB962C8B-B14F-4D97-AF65-F5344CB8AC3E}">
        <p14:creationId xmlns:p14="http://schemas.microsoft.com/office/powerpoint/2010/main" val="40743644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1" name="Rectangle 3"/>
          <p:cNvSpPr>
            <a:spLocks noGrp="1" noChangeArrowheads="1"/>
          </p:cNvSpPr>
          <p:nvPr>
            <p:ph type="body" idx="1"/>
          </p:nvPr>
        </p:nvSpPr>
        <p:spPr>
          <a:xfrm>
            <a:off x="609600" y="1600203"/>
            <a:ext cx="10972800" cy="3733797"/>
          </a:xfrm>
        </p:spPr>
        <p:txBody>
          <a:bodyPr/>
          <a:lstStyle/>
          <a:p>
            <a:pPr marL="0" indent="0" algn="just" eaLnBrk="1" hangingPunct="1">
              <a:buNone/>
              <a:defRPr/>
            </a:pPr>
            <a:r>
              <a:rPr lang="en-US" dirty="0">
                <a:effectLst>
                  <a:outerShdw blurRad="38100" dist="38100" dir="2700000" algn="tl">
                    <a:srgbClr val="000000">
                      <a:alpha val="43137"/>
                    </a:srgbClr>
                  </a:outerShdw>
                </a:effectLst>
              </a:rPr>
              <a:t>“</a:t>
            </a:r>
            <a:r>
              <a:rPr lang="en-US" b="0" i="0" u="none" strike="noStrike" dirty="0">
                <a:effectLst>
                  <a:outerShdw blurRad="38100" dist="38100" dir="2700000" algn="tl">
                    <a:srgbClr val="000000">
                      <a:alpha val="43137"/>
                    </a:srgbClr>
                  </a:outerShdw>
                </a:effectLst>
              </a:rPr>
              <a:t>Having thus been challenged to face the evidence that Jesus was indeed what He claimed to be, the Pharisees, in their unbelief, asked for a spectacular sign. Jesus answered them in an unsparing indictment. He declared ‘An evil and adulterous generation </a:t>
            </a:r>
            <a:r>
              <a:rPr lang="en-US" b="0" i="0" u="none" strike="noStrike" dirty="0" err="1">
                <a:effectLst>
                  <a:outerShdw blurRad="38100" dist="38100" dir="2700000" algn="tl">
                    <a:srgbClr val="000000">
                      <a:alpha val="43137"/>
                    </a:srgbClr>
                  </a:outerShdw>
                </a:effectLst>
              </a:rPr>
              <a:t>seeketh</a:t>
            </a:r>
            <a:r>
              <a:rPr lang="en-US" b="0" i="0" u="none" strike="noStrike" dirty="0">
                <a:effectLst>
                  <a:outerShdw blurRad="38100" dist="38100" dir="2700000" algn="tl">
                    <a:srgbClr val="000000">
                      <a:alpha val="43137"/>
                    </a:srgbClr>
                  </a:outerShdw>
                </a:effectLst>
              </a:rPr>
              <a:t> after a sign; and there shall no sign be given to it, but the sign of the </a:t>
            </a:r>
            <a:r>
              <a:rPr lang="en-US" b="0" i="0" u="none" strike="noStrike">
                <a:effectLst>
                  <a:outerShdw blurRad="38100" dist="38100" dir="2700000" algn="tl">
                    <a:srgbClr val="000000">
                      <a:alpha val="43137"/>
                    </a:srgbClr>
                  </a:outerShdw>
                </a:effectLst>
              </a:rPr>
              <a:t>prophet Jonas’ </a:t>
            </a:r>
            <a:r>
              <a:rPr lang="en-US" b="0" i="0" u="none" strike="noStrike" dirty="0">
                <a:effectLst>
                  <a:outerShdw blurRad="38100" dist="38100" dir="2700000" algn="tl">
                    <a:srgbClr val="000000">
                      <a:alpha val="43137"/>
                    </a:srgbClr>
                  </a:outerShdw>
                </a:effectLst>
              </a:rPr>
              <a:t>(v. 39). He then recited the facts of the experience of Jonah, how he was three days and three nights in the great fish, and He described this as a prophetic incident, anticipating that the Son of Man will be three days and three nights in the heart of the earth. </a:t>
            </a:r>
            <a:r>
              <a:rPr lang="en-US" dirty="0">
                <a:effectLst>
                  <a:outerShdw blurRad="38100" dist="38100" dir="2700000" algn="tl">
                    <a:srgbClr val="000000">
                      <a:alpha val="43137"/>
                    </a:srgbClr>
                  </a:outerShdw>
                </a:effectLst>
              </a:rPr>
              <a:t>In other words,…</a:t>
            </a:r>
          </a:p>
        </p:txBody>
      </p:sp>
      <p:pic>
        <p:nvPicPr>
          <p:cNvPr id="3" name="Picture 2" descr="A person wearing glasses and smiling at the camera&#10;&#10;Description generated with very high confidence">
            <a:extLst>
              <a:ext uri="{FF2B5EF4-FFF2-40B4-BE49-F238E27FC236}">
                <a16:creationId xmlns:a16="http://schemas.microsoft.com/office/drawing/2014/main" id="{014E1AD3-C066-47F0-9EA5-C2DB78BBE5E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21920"/>
            <a:ext cx="929859" cy="1097280"/>
          </a:xfrm>
          <a:prstGeom prst="rect">
            <a:avLst/>
          </a:prstGeom>
        </p:spPr>
      </p:pic>
      <p:sp>
        <p:nvSpPr>
          <p:cNvPr id="2" name="Rectangle 1">
            <a:extLst>
              <a:ext uri="{FF2B5EF4-FFF2-40B4-BE49-F238E27FC236}">
                <a16:creationId xmlns:a16="http://schemas.microsoft.com/office/drawing/2014/main" id="{7797E9C7-3384-4043-8FE1-DFEF58A0D4FC}"/>
              </a:ext>
            </a:extLst>
          </p:cNvPr>
          <p:cNvSpPr/>
          <p:nvPr/>
        </p:nvSpPr>
        <p:spPr>
          <a:xfrm>
            <a:off x="2230372" y="235803"/>
            <a:ext cx="7731256" cy="1000274"/>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John Walvoord</a:t>
            </a:r>
          </a:p>
          <a:p>
            <a:pPr algn="ctr"/>
            <a:r>
              <a:rPr lang="en-US" sz="1800" b="0" i="0" strike="noStrike" dirty="0" err="1">
                <a:effectLst>
                  <a:outerShdw blurRad="38100" dist="38100" dir="2700000" algn="tl">
                    <a:srgbClr val="000000">
                      <a:alpha val="43137"/>
                    </a:srgbClr>
                  </a:outerShdw>
                </a:effectLst>
                <a:latin typeface="Calibri" panose="020F0502020204030204" pitchFamily="34" charset="0"/>
              </a:rPr>
              <a:t>Walvoord</a:t>
            </a:r>
            <a:r>
              <a:rPr lang="en-US" sz="1800" b="0" i="0" strike="noStrike" dirty="0">
                <a:effectLst>
                  <a:outerShdw blurRad="38100" dist="38100" dir="2700000" algn="tl">
                    <a:srgbClr val="000000">
                      <a:alpha val="43137"/>
                    </a:srgbClr>
                  </a:outerShdw>
                </a:effectLst>
                <a:latin typeface="Calibri" panose="020F0502020204030204" pitchFamily="34" charset="0"/>
              </a:rPr>
              <a:t>, J. F. (2007). </a:t>
            </a:r>
            <a:r>
              <a:rPr lang="en-US" sz="1800" b="0" i="1" dirty="0">
                <a:effectLst>
                  <a:outerShdw blurRad="38100" dist="38100" dir="2700000" algn="tl">
                    <a:srgbClr val="000000">
                      <a:alpha val="43137"/>
                    </a:srgbClr>
                  </a:outerShdw>
                </a:effectLst>
                <a:latin typeface="Calibri" panose="020F0502020204030204" pitchFamily="34" charset="0"/>
              </a:rPr>
              <a:t>Matthew: Thy Kingdom Come</a:t>
            </a:r>
            <a:r>
              <a:rPr lang="en-US" sz="1800" b="0" i="0" strike="noStrike" dirty="0">
                <a:effectLst>
                  <a:outerShdw blurRad="38100" dist="38100" dir="2700000" algn="tl">
                    <a:srgbClr val="000000">
                      <a:alpha val="43137"/>
                    </a:srgbClr>
                  </a:outerShdw>
                </a:effectLst>
                <a:latin typeface="Calibri" panose="020F0502020204030204" pitchFamily="34" charset="0"/>
              </a:rPr>
              <a:t> (p. 90).</a:t>
            </a:r>
            <a:endParaRPr lang="en-US" sz="1800" dirty="0">
              <a:effectLst>
                <a:outerShdw blurRad="38100" dist="38100" dir="2700000" algn="tl">
                  <a:srgbClr val="000000">
                    <a:alpha val="43137"/>
                  </a:srgbClr>
                </a:outerShdw>
              </a:effectLst>
              <a:latin typeface="Calibri" panose="020F0502020204030204" pitchFamily="34" charset="0"/>
              <a:ea typeface="+mj-ea"/>
              <a:cs typeface="+mj-cs"/>
            </a:endParaRPr>
          </a:p>
        </p:txBody>
      </p:sp>
    </p:spTree>
    <p:extLst>
      <p:ext uri="{BB962C8B-B14F-4D97-AF65-F5344CB8AC3E}">
        <p14:creationId xmlns:p14="http://schemas.microsoft.com/office/powerpoint/2010/main" val="4188922216"/>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1" name="Rectangle 3"/>
          <p:cNvSpPr>
            <a:spLocks noGrp="1" noChangeArrowheads="1"/>
          </p:cNvSpPr>
          <p:nvPr>
            <p:ph type="body" idx="1"/>
          </p:nvPr>
        </p:nvSpPr>
        <p:spPr>
          <a:xfrm>
            <a:off x="609600" y="1600203"/>
            <a:ext cx="10972800" cy="3733797"/>
          </a:xfrm>
        </p:spPr>
        <p:txBody>
          <a:bodyPr/>
          <a:lstStyle/>
          <a:p>
            <a:pPr marL="0" indent="0" algn="just" eaLnBrk="1" hangingPunct="1">
              <a:buNone/>
              <a:defRPr/>
            </a:pPr>
            <a:r>
              <a:rPr lang="en-US" dirty="0">
                <a:effectLst>
                  <a:outerShdw blurRad="38100" dist="38100" dir="2700000" algn="tl">
                    <a:srgbClr val="000000">
                      <a:alpha val="43137"/>
                    </a:srgbClr>
                  </a:outerShdw>
                </a:effectLst>
              </a:rPr>
              <a:t>…</a:t>
            </a:r>
            <a:r>
              <a:rPr lang="en-US" b="0" i="0" u="none" strike="noStrike" dirty="0">
                <a:effectLst>
                  <a:outerShdw blurRad="38100" dist="38100" dir="2700000" algn="tl">
                    <a:srgbClr val="000000">
                      <a:alpha val="43137"/>
                    </a:srgbClr>
                  </a:outerShdw>
                </a:effectLst>
              </a:rPr>
              <a:t>He was predicting His death and resurrection as the supreme sign for those seeking evidence of His claims. In the incident of Jonah, the men of Nineveh repented, even though they were unbelieving Gentiles. Here Jesus, who was far greater than Jonah, was before His own people, and they would not believe</a:t>
            </a:r>
            <a:r>
              <a:rPr lang="en-US" dirty="0">
                <a:effectLst>
                  <a:outerShdw blurRad="38100" dist="38100" dir="2700000" algn="tl">
                    <a:srgbClr val="000000">
                      <a:alpha val="43137"/>
                    </a:srgbClr>
                  </a:outerShdw>
                </a:effectLst>
              </a:rPr>
              <a:t>.”</a:t>
            </a:r>
          </a:p>
        </p:txBody>
      </p:sp>
      <p:pic>
        <p:nvPicPr>
          <p:cNvPr id="3" name="Picture 2" descr="A person wearing glasses and smiling at the camera&#10;&#10;Description generated with very high confidence">
            <a:extLst>
              <a:ext uri="{FF2B5EF4-FFF2-40B4-BE49-F238E27FC236}">
                <a16:creationId xmlns:a16="http://schemas.microsoft.com/office/drawing/2014/main" id="{014E1AD3-C066-47F0-9EA5-C2DB78BBE5E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21920"/>
            <a:ext cx="929859" cy="1097280"/>
          </a:xfrm>
          <a:prstGeom prst="rect">
            <a:avLst/>
          </a:prstGeom>
        </p:spPr>
      </p:pic>
      <p:sp>
        <p:nvSpPr>
          <p:cNvPr id="4" name="Rectangle 3">
            <a:extLst>
              <a:ext uri="{FF2B5EF4-FFF2-40B4-BE49-F238E27FC236}">
                <a16:creationId xmlns:a16="http://schemas.microsoft.com/office/drawing/2014/main" id="{6DE7CFC2-A402-3B2B-251F-448C1B098006}"/>
              </a:ext>
            </a:extLst>
          </p:cNvPr>
          <p:cNvSpPr/>
          <p:nvPr/>
        </p:nvSpPr>
        <p:spPr>
          <a:xfrm>
            <a:off x="2230372" y="235803"/>
            <a:ext cx="7731256" cy="1000274"/>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John Walvoord</a:t>
            </a:r>
          </a:p>
          <a:p>
            <a:pPr algn="ctr"/>
            <a:r>
              <a:rPr lang="en-US" sz="1800" b="0" i="0" strike="noStrike" dirty="0" err="1">
                <a:effectLst>
                  <a:outerShdw blurRad="38100" dist="38100" dir="2700000" algn="tl">
                    <a:srgbClr val="000000">
                      <a:alpha val="43137"/>
                    </a:srgbClr>
                  </a:outerShdw>
                </a:effectLst>
                <a:latin typeface="Calibri" panose="020F0502020204030204" pitchFamily="34" charset="0"/>
              </a:rPr>
              <a:t>Walvoord</a:t>
            </a:r>
            <a:r>
              <a:rPr lang="en-US" sz="1800" b="0" i="0" strike="noStrike" dirty="0">
                <a:effectLst>
                  <a:outerShdw blurRad="38100" dist="38100" dir="2700000" algn="tl">
                    <a:srgbClr val="000000">
                      <a:alpha val="43137"/>
                    </a:srgbClr>
                  </a:outerShdw>
                </a:effectLst>
                <a:latin typeface="Calibri" panose="020F0502020204030204" pitchFamily="34" charset="0"/>
              </a:rPr>
              <a:t>, J. F. (2007). </a:t>
            </a:r>
            <a:r>
              <a:rPr lang="en-US" sz="1800" b="0" i="1" dirty="0">
                <a:effectLst>
                  <a:outerShdw blurRad="38100" dist="38100" dir="2700000" algn="tl">
                    <a:srgbClr val="000000">
                      <a:alpha val="43137"/>
                    </a:srgbClr>
                  </a:outerShdw>
                </a:effectLst>
                <a:latin typeface="Calibri" panose="020F0502020204030204" pitchFamily="34" charset="0"/>
              </a:rPr>
              <a:t>Matthew: Thy Kingdom Come</a:t>
            </a:r>
            <a:r>
              <a:rPr lang="en-US" sz="1800" b="0" i="0" strike="noStrike" dirty="0">
                <a:effectLst>
                  <a:outerShdw blurRad="38100" dist="38100" dir="2700000" algn="tl">
                    <a:srgbClr val="000000">
                      <a:alpha val="43137"/>
                    </a:srgbClr>
                  </a:outerShdw>
                </a:effectLst>
                <a:latin typeface="Calibri" panose="020F0502020204030204" pitchFamily="34" charset="0"/>
              </a:rPr>
              <a:t> (p. 90).</a:t>
            </a:r>
            <a:endParaRPr lang="en-US" sz="1800" dirty="0">
              <a:effectLst>
                <a:outerShdw blurRad="38100" dist="38100" dir="2700000" algn="tl">
                  <a:srgbClr val="000000">
                    <a:alpha val="43137"/>
                  </a:srgbClr>
                </a:outerShdw>
              </a:effectLst>
              <a:latin typeface="Calibri" panose="020F0502020204030204" pitchFamily="34" charset="0"/>
              <a:ea typeface="+mj-ea"/>
              <a:cs typeface="+mj-cs"/>
            </a:endParaRPr>
          </a:p>
        </p:txBody>
      </p:sp>
    </p:spTree>
    <p:extLst>
      <p:ext uri="{BB962C8B-B14F-4D97-AF65-F5344CB8AC3E}">
        <p14:creationId xmlns:p14="http://schemas.microsoft.com/office/powerpoint/2010/main" val="2303886756"/>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C91D942-E78F-5353-8A7A-0692225E4CF6}"/>
              </a:ext>
            </a:extLst>
          </p:cNvPr>
          <p:cNvPicPr>
            <a:picLocks noChangeAspect="1" noChangeArrowheads="1"/>
          </p:cNvPicPr>
          <p:nvPr/>
        </p:nvPicPr>
        <p:blipFill>
          <a:blip r:embed="rId2"/>
          <a:srcRect/>
          <a:stretch>
            <a:fillRect/>
          </a:stretch>
        </p:blipFill>
        <p:spPr bwMode="auto">
          <a:xfrm>
            <a:off x="1711628" y="137160"/>
            <a:ext cx="8768747"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title"/>
          </p:nvPr>
        </p:nvSpPr>
        <p:spPr>
          <a:xfrm>
            <a:off x="1181100" y="228600"/>
            <a:ext cx="9829800" cy="914400"/>
          </a:xfrm>
        </p:spPr>
        <p:txBody>
          <a:bodyPr/>
          <a:lstStyle/>
          <a:p>
            <a:pPr algn="ctr" eaLnBrk="1" hangingPunct="1">
              <a:lnSpc>
                <a:spcPct val="100000"/>
              </a:lnSpc>
            </a:pPr>
            <a:r>
              <a:rPr lang="en-US" altLang="en-US" sz="3600" dirty="0">
                <a:effectLst>
                  <a:outerShdw blurRad="38100" dist="38100" dir="2700000" algn="tl">
                    <a:srgbClr val="000000">
                      <a:alpha val="43137"/>
                    </a:srgbClr>
                  </a:outerShdw>
                </a:effectLst>
                <a:cs typeface="Calibri" panose="020F0502020204030204" pitchFamily="34" charset="0"/>
              </a:rPr>
              <a:t>WHY CHRIST’S RESURRECTION?</a:t>
            </a:r>
            <a:endParaRPr lang="en-US" altLang="en-US" sz="36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7411" name="Rectangle 7"/>
          <p:cNvSpPr>
            <a:spLocks noGrp="1" noChangeArrowheads="1"/>
          </p:cNvSpPr>
          <p:nvPr>
            <p:ph type="body" idx="1"/>
          </p:nvPr>
        </p:nvSpPr>
        <p:spPr>
          <a:xfrm>
            <a:off x="609599" y="1143000"/>
            <a:ext cx="9015111" cy="4937760"/>
          </a:xfrm>
        </p:spPr>
        <p:txBody>
          <a:bodyPr/>
          <a:lstStyle/>
          <a:p>
            <a:pPr marL="457200" indent="-457200" eaLnBrk="1" hangingPunct="1">
              <a:spcBef>
                <a:spcPts val="0"/>
              </a:spcBef>
              <a:spcAft>
                <a:spcPts val="2400"/>
              </a:spcAft>
              <a:buSzPct val="100000"/>
              <a:buFont typeface="+mj-lt"/>
              <a:buAutoNum type="arabicPeriod"/>
            </a:pPr>
            <a:r>
              <a:rPr lang="en-US" altLang="en-US" sz="3000" dirty="0">
                <a:effectLst>
                  <a:outerShdw blurRad="38100" dist="38100" dir="2700000" algn="tl">
                    <a:srgbClr val="000000">
                      <a:alpha val="43137"/>
                    </a:srgbClr>
                  </a:outerShdw>
                </a:effectLst>
                <a:cs typeface="Calibri" panose="020F0502020204030204" pitchFamily="34" charset="0"/>
              </a:rPr>
              <a:t>To Fulfill OT Prophecy (1 </a:t>
            </a:r>
            <a:r>
              <a:rPr lang="en-US" altLang="en-US" sz="3000" dirty="0" err="1">
                <a:effectLst>
                  <a:outerShdw blurRad="38100" dist="38100" dir="2700000" algn="tl">
                    <a:srgbClr val="000000">
                      <a:alpha val="43137"/>
                    </a:srgbClr>
                  </a:outerShdw>
                </a:effectLst>
                <a:cs typeface="Calibri" panose="020F0502020204030204" pitchFamily="34" charset="0"/>
              </a:rPr>
              <a:t>Cor</a:t>
            </a:r>
            <a:r>
              <a:rPr lang="en-US" altLang="en-US" sz="3000" dirty="0">
                <a:effectLst>
                  <a:outerShdw blurRad="38100" dist="38100" dir="2700000" algn="tl">
                    <a:srgbClr val="000000">
                      <a:alpha val="43137"/>
                    </a:srgbClr>
                  </a:outerShdw>
                </a:effectLst>
                <a:cs typeface="Calibri" panose="020F0502020204030204" pitchFamily="34" charset="0"/>
              </a:rPr>
              <a:t>. 15:3-4)</a:t>
            </a:r>
            <a:endParaRPr lang="en-US" alt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indent="-457200" eaLnBrk="1" hangingPunct="1">
              <a:spcBef>
                <a:spcPts val="0"/>
              </a:spcBef>
              <a:spcAft>
                <a:spcPts val="2400"/>
              </a:spcAft>
              <a:buSzPct val="100000"/>
              <a:buFont typeface="Wingdings" panose="05000000000000000000" pitchFamily="2" charset="2"/>
              <a:buAutoNum type="arabicPeriod"/>
            </a:pPr>
            <a:r>
              <a:rPr lang="en-US" altLang="en-US" sz="3000" dirty="0">
                <a:effectLst>
                  <a:outerShdw blurRad="38100" dist="38100" dir="2700000" algn="tl">
                    <a:srgbClr val="000000">
                      <a:alpha val="43137"/>
                    </a:srgbClr>
                  </a:outerShdw>
                </a:effectLst>
                <a:cs typeface="Calibri" panose="020F0502020204030204" pitchFamily="34" charset="0"/>
              </a:rPr>
              <a:t>To Fulfill Christ’s Prophecies (John 2:19-22)</a:t>
            </a:r>
            <a:endParaRPr lang="en-US" alt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indent="-457200" eaLnBrk="1" hangingPunct="1">
              <a:spcBef>
                <a:spcPts val="0"/>
              </a:spcBef>
              <a:spcAft>
                <a:spcPts val="2400"/>
              </a:spcAft>
              <a:buSzPct val="100000"/>
              <a:buFont typeface="Wingdings" panose="05000000000000000000" pitchFamily="2" charset="2"/>
              <a:buAutoNum type="arabicPeriod"/>
            </a:pPr>
            <a:r>
              <a:rPr lang="en-US" altLang="en-US" sz="3000" dirty="0">
                <a:effectLst>
                  <a:outerShdw blurRad="38100" dist="38100" dir="2700000" algn="tl">
                    <a:srgbClr val="000000">
                      <a:alpha val="43137"/>
                    </a:srgbClr>
                  </a:outerShdw>
                </a:effectLst>
                <a:cs typeface="Calibri" panose="020F0502020204030204" pitchFamily="34" charset="0"/>
              </a:rPr>
              <a:t>To Solidify Israel’s Unbelief (Matt. 12:38-40)</a:t>
            </a:r>
            <a:endParaRPr lang="en-US" alt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indent="-457200" eaLnBrk="1" hangingPunct="1">
              <a:spcBef>
                <a:spcPts val="0"/>
              </a:spcBef>
              <a:spcAft>
                <a:spcPts val="2400"/>
              </a:spcAft>
              <a:buSzPct val="100000"/>
              <a:buFont typeface="Wingdings" panose="05000000000000000000" pitchFamily="2" charset="2"/>
              <a:buAutoNum type="arabicPeriod"/>
            </a:pPr>
            <a:r>
              <a:rPr lang="en-US" altLang="en-US" sz="3000" b="1" u="sng" dirty="0">
                <a:solidFill>
                  <a:srgbClr val="FFFFCC"/>
                </a:solidFill>
                <a:effectLst>
                  <a:outerShdw blurRad="38100" dist="38100" dir="2700000" algn="tl">
                    <a:srgbClr val="000000">
                      <a:alpha val="43137"/>
                    </a:srgbClr>
                  </a:outerShdw>
                </a:effectLst>
                <a:cs typeface="Calibri" panose="020F0502020204030204" pitchFamily="34" charset="0"/>
              </a:rPr>
              <a:t>To Vindicate Christ’s Deity (John 10:17-18)</a:t>
            </a:r>
            <a:endParaRPr lang="en-US" alt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indent="-457200" eaLnBrk="1" hangingPunct="1">
              <a:spcBef>
                <a:spcPts val="0"/>
              </a:spcBef>
              <a:spcAft>
                <a:spcPts val="2400"/>
              </a:spcAft>
              <a:buSzPct val="100000"/>
              <a:buFont typeface="Wingdings" panose="05000000000000000000" pitchFamily="2" charset="2"/>
              <a:buAutoNum type="arabicPeriod"/>
            </a:pPr>
            <a:r>
              <a:rPr lang="en-US" altLang="en-US" sz="3000" dirty="0">
                <a:effectLst>
                  <a:outerShdw blurRad="38100" dist="38100" dir="2700000" algn="tl">
                    <a:srgbClr val="000000">
                      <a:alpha val="43137"/>
                    </a:srgbClr>
                  </a:outerShdw>
                </a:effectLst>
                <a:cs typeface="Calibri" panose="020F0502020204030204" pitchFamily="34" charset="0"/>
              </a:rPr>
              <a:t>To Foster Christianity‘s Growth (John 20:19)</a:t>
            </a:r>
            <a:endParaRPr lang="en-US" alt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indent="-457200" eaLnBrk="1" hangingPunct="1">
              <a:spcBef>
                <a:spcPts val="0"/>
              </a:spcBef>
              <a:spcAft>
                <a:spcPts val="2400"/>
              </a:spcAft>
              <a:buSzPct val="100000"/>
              <a:buFont typeface="Wingdings" panose="05000000000000000000" pitchFamily="2" charset="2"/>
              <a:buAutoNum type="arabicPeriod"/>
            </a:pPr>
            <a:r>
              <a:rPr lang="en-US" altLang="en-US" sz="3000" dirty="0">
                <a:effectLst>
                  <a:outerShdw blurRad="38100" dist="38100" dir="2700000" algn="tl">
                    <a:srgbClr val="000000">
                      <a:alpha val="43137"/>
                    </a:srgbClr>
                  </a:outerShdw>
                </a:effectLst>
                <a:cs typeface="Calibri" panose="020F0502020204030204" pitchFamily="34" charset="0"/>
              </a:rPr>
              <a:t>To Furnish Christianity’s Message (Acts 3:15)</a:t>
            </a:r>
          </a:p>
          <a:p>
            <a:pPr marL="457200" indent="-457200" eaLnBrk="1" hangingPunct="1">
              <a:spcBef>
                <a:spcPts val="0"/>
              </a:spcBef>
              <a:spcAft>
                <a:spcPts val="2400"/>
              </a:spcAft>
              <a:buSzPct val="100000"/>
              <a:buFont typeface="Wingdings" panose="05000000000000000000" pitchFamily="2" charset="2"/>
              <a:buAutoNum type="arabicPeriod"/>
            </a:pPr>
            <a:r>
              <a:rPr lang="en-US" altLang="en-US" sz="3000" dirty="0">
                <a:effectLst>
                  <a:outerShdw blurRad="38100" dist="38100" dir="2700000" algn="tl">
                    <a:srgbClr val="000000">
                      <a:alpha val="43137"/>
                    </a:srgbClr>
                  </a:outerShdw>
                </a:effectLst>
                <a:cs typeface="Calibri" panose="020F0502020204030204" pitchFamily="34" charset="0"/>
              </a:rPr>
              <a:t>To Guarantee Future Resurrections (1 </a:t>
            </a:r>
            <a:r>
              <a:rPr lang="en-US" altLang="en-US" sz="3000" dirty="0" err="1">
                <a:effectLst>
                  <a:outerShdw blurRad="38100" dist="38100" dir="2700000" algn="tl">
                    <a:srgbClr val="000000">
                      <a:alpha val="43137"/>
                    </a:srgbClr>
                  </a:outerShdw>
                </a:effectLst>
                <a:cs typeface="Calibri" panose="020F0502020204030204" pitchFamily="34" charset="0"/>
              </a:rPr>
              <a:t>Cor</a:t>
            </a:r>
            <a:r>
              <a:rPr lang="en-US" altLang="en-US" sz="3000" dirty="0">
                <a:effectLst>
                  <a:outerShdw blurRad="38100" dist="38100" dir="2700000" algn="tl">
                    <a:srgbClr val="000000">
                      <a:alpha val="43137"/>
                    </a:srgbClr>
                  </a:outerShdw>
                </a:effectLst>
                <a:cs typeface="Calibri" panose="020F0502020204030204" pitchFamily="34" charset="0"/>
              </a:rPr>
              <a:t>. 15:20-23)</a:t>
            </a:r>
            <a:endParaRPr lang="en-US" alt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848F9834-51FF-3AE0-90E1-1C2E1A98D6ED}"/>
              </a:ext>
            </a:extLst>
          </p:cNvPr>
          <p:cNvPicPr>
            <a:picLocks noChangeAspect="1"/>
          </p:cNvPicPr>
          <p:nvPr/>
        </p:nvPicPr>
        <p:blipFill>
          <a:blip r:embed="rId3"/>
          <a:stretch>
            <a:fillRect/>
          </a:stretch>
        </p:blipFill>
        <p:spPr>
          <a:xfrm>
            <a:off x="8686800" y="1708565"/>
            <a:ext cx="2875546" cy="3234989"/>
          </a:xfrm>
          <a:prstGeom prst="rect">
            <a:avLst/>
          </a:prstGeom>
          <a:ln>
            <a:solidFill>
              <a:schemeClr val="tx1"/>
            </a:solidFill>
          </a:ln>
        </p:spPr>
      </p:pic>
    </p:spTree>
    <p:extLst>
      <p:ext uri="{BB962C8B-B14F-4D97-AF65-F5344CB8AC3E}">
        <p14:creationId xmlns:p14="http://schemas.microsoft.com/office/powerpoint/2010/main" val="41375434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9635" name="Rectangle 3">
            <a:extLst>
              <a:ext uri="{FF2B5EF4-FFF2-40B4-BE49-F238E27FC236}">
                <a16:creationId xmlns:a16="http://schemas.microsoft.com/office/drawing/2014/main" id="{A55E5D9E-23DB-D83B-0BD1-1E083BF94B54}"/>
              </a:ext>
            </a:extLst>
          </p:cNvPr>
          <p:cNvSpPr>
            <a:spLocks noGrp="1" noChangeArrowheads="1"/>
          </p:cNvSpPr>
          <p:nvPr>
            <p:ph type="title"/>
          </p:nvPr>
        </p:nvSpPr>
        <p:spPr>
          <a:xfrm>
            <a:off x="3162300" y="228600"/>
            <a:ext cx="5867400" cy="609600"/>
          </a:xfrm>
        </p:spPr>
        <p:txBody>
          <a:bodyPr/>
          <a:lstStyle/>
          <a:p>
            <a:pPr algn="ctr">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 “I AM” statements in John</a:t>
            </a:r>
          </a:p>
        </p:txBody>
      </p:sp>
      <p:graphicFrame>
        <p:nvGraphicFramePr>
          <p:cNvPr id="16416" name="Group 32">
            <a:extLst>
              <a:ext uri="{FF2B5EF4-FFF2-40B4-BE49-F238E27FC236}">
                <a16:creationId xmlns:a16="http://schemas.microsoft.com/office/drawing/2014/main" id="{852B2351-A514-9F4A-3B5E-C05F61A3C15F}"/>
              </a:ext>
            </a:extLst>
          </p:cNvPr>
          <p:cNvGraphicFramePr>
            <a:graphicFrameLocks noGrp="1"/>
          </p:cNvGraphicFramePr>
          <p:nvPr/>
        </p:nvGraphicFramePr>
        <p:xfrm>
          <a:off x="2438400" y="990601"/>
          <a:ext cx="9144000" cy="5476877"/>
        </p:xfrm>
        <a:graphic>
          <a:graphicData uri="http://schemas.openxmlformats.org/drawingml/2006/table">
            <a:tbl>
              <a:tblPr/>
              <a:tblGrid>
                <a:gridCol w="6858000">
                  <a:extLst>
                    <a:ext uri="{9D8B030D-6E8A-4147-A177-3AD203B41FA5}">
                      <a16:colId xmlns:a16="http://schemas.microsoft.com/office/drawing/2014/main" val="20000"/>
                    </a:ext>
                  </a:extLst>
                </a:gridCol>
                <a:gridCol w="2286000">
                  <a:extLst>
                    <a:ext uri="{9D8B030D-6E8A-4147-A177-3AD203B41FA5}">
                      <a16:colId xmlns:a16="http://schemas.microsoft.com/office/drawing/2014/main" val="20001"/>
                    </a:ext>
                  </a:extLst>
                </a:gridCol>
              </a:tblGrid>
              <a:tr h="608616">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2"/>
                          </a:solidFill>
                          <a:effectLst>
                            <a:outerShdw blurRad="38100" dist="38100" dir="2700000" algn="tl">
                              <a:srgbClr val="FFFFFF"/>
                            </a:outerShdw>
                          </a:effectLst>
                          <a:latin typeface="Calibri" panose="020F0502020204030204" pitchFamily="34" charset="0"/>
                          <a:ea typeface="Calibri" panose="020F0502020204030204" pitchFamily="34" charset="0"/>
                          <a:cs typeface="Calibri" panose="020F0502020204030204" pitchFamily="34" charset="0"/>
                        </a:rPr>
                        <a:t>I am the Bread of Life</a:t>
                      </a: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a:ln>
                            <a:noFill/>
                          </a:ln>
                          <a:solidFill>
                            <a:schemeClr val="bg2"/>
                          </a:solidFill>
                          <a:effectLst>
                            <a:outerShdw blurRad="38100" dist="38100" dir="2700000" algn="tl">
                              <a:srgbClr val="FFFFFF"/>
                            </a:outerShdw>
                          </a:effectLst>
                          <a:latin typeface="Calibri" panose="020F0502020204030204" pitchFamily="34" charset="0"/>
                          <a:ea typeface="Calibri" panose="020F0502020204030204" pitchFamily="34" charset="0"/>
                          <a:cs typeface="Calibri" panose="020F0502020204030204" pitchFamily="34" charset="0"/>
                        </a:rPr>
                        <a:t>6:35</a:t>
                      </a: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0"/>
                  </a:ext>
                </a:extLst>
              </a:tr>
              <a:tr h="606935">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2"/>
                          </a:solidFill>
                          <a:effectLst>
                            <a:outerShdw blurRad="38100" dist="38100" dir="2700000" algn="tl">
                              <a:srgbClr val="FFFFFF"/>
                            </a:outerShdw>
                          </a:effectLst>
                          <a:latin typeface="Calibri" panose="020F0502020204030204" pitchFamily="34" charset="0"/>
                          <a:ea typeface="Calibri" panose="020F0502020204030204" pitchFamily="34" charset="0"/>
                          <a:cs typeface="Calibri" panose="020F0502020204030204" pitchFamily="34" charset="0"/>
                        </a:rPr>
                        <a:t>I am the Light of the world</a:t>
                      </a: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2"/>
                          </a:solidFill>
                          <a:effectLst>
                            <a:outerShdw blurRad="38100" dist="38100" dir="2700000" algn="tl">
                              <a:srgbClr val="FFFFFF"/>
                            </a:outerShdw>
                          </a:effectLst>
                          <a:latin typeface="Calibri" panose="020F0502020204030204" pitchFamily="34" charset="0"/>
                          <a:ea typeface="Calibri" panose="020F0502020204030204" pitchFamily="34" charset="0"/>
                          <a:cs typeface="Calibri" panose="020F0502020204030204" pitchFamily="34" charset="0"/>
                        </a:rPr>
                        <a:t>8:12</a:t>
                      </a: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1"/>
                  </a:ext>
                </a:extLst>
              </a:tr>
              <a:tr h="871566">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2"/>
                          </a:solidFill>
                          <a:effectLst>
                            <a:outerShdw blurRad="38100" dist="38100" dir="2700000" algn="tl">
                              <a:srgbClr val="FFFFFF"/>
                            </a:outerShdw>
                          </a:effectLst>
                          <a:latin typeface="Calibri" panose="020F0502020204030204" pitchFamily="34" charset="0"/>
                          <a:ea typeface="Calibri" panose="020F0502020204030204" pitchFamily="34" charset="0"/>
                          <a:cs typeface="Calibri" panose="020F0502020204030204" pitchFamily="34" charset="0"/>
                        </a:rPr>
                        <a:t>I am the Gate for the sheep</a:t>
                      </a: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2"/>
                          </a:solidFill>
                          <a:effectLst>
                            <a:outerShdw blurRad="38100" dist="38100" dir="2700000" algn="tl">
                              <a:srgbClr val="FFFFFF"/>
                            </a:outerShdw>
                          </a:effectLst>
                          <a:latin typeface="Calibri" panose="020F0502020204030204" pitchFamily="34" charset="0"/>
                          <a:ea typeface="Calibri" panose="020F0502020204030204" pitchFamily="34" charset="0"/>
                          <a:cs typeface="Calibri" panose="020F0502020204030204" pitchFamily="34" charset="0"/>
                        </a:rPr>
                        <a:t>10:7; cf. v.9</a:t>
                      </a: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2"/>
                  </a:ext>
                </a:extLst>
              </a:tr>
              <a:tr h="77506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2"/>
                          </a:solidFill>
                          <a:effectLst>
                            <a:outerShdw blurRad="38100" dist="38100" dir="2700000" algn="tl">
                              <a:srgbClr val="FFFFFF"/>
                            </a:outerShdw>
                          </a:effectLst>
                          <a:latin typeface="Calibri" panose="020F0502020204030204" pitchFamily="34" charset="0"/>
                          <a:ea typeface="Calibri" panose="020F0502020204030204" pitchFamily="34" charset="0"/>
                          <a:cs typeface="Calibri" panose="020F0502020204030204" pitchFamily="34" charset="0"/>
                        </a:rPr>
                        <a:t>I am the Good Shepherd</a:t>
                      </a: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2"/>
                          </a:solidFill>
                          <a:effectLst>
                            <a:outerShdw blurRad="38100" dist="38100" dir="2700000" algn="tl">
                              <a:srgbClr val="FFFFFF"/>
                            </a:outerShdw>
                          </a:effectLst>
                          <a:latin typeface="Calibri" panose="020F0502020204030204" pitchFamily="34" charset="0"/>
                          <a:ea typeface="Calibri" panose="020F0502020204030204" pitchFamily="34" charset="0"/>
                          <a:cs typeface="Calibri" panose="020F0502020204030204" pitchFamily="34" charset="0"/>
                        </a:rPr>
                        <a:t>10:11,14</a:t>
                      </a: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3"/>
                  </a:ext>
                </a:extLst>
              </a:tr>
              <a:tr h="871566">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2"/>
                          </a:solidFill>
                          <a:effectLst>
                            <a:outerShdw blurRad="38100" dist="38100" dir="2700000" algn="tl">
                              <a:srgbClr val="FFFFFF"/>
                            </a:outerShdw>
                          </a:effectLst>
                          <a:latin typeface="Calibri" panose="020F0502020204030204" pitchFamily="34" charset="0"/>
                          <a:ea typeface="Calibri" panose="020F0502020204030204" pitchFamily="34" charset="0"/>
                          <a:cs typeface="Calibri" panose="020F0502020204030204" pitchFamily="34" charset="0"/>
                        </a:rPr>
                        <a:t>I am the Resurrection and the Life</a:t>
                      </a: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2"/>
                          </a:solidFill>
                          <a:effectLst>
                            <a:outerShdw blurRad="38100" dist="38100" dir="2700000" algn="tl">
                              <a:srgbClr val="FFFFFF"/>
                            </a:outerShdw>
                          </a:effectLst>
                          <a:latin typeface="Calibri" panose="020F0502020204030204" pitchFamily="34" charset="0"/>
                          <a:ea typeface="Calibri" panose="020F0502020204030204" pitchFamily="34" charset="0"/>
                          <a:cs typeface="Calibri" panose="020F0502020204030204" pitchFamily="34" charset="0"/>
                        </a:rPr>
                        <a:t>11:25</a:t>
                      </a: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4"/>
                  </a:ext>
                </a:extLst>
              </a:tr>
              <a:tr h="871566">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a:ln>
                            <a:noFill/>
                          </a:ln>
                          <a:solidFill>
                            <a:schemeClr val="bg2"/>
                          </a:solidFill>
                          <a:effectLst>
                            <a:outerShdw blurRad="38100" dist="38100" dir="2700000" algn="tl">
                              <a:srgbClr val="FFFFFF"/>
                            </a:outerShdw>
                          </a:effectLst>
                          <a:latin typeface="Calibri" panose="020F0502020204030204" pitchFamily="34" charset="0"/>
                          <a:ea typeface="Calibri" panose="020F0502020204030204" pitchFamily="34" charset="0"/>
                          <a:cs typeface="Calibri" panose="020F0502020204030204" pitchFamily="34" charset="0"/>
                        </a:rPr>
                        <a:t>I am the Way and the Truth and the Life</a:t>
                      </a: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2"/>
                          </a:solidFill>
                          <a:effectLst>
                            <a:outerShdw blurRad="38100" dist="38100" dir="2700000" algn="tl">
                              <a:srgbClr val="FFFFFF"/>
                            </a:outerShdw>
                          </a:effectLst>
                          <a:latin typeface="Calibri" panose="020F0502020204030204" pitchFamily="34" charset="0"/>
                          <a:ea typeface="Calibri" panose="020F0502020204030204" pitchFamily="34" charset="0"/>
                          <a:cs typeface="Calibri" panose="020F0502020204030204" pitchFamily="34" charset="0"/>
                        </a:rPr>
                        <a:t>14:6</a:t>
                      </a: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5"/>
                  </a:ext>
                </a:extLst>
              </a:tr>
              <a:tr h="871566">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a:ln>
                            <a:noFill/>
                          </a:ln>
                          <a:solidFill>
                            <a:schemeClr val="bg2"/>
                          </a:solidFill>
                          <a:effectLst>
                            <a:outerShdw blurRad="38100" dist="38100" dir="2700000" algn="tl">
                              <a:srgbClr val="FFFFFF"/>
                            </a:outerShdw>
                          </a:effectLst>
                          <a:latin typeface="Calibri" panose="020F0502020204030204" pitchFamily="34" charset="0"/>
                          <a:ea typeface="Calibri" panose="020F0502020204030204" pitchFamily="34" charset="0"/>
                          <a:cs typeface="Calibri" panose="020F0502020204030204" pitchFamily="34" charset="0"/>
                        </a:rPr>
                        <a:t>I am the true Vine</a:t>
                      </a: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2"/>
                          </a:solidFill>
                          <a:effectLst>
                            <a:outerShdw blurRad="38100" dist="38100" dir="2700000" algn="tl">
                              <a:srgbClr val="FFFFFF"/>
                            </a:outerShdw>
                          </a:effectLst>
                          <a:latin typeface="Calibri" panose="020F0502020204030204" pitchFamily="34" charset="0"/>
                          <a:ea typeface="Calibri" panose="020F0502020204030204" pitchFamily="34" charset="0"/>
                          <a:cs typeface="Calibri" panose="020F0502020204030204" pitchFamily="34" charset="0"/>
                        </a:rPr>
                        <a:t>15:1; cf. v.5</a:t>
                      </a: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6"/>
                  </a:ext>
                </a:extLst>
              </a:tr>
            </a:tbl>
          </a:graphicData>
        </a:graphic>
      </p:graphicFrame>
      <p:pic>
        <p:nvPicPr>
          <p:cNvPr id="44062" name="Picture 2">
            <a:extLst>
              <a:ext uri="{FF2B5EF4-FFF2-40B4-BE49-F238E27FC236}">
                <a16:creationId xmlns:a16="http://schemas.microsoft.com/office/drawing/2014/main" id="{3837D020-ED0C-0182-3C05-C5821ED060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990600"/>
            <a:ext cx="14478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title"/>
          </p:nvPr>
        </p:nvSpPr>
        <p:spPr>
          <a:xfrm>
            <a:off x="1181100" y="228600"/>
            <a:ext cx="9829800" cy="914400"/>
          </a:xfrm>
        </p:spPr>
        <p:txBody>
          <a:bodyPr/>
          <a:lstStyle/>
          <a:p>
            <a:pPr algn="ctr" eaLnBrk="1" hangingPunct="1">
              <a:lnSpc>
                <a:spcPct val="100000"/>
              </a:lnSpc>
            </a:pPr>
            <a:r>
              <a:rPr lang="en-US" altLang="en-US" sz="3600" dirty="0">
                <a:effectLst>
                  <a:outerShdw blurRad="38100" dist="38100" dir="2700000" algn="tl">
                    <a:srgbClr val="000000">
                      <a:alpha val="43137"/>
                    </a:srgbClr>
                  </a:outerShdw>
                </a:effectLst>
                <a:cs typeface="Calibri" panose="020F0502020204030204" pitchFamily="34" charset="0"/>
              </a:rPr>
              <a:t>WHY CHRIST’S RESURRECTION?</a:t>
            </a:r>
            <a:endParaRPr lang="en-US" altLang="en-US" sz="36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7411" name="Rectangle 7"/>
          <p:cNvSpPr>
            <a:spLocks noGrp="1" noChangeArrowheads="1"/>
          </p:cNvSpPr>
          <p:nvPr>
            <p:ph type="body" idx="1"/>
          </p:nvPr>
        </p:nvSpPr>
        <p:spPr>
          <a:xfrm>
            <a:off x="609599" y="1143000"/>
            <a:ext cx="9015111" cy="4937760"/>
          </a:xfrm>
        </p:spPr>
        <p:txBody>
          <a:bodyPr/>
          <a:lstStyle/>
          <a:p>
            <a:pPr marL="457200" indent="-457200" eaLnBrk="1" hangingPunct="1">
              <a:spcBef>
                <a:spcPts val="0"/>
              </a:spcBef>
              <a:spcAft>
                <a:spcPts val="2400"/>
              </a:spcAft>
              <a:buSzPct val="100000"/>
              <a:buFont typeface="+mj-lt"/>
              <a:buAutoNum type="arabicPeriod"/>
            </a:pPr>
            <a:r>
              <a:rPr lang="en-US" altLang="en-US" sz="3000" dirty="0">
                <a:effectLst>
                  <a:outerShdw blurRad="38100" dist="38100" dir="2700000" algn="tl">
                    <a:srgbClr val="000000">
                      <a:alpha val="43137"/>
                    </a:srgbClr>
                  </a:outerShdw>
                </a:effectLst>
                <a:cs typeface="Calibri" panose="020F0502020204030204" pitchFamily="34" charset="0"/>
              </a:rPr>
              <a:t>To Fulfill OT Prophecy (1 </a:t>
            </a:r>
            <a:r>
              <a:rPr lang="en-US" altLang="en-US" sz="3000" dirty="0" err="1">
                <a:effectLst>
                  <a:outerShdw blurRad="38100" dist="38100" dir="2700000" algn="tl">
                    <a:srgbClr val="000000">
                      <a:alpha val="43137"/>
                    </a:srgbClr>
                  </a:outerShdw>
                </a:effectLst>
                <a:cs typeface="Calibri" panose="020F0502020204030204" pitchFamily="34" charset="0"/>
              </a:rPr>
              <a:t>Cor</a:t>
            </a:r>
            <a:r>
              <a:rPr lang="en-US" altLang="en-US" sz="3000" dirty="0">
                <a:effectLst>
                  <a:outerShdw blurRad="38100" dist="38100" dir="2700000" algn="tl">
                    <a:srgbClr val="000000">
                      <a:alpha val="43137"/>
                    </a:srgbClr>
                  </a:outerShdw>
                </a:effectLst>
                <a:cs typeface="Calibri" panose="020F0502020204030204" pitchFamily="34" charset="0"/>
              </a:rPr>
              <a:t>. 15:3-4)</a:t>
            </a:r>
            <a:endParaRPr lang="en-US" alt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indent="-457200" eaLnBrk="1" hangingPunct="1">
              <a:spcBef>
                <a:spcPts val="0"/>
              </a:spcBef>
              <a:spcAft>
                <a:spcPts val="2400"/>
              </a:spcAft>
              <a:buSzPct val="100000"/>
              <a:buFont typeface="Wingdings" panose="05000000000000000000" pitchFamily="2" charset="2"/>
              <a:buAutoNum type="arabicPeriod"/>
            </a:pPr>
            <a:r>
              <a:rPr lang="en-US" altLang="en-US" sz="3000" dirty="0">
                <a:effectLst>
                  <a:outerShdw blurRad="38100" dist="38100" dir="2700000" algn="tl">
                    <a:srgbClr val="000000">
                      <a:alpha val="43137"/>
                    </a:srgbClr>
                  </a:outerShdw>
                </a:effectLst>
                <a:cs typeface="Calibri" panose="020F0502020204030204" pitchFamily="34" charset="0"/>
              </a:rPr>
              <a:t>To Fulfill Christ’s Prophecies (John 2:19-22)</a:t>
            </a:r>
            <a:endParaRPr lang="en-US" alt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indent="-457200" eaLnBrk="1" hangingPunct="1">
              <a:spcBef>
                <a:spcPts val="0"/>
              </a:spcBef>
              <a:spcAft>
                <a:spcPts val="2400"/>
              </a:spcAft>
              <a:buSzPct val="100000"/>
              <a:buFont typeface="Wingdings" panose="05000000000000000000" pitchFamily="2" charset="2"/>
              <a:buAutoNum type="arabicPeriod"/>
            </a:pPr>
            <a:r>
              <a:rPr lang="en-US" altLang="en-US" sz="3000" dirty="0">
                <a:effectLst>
                  <a:outerShdw blurRad="38100" dist="38100" dir="2700000" algn="tl">
                    <a:srgbClr val="000000">
                      <a:alpha val="43137"/>
                    </a:srgbClr>
                  </a:outerShdw>
                </a:effectLst>
                <a:cs typeface="Calibri" panose="020F0502020204030204" pitchFamily="34" charset="0"/>
              </a:rPr>
              <a:t>To Solidify Israel’s Unbelief (Matt. 12:38-40)</a:t>
            </a:r>
            <a:endParaRPr lang="en-US" alt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indent="-457200" eaLnBrk="1" hangingPunct="1">
              <a:spcBef>
                <a:spcPts val="0"/>
              </a:spcBef>
              <a:spcAft>
                <a:spcPts val="2400"/>
              </a:spcAft>
              <a:buSzPct val="100000"/>
              <a:buFont typeface="Wingdings" panose="05000000000000000000" pitchFamily="2" charset="2"/>
              <a:buAutoNum type="arabicPeriod"/>
            </a:pPr>
            <a:r>
              <a:rPr lang="en-US" altLang="en-US" sz="3000" dirty="0">
                <a:effectLst>
                  <a:outerShdw blurRad="38100" dist="38100" dir="2700000" algn="tl">
                    <a:srgbClr val="000000">
                      <a:alpha val="43137"/>
                    </a:srgbClr>
                  </a:outerShdw>
                </a:effectLst>
                <a:cs typeface="Calibri" panose="020F0502020204030204" pitchFamily="34" charset="0"/>
              </a:rPr>
              <a:t>To Vindicate Christ’s Deity (John 10:17-18)</a:t>
            </a:r>
            <a:endParaRPr lang="en-US" alt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indent="-457200" eaLnBrk="1" hangingPunct="1">
              <a:spcBef>
                <a:spcPts val="0"/>
              </a:spcBef>
              <a:spcAft>
                <a:spcPts val="2400"/>
              </a:spcAft>
              <a:buSzPct val="100000"/>
              <a:buFont typeface="Wingdings" panose="05000000000000000000" pitchFamily="2" charset="2"/>
              <a:buAutoNum type="arabicPeriod"/>
            </a:pPr>
            <a:r>
              <a:rPr lang="en-US" altLang="en-US" sz="3000" b="1" u="sng" dirty="0">
                <a:solidFill>
                  <a:srgbClr val="FFFFCC"/>
                </a:solidFill>
                <a:effectLst>
                  <a:outerShdw blurRad="38100" dist="38100" dir="2700000" algn="tl">
                    <a:srgbClr val="000000">
                      <a:alpha val="43137"/>
                    </a:srgbClr>
                  </a:outerShdw>
                </a:effectLst>
                <a:cs typeface="Calibri" panose="020F0502020204030204" pitchFamily="34" charset="0"/>
              </a:rPr>
              <a:t>To Foster Christianity‘s Growth (John 20:19)</a:t>
            </a:r>
            <a:endParaRPr lang="en-US" alt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indent="-457200" eaLnBrk="1" hangingPunct="1">
              <a:spcBef>
                <a:spcPts val="0"/>
              </a:spcBef>
              <a:spcAft>
                <a:spcPts val="2400"/>
              </a:spcAft>
              <a:buSzPct val="100000"/>
              <a:buFont typeface="Wingdings" panose="05000000000000000000" pitchFamily="2" charset="2"/>
              <a:buAutoNum type="arabicPeriod"/>
            </a:pPr>
            <a:r>
              <a:rPr lang="en-US" altLang="en-US" sz="3000" dirty="0">
                <a:effectLst>
                  <a:outerShdw blurRad="38100" dist="38100" dir="2700000" algn="tl">
                    <a:srgbClr val="000000">
                      <a:alpha val="43137"/>
                    </a:srgbClr>
                  </a:outerShdw>
                </a:effectLst>
                <a:cs typeface="Calibri" panose="020F0502020204030204" pitchFamily="34" charset="0"/>
              </a:rPr>
              <a:t>To Furnish Christianity’s Message (Acts 3:15)</a:t>
            </a:r>
          </a:p>
          <a:p>
            <a:pPr marL="457200" indent="-457200" eaLnBrk="1" hangingPunct="1">
              <a:spcBef>
                <a:spcPts val="0"/>
              </a:spcBef>
              <a:spcAft>
                <a:spcPts val="2400"/>
              </a:spcAft>
              <a:buSzPct val="100000"/>
              <a:buFont typeface="Wingdings" panose="05000000000000000000" pitchFamily="2" charset="2"/>
              <a:buAutoNum type="arabicPeriod"/>
            </a:pPr>
            <a:r>
              <a:rPr lang="en-US" altLang="en-US" sz="3000" dirty="0">
                <a:effectLst>
                  <a:outerShdw blurRad="38100" dist="38100" dir="2700000" algn="tl">
                    <a:srgbClr val="000000">
                      <a:alpha val="43137"/>
                    </a:srgbClr>
                  </a:outerShdw>
                </a:effectLst>
                <a:cs typeface="Calibri" panose="020F0502020204030204" pitchFamily="34" charset="0"/>
              </a:rPr>
              <a:t>To Guarantee Future Resurrections (1 </a:t>
            </a:r>
            <a:r>
              <a:rPr lang="en-US" altLang="en-US" sz="3000" dirty="0" err="1">
                <a:effectLst>
                  <a:outerShdw blurRad="38100" dist="38100" dir="2700000" algn="tl">
                    <a:srgbClr val="000000">
                      <a:alpha val="43137"/>
                    </a:srgbClr>
                  </a:outerShdw>
                </a:effectLst>
                <a:cs typeface="Calibri" panose="020F0502020204030204" pitchFamily="34" charset="0"/>
              </a:rPr>
              <a:t>Cor</a:t>
            </a:r>
            <a:r>
              <a:rPr lang="en-US" altLang="en-US" sz="3000" dirty="0">
                <a:effectLst>
                  <a:outerShdw blurRad="38100" dist="38100" dir="2700000" algn="tl">
                    <a:srgbClr val="000000">
                      <a:alpha val="43137"/>
                    </a:srgbClr>
                  </a:outerShdw>
                </a:effectLst>
                <a:cs typeface="Calibri" panose="020F0502020204030204" pitchFamily="34" charset="0"/>
              </a:rPr>
              <a:t>. 15:20-23)</a:t>
            </a:r>
            <a:endParaRPr lang="en-US" alt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4465FC0B-6B58-5BE9-6C7C-086F6CADF219}"/>
              </a:ext>
            </a:extLst>
          </p:cNvPr>
          <p:cNvPicPr>
            <a:picLocks noChangeAspect="1"/>
          </p:cNvPicPr>
          <p:nvPr/>
        </p:nvPicPr>
        <p:blipFill>
          <a:blip r:embed="rId3"/>
          <a:stretch>
            <a:fillRect/>
          </a:stretch>
        </p:blipFill>
        <p:spPr>
          <a:xfrm>
            <a:off x="8686800" y="1708565"/>
            <a:ext cx="2875546" cy="3234989"/>
          </a:xfrm>
          <a:prstGeom prst="rect">
            <a:avLst/>
          </a:prstGeom>
          <a:ln>
            <a:solidFill>
              <a:schemeClr val="tx1"/>
            </a:solidFill>
          </a:ln>
        </p:spPr>
      </p:pic>
    </p:spTree>
    <p:extLst>
      <p:ext uri="{BB962C8B-B14F-4D97-AF65-F5344CB8AC3E}">
        <p14:creationId xmlns:p14="http://schemas.microsoft.com/office/powerpoint/2010/main" val="29145099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8C4508-AB76-C766-AAD1-43EFE5317FED}"/>
            </a:ext>
          </a:extLst>
        </p:cNvPr>
        <p:cNvGrpSpPr/>
        <p:nvPr/>
      </p:nvGrpSpPr>
      <p:grpSpPr>
        <a:xfrm>
          <a:off x="0" y="0"/>
          <a:ext cx="0" cy="0"/>
          <a:chOff x="0" y="0"/>
          <a:chExt cx="0" cy="0"/>
        </a:xfrm>
      </p:grpSpPr>
      <p:sp>
        <p:nvSpPr>
          <p:cNvPr id="63491" name="TextBox 8">
            <a:extLst>
              <a:ext uri="{FF2B5EF4-FFF2-40B4-BE49-F238E27FC236}">
                <a16:creationId xmlns:a16="http://schemas.microsoft.com/office/drawing/2014/main" id="{36D6898C-55E3-350A-3622-AC50D98FA09E}"/>
              </a:ext>
            </a:extLst>
          </p:cNvPr>
          <p:cNvSpPr txBox="1">
            <a:spLocks noChangeArrowheads="1"/>
          </p:cNvSpPr>
          <p:nvPr/>
        </p:nvSpPr>
        <p:spPr bwMode="auto">
          <a:xfrm>
            <a:off x="2286000" y="5562600"/>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AutoNum type="romanUcPeriod"/>
              <a:defRPr sz="2800">
                <a:solidFill>
                  <a:schemeClr val="tx1"/>
                </a:solidFill>
                <a:latin typeface="Arial" panose="020B0604020202020204" pitchFamily="34" charset="0"/>
              </a:defRPr>
            </a:lvl1pPr>
            <a:lvl2pPr marL="742950" indent="-285750">
              <a:spcBef>
                <a:spcPct val="20000"/>
              </a:spcBef>
              <a:buClr>
                <a:schemeClr val="tx1"/>
              </a:buClr>
              <a:buFont typeface="Wingdings" panose="05000000000000000000" pitchFamily="2" charset="2"/>
              <a:buAutoNum type="alphaUcPeriod"/>
              <a:defRPr sz="2600">
                <a:solidFill>
                  <a:schemeClr val="tx1"/>
                </a:solidFill>
                <a:latin typeface="Arial" panose="020B0604020202020204" pitchFamily="34" charset="0"/>
              </a:defRPr>
            </a:lvl2pPr>
            <a:lvl3pPr marL="1143000" indent="-228600">
              <a:spcBef>
                <a:spcPct val="20000"/>
              </a:spcBef>
              <a:buClr>
                <a:schemeClr val="tx1"/>
              </a:buClr>
              <a:buFont typeface="Wingdings" panose="05000000000000000000" pitchFamily="2" charset="2"/>
              <a:buAutoNum type="arabicPeriod"/>
              <a:defRPr sz="2400">
                <a:solidFill>
                  <a:schemeClr val="tx1"/>
                </a:solidFill>
                <a:latin typeface="Arial" panose="020B0604020202020204" pitchFamily="34" charset="0"/>
              </a:defRPr>
            </a:lvl3pPr>
            <a:lvl4pPr marL="1600200" indent="-228600">
              <a:spcBef>
                <a:spcPct val="20000"/>
              </a:spcBef>
              <a:buClr>
                <a:schemeClr val="tx1"/>
              </a:buClr>
              <a:buSzPct val="100000"/>
              <a:buAutoNum type="alphaLcParenR"/>
              <a:defRPr sz="2000">
                <a:solidFill>
                  <a:schemeClr val="tx1"/>
                </a:solidFill>
                <a:latin typeface="Arial" panose="020B0604020202020204" pitchFamily="34" charset="0"/>
              </a:defRPr>
            </a:lvl4pPr>
            <a:lvl5pPr marL="2057400" indent="-228600">
              <a:spcBef>
                <a:spcPct val="20000"/>
              </a:spcBef>
              <a:buClr>
                <a:schemeClr val="tx1"/>
              </a:buClr>
              <a:buSzPct val="100000"/>
              <a:buAutoNum type="romanLcPeriod"/>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2400" dirty="0">
              <a:latin typeface="Calibri" panose="020F0502020204030204" pitchFamily="34" charset="0"/>
            </a:endParaRPr>
          </a:p>
        </p:txBody>
      </p:sp>
      <p:sp>
        <p:nvSpPr>
          <p:cNvPr id="3" name="Title 5">
            <a:extLst>
              <a:ext uri="{FF2B5EF4-FFF2-40B4-BE49-F238E27FC236}">
                <a16:creationId xmlns:a16="http://schemas.microsoft.com/office/drawing/2014/main" id="{D33138EE-94E6-E1EF-44A3-48B8B28A9AD8}"/>
              </a:ext>
            </a:extLst>
          </p:cNvPr>
          <p:cNvSpPr txBox="1">
            <a:spLocks/>
          </p:cNvSpPr>
          <p:nvPr/>
        </p:nvSpPr>
        <p:spPr bwMode="auto">
          <a:xfrm>
            <a:off x="3714749" y="381000"/>
            <a:ext cx="47625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a:r>
              <a:rPr lang="en-US" kern="0"/>
              <a:t>Dominoes in a Row</a:t>
            </a:r>
            <a:endParaRPr lang="en-US" kern="0" dirty="0"/>
          </a:p>
        </p:txBody>
      </p:sp>
      <p:pic>
        <p:nvPicPr>
          <p:cNvPr id="4" name="Picture 2" descr="http://i.ytimg.com/vi/IeWsxuDn7NE/hqdefault.jpg">
            <a:extLst>
              <a:ext uri="{FF2B5EF4-FFF2-40B4-BE49-F238E27FC236}">
                <a16:creationId xmlns:a16="http://schemas.microsoft.com/office/drawing/2014/main" id="{C5B8D80B-4FF4-775C-B5B3-24A29EAA6C57}"/>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955801" y="1371600"/>
            <a:ext cx="8382001" cy="4572000"/>
          </a:xfrm>
          <a:prstGeom prst="roundRect">
            <a:avLst/>
          </a:prstGeom>
          <a:noFill/>
          <a:ln w="9525">
            <a:noFill/>
            <a:miter lim="800000"/>
            <a:headEnd/>
            <a:tailEnd/>
          </a:ln>
          <a:effectLst/>
        </p:spPr>
      </p:pic>
    </p:spTree>
    <p:extLst>
      <p:ext uri="{BB962C8B-B14F-4D97-AF65-F5344CB8AC3E}">
        <p14:creationId xmlns:p14="http://schemas.microsoft.com/office/powerpoint/2010/main" val="23194255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807939-35E7-4F52-AA3D-1DD48B0EFF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1"/>
            <a:ext cx="10972800" cy="2523768"/>
          </a:xfrm>
          <a:prstGeom prst="rect">
            <a:avLst/>
          </a:prstGeom>
          <a:noFill/>
          <a:ln w="28575">
            <a:noFill/>
            <a:miter lim="800000"/>
            <a:headEnd/>
            <a:tailEnd/>
          </a:ln>
        </p:spPr>
        <p:txBody>
          <a:bodyPr wrap="square">
            <a:spAutoFit/>
          </a:bodyPr>
          <a:lstStyle/>
          <a:p>
            <a:pPr algn="ctr" eaLnBrk="1" hangingPunct="1">
              <a:spcBef>
                <a:spcPts val="0"/>
              </a:spcBef>
              <a:spcAft>
                <a:spcPts val="1200"/>
              </a:spcAft>
              <a:buClr>
                <a:schemeClr val="tx1"/>
              </a:buClr>
              <a:buSzPct val="75000"/>
              <a:defRPr/>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Matthew 16:18</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also say to you that you are Peter, and upon this rock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will build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oikodomeō</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My church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a:r>
            <a:r>
              <a:rPr lang="en-US" sz="3600" dirty="0">
                <a:effectLst>
                  <a:outerShdw blurRad="38100" dist="38100" dir="2700000" algn="tl">
                    <a:srgbClr val="000000">
                      <a:alpha val="43137"/>
                    </a:srgbClr>
                  </a:outerShdw>
                </a:effectLst>
                <a:cs typeface="Calibri" panose="020F0502020204030204" pitchFamily="34" charset="0"/>
              </a:rPr>
              <a:t>the gates of Hades WILL NOT overpower it.”</a:t>
            </a:r>
            <a:endParaRPr lang="en-US" altLang="en-US" sz="3600" dirty="0">
              <a:effectLst>
                <a:outerShdw blurRad="38100" dist="38100" dir="2700000" algn="tl">
                  <a:srgbClr val="000000">
                    <a:alpha val="43137"/>
                  </a:srgbClr>
                </a:outerShdw>
              </a:effectLst>
              <a:cs typeface="Calibri" panose="020F0502020204030204" pitchFamily="34" charset="0"/>
            </a:endParaRPr>
          </a:p>
        </p:txBody>
      </p:sp>
      <p:pic>
        <p:nvPicPr>
          <p:cNvPr id="4" name="Picture 3">
            <a:extLst>
              <a:ext uri="{FF2B5EF4-FFF2-40B4-BE49-F238E27FC236}">
                <a16:creationId xmlns:a16="http://schemas.microsoft.com/office/drawing/2014/main" id="{4FA8FF99-5E30-4649-BBE1-63182A55E4D3}"/>
              </a:ext>
            </a:extLst>
          </p:cNvPr>
          <p:cNvPicPr>
            <a:picLocks noChangeAspect="1"/>
          </p:cNvPicPr>
          <p:nvPr/>
        </p:nvPicPr>
        <p:blipFill>
          <a:blip r:embed="rId4"/>
          <a:stretch>
            <a:fillRect/>
          </a:stretch>
        </p:blipFill>
        <p:spPr>
          <a:xfrm>
            <a:off x="1758320" y="2819400"/>
            <a:ext cx="8675360" cy="1828959"/>
          </a:xfrm>
          <a:prstGeom prst="rect">
            <a:avLst/>
          </a:prstGeom>
        </p:spPr>
      </p:pic>
    </p:spTree>
    <p:extLst>
      <p:ext uri="{BB962C8B-B14F-4D97-AF65-F5344CB8AC3E}">
        <p14:creationId xmlns:p14="http://schemas.microsoft.com/office/powerpoint/2010/main" val="4770040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47CF1F-8FBD-4ED8-358C-0688E5AFBB14}"/>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799" cy="1969770"/>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Ephesians 2:20</a:t>
            </a:r>
          </a:p>
          <a:p>
            <a:pPr algn="just">
              <a:spcBef>
                <a:spcPts val="600"/>
              </a:spcBef>
              <a:spcAft>
                <a:spcPts val="6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“having been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built on the foundation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of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apostles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prophets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Christ Jesus Himself being the corner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stone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3"/>
          <a:stretch>
            <a:fillRect/>
          </a:stretch>
        </p:blipFill>
        <p:spPr>
          <a:xfrm>
            <a:off x="3810000" y="2514600"/>
            <a:ext cx="4572000" cy="2286000"/>
          </a:xfrm>
          <a:prstGeom prst="rect">
            <a:avLst/>
          </a:prstGeom>
          <a:ln>
            <a:solidFill>
              <a:schemeClr val="tx1"/>
            </a:solidFill>
          </a:ln>
        </p:spPr>
      </p:pic>
    </p:spTree>
    <p:extLst>
      <p:ext uri="{BB962C8B-B14F-4D97-AF65-F5344CB8AC3E}">
        <p14:creationId xmlns:p14="http://schemas.microsoft.com/office/powerpoint/2010/main" val="3245258978"/>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49A613A-85F1-4E0D-982D-96A3538A6C49}"/>
              </a:ext>
            </a:extLst>
          </p:cNvPr>
          <p:cNvGraphicFramePr>
            <a:graphicFrameLocks noGrp="1"/>
          </p:cNvGraphicFramePr>
          <p:nvPr>
            <p:ph idx="1"/>
          </p:nvPr>
        </p:nvGraphicFramePr>
        <p:xfrm>
          <a:off x="609600" y="365760"/>
          <a:ext cx="10972800" cy="6035040"/>
        </p:xfrm>
        <a:graphic>
          <a:graphicData uri="http://schemas.openxmlformats.org/drawingml/2006/table">
            <a:tbl>
              <a:tblPr firstRow="1" bandRow="1">
                <a:tableStyleId>{5C22544A-7EE6-4342-B048-85BDC9FD1C3A}</a:tableStyleId>
              </a:tblPr>
              <a:tblGrid>
                <a:gridCol w="4191000">
                  <a:extLst>
                    <a:ext uri="{9D8B030D-6E8A-4147-A177-3AD203B41FA5}">
                      <a16:colId xmlns:a16="http://schemas.microsoft.com/office/drawing/2014/main" val="690753193"/>
                    </a:ext>
                  </a:extLst>
                </a:gridCol>
                <a:gridCol w="3124200">
                  <a:extLst>
                    <a:ext uri="{9D8B030D-6E8A-4147-A177-3AD203B41FA5}">
                      <a16:colId xmlns:a16="http://schemas.microsoft.com/office/drawing/2014/main" val="286287145"/>
                    </a:ext>
                  </a:extLst>
                </a:gridCol>
                <a:gridCol w="3657600">
                  <a:extLst>
                    <a:ext uri="{9D8B030D-6E8A-4147-A177-3AD203B41FA5}">
                      <a16:colId xmlns:a16="http://schemas.microsoft.com/office/drawing/2014/main" val="1804750111"/>
                    </a:ext>
                  </a:extLst>
                </a:gridCol>
              </a:tblGrid>
              <a:tr h="914400">
                <a:tc gridSpan="3">
                  <a:txBody>
                    <a:bodyPr/>
                    <a:lstStyle/>
                    <a:p>
                      <a:pPr algn="ctr"/>
                      <a:r>
                        <a:rPr lang="en-US" sz="3600" b="0" kern="1200" noProof="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What Happened to Christ’s Disciples?</a:t>
                      </a:r>
                      <a:endParaRPr lang="en-US" sz="3600" b="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txBody>
                  <a:tcPr anchor="ct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extLst>
                  <a:ext uri="{0D108BD9-81ED-4DB2-BD59-A6C34878D82A}">
                    <a16:rowId xmlns:a16="http://schemas.microsoft.com/office/drawing/2014/main" val="2169232981"/>
                  </a:ext>
                </a:extLst>
              </a:tr>
              <a:tr h="731520">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Disciple</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Place</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Martyrdom</a:t>
                      </a:r>
                    </a:p>
                  </a:txBody>
                  <a:tcPr anchor="ctr"/>
                </a:tc>
                <a:extLst>
                  <a:ext uri="{0D108BD9-81ED-4DB2-BD59-A6C34878D82A}">
                    <a16:rowId xmlns:a16="http://schemas.microsoft.com/office/drawing/2014/main" val="1318531292"/>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James the Son of Alpheus</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Jerusalem</a:t>
                      </a:r>
                    </a:p>
                  </a:txBody>
                  <a:tcPr anchor="ctr"/>
                </a:tc>
                <a:tc>
                  <a:txBody>
                    <a:bodyPr/>
                    <a:lstStyle/>
                    <a:p>
                      <a:pPr algn="ctr"/>
                      <a:r>
                        <a:rPr lang="en-US" sz="2800" dirty="0">
                          <a:latin typeface="Calibri" panose="020F0502020204030204" pitchFamily="34" charset="0"/>
                          <a:cs typeface="Calibri" panose="020F0502020204030204" pitchFamily="34" charset="0"/>
                        </a:rPr>
                        <a:t>Clubbed to death</a:t>
                      </a:r>
                    </a:p>
                  </a:txBody>
                  <a:tcPr anchor="ctr"/>
                </a:tc>
                <a:extLst>
                  <a:ext uri="{0D108BD9-81ED-4DB2-BD59-A6C34878D82A}">
                    <a16:rowId xmlns:a16="http://schemas.microsoft.com/office/drawing/2014/main" val="777567912"/>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Simon the Zealot</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Jerusalem</a:t>
                      </a:r>
                    </a:p>
                  </a:txBody>
                  <a:tcPr anchor="ctr"/>
                </a:tc>
                <a:tc>
                  <a:txBody>
                    <a:bodyPr/>
                    <a:lstStyle/>
                    <a:p>
                      <a:pPr algn="ctr"/>
                      <a:r>
                        <a:rPr lang="en-US" sz="2800" dirty="0">
                          <a:latin typeface="Calibri" panose="020F0502020204030204" pitchFamily="34" charset="0"/>
                          <a:cs typeface="Calibri" panose="020F0502020204030204" pitchFamily="34" charset="0"/>
                        </a:rPr>
                        <a:t>Martyred</a:t>
                      </a:r>
                    </a:p>
                  </a:txBody>
                  <a:tcPr anchor="ctr"/>
                </a:tc>
                <a:extLst>
                  <a:ext uri="{0D108BD9-81ED-4DB2-BD59-A6C34878D82A}">
                    <a16:rowId xmlns:a16="http://schemas.microsoft.com/office/drawing/2014/main" val="2088523037"/>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James the Son of Zebedee</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Judea (Acts 12:2)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Calibri" panose="020F0502020204030204" pitchFamily="34" charset="0"/>
                          <a:cs typeface="Calibri" panose="020F0502020204030204" pitchFamily="34" charset="0"/>
                        </a:rPr>
                        <a:t>Executed</a:t>
                      </a:r>
                    </a:p>
                  </a:txBody>
                  <a:tcPr anchor="ctr"/>
                </a:tc>
                <a:extLst>
                  <a:ext uri="{0D108BD9-81ED-4DB2-BD59-A6C34878D82A}">
                    <a16:rowId xmlns:a16="http://schemas.microsoft.com/office/drawing/2014/main" val="3167288718"/>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Thaddeus</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Mesopotamia</a:t>
                      </a:r>
                    </a:p>
                  </a:txBody>
                  <a:tcPr anchor="ctr"/>
                </a:tc>
                <a:tc>
                  <a:txBody>
                    <a:bodyPr/>
                    <a:lstStyle/>
                    <a:p>
                      <a:pPr algn="ctr"/>
                      <a:r>
                        <a:rPr lang="en-US" sz="2800" dirty="0">
                          <a:latin typeface="Calibri" panose="020F0502020204030204" pitchFamily="34" charset="0"/>
                          <a:cs typeface="Calibri" panose="020F0502020204030204" pitchFamily="34" charset="0"/>
                        </a:rPr>
                        <a:t>Beaten to death</a:t>
                      </a:r>
                    </a:p>
                  </a:txBody>
                  <a:tcPr anchor="ctr"/>
                </a:tc>
                <a:extLst>
                  <a:ext uri="{0D108BD9-81ED-4DB2-BD59-A6C34878D82A}">
                    <a16:rowId xmlns:a16="http://schemas.microsoft.com/office/drawing/2014/main" val="1287159523"/>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Peter</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Babylon, Rome</a:t>
                      </a:r>
                    </a:p>
                  </a:txBody>
                  <a:tcPr anchor="ctr"/>
                </a:tc>
                <a:tc>
                  <a:txBody>
                    <a:bodyPr/>
                    <a:lstStyle/>
                    <a:p>
                      <a:pPr algn="ctr"/>
                      <a:r>
                        <a:rPr lang="en-US" sz="2800" dirty="0">
                          <a:latin typeface="Calibri" panose="020F0502020204030204" pitchFamily="34" charset="0"/>
                          <a:cs typeface="Calibri" panose="020F0502020204030204" pitchFamily="34" charset="0"/>
                        </a:rPr>
                        <a:t>Crucified upside down</a:t>
                      </a:r>
                    </a:p>
                  </a:txBody>
                  <a:tcPr anchor="ctr"/>
                </a:tc>
                <a:extLst>
                  <a:ext uri="{0D108BD9-81ED-4DB2-BD59-A6C34878D82A}">
                    <a16:rowId xmlns:a16="http://schemas.microsoft.com/office/drawing/2014/main" val="1793763941"/>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Matthew</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Parthia (Tehran)</a:t>
                      </a:r>
                    </a:p>
                  </a:txBody>
                  <a:tcPr anchor="ctr"/>
                </a:tc>
                <a:tc>
                  <a:txBody>
                    <a:bodyPr/>
                    <a:lstStyle/>
                    <a:p>
                      <a:pPr algn="ctr"/>
                      <a:r>
                        <a:rPr lang="en-US" sz="2800" dirty="0">
                          <a:latin typeface="Calibri" panose="020F0502020204030204" pitchFamily="34" charset="0"/>
                          <a:cs typeface="Calibri" panose="020F0502020204030204" pitchFamily="34" charset="0"/>
                        </a:rPr>
                        <a:t>Beheaded</a:t>
                      </a:r>
                    </a:p>
                  </a:txBody>
                  <a:tcPr anchor="ctr"/>
                </a:tc>
                <a:extLst>
                  <a:ext uri="{0D108BD9-81ED-4DB2-BD59-A6C34878D82A}">
                    <a16:rowId xmlns:a16="http://schemas.microsoft.com/office/drawing/2014/main" val="183737382"/>
                  </a:ext>
                </a:extLst>
              </a:tr>
            </a:tbl>
          </a:graphicData>
        </a:graphic>
      </p:graphicFrame>
    </p:spTree>
    <p:extLst>
      <p:ext uri="{BB962C8B-B14F-4D97-AF65-F5344CB8AC3E}">
        <p14:creationId xmlns:p14="http://schemas.microsoft.com/office/powerpoint/2010/main" val="25684573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49A613A-85F1-4E0D-982D-96A3538A6C49}"/>
              </a:ext>
            </a:extLst>
          </p:cNvPr>
          <p:cNvGraphicFramePr>
            <a:graphicFrameLocks noGrp="1"/>
          </p:cNvGraphicFramePr>
          <p:nvPr>
            <p:ph idx="1"/>
          </p:nvPr>
        </p:nvGraphicFramePr>
        <p:xfrm>
          <a:off x="609600" y="365760"/>
          <a:ext cx="10972800" cy="5730240"/>
        </p:xfrm>
        <a:graphic>
          <a:graphicData uri="http://schemas.openxmlformats.org/drawingml/2006/table">
            <a:tbl>
              <a:tblPr firstRow="1" bandRow="1">
                <a:tableStyleId>{5C22544A-7EE6-4342-B048-85BDC9FD1C3A}</a:tableStyleId>
              </a:tblPr>
              <a:tblGrid>
                <a:gridCol w="4187952">
                  <a:extLst>
                    <a:ext uri="{9D8B030D-6E8A-4147-A177-3AD203B41FA5}">
                      <a16:colId xmlns:a16="http://schemas.microsoft.com/office/drawing/2014/main" val="690753193"/>
                    </a:ext>
                  </a:extLst>
                </a:gridCol>
                <a:gridCol w="3127248">
                  <a:extLst>
                    <a:ext uri="{9D8B030D-6E8A-4147-A177-3AD203B41FA5}">
                      <a16:colId xmlns:a16="http://schemas.microsoft.com/office/drawing/2014/main" val="286287145"/>
                    </a:ext>
                  </a:extLst>
                </a:gridCol>
                <a:gridCol w="3657600">
                  <a:extLst>
                    <a:ext uri="{9D8B030D-6E8A-4147-A177-3AD203B41FA5}">
                      <a16:colId xmlns:a16="http://schemas.microsoft.com/office/drawing/2014/main" val="1804750111"/>
                    </a:ext>
                  </a:extLst>
                </a:gridCol>
              </a:tblGrid>
              <a:tr h="914400">
                <a:tc gridSpan="3">
                  <a:txBody>
                    <a:bodyPr/>
                    <a:lstStyle/>
                    <a:p>
                      <a:pPr algn="ctr"/>
                      <a:r>
                        <a:rPr lang="en-US" sz="3600" b="0" kern="1200" noProof="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What Happened to Christ’s Disciples?</a:t>
                      </a:r>
                      <a:endParaRPr lang="en-US" sz="3600" b="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txBody>
                  <a:tcPr anchor="ct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extLst>
                  <a:ext uri="{0D108BD9-81ED-4DB2-BD59-A6C34878D82A}">
                    <a16:rowId xmlns:a16="http://schemas.microsoft.com/office/drawing/2014/main" val="2169232981"/>
                  </a:ext>
                </a:extLst>
              </a:tr>
              <a:tr h="731520">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Disciple</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Place</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Martyrdom</a:t>
                      </a:r>
                    </a:p>
                  </a:txBody>
                  <a:tcPr anchor="ctr"/>
                </a:tc>
                <a:extLst>
                  <a:ext uri="{0D108BD9-81ED-4DB2-BD59-A6C34878D82A}">
                    <a16:rowId xmlns:a16="http://schemas.microsoft.com/office/drawing/2014/main" val="1318531292"/>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John</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Asia Minor, Patmos, Ephesus</a:t>
                      </a:r>
                    </a:p>
                  </a:txBody>
                  <a:tcPr anchor="ctr"/>
                </a:tc>
                <a:tc>
                  <a:txBody>
                    <a:bodyPr/>
                    <a:lstStyle/>
                    <a:p>
                      <a:pPr algn="ctr"/>
                      <a:r>
                        <a:rPr lang="en-US" sz="2800" dirty="0">
                          <a:latin typeface="Calibri" panose="020F0502020204030204" pitchFamily="34" charset="0"/>
                          <a:cs typeface="Calibri" panose="020F0502020204030204" pitchFamily="34" charset="0"/>
                        </a:rPr>
                        <a:t>Fried in boiling oil</a:t>
                      </a:r>
                    </a:p>
                  </a:txBody>
                  <a:tcPr anchor="ctr"/>
                </a:tc>
                <a:extLst>
                  <a:ext uri="{0D108BD9-81ED-4DB2-BD59-A6C34878D82A}">
                    <a16:rowId xmlns:a16="http://schemas.microsoft.com/office/drawing/2014/main" val="777567912"/>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Philip</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E. Turkey</a:t>
                      </a:r>
                    </a:p>
                  </a:txBody>
                  <a:tcPr anchor="ctr"/>
                </a:tc>
                <a:tc>
                  <a:txBody>
                    <a:bodyPr/>
                    <a:lstStyle/>
                    <a:p>
                      <a:pPr algn="ctr"/>
                      <a:r>
                        <a:rPr lang="en-US" sz="2800" dirty="0">
                          <a:latin typeface="Calibri" panose="020F0502020204030204" pitchFamily="34" charset="0"/>
                          <a:cs typeface="Calibri" panose="020F0502020204030204" pitchFamily="34" charset="0"/>
                        </a:rPr>
                        <a:t>Tortured &amp; crucified</a:t>
                      </a:r>
                    </a:p>
                  </a:txBody>
                  <a:tcPr anchor="ctr"/>
                </a:tc>
                <a:extLst>
                  <a:ext uri="{0D108BD9-81ED-4DB2-BD59-A6C34878D82A}">
                    <a16:rowId xmlns:a16="http://schemas.microsoft.com/office/drawing/2014/main" val="2088523037"/>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Thomas</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India</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Calibri" panose="020F0502020204030204" pitchFamily="34" charset="0"/>
                          <a:cs typeface="Calibri" panose="020F0502020204030204" pitchFamily="34" charset="0"/>
                        </a:rPr>
                        <a:t>Speared</a:t>
                      </a:r>
                    </a:p>
                  </a:txBody>
                  <a:tcPr anchor="ctr"/>
                </a:tc>
                <a:extLst>
                  <a:ext uri="{0D108BD9-81ED-4DB2-BD59-A6C34878D82A}">
                    <a16:rowId xmlns:a16="http://schemas.microsoft.com/office/drawing/2014/main" val="3167288718"/>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Bartholomew</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India</a:t>
                      </a:r>
                    </a:p>
                  </a:txBody>
                  <a:tcPr anchor="ctr"/>
                </a:tc>
                <a:tc>
                  <a:txBody>
                    <a:bodyPr/>
                    <a:lstStyle/>
                    <a:p>
                      <a:pPr algn="ctr"/>
                      <a:r>
                        <a:rPr lang="en-US" sz="2800" dirty="0">
                          <a:latin typeface="Calibri" panose="020F0502020204030204" pitchFamily="34" charset="0"/>
                          <a:cs typeface="Calibri" panose="020F0502020204030204" pitchFamily="34" charset="0"/>
                        </a:rPr>
                        <a:t>Flayed &amp; crucified</a:t>
                      </a:r>
                    </a:p>
                  </a:txBody>
                  <a:tcPr anchor="ctr"/>
                </a:tc>
                <a:extLst>
                  <a:ext uri="{0D108BD9-81ED-4DB2-BD59-A6C34878D82A}">
                    <a16:rowId xmlns:a16="http://schemas.microsoft.com/office/drawing/2014/main" val="1287159523"/>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Andrew</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Ukraine, Russia, Greece</a:t>
                      </a:r>
                    </a:p>
                  </a:txBody>
                  <a:tcPr anchor="ctr"/>
                </a:tc>
                <a:tc>
                  <a:txBody>
                    <a:bodyPr/>
                    <a:lstStyle/>
                    <a:p>
                      <a:pPr algn="ctr"/>
                      <a:r>
                        <a:rPr lang="en-US" sz="2800" dirty="0">
                          <a:latin typeface="Calibri" panose="020F0502020204030204" pitchFamily="34" charset="0"/>
                          <a:cs typeface="Calibri" panose="020F0502020204030204" pitchFamily="34" charset="0"/>
                        </a:rPr>
                        <a:t>Hanged</a:t>
                      </a:r>
                    </a:p>
                  </a:txBody>
                  <a:tcPr anchor="ctr"/>
                </a:tc>
                <a:extLst>
                  <a:ext uri="{0D108BD9-81ED-4DB2-BD59-A6C34878D82A}">
                    <a16:rowId xmlns:a16="http://schemas.microsoft.com/office/drawing/2014/main" val="1793763941"/>
                  </a:ext>
                </a:extLst>
              </a:tr>
            </a:tbl>
          </a:graphicData>
        </a:graphic>
      </p:graphicFrame>
    </p:spTree>
    <p:extLst>
      <p:ext uri="{BB962C8B-B14F-4D97-AF65-F5344CB8AC3E}">
        <p14:creationId xmlns:p14="http://schemas.microsoft.com/office/powerpoint/2010/main" val="36979048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title"/>
          </p:nvPr>
        </p:nvSpPr>
        <p:spPr>
          <a:xfrm>
            <a:off x="1181100" y="228600"/>
            <a:ext cx="9829800" cy="914400"/>
          </a:xfrm>
        </p:spPr>
        <p:txBody>
          <a:bodyPr/>
          <a:lstStyle/>
          <a:p>
            <a:pPr algn="ctr" eaLnBrk="1" hangingPunct="1">
              <a:lnSpc>
                <a:spcPct val="100000"/>
              </a:lnSpc>
            </a:pPr>
            <a:r>
              <a:rPr lang="en-US" altLang="en-US" sz="3600" dirty="0">
                <a:effectLst>
                  <a:outerShdw blurRad="38100" dist="38100" dir="2700000" algn="tl">
                    <a:srgbClr val="000000">
                      <a:alpha val="43137"/>
                    </a:srgbClr>
                  </a:outerShdw>
                </a:effectLst>
                <a:cs typeface="Calibri" panose="020F0502020204030204" pitchFamily="34" charset="0"/>
              </a:rPr>
              <a:t>WHY CHRIST’S RESURRECTION?</a:t>
            </a:r>
            <a:endParaRPr lang="en-US" altLang="en-US" sz="36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7411" name="Rectangle 7"/>
          <p:cNvSpPr>
            <a:spLocks noGrp="1" noChangeArrowheads="1"/>
          </p:cNvSpPr>
          <p:nvPr>
            <p:ph type="body" idx="1"/>
          </p:nvPr>
        </p:nvSpPr>
        <p:spPr>
          <a:xfrm>
            <a:off x="609599" y="1143000"/>
            <a:ext cx="9015111" cy="4937760"/>
          </a:xfrm>
        </p:spPr>
        <p:txBody>
          <a:bodyPr/>
          <a:lstStyle/>
          <a:p>
            <a:pPr marL="457200" indent="-457200" eaLnBrk="1" hangingPunct="1">
              <a:spcBef>
                <a:spcPts val="0"/>
              </a:spcBef>
              <a:spcAft>
                <a:spcPts val="2400"/>
              </a:spcAft>
              <a:buSzPct val="100000"/>
              <a:buFont typeface="+mj-lt"/>
              <a:buAutoNum type="arabicPeriod"/>
            </a:pPr>
            <a:r>
              <a:rPr lang="en-US" altLang="en-US" sz="3000" dirty="0">
                <a:effectLst>
                  <a:outerShdw blurRad="38100" dist="38100" dir="2700000" algn="tl">
                    <a:srgbClr val="000000">
                      <a:alpha val="43137"/>
                    </a:srgbClr>
                  </a:outerShdw>
                </a:effectLst>
                <a:cs typeface="Calibri" panose="020F0502020204030204" pitchFamily="34" charset="0"/>
              </a:rPr>
              <a:t>To Fulfill OT Prophecy (1 </a:t>
            </a:r>
            <a:r>
              <a:rPr lang="en-US" altLang="en-US" sz="3000" dirty="0" err="1">
                <a:effectLst>
                  <a:outerShdw blurRad="38100" dist="38100" dir="2700000" algn="tl">
                    <a:srgbClr val="000000">
                      <a:alpha val="43137"/>
                    </a:srgbClr>
                  </a:outerShdw>
                </a:effectLst>
                <a:cs typeface="Calibri" panose="020F0502020204030204" pitchFamily="34" charset="0"/>
              </a:rPr>
              <a:t>Cor</a:t>
            </a:r>
            <a:r>
              <a:rPr lang="en-US" altLang="en-US" sz="3000" dirty="0">
                <a:effectLst>
                  <a:outerShdw blurRad="38100" dist="38100" dir="2700000" algn="tl">
                    <a:srgbClr val="000000">
                      <a:alpha val="43137"/>
                    </a:srgbClr>
                  </a:outerShdw>
                </a:effectLst>
                <a:cs typeface="Calibri" panose="020F0502020204030204" pitchFamily="34" charset="0"/>
              </a:rPr>
              <a:t>. 15:3-4)</a:t>
            </a:r>
            <a:endParaRPr lang="en-US" alt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indent="-457200" eaLnBrk="1" hangingPunct="1">
              <a:spcBef>
                <a:spcPts val="0"/>
              </a:spcBef>
              <a:spcAft>
                <a:spcPts val="2400"/>
              </a:spcAft>
              <a:buSzPct val="100000"/>
              <a:buFont typeface="Wingdings" panose="05000000000000000000" pitchFamily="2" charset="2"/>
              <a:buAutoNum type="arabicPeriod"/>
            </a:pPr>
            <a:r>
              <a:rPr lang="en-US" altLang="en-US" sz="3000" dirty="0">
                <a:effectLst>
                  <a:outerShdw blurRad="38100" dist="38100" dir="2700000" algn="tl">
                    <a:srgbClr val="000000">
                      <a:alpha val="43137"/>
                    </a:srgbClr>
                  </a:outerShdw>
                </a:effectLst>
                <a:cs typeface="Calibri" panose="020F0502020204030204" pitchFamily="34" charset="0"/>
              </a:rPr>
              <a:t>To Fulfill Christ’s Prophecies (John 2:19-22)</a:t>
            </a:r>
            <a:endParaRPr lang="en-US" alt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indent="-457200" eaLnBrk="1" hangingPunct="1">
              <a:spcBef>
                <a:spcPts val="0"/>
              </a:spcBef>
              <a:spcAft>
                <a:spcPts val="2400"/>
              </a:spcAft>
              <a:buSzPct val="100000"/>
              <a:buFont typeface="Wingdings" panose="05000000000000000000" pitchFamily="2" charset="2"/>
              <a:buAutoNum type="arabicPeriod"/>
            </a:pPr>
            <a:r>
              <a:rPr lang="en-US" altLang="en-US" sz="3000" dirty="0">
                <a:effectLst>
                  <a:outerShdw blurRad="38100" dist="38100" dir="2700000" algn="tl">
                    <a:srgbClr val="000000">
                      <a:alpha val="43137"/>
                    </a:srgbClr>
                  </a:outerShdw>
                </a:effectLst>
                <a:cs typeface="Calibri" panose="020F0502020204030204" pitchFamily="34" charset="0"/>
              </a:rPr>
              <a:t>To Solidify Israel’s Unbelief (Matt. 12:38-40)</a:t>
            </a:r>
            <a:endParaRPr lang="en-US" alt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indent="-457200" eaLnBrk="1" hangingPunct="1">
              <a:spcBef>
                <a:spcPts val="0"/>
              </a:spcBef>
              <a:spcAft>
                <a:spcPts val="2400"/>
              </a:spcAft>
              <a:buSzPct val="100000"/>
              <a:buFont typeface="Wingdings" panose="05000000000000000000" pitchFamily="2" charset="2"/>
              <a:buAutoNum type="arabicPeriod"/>
            </a:pPr>
            <a:r>
              <a:rPr lang="en-US" altLang="en-US" sz="3000" dirty="0">
                <a:effectLst>
                  <a:outerShdw blurRad="38100" dist="38100" dir="2700000" algn="tl">
                    <a:srgbClr val="000000">
                      <a:alpha val="43137"/>
                    </a:srgbClr>
                  </a:outerShdw>
                </a:effectLst>
                <a:cs typeface="Calibri" panose="020F0502020204030204" pitchFamily="34" charset="0"/>
              </a:rPr>
              <a:t>To Vindicate Christ’s Deity (John 10:17-18)</a:t>
            </a:r>
            <a:endParaRPr lang="en-US" alt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indent="-457200" eaLnBrk="1" hangingPunct="1">
              <a:spcBef>
                <a:spcPts val="0"/>
              </a:spcBef>
              <a:spcAft>
                <a:spcPts val="2400"/>
              </a:spcAft>
              <a:buSzPct val="100000"/>
              <a:buFont typeface="Wingdings" panose="05000000000000000000" pitchFamily="2" charset="2"/>
              <a:buAutoNum type="arabicPeriod"/>
            </a:pPr>
            <a:r>
              <a:rPr lang="en-US" altLang="en-US" sz="3000" dirty="0">
                <a:effectLst>
                  <a:outerShdw blurRad="38100" dist="38100" dir="2700000" algn="tl">
                    <a:srgbClr val="000000">
                      <a:alpha val="43137"/>
                    </a:srgbClr>
                  </a:outerShdw>
                </a:effectLst>
                <a:cs typeface="Calibri" panose="020F0502020204030204" pitchFamily="34" charset="0"/>
              </a:rPr>
              <a:t>To Foster Christianity‘s Growth (John 20:19)</a:t>
            </a:r>
            <a:endParaRPr lang="en-US" alt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indent="-457200" eaLnBrk="1" hangingPunct="1">
              <a:spcBef>
                <a:spcPts val="0"/>
              </a:spcBef>
              <a:spcAft>
                <a:spcPts val="2400"/>
              </a:spcAft>
              <a:buSzPct val="100000"/>
              <a:buFont typeface="Wingdings" panose="05000000000000000000" pitchFamily="2" charset="2"/>
              <a:buAutoNum type="arabicPeriod"/>
            </a:pPr>
            <a:r>
              <a:rPr lang="en-US" altLang="en-US" sz="3000" b="1" u="sng" dirty="0">
                <a:solidFill>
                  <a:srgbClr val="FFFFCC"/>
                </a:solidFill>
                <a:effectLst>
                  <a:outerShdw blurRad="38100" dist="38100" dir="2700000" algn="tl">
                    <a:srgbClr val="000000">
                      <a:alpha val="43137"/>
                    </a:srgbClr>
                  </a:outerShdw>
                </a:effectLst>
                <a:cs typeface="Calibri" panose="020F0502020204030204" pitchFamily="34" charset="0"/>
              </a:rPr>
              <a:t>To Furnish Christianity’s Message (Acts 3:15)</a:t>
            </a:r>
          </a:p>
          <a:p>
            <a:pPr marL="457200" indent="-457200" eaLnBrk="1" hangingPunct="1">
              <a:spcBef>
                <a:spcPts val="0"/>
              </a:spcBef>
              <a:spcAft>
                <a:spcPts val="2400"/>
              </a:spcAft>
              <a:buSzPct val="100000"/>
              <a:buFont typeface="Wingdings" panose="05000000000000000000" pitchFamily="2" charset="2"/>
              <a:buAutoNum type="arabicPeriod"/>
            </a:pPr>
            <a:r>
              <a:rPr lang="en-US" altLang="en-US" sz="3000" dirty="0">
                <a:effectLst>
                  <a:outerShdw blurRad="38100" dist="38100" dir="2700000" algn="tl">
                    <a:srgbClr val="000000">
                      <a:alpha val="43137"/>
                    </a:srgbClr>
                  </a:outerShdw>
                </a:effectLst>
                <a:cs typeface="Calibri" panose="020F0502020204030204" pitchFamily="34" charset="0"/>
              </a:rPr>
              <a:t>To Guarantee Future Resurrections (1 </a:t>
            </a:r>
            <a:r>
              <a:rPr lang="en-US" altLang="en-US" sz="3000" dirty="0" err="1">
                <a:effectLst>
                  <a:outerShdw blurRad="38100" dist="38100" dir="2700000" algn="tl">
                    <a:srgbClr val="000000">
                      <a:alpha val="43137"/>
                    </a:srgbClr>
                  </a:outerShdw>
                </a:effectLst>
                <a:cs typeface="Calibri" panose="020F0502020204030204" pitchFamily="34" charset="0"/>
              </a:rPr>
              <a:t>Cor</a:t>
            </a:r>
            <a:r>
              <a:rPr lang="en-US" altLang="en-US" sz="3000" dirty="0">
                <a:effectLst>
                  <a:outerShdw blurRad="38100" dist="38100" dir="2700000" algn="tl">
                    <a:srgbClr val="000000">
                      <a:alpha val="43137"/>
                    </a:srgbClr>
                  </a:outerShdw>
                </a:effectLst>
                <a:cs typeface="Calibri" panose="020F0502020204030204" pitchFamily="34" charset="0"/>
              </a:rPr>
              <a:t>. 15:20-23)</a:t>
            </a:r>
            <a:endParaRPr lang="en-US" alt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723029CC-3CA7-6BDF-D2AD-89DB17C4C113}"/>
              </a:ext>
            </a:extLst>
          </p:cNvPr>
          <p:cNvPicPr>
            <a:picLocks noChangeAspect="1"/>
          </p:cNvPicPr>
          <p:nvPr/>
        </p:nvPicPr>
        <p:blipFill>
          <a:blip r:embed="rId3"/>
          <a:stretch>
            <a:fillRect/>
          </a:stretch>
        </p:blipFill>
        <p:spPr>
          <a:xfrm>
            <a:off x="8686800" y="1708565"/>
            <a:ext cx="2875546" cy="3234989"/>
          </a:xfrm>
          <a:prstGeom prst="rect">
            <a:avLst/>
          </a:prstGeom>
          <a:ln>
            <a:solidFill>
              <a:schemeClr val="tx1"/>
            </a:solidFill>
          </a:ln>
        </p:spPr>
      </p:pic>
    </p:spTree>
    <p:extLst>
      <p:ext uri="{BB962C8B-B14F-4D97-AF65-F5344CB8AC3E}">
        <p14:creationId xmlns:p14="http://schemas.microsoft.com/office/powerpoint/2010/main" val="8103727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6B37B-E1F3-151F-D10A-37C5B0607348}"/>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306C6540-0865-D043-9788-FDE66177F4D7}"/>
              </a:ext>
            </a:extLst>
          </p:cNvPr>
          <p:cNvSpPr>
            <a:spLocks noGrp="1" noChangeArrowheads="1"/>
          </p:cNvSpPr>
          <p:nvPr>
            <p:ph type="body" idx="1"/>
          </p:nvPr>
        </p:nvSpPr>
        <p:spPr>
          <a:xfrm>
            <a:off x="2895601" y="1600200"/>
            <a:ext cx="8686798" cy="2746366"/>
          </a:xfrm>
        </p:spPr>
        <p:txBody>
          <a:bodyPr/>
          <a:lstStyle/>
          <a:p>
            <a:pPr marL="0" indent="0" algn="just">
              <a:buNone/>
            </a:pPr>
            <a:r>
              <a:rPr lang="en-US" b="0" i="0" dirty="0">
                <a:effectLst>
                  <a:outerShdw blurRad="38100" dist="38100" dir="2700000" algn="tl">
                    <a:srgbClr val="000000">
                      <a:alpha val="43137"/>
                    </a:srgbClr>
                  </a:outerShdw>
                </a:effectLst>
              </a:rPr>
              <a:t>“</a:t>
            </a:r>
            <a:r>
              <a:rPr lang="en-US" b="0" i="0" u="none" strike="noStrike" dirty="0">
                <a:effectLst>
                  <a:outerShdw blurRad="38100" dist="38100" dir="2700000" algn="tl">
                    <a:srgbClr val="000000">
                      <a:alpha val="43137"/>
                    </a:srgbClr>
                  </a:outerShdw>
                </a:effectLst>
              </a:rPr>
              <a:t>Of all the wonderful things Jesus taught them about love (Matt. 22:36–37), non-retaliation (Matt. 5), and the kingdom of God (cf. Matt. 13), the prevailing theme of apostolic preaching was none of these: It was the resurrection of Christ</a:t>
            </a:r>
            <a:r>
              <a:rPr lang="en-US" b="0" i="0"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a:t>
            </a:r>
            <a:endParaRPr lang="en-US" b="0" i="0" u="none" strike="noStrike" dirty="0">
              <a:effectLst>
                <a:outerShdw blurRad="38100" dist="38100" dir="2700000" algn="tl">
                  <a:srgbClr val="000000">
                    <a:alpha val="43137"/>
                  </a:srgbClr>
                </a:outerShdw>
              </a:effectLst>
            </a:endParaRPr>
          </a:p>
        </p:txBody>
      </p:sp>
      <p:sp>
        <p:nvSpPr>
          <p:cNvPr id="4" name="Text Box 5">
            <a:extLst>
              <a:ext uri="{FF2B5EF4-FFF2-40B4-BE49-F238E27FC236}">
                <a16:creationId xmlns:a16="http://schemas.microsoft.com/office/drawing/2014/main" id="{EB61D7B0-0078-18BC-7256-6ABA4C2A888C}"/>
              </a:ext>
            </a:extLst>
          </p:cNvPr>
          <p:cNvSpPr txBox="1">
            <a:spLocks noChangeArrowheads="1"/>
          </p:cNvSpPr>
          <p:nvPr/>
        </p:nvSpPr>
        <p:spPr bwMode="auto">
          <a:xfrm>
            <a:off x="3381375" y="219670"/>
            <a:ext cx="5429250"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Norman Geisler</a:t>
            </a:r>
          </a:p>
          <a:p>
            <a:pPr algn="ctr"/>
            <a:r>
              <a:rPr lang="en-US" sz="1600" b="0" i="0" strike="noStrike" dirty="0">
                <a:effectLst/>
                <a:latin typeface="Calibri" panose="020F0502020204030204" pitchFamily="34" charset="0"/>
                <a:ea typeface="Calibri" panose="020F0502020204030204" pitchFamily="34" charset="0"/>
                <a:cs typeface="Calibri" panose="020F0502020204030204" pitchFamily="34" charset="0"/>
              </a:rPr>
              <a:t>Geisler, N. L. (2005). </a:t>
            </a:r>
            <a:r>
              <a:rPr lang="en-US" sz="1600" b="0" i="1" dirty="0">
                <a:effectLst/>
                <a:latin typeface="Calibri" panose="020F0502020204030204" pitchFamily="34" charset="0"/>
                <a:ea typeface="Calibri" panose="020F0502020204030204" pitchFamily="34" charset="0"/>
                <a:cs typeface="Calibri" panose="020F0502020204030204" pitchFamily="34" charset="0"/>
              </a:rPr>
              <a:t>Systematic theology, volume two: church, last things</a:t>
            </a:r>
            <a:r>
              <a:rPr lang="en-US" sz="1600" b="0" i="0" strike="noStrike" dirty="0">
                <a:effectLst/>
                <a:latin typeface="Calibri" panose="020F0502020204030204" pitchFamily="34" charset="0"/>
                <a:ea typeface="Calibri" panose="020F0502020204030204" pitchFamily="34" charset="0"/>
                <a:cs typeface="Calibri" panose="020F0502020204030204" pitchFamily="34" charset="0"/>
              </a:rPr>
              <a:t> (p. </a:t>
            </a:r>
            <a:r>
              <a:rPr lang="en-US" sz="1600" dirty="0">
                <a:latin typeface="Calibri" panose="020F0502020204030204" pitchFamily="34" charset="0"/>
                <a:ea typeface="Calibri" panose="020F0502020204030204" pitchFamily="34" charset="0"/>
                <a:cs typeface="Calibri" panose="020F0502020204030204" pitchFamily="34" charset="0"/>
              </a:rPr>
              <a:t>624</a:t>
            </a:r>
            <a:r>
              <a:rPr lang="en-US" sz="1600" b="0" i="0" strike="noStrike" dirty="0">
                <a:effectLst/>
                <a:latin typeface="Calibri" panose="020F0502020204030204" pitchFamily="34" charset="0"/>
                <a:ea typeface="Calibri" panose="020F0502020204030204" pitchFamily="34" charset="0"/>
                <a:cs typeface="Calibri" panose="020F0502020204030204" pitchFamily="34" charset="0"/>
              </a:rPr>
              <a:t>). Bethany House Publishers.</a:t>
            </a:r>
            <a:endParaRPr lang="en-US" altLang="en-US" sz="1600" dirty="0">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E7CAE76A-9E49-4E3C-81E6-82654EA1E239}"/>
              </a:ext>
            </a:extLst>
          </p:cNvPr>
          <p:cNvPicPr>
            <a:picLocks noChangeAspect="1"/>
          </p:cNvPicPr>
          <p:nvPr/>
        </p:nvPicPr>
        <p:blipFill>
          <a:blip r:embed="rId3"/>
          <a:stretch>
            <a:fillRect/>
          </a:stretch>
        </p:blipFill>
        <p:spPr>
          <a:xfrm>
            <a:off x="609601" y="1752600"/>
            <a:ext cx="2133599" cy="32004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998856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28636" y="1295400"/>
            <a:ext cx="6096000" cy="2743200"/>
          </a:xfrm>
        </p:spPr>
        <p:txBody>
          <a:bodyPr/>
          <a:lstStyle/>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Too early (15)</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Joel 2:28-32 (16-21)</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Christ’s miracles (22)</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Crucifixion (23)</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Resurrection (24)</a:t>
            </a:r>
          </a:p>
          <a:p>
            <a:pPr marL="457200" lvl="3" indent="-457200">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16:8-11 (25-29)</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132:11 (30-32)</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High priestly ministry (33)</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110:1 (34-35)</a:t>
            </a:r>
          </a:p>
        </p:txBody>
      </p:sp>
      <p:sp>
        <p:nvSpPr>
          <p:cNvPr id="4" name="Rectangle 2">
            <a:extLst>
              <a:ext uri="{FF2B5EF4-FFF2-40B4-BE49-F238E27FC236}">
                <a16:creationId xmlns:a16="http://schemas.microsoft.com/office/drawing/2014/main" id="{CED0DB57-7FB8-764C-C592-797DD87FA87F}"/>
              </a:ext>
            </a:extLst>
          </p:cNvPr>
          <p:cNvSpPr txBox="1">
            <a:spLocks noChangeArrowheads="1"/>
          </p:cNvSpPr>
          <p:nvPr/>
        </p:nvSpPr>
        <p:spPr bwMode="auto">
          <a:xfrm>
            <a:off x="2738438" y="2286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8788" indent="-458788" algn="ctr" defTabSz="914400"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2:15-35</a:t>
            </a:r>
            <a:br>
              <a:rPr lang="en-US" sz="3600" dirty="0">
                <a:effectLst>
                  <a:outerShdw blurRad="38100" dist="38100" dir="2700000" algn="tl">
                    <a:srgbClr val="000000">
                      <a:alpha val="43137"/>
                    </a:srgbClr>
                  </a:outerShdw>
                </a:effectLst>
                <a:cs typeface="Calibri" panose="020F0502020204030204" pitchFamily="34" charset="0"/>
              </a:rPr>
            </a:br>
            <a:r>
              <a:rPr lang="en-US" sz="2400" dirty="0">
                <a:effectLst>
                  <a:outerShdw blurRad="38100" dist="38100" dir="2700000" algn="tl">
                    <a:srgbClr val="000000">
                      <a:alpha val="43137"/>
                    </a:srgbClr>
                  </a:outerShdw>
                </a:effectLst>
                <a:latin typeface="Calibri" panose="020F0502020204030204" pitchFamily="34" charset="0"/>
                <a:ea typeface="+mn-ea"/>
                <a:cs typeface="+mn-cs"/>
              </a:rPr>
              <a:t>Refutation of the Charge of Drunkenness</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5" name="Picture 4">
            <a:extLst>
              <a:ext uri="{FF2B5EF4-FFF2-40B4-BE49-F238E27FC236}">
                <a16:creationId xmlns:a16="http://schemas.microsoft.com/office/drawing/2014/main" id="{831E1AA0-2DA1-2D39-CCA2-BAA14F1C75A4}"/>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556439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3:13-15</a:t>
            </a:r>
            <a:br>
              <a:rPr lang="en-US" sz="3600" dirty="0">
                <a:effectLst>
                  <a:outerShdw blurRad="38100" dist="38100" dir="2700000" algn="tl">
                    <a:srgbClr val="000000">
                      <a:alpha val="43137"/>
                    </a:srgbClr>
                  </a:outerShdw>
                </a:effectLst>
                <a:cs typeface="Calibri" panose="020F0502020204030204" pitchFamily="34" charset="0"/>
              </a:rPr>
            </a:br>
            <a:r>
              <a:rPr lang="en-US" sz="2400" kern="1200" dirty="0">
                <a:solidFill>
                  <a:schemeClr val="tx1"/>
                </a:solidFill>
                <a:effectLst>
                  <a:outerShdw blurRad="38100" dist="38100" dir="2700000" algn="tl">
                    <a:srgbClr val="000000">
                      <a:alpha val="43137"/>
                    </a:srgbClr>
                  </a:outerShdw>
                </a:effectLst>
                <a:ea typeface="+mn-ea"/>
                <a:cs typeface="+mn-cs"/>
              </a:rPr>
              <a:t>Israel’s Rejection of Her Messiah</a:t>
            </a:r>
          </a:p>
        </p:txBody>
      </p:sp>
      <p:sp>
        <p:nvSpPr>
          <p:cNvPr id="161795" name="Rectangle 3"/>
          <p:cNvSpPr>
            <a:spLocks noGrp="1" noChangeArrowheads="1"/>
          </p:cNvSpPr>
          <p:nvPr>
            <p:ph type="body" idx="1"/>
          </p:nvPr>
        </p:nvSpPr>
        <p:spPr>
          <a:xfrm>
            <a:off x="585216" y="1600200"/>
            <a:ext cx="8634984" cy="3810000"/>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God sent His Son (13a)</a:t>
            </a:r>
          </a:p>
          <a:p>
            <a:pPr marL="514350" lvl="3" indent="-514350">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Delivered to Pilate (13b)</a:t>
            </a:r>
          </a:p>
          <a:p>
            <a:pPr marL="514350" lvl="3" indent="-514350" eaLnBrk="1" hangingPunct="1">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Rejection of the Holy &amp; Righteous One (14)</a:t>
            </a:r>
          </a:p>
          <a:p>
            <a:pPr marL="514350" lvl="3" indent="-514350" eaLnBrk="1" hangingPunct="1">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Killed the Prince of Life (15a)</a:t>
            </a:r>
          </a:p>
          <a:p>
            <a:pPr marL="514350" lvl="3" indent="-514350" eaLnBrk="1" hangingPunct="1">
              <a:lnSpc>
                <a:spcPct val="100000"/>
              </a:lnSpc>
              <a:spcBef>
                <a:spcPts val="0"/>
              </a:spcBef>
              <a:spcAft>
                <a:spcPts val="2400"/>
              </a:spcAft>
              <a:buClr>
                <a:srgbClr val="FFC000"/>
              </a:buClr>
              <a:buFont typeface="+mj-lt"/>
              <a:buAutoNum type="alphaLcParenR"/>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Messiah was Resurrected (15b)</a:t>
            </a:r>
          </a:p>
        </p:txBody>
      </p:sp>
      <p:pic>
        <p:nvPicPr>
          <p:cNvPr id="2" name="Picture 1">
            <a:extLst>
              <a:ext uri="{FF2B5EF4-FFF2-40B4-BE49-F238E27FC236}">
                <a16:creationId xmlns:a16="http://schemas.microsoft.com/office/drawing/2014/main" id="{94B0631D-123F-AEB3-7264-1BC902EA3084}"/>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7929457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title"/>
          </p:nvPr>
        </p:nvSpPr>
        <p:spPr>
          <a:xfrm>
            <a:off x="1181100" y="228600"/>
            <a:ext cx="9829800" cy="914400"/>
          </a:xfrm>
        </p:spPr>
        <p:txBody>
          <a:bodyPr/>
          <a:lstStyle/>
          <a:p>
            <a:pPr algn="ctr" eaLnBrk="1" hangingPunct="1">
              <a:lnSpc>
                <a:spcPct val="100000"/>
              </a:lnSpc>
            </a:pPr>
            <a:r>
              <a:rPr lang="en-US" altLang="en-US" sz="3600" dirty="0">
                <a:effectLst>
                  <a:outerShdw blurRad="38100" dist="38100" dir="2700000" algn="tl">
                    <a:srgbClr val="000000">
                      <a:alpha val="43137"/>
                    </a:srgbClr>
                  </a:outerShdw>
                </a:effectLst>
                <a:cs typeface="Calibri" panose="020F0502020204030204" pitchFamily="34" charset="0"/>
              </a:rPr>
              <a:t>WHY CHRIST’S RESURRECTION?</a:t>
            </a:r>
            <a:endParaRPr lang="en-US" altLang="en-US" sz="36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7411" name="Rectangle 7"/>
          <p:cNvSpPr>
            <a:spLocks noGrp="1" noChangeArrowheads="1"/>
          </p:cNvSpPr>
          <p:nvPr>
            <p:ph type="body" idx="1"/>
          </p:nvPr>
        </p:nvSpPr>
        <p:spPr>
          <a:xfrm>
            <a:off x="609599" y="1143000"/>
            <a:ext cx="9015111" cy="4937760"/>
          </a:xfrm>
        </p:spPr>
        <p:txBody>
          <a:bodyPr/>
          <a:lstStyle/>
          <a:p>
            <a:pPr marL="457200" indent="-457200" eaLnBrk="1" hangingPunct="1">
              <a:spcBef>
                <a:spcPts val="0"/>
              </a:spcBef>
              <a:spcAft>
                <a:spcPts val="2400"/>
              </a:spcAft>
              <a:buSzPct val="100000"/>
              <a:buFont typeface="+mj-lt"/>
              <a:buAutoNum type="arabicPeriod"/>
            </a:pPr>
            <a:r>
              <a:rPr lang="en-US" altLang="en-US" sz="3000" dirty="0">
                <a:effectLst>
                  <a:outerShdw blurRad="38100" dist="38100" dir="2700000" algn="tl">
                    <a:srgbClr val="000000">
                      <a:alpha val="43137"/>
                    </a:srgbClr>
                  </a:outerShdw>
                </a:effectLst>
                <a:cs typeface="Calibri" panose="020F0502020204030204" pitchFamily="34" charset="0"/>
              </a:rPr>
              <a:t>To Fulfill OT Prophecy (1 </a:t>
            </a:r>
            <a:r>
              <a:rPr lang="en-US" altLang="en-US" sz="3000" dirty="0" err="1">
                <a:effectLst>
                  <a:outerShdw blurRad="38100" dist="38100" dir="2700000" algn="tl">
                    <a:srgbClr val="000000">
                      <a:alpha val="43137"/>
                    </a:srgbClr>
                  </a:outerShdw>
                </a:effectLst>
                <a:cs typeface="Calibri" panose="020F0502020204030204" pitchFamily="34" charset="0"/>
              </a:rPr>
              <a:t>Cor</a:t>
            </a:r>
            <a:r>
              <a:rPr lang="en-US" altLang="en-US" sz="3000" dirty="0">
                <a:effectLst>
                  <a:outerShdw blurRad="38100" dist="38100" dir="2700000" algn="tl">
                    <a:srgbClr val="000000">
                      <a:alpha val="43137"/>
                    </a:srgbClr>
                  </a:outerShdw>
                </a:effectLst>
                <a:cs typeface="Calibri" panose="020F0502020204030204" pitchFamily="34" charset="0"/>
              </a:rPr>
              <a:t>. 15:3-4)</a:t>
            </a:r>
            <a:endParaRPr lang="en-US" alt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indent="-457200" eaLnBrk="1" hangingPunct="1">
              <a:spcBef>
                <a:spcPts val="0"/>
              </a:spcBef>
              <a:spcAft>
                <a:spcPts val="2400"/>
              </a:spcAft>
              <a:buSzPct val="100000"/>
              <a:buFont typeface="Wingdings" panose="05000000000000000000" pitchFamily="2" charset="2"/>
              <a:buAutoNum type="arabicPeriod"/>
            </a:pPr>
            <a:r>
              <a:rPr lang="en-US" altLang="en-US" sz="3000" dirty="0">
                <a:effectLst>
                  <a:outerShdw blurRad="38100" dist="38100" dir="2700000" algn="tl">
                    <a:srgbClr val="000000">
                      <a:alpha val="43137"/>
                    </a:srgbClr>
                  </a:outerShdw>
                </a:effectLst>
                <a:cs typeface="Calibri" panose="020F0502020204030204" pitchFamily="34" charset="0"/>
              </a:rPr>
              <a:t>To Fulfill Christ’s Prophecies (John 2:19-22)</a:t>
            </a:r>
            <a:endParaRPr lang="en-US" alt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indent="-457200" eaLnBrk="1" hangingPunct="1">
              <a:spcBef>
                <a:spcPts val="0"/>
              </a:spcBef>
              <a:spcAft>
                <a:spcPts val="2400"/>
              </a:spcAft>
              <a:buSzPct val="100000"/>
              <a:buFont typeface="Wingdings" panose="05000000000000000000" pitchFamily="2" charset="2"/>
              <a:buAutoNum type="arabicPeriod"/>
            </a:pPr>
            <a:r>
              <a:rPr lang="en-US" altLang="en-US" sz="3000" dirty="0">
                <a:effectLst>
                  <a:outerShdw blurRad="38100" dist="38100" dir="2700000" algn="tl">
                    <a:srgbClr val="000000">
                      <a:alpha val="43137"/>
                    </a:srgbClr>
                  </a:outerShdw>
                </a:effectLst>
                <a:cs typeface="Calibri" panose="020F0502020204030204" pitchFamily="34" charset="0"/>
              </a:rPr>
              <a:t>To Solidify Israel’s Unbelief (Matt. 12:38-40)</a:t>
            </a:r>
            <a:endParaRPr lang="en-US" alt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indent="-457200" eaLnBrk="1" hangingPunct="1">
              <a:spcBef>
                <a:spcPts val="0"/>
              </a:spcBef>
              <a:spcAft>
                <a:spcPts val="2400"/>
              </a:spcAft>
              <a:buSzPct val="100000"/>
              <a:buFont typeface="Wingdings" panose="05000000000000000000" pitchFamily="2" charset="2"/>
              <a:buAutoNum type="arabicPeriod"/>
            </a:pPr>
            <a:r>
              <a:rPr lang="en-US" altLang="en-US" sz="3000" dirty="0">
                <a:effectLst>
                  <a:outerShdw blurRad="38100" dist="38100" dir="2700000" algn="tl">
                    <a:srgbClr val="000000">
                      <a:alpha val="43137"/>
                    </a:srgbClr>
                  </a:outerShdw>
                </a:effectLst>
                <a:cs typeface="Calibri" panose="020F0502020204030204" pitchFamily="34" charset="0"/>
              </a:rPr>
              <a:t>To Vindicate Christ’s Deity (John 10:17-18)</a:t>
            </a:r>
            <a:endParaRPr lang="en-US" alt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indent="-457200" eaLnBrk="1" hangingPunct="1">
              <a:spcBef>
                <a:spcPts val="0"/>
              </a:spcBef>
              <a:spcAft>
                <a:spcPts val="2400"/>
              </a:spcAft>
              <a:buSzPct val="100000"/>
              <a:buFont typeface="Wingdings" panose="05000000000000000000" pitchFamily="2" charset="2"/>
              <a:buAutoNum type="arabicPeriod"/>
            </a:pPr>
            <a:r>
              <a:rPr lang="en-US" altLang="en-US" sz="3000" dirty="0">
                <a:effectLst>
                  <a:outerShdw blurRad="38100" dist="38100" dir="2700000" algn="tl">
                    <a:srgbClr val="000000">
                      <a:alpha val="43137"/>
                    </a:srgbClr>
                  </a:outerShdw>
                </a:effectLst>
                <a:cs typeface="Calibri" panose="020F0502020204030204" pitchFamily="34" charset="0"/>
              </a:rPr>
              <a:t>To Foster Christianity‘s Growth (John 20:19)</a:t>
            </a:r>
            <a:endParaRPr lang="en-US" alt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indent="-457200" eaLnBrk="1" hangingPunct="1">
              <a:spcBef>
                <a:spcPts val="0"/>
              </a:spcBef>
              <a:spcAft>
                <a:spcPts val="2400"/>
              </a:spcAft>
              <a:buSzPct val="100000"/>
              <a:buFont typeface="Wingdings" panose="05000000000000000000" pitchFamily="2" charset="2"/>
              <a:buAutoNum type="arabicPeriod"/>
            </a:pPr>
            <a:r>
              <a:rPr lang="en-US" altLang="en-US" sz="3000" dirty="0">
                <a:effectLst>
                  <a:outerShdw blurRad="38100" dist="38100" dir="2700000" algn="tl">
                    <a:srgbClr val="000000">
                      <a:alpha val="43137"/>
                    </a:srgbClr>
                  </a:outerShdw>
                </a:effectLst>
                <a:cs typeface="Calibri" panose="020F0502020204030204" pitchFamily="34" charset="0"/>
              </a:rPr>
              <a:t>To Furnish Christianity’s Message (Acts 3:15)</a:t>
            </a:r>
          </a:p>
          <a:p>
            <a:pPr marL="457200" indent="-457200" eaLnBrk="1" hangingPunct="1">
              <a:spcBef>
                <a:spcPts val="0"/>
              </a:spcBef>
              <a:spcAft>
                <a:spcPts val="2400"/>
              </a:spcAft>
              <a:buSzPct val="100000"/>
              <a:buFont typeface="Wingdings" panose="05000000000000000000" pitchFamily="2" charset="2"/>
              <a:buAutoNum type="arabicPeriod"/>
            </a:pPr>
            <a:r>
              <a:rPr lang="en-US" altLang="en-US" sz="3000" b="1" u="sng" dirty="0">
                <a:solidFill>
                  <a:srgbClr val="FFFFCC"/>
                </a:solidFill>
                <a:effectLst>
                  <a:outerShdw blurRad="38100" dist="38100" dir="2700000" algn="tl">
                    <a:srgbClr val="000000">
                      <a:alpha val="43137"/>
                    </a:srgbClr>
                  </a:outerShdw>
                </a:effectLst>
                <a:cs typeface="Calibri" panose="020F0502020204030204" pitchFamily="34" charset="0"/>
              </a:rPr>
              <a:t>To Guarantee Future Resurrections (1 </a:t>
            </a:r>
            <a:r>
              <a:rPr lang="en-US" altLang="en-US" sz="3000" b="1" u="sng" dirty="0" err="1">
                <a:solidFill>
                  <a:srgbClr val="FFFFCC"/>
                </a:solidFill>
                <a:effectLst>
                  <a:outerShdw blurRad="38100" dist="38100" dir="2700000" algn="tl">
                    <a:srgbClr val="000000">
                      <a:alpha val="43137"/>
                    </a:srgbClr>
                  </a:outerShdw>
                </a:effectLst>
                <a:cs typeface="Calibri" panose="020F0502020204030204" pitchFamily="34" charset="0"/>
              </a:rPr>
              <a:t>Cor</a:t>
            </a:r>
            <a:r>
              <a:rPr lang="en-US" altLang="en-US" sz="3000" b="1" u="sng" dirty="0">
                <a:solidFill>
                  <a:srgbClr val="FFFFCC"/>
                </a:solidFill>
                <a:effectLst>
                  <a:outerShdw blurRad="38100" dist="38100" dir="2700000" algn="tl">
                    <a:srgbClr val="000000">
                      <a:alpha val="43137"/>
                    </a:srgbClr>
                  </a:outerShdw>
                </a:effectLst>
                <a:cs typeface="Calibri" panose="020F0502020204030204" pitchFamily="34" charset="0"/>
              </a:rPr>
              <a:t>. 15:20-23)</a:t>
            </a:r>
            <a:endParaRPr lang="en-US" alt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59C03812-A1AD-DB66-A42F-3E579E20EF83}"/>
              </a:ext>
            </a:extLst>
          </p:cNvPr>
          <p:cNvPicPr>
            <a:picLocks noChangeAspect="1"/>
          </p:cNvPicPr>
          <p:nvPr/>
        </p:nvPicPr>
        <p:blipFill>
          <a:blip r:embed="rId3"/>
          <a:stretch>
            <a:fillRect/>
          </a:stretch>
        </p:blipFill>
        <p:spPr>
          <a:xfrm>
            <a:off x="8686800" y="1708565"/>
            <a:ext cx="2875546" cy="3234989"/>
          </a:xfrm>
          <a:prstGeom prst="rect">
            <a:avLst/>
          </a:prstGeom>
          <a:ln>
            <a:solidFill>
              <a:schemeClr val="tx1"/>
            </a:solidFill>
          </a:ln>
        </p:spPr>
      </p:pic>
    </p:spTree>
    <p:extLst>
      <p:ext uri="{BB962C8B-B14F-4D97-AF65-F5344CB8AC3E}">
        <p14:creationId xmlns:p14="http://schemas.microsoft.com/office/powerpoint/2010/main" val="21569613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1"/>
            <a:ext cx="10972800" cy="400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defTabSz="685800">
              <a:spcAft>
                <a:spcPts val="900"/>
              </a:spcAft>
              <a:buClr>
                <a:schemeClr val="tx2"/>
              </a:buClr>
              <a:buSzPct val="75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Corinthians 15:20-23</a:t>
            </a:r>
          </a:p>
          <a:p>
            <a:pPr algn="just">
              <a:spcAft>
                <a:spcPts val="120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20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now Christ has been raised from the dead, the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first fruits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those who are asleep.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21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since by a man came death, by a man also came the resurrection of the dead.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22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as in Adam all die, so also in Christ all will be made alive.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23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each in his own order: Christ the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first fruits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after that those who are Christ’s at His coming.”</a:t>
            </a:r>
          </a:p>
        </p:txBody>
      </p:sp>
    </p:spTree>
    <p:extLst>
      <p:ext uri="{BB962C8B-B14F-4D97-AF65-F5344CB8AC3E}">
        <p14:creationId xmlns:p14="http://schemas.microsoft.com/office/powerpoint/2010/main" val="2685773860"/>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title"/>
          </p:nvPr>
        </p:nvSpPr>
        <p:spPr>
          <a:xfrm>
            <a:off x="1181100" y="228600"/>
            <a:ext cx="9829800" cy="914400"/>
          </a:xfrm>
        </p:spPr>
        <p:txBody>
          <a:bodyPr/>
          <a:lstStyle/>
          <a:p>
            <a:pPr algn="ctr" eaLnBrk="1" hangingPunct="1">
              <a:lnSpc>
                <a:spcPct val="100000"/>
              </a:lnSpc>
            </a:pPr>
            <a:r>
              <a:rPr lang="en-US" altLang="en-US" sz="3600" dirty="0">
                <a:effectLst>
                  <a:outerShdw blurRad="38100" dist="38100" dir="2700000" algn="tl">
                    <a:srgbClr val="000000">
                      <a:alpha val="43137"/>
                    </a:srgbClr>
                  </a:outerShdw>
                </a:effectLst>
                <a:cs typeface="Calibri" panose="020F0502020204030204" pitchFamily="34" charset="0"/>
              </a:rPr>
              <a:t>WHY CHRIST’S RESURRECTION?</a:t>
            </a:r>
            <a:endParaRPr lang="en-US" altLang="en-US" sz="36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7411" name="Rectangle 7"/>
          <p:cNvSpPr>
            <a:spLocks noGrp="1" noChangeArrowheads="1"/>
          </p:cNvSpPr>
          <p:nvPr>
            <p:ph type="body" idx="1"/>
          </p:nvPr>
        </p:nvSpPr>
        <p:spPr>
          <a:xfrm>
            <a:off x="609599" y="1143000"/>
            <a:ext cx="9015111" cy="4937760"/>
          </a:xfrm>
        </p:spPr>
        <p:txBody>
          <a:bodyPr/>
          <a:lstStyle/>
          <a:p>
            <a:pPr marL="457200" indent="-457200" eaLnBrk="1" hangingPunct="1">
              <a:spcBef>
                <a:spcPts val="0"/>
              </a:spcBef>
              <a:spcAft>
                <a:spcPts val="2400"/>
              </a:spcAft>
              <a:buSzPct val="100000"/>
              <a:buFont typeface="+mj-lt"/>
              <a:buAutoNum type="arabicPeriod"/>
            </a:pPr>
            <a:r>
              <a:rPr lang="en-US" altLang="en-US" sz="3000" dirty="0">
                <a:effectLst>
                  <a:outerShdw blurRad="38100" dist="38100" dir="2700000" algn="tl">
                    <a:srgbClr val="000000">
                      <a:alpha val="43137"/>
                    </a:srgbClr>
                  </a:outerShdw>
                </a:effectLst>
                <a:cs typeface="Calibri" panose="020F0502020204030204" pitchFamily="34" charset="0"/>
              </a:rPr>
              <a:t>To Fulfill OT Prophecy (1 </a:t>
            </a:r>
            <a:r>
              <a:rPr lang="en-US" altLang="en-US" sz="3000" dirty="0" err="1">
                <a:effectLst>
                  <a:outerShdw blurRad="38100" dist="38100" dir="2700000" algn="tl">
                    <a:srgbClr val="000000">
                      <a:alpha val="43137"/>
                    </a:srgbClr>
                  </a:outerShdw>
                </a:effectLst>
                <a:cs typeface="Calibri" panose="020F0502020204030204" pitchFamily="34" charset="0"/>
              </a:rPr>
              <a:t>Cor</a:t>
            </a:r>
            <a:r>
              <a:rPr lang="en-US" altLang="en-US" sz="3000" dirty="0">
                <a:effectLst>
                  <a:outerShdw blurRad="38100" dist="38100" dir="2700000" algn="tl">
                    <a:srgbClr val="000000">
                      <a:alpha val="43137"/>
                    </a:srgbClr>
                  </a:outerShdw>
                </a:effectLst>
                <a:cs typeface="Calibri" panose="020F0502020204030204" pitchFamily="34" charset="0"/>
              </a:rPr>
              <a:t>. 15:3-4)</a:t>
            </a:r>
            <a:endParaRPr lang="en-US" alt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indent="-457200" eaLnBrk="1" hangingPunct="1">
              <a:spcBef>
                <a:spcPts val="0"/>
              </a:spcBef>
              <a:spcAft>
                <a:spcPts val="2400"/>
              </a:spcAft>
              <a:buSzPct val="100000"/>
              <a:buFont typeface="Wingdings" panose="05000000000000000000" pitchFamily="2" charset="2"/>
              <a:buAutoNum type="arabicPeriod"/>
            </a:pPr>
            <a:r>
              <a:rPr lang="en-US" altLang="en-US" sz="3000" dirty="0">
                <a:effectLst>
                  <a:outerShdw blurRad="38100" dist="38100" dir="2700000" algn="tl">
                    <a:srgbClr val="000000">
                      <a:alpha val="43137"/>
                    </a:srgbClr>
                  </a:outerShdw>
                </a:effectLst>
                <a:cs typeface="Calibri" panose="020F0502020204030204" pitchFamily="34" charset="0"/>
              </a:rPr>
              <a:t>To Fulfill Christ’s Prophecies (John 2:19-22)</a:t>
            </a:r>
            <a:endParaRPr lang="en-US" alt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indent="-457200" eaLnBrk="1" hangingPunct="1">
              <a:spcBef>
                <a:spcPts val="0"/>
              </a:spcBef>
              <a:spcAft>
                <a:spcPts val="2400"/>
              </a:spcAft>
              <a:buSzPct val="100000"/>
              <a:buFont typeface="Wingdings" panose="05000000000000000000" pitchFamily="2" charset="2"/>
              <a:buAutoNum type="arabicPeriod"/>
            </a:pPr>
            <a:r>
              <a:rPr lang="en-US" altLang="en-US" sz="3000" dirty="0">
                <a:effectLst>
                  <a:outerShdw blurRad="38100" dist="38100" dir="2700000" algn="tl">
                    <a:srgbClr val="000000">
                      <a:alpha val="43137"/>
                    </a:srgbClr>
                  </a:outerShdw>
                </a:effectLst>
                <a:cs typeface="Calibri" panose="020F0502020204030204" pitchFamily="34" charset="0"/>
              </a:rPr>
              <a:t>To Solidify Israel’s Unbelief (Matt. 12:38-40)</a:t>
            </a:r>
            <a:endParaRPr lang="en-US" alt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indent="-457200" eaLnBrk="1" hangingPunct="1">
              <a:spcBef>
                <a:spcPts val="0"/>
              </a:spcBef>
              <a:spcAft>
                <a:spcPts val="2400"/>
              </a:spcAft>
              <a:buSzPct val="100000"/>
              <a:buFont typeface="Wingdings" panose="05000000000000000000" pitchFamily="2" charset="2"/>
              <a:buAutoNum type="arabicPeriod"/>
            </a:pPr>
            <a:r>
              <a:rPr lang="en-US" altLang="en-US" sz="3000" dirty="0">
                <a:effectLst>
                  <a:outerShdw blurRad="38100" dist="38100" dir="2700000" algn="tl">
                    <a:srgbClr val="000000">
                      <a:alpha val="43137"/>
                    </a:srgbClr>
                  </a:outerShdw>
                </a:effectLst>
                <a:cs typeface="Calibri" panose="020F0502020204030204" pitchFamily="34" charset="0"/>
              </a:rPr>
              <a:t>To Vindicate Christ’s Deity (John 10:17-18)</a:t>
            </a:r>
            <a:endParaRPr lang="en-US" alt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indent="-457200" eaLnBrk="1" hangingPunct="1">
              <a:spcBef>
                <a:spcPts val="0"/>
              </a:spcBef>
              <a:spcAft>
                <a:spcPts val="2400"/>
              </a:spcAft>
              <a:buSzPct val="100000"/>
              <a:buFont typeface="Wingdings" panose="05000000000000000000" pitchFamily="2" charset="2"/>
              <a:buAutoNum type="arabicPeriod"/>
            </a:pPr>
            <a:r>
              <a:rPr lang="en-US" altLang="en-US" sz="3000" dirty="0">
                <a:effectLst>
                  <a:outerShdw blurRad="38100" dist="38100" dir="2700000" algn="tl">
                    <a:srgbClr val="000000">
                      <a:alpha val="43137"/>
                    </a:srgbClr>
                  </a:outerShdw>
                </a:effectLst>
                <a:cs typeface="Calibri" panose="020F0502020204030204" pitchFamily="34" charset="0"/>
              </a:rPr>
              <a:t>To Foster Christianity‘s Growth (John 20:19)</a:t>
            </a:r>
            <a:endParaRPr lang="en-US" alt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indent="-457200" eaLnBrk="1" hangingPunct="1">
              <a:spcBef>
                <a:spcPts val="0"/>
              </a:spcBef>
              <a:spcAft>
                <a:spcPts val="2400"/>
              </a:spcAft>
              <a:buSzPct val="100000"/>
              <a:buFont typeface="Wingdings" panose="05000000000000000000" pitchFamily="2" charset="2"/>
              <a:buAutoNum type="arabicPeriod"/>
            </a:pPr>
            <a:r>
              <a:rPr lang="en-US" altLang="en-US" sz="3000" dirty="0">
                <a:effectLst>
                  <a:outerShdw blurRad="38100" dist="38100" dir="2700000" algn="tl">
                    <a:srgbClr val="000000">
                      <a:alpha val="43137"/>
                    </a:srgbClr>
                  </a:outerShdw>
                </a:effectLst>
                <a:cs typeface="Calibri" panose="020F0502020204030204" pitchFamily="34" charset="0"/>
              </a:rPr>
              <a:t>To Furnish Christianity’s Message (Acts 3:15)</a:t>
            </a:r>
          </a:p>
          <a:p>
            <a:pPr marL="457200" indent="-457200" eaLnBrk="1" hangingPunct="1">
              <a:spcBef>
                <a:spcPts val="0"/>
              </a:spcBef>
              <a:spcAft>
                <a:spcPts val="2400"/>
              </a:spcAft>
              <a:buSzPct val="100000"/>
              <a:buFont typeface="Wingdings" panose="05000000000000000000" pitchFamily="2" charset="2"/>
              <a:buAutoNum type="arabicPeriod"/>
            </a:pPr>
            <a:r>
              <a:rPr lang="en-US" altLang="en-US" sz="3000" dirty="0">
                <a:effectLst>
                  <a:outerShdw blurRad="38100" dist="38100" dir="2700000" algn="tl">
                    <a:srgbClr val="000000">
                      <a:alpha val="43137"/>
                    </a:srgbClr>
                  </a:outerShdw>
                </a:effectLst>
                <a:cs typeface="Calibri" panose="020F0502020204030204" pitchFamily="34" charset="0"/>
              </a:rPr>
              <a:t>To Guarantee Future Resurrections (1 </a:t>
            </a:r>
            <a:r>
              <a:rPr lang="en-US" altLang="en-US" sz="3000" dirty="0" err="1">
                <a:effectLst>
                  <a:outerShdw blurRad="38100" dist="38100" dir="2700000" algn="tl">
                    <a:srgbClr val="000000">
                      <a:alpha val="43137"/>
                    </a:srgbClr>
                  </a:outerShdw>
                </a:effectLst>
                <a:cs typeface="Calibri" panose="020F0502020204030204" pitchFamily="34" charset="0"/>
              </a:rPr>
              <a:t>Cor</a:t>
            </a:r>
            <a:r>
              <a:rPr lang="en-US" altLang="en-US" sz="3000" dirty="0">
                <a:effectLst>
                  <a:outerShdw blurRad="38100" dist="38100" dir="2700000" algn="tl">
                    <a:srgbClr val="000000">
                      <a:alpha val="43137"/>
                    </a:srgbClr>
                  </a:outerShdw>
                </a:effectLst>
                <a:cs typeface="Calibri" panose="020F0502020204030204" pitchFamily="34" charset="0"/>
              </a:rPr>
              <a:t>. 15:20-23)</a:t>
            </a:r>
            <a:endParaRPr lang="en-US" alt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EDE64523-8BF8-C9B4-CAC5-D440F2A599FF}"/>
              </a:ext>
            </a:extLst>
          </p:cNvPr>
          <p:cNvPicPr>
            <a:picLocks noChangeAspect="1"/>
          </p:cNvPicPr>
          <p:nvPr/>
        </p:nvPicPr>
        <p:blipFill>
          <a:blip r:embed="rId3"/>
          <a:stretch>
            <a:fillRect/>
          </a:stretch>
        </p:blipFill>
        <p:spPr>
          <a:xfrm>
            <a:off x="8686800" y="1708565"/>
            <a:ext cx="2875546" cy="3234989"/>
          </a:xfrm>
          <a:prstGeom prst="rect">
            <a:avLst/>
          </a:prstGeom>
          <a:ln>
            <a:solidFill>
              <a:schemeClr val="tx1"/>
            </a:solid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3ADF04-E45D-3766-B558-2AAD3BEBAEE9}"/>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B7686F5-F49E-1423-297C-E237D9DD499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368363F4-F333-8512-E096-DDB0BAFD2359}"/>
              </a:ext>
            </a:extLst>
          </p:cNvPr>
          <p:cNvSpPr txBox="1"/>
          <p:nvPr/>
        </p:nvSpPr>
        <p:spPr>
          <a:xfrm>
            <a:off x="609600" y="0"/>
            <a:ext cx="10972800" cy="2498120"/>
          </a:xfrm>
          <a:prstGeom prst="rect">
            <a:avLst/>
          </a:prstGeom>
          <a:noFill/>
        </p:spPr>
        <p:txBody>
          <a:bodyPr wrap="square">
            <a:spAutoFit/>
          </a:bodyPr>
          <a:lstStyle/>
          <a:p>
            <a:pPr marL="342900" indent="-342900" algn="ctr" defTabSz="685800">
              <a:spcAft>
                <a:spcPts val="900"/>
              </a:spcAft>
              <a:buClr>
                <a:schemeClr val="tx2"/>
              </a:buClr>
              <a:buSzPct val="75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Daniel 12:2</a:t>
            </a:r>
          </a:p>
          <a:p>
            <a:pPr algn="just">
              <a:spcAft>
                <a:spcPts val="12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“Many of those who sleep in the dust of the ground will awake, these to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everlasting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olam</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life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the others to disgrace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everlasting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olam</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contempt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3" name="Picture 2">
            <a:extLst>
              <a:ext uri="{FF2B5EF4-FFF2-40B4-BE49-F238E27FC236}">
                <a16:creationId xmlns:a16="http://schemas.microsoft.com/office/drawing/2014/main" id="{E0AC5CB8-09CF-1E4B-49CD-2392B9B77FA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20964" y="2971800"/>
            <a:ext cx="2750075" cy="1828800"/>
          </a:xfrm>
          <a:prstGeom prst="rect">
            <a:avLst/>
          </a:prstGeom>
          <a:ln>
            <a:solidFill>
              <a:schemeClr val="tx1"/>
            </a:solidFill>
          </a:ln>
        </p:spPr>
      </p:pic>
    </p:spTree>
    <p:extLst>
      <p:ext uri="{BB962C8B-B14F-4D97-AF65-F5344CB8AC3E}">
        <p14:creationId xmlns:p14="http://schemas.microsoft.com/office/powerpoint/2010/main" val="40157909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29BF6E-ED0D-3F33-1DA2-6B99CE76239D}"/>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defTabSz="685800">
              <a:spcAft>
                <a:spcPts val="900"/>
              </a:spcAft>
              <a:buClr>
                <a:schemeClr val="tx2"/>
              </a:buClr>
              <a:buSzPct val="75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5:28-29</a:t>
            </a:r>
          </a:p>
          <a:p>
            <a:pPr algn="just">
              <a:spcAft>
                <a:spcPts val="12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28</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Do not marvel at this; for an hour is coming, in which all who are in the tombs will hear His voice,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29</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will come forth; those who did the good deeds to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resurrection of life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those who committed the evil deeds to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resurrection of judgment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065190898"/>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29BF6E-ED0D-3F33-1DA2-6B99CE76239D}"/>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4739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defTabSz="685800">
              <a:spcAft>
                <a:spcPts val="900"/>
              </a:spcAft>
              <a:buClr>
                <a:schemeClr val="tx2"/>
              </a:buClr>
              <a:buSzPct val="75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Acts 24:14-15</a:t>
            </a:r>
          </a:p>
          <a:p>
            <a:pPr algn="just">
              <a:spcAft>
                <a:spcPts val="12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this I admit to you, that according to the Way which they call a sect I do serve the God of our fathers, believing everything that is in accordance with the Law and that is written in the Prophets;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having a hope in God, which these men cherish themselves, that there shall certainly be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resurrection of both the righteous and the wicked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650928613"/>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62AE92CD-D7C3-4811-B78A-FC7F1BC2723F}"/>
              </a:ext>
            </a:extLst>
          </p:cNvPr>
          <p:cNvSpPr>
            <a:spLocks noGrp="1" noChangeArrowheads="1"/>
          </p:cNvSpPr>
          <p:nvPr>
            <p:ph type="title" idx="4294967295"/>
          </p:nvPr>
        </p:nvSpPr>
        <p:spPr>
          <a:xfrm>
            <a:off x="2209800" y="195020"/>
            <a:ext cx="7772400" cy="762000"/>
          </a:xfrm>
        </p:spPr>
        <p:txBody>
          <a:bodyPr/>
          <a:lstStyle/>
          <a:p>
            <a:pPr algn="ctr"/>
            <a:r>
              <a:rPr lang="en-US" altLang="en-US" sz="3400" dirty="0"/>
              <a:t>God’s Resurrection Program</a:t>
            </a:r>
          </a:p>
        </p:txBody>
      </p:sp>
      <p:pic>
        <p:nvPicPr>
          <p:cNvPr id="2" name="Picture 1">
            <a:extLst>
              <a:ext uri="{FF2B5EF4-FFF2-40B4-BE49-F238E27FC236}">
                <a16:creationId xmlns:a16="http://schemas.microsoft.com/office/drawing/2014/main" id="{EF876367-5F08-4823-BAFD-729EE69F89DB}"/>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752600" y="1371600"/>
            <a:ext cx="8686800" cy="4495800"/>
          </a:xfrm>
          <a:prstGeom prst="rect">
            <a:avLst/>
          </a:prstGeom>
          <a:solidFill>
            <a:srgbClr val="0000FF"/>
          </a:solidFill>
          <a:ln w="28575">
            <a:solidFill>
              <a:schemeClr val="tx1"/>
            </a:solidFill>
          </a:ln>
        </p:spPr>
      </p:pic>
    </p:spTree>
    <p:extLst>
      <p:ext uri="{BB962C8B-B14F-4D97-AF65-F5344CB8AC3E}">
        <p14:creationId xmlns:p14="http://schemas.microsoft.com/office/powerpoint/2010/main" val="3972080579"/>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D0CABC-5E25-DA58-0411-C88BFF7E95B9}"/>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4485843"/>
          </a:xfrm>
          <a:prstGeom prst="rect">
            <a:avLst/>
          </a:prstGeom>
          <a:noFill/>
          <a:ln w="28575">
            <a:noFill/>
            <a:miter lim="800000"/>
            <a:headEnd/>
            <a:tailEnd/>
          </a:ln>
        </p:spPr>
        <p:txBody>
          <a:bodyPr wrap="square">
            <a:spAutoFit/>
          </a:bodyPr>
          <a:lstStyle/>
          <a:p>
            <a:pPr marL="342900" indent="-342900" algn="ctr" defTabSz="685800">
              <a:spcAft>
                <a:spcPts val="900"/>
              </a:spcAft>
              <a:buClr>
                <a:schemeClr val="tx2"/>
              </a:buClr>
              <a:buSzPct val="75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20:4-6</a:t>
            </a:r>
          </a:p>
          <a:p>
            <a:pPr algn="just">
              <a:spcBef>
                <a:spcPts val="0"/>
              </a:spcBef>
              <a:spcAft>
                <a:spcPts val="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 saw thrones, and they sat on them, and judgment was given to them. And I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saw</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souls of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those who had been beheaded</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because of their testimony of Jesus and because of the word of God, and those who had not worshiped the beast or his image, and had not received the mark on their forehead and on their hand; and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they came to life [</a:t>
            </a:r>
            <a:r>
              <a:rPr lang="en-US" sz="34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zaō</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rPr>
              <a:t>a</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nd reigned with Christ for a thousand years…. </a:t>
            </a:r>
            <a:endParaRPr lang="en-US" alt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86045607"/>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E6C70FA-83ED-0E6C-4278-058317AF720C}"/>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3962623"/>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20:4-6</a:t>
            </a:r>
          </a:p>
          <a:p>
            <a:pPr algn="just">
              <a:spcBef>
                <a:spcPts val="0"/>
              </a:spcBef>
              <a:spcAft>
                <a:spcPts val="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5 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rest of the dead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did not come to life [</a:t>
            </a:r>
            <a:r>
              <a:rPr lang="en-US" sz="34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zaō</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until the thousand years were completed. This is the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first resurrection [</a:t>
            </a:r>
            <a:r>
              <a:rPr lang="en-US" sz="34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anastasis</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6 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Blessed and holy is the one who has a part in the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first resurrection [</a:t>
            </a:r>
            <a:r>
              <a:rPr lang="en-US" sz="34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anastasis</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over these the second death has no power, but they will be priests of God and of Christ and will reign with Him for a thousand years.”</a:t>
            </a:r>
            <a:endParaRPr lang="en-US" alt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46451144"/>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35161947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idx="4294967295"/>
          </p:nvPr>
        </p:nvSpPr>
        <p:spPr>
          <a:xfrm>
            <a:off x="2209800" y="2857500"/>
            <a:ext cx="7772400" cy="1143000"/>
          </a:xfrm>
        </p:spPr>
        <p:txBody>
          <a:bodyPr/>
          <a:lstStyle/>
          <a:p>
            <a:pPr algn="ctr"/>
            <a:r>
              <a:rPr lang="en-US" altLang="en-US" sz="5400">
                <a:effectLst>
                  <a:outerShdw blurRad="38100" dist="38100" dir="2700000" algn="tl">
                    <a:srgbClr val="000000">
                      <a:alpha val="43137"/>
                    </a:srgbClr>
                  </a:outerShdw>
                </a:effectLst>
              </a:rPr>
              <a:t>Conclusion</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title"/>
          </p:nvPr>
        </p:nvSpPr>
        <p:spPr>
          <a:xfrm>
            <a:off x="1181100" y="228600"/>
            <a:ext cx="9829800" cy="914400"/>
          </a:xfrm>
        </p:spPr>
        <p:txBody>
          <a:bodyPr/>
          <a:lstStyle/>
          <a:p>
            <a:pPr algn="ctr" eaLnBrk="1" hangingPunct="1">
              <a:lnSpc>
                <a:spcPct val="100000"/>
              </a:lnSpc>
            </a:pPr>
            <a:r>
              <a:rPr lang="en-US" altLang="en-US" sz="3600" dirty="0">
                <a:effectLst>
                  <a:outerShdw blurRad="38100" dist="38100" dir="2700000" algn="tl">
                    <a:srgbClr val="000000">
                      <a:alpha val="43137"/>
                    </a:srgbClr>
                  </a:outerShdw>
                </a:effectLst>
                <a:cs typeface="Calibri" panose="020F0502020204030204" pitchFamily="34" charset="0"/>
              </a:rPr>
              <a:t>WHY CHRIST’S RESURRECTION?</a:t>
            </a:r>
            <a:endParaRPr lang="en-US" altLang="en-US" sz="36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7411" name="Rectangle 7"/>
          <p:cNvSpPr>
            <a:spLocks noGrp="1" noChangeArrowheads="1"/>
          </p:cNvSpPr>
          <p:nvPr>
            <p:ph type="body" idx="1"/>
          </p:nvPr>
        </p:nvSpPr>
        <p:spPr>
          <a:xfrm>
            <a:off x="609599" y="1143000"/>
            <a:ext cx="9015111" cy="4937760"/>
          </a:xfrm>
        </p:spPr>
        <p:txBody>
          <a:bodyPr/>
          <a:lstStyle/>
          <a:p>
            <a:pPr marL="457200" indent="-457200" eaLnBrk="1" hangingPunct="1">
              <a:spcBef>
                <a:spcPts val="0"/>
              </a:spcBef>
              <a:spcAft>
                <a:spcPts val="2400"/>
              </a:spcAft>
              <a:buSzPct val="100000"/>
              <a:buFont typeface="+mj-lt"/>
              <a:buAutoNum type="arabicPeriod"/>
            </a:pPr>
            <a:r>
              <a:rPr lang="en-US" altLang="en-US" sz="3000" dirty="0">
                <a:effectLst>
                  <a:outerShdw blurRad="38100" dist="38100" dir="2700000" algn="tl">
                    <a:srgbClr val="000000">
                      <a:alpha val="43137"/>
                    </a:srgbClr>
                  </a:outerShdw>
                </a:effectLst>
                <a:cs typeface="Calibri" panose="020F0502020204030204" pitchFamily="34" charset="0"/>
              </a:rPr>
              <a:t>To Fulfill OT Prophecy (1 </a:t>
            </a:r>
            <a:r>
              <a:rPr lang="en-US" altLang="en-US" sz="3000" dirty="0" err="1">
                <a:effectLst>
                  <a:outerShdw blurRad="38100" dist="38100" dir="2700000" algn="tl">
                    <a:srgbClr val="000000">
                      <a:alpha val="43137"/>
                    </a:srgbClr>
                  </a:outerShdw>
                </a:effectLst>
                <a:cs typeface="Calibri" panose="020F0502020204030204" pitchFamily="34" charset="0"/>
              </a:rPr>
              <a:t>Cor</a:t>
            </a:r>
            <a:r>
              <a:rPr lang="en-US" altLang="en-US" sz="3000" dirty="0">
                <a:effectLst>
                  <a:outerShdw blurRad="38100" dist="38100" dir="2700000" algn="tl">
                    <a:srgbClr val="000000">
                      <a:alpha val="43137"/>
                    </a:srgbClr>
                  </a:outerShdw>
                </a:effectLst>
                <a:cs typeface="Calibri" panose="020F0502020204030204" pitchFamily="34" charset="0"/>
              </a:rPr>
              <a:t>. 15:3-4)</a:t>
            </a:r>
            <a:endParaRPr lang="en-US" alt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indent="-457200" eaLnBrk="1" hangingPunct="1">
              <a:spcBef>
                <a:spcPts val="0"/>
              </a:spcBef>
              <a:spcAft>
                <a:spcPts val="2400"/>
              </a:spcAft>
              <a:buSzPct val="100000"/>
              <a:buFont typeface="Wingdings" panose="05000000000000000000" pitchFamily="2" charset="2"/>
              <a:buAutoNum type="arabicPeriod"/>
            </a:pPr>
            <a:r>
              <a:rPr lang="en-US" altLang="en-US" sz="3000" dirty="0">
                <a:effectLst>
                  <a:outerShdw blurRad="38100" dist="38100" dir="2700000" algn="tl">
                    <a:srgbClr val="000000">
                      <a:alpha val="43137"/>
                    </a:srgbClr>
                  </a:outerShdw>
                </a:effectLst>
                <a:cs typeface="Calibri" panose="020F0502020204030204" pitchFamily="34" charset="0"/>
              </a:rPr>
              <a:t>To Fulfill Christ’s Prophecies (John 2:19-22)</a:t>
            </a:r>
            <a:endParaRPr lang="en-US" alt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indent="-457200" eaLnBrk="1" hangingPunct="1">
              <a:spcBef>
                <a:spcPts val="0"/>
              </a:spcBef>
              <a:spcAft>
                <a:spcPts val="2400"/>
              </a:spcAft>
              <a:buSzPct val="100000"/>
              <a:buFont typeface="Wingdings" panose="05000000000000000000" pitchFamily="2" charset="2"/>
              <a:buAutoNum type="arabicPeriod"/>
            </a:pPr>
            <a:r>
              <a:rPr lang="en-US" altLang="en-US" sz="3000" dirty="0">
                <a:effectLst>
                  <a:outerShdw blurRad="38100" dist="38100" dir="2700000" algn="tl">
                    <a:srgbClr val="000000">
                      <a:alpha val="43137"/>
                    </a:srgbClr>
                  </a:outerShdw>
                </a:effectLst>
                <a:cs typeface="Calibri" panose="020F0502020204030204" pitchFamily="34" charset="0"/>
              </a:rPr>
              <a:t>To Solidify Israel’s Unbelief (Matt. 12:38-40)</a:t>
            </a:r>
            <a:endParaRPr lang="en-US" alt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indent="-457200" eaLnBrk="1" hangingPunct="1">
              <a:spcBef>
                <a:spcPts val="0"/>
              </a:spcBef>
              <a:spcAft>
                <a:spcPts val="2400"/>
              </a:spcAft>
              <a:buSzPct val="100000"/>
              <a:buFont typeface="Wingdings" panose="05000000000000000000" pitchFamily="2" charset="2"/>
              <a:buAutoNum type="arabicPeriod"/>
            </a:pPr>
            <a:r>
              <a:rPr lang="en-US" altLang="en-US" sz="3000" dirty="0">
                <a:effectLst>
                  <a:outerShdw blurRad="38100" dist="38100" dir="2700000" algn="tl">
                    <a:srgbClr val="000000">
                      <a:alpha val="43137"/>
                    </a:srgbClr>
                  </a:outerShdw>
                </a:effectLst>
                <a:cs typeface="Calibri" panose="020F0502020204030204" pitchFamily="34" charset="0"/>
              </a:rPr>
              <a:t>To Vindicate Christ’s Deity (John 10:17-18)</a:t>
            </a:r>
            <a:endParaRPr lang="en-US" alt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indent="-457200" eaLnBrk="1" hangingPunct="1">
              <a:spcBef>
                <a:spcPts val="0"/>
              </a:spcBef>
              <a:spcAft>
                <a:spcPts val="2400"/>
              </a:spcAft>
              <a:buSzPct val="100000"/>
              <a:buFont typeface="Wingdings" panose="05000000000000000000" pitchFamily="2" charset="2"/>
              <a:buAutoNum type="arabicPeriod"/>
            </a:pPr>
            <a:r>
              <a:rPr lang="en-US" altLang="en-US" sz="3000" dirty="0">
                <a:effectLst>
                  <a:outerShdw blurRad="38100" dist="38100" dir="2700000" algn="tl">
                    <a:srgbClr val="000000">
                      <a:alpha val="43137"/>
                    </a:srgbClr>
                  </a:outerShdw>
                </a:effectLst>
                <a:cs typeface="Calibri" panose="020F0502020204030204" pitchFamily="34" charset="0"/>
              </a:rPr>
              <a:t>To Foster Christianity‘s Growth (John 20:19)</a:t>
            </a:r>
            <a:endParaRPr lang="en-US" alt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indent="-457200" eaLnBrk="1" hangingPunct="1">
              <a:spcBef>
                <a:spcPts val="0"/>
              </a:spcBef>
              <a:spcAft>
                <a:spcPts val="2400"/>
              </a:spcAft>
              <a:buSzPct val="100000"/>
              <a:buFont typeface="Wingdings" panose="05000000000000000000" pitchFamily="2" charset="2"/>
              <a:buAutoNum type="arabicPeriod"/>
            </a:pPr>
            <a:r>
              <a:rPr lang="en-US" altLang="en-US" sz="3000" dirty="0">
                <a:effectLst>
                  <a:outerShdw blurRad="38100" dist="38100" dir="2700000" algn="tl">
                    <a:srgbClr val="000000">
                      <a:alpha val="43137"/>
                    </a:srgbClr>
                  </a:outerShdw>
                </a:effectLst>
                <a:cs typeface="Calibri" panose="020F0502020204030204" pitchFamily="34" charset="0"/>
              </a:rPr>
              <a:t>To Furnish Christianity’s Message (Acts 3:15)</a:t>
            </a:r>
          </a:p>
          <a:p>
            <a:pPr marL="457200" indent="-457200" eaLnBrk="1" hangingPunct="1">
              <a:spcBef>
                <a:spcPts val="0"/>
              </a:spcBef>
              <a:spcAft>
                <a:spcPts val="2400"/>
              </a:spcAft>
              <a:buSzPct val="100000"/>
              <a:buFont typeface="Wingdings" panose="05000000000000000000" pitchFamily="2" charset="2"/>
              <a:buAutoNum type="arabicPeriod"/>
            </a:pPr>
            <a:r>
              <a:rPr lang="en-US" altLang="en-US" sz="3000" dirty="0">
                <a:effectLst>
                  <a:outerShdw blurRad="38100" dist="38100" dir="2700000" algn="tl">
                    <a:srgbClr val="000000">
                      <a:alpha val="43137"/>
                    </a:srgbClr>
                  </a:outerShdw>
                </a:effectLst>
                <a:cs typeface="Calibri" panose="020F0502020204030204" pitchFamily="34" charset="0"/>
              </a:rPr>
              <a:t>To Guarantee Future Resurrections (1 </a:t>
            </a:r>
            <a:r>
              <a:rPr lang="en-US" altLang="en-US" sz="3000" dirty="0" err="1">
                <a:effectLst>
                  <a:outerShdw blurRad="38100" dist="38100" dir="2700000" algn="tl">
                    <a:srgbClr val="000000">
                      <a:alpha val="43137"/>
                    </a:srgbClr>
                  </a:outerShdw>
                </a:effectLst>
                <a:cs typeface="Calibri" panose="020F0502020204030204" pitchFamily="34" charset="0"/>
              </a:rPr>
              <a:t>Cor</a:t>
            </a:r>
            <a:r>
              <a:rPr lang="en-US" altLang="en-US" sz="3000" dirty="0">
                <a:effectLst>
                  <a:outerShdw blurRad="38100" dist="38100" dir="2700000" algn="tl">
                    <a:srgbClr val="000000">
                      <a:alpha val="43137"/>
                    </a:srgbClr>
                  </a:outerShdw>
                </a:effectLst>
                <a:cs typeface="Calibri" panose="020F0502020204030204" pitchFamily="34" charset="0"/>
              </a:rPr>
              <a:t>. 15:20-23)</a:t>
            </a:r>
            <a:endParaRPr lang="en-US" alt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6454917F-0052-1A55-2540-DB6709922471}"/>
              </a:ext>
            </a:extLst>
          </p:cNvPr>
          <p:cNvPicPr>
            <a:picLocks noChangeAspect="1"/>
          </p:cNvPicPr>
          <p:nvPr/>
        </p:nvPicPr>
        <p:blipFill>
          <a:blip r:embed="rId3"/>
          <a:stretch>
            <a:fillRect/>
          </a:stretch>
        </p:blipFill>
        <p:spPr>
          <a:xfrm>
            <a:off x="8686800" y="1708565"/>
            <a:ext cx="2875546" cy="3234989"/>
          </a:xfrm>
          <a:prstGeom prst="rect">
            <a:avLst/>
          </a:prstGeom>
          <a:ln>
            <a:solidFill>
              <a:schemeClr val="tx1"/>
            </a:solidFill>
          </a:ln>
        </p:spPr>
      </p:pic>
    </p:spTree>
    <p:extLst>
      <p:ext uri="{BB962C8B-B14F-4D97-AF65-F5344CB8AC3E}">
        <p14:creationId xmlns:p14="http://schemas.microsoft.com/office/powerpoint/2010/main" val="39898902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25BEAC-1719-9A4A-9427-91452E5F38F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325EAC7-DE35-507C-2E60-A62FDA69723F}"/>
              </a:ext>
            </a:extLst>
          </p:cNvPr>
          <p:cNvSpPr/>
          <p:nvPr/>
        </p:nvSpPr>
        <p:spPr>
          <a:xfrm>
            <a:off x="609600" y="4087346"/>
            <a:ext cx="10972800" cy="2313454"/>
          </a:xfrm>
          <a:prstGeom prst="rect">
            <a:avLst/>
          </a:prstGeom>
        </p:spPr>
        <p:txBody>
          <a:bodyPr wrap="square">
            <a:spAutoFit/>
          </a:bodyPr>
          <a:lstStyle/>
          <a:p>
            <a:pPr algn="just">
              <a:spcBef>
                <a:spcPts val="0"/>
              </a:spcBef>
              <a:spcAft>
                <a:spcPts val="1000"/>
              </a:spcAft>
            </a:pPr>
            <a:r>
              <a:rPr lang="en-US" sz="3600" u="none" strike="noStrike" baseline="30000" dirty="0">
                <a:effectLst>
                  <a:outerShdw blurRad="38100" dist="38100" dir="2700000" algn="tl">
                    <a:srgbClr val="000000">
                      <a:alpha val="43137"/>
                    </a:srgbClr>
                  </a:outerShdw>
                </a:effectLst>
                <a:latin typeface="Calibri" panose="020F0502020204030204" pitchFamily="34" charset="0"/>
              </a:rPr>
              <a:t>24</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bless you, and keep you; </a:t>
            </a:r>
            <a:r>
              <a:rPr lang="en-US" sz="3600" u="none" strike="noStrike" baseline="30000" dirty="0">
                <a:effectLst>
                  <a:outerShdw blurRad="38100" dist="38100" dir="2700000" algn="tl">
                    <a:srgbClr val="000000">
                      <a:alpha val="43137"/>
                    </a:srgbClr>
                  </a:outerShdw>
                </a:effectLst>
                <a:latin typeface="Calibri" panose="020F0502020204030204" pitchFamily="34" charset="0"/>
              </a:rPr>
              <a:t>25</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make His face shine on you, And be gracious to you; </a:t>
            </a:r>
            <a:r>
              <a:rPr lang="en-US" sz="3600" u="none" strike="noStrike" baseline="30000" dirty="0">
                <a:effectLst>
                  <a:outerShdw blurRad="38100" dist="38100" dir="2700000" algn="tl">
                    <a:srgbClr val="000000">
                      <a:alpha val="43137"/>
                    </a:srgbClr>
                  </a:outerShdw>
                </a:effectLst>
                <a:latin typeface="Calibri" panose="020F0502020204030204" pitchFamily="34" charset="0"/>
              </a:rPr>
              <a:t>26</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lift up His countenance on you, And give you peace.</a:t>
            </a:r>
          </a:p>
          <a:p>
            <a:pPr algn="r">
              <a:spcBef>
                <a:spcPts val="0"/>
              </a:spcBef>
              <a:spcAft>
                <a:spcPts val="1000"/>
              </a:spcAft>
            </a:pPr>
            <a:r>
              <a:rPr lang="en-US" sz="2800" dirty="0">
                <a:effectLst>
                  <a:outerShdw blurRad="38100" dist="38100" dir="2700000" algn="tl">
                    <a:srgbClr val="000000">
                      <a:alpha val="43137"/>
                    </a:srgbClr>
                  </a:outerShdw>
                </a:effectLst>
                <a:latin typeface="Calibri" panose="020F0502020204030204" pitchFamily="34" charset="0"/>
              </a:rPr>
              <a:t>Numbers 6:24–26 (NASB95)</a:t>
            </a:r>
          </a:p>
        </p:txBody>
      </p:sp>
      <p:pic>
        <p:nvPicPr>
          <p:cNvPr id="2" name="Picture 1">
            <a:extLst>
              <a:ext uri="{FF2B5EF4-FFF2-40B4-BE49-F238E27FC236}">
                <a16:creationId xmlns:a16="http://schemas.microsoft.com/office/drawing/2014/main" id="{08CF46EB-5A35-2263-DACA-0CBAF911791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38254" y="533400"/>
            <a:ext cx="5915492" cy="3200400"/>
          </a:xfrm>
          <a:prstGeom prst="rect">
            <a:avLst/>
          </a:prstGeom>
        </p:spPr>
      </p:pic>
    </p:spTree>
    <p:extLst>
      <p:ext uri="{BB962C8B-B14F-4D97-AF65-F5344CB8AC3E}">
        <p14:creationId xmlns:p14="http://schemas.microsoft.com/office/powerpoint/2010/main" val="29730012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title"/>
          </p:nvPr>
        </p:nvSpPr>
        <p:spPr>
          <a:xfrm>
            <a:off x="1181100" y="228600"/>
            <a:ext cx="9829800" cy="914400"/>
          </a:xfrm>
        </p:spPr>
        <p:txBody>
          <a:bodyPr/>
          <a:lstStyle/>
          <a:p>
            <a:pPr algn="ctr" eaLnBrk="1" hangingPunct="1">
              <a:lnSpc>
                <a:spcPct val="100000"/>
              </a:lnSpc>
            </a:pPr>
            <a:r>
              <a:rPr lang="en-US" altLang="en-US" sz="3600" dirty="0">
                <a:effectLst>
                  <a:outerShdw blurRad="38100" dist="38100" dir="2700000" algn="tl">
                    <a:srgbClr val="000000">
                      <a:alpha val="43137"/>
                    </a:srgbClr>
                  </a:outerShdw>
                </a:effectLst>
                <a:cs typeface="Calibri" panose="020F0502020204030204" pitchFamily="34" charset="0"/>
              </a:rPr>
              <a:t>WHY CHRIST’S RESURRECTION?</a:t>
            </a:r>
            <a:endParaRPr lang="en-US" altLang="en-US" sz="36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7411" name="Rectangle 7"/>
          <p:cNvSpPr>
            <a:spLocks noGrp="1" noChangeArrowheads="1"/>
          </p:cNvSpPr>
          <p:nvPr>
            <p:ph type="body" idx="1"/>
          </p:nvPr>
        </p:nvSpPr>
        <p:spPr>
          <a:xfrm>
            <a:off x="609599" y="1143000"/>
            <a:ext cx="9015111" cy="4937760"/>
          </a:xfrm>
        </p:spPr>
        <p:txBody>
          <a:bodyPr/>
          <a:lstStyle/>
          <a:p>
            <a:pPr marL="457200" indent="-457200" eaLnBrk="1" hangingPunct="1">
              <a:spcBef>
                <a:spcPts val="0"/>
              </a:spcBef>
              <a:spcAft>
                <a:spcPts val="2400"/>
              </a:spcAft>
              <a:buSzPct val="100000"/>
              <a:buFont typeface="+mj-lt"/>
              <a:buAutoNum type="arabicPeriod"/>
            </a:pPr>
            <a:r>
              <a:rPr lang="en-US" altLang="en-US" sz="3000" b="1" u="sng" dirty="0">
                <a:solidFill>
                  <a:srgbClr val="FFFFCC"/>
                </a:solidFill>
                <a:effectLst>
                  <a:outerShdw blurRad="38100" dist="38100" dir="2700000" algn="tl">
                    <a:srgbClr val="000000">
                      <a:alpha val="43137"/>
                    </a:srgbClr>
                  </a:outerShdw>
                </a:effectLst>
                <a:cs typeface="Calibri" panose="020F0502020204030204" pitchFamily="34" charset="0"/>
              </a:rPr>
              <a:t>To Fulfill OT Prophecy (1 </a:t>
            </a:r>
            <a:r>
              <a:rPr lang="en-US" altLang="en-US" sz="3000" b="1" u="sng" dirty="0" err="1">
                <a:solidFill>
                  <a:srgbClr val="FFFFCC"/>
                </a:solidFill>
                <a:effectLst>
                  <a:outerShdw blurRad="38100" dist="38100" dir="2700000" algn="tl">
                    <a:srgbClr val="000000">
                      <a:alpha val="43137"/>
                    </a:srgbClr>
                  </a:outerShdw>
                </a:effectLst>
                <a:cs typeface="Calibri" panose="020F0502020204030204" pitchFamily="34" charset="0"/>
              </a:rPr>
              <a:t>Cor</a:t>
            </a:r>
            <a:r>
              <a:rPr lang="en-US" altLang="en-US" sz="3000" b="1" u="sng" dirty="0">
                <a:solidFill>
                  <a:srgbClr val="FFFFCC"/>
                </a:solidFill>
                <a:effectLst>
                  <a:outerShdw blurRad="38100" dist="38100" dir="2700000" algn="tl">
                    <a:srgbClr val="000000">
                      <a:alpha val="43137"/>
                    </a:srgbClr>
                  </a:outerShdw>
                </a:effectLst>
                <a:cs typeface="Calibri" panose="020F0502020204030204" pitchFamily="34" charset="0"/>
              </a:rPr>
              <a:t>. 15:3-4)</a:t>
            </a:r>
            <a:endParaRPr lang="en-US" alt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indent="-457200" eaLnBrk="1" hangingPunct="1">
              <a:spcBef>
                <a:spcPts val="0"/>
              </a:spcBef>
              <a:spcAft>
                <a:spcPts val="2400"/>
              </a:spcAft>
              <a:buSzPct val="100000"/>
              <a:buFont typeface="Wingdings" panose="05000000000000000000" pitchFamily="2" charset="2"/>
              <a:buAutoNum type="arabicPeriod"/>
            </a:pPr>
            <a:r>
              <a:rPr lang="en-US" altLang="en-US" sz="3000" dirty="0">
                <a:effectLst>
                  <a:outerShdw blurRad="38100" dist="38100" dir="2700000" algn="tl">
                    <a:srgbClr val="000000">
                      <a:alpha val="43137"/>
                    </a:srgbClr>
                  </a:outerShdw>
                </a:effectLst>
                <a:cs typeface="Calibri" panose="020F0502020204030204" pitchFamily="34" charset="0"/>
              </a:rPr>
              <a:t>To Fulfill Christ’s Prophecies (John 2:19-22)</a:t>
            </a:r>
            <a:endParaRPr lang="en-US" alt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indent="-457200" eaLnBrk="1" hangingPunct="1">
              <a:spcBef>
                <a:spcPts val="0"/>
              </a:spcBef>
              <a:spcAft>
                <a:spcPts val="2400"/>
              </a:spcAft>
              <a:buSzPct val="100000"/>
              <a:buFont typeface="Wingdings" panose="05000000000000000000" pitchFamily="2" charset="2"/>
              <a:buAutoNum type="arabicPeriod"/>
            </a:pPr>
            <a:r>
              <a:rPr lang="en-US" altLang="en-US" sz="3000" dirty="0">
                <a:effectLst>
                  <a:outerShdw blurRad="38100" dist="38100" dir="2700000" algn="tl">
                    <a:srgbClr val="000000">
                      <a:alpha val="43137"/>
                    </a:srgbClr>
                  </a:outerShdw>
                </a:effectLst>
                <a:cs typeface="Calibri" panose="020F0502020204030204" pitchFamily="34" charset="0"/>
              </a:rPr>
              <a:t>To Solidify Israel’s Unbelief (Matt. 12:38-40)</a:t>
            </a:r>
            <a:endParaRPr lang="en-US" alt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indent="-457200" eaLnBrk="1" hangingPunct="1">
              <a:spcBef>
                <a:spcPts val="0"/>
              </a:spcBef>
              <a:spcAft>
                <a:spcPts val="2400"/>
              </a:spcAft>
              <a:buSzPct val="100000"/>
              <a:buFont typeface="Wingdings" panose="05000000000000000000" pitchFamily="2" charset="2"/>
              <a:buAutoNum type="arabicPeriod"/>
            </a:pPr>
            <a:r>
              <a:rPr lang="en-US" altLang="en-US" sz="3000" dirty="0">
                <a:effectLst>
                  <a:outerShdw blurRad="38100" dist="38100" dir="2700000" algn="tl">
                    <a:srgbClr val="000000">
                      <a:alpha val="43137"/>
                    </a:srgbClr>
                  </a:outerShdw>
                </a:effectLst>
                <a:cs typeface="Calibri" panose="020F0502020204030204" pitchFamily="34" charset="0"/>
              </a:rPr>
              <a:t>To Vindicate Christ’s Deity (John 10:17-18)</a:t>
            </a:r>
            <a:endParaRPr lang="en-US" alt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indent="-457200" eaLnBrk="1" hangingPunct="1">
              <a:spcBef>
                <a:spcPts val="0"/>
              </a:spcBef>
              <a:spcAft>
                <a:spcPts val="2400"/>
              </a:spcAft>
              <a:buSzPct val="100000"/>
              <a:buFont typeface="Wingdings" panose="05000000000000000000" pitchFamily="2" charset="2"/>
              <a:buAutoNum type="arabicPeriod"/>
            </a:pPr>
            <a:r>
              <a:rPr lang="en-US" altLang="en-US" sz="3000" dirty="0">
                <a:effectLst>
                  <a:outerShdw blurRad="38100" dist="38100" dir="2700000" algn="tl">
                    <a:srgbClr val="000000">
                      <a:alpha val="43137"/>
                    </a:srgbClr>
                  </a:outerShdw>
                </a:effectLst>
                <a:cs typeface="Calibri" panose="020F0502020204030204" pitchFamily="34" charset="0"/>
              </a:rPr>
              <a:t>To Foster Christianity‘s Growth (John 20:19)</a:t>
            </a:r>
            <a:endParaRPr lang="en-US" alt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indent="-457200" eaLnBrk="1" hangingPunct="1">
              <a:spcBef>
                <a:spcPts val="0"/>
              </a:spcBef>
              <a:spcAft>
                <a:spcPts val="2400"/>
              </a:spcAft>
              <a:buSzPct val="100000"/>
              <a:buFont typeface="Wingdings" panose="05000000000000000000" pitchFamily="2" charset="2"/>
              <a:buAutoNum type="arabicPeriod"/>
            </a:pPr>
            <a:r>
              <a:rPr lang="en-US" altLang="en-US" sz="3000" dirty="0">
                <a:effectLst>
                  <a:outerShdw blurRad="38100" dist="38100" dir="2700000" algn="tl">
                    <a:srgbClr val="000000">
                      <a:alpha val="43137"/>
                    </a:srgbClr>
                  </a:outerShdw>
                </a:effectLst>
                <a:cs typeface="Calibri" panose="020F0502020204030204" pitchFamily="34" charset="0"/>
              </a:rPr>
              <a:t>To Furnish Christianity’s Message (Acts 3:15)</a:t>
            </a:r>
          </a:p>
          <a:p>
            <a:pPr marL="457200" indent="-457200" eaLnBrk="1" hangingPunct="1">
              <a:spcBef>
                <a:spcPts val="0"/>
              </a:spcBef>
              <a:spcAft>
                <a:spcPts val="2400"/>
              </a:spcAft>
              <a:buSzPct val="100000"/>
              <a:buFont typeface="Wingdings" panose="05000000000000000000" pitchFamily="2" charset="2"/>
              <a:buAutoNum type="arabicPeriod"/>
            </a:pPr>
            <a:r>
              <a:rPr lang="en-US" altLang="en-US" sz="3000" dirty="0">
                <a:effectLst>
                  <a:outerShdw blurRad="38100" dist="38100" dir="2700000" algn="tl">
                    <a:srgbClr val="000000">
                      <a:alpha val="43137"/>
                    </a:srgbClr>
                  </a:outerShdw>
                </a:effectLst>
                <a:cs typeface="Calibri" panose="020F0502020204030204" pitchFamily="34" charset="0"/>
              </a:rPr>
              <a:t>To Guarantee Future Resurrections (1 </a:t>
            </a:r>
            <a:r>
              <a:rPr lang="en-US" altLang="en-US" sz="3000" dirty="0" err="1">
                <a:effectLst>
                  <a:outerShdw blurRad="38100" dist="38100" dir="2700000" algn="tl">
                    <a:srgbClr val="000000">
                      <a:alpha val="43137"/>
                    </a:srgbClr>
                  </a:outerShdw>
                </a:effectLst>
                <a:cs typeface="Calibri" panose="020F0502020204030204" pitchFamily="34" charset="0"/>
              </a:rPr>
              <a:t>Cor</a:t>
            </a:r>
            <a:r>
              <a:rPr lang="en-US" altLang="en-US" sz="3000" dirty="0">
                <a:effectLst>
                  <a:outerShdw blurRad="38100" dist="38100" dir="2700000" algn="tl">
                    <a:srgbClr val="000000">
                      <a:alpha val="43137"/>
                    </a:srgbClr>
                  </a:outerShdw>
                </a:effectLst>
                <a:cs typeface="Calibri" panose="020F0502020204030204" pitchFamily="34" charset="0"/>
              </a:rPr>
              <a:t>. 15:20-23)</a:t>
            </a:r>
            <a:endParaRPr lang="en-US" alt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DBC452A3-F21E-475D-C78D-C89885E88630}"/>
              </a:ext>
            </a:extLst>
          </p:cNvPr>
          <p:cNvPicPr>
            <a:picLocks noChangeAspect="1"/>
          </p:cNvPicPr>
          <p:nvPr/>
        </p:nvPicPr>
        <p:blipFill>
          <a:blip r:embed="rId3"/>
          <a:stretch>
            <a:fillRect/>
          </a:stretch>
        </p:blipFill>
        <p:spPr>
          <a:xfrm>
            <a:off x="8686800" y="1708565"/>
            <a:ext cx="2875546" cy="3234989"/>
          </a:xfrm>
          <a:prstGeom prst="rect">
            <a:avLst/>
          </a:prstGeom>
          <a:ln>
            <a:solidFill>
              <a:schemeClr val="tx1"/>
            </a:solidFill>
          </a:ln>
        </p:spPr>
      </p:pic>
    </p:spTree>
    <p:extLst>
      <p:ext uri="{BB962C8B-B14F-4D97-AF65-F5344CB8AC3E}">
        <p14:creationId xmlns:p14="http://schemas.microsoft.com/office/powerpoint/2010/main" val="10155685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05A0DD-D3BF-4BB9-ADD8-1FEC68F4D05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4054956"/>
          </a:xfrm>
          <a:prstGeom prst="rect">
            <a:avLst/>
          </a:prstGeom>
          <a:noFill/>
          <a:ln w="28575">
            <a:noFill/>
            <a:miter lim="800000"/>
            <a:headEnd/>
            <a:tailEnd/>
          </a:ln>
        </p:spPr>
        <p:txBody>
          <a:bodyPr wrap="square">
            <a:spAutoFit/>
          </a:bodyPr>
          <a:lstStyle/>
          <a:p>
            <a:pPr marL="342900" indent="-342900" algn="ctr" defTabSz="685800">
              <a:spcAft>
                <a:spcPts val="900"/>
              </a:spcAft>
              <a:buClr>
                <a:schemeClr val="tx2"/>
              </a:buClr>
              <a:buSzPct val="75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Luke 24:27, 44</a:t>
            </a:r>
          </a:p>
          <a:p>
            <a:pPr algn="just" eaLnBrk="1" fontAlgn="auto" hangingPunct="1">
              <a:spcBef>
                <a:spcPts val="0"/>
              </a:spcBef>
              <a:spcAft>
                <a:spcPts val="0"/>
              </a:spcAft>
              <a:defRPr/>
            </a:pPr>
            <a:r>
              <a:rPr lang="en-US" altLang="en-US" sz="35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27</a:t>
            </a:r>
            <a:r>
              <a:rPr lang="en-US" sz="3500" b="1" baseline="30000" dirty="0">
                <a:effectLst>
                  <a:outerShdw blurRad="38100" dist="38100" dir="2700000" algn="tl">
                    <a:srgbClr val="000000">
                      <a:alpha val="43137"/>
                    </a:srgbClr>
                  </a:outerShdw>
                </a:effectLst>
              </a:rPr>
              <a:t>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beginning with Moses and with all the prophets, He explained to them the things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concerning Himself in all the Scriptures</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44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He said to them, ‘These are My words which I spoke to you while I was still with you, that all things which are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written about Me</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the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Law of Moses</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Prophets</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Psalms</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must be fulfilled.’”</a:t>
            </a:r>
            <a:endPar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033707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91C066-6215-456E-8919-11FF058B3FA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5293757"/>
          </a:xfrm>
          <a:prstGeom prst="rect">
            <a:avLst/>
          </a:prstGeom>
          <a:noFill/>
          <a:ln w="28575">
            <a:noFill/>
            <a:miter lim="800000"/>
            <a:headEnd/>
            <a:tailEnd/>
          </a:ln>
        </p:spPr>
        <p:txBody>
          <a:bodyPr wrap="square">
            <a:spAutoFit/>
          </a:bodyPr>
          <a:lstStyle/>
          <a:p>
            <a:pPr marL="342900" indent="-342900" algn="ctr" defTabSz="685800">
              <a:spcAft>
                <a:spcPts val="900"/>
              </a:spcAft>
              <a:buClr>
                <a:schemeClr val="tx2"/>
              </a:buClr>
              <a:buSzPct val="75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Acts 17:1-3</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Now when they had traveled through Amphipolis and Apollonia, they came to Thessalonica, where there was a synagogue of the Jews.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according to Paul’s custom, he visited them, and for three Sabbaths reasoned with them from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Scriptures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explaining and giving evidence that the Christ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had to</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suffer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rise from the dead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saying, “This Jesus whom I am proclaiming to you is the Christ.”</a:t>
            </a:r>
          </a:p>
        </p:txBody>
      </p:sp>
    </p:spTree>
    <p:extLst>
      <p:ext uri="{BB962C8B-B14F-4D97-AF65-F5344CB8AC3E}">
        <p14:creationId xmlns:p14="http://schemas.microsoft.com/office/powerpoint/2010/main" val="1603811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29EE08-EA48-4F24-B6D0-3DD833596F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defTabSz="685800">
              <a:spcAft>
                <a:spcPts val="900"/>
              </a:spcAft>
              <a:buClr>
                <a:schemeClr val="tx2"/>
              </a:buClr>
              <a:buSzPct val="75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Corinthians 15:3-4</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I handed down to you as of first importance what I also received, that Christ died for our sins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according to the Scriptures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that He was buried, and that He was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raised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on the third day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according to the Scriptures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324892580"/>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28636" y="1295400"/>
            <a:ext cx="6096000" cy="2743200"/>
          </a:xfrm>
        </p:spPr>
        <p:txBody>
          <a:bodyPr/>
          <a:lstStyle/>
          <a:p>
            <a:pPr marL="457200" lvl="3" indent="-457200" eaLnBrk="1" hangingPunct="1">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Too early (15)</a:t>
            </a:r>
          </a:p>
          <a:p>
            <a:pPr marL="457200" lvl="3" indent="-457200" eaLnBrk="1" hangingPunct="1">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Joel 2:28-32 (16-21)</a:t>
            </a:r>
          </a:p>
          <a:p>
            <a:pPr marL="457200" lvl="3" indent="-457200" eaLnBrk="1" hangingPunct="1">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Christ’s miracles (22)</a:t>
            </a:r>
          </a:p>
          <a:p>
            <a:pPr marL="457200" lvl="3" indent="-457200" eaLnBrk="1" hangingPunct="1">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Crucifixion (23)</a:t>
            </a:r>
          </a:p>
          <a:p>
            <a:pPr marL="457200" lvl="3" indent="-457200" eaLnBrk="1" hangingPunct="1">
              <a:lnSpc>
                <a:spcPct val="100000"/>
              </a:lnSpc>
              <a:spcBef>
                <a:spcPts val="0"/>
              </a:spcBef>
              <a:spcAft>
                <a:spcPts val="9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Resurrection (24)</a:t>
            </a:r>
          </a:p>
          <a:p>
            <a:pPr marL="457200" lvl="3" indent="-457200">
              <a:lnSpc>
                <a:spcPct val="100000"/>
              </a:lnSpc>
              <a:spcBef>
                <a:spcPts val="0"/>
              </a:spcBef>
              <a:spcAft>
                <a:spcPts val="9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Use of Psalm 16:8-11 (25-29)</a:t>
            </a:r>
          </a:p>
          <a:p>
            <a:pPr marL="457200" lvl="3" indent="-457200" eaLnBrk="1" hangingPunct="1">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132:11 (30-32)</a:t>
            </a:r>
          </a:p>
          <a:p>
            <a:pPr marL="457200" lvl="3" indent="-457200" eaLnBrk="1" hangingPunct="1">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High priestly ministry (33)</a:t>
            </a:r>
          </a:p>
          <a:p>
            <a:pPr marL="457200" lvl="3" indent="-457200" eaLnBrk="1" hangingPunct="1">
              <a:lnSpc>
                <a:spcPct val="100000"/>
              </a:lnSpc>
              <a:spcBef>
                <a:spcPts val="0"/>
              </a:spcBef>
              <a:spcAft>
                <a:spcPts val="9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110:1 (34-35)</a:t>
            </a:r>
          </a:p>
        </p:txBody>
      </p:sp>
      <p:sp>
        <p:nvSpPr>
          <p:cNvPr id="4" name="Rectangle 2">
            <a:extLst>
              <a:ext uri="{FF2B5EF4-FFF2-40B4-BE49-F238E27FC236}">
                <a16:creationId xmlns:a16="http://schemas.microsoft.com/office/drawing/2014/main" id="{CED0DB57-7FB8-764C-C592-797DD87FA87F}"/>
              </a:ext>
            </a:extLst>
          </p:cNvPr>
          <p:cNvSpPr txBox="1">
            <a:spLocks noChangeArrowheads="1"/>
          </p:cNvSpPr>
          <p:nvPr/>
        </p:nvSpPr>
        <p:spPr bwMode="auto">
          <a:xfrm>
            <a:off x="2738438" y="2286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8788" indent="-458788" algn="ctr" defTabSz="914400" eaLnBrk="1" hangingPunct="1">
              <a:lnSpc>
                <a:spcPct val="100000"/>
              </a:lnSpc>
              <a:buClr>
                <a:srgbClr val="CC66FF"/>
              </a:buClr>
              <a:buFont typeface="+mj-lt"/>
              <a:buAutoNum type="alphaUcPeriod" startAt="2"/>
            </a:pPr>
            <a:r>
              <a:rPr lang="en-US" sz="360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2:15-35</a:t>
            </a:r>
            <a:br>
              <a:rPr lang="en-US" sz="3600">
                <a:effectLst>
                  <a:outerShdw blurRad="38100" dist="38100" dir="2700000" algn="tl">
                    <a:srgbClr val="000000">
                      <a:alpha val="43137"/>
                    </a:srgbClr>
                  </a:outerShdw>
                </a:effectLst>
                <a:cs typeface="Calibri" panose="020F0502020204030204" pitchFamily="34" charset="0"/>
              </a:rPr>
            </a:br>
            <a:r>
              <a:rPr lang="en-US" sz="2400">
                <a:effectLst>
                  <a:outerShdw blurRad="38100" dist="38100" dir="2700000" algn="tl">
                    <a:srgbClr val="000000">
                      <a:alpha val="43137"/>
                    </a:srgbClr>
                  </a:outerShdw>
                </a:effectLst>
                <a:latin typeface="Calibri" panose="020F0502020204030204" pitchFamily="34" charset="0"/>
                <a:ea typeface="+mn-ea"/>
                <a:cs typeface="+mn-cs"/>
              </a:rPr>
              <a:t>Refutation of the Charge of Drunkenness</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5" name="Picture 4">
            <a:extLst>
              <a:ext uri="{FF2B5EF4-FFF2-40B4-BE49-F238E27FC236}">
                <a16:creationId xmlns:a16="http://schemas.microsoft.com/office/drawing/2014/main" id="{831E1AA0-2DA1-2D39-CCA2-BAA14F1C75A4}"/>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6373237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n arrested for vandalizing King David's Tomb | The Times of Israel">
            <a:extLst>
              <a:ext uri="{FF2B5EF4-FFF2-40B4-BE49-F238E27FC236}">
                <a16:creationId xmlns:a16="http://schemas.microsoft.com/office/drawing/2014/main" id="{02C96253-819C-66C1-5D7C-A80DFCC05B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338866"/>
            <a:ext cx="10972800" cy="61802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23235021"/>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PREVIOUS_ACTIVE_SLIDE" val="4879"/>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9088</TotalTime>
  <Words>2453</Words>
  <Application>Microsoft Office PowerPoint</Application>
  <PresentationFormat>Widescreen</PresentationFormat>
  <Paragraphs>246</Paragraphs>
  <Slides>39</Slides>
  <Notes>15</Notes>
  <HiddenSlides>0</HiddenSlides>
  <MMClips>0</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Azure</vt:lpstr>
      <vt:lpstr>PowerPoint Presentation</vt:lpstr>
      <vt:lpstr>PowerPoint Presentation</vt:lpstr>
      <vt:lpstr>WHY CHRIST’S RESURRECTION?</vt:lpstr>
      <vt:lpstr>WHY CHRIST’S RESURRECTION?</vt:lpstr>
      <vt:lpstr>PowerPoint Presentation</vt:lpstr>
      <vt:lpstr>PowerPoint Presentation</vt:lpstr>
      <vt:lpstr>PowerPoint Presentation</vt:lpstr>
      <vt:lpstr>PowerPoint Presentation</vt:lpstr>
      <vt:lpstr>PowerPoint Presentation</vt:lpstr>
      <vt:lpstr>PowerPoint Presentation</vt:lpstr>
      <vt:lpstr>WHY CHRIST’S RESURRECTION?</vt:lpstr>
      <vt:lpstr>PowerPoint Presentation</vt:lpstr>
      <vt:lpstr>WHY CHRIST’S RESURRECTION?</vt:lpstr>
      <vt:lpstr>PowerPoint Presentation</vt:lpstr>
      <vt:lpstr>PowerPoint Presentation</vt:lpstr>
      <vt:lpstr>PowerPoint Presentation</vt:lpstr>
      <vt:lpstr>WHY CHRIST’S RESURRECTION?</vt:lpstr>
      <vt:lpstr>7 “I AM” statements in John</vt:lpstr>
      <vt:lpstr>WHY CHRIST’S RESURRECTION?</vt:lpstr>
      <vt:lpstr>PowerPoint Presentation</vt:lpstr>
      <vt:lpstr>PowerPoint Presentation</vt:lpstr>
      <vt:lpstr>PowerPoint Presentation</vt:lpstr>
      <vt:lpstr>PowerPoint Presentation</vt:lpstr>
      <vt:lpstr>WHY CHRIST’S RESURRECTION?</vt:lpstr>
      <vt:lpstr>PowerPoint Presentation</vt:lpstr>
      <vt:lpstr>PowerPoint Presentation</vt:lpstr>
      <vt:lpstr>Acts 3:13-15 Israel’s Rejection of Her Messiah</vt:lpstr>
      <vt:lpstr>WHY CHRIST’S RESURRECTION?</vt:lpstr>
      <vt:lpstr>PowerPoint Presentation</vt:lpstr>
      <vt:lpstr>PowerPoint Presentation</vt:lpstr>
      <vt:lpstr>PowerPoint Presentation</vt:lpstr>
      <vt:lpstr>PowerPoint Presentation</vt:lpstr>
      <vt:lpstr>God’s Resurrection Program</vt:lpstr>
      <vt:lpstr>PowerPoint Presentation</vt:lpstr>
      <vt:lpstr>PowerPoint Presentation</vt:lpstr>
      <vt:lpstr>PowerPoint Presentation</vt:lpstr>
      <vt:lpstr>Conclusion</vt:lpstr>
      <vt:lpstr>WHY CHRIST’S RESURRECTION?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Why Resurrection - 2026</dc:title>
  <dc:subject>Why Resurrection</dc:subject>
  <dc:creator>A. Woods</dc:creator>
  <dc:description>Modified by Jim McGowan</dc:description>
  <cp:lastModifiedBy>awoods@slbc.org</cp:lastModifiedBy>
  <cp:revision>1071</cp:revision>
  <cp:lastPrinted>2016-11-04T01:25:50Z</cp:lastPrinted>
  <dcterms:created xsi:type="dcterms:W3CDTF">2009-03-17T12:21:13Z</dcterms:created>
  <dcterms:modified xsi:type="dcterms:W3CDTF">2026-04-04T16:42:08Z</dcterms:modified>
</cp:coreProperties>
</file>