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5"/>
  </p:notesMasterIdLst>
  <p:handoutMasterIdLst>
    <p:handoutMasterId r:id="rId66"/>
  </p:handoutMasterIdLst>
  <p:sldIdLst>
    <p:sldId id="7044" r:id="rId2"/>
    <p:sldId id="7045" r:id="rId3"/>
    <p:sldId id="7082" r:id="rId4"/>
    <p:sldId id="7083" r:id="rId5"/>
    <p:sldId id="7084" r:id="rId6"/>
    <p:sldId id="7085" r:id="rId7"/>
    <p:sldId id="7124" r:id="rId8"/>
    <p:sldId id="7125" r:id="rId9"/>
    <p:sldId id="7190" r:id="rId10"/>
    <p:sldId id="7015" r:id="rId11"/>
    <p:sldId id="7014" r:id="rId12"/>
    <p:sldId id="7193" r:id="rId13"/>
    <p:sldId id="7191" r:id="rId14"/>
    <p:sldId id="6160" r:id="rId15"/>
    <p:sldId id="6133" r:id="rId16"/>
    <p:sldId id="7195" r:id="rId17"/>
    <p:sldId id="7194" r:id="rId18"/>
    <p:sldId id="7192" r:id="rId19"/>
    <p:sldId id="7228" r:id="rId20"/>
    <p:sldId id="7196" r:id="rId21"/>
    <p:sldId id="7197" r:id="rId22"/>
    <p:sldId id="7198" r:id="rId23"/>
    <p:sldId id="7199" r:id="rId24"/>
    <p:sldId id="5369" r:id="rId25"/>
    <p:sldId id="7229" r:id="rId26"/>
    <p:sldId id="6572" r:id="rId27"/>
    <p:sldId id="7021" r:id="rId28"/>
    <p:sldId id="7050" r:id="rId29"/>
    <p:sldId id="7067" r:id="rId30"/>
    <p:sldId id="7200" r:id="rId31"/>
    <p:sldId id="7201" r:id="rId32"/>
    <p:sldId id="7202" r:id="rId33"/>
    <p:sldId id="7203" r:id="rId34"/>
    <p:sldId id="7204" r:id="rId35"/>
    <p:sldId id="7076" r:id="rId36"/>
    <p:sldId id="7205" r:id="rId37"/>
    <p:sldId id="7171" r:id="rId38"/>
    <p:sldId id="7206" r:id="rId39"/>
    <p:sldId id="7207" r:id="rId40"/>
    <p:sldId id="7208" r:id="rId41"/>
    <p:sldId id="7209" r:id="rId42"/>
    <p:sldId id="7210" r:id="rId43"/>
    <p:sldId id="7211" r:id="rId44"/>
    <p:sldId id="7212" r:id="rId45"/>
    <p:sldId id="7213" r:id="rId46"/>
    <p:sldId id="7214" r:id="rId47"/>
    <p:sldId id="7215" r:id="rId48"/>
    <p:sldId id="2247" r:id="rId49"/>
    <p:sldId id="2248" r:id="rId50"/>
    <p:sldId id="7216" r:id="rId51"/>
    <p:sldId id="7217" r:id="rId52"/>
    <p:sldId id="7218" r:id="rId53"/>
    <p:sldId id="7219" r:id="rId54"/>
    <p:sldId id="7220" r:id="rId55"/>
    <p:sldId id="384" r:id="rId56"/>
    <p:sldId id="7221" r:id="rId57"/>
    <p:sldId id="7222" r:id="rId58"/>
    <p:sldId id="7223" r:id="rId59"/>
    <p:sldId id="7224" r:id="rId60"/>
    <p:sldId id="7225" r:id="rId61"/>
    <p:sldId id="7226" r:id="rId62"/>
    <p:sldId id="7227" r:id="rId63"/>
    <p:sldId id="6956" r:id="rId6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66"/>
    <a:srgbClr val="FFCCFF"/>
    <a:srgbClr val="0000FF"/>
    <a:srgbClr val="FFFF99"/>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2" autoAdjust="0"/>
    <p:restoredTop sz="96778" autoAdjust="0"/>
  </p:normalViewPr>
  <p:slideViewPr>
    <p:cSldViewPr>
      <p:cViewPr varScale="1">
        <p:scale>
          <a:sx n="118" d="100"/>
          <a:sy n="118" d="100"/>
        </p:scale>
        <p:origin x="27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9" d="100"/>
          <a:sy n="69" d="100"/>
        </p:scale>
        <p:origin x="2669"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031 - 7v13-24 </a:t>
            </a:r>
          </a:p>
          <a:p>
            <a:pPr>
              <a:defRPr/>
            </a:pPr>
            <a:r>
              <a:rPr lang="en-US" sz="1600" dirty="0"/>
              <a:t>04-11-2021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3/31/2026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20</a:t>
            </a:fld>
            <a:endParaRPr lang="en-US" altLang="en-US" dirty="0"/>
          </a:p>
        </p:txBody>
      </p:sp>
    </p:spTree>
    <p:extLst>
      <p:ext uri="{BB962C8B-B14F-4D97-AF65-F5344CB8AC3E}">
        <p14:creationId xmlns:p14="http://schemas.microsoft.com/office/powerpoint/2010/main" val="405971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25</a:t>
            </a:fld>
            <a:endParaRPr lang="en-US" altLang="en-US" dirty="0"/>
          </a:p>
        </p:txBody>
      </p:sp>
    </p:spTree>
    <p:extLst>
      <p:ext uri="{BB962C8B-B14F-4D97-AF65-F5344CB8AC3E}">
        <p14:creationId xmlns:p14="http://schemas.microsoft.com/office/powerpoint/2010/main" val="81765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Dr. Andy Woods</a:t>
            </a:r>
          </a:p>
        </p:txBody>
      </p:sp>
      <p:sp>
        <p:nvSpPr>
          <p:cNvPr id="5" name="Date Placeholder 4"/>
          <p:cNvSpPr>
            <a:spLocks noGrp="1"/>
          </p:cNvSpPr>
          <p:nvPr>
            <p:ph type="dt" idx="1"/>
          </p:nvPr>
        </p:nvSpPr>
        <p:spPr/>
        <p:txBody>
          <a:bodyPr/>
          <a:lstStyle/>
          <a:p>
            <a:pPr>
              <a:defRPr/>
            </a:pPr>
            <a:r>
              <a:rPr lang="en-US" dirty="0"/>
              <a:t>9/11/2016</a:t>
            </a:r>
          </a:p>
        </p:txBody>
      </p:sp>
      <p:sp>
        <p:nvSpPr>
          <p:cNvPr id="6" name="Footer Placeholder 5"/>
          <p:cNvSpPr>
            <a:spLocks noGrp="1"/>
          </p:cNvSpPr>
          <p:nvPr>
            <p:ph type="ftr" sz="quarter" idx="4"/>
          </p:nvPr>
        </p:nvSpPr>
        <p:spPr/>
        <p:txBody>
          <a:bodyPr/>
          <a:lstStyle/>
          <a:p>
            <a:pPr>
              <a:defRPr/>
            </a:pPr>
            <a:r>
              <a:rPr lang="en-US" dirty="0"/>
              <a:t>Sugar Land Bible Church</a:t>
            </a:r>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63</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64434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8"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buFont typeface="Wingdings" panose="05000000000000000000" pitchFamily="2" charset="2"/>
              <a:buNone/>
            </a:pPr>
            <a:r>
              <a:rPr lang="es-CO" altLang="en-US" sz="3600" dirty="0">
                <a:solidFill>
                  <a:schemeClr val="tx2"/>
                </a:solidFill>
                <a:effectLst>
                  <a:outerShdw blurRad="38100" dist="38100" dir="2700000" algn="tl">
                    <a:srgbClr val="000000">
                      <a:alpha val="43137"/>
                    </a:srgbClr>
                  </a:outerShdw>
                </a:effectLst>
                <a:ea typeface="+mj-ea"/>
                <a:cs typeface="+mj-cs"/>
              </a:rPr>
              <a:t>Génesis 6-9</a:t>
            </a:r>
          </a:p>
          <a:p>
            <a:pPr marL="0" indent="0" algn="ctr" eaLnBrk="1" hangingPunct="1">
              <a:spcBef>
                <a:spcPts val="0"/>
              </a:spcBef>
              <a:buFont typeface="Wingdings" panose="05000000000000000000" pitchFamily="2" charset="2"/>
              <a:buNone/>
            </a:pPr>
            <a:r>
              <a:rPr lang="es-CO" altLang="en-US" sz="3600" dirty="0">
                <a:solidFill>
                  <a:schemeClr val="tx2"/>
                </a:solidFill>
                <a:effectLst>
                  <a:outerShdw blurRad="38100" dist="38100" dir="2700000" algn="tl">
                    <a:srgbClr val="000000">
                      <a:alpha val="43137"/>
                    </a:srgbClr>
                  </a:outerShdw>
                </a:effectLst>
                <a:ea typeface="+mj-ea"/>
                <a:cs typeface="+mj-cs"/>
              </a:rPr>
              <a:t>El Diluvio y la Continuación de la Promesa Mesiánica </a:t>
            </a:r>
          </a:p>
        </p:txBody>
      </p:sp>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9396" y="1966546"/>
            <a:ext cx="6705600" cy="3519854"/>
          </a:xfrm>
          <a:prstGeom prst="rect">
            <a:avLst/>
          </a:prstGeom>
        </p:spPr>
      </p:pic>
      <p:sp>
        <p:nvSpPr>
          <p:cNvPr id="8" name="Subtitle 2">
            <a:extLst>
              <a:ext uri="{FF2B5EF4-FFF2-40B4-BE49-F238E27FC236}">
                <a16:creationId xmlns:a16="http://schemas.microsoft.com/office/drawing/2014/main" id="{2133A89A-43F1-98A3-1B2F-799DC9E35CE5}"/>
              </a:ext>
            </a:extLst>
          </p:cNvPr>
          <p:cNvSpPr txBox="1">
            <a:spLocks/>
          </p:cNvSpPr>
          <p:nvPr/>
        </p:nvSpPr>
        <p:spPr bwMode="auto">
          <a:xfrm>
            <a:off x="995362" y="5424854"/>
            <a:ext cx="7153275"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Presidente – Seminario Teológico Chafer</a:t>
            </a:r>
          </a:p>
        </p:txBody>
      </p:sp>
      <p:sp>
        <p:nvSpPr>
          <p:cNvPr id="2" name="TextBox 1">
            <a:extLst>
              <a:ext uri="{FF2B5EF4-FFF2-40B4-BE49-F238E27FC236}">
                <a16:creationId xmlns:a16="http://schemas.microsoft.com/office/drawing/2014/main" id="{C42AF8FB-BF49-8C5B-5CDF-C0CE53780664}"/>
              </a:ext>
            </a:extLst>
          </p:cNvPr>
          <p:cNvSpPr txBox="1"/>
          <p:nvPr/>
        </p:nvSpPr>
        <p:spPr>
          <a:xfrm>
            <a:off x="1349001" y="4953000"/>
            <a:ext cx="6445995" cy="400110"/>
          </a:xfrm>
          <a:prstGeom prst="rect">
            <a:avLst/>
          </a:prstGeom>
          <a:noFill/>
        </p:spPr>
        <p:txBody>
          <a:bodyPr wrap="none" rtlCol="0">
            <a:spAutoFit/>
          </a:bodyPr>
          <a:lstStyle/>
          <a:p>
            <a:r>
              <a:rPr lang="en-US" sz="2000" dirty="0">
                <a:solidFill>
                  <a:schemeClr val="tx1">
                    <a:lumMod val="75000"/>
                  </a:schemeClr>
                </a:solidFill>
                <a:latin typeface="Century Gothic" panose="020B0502020202020204" pitchFamily="34" charset="0"/>
              </a:rPr>
              <a:t>el libro de los orígenes         |   por  dr. andy woods</a:t>
            </a:r>
            <a:endParaRPr lang="es-CO" sz="2000" dirty="0">
              <a:solidFill>
                <a:schemeClr val="tx1">
                  <a:lumMod val="75000"/>
                </a:schemeClr>
              </a:solidFill>
              <a:latin typeface="Century Gothic" panose="020B0502020202020204" pitchFamily="34" charset="0"/>
            </a:endParaRPr>
          </a:p>
        </p:txBody>
      </p:sp>
      <p:sp>
        <p:nvSpPr>
          <p:cNvPr id="3" name="Flowchart: Data 2">
            <a:extLst>
              <a:ext uri="{FF2B5EF4-FFF2-40B4-BE49-F238E27FC236}">
                <a16:creationId xmlns:a16="http://schemas.microsoft.com/office/drawing/2014/main" id="{5BB26294-E3FF-1C77-7B4C-3A0CDE113BBF}"/>
              </a:ext>
            </a:extLst>
          </p:cNvPr>
          <p:cNvSpPr/>
          <p:nvPr/>
        </p:nvSpPr>
        <p:spPr bwMode="auto">
          <a:xfrm rot="1831805">
            <a:off x="2575285" y="2828099"/>
            <a:ext cx="144962" cy="278487"/>
          </a:xfrm>
          <a:prstGeom prst="flowChartInputOutput">
            <a:avLst/>
          </a:prstGeom>
          <a:solidFill>
            <a:schemeClr val="tx1">
              <a:lumMod val="85000"/>
            </a:schemeClr>
          </a:solidFill>
          <a:ln w="9525" cap="flat" cmpd="sng" algn="ctr">
            <a:solidFill>
              <a:schemeClr val="tx1">
                <a:lumMod val="8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5980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Many Animals Were On the Ark">
            <a:extLst>
              <a:ext uri="{FF2B5EF4-FFF2-40B4-BE49-F238E27FC236}">
                <a16:creationId xmlns:a16="http://schemas.microsoft.com/office/drawing/2014/main" id="{793BBB80-EC69-4115-B783-D4165E71ADA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74480" y="228601"/>
            <a:ext cx="6400144"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24212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DE611D1-F1A3-48DA-A6ED-5FAF59CB435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69376" y="228600"/>
            <a:ext cx="6405248"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65581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a:xfrm>
            <a:off x="914399" y="1393853"/>
            <a:ext cx="7315200" cy="27432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Arca = </a:t>
            </a:r>
            <a:r>
              <a:rPr lang="es-CO" dirty="0">
                <a:effectLst>
                  <a:outerShdw blurRad="38100" dist="38100" dir="2700000" algn="tl">
                    <a:srgbClr val="000000">
                      <a:alpha val="43137"/>
                    </a:srgbClr>
                  </a:outerShdw>
                </a:effectLst>
                <a:latin typeface="Calibri" panose="020F0502020204030204" pitchFamily="34" charset="0"/>
                <a:ea typeface="+mn-ea"/>
                <a:cs typeface="+mn-cs"/>
              </a:rPr>
              <a:t>135 metros largo X 22.5 metros ancho X 13.5 metros alto.</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Arca capaz de albergar 125.000 animales</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sp>
        <p:nvSpPr>
          <p:cNvPr id="5" name="Rectangle 2">
            <a:extLst>
              <a:ext uri="{FF2B5EF4-FFF2-40B4-BE49-F238E27FC236}">
                <a16:creationId xmlns:a16="http://schemas.microsoft.com/office/drawing/2014/main" id="{36D1FD63-65ED-4CD0-9296-305F306DB4D3}"/>
              </a:ext>
            </a:extLst>
          </p:cNvPr>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rPr>
              <a:t>Dimensiones del Arca</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a:t>
            </a:r>
            <a:r>
              <a:rPr lang="en-US" sz="2800" dirty="0">
                <a:solidFill>
                  <a:schemeClr val="tx1"/>
                </a:solidFill>
                <a:effectLst>
                  <a:outerShdw blurRad="38100" dist="38100" dir="2700000" algn="tl">
                    <a:srgbClr val="000000">
                      <a:alpha val="43137"/>
                    </a:srgbClr>
                  </a:outerShdw>
                </a:effectLst>
                <a:ea typeface="+mn-ea"/>
                <a:cs typeface="+mn-cs"/>
              </a:rPr>
              <a:t>Génesis</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 </a:t>
            </a:r>
            <a:r>
              <a:rPr lang="en-US" sz="2800" dirty="0">
                <a:solidFill>
                  <a:schemeClr val="tx1"/>
                </a:solidFill>
                <a:effectLst>
                  <a:outerShdw blurRad="38100" dist="38100" dir="2700000" algn="tl">
                    <a:srgbClr val="000000">
                      <a:alpha val="43137"/>
                    </a:srgbClr>
                  </a:outerShdw>
                </a:effectLst>
                <a:ea typeface="+mn-ea"/>
                <a:cs typeface="+mn-cs"/>
              </a:rPr>
              <a:t>6</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:15)</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9" name="Picture 8">
            <a:extLst>
              <a:ext uri="{FF2B5EF4-FFF2-40B4-BE49-F238E27FC236}">
                <a16:creationId xmlns:a16="http://schemas.microsoft.com/office/drawing/2014/main" id="{A0AAF84D-F8C6-4437-B4EC-DE6E4207A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3565174"/>
            <a:ext cx="5666895" cy="3187629"/>
          </a:xfrm>
          <a:prstGeom prst="rect">
            <a:avLst/>
          </a:prstGeom>
        </p:spPr>
      </p:pic>
      <p:pic>
        <p:nvPicPr>
          <p:cNvPr id="2" name="Picture 1">
            <a:extLst>
              <a:ext uri="{FF2B5EF4-FFF2-40B4-BE49-F238E27FC236}">
                <a16:creationId xmlns:a16="http://schemas.microsoft.com/office/drawing/2014/main" id="{06F47F4D-D3E7-5022-28CB-49AA621E3C4B}"/>
              </a:ext>
            </a:extLst>
          </p:cNvPr>
          <p:cNvPicPr>
            <a:picLocks noChangeAspect="1"/>
          </p:cNvPicPr>
          <p:nvPr/>
        </p:nvPicPr>
        <p:blipFill>
          <a:blip r:embed="rId3"/>
          <a:stretch>
            <a:fillRect/>
          </a:stretch>
        </p:blipFill>
        <p:spPr>
          <a:xfrm>
            <a:off x="7315200" y="121812"/>
            <a:ext cx="1743607" cy="124978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55E19-9EAB-4716-BF97-4F82CC6117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Génesis 6:1-4</a:t>
            </a:r>
          </a:p>
          <a:p>
            <a:pPr marL="0" marR="0" lvl="0" indent="0" algn="just" defTabSz="914400" rtl="0" eaLnBrk="0" fontAlgn="base" latinLnBrk="0" hangingPunct="0">
              <a:lnSpc>
                <a:spcPct val="100000"/>
              </a:lnSpc>
              <a:spcBef>
                <a:spcPts val="0"/>
              </a:spcBef>
              <a:spcAft>
                <a:spcPct val="0"/>
              </a:spcAft>
              <a:buClr>
                <a:srgbClr val="00FFFF"/>
              </a:buClr>
              <a:buSzPct val="75000"/>
              <a:buFont typeface="Wingdings" panose="05000000000000000000" pitchFamily="2" charset="2"/>
              <a:buNone/>
              <a:tabLst/>
              <a:defRPr/>
            </a:pPr>
            <a:r>
              <a:rPr kumimoji="0" lang="en-US" sz="27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a:t>
            </a:r>
            <a:r>
              <a:rPr kumimoji="0" lang="en-US" sz="2700" b="0" i="0" u="none" strike="noStrike" kern="0" cap="none" spc="0" normalizeH="0" baseline="30000" noProof="0" dirty="0">
                <a:ln>
                  <a:noFill/>
                </a:ln>
                <a:solidFill>
                  <a:srgbClr val="FFFFFF"/>
                </a:solidFill>
                <a:effectLst/>
                <a:uLnTx/>
                <a:uFillTx/>
                <a:latin typeface="Calibri" panose="020F0502020204030204" pitchFamily="34" charset="0"/>
                <a:ea typeface="+mn-ea"/>
                <a:cs typeface="+mn-cs"/>
              </a:rPr>
              <a:t>1 </a:t>
            </a:r>
            <a:r>
              <a:rPr kumimoji="0" lang="es-CO" sz="27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Aconteció que </a:t>
            </a:r>
            <a:r>
              <a:rPr kumimoji="0" lang="es-CO" sz="2700" i="0" strike="noStrike" kern="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mn-ea"/>
                <a:cs typeface="+mn-cs"/>
              </a:rPr>
              <a:t>cuando los hombres comenzaron a multiplicarse sobre la superficie de la tierra</a:t>
            </a:r>
            <a:r>
              <a:rPr kumimoji="0" lang="es-CO" sz="27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 y les nacieron hijas, 2 los hijos de Dios vieron que las hijas de los hombres eran hermosas, y tomaron para sí mujeres de entre todas las que les gustaban. 3 Entonces el Señor dijo: </a:t>
            </a:r>
            <a:r>
              <a:rPr kumimoji="0" lang="es-CO" sz="2700" b="1" i="0" u="sng"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«Mi Espíritu no luchará para siempre con el hombre, porque ciertamente él es carne. Serán, pues, sus días 120 años»</a:t>
            </a:r>
            <a:r>
              <a:rPr kumimoji="0" lang="es-CO" sz="27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 4 Había </a:t>
            </a:r>
            <a:r>
              <a:rPr kumimoji="0" lang="es-CO" sz="2700" i="0" strike="noStrike" kern="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mn-ea"/>
                <a:cs typeface="+mn-cs"/>
              </a:rPr>
              <a:t>gigantes [Nefilim] </a:t>
            </a:r>
            <a:r>
              <a:rPr kumimoji="0" lang="es-CO" sz="27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en la tierra en aquellos días, y también después, cuando los hijos de Dios se unieron a las hijas de los hombres y ellas les dieron hijos. Estos son los héroes[e] de la antigüedad, hombres de renombre</a:t>
            </a:r>
            <a:r>
              <a:rPr kumimoji="0" lang="en-US" sz="27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375017761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5" name="Subtitle 3"/>
          <p:cNvSpPr txBox="1">
            <a:spLocks/>
          </p:cNvSpPr>
          <p:nvPr/>
        </p:nvSpPr>
        <p:spPr bwMode="auto">
          <a:xfrm>
            <a:off x="0" y="114301"/>
            <a:ext cx="9144000" cy="3314699"/>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spcAft>
                <a:spcPts val="900"/>
              </a:spcAft>
              <a:buClr>
                <a:schemeClr val="tx1"/>
              </a:buClr>
              <a:buNone/>
              <a:defRPr/>
            </a:pPr>
            <a:r>
              <a:rPr lang="en-US" sz="4000" dirty="0">
                <a:solidFill>
                  <a:schemeClr val="tx2"/>
                </a:solidFill>
                <a:ea typeface="+mj-ea"/>
                <a:cs typeface="Calibri" panose="020F0502020204030204" pitchFamily="34" charset="0"/>
              </a:rPr>
              <a:t>Lucas 16:24-26</a:t>
            </a:r>
          </a:p>
          <a:p>
            <a:pPr marL="0" indent="0" algn="just">
              <a:spcBef>
                <a:spcPts val="0"/>
              </a:spcBef>
              <a:buNone/>
            </a:pPr>
            <a:r>
              <a:rPr lang="en-US" sz="2800" kern="0" dirty="0">
                <a:solidFill>
                  <a:srgbClr val="FFFFFF"/>
                </a:solidFill>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24 </a:t>
            </a:r>
            <a:r>
              <a:rPr lang="es-CO" sz="2800" dirty="0">
                <a:effectLst>
                  <a:outerShdw blurRad="38100" dist="38100" dir="2700000" algn="tl">
                    <a:srgbClr val="000000">
                      <a:alpha val="43137"/>
                    </a:srgbClr>
                  </a:outerShdw>
                </a:effectLst>
              </a:rPr>
              <a:t>Y gritando, dijo: “Padre Abraham, ten misericordia de mí, y envía a Lázaro para que moje la punta de su dedo en agua y refresque mi lengua, pues estoy en agonía en esta llama”.</a:t>
            </a:r>
          </a:p>
          <a:p>
            <a:pPr marL="0" indent="0" algn="just">
              <a:spcBef>
                <a:spcPts val="0"/>
              </a:spcBef>
              <a:buNone/>
            </a:pPr>
            <a:r>
              <a:rPr lang="es-CO" sz="2800" dirty="0">
                <a:effectLst>
                  <a:outerShdw blurRad="38100" dist="38100" dir="2700000" algn="tl">
                    <a:srgbClr val="000000">
                      <a:alpha val="43137"/>
                    </a:srgbClr>
                  </a:outerShdw>
                </a:effectLst>
              </a:rPr>
              <a:t>25 »Pero Abraham le dijo: “Hijo, recuerda que durante tu vida recibiste tus bienes , y Lázaro, igualmente, males; pero ahora él es consolado aquí, y tú estás en agonía. 26 </a:t>
            </a:r>
            <a:r>
              <a:rPr lang="es-CO" sz="2800" b="1" u="sng" dirty="0">
                <a:solidFill>
                  <a:srgbClr val="FFFFCC"/>
                </a:solidFill>
                <a:effectLst>
                  <a:outerShdw blurRad="38100" dist="38100" dir="2700000" algn="tl">
                    <a:srgbClr val="000000">
                      <a:alpha val="43137"/>
                    </a:srgbClr>
                  </a:outerShdw>
                </a:effectLst>
              </a:rPr>
              <a:t>Además de todo esto, hay un gran abismo puesto entre nosotros y ustedes, de modo que los que quieran pasar de aquí a ustedes no pueden, y tampoco nadie puede cruzar de allá a nosotros</a:t>
            </a:r>
            <a:r>
              <a:rPr lang="en-US" sz="2800" dirty="0">
                <a:effectLst>
                  <a:outerShdw blurRad="38100" dist="38100" dir="2700000" algn="tl">
                    <a:srgbClr val="000000">
                      <a:alpha val="43137"/>
                    </a:srgbClr>
                  </a:outerShdw>
                </a:effectLst>
              </a:rPr>
              <a:t>’”</a:t>
            </a:r>
          </a:p>
        </p:txBody>
      </p:sp>
      <p:sp>
        <p:nvSpPr>
          <p:cNvPr id="2" name="Slide Number Placeholder 1">
            <a:extLst>
              <a:ext uri="{FF2B5EF4-FFF2-40B4-BE49-F238E27FC236}">
                <a16:creationId xmlns:a16="http://schemas.microsoft.com/office/drawing/2014/main" id="{32669E0C-8C16-4634-A889-3218A96476BF}"/>
              </a:ext>
            </a:extLst>
          </p:cNvPr>
          <p:cNvSpPr>
            <a:spLocks noGrp="1"/>
          </p:cNvSpPr>
          <p:nvPr>
            <p:ph type="sldNum" sz="quarter" idx="12"/>
          </p:nvPr>
        </p:nvSpPr>
        <p:spPr/>
        <p:txBody>
          <a:bodyPr/>
          <a:lstStyle/>
          <a:p>
            <a:pPr>
              <a:defRPr/>
            </a:pPr>
            <a:fld id="{B3C3A6CF-E9D9-4FB9-8425-0D4364AA3ACE}" type="slidenum">
              <a:rPr lang="en-US" altLang="en-US" smtClean="0"/>
              <a:pPr>
                <a:defRPr/>
              </a:pPr>
              <a:t>14</a:t>
            </a:fld>
            <a:endParaRPr lang="en-US" altLang="en-US"/>
          </a:p>
        </p:txBody>
      </p:sp>
    </p:spTree>
    <p:extLst>
      <p:ext uri="{BB962C8B-B14F-4D97-AF65-F5344CB8AC3E}">
        <p14:creationId xmlns:p14="http://schemas.microsoft.com/office/powerpoint/2010/main" val="3294824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5" name="Subtitle 3"/>
          <p:cNvSpPr txBox="1">
            <a:spLocks/>
          </p:cNvSpPr>
          <p:nvPr/>
        </p:nvSpPr>
        <p:spPr bwMode="auto">
          <a:xfrm>
            <a:off x="0" y="152400"/>
            <a:ext cx="9144000" cy="16573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spcAft>
                <a:spcPts val="900"/>
              </a:spcAft>
              <a:buClr>
                <a:schemeClr val="tx1"/>
              </a:buClr>
              <a:buNone/>
              <a:defRPr/>
            </a:pPr>
            <a:r>
              <a:rPr lang="en-US" sz="4000" dirty="0" err="1">
                <a:solidFill>
                  <a:schemeClr val="tx2"/>
                </a:solidFill>
                <a:ea typeface="+mj-ea"/>
                <a:cs typeface="Calibri" panose="020F0502020204030204" pitchFamily="34" charset="0"/>
              </a:rPr>
              <a:t>Hebreos</a:t>
            </a:r>
            <a:r>
              <a:rPr lang="en-US" sz="4000" dirty="0">
                <a:solidFill>
                  <a:schemeClr val="tx2"/>
                </a:solidFill>
                <a:ea typeface="+mj-ea"/>
                <a:cs typeface="Calibri" panose="020F0502020204030204" pitchFamily="34" charset="0"/>
              </a:rPr>
              <a:t> 9:27</a:t>
            </a:r>
          </a:p>
          <a:p>
            <a:pPr marL="0" indent="0" algn="just">
              <a:spcBef>
                <a:spcPts val="0"/>
              </a:spcBef>
              <a:buNone/>
            </a:pPr>
            <a:r>
              <a:rPr lang="es-CO" sz="3600" dirty="0"/>
              <a:t>Y así como está decretado que los hombres mueran una sola vez, y después de esto, el juicio, </a:t>
            </a:r>
            <a:r>
              <a:rPr lang="en-US" sz="3600" dirty="0"/>
              <a:t>.</a:t>
            </a:r>
          </a:p>
        </p:txBody>
      </p:sp>
      <p:pic>
        <p:nvPicPr>
          <p:cNvPr id="6" name="Picture 5">
            <a:extLst>
              <a:ext uri="{FF2B5EF4-FFF2-40B4-BE49-F238E27FC236}">
                <a16:creationId xmlns:a16="http://schemas.microsoft.com/office/drawing/2014/main" id="{8443CEA7-73A1-46B4-9C40-93F66A697C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19147" y="2686050"/>
            <a:ext cx="2305706" cy="1714500"/>
          </a:xfrm>
          <a:prstGeom prst="rect">
            <a:avLst/>
          </a:prstGeom>
          <a:effectLst>
            <a:glow rad="228600">
              <a:srgbClr val="FF0000">
                <a:alpha val="40000"/>
              </a:srgbClr>
            </a:glow>
          </a:effectLst>
        </p:spPr>
      </p:pic>
      <p:sp>
        <p:nvSpPr>
          <p:cNvPr id="2" name="Slide Number Placeholder 1">
            <a:extLst>
              <a:ext uri="{FF2B5EF4-FFF2-40B4-BE49-F238E27FC236}">
                <a16:creationId xmlns:a16="http://schemas.microsoft.com/office/drawing/2014/main" id="{771D021C-171B-4B7B-B42A-E247A53BD1E7}"/>
              </a:ext>
            </a:extLst>
          </p:cNvPr>
          <p:cNvSpPr>
            <a:spLocks noGrp="1"/>
          </p:cNvSpPr>
          <p:nvPr>
            <p:ph type="sldNum" sz="quarter" idx="12"/>
          </p:nvPr>
        </p:nvSpPr>
        <p:spPr/>
        <p:txBody>
          <a:bodyPr/>
          <a:lstStyle/>
          <a:p>
            <a:pPr>
              <a:defRPr/>
            </a:pPr>
            <a:fld id="{B3C3A6CF-E9D9-4FB9-8425-0D4364AA3ACE}" type="slidenum">
              <a:rPr lang="en-US" altLang="en-US" smtClean="0"/>
              <a:pPr>
                <a:defRPr/>
              </a:pPr>
              <a:t>15</a:t>
            </a:fld>
            <a:endParaRPr lang="en-US" altLang="en-US"/>
          </a:p>
        </p:txBody>
      </p:sp>
    </p:spTree>
    <p:extLst>
      <p:ext uri="{BB962C8B-B14F-4D97-AF65-F5344CB8AC3E}">
        <p14:creationId xmlns:p14="http://schemas.microsoft.com/office/powerpoint/2010/main" val="1190622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F23812-1B3D-4CD9-8D3C-796C73A8AF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4078039"/>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Juan 10:27-29 </a:t>
            </a:r>
          </a:p>
          <a:p>
            <a:pPr algn="just">
              <a:spcBef>
                <a:spcPts val="600"/>
              </a:spcBef>
              <a:spcAft>
                <a:spcPts val="600"/>
              </a:spcAft>
            </a:pPr>
            <a:r>
              <a:rPr lang="en-US" altLang="en-US" sz="3400" dirty="0">
                <a:latin typeface="Calibri" panose="020F0502020204030204" pitchFamily="34" charset="0"/>
                <a:cs typeface="Calibri" panose="020F0502020204030204" pitchFamily="34" charset="0"/>
              </a:rPr>
              <a:t>“</a:t>
            </a:r>
            <a:r>
              <a:rPr lang="es-CO" sz="3400" dirty="0">
                <a:latin typeface="Calibri" panose="020F0502020204030204" pitchFamily="34" charset="0"/>
                <a:cs typeface="Calibri" panose="020F0502020204030204" pitchFamily="34" charset="0"/>
              </a:rPr>
              <a:t>Mis ovejas oyen Mi voz; Yo las conozco y me siguen. 28 Yo les doy vida eterna y jamás perecerán </a:t>
            </a:r>
            <a:r>
              <a:rPr lang="es-CO" sz="3400" b="1" u="sng" dirty="0">
                <a:solidFill>
                  <a:schemeClr val="tx2"/>
                </a:solidFill>
                <a:latin typeface="Calibri" panose="020F0502020204030204" pitchFamily="34" charset="0"/>
                <a:cs typeface="Calibri" panose="020F0502020204030204" pitchFamily="34" charset="0"/>
              </a:rPr>
              <a:t>[ou mē; aiōnia]</a:t>
            </a:r>
            <a:r>
              <a:rPr lang="es-CO" sz="3400" dirty="0">
                <a:latin typeface="Calibri" panose="020F0502020204030204" pitchFamily="34" charset="0"/>
                <a:cs typeface="Calibri" panose="020F0502020204030204" pitchFamily="34" charset="0"/>
              </a:rPr>
              <a:t> , y </a:t>
            </a:r>
            <a:r>
              <a:rPr lang="es-CO" sz="3400" b="1" u="sng" dirty="0">
                <a:solidFill>
                  <a:srgbClr val="FFFFCC"/>
                </a:solidFill>
                <a:latin typeface="Calibri" panose="020F0502020204030204" pitchFamily="34" charset="0"/>
                <a:cs typeface="Calibri" panose="020F0502020204030204" pitchFamily="34" charset="0"/>
              </a:rPr>
              <a:t>nadie las arrebatará</a:t>
            </a:r>
            <a:r>
              <a:rPr lang="es-CO" sz="3400" dirty="0">
                <a:latin typeface="Calibri" panose="020F0502020204030204" pitchFamily="34" charset="0"/>
                <a:cs typeface="Calibri" panose="020F0502020204030204" pitchFamily="34" charset="0"/>
              </a:rPr>
              <a:t> de Mi mano. 29 Mi Padre que me las dio es mayor que todos, y </a:t>
            </a:r>
            <a:r>
              <a:rPr lang="es-CO" sz="3400" b="1" u="sng" dirty="0">
                <a:solidFill>
                  <a:srgbClr val="FFFFCC"/>
                </a:solidFill>
                <a:latin typeface="Calibri" panose="020F0502020204030204" pitchFamily="34" charset="0"/>
                <a:cs typeface="Calibri" panose="020F0502020204030204" pitchFamily="34" charset="0"/>
              </a:rPr>
              <a:t>nadie las puede arrebatar</a:t>
            </a:r>
            <a:r>
              <a:rPr lang="es-CO" sz="3400" dirty="0">
                <a:latin typeface="Calibri" panose="020F0502020204030204" pitchFamily="34" charset="0"/>
                <a:cs typeface="Calibri" panose="020F0502020204030204" pitchFamily="34" charset="0"/>
              </a:rPr>
              <a:t> de la mano del Padre. </a:t>
            </a:r>
            <a:r>
              <a:rPr lang="en-US" sz="3400" dirty="0">
                <a:latin typeface="Calibri" panose="020F0502020204030204" pitchFamily="34" charset="0"/>
                <a:cs typeface="Calibri" panose="020F0502020204030204" pitchFamily="34" charset="0"/>
              </a:rPr>
              <a:t>”</a:t>
            </a:r>
            <a:endParaRPr lang="en-US" altLang="en-US" sz="3400" dirty="0">
              <a:latin typeface="Calibri" panose="020F0502020204030204" pitchFamily="34" charset="0"/>
              <a:cs typeface="Calibri" panose="020F050202020403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32F36-60B6-4585-B8EA-45A0BCAD94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a:spcBef>
                <a:spcPct val="0"/>
              </a:spcBef>
              <a:spcAft>
                <a:spcPts val="1200"/>
              </a:spcAft>
              <a:buNone/>
              <a:defRPr/>
            </a:pPr>
            <a:r>
              <a:rPr lang="en-US" altLang="en-US" sz="4000" dirty="0">
                <a:solidFill>
                  <a:schemeClr val="tx2"/>
                </a:solidFill>
                <a:ea typeface="+mj-ea"/>
                <a:cs typeface="Calibri" panose="020F0502020204030204" pitchFamily="34" charset="0"/>
              </a:rPr>
              <a:t>2 Timoteo 2:11-13</a:t>
            </a:r>
          </a:p>
          <a:p>
            <a:pPr marL="0" indent="0" algn="just">
              <a:spcBef>
                <a:spcPct val="0"/>
              </a:spcBef>
              <a:buClrTx/>
              <a:buSzTx/>
              <a:buNone/>
            </a:pPr>
            <a:r>
              <a:rPr lang="en-US" altLang="en-US" sz="3600" dirty="0">
                <a:effectLst/>
                <a:cs typeface="Arial" panose="020B0604020202020204" pitchFamily="34" charset="0"/>
              </a:rPr>
              <a:t>“</a:t>
            </a:r>
            <a:r>
              <a:rPr lang="es-CO" sz="3600" dirty="0">
                <a:effectLst/>
              </a:rPr>
              <a:t>Palabra fiel es esta:</a:t>
            </a:r>
          </a:p>
          <a:p>
            <a:pPr marL="0" indent="0" algn="just">
              <a:spcBef>
                <a:spcPct val="0"/>
              </a:spcBef>
              <a:buClrTx/>
              <a:buSzTx/>
              <a:buNone/>
            </a:pPr>
            <a:r>
              <a:rPr lang="es-CO" sz="3600" dirty="0">
                <a:effectLst/>
              </a:rPr>
              <a:t>Que si morimos con Él, también viviremos con Él; </a:t>
            </a:r>
          </a:p>
          <a:p>
            <a:pPr marL="0" indent="0" algn="just">
              <a:spcBef>
                <a:spcPct val="0"/>
              </a:spcBef>
              <a:buClrTx/>
              <a:buSzTx/>
              <a:buNone/>
            </a:pPr>
            <a:r>
              <a:rPr lang="es-CO" sz="3600" dirty="0">
                <a:effectLst/>
              </a:rPr>
              <a:t>12 Si perseveramos, también reinaremos con Él; Si lo negamos, Él también nos negará;</a:t>
            </a:r>
          </a:p>
          <a:p>
            <a:pPr marL="0" indent="0" algn="just">
              <a:spcBef>
                <a:spcPct val="0"/>
              </a:spcBef>
              <a:buClrTx/>
              <a:buSzTx/>
              <a:buNone/>
            </a:pPr>
            <a:r>
              <a:rPr lang="es-CO" sz="3600" dirty="0">
                <a:effectLst/>
              </a:rPr>
              <a:t>13 </a:t>
            </a:r>
            <a:r>
              <a:rPr lang="es-CO" sz="3600" b="1" u="sng" dirty="0">
                <a:solidFill>
                  <a:srgbClr val="FFFFCC"/>
                </a:solidFill>
                <a:effectLst/>
              </a:rPr>
              <a:t>Si somos infieles</a:t>
            </a:r>
            <a:r>
              <a:rPr lang="es-CO" sz="3600" dirty="0">
                <a:effectLst/>
              </a:rPr>
              <a:t>, Él permanece fiel, pues no puede negarse Él mismo</a:t>
            </a:r>
            <a:r>
              <a:rPr lang="en-US" sz="3600" dirty="0">
                <a:effectLst/>
              </a:rPr>
              <a:t>.</a:t>
            </a:r>
            <a:r>
              <a:rPr lang="en-US" altLang="en-US" sz="3600" dirty="0">
                <a:effectLst/>
                <a:cs typeface="Arial" panose="020B0604020202020204" pitchFamily="34" charset="0"/>
              </a:rPr>
              <a:t>”</a:t>
            </a:r>
          </a:p>
        </p:txBody>
      </p:sp>
    </p:spTree>
    <p:extLst>
      <p:ext uri="{BB962C8B-B14F-4D97-AF65-F5344CB8AC3E}">
        <p14:creationId xmlns:p14="http://schemas.microsoft.com/office/powerpoint/2010/main" val="78388143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E0B07-223E-BB57-3E05-8A4AA5CD00EB}"/>
            </a:ext>
          </a:extLst>
        </p:cNvPr>
        <p:cNvGrpSpPr/>
        <p:nvPr/>
      </p:nvGrpSpPr>
      <p:grpSpPr>
        <a:xfrm>
          <a:off x="0" y="0"/>
          <a:ext cx="0" cy="0"/>
          <a:chOff x="0" y="0"/>
          <a:chExt cx="0" cy="0"/>
        </a:xfrm>
      </p:grpSpPr>
      <p:sp>
        <p:nvSpPr>
          <p:cNvPr id="159746" name="Rectangle 2">
            <a:extLst>
              <a:ext uri="{FF2B5EF4-FFF2-40B4-BE49-F238E27FC236}">
                <a16:creationId xmlns:a16="http://schemas.microsoft.com/office/drawing/2014/main" id="{FCDB2726-0223-5823-11A6-E4145FE05FE9}"/>
              </a:ext>
            </a:extLst>
          </p:cNvPr>
          <p:cNvSpPr>
            <a:spLocks noGrp="1" noChangeArrowheads="1"/>
          </p:cNvSpPr>
          <p:nvPr>
            <p:ph type="title"/>
          </p:nvPr>
        </p:nvSpPr>
        <p:spPr>
          <a:xfrm>
            <a:off x="2438400" y="16764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Génesis 7 </a:t>
            </a:r>
            <a:r>
              <a:rPr lang="en-US" sz="3600" dirty="0">
                <a:effectLst>
                  <a:outerShdw blurRad="38100" dist="38100" dir="2700000" algn="tl">
                    <a:srgbClr val="000000">
                      <a:alpha val="43137"/>
                    </a:srgbClr>
                  </a:outerShdw>
                </a:effectLst>
              </a:rPr>
              <a:t>Esquema</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148483" name="Rectangle 3">
            <a:extLst>
              <a:ext uri="{FF2B5EF4-FFF2-40B4-BE49-F238E27FC236}">
                <a16:creationId xmlns:a16="http://schemas.microsoft.com/office/drawing/2014/main" id="{7A1EB9F3-D6DB-EBAD-71AC-935F8E4952A3}"/>
              </a:ext>
            </a:extLst>
          </p:cNvPr>
          <p:cNvSpPr>
            <a:spLocks noGrp="1" noChangeArrowheads="1"/>
          </p:cNvSpPr>
          <p:nvPr>
            <p:ph type="body" idx="1"/>
          </p:nvPr>
        </p:nvSpPr>
        <p:spPr>
          <a:xfrm>
            <a:off x="609600" y="1600200"/>
            <a:ext cx="8077200"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s-CO" dirty="0">
                <a:effectLst>
                  <a:outerShdw blurRad="38100" dist="38100" dir="2700000" algn="tl">
                    <a:srgbClr val="000000">
                      <a:alpha val="43137"/>
                    </a:srgbClr>
                  </a:outerShdw>
                </a:effectLst>
                <a:ea typeface="+mn-ea"/>
                <a:cs typeface="+mn-cs"/>
              </a:rPr>
              <a:t>Las instrucciones de Dios para entrar en el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(7:1-4)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Entrada al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(7:5-12)</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Dios sella el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(7:13-16)</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El diluvio descrito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(7:17-24)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0610A6F2-8E2D-0540-A331-7AA052BDD955}"/>
              </a:ext>
            </a:extLst>
          </p:cNvPr>
          <p:cNvPicPr>
            <a:picLocks noChangeAspect="1"/>
          </p:cNvPicPr>
          <p:nvPr/>
        </p:nvPicPr>
        <p:blipFill>
          <a:blip r:embed="rId2"/>
          <a:stretch>
            <a:fillRect/>
          </a:stretch>
        </p:blipFill>
        <p:spPr>
          <a:xfrm>
            <a:off x="7315200" y="44726"/>
            <a:ext cx="1743607" cy="1249788"/>
          </a:xfrm>
          <a:prstGeom prst="rect">
            <a:avLst/>
          </a:prstGeom>
        </p:spPr>
      </p:pic>
    </p:spTree>
    <p:extLst>
      <p:ext uri="{BB962C8B-B14F-4D97-AF65-F5344CB8AC3E}">
        <p14:creationId xmlns:p14="http://schemas.microsoft.com/office/powerpoint/2010/main" val="669389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a:xfrm>
            <a:off x="914399" y="1393853"/>
            <a:ext cx="7315200" cy="27432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Arca = </a:t>
            </a:r>
            <a:r>
              <a:rPr lang="es-CO" dirty="0">
                <a:effectLst>
                  <a:outerShdw blurRad="38100" dist="38100" dir="2700000" algn="tl">
                    <a:srgbClr val="000000">
                      <a:alpha val="43137"/>
                    </a:srgbClr>
                  </a:outerShdw>
                </a:effectLst>
                <a:latin typeface="Calibri" panose="020F0502020204030204" pitchFamily="34" charset="0"/>
                <a:ea typeface="+mn-ea"/>
                <a:cs typeface="+mn-cs"/>
              </a:rPr>
              <a:t>135 metros largo X 22.5 metros ancho X 13.5 metros alto.</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Arca capaz de albergar 125.000 animales</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sp>
        <p:nvSpPr>
          <p:cNvPr id="5" name="Rectangle 2">
            <a:extLst>
              <a:ext uri="{FF2B5EF4-FFF2-40B4-BE49-F238E27FC236}">
                <a16:creationId xmlns:a16="http://schemas.microsoft.com/office/drawing/2014/main" id="{36D1FD63-65ED-4CD0-9296-305F306DB4D3}"/>
              </a:ext>
            </a:extLst>
          </p:cNvPr>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rPr>
              <a:t>Dimensiones del Arca</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a:t>
            </a:r>
            <a:r>
              <a:rPr lang="en-US" sz="2800" dirty="0">
                <a:solidFill>
                  <a:schemeClr val="tx1"/>
                </a:solidFill>
                <a:effectLst>
                  <a:outerShdw blurRad="38100" dist="38100" dir="2700000" algn="tl">
                    <a:srgbClr val="000000">
                      <a:alpha val="43137"/>
                    </a:srgbClr>
                  </a:outerShdw>
                </a:effectLst>
                <a:ea typeface="+mn-ea"/>
                <a:cs typeface="+mn-cs"/>
              </a:rPr>
              <a:t>Génesis</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 </a:t>
            </a:r>
            <a:r>
              <a:rPr lang="en-US" sz="2800" dirty="0">
                <a:solidFill>
                  <a:schemeClr val="tx1"/>
                </a:solidFill>
                <a:effectLst>
                  <a:outerShdw blurRad="38100" dist="38100" dir="2700000" algn="tl">
                    <a:srgbClr val="000000">
                      <a:alpha val="43137"/>
                    </a:srgbClr>
                  </a:outerShdw>
                </a:effectLst>
                <a:ea typeface="+mn-ea"/>
                <a:cs typeface="+mn-cs"/>
              </a:rPr>
              <a:t>6</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:15)</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9" name="Picture 8">
            <a:extLst>
              <a:ext uri="{FF2B5EF4-FFF2-40B4-BE49-F238E27FC236}">
                <a16:creationId xmlns:a16="http://schemas.microsoft.com/office/drawing/2014/main" id="{A0AAF84D-F8C6-4437-B4EC-DE6E4207A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3565174"/>
            <a:ext cx="5666895" cy="3187629"/>
          </a:xfrm>
          <a:prstGeom prst="rect">
            <a:avLst/>
          </a:prstGeom>
        </p:spPr>
      </p:pic>
      <p:pic>
        <p:nvPicPr>
          <p:cNvPr id="2" name="Picture 1">
            <a:extLst>
              <a:ext uri="{FF2B5EF4-FFF2-40B4-BE49-F238E27FC236}">
                <a16:creationId xmlns:a16="http://schemas.microsoft.com/office/drawing/2014/main" id="{06F47F4D-D3E7-5022-28CB-49AA621E3C4B}"/>
              </a:ext>
            </a:extLst>
          </p:cNvPr>
          <p:cNvPicPr>
            <a:picLocks noChangeAspect="1"/>
          </p:cNvPicPr>
          <p:nvPr/>
        </p:nvPicPr>
        <p:blipFill>
          <a:blip r:embed="rId3"/>
          <a:stretch>
            <a:fillRect/>
          </a:stretch>
        </p:blipFill>
        <p:spPr>
          <a:xfrm>
            <a:off x="7315200" y="121812"/>
            <a:ext cx="1743607" cy="12497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ESTRUCTURA DE GÉNESIS</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051">
            <a:extLst>
              <a:ext uri="{FF2B5EF4-FFF2-40B4-BE49-F238E27FC236}">
                <a16:creationId xmlns:a16="http://schemas.microsoft.com/office/drawing/2014/main" id="{0389B6FF-46AB-77AF-6E6B-6C6F0DEB78E5}"/>
              </a:ext>
            </a:extLst>
          </p:cNvPr>
          <p:cNvSpPr txBox="1">
            <a:spLocks noChangeArrowheads="1"/>
          </p:cNvSpPr>
          <p:nvPr/>
        </p:nvSpPr>
        <p:spPr bwMode="auto">
          <a:xfrm>
            <a:off x="990600" y="1600200"/>
            <a:ext cx="8153400" cy="19558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1" indent="-457200" eaLnBrk="1" hangingPunct="1">
              <a:spcBef>
                <a:spcPts val="0"/>
              </a:spcBef>
              <a:spcAft>
                <a:spcPts val="3600"/>
              </a:spcAft>
              <a:buClr>
                <a:schemeClr val="tx2"/>
              </a:buClr>
              <a:buSzPct val="100000"/>
              <a:buFont typeface="Wingdings" panose="05000000000000000000" pitchFamily="2" charset="2"/>
              <a:buAutoNum type="romanUcPeriod"/>
              <a:defRPr/>
            </a:pPr>
            <a:r>
              <a:rPr lang="en-US" b="1" u="sng" kern="0" dirty="0">
                <a:solidFill>
                  <a:srgbClr val="FFFFCC"/>
                </a:solidFill>
              </a:rPr>
              <a:t>Orígen de la raza humana (Gén. 1</a:t>
            </a:r>
            <a:r>
              <a:rPr lang="en-US" b="1" u="sng" kern="0" dirty="0">
                <a:solidFill>
                  <a:srgbClr val="FFFFCC"/>
                </a:solidFill>
                <a:cs typeface="Calibri" panose="020F0502020204030204" pitchFamily="34" charset="0"/>
              </a:rPr>
              <a:t>‒11)</a:t>
            </a:r>
            <a:endParaRPr lang="en-US" b="1" u="sng" kern="0" dirty="0">
              <a:solidFill>
                <a:srgbClr val="FFFFCC"/>
              </a:solidFill>
            </a:endParaRPr>
          </a:p>
          <a:p>
            <a:pPr marL="457200" lvl="1" indent="-457200" eaLnBrk="1" hangingPunct="1">
              <a:spcBef>
                <a:spcPts val="0"/>
              </a:spcBef>
              <a:spcAft>
                <a:spcPts val="3600"/>
              </a:spcAft>
              <a:buClr>
                <a:schemeClr val="tx2"/>
              </a:buClr>
              <a:buSzPct val="100000"/>
              <a:buFont typeface="Wingdings" panose="05000000000000000000" pitchFamily="2" charset="2"/>
              <a:buAutoNum type="romanUcPeriod"/>
              <a:defRPr/>
            </a:pPr>
            <a:r>
              <a:rPr lang="en-US" kern="0" dirty="0"/>
              <a:t>Orígen de la raza hebrea (Gén. 12</a:t>
            </a:r>
            <a:r>
              <a:rPr lang="en-US" kern="0" dirty="0">
                <a:cs typeface="Calibri" panose="020F0502020204030204" pitchFamily="34" charset="0"/>
              </a:rPr>
              <a:t>‒50)</a:t>
            </a:r>
            <a:endParaRPr lang="en-US" kern="0" dirty="0"/>
          </a:p>
        </p:txBody>
      </p:sp>
    </p:spTree>
    <p:extLst>
      <p:ext uri="{BB962C8B-B14F-4D97-AF65-F5344CB8AC3E}">
        <p14:creationId xmlns:p14="http://schemas.microsoft.com/office/powerpoint/2010/main" val="1248121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 y="1295400"/>
            <a:ext cx="9143999" cy="4800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No solo el arca fue levantada del suelo, sino que también flotó sobre la superficie de las aguas. Navegó únicamente en el sentido de que era impulsada por el viento que hubiera; así que comenzó a flotar sobre la superficie de las aguas, alejándose de su posición original. De hecho, comenzó en el área de </a:t>
            </a:r>
            <a:r>
              <a:rPr lang="es-CO" b="1" u="sng" dirty="0">
                <a:solidFill>
                  <a:srgbClr val="FFFFCC"/>
                </a:solidFill>
                <a:effectLst>
                  <a:outerShdw blurRad="38100" dist="38100" dir="2700000" algn="tl">
                    <a:srgbClr val="000000">
                      <a:alpha val="43137"/>
                    </a:srgbClr>
                  </a:outerShdw>
                </a:effectLst>
              </a:rPr>
              <a:t>Mesopotamia [Irak] </a:t>
            </a:r>
            <a:r>
              <a:rPr lang="es-CO" dirty="0">
                <a:effectLst>
                  <a:outerShdw blurRad="38100" dist="38100" dir="2700000" algn="tl">
                    <a:srgbClr val="000000">
                      <a:alpha val="43137"/>
                    </a:srgbClr>
                  </a:outerShdw>
                </a:effectLst>
              </a:rPr>
              <a:t>y flotó hasta el área del Monte Ararat, que podría estar en cualquiera de los actuales países del </a:t>
            </a:r>
            <a:r>
              <a:rPr lang="es-CO" b="1" u="sng" dirty="0">
                <a:solidFill>
                  <a:srgbClr val="FFFFCC"/>
                </a:solidFill>
                <a:effectLst>
                  <a:outerShdw blurRad="38100" dist="38100" dir="2700000" algn="tl">
                    <a:srgbClr val="000000">
                      <a:alpha val="43137"/>
                    </a:srgbClr>
                  </a:outerShdw>
                </a:effectLst>
              </a:rPr>
              <a:t>sur de Rusia, Turquía o Armenia</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a:t>
            </a:r>
            <a:r>
              <a:rPr lang="en-US" altLang="en-US" sz="1800" dirty="0">
                <a:effectLst>
                  <a:outerShdw blurRad="38100" dist="38100" dir="2700000" algn="tl">
                    <a:srgbClr val="000000"/>
                  </a:outerShdw>
                </a:effectLst>
                <a:latin typeface="Calibri" panose="020F0502020204030204" pitchFamily="34" charset="0"/>
                <a:cs typeface="+mn-cs"/>
              </a:rPr>
              <a:t>172</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3" name="Picture 2">
            <a:extLst>
              <a:ext uri="{FF2B5EF4-FFF2-40B4-BE49-F238E27FC236}">
                <a16:creationId xmlns:a16="http://schemas.microsoft.com/office/drawing/2014/main" id="{BEAF4C6C-FBBC-BF80-D7AD-73D5823DA1F0}"/>
              </a:ext>
            </a:extLst>
          </p:cNvPr>
          <p:cNvPicPr>
            <a:picLocks noChangeAspect="1"/>
          </p:cNvPicPr>
          <p:nvPr/>
        </p:nvPicPr>
        <p:blipFill>
          <a:blip r:embed="rId4"/>
          <a:stretch>
            <a:fillRect/>
          </a:stretch>
        </p:blipFill>
        <p:spPr>
          <a:xfrm>
            <a:off x="7602062" y="92384"/>
            <a:ext cx="1465738" cy="1050616"/>
          </a:xfrm>
          <a:prstGeom prst="rect">
            <a:avLst/>
          </a:prstGeom>
        </p:spPr>
      </p:pic>
    </p:spTree>
    <p:extLst>
      <p:ext uri="{BB962C8B-B14F-4D97-AF65-F5344CB8AC3E}">
        <p14:creationId xmlns:p14="http://schemas.microsoft.com/office/powerpoint/2010/main" val="337793759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C5C69-C377-0222-F2A9-4D5ACDDAD00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B61297D-5FB9-0D0C-3DB4-02BE270D7FA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a:extLst>
              <a:ext uri="{FF2B5EF4-FFF2-40B4-BE49-F238E27FC236}">
                <a16:creationId xmlns:a16="http://schemas.microsoft.com/office/drawing/2014/main" id="{14C63031-18E2-FB32-381B-7FF34417B89D}"/>
              </a:ext>
            </a:extLst>
          </p:cNvPr>
          <p:cNvSpPr>
            <a:spLocks noGrp="1"/>
          </p:cNvSpPr>
          <p:nvPr>
            <p:ph idx="1"/>
          </p:nvPr>
        </p:nvSpPr>
        <p:spPr>
          <a:xfrm>
            <a:off x="1219200" y="0"/>
            <a:ext cx="6934200" cy="2819400"/>
          </a:xfrm>
        </p:spPr>
        <p:txBody>
          <a:bodyPr/>
          <a:lstStyle/>
          <a:p>
            <a:pPr marL="0" lvl="0" indent="0" algn="ctr" defTabSz="685800">
              <a:spcBef>
                <a:spcPct val="0"/>
              </a:spcBef>
              <a:spcAft>
                <a:spcPts val="1200"/>
              </a:spcAft>
              <a:buNone/>
              <a:defRPr/>
            </a:pPr>
            <a:r>
              <a:rPr lang="en-US" sz="4000" kern="1200" dirty="0">
                <a:solidFill>
                  <a:schemeClr val="tx2"/>
                </a:solidFill>
                <a:ea typeface="+mj-ea"/>
              </a:rPr>
              <a:t>Éxodo 9:24</a:t>
            </a:r>
          </a:p>
          <a:p>
            <a:pPr marL="0" lvl="0" indent="0" algn="just" eaLnBrk="1" hangingPunct="1">
              <a:spcBef>
                <a:spcPts val="0"/>
              </a:spcBef>
              <a:spcAft>
                <a:spcPts val="0"/>
              </a:spcAft>
              <a:buClrTx/>
              <a:buNone/>
            </a:pPr>
            <a:r>
              <a:rPr lang="en-US" sz="3600" kern="1200" dirty="0">
                <a:solidFill>
                  <a:srgbClr val="FFFFFF"/>
                </a:solidFill>
                <a:effectLst>
                  <a:outerShdw blurRad="38100" dist="38100" dir="2700000" algn="tl">
                    <a:srgbClr val="000000">
                      <a:alpha val="43137"/>
                    </a:srgbClr>
                  </a:outerShdw>
                </a:effectLst>
                <a:cs typeface="Arial" panose="020B0604020202020204" pitchFamily="34" charset="0"/>
              </a:rPr>
              <a:t>“…</a:t>
            </a:r>
            <a:r>
              <a:rPr lang="es-CO" kern="1200" dirty="0">
                <a:solidFill>
                  <a:srgbClr val="FFFFFF"/>
                </a:solidFill>
                <a:effectLst>
                  <a:outerShdw blurRad="38100" dist="38100" dir="2700000" algn="tl">
                    <a:srgbClr val="000000">
                      <a:alpha val="43137"/>
                    </a:srgbClr>
                  </a:outerShdw>
                </a:effectLst>
                <a:cs typeface="Arial" panose="020B0604020202020204" pitchFamily="34" charset="0"/>
              </a:rPr>
              <a:t>Y hubo granizo muy intenso, y fuego centelleando continuamente en medio del granizo, muy pesado, tal como no había habido en </a:t>
            </a:r>
            <a:r>
              <a:rPr lang="es-CO" b="1" u="sng" kern="1200" dirty="0">
                <a:solidFill>
                  <a:srgbClr val="FFFFCC"/>
                </a:solidFill>
                <a:effectLst>
                  <a:outerShdw blurRad="38100" dist="38100" dir="2700000" algn="tl">
                    <a:srgbClr val="000000">
                      <a:alpha val="43137"/>
                    </a:srgbClr>
                  </a:outerShdw>
                </a:effectLst>
                <a:cs typeface="Arial" panose="020B0604020202020204" pitchFamily="34" charset="0"/>
              </a:rPr>
              <a:t>toda</a:t>
            </a:r>
            <a:r>
              <a:rPr lang="es-CO" kern="1200" dirty="0">
                <a:solidFill>
                  <a:srgbClr val="FFFFFF"/>
                </a:solidFill>
                <a:effectLst>
                  <a:outerShdw blurRad="38100" dist="38100" dir="2700000" algn="tl">
                    <a:srgbClr val="000000">
                      <a:alpha val="43137"/>
                    </a:srgbClr>
                  </a:outerShdw>
                </a:effectLst>
                <a:cs typeface="Arial" panose="020B0604020202020204" pitchFamily="34" charset="0"/>
              </a:rPr>
              <a:t> la tierra de </a:t>
            </a:r>
            <a:r>
              <a:rPr lang="es-CO" b="1" u="sng" kern="1200" dirty="0">
                <a:solidFill>
                  <a:srgbClr val="FFFFCC"/>
                </a:solidFill>
                <a:effectLst>
                  <a:outerShdw blurRad="38100" dist="38100" dir="2700000" algn="tl">
                    <a:srgbClr val="000000">
                      <a:alpha val="43137"/>
                    </a:srgbClr>
                  </a:outerShdw>
                </a:effectLst>
                <a:cs typeface="Arial" panose="020B0604020202020204" pitchFamily="34" charset="0"/>
              </a:rPr>
              <a:t>Egipto</a:t>
            </a:r>
            <a:r>
              <a:rPr lang="es-CO" kern="1200" dirty="0">
                <a:solidFill>
                  <a:srgbClr val="FFFFFF"/>
                </a:solidFill>
                <a:effectLst>
                  <a:outerShdw blurRad="38100" dist="38100" dir="2700000" algn="tl">
                    <a:srgbClr val="000000">
                      <a:alpha val="43137"/>
                    </a:srgbClr>
                  </a:outerShdw>
                </a:effectLst>
                <a:cs typeface="Arial" panose="020B0604020202020204" pitchFamily="34" charset="0"/>
              </a:rPr>
              <a:t> desde que llegó a ser una nación</a:t>
            </a:r>
            <a:r>
              <a:rPr lang="es-CO" sz="3600" kern="1200" dirty="0">
                <a:solidFill>
                  <a:srgbClr val="FFFFFF"/>
                </a:solidFill>
                <a:effectLst>
                  <a:outerShdw blurRad="38100" dist="38100" dir="2700000" algn="tl">
                    <a:srgbClr val="000000">
                      <a:alpha val="43137"/>
                    </a:srgbClr>
                  </a:outerShdw>
                </a:effectLst>
                <a:cs typeface="Arial" panose="020B0604020202020204" pitchFamily="34" charset="0"/>
              </a:rPr>
              <a:t>.</a:t>
            </a:r>
            <a:endParaRPr lang="en-US" sz="3600" kern="1200" dirty="0">
              <a:solidFill>
                <a:srgbClr val="FFFFFF"/>
              </a:solidFill>
              <a:effectLst>
                <a:outerShdw blurRad="38100" dist="38100" dir="2700000" algn="tl">
                  <a:srgbClr val="000000">
                    <a:alpha val="43137"/>
                  </a:srgbClr>
                </a:outerShdw>
              </a:effectLst>
              <a:cs typeface="Arial" panose="020B0604020202020204" pitchFamily="34" charset="0"/>
            </a:endParaRPr>
          </a:p>
        </p:txBody>
      </p:sp>
      <p:pic>
        <p:nvPicPr>
          <p:cNvPr id="4" name="Picture 3">
            <a:extLst>
              <a:ext uri="{FF2B5EF4-FFF2-40B4-BE49-F238E27FC236}">
                <a16:creationId xmlns:a16="http://schemas.microsoft.com/office/drawing/2014/main" id="{A7094290-9606-B473-EE86-025F8295B7B7}"/>
              </a:ext>
            </a:extLst>
          </p:cNvPr>
          <p:cNvPicPr>
            <a:picLocks noChangeAspect="1"/>
          </p:cNvPicPr>
          <p:nvPr/>
        </p:nvPicPr>
        <p:blipFill>
          <a:blip r:embed="rId3"/>
          <a:stretch>
            <a:fillRect/>
          </a:stretch>
        </p:blipFill>
        <p:spPr>
          <a:xfrm>
            <a:off x="2658396" y="3428999"/>
            <a:ext cx="4055807" cy="2286000"/>
          </a:xfrm>
          <a:prstGeom prst="rect">
            <a:avLst/>
          </a:prstGeom>
        </p:spPr>
      </p:pic>
    </p:spTree>
    <p:extLst>
      <p:ext uri="{BB962C8B-B14F-4D97-AF65-F5344CB8AC3E}">
        <p14:creationId xmlns:p14="http://schemas.microsoft.com/office/powerpoint/2010/main" val="290414380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85800" y="228600"/>
            <a:ext cx="7772400" cy="914400"/>
          </a:xfrm>
        </p:spPr>
        <p:txBody>
          <a:bodyPr/>
          <a:lstStyle/>
          <a:p>
            <a:pPr algn="ctr" eaLnBrk="1" hangingPunct="1"/>
            <a:r>
              <a:rPr lang="en-US" sz="3600" kern="1200" dirty="0">
                <a:effectLst>
                  <a:outerShdw blurRad="38100" dist="38100" dir="2700000" algn="tl">
                    <a:srgbClr val="000000">
                      <a:alpha val="43137"/>
                    </a:srgbClr>
                  </a:outerShdw>
                </a:effectLst>
                <a:latin typeface="Calibri" panose="020F0502020204030204" pitchFamily="34" charset="0"/>
              </a:rPr>
              <a:t>H.C. Leupold </a:t>
            </a:r>
            <a:br>
              <a:rPr lang="en-US" sz="2000" dirty="0">
                <a:effectLst>
                  <a:outerShdw blurRad="38100" dist="38100" dir="2700000" algn="tl">
                    <a:srgbClr val="000000">
                      <a:alpha val="43137"/>
                    </a:srgbClr>
                  </a:outerShdw>
                </a:effectLst>
                <a:latin typeface="Book Antiqua" pitchFamily="18" charset="0"/>
                <a:cs typeface="Calibri" panose="020F0502020204030204" pitchFamily="34" charset="0"/>
              </a:rPr>
            </a:br>
            <a:r>
              <a:rPr lang="en-US" sz="2000" i="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Exposition of Genesis</a:t>
            </a:r>
            <a:r>
              <a:rPr lang="en-US" sz="20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Baker, 1942), vol. 1, p. 301-302. </a:t>
            </a:r>
          </a:p>
        </p:txBody>
      </p:sp>
      <p:sp>
        <p:nvSpPr>
          <p:cNvPr id="45059" name="Rectangle 3"/>
          <p:cNvSpPr>
            <a:spLocks noGrp="1" noChangeArrowheads="1"/>
          </p:cNvSpPr>
          <p:nvPr>
            <p:ph type="body" idx="1"/>
          </p:nvPr>
        </p:nvSpPr>
        <p:spPr>
          <a:xfrm>
            <a:off x="0" y="1393179"/>
            <a:ext cx="9144000" cy="5410200"/>
          </a:xfrm>
        </p:spPr>
        <p:txBody>
          <a:bodyPr/>
          <a:lstStyle/>
          <a:p>
            <a:pPr marL="0" indent="0" algn="just" eaLnBrk="1" hangingPunct="1">
              <a:buFont typeface="Wingdings" pitchFamily="2" charset="2"/>
              <a:buNone/>
              <a:defRPr/>
            </a:pP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a:t>
            </a:r>
            <a:r>
              <a:rPr lang="es-CO" sz="24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todos</a:t>
            </a:r>
            <a:r>
              <a:rPr lang="es-CO" sz="24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los altos montes debajo de </a:t>
            </a:r>
            <a:r>
              <a:rPr lang="es-CO" sz="24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todos</a:t>
            </a:r>
            <a:r>
              <a:rPr lang="es-CO" sz="24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los cielos.” Una sola de estas expresiones casi exigiría la impresión de que el autor intenta comunicar la idea de la absoluta universalidad del Diluvio… Sin embargo, dado que se sabe que “todo” se usa en un sentido relativo, el escritor elimina toda ambigüedad al añadir la frase “debajo de todos los cielos”. Un doble “todo” (kol) no puede permitir un sentido tan relativo. Casi constituye un superlativo hebreo. Por lo tanto, creemos que el texto resuelve la cuestión de la universalidad del diluvio. Como objeción a esta interpretación, aquellos que creen en un diluvio limitado… señalan el hecho de que kol se usa en un sentido relativo, como claramente ocurre en pasajes como Génesis 41:57; Éxodo 9:25, 10:15; Deuteronomio 2:25; y 1 Reyes 10:24. Sin embargo, seguimos insistiendo en que este hecho podría refutar un solo kol, pero nunca un doble kol, como aparece en nuestro versículo</a:t>
            </a:r>
            <a:r>
              <a:rPr lang="en-US" sz="2400" dirty="0">
                <a:effectLst>
                  <a:outerShdw blurRad="38100" dist="38100" dir="2700000" algn="tl">
                    <a:srgbClr val="000000">
                      <a:alpha val="43137"/>
                    </a:srgbClr>
                  </a:outerShdw>
                </a:effectLst>
                <a:latin typeface="Abadi MT Condensed Light" pitchFamily="34" charset="0"/>
                <a:cs typeface="Calibri" panose="020F0502020204030204" pitchFamily="34"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562100"/>
            <a:ext cx="9144000" cy="23241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La subida del agua fue rápida para 'sostener el arca', lo que indica una profundidad de al menos veinte pies en las primeras fases del Diluvio, ya que el Arca tenía al menos cuarenta y cuatro pies de altura y estaba muy cargada</a:t>
            </a:r>
            <a:r>
              <a:rPr lang="en-US" dirty="0">
                <a:effectLst>
                  <a:outerShdw blurRad="38100" dist="38100" dir="2700000" algn="tl">
                    <a:srgbClr val="000000">
                      <a:alpha val="43137"/>
                    </a:srgbClr>
                  </a:outerShdw>
                </a:effectLst>
              </a:rPr>
              <a:t>.”</a:t>
            </a:r>
          </a:p>
          <a:p>
            <a:pPr marL="0" indent="0" algn="just">
              <a:buNone/>
            </a:pP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a:t>
            </a:r>
            <a:r>
              <a:rPr lang="en-US" altLang="en-US" sz="1800" dirty="0">
                <a:effectLst>
                  <a:outerShdw blurRad="38100" dist="38100" dir="2700000" algn="tl">
                    <a:srgbClr val="000000"/>
                  </a:outerShdw>
                </a:effectLst>
                <a:latin typeface="Calibri" panose="020F0502020204030204" pitchFamily="34" charset="0"/>
                <a:cs typeface="+mn-cs"/>
              </a:rPr>
              <a:t>200</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08D47B1-F193-16AE-7528-ED258113BB76}"/>
              </a:ext>
            </a:extLst>
          </p:cNvPr>
          <p:cNvPicPr>
            <a:picLocks noChangeAspect="1"/>
          </p:cNvPicPr>
          <p:nvPr/>
        </p:nvPicPr>
        <p:blipFill>
          <a:blip r:embed="rId3"/>
          <a:stretch>
            <a:fillRect/>
          </a:stretch>
        </p:blipFill>
        <p:spPr>
          <a:xfrm>
            <a:off x="7566168" y="95854"/>
            <a:ext cx="1469263" cy="1054699"/>
          </a:xfrm>
          <a:prstGeom prst="rect">
            <a:avLst/>
          </a:prstGeom>
        </p:spPr>
      </p:pic>
    </p:spTree>
    <p:extLst>
      <p:ext uri="{BB962C8B-B14F-4D97-AF65-F5344CB8AC3E}">
        <p14:creationId xmlns:p14="http://schemas.microsoft.com/office/powerpoint/2010/main" val="172707899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31A91-8A76-4637-A0AC-13227E8C22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1"/>
            <a:ext cx="91440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n-cs"/>
              </a:rPr>
              <a:t>Mateo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Porque habrá entonces una gran tribulación,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tal como no ha acontecido desde el principio del mundo hasta ahora, ni acontecerá jamás</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22 Y si aquellos días no fueran acortados, nadie se salvaría; pero por causa de los escogidos, aquellos días serán acortados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DF74D364-2FEA-47A9-9517-A9925B8A64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61017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Genesis 7:21–23a </a:t>
            </a:r>
            <a:r>
              <a:rPr lang="es-CO" dirty="0">
                <a:effectLst>
                  <a:outerShdw blurRad="38100" dist="38100" dir="2700000" algn="tl">
                    <a:srgbClr val="000000">
                      <a:alpha val="43137"/>
                    </a:srgbClr>
                  </a:outerShdw>
                </a:effectLst>
              </a:rPr>
              <a:t>describe la universalidad de la destrucción… El énfasis está claramente en la destrucción de todos los seres vivientes sobre la tierra seca que tenían aliento de vida, excluyendo nuevamente toda la vida marina… La palabra hebrea significa ‘borrado’. Fueron borrados</a:t>
            </a:r>
            <a:r>
              <a:rPr lang="en-US"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a:t>
            </a:r>
            <a:r>
              <a:rPr lang="en-US" altLang="en-US" sz="1800" dirty="0">
                <a:effectLst>
                  <a:outerShdw blurRad="38100" dist="38100" dir="2700000" algn="tl">
                    <a:srgbClr val="000000"/>
                  </a:outerShdw>
                </a:effectLst>
                <a:latin typeface="Calibri" panose="020F0502020204030204" pitchFamily="34" charset="0"/>
                <a:cs typeface="+mn-cs"/>
              </a:rPr>
              <a:t>172</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3" name="Picture 2">
            <a:extLst>
              <a:ext uri="{FF2B5EF4-FFF2-40B4-BE49-F238E27FC236}">
                <a16:creationId xmlns:a16="http://schemas.microsoft.com/office/drawing/2014/main" id="{9855E1B7-8DB5-A31B-44EC-8F2EB3771BD8}"/>
              </a:ext>
            </a:extLst>
          </p:cNvPr>
          <p:cNvPicPr>
            <a:picLocks noChangeAspect="1"/>
          </p:cNvPicPr>
          <p:nvPr/>
        </p:nvPicPr>
        <p:blipFill>
          <a:blip r:embed="rId4"/>
          <a:stretch>
            <a:fillRect/>
          </a:stretch>
        </p:blipFill>
        <p:spPr>
          <a:xfrm>
            <a:off x="7614721" y="31694"/>
            <a:ext cx="1469263" cy="1054699"/>
          </a:xfrm>
          <a:prstGeom prst="rect">
            <a:avLst/>
          </a:prstGeom>
        </p:spPr>
      </p:pic>
    </p:spTree>
    <p:extLst>
      <p:ext uri="{BB962C8B-B14F-4D97-AF65-F5344CB8AC3E}">
        <p14:creationId xmlns:p14="http://schemas.microsoft.com/office/powerpoint/2010/main" val="108948168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F7E8-AECF-468C-8527-37122A66248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Rectangle 3"/>
          <p:cNvSpPr>
            <a:spLocks noGrp="1" noChangeArrowheads="1"/>
          </p:cNvSpPr>
          <p:nvPr>
            <p:ph sz="half" idx="2"/>
          </p:nvPr>
        </p:nvSpPr>
        <p:spPr>
          <a:xfrm>
            <a:off x="0" y="0"/>
            <a:ext cx="9144000" cy="2943225"/>
          </a:xfrm>
          <a:noFill/>
          <a:ln w="28575">
            <a:noFill/>
          </a:ln>
        </p:spPr>
        <p:txBody>
          <a:bodyPr/>
          <a:lstStyle/>
          <a:p>
            <a:pPr marL="0" indent="0" algn="ctr" eaLnBrk="1" hangingPunct="1">
              <a:spcBef>
                <a:spcPts val="0"/>
              </a:spcBef>
              <a:spcAft>
                <a:spcPts val="1200"/>
              </a:spcAft>
              <a:buNone/>
              <a:defRPr/>
            </a:pPr>
            <a:r>
              <a:rPr lang="en-US" sz="4000" dirty="0" err="1">
                <a:solidFill>
                  <a:srgbClr val="00FFFF"/>
                </a:solidFill>
                <a:ea typeface="+mj-ea"/>
                <a:cs typeface="+mj-cs"/>
              </a:rPr>
              <a:t>Hechos</a:t>
            </a:r>
            <a:r>
              <a:rPr lang="en-US" sz="4000" dirty="0">
                <a:solidFill>
                  <a:srgbClr val="00FFFF"/>
                </a:solidFill>
                <a:ea typeface="+mj-ea"/>
                <a:cs typeface="+mj-cs"/>
              </a:rPr>
              <a:t> 17:26</a:t>
            </a:r>
          </a:p>
          <a:p>
            <a:pPr marL="0" indent="0" algn="just" eaLnBrk="1" hangingPunct="1">
              <a:spcBef>
                <a:spcPts val="0"/>
              </a:spcBef>
              <a:buNone/>
              <a:defRPr/>
            </a:pPr>
            <a:r>
              <a:rPr lang="en-US" sz="3400" dirty="0">
                <a:effectLst>
                  <a:outerShdw blurRad="38100" dist="38100" dir="2700000" algn="tl">
                    <a:srgbClr val="000000">
                      <a:alpha val="43137"/>
                    </a:srgbClr>
                  </a:outerShdw>
                </a:effectLst>
              </a:rPr>
              <a:t>“</a:t>
            </a:r>
            <a:r>
              <a:rPr lang="es-CO" sz="3400" dirty="0">
                <a:effectLst>
                  <a:outerShdw blurRad="38100" dist="38100" dir="2700000" algn="tl">
                    <a:srgbClr val="000000">
                      <a:alpha val="43137"/>
                    </a:srgbClr>
                  </a:outerShdw>
                </a:effectLst>
              </a:rPr>
              <a:t>»</a:t>
            </a:r>
            <a:r>
              <a:rPr lang="es-CO" sz="3400" b="1" u="sng" dirty="0">
                <a:solidFill>
                  <a:srgbClr val="FFFFCC"/>
                </a:solidFill>
                <a:effectLst>
                  <a:outerShdw blurRad="38100" dist="38100" dir="2700000" algn="tl">
                    <a:srgbClr val="000000">
                      <a:alpha val="43137"/>
                    </a:srgbClr>
                  </a:outerShdw>
                </a:effectLst>
              </a:rPr>
              <a:t>De uno solo, Dios hizo todas las naciones</a:t>
            </a:r>
            <a:r>
              <a:rPr lang="es-CO" sz="3400" dirty="0">
                <a:effectLst>
                  <a:outerShdw blurRad="38100" dist="38100" dir="2700000" algn="tl">
                    <a:srgbClr val="000000">
                      <a:alpha val="43137"/>
                    </a:srgbClr>
                  </a:outerShdw>
                </a:effectLst>
              </a:rPr>
              <a:t> del mundo para que habitaran sobre toda la superficie de la tierra, habiendo determinado sus tiempos y las fronteras de los lugares donde viven,</a:t>
            </a:r>
            <a:r>
              <a:rPr lang="en-US" sz="3400" dirty="0">
                <a:effectLst>
                  <a:outerShdw blurRad="38100" dist="38100" dir="2700000" algn="tl">
                    <a:srgbClr val="000000">
                      <a:alpha val="43137"/>
                    </a:srgbClr>
                  </a:outerShdw>
                </a:effectLst>
              </a:rPr>
              <a:t>.”</a:t>
            </a:r>
          </a:p>
        </p:txBody>
      </p:sp>
      <p:pic>
        <p:nvPicPr>
          <p:cNvPr id="4" name="Picture 3">
            <a:extLst>
              <a:ext uri="{FF2B5EF4-FFF2-40B4-BE49-F238E27FC236}">
                <a16:creationId xmlns:a16="http://schemas.microsoft.com/office/drawing/2014/main" id="{F5B817E5-19C2-404E-92CD-31A010C13C08}"/>
              </a:ext>
            </a:extLst>
          </p:cNvPr>
          <p:cNvPicPr>
            <a:picLocks noChangeAspect="1"/>
          </p:cNvPicPr>
          <p:nvPr/>
        </p:nvPicPr>
        <p:blipFill>
          <a:blip r:embed="rId3"/>
          <a:stretch>
            <a:fillRect/>
          </a:stretch>
        </p:blipFill>
        <p:spPr>
          <a:xfrm>
            <a:off x="3454901" y="3048000"/>
            <a:ext cx="2234199" cy="1828800"/>
          </a:xfrm>
          <a:prstGeom prst="rect">
            <a:avLst/>
          </a:prstGeom>
        </p:spPr>
      </p:pic>
    </p:spTree>
    <p:extLst>
      <p:ext uri="{BB962C8B-B14F-4D97-AF65-F5344CB8AC3E}">
        <p14:creationId xmlns:p14="http://schemas.microsoft.com/office/powerpoint/2010/main" val="1964568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E7D88-D33D-CDE8-9E74-8976933D2E2F}"/>
              </a:ext>
            </a:extLst>
          </p:cNvPr>
          <p:cNvPicPr>
            <a:picLocks noChangeAspect="1"/>
          </p:cNvPicPr>
          <p:nvPr/>
        </p:nvPicPr>
        <p:blipFill>
          <a:blip r:embed="rId2"/>
          <a:stretch>
            <a:fillRect/>
          </a:stretch>
        </p:blipFill>
        <p:spPr>
          <a:xfrm>
            <a:off x="797021" y="629274"/>
            <a:ext cx="7549957" cy="5764364"/>
          </a:xfrm>
          <a:prstGeom prst="rect">
            <a:avLst/>
          </a:prstGeom>
        </p:spPr>
      </p:pic>
      <p:sp>
        <p:nvSpPr>
          <p:cNvPr id="7" name="TextBox 6">
            <a:extLst>
              <a:ext uri="{FF2B5EF4-FFF2-40B4-BE49-F238E27FC236}">
                <a16:creationId xmlns:a16="http://schemas.microsoft.com/office/drawing/2014/main" id="{C6F3F033-CD43-EE09-7A96-F7F869C02676}"/>
              </a:ext>
            </a:extLst>
          </p:cNvPr>
          <p:cNvSpPr txBox="1"/>
          <p:nvPr/>
        </p:nvSpPr>
        <p:spPr>
          <a:xfrm>
            <a:off x="1272635" y="76200"/>
            <a:ext cx="6598730" cy="461665"/>
          </a:xfrm>
          <a:prstGeom prst="rect">
            <a:avLst/>
          </a:prstGeom>
          <a:noFill/>
        </p:spPr>
        <p:txBody>
          <a:bodyPr wrap="none" rtlCol="0">
            <a:spAutoFit/>
          </a:bodyPr>
          <a:lstStyle/>
          <a:p>
            <a:r>
              <a:rPr lang="es-CO" dirty="0">
                <a:solidFill>
                  <a:schemeClr val="tx2"/>
                </a:solidFill>
              </a:rPr>
              <a:t> </a:t>
            </a:r>
            <a:r>
              <a:rPr lang="es-CO" dirty="0">
                <a:solidFill>
                  <a:schemeClr val="tx2"/>
                </a:solidFill>
                <a:latin typeface="Calibri" panose="020F0502020204030204" pitchFamily="34" charset="0"/>
                <a:ea typeface="Calibri" panose="020F0502020204030204" pitchFamily="34" charset="0"/>
                <a:cs typeface="Calibri" panose="020F0502020204030204" pitchFamily="34" charset="0"/>
              </a:rPr>
              <a:t>Las edades de los patriarcas desde Adán hasta Noé</a:t>
            </a:r>
          </a:p>
        </p:txBody>
      </p:sp>
      <p:sp>
        <p:nvSpPr>
          <p:cNvPr id="8" name="TextBox 7">
            <a:extLst>
              <a:ext uri="{FF2B5EF4-FFF2-40B4-BE49-F238E27FC236}">
                <a16:creationId xmlns:a16="http://schemas.microsoft.com/office/drawing/2014/main" id="{0DE777F9-865B-95F2-B4F1-F26A734095F6}"/>
              </a:ext>
            </a:extLst>
          </p:cNvPr>
          <p:cNvSpPr txBox="1"/>
          <p:nvPr/>
        </p:nvSpPr>
        <p:spPr>
          <a:xfrm>
            <a:off x="4419600" y="6345341"/>
            <a:ext cx="4140877" cy="461665"/>
          </a:xfrm>
          <a:prstGeom prst="rect">
            <a:avLst/>
          </a:prstGeom>
          <a:noFill/>
        </p:spPr>
        <p:txBody>
          <a:bodyPr wrap="none" rtlCol="0">
            <a:spAutoFit/>
          </a:bodyPr>
          <a:lstStyle/>
          <a:p>
            <a:r>
              <a:rPr lang="es-CO" dirty="0"/>
              <a:t>Recurso: Respuestas en Génesis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1104900" y="178594"/>
            <a:ext cx="6934200" cy="650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42094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lvl="0" indent="0" algn="ctr" defTabSz="685800">
              <a:spcBef>
                <a:spcPct val="0"/>
              </a:spcBef>
              <a:spcAft>
                <a:spcPts val="1200"/>
              </a:spcAft>
              <a:buClr>
                <a:srgbClr val="00FFFF"/>
              </a:buClr>
              <a:buNone/>
              <a:defRPr/>
            </a:pPr>
            <a:r>
              <a:rPr lang="en-US" sz="4000" kern="1200" dirty="0" err="1">
                <a:solidFill>
                  <a:srgbClr val="00FFFF"/>
                </a:solidFill>
                <a:cs typeface="Arial" panose="020B0604020202020204" pitchFamily="34" charset="0"/>
              </a:rPr>
              <a:t>Génesis</a:t>
            </a:r>
            <a:r>
              <a:rPr lang="en-US" sz="4000" kern="1200" dirty="0">
                <a:solidFill>
                  <a:srgbClr val="00FFFF"/>
                </a:solidFill>
                <a:cs typeface="Arial" panose="020B0604020202020204" pitchFamily="34" charset="0"/>
              </a:rPr>
              <a:t> 7:19-23</a:t>
            </a:r>
          </a:p>
          <a:p>
            <a:pPr marL="0" lvl="0" indent="0" algn="just" eaLnBrk="1" hangingPunct="1">
              <a:spcBef>
                <a:spcPts val="0"/>
              </a:spcBef>
              <a:buClr>
                <a:srgbClr val="00FFFF"/>
              </a:buClr>
              <a:buSzPct val="75000"/>
              <a:buNone/>
              <a:defRPr/>
            </a:pP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Las aguas continuaron aumentando más y más sobre la tierra, y fueron cubiertos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todos</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los altos montes que hay debajo de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todos</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los cielos…21 Y pereció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toda</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carne que se mueve sobre la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tierra</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aves, ganados, bestias, y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lo que se mueve sobre la tierra, y todo ser humano. 22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aquello en cuya nariz había aliento de espíritu de vida,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lo que había sobre la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tierra</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firme, murió. 23 El Señor exterminó, pues,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ser viviente que había sobre la superficie de la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tierra</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Desde el hombre hasta los ganados, los reptiles y las aves del cielo, fueron exterminados de la </a:t>
            </a:r>
            <a:r>
              <a:rPr lang="es-CO"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tierra</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Solo</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quedó Noé y los que estaban con él en el arca</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a:t>
            </a:r>
          </a:p>
        </p:txBody>
      </p:sp>
    </p:spTree>
    <p:extLst>
      <p:ext uri="{BB962C8B-B14F-4D97-AF65-F5344CB8AC3E}">
        <p14:creationId xmlns:p14="http://schemas.microsoft.com/office/powerpoint/2010/main" val="295812114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Creación (1-2)</a:t>
            </a:r>
          </a:p>
          <a:p>
            <a:pPr marL="914400" lvl="1" indent="-457200" eaLnBrk="1" hangingPunct="1">
              <a:spcBef>
                <a:spcPts val="0"/>
              </a:spcBef>
              <a:spcAft>
                <a:spcPts val="3000"/>
              </a:spcAft>
              <a:buSzPct val="100000"/>
              <a:buFont typeface="+mj-lt"/>
              <a:buAutoNum type="alphaUcPeriod"/>
              <a:defRPr/>
            </a:pPr>
            <a:r>
              <a:rPr lang="en-US" dirty="0"/>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991100" cy="914400"/>
          </a:xfrm>
        </p:spPr>
        <p:txBody>
          <a:bodyPr/>
          <a:lstStyle/>
          <a:p>
            <a:pPr algn="ctr" eaLnBrk="1" hangingPunct="1"/>
            <a:r>
              <a:rPr lang="en-US" sz="3600" dirty="0"/>
              <a:t>ESTRUCTURA DE GÉNESIS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2971800" cy="1143000"/>
          </a:xfrm>
        </p:spPr>
        <p:txBody>
          <a:bodyPr/>
          <a:lstStyle/>
          <a:p>
            <a:pPr algn="ctr"/>
            <a:r>
              <a:rPr lang="en-US" sz="3600" dirty="0">
                <a:effectLst>
                  <a:outerShdw blurRad="38100" dist="38100" dir="2700000" algn="tl">
                    <a:srgbClr val="000000">
                      <a:alpha val="43137"/>
                    </a:srgbClr>
                  </a:outerShdw>
                </a:effectLst>
              </a:rPr>
              <a:t>¿Diluvio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Definición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Motivo</a:t>
            </a:r>
            <a:r>
              <a:rPr lang="en-US" dirty="0">
                <a:effectLst>
                  <a:outerShdw blurRad="38100" dist="38100" dir="2700000" algn="tl">
                    <a:srgbClr val="000000">
                      <a:alpha val="43137"/>
                    </a:srgbClr>
                  </a:outerShdw>
                </a:effectLst>
                <a:latin typeface="Calibri" panose="020F0502020204030204" pitchFamily="34" charset="0"/>
                <a:ea typeface="+mn-ea"/>
                <a:cs typeface="+mn-cs"/>
              </a:rPr>
              <a:t> - </a:t>
            </a:r>
            <a:r>
              <a:rPr lang="es-CO" dirty="0">
                <a:effectLst>
                  <a:outerShdw blurRad="38100" dist="38100" dir="2700000" algn="tl">
                    <a:srgbClr val="000000">
                      <a:alpha val="43137"/>
                    </a:srgbClr>
                  </a:outerShdw>
                </a:effectLst>
                <a:latin typeface="Calibri" panose="020F0502020204030204" pitchFamily="34" charset="0"/>
                <a:ea typeface="+mn-ea"/>
                <a:cs typeface="+mn-cs"/>
              </a:rPr>
              <a:t>Sincretismo de la Biblia con una protología de la tierra antigua</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Argumentos biblícos</a:t>
            </a:r>
          </a:p>
          <a:p>
            <a:pPr marL="914400" lvl="1" indent="-457200" algn="just" eaLnBrk="1" hangingPunct="1">
              <a:spcBef>
                <a:spcPts val="0"/>
              </a:spcBef>
              <a:spcAft>
                <a:spcPts val="900"/>
              </a:spcAft>
              <a:defRPr/>
            </a:pPr>
            <a:r>
              <a:rPr lang="es-CO" sz="3000" dirty="0">
                <a:effectLst>
                  <a:outerShdw blurRad="38100" dist="38100" dir="2700000" algn="tl">
                    <a:srgbClr val="000000">
                      <a:alpha val="43137"/>
                    </a:srgbClr>
                  </a:outerShdw>
                </a:effectLst>
                <a:cs typeface="Calibri" panose="020F0502020204030204" pitchFamily="34" charset="0"/>
              </a:rPr>
              <a:t>Uso de "todo" en un sentido relativo</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(Génesis 41:57; </a:t>
            </a:r>
            <a:r>
              <a:rPr lang="en-US" sz="3000" dirty="0">
                <a:effectLst>
                  <a:outerShdw blurRad="38100" dist="38100" dir="2700000" algn="tl">
                    <a:srgbClr val="000000">
                      <a:alpha val="43137"/>
                    </a:srgbClr>
                  </a:outerShdw>
                </a:effectLst>
                <a:cs typeface="Calibri" panose="020F0502020204030204" pitchFamily="34" charset="0"/>
              </a:rPr>
              <a:t>É</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xodo 9:25, 10:15; Deuteronomio 2:25; y 1 Reyes 10:24)</a:t>
            </a:r>
          </a:p>
          <a:p>
            <a:pPr marL="914400" lvl="1" indent="-457200" algn="just" eaLnBrk="1" hangingPunct="1">
              <a:spcBef>
                <a:spcPts val="0"/>
              </a:spcBef>
              <a:spcAft>
                <a:spcPts val="9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cs typeface="Calibri" panose="020F0502020204030204" pitchFamily="34" charset="0"/>
              </a:rPr>
              <a:t>Tierra</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sz="3000" dirty="0">
                <a:effectLst>
                  <a:outerShdw blurRad="38100" dist="38100" dir="2700000" algn="tl">
                    <a:srgbClr val="000000">
                      <a:alpha val="43137"/>
                    </a:srgbClr>
                  </a:outerShdw>
                </a:effectLst>
                <a:cs typeface="Calibri" panose="020F0502020204030204" pitchFamily="34" charset="0"/>
              </a:rPr>
              <a:t>Tierras locales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(Zac. 12:12; Mat. 2:6)</a:t>
            </a:r>
          </a:p>
          <a:p>
            <a:pPr marL="914400" lvl="1" indent="-457200" algn="just" eaLnBrk="1" hangingPunct="1">
              <a:spcBef>
                <a:spcPts val="0"/>
              </a:spcBef>
              <a:spcAft>
                <a:spcPts val="900"/>
              </a:spcAft>
              <a:defRPr/>
            </a:pPr>
            <a:r>
              <a:rPr lang="en-US" sz="3000" dirty="0">
                <a:effectLst>
                  <a:outerShdw blurRad="38100" dist="38100" dir="2700000" algn="tl">
                    <a:srgbClr val="000000">
                      <a:alpha val="43137"/>
                    </a:srgbClr>
                  </a:outerShdw>
                </a:effectLst>
                <a:cs typeface="Calibri" panose="020F0502020204030204" pitchFamily="34" charset="0"/>
              </a:rPr>
              <a:t>Lenguaje fenomenológico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 10:12-13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dirty="0"/>
          </a:p>
        </p:txBody>
      </p:sp>
      <p:pic>
        <p:nvPicPr>
          <p:cNvPr id="6" name="Picture 5">
            <a:extLst>
              <a:ext uri="{FF2B5EF4-FFF2-40B4-BE49-F238E27FC236}">
                <a16:creationId xmlns:a16="http://schemas.microsoft.com/office/drawing/2014/main" id="{0752638B-4111-F1A2-4A05-9EC06E381E40}"/>
              </a:ext>
            </a:extLst>
          </p:cNvPr>
          <p:cNvPicPr>
            <a:picLocks noChangeAspect="1"/>
          </p:cNvPicPr>
          <p:nvPr/>
        </p:nvPicPr>
        <p:blipFill>
          <a:blip r:embed="rId2"/>
          <a:stretch>
            <a:fillRect/>
          </a:stretch>
        </p:blipFill>
        <p:spPr>
          <a:xfrm>
            <a:off x="7560437" y="88301"/>
            <a:ext cx="1469263" cy="1054699"/>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6D2A3-8D23-C859-1DE3-02274AAF30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7684BB-534D-EF4A-54C6-899FC8B1C173}"/>
              </a:ext>
            </a:extLst>
          </p:cNvPr>
          <p:cNvSpPr>
            <a:spLocks noGrp="1"/>
          </p:cNvSpPr>
          <p:nvPr>
            <p:ph type="title"/>
          </p:nvPr>
        </p:nvSpPr>
        <p:spPr>
          <a:xfrm>
            <a:off x="2895600" y="0"/>
            <a:ext cx="2971800" cy="1143000"/>
          </a:xfrm>
        </p:spPr>
        <p:txBody>
          <a:bodyPr/>
          <a:lstStyle/>
          <a:p>
            <a:pPr algn="ctr"/>
            <a:r>
              <a:rPr lang="en-US" sz="3600" dirty="0">
                <a:effectLst>
                  <a:outerShdw blurRad="38100" dist="38100" dir="2700000" algn="tl">
                    <a:srgbClr val="000000">
                      <a:alpha val="43137"/>
                    </a:srgbClr>
                  </a:outerShdw>
                </a:effectLst>
              </a:rPr>
              <a:t>¿Diluvio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a:extLst>
              <a:ext uri="{FF2B5EF4-FFF2-40B4-BE49-F238E27FC236}">
                <a16:creationId xmlns:a16="http://schemas.microsoft.com/office/drawing/2014/main" id="{8BFAF30D-0E9A-47A7-39B7-2818241AB169}"/>
              </a:ext>
            </a:extLst>
          </p:cNvPr>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Definición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Motivo</a:t>
            </a:r>
            <a:r>
              <a:rPr lang="en-US" dirty="0">
                <a:effectLst>
                  <a:outerShdw blurRad="38100" dist="38100" dir="2700000" algn="tl">
                    <a:srgbClr val="000000">
                      <a:alpha val="43137"/>
                    </a:srgbClr>
                  </a:outerShdw>
                </a:effectLst>
                <a:latin typeface="Calibri" panose="020F0502020204030204" pitchFamily="34" charset="0"/>
                <a:ea typeface="+mn-ea"/>
                <a:cs typeface="+mn-cs"/>
              </a:rPr>
              <a:t> - </a:t>
            </a:r>
            <a:r>
              <a:rPr lang="es-CO" dirty="0">
                <a:effectLst>
                  <a:outerShdw blurRad="38100" dist="38100" dir="2700000" algn="tl">
                    <a:srgbClr val="000000">
                      <a:alpha val="43137"/>
                    </a:srgbClr>
                  </a:outerShdw>
                </a:effectLst>
                <a:latin typeface="Calibri" panose="020F0502020204030204" pitchFamily="34" charset="0"/>
                <a:ea typeface="+mn-ea"/>
                <a:cs typeface="+mn-cs"/>
              </a:rPr>
              <a:t>Sincretismo de la Biblia con una protología de la tierra antigua</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Argumentos biblícos</a:t>
            </a:r>
          </a:p>
          <a:p>
            <a:pPr marL="914400" lvl="1" indent="-457200" algn="just" eaLnBrk="1" hangingPunct="1">
              <a:spcBef>
                <a:spcPts val="0"/>
              </a:spcBef>
              <a:spcAft>
                <a:spcPts val="900"/>
              </a:spcAft>
              <a:defRPr/>
            </a:pPr>
            <a:r>
              <a:rPr lang="es-CO" sz="3000" dirty="0">
                <a:effectLst>
                  <a:outerShdw blurRad="38100" dist="38100" dir="2700000" algn="tl">
                    <a:srgbClr val="000000">
                      <a:alpha val="43137"/>
                    </a:srgbClr>
                  </a:outerShdw>
                </a:effectLst>
                <a:cs typeface="Calibri" panose="020F0502020204030204" pitchFamily="34" charset="0"/>
              </a:rPr>
              <a:t>Uso de "todo" en un sentido relativo</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(Génesis 41:57; </a:t>
            </a:r>
            <a:r>
              <a:rPr lang="en-US" sz="3000" dirty="0">
                <a:effectLst>
                  <a:outerShdw blurRad="38100" dist="38100" dir="2700000" algn="tl">
                    <a:srgbClr val="000000">
                      <a:alpha val="43137"/>
                    </a:srgbClr>
                  </a:outerShdw>
                </a:effectLst>
                <a:cs typeface="Calibri" panose="020F0502020204030204" pitchFamily="34" charset="0"/>
              </a:rPr>
              <a:t>É</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xodo 9:25, 10:15; Deuteronomio 2:25; y 1 Reyes 10:24)</a:t>
            </a:r>
          </a:p>
          <a:p>
            <a:pPr marL="914400" lvl="1" indent="-457200" algn="just" eaLnBrk="1" hangingPunct="1">
              <a:spcBef>
                <a:spcPts val="0"/>
              </a:spcBef>
              <a:spcAft>
                <a:spcPts val="9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cs typeface="Calibri" panose="020F0502020204030204" pitchFamily="34" charset="0"/>
              </a:rPr>
              <a:t>Tierra</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sz="3000" dirty="0">
                <a:effectLst>
                  <a:outerShdw blurRad="38100" dist="38100" dir="2700000" algn="tl">
                    <a:srgbClr val="000000">
                      <a:alpha val="43137"/>
                    </a:srgbClr>
                  </a:outerShdw>
                </a:effectLst>
                <a:cs typeface="Calibri" panose="020F0502020204030204" pitchFamily="34" charset="0"/>
              </a:rPr>
              <a:t>Tierras locales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(Zac. 12:12; Mat. 2:6)</a:t>
            </a:r>
          </a:p>
          <a:p>
            <a:pPr marL="914400" lvl="1" indent="-457200" algn="just" eaLnBrk="1" hangingPunct="1">
              <a:spcBef>
                <a:spcPts val="0"/>
              </a:spcBef>
              <a:spcAft>
                <a:spcPts val="900"/>
              </a:spcAft>
              <a:defRPr/>
            </a:pPr>
            <a:r>
              <a:rPr lang="en-US" sz="3000" dirty="0">
                <a:effectLst>
                  <a:outerShdw blurRad="38100" dist="38100" dir="2700000" algn="tl">
                    <a:srgbClr val="000000">
                      <a:alpha val="43137"/>
                    </a:srgbClr>
                  </a:outerShdw>
                </a:effectLst>
                <a:cs typeface="Calibri" panose="020F0502020204030204" pitchFamily="34" charset="0"/>
              </a:rPr>
              <a:t>Lenguaje fenomenológico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 10:12-13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dirty="0"/>
          </a:p>
        </p:txBody>
      </p:sp>
      <p:pic>
        <p:nvPicPr>
          <p:cNvPr id="6" name="Picture 5">
            <a:extLst>
              <a:ext uri="{FF2B5EF4-FFF2-40B4-BE49-F238E27FC236}">
                <a16:creationId xmlns:a16="http://schemas.microsoft.com/office/drawing/2014/main" id="{FFEE207E-8845-6D20-E7D1-E924BBE1E410}"/>
              </a:ext>
            </a:extLst>
          </p:cNvPr>
          <p:cNvPicPr>
            <a:picLocks noChangeAspect="1"/>
          </p:cNvPicPr>
          <p:nvPr/>
        </p:nvPicPr>
        <p:blipFill>
          <a:blip r:embed="rId2"/>
          <a:stretch>
            <a:fillRect/>
          </a:stretch>
        </p:blipFill>
        <p:spPr>
          <a:xfrm>
            <a:off x="7560437" y="88301"/>
            <a:ext cx="1469263" cy="1054699"/>
          </a:xfrm>
          <a:prstGeom prst="rect">
            <a:avLst/>
          </a:prstGeom>
        </p:spPr>
      </p:pic>
    </p:spTree>
    <p:extLst>
      <p:ext uri="{BB962C8B-B14F-4D97-AF65-F5344CB8AC3E}">
        <p14:creationId xmlns:p14="http://schemas.microsoft.com/office/powerpoint/2010/main" val="189266679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F16AC-2998-7E1E-2F9F-6D21A96659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209AA8-461A-F5FE-75EF-3DF4B795848C}"/>
              </a:ext>
            </a:extLst>
          </p:cNvPr>
          <p:cNvSpPr>
            <a:spLocks noGrp="1"/>
          </p:cNvSpPr>
          <p:nvPr>
            <p:ph type="title"/>
          </p:nvPr>
        </p:nvSpPr>
        <p:spPr>
          <a:xfrm>
            <a:off x="2895600" y="0"/>
            <a:ext cx="2971800" cy="1143000"/>
          </a:xfrm>
        </p:spPr>
        <p:txBody>
          <a:bodyPr/>
          <a:lstStyle/>
          <a:p>
            <a:pPr algn="ctr"/>
            <a:r>
              <a:rPr lang="en-US" sz="3600" dirty="0">
                <a:effectLst>
                  <a:outerShdw blurRad="38100" dist="38100" dir="2700000" algn="tl">
                    <a:srgbClr val="000000">
                      <a:alpha val="43137"/>
                    </a:srgbClr>
                  </a:outerShdw>
                </a:effectLst>
              </a:rPr>
              <a:t>¿Diluvio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a:extLst>
              <a:ext uri="{FF2B5EF4-FFF2-40B4-BE49-F238E27FC236}">
                <a16:creationId xmlns:a16="http://schemas.microsoft.com/office/drawing/2014/main" id="{63A76BB9-9B84-D9B2-86E2-A36C122EBE52}"/>
              </a:ext>
            </a:extLst>
          </p:cNvPr>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Definición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Motivo</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 - </a:t>
            </a:r>
            <a:r>
              <a:rPr lang="es-CO"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Sincretismo de la Biblia con una protología de la tierra antigua</a:t>
            </a:r>
            <a:endPar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endParaRP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Argumentos biblícos</a:t>
            </a:r>
          </a:p>
          <a:p>
            <a:pPr marL="914400" lvl="1" indent="-457200" algn="just" eaLnBrk="1" hangingPunct="1">
              <a:spcBef>
                <a:spcPts val="0"/>
              </a:spcBef>
              <a:spcAft>
                <a:spcPts val="900"/>
              </a:spcAft>
              <a:defRPr/>
            </a:pPr>
            <a:r>
              <a:rPr lang="es-CO" sz="3000" dirty="0">
                <a:effectLst>
                  <a:outerShdw blurRad="38100" dist="38100" dir="2700000" algn="tl">
                    <a:srgbClr val="000000">
                      <a:alpha val="43137"/>
                    </a:srgbClr>
                  </a:outerShdw>
                </a:effectLst>
                <a:cs typeface="Calibri" panose="020F0502020204030204" pitchFamily="34" charset="0"/>
              </a:rPr>
              <a:t>Uso de "todo" en un sentido relativo</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(Génesis 41:57; </a:t>
            </a:r>
            <a:r>
              <a:rPr lang="en-US" sz="3000" dirty="0">
                <a:effectLst>
                  <a:outerShdw blurRad="38100" dist="38100" dir="2700000" algn="tl">
                    <a:srgbClr val="000000">
                      <a:alpha val="43137"/>
                    </a:srgbClr>
                  </a:outerShdw>
                </a:effectLst>
                <a:cs typeface="Calibri" panose="020F0502020204030204" pitchFamily="34" charset="0"/>
              </a:rPr>
              <a:t>É</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xodo 9:25, 10:15; Deuteronomio 2:25; y 1 Reyes 10:24)</a:t>
            </a:r>
          </a:p>
          <a:p>
            <a:pPr marL="914400" lvl="1" indent="-457200" algn="just" eaLnBrk="1" hangingPunct="1">
              <a:spcBef>
                <a:spcPts val="0"/>
              </a:spcBef>
              <a:spcAft>
                <a:spcPts val="9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cs typeface="Calibri" panose="020F0502020204030204" pitchFamily="34" charset="0"/>
              </a:rPr>
              <a:t>Tierra</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sz="3000" dirty="0">
                <a:effectLst>
                  <a:outerShdw blurRad="38100" dist="38100" dir="2700000" algn="tl">
                    <a:srgbClr val="000000">
                      <a:alpha val="43137"/>
                    </a:srgbClr>
                  </a:outerShdw>
                </a:effectLst>
                <a:cs typeface="Calibri" panose="020F0502020204030204" pitchFamily="34" charset="0"/>
              </a:rPr>
              <a:t>Tierras locales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(Zac. 12:12; Mat. 2:6)</a:t>
            </a:r>
          </a:p>
          <a:p>
            <a:pPr marL="914400" lvl="1" indent="-457200" algn="just" eaLnBrk="1" hangingPunct="1">
              <a:spcBef>
                <a:spcPts val="0"/>
              </a:spcBef>
              <a:spcAft>
                <a:spcPts val="900"/>
              </a:spcAft>
              <a:defRPr/>
            </a:pPr>
            <a:r>
              <a:rPr lang="en-US" sz="3000" dirty="0">
                <a:effectLst>
                  <a:outerShdw blurRad="38100" dist="38100" dir="2700000" algn="tl">
                    <a:srgbClr val="000000">
                      <a:alpha val="43137"/>
                    </a:srgbClr>
                  </a:outerShdw>
                </a:effectLst>
                <a:cs typeface="Calibri" panose="020F0502020204030204" pitchFamily="34" charset="0"/>
              </a:rPr>
              <a:t>Lenguaje fenomenológico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 10:12-13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dirty="0"/>
          </a:p>
        </p:txBody>
      </p:sp>
      <p:pic>
        <p:nvPicPr>
          <p:cNvPr id="6" name="Picture 5">
            <a:extLst>
              <a:ext uri="{FF2B5EF4-FFF2-40B4-BE49-F238E27FC236}">
                <a16:creationId xmlns:a16="http://schemas.microsoft.com/office/drawing/2014/main" id="{48DE3D13-F80B-3463-50AA-2C6932A10D9F}"/>
              </a:ext>
            </a:extLst>
          </p:cNvPr>
          <p:cNvPicPr>
            <a:picLocks noChangeAspect="1"/>
          </p:cNvPicPr>
          <p:nvPr/>
        </p:nvPicPr>
        <p:blipFill>
          <a:blip r:embed="rId2"/>
          <a:stretch>
            <a:fillRect/>
          </a:stretch>
        </p:blipFill>
        <p:spPr>
          <a:xfrm>
            <a:off x="7560437" y="88301"/>
            <a:ext cx="1469263" cy="1054699"/>
          </a:xfrm>
          <a:prstGeom prst="rect">
            <a:avLst/>
          </a:prstGeom>
        </p:spPr>
      </p:pic>
    </p:spTree>
    <p:extLst>
      <p:ext uri="{BB962C8B-B14F-4D97-AF65-F5344CB8AC3E}">
        <p14:creationId xmlns:p14="http://schemas.microsoft.com/office/powerpoint/2010/main" val="400073275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454A2-2C51-87C7-E89F-6DA7882640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BAC63D-FA6B-58EA-08CD-8499E6300C28}"/>
              </a:ext>
            </a:extLst>
          </p:cNvPr>
          <p:cNvSpPr>
            <a:spLocks noGrp="1"/>
          </p:cNvSpPr>
          <p:nvPr>
            <p:ph type="title"/>
          </p:nvPr>
        </p:nvSpPr>
        <p:spPr>
          <a:xfrm>
            <a:off x="2895600" y="0"/>
            <a:ext cx="2971800" cy="1143000"/>
          </a:xfrm>
        </p:spPr>
        <p:txBody>
          <a:bodyPr/>
          <a:lstStyle/>
          <a:p>
            <a:pPr algn="ctr"/>
            <a:r>
              <a:rPr lang="en-US" sz="3600" dirty="0">
                <a:effectLst>
                  <a:outerShdw blurRad="38100" dist="38100" dir="2700000" algn="tl">
                    <a:srgbClr val="000000">
                      <a:alpha val="43137"/>
                    </a:srgbClr>
                  </a:outerShdw>
                </a:effectLst>
              </a:rPr>
              <a:t>¿Diluvio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a:extLst>
              <a:ext uri="{FF2B5EF4-FFF2-40B4-BE49-F238E27FC236}">
                <a16:creationId xmlns:a16="http://schemas.microsoft.com/office/drawing/2014/main" id="{FA59AA5A-AA22-F012-F378-9DF051FB2E9B}"/>
              </a:ext>
            </a:extLst>
          </p:cNvPr>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Definición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Motivo</a:t>
            </a:r>
            <a:r>
              <a:rPr lang="en-US" dirty="0">
                <a:effectLst>
                  <a:outerShdw blurRad="38100" dist="38100" dir="2700000" algn="tl">
                    <a:srgbClr val="000000">
                      <a:alpha val="43137"/>
                    </a:srgbClr>
                  </a:outerShdw>
                </a:effectLst>
                <a:latin typeface="Calibri" panose="020F0502020204030204" pitchFamily="34" charset="0"/>
                <a:ea typeface="+mn-ea"/>
                <a:cs typeface="+mn-cs"/>
              </a:rPr>
              <a:t> - </a:t>
            </a:r>
            <a:r>
              <a:rPr lang="es-CO" dirty="0">
                <a:effectLst>
                  <a:outerShdw blurRad="38100" dist="38100" dir="2700000" algn="tl">
                    <a:srgbClr val="000000">
                      <a:alpha val="43137"/>
                    </a:srgbClr>
                  </a:outerShdw>
                </a:effectLst>
                <a:latin typeface="Calibri" panose="020F0502020204030204" pitchFamily="34" charset="0"/>
                <a:ea typeface="+mn-ea"/>
                <a:cs typeface="+mn-cs"/>
              </a:rPr>
              <a:t>Sincretismo de la Biblia con una protología de la tierra antigua</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Argumentos biblícos</a:t>
            </a:r>
          </a:p>
          <a:p>
            <a:pPr marL="914400" lvl="1" indent="-457200" algn="just" eaLnBrk="1" hangingPunct="1">
              <a:spcBef>
                <a:spcPts val="0"/>
              </a:spcBef>
              <a:spcAft>
                <a:spcPts val="900"/>
              </a:spcAft>
              <a:defRPr/>
            </a:pPr>
            <a:r>
              <a:rPr lang="es-CO" sz="3000" dirty="0">
                <a:effectLst>
                  <a:outerShdw blurRad="38100" dist="38100" dir="2700000" algn="tl">
                    <a:srgbClr val="000000">
                      <a:alpha val="43137"/>
                    </a:srgbClr>
                  </a:outerShdw>
                </a:effectLst>
                <a:cs typeface="Calibri" panose="020F0502020204030204" pitchFamily="34" charset="0"/>
              </a:rPr>
              <a:t>Uso de "todo" en un sentido relativo</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(Génesis 41:57; </a:t>
            </a:r>
            <a:r>
              <a:rPr lang="en-US" sz="3000" dirty="0">
                <a:effectLst>
                  <a:outerShdw blurRad="38100" dist="38100" dir="2700000" algn="tl">
                    <a:srgbClr val="000000">
                      <a:alpha val="43137"/>
                    </a:srgbClr>
                  </a:outerShdw>
                </a:effectLst>
                <a:cs typeface="Calibri" panose="020F0502020204030204" pitchFamily="34" charset="0"/>
              </a:rPr>
              <a:t>É</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xodo 9:25, 10:15; Deuteronomio 2:25; y 1 Reyes 10:24)</a:t>
            </a:r>
          </a:p>
          <a:p>
            <a:pPr marL="914400" lvl="1" indent="-457200" algn="just" eaLnBrk="1" hangingPunct="1">
              <a:spcBef>
                <a:spcPts val="0"/>
              </a:spcBef>
              <a:spcAft>
                <a:spcPts val="9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cs typeface="Calibri" panose="020F0502020204030204" pitchFamily="34" charset="0"/>
              </a:rPr>
              <a:t>Tierra</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sz="3000" dirty="0">
                <a:effectLst>
                  <a:outerShdw blurRad="38100" dist="38100" dir="2700000" algn="tl">
                    <a:srgbClr val="000000">
                      <a:alpha val="43137"/>
                    </a:srgbClr>
                  </a:outerShdw>
                </a:effectLst>
                <a:cs typeface="Calibri" panose="020F0502020204030204" pitchFamily="34" charset="0"/>
              </a:rPr>
              <a:t>Tierras locales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(Zac. 12:12; Mat. 2:6)</a:t>
            </a:r>
          </a:p>
          <a:p>
            <a:pPr marL="914400" lvl="1" indent="-457200" algn="just" eaLnBrk="1" hangingPunct="1">
              <a:spcBef>
                <a:spcPts val="0"/>
              </a:spcBef>
              <a:spcAft>
                <a:spcPts val="900"/>
              </a:spcAft>
              <a:defRPr/>
            </a:pPr>
            <a:r>
              <a:rPr lang="en-US" sz="3000" dirty="0">
                <a:effectLst>
                  <a:outerShdw blurRad="38100" dist="38100" dir="2700000" algn="tl">
                    <a:srgbClr val="000000">
                      <a:alpha val="43137"/>
                    </a:srgbClr>
                  </a:outerShdw>
                </a:effectLst>
                <a:cs typeface="Calibri" panose="020F0502020204030204" pitchFamily="34" charset="0"/>
              </a:rPr>
              <a:t>Lenguaje fenomenológico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 10:12-13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dirty="0"/>
          </a:p>
        </p:txBody>
      </p:sp>
      <p:pic>
        <p:nvPicPr>
          <p:cNvPr id="6" name="Picture 5">
            <a:extLst>
              <a:ext uri="{FF2B5EF4-FFF2-40B4-BE49-F238E27FC236}">
                <a16:creationId xmlns:a16="http://schemas.microsoft.com/office/drawing/2014/main" id="{7893FA6B-E32B-2E83-D7DB-C02B54EECDF5}"/>
              </a:ext>
            </a:extLst>
          </p:cNvPr>
          <p:cNvPicPr>
            <a:picLocks noChangeAspect="1"/>
          </p:cNvPicPr>
          <p:nvPr/>
        </p:nvPicPr>
        <p:blipFill>
          <a:blip r:embed="rId2"/>
          <a:stretch>
            <a:fillRect/>
          </a:stretch>
        </p:blipFill>
        <p:spPr>
          <a:xfrm>
            <a:off x="7560437" y="88301"/>
            <a:ext cx="1469263" cy="1054699"/>
          </a:xfrm>
          <a:prstGeom prst="rect">
            <a:avLst/>
          </a:prstGeom>
        </p:spPr>
      </p:pic>
    </p:spTree>
    <p:extLst>
      <p:ext uri="{BB962C8B-B14F-4D97-AF65-F5344CB8AC3E}">
        <p14:creationId xmlns:p14="http://schemas.microsoft.com/office/powerpoint/2010/main" val="31760798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4A358-1D1C-E67C-CB39-764099572B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1652DB-3AFB-117C-033F-35CEF8CECD24}"/>
              </a:ext>
            </a:extLst>
          </p:cNvPr>
          <p:cNvSpPr>
            <a:spLocks noGrp="1"/>
          </p:cNvSpPr>
          <p:nvPr>
            <p:ph type="title"/>
          </p:nvPr>
        </p:nvSpPr>
        <p:spPr>
          <a:xfrm>
            <a:off x="2895600" y="0"/>
            <a:ext cx="2971800" cy="1143000"/>
          </a:xfrm>
        </p:spPr>
        <p:txBody>
          <a:bodyPr/>
          <a:lstStyle/>
          <a:p>
            <a:pPr algn="ctr"/>
            <a:r>
              <a:rPr lang="en-US" sz="3600" dirty="0">
                <a:effectLst>
                  <a:outerShdw blurRad="38100" dist="38100" dir="2700000" algn="tl">
                    <a:srgbClr val="000000">
                      <a:alpha val="43137"/>
                    </a:srgbClr>
                  </a:outerShdw>
                </a:effectLst>
              </a:rPr>
              <a:t>¿Diluvio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a:extLst>
              <a:ext uri="{FF2B5EF4-FFF2-40B4-BE49-F238E27FC236}">
                <a16:creationId xmlns:a16="http://schemas.microsoft.com/office/drawing/2014/main" id="{1082BC70-D21F-3C78-0227-04E9D59BB597}"/>
              </a:ext>
            </a:extLst>
          </p:cNvPr>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Definición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Motivo</a:t>
            </a:r>
            <a:r>
              <a:rPr lang="en-US" dirty="0">
                <a:effectLst>
                  <a:outerShdw blurRad="38100" dist="38100" dir="2700000" algn="tl">
                    <a:srgbClr val="000000">
                      <a:alpha val="43137"/>
                    </a:srgbClr>
                  </a:outerShdw>
                </a:effectLst>
                <a:latin typeface="Calibri" panose="020F0502020204030204" pitchFamily="34" charset="0"/>
                <a:ea typeface="+mn-ea"/>
                <a:cs typeface="+mn-cs"/>
              </a:rPr>
              <a:t> - </a:t>
            </a:r>
            <a:r>
              <a:rPr lang="es-CO" dirty="0">
                <a:effectLst>
                  <a:outerShdw blurRad="38100" dist="38100" dir="2700000" algn="tl">
                    <a:srgbClr val="000000">
                      <a:alpha val="43137"/>
                    </a:srgbClr>
                  </a:outerShdw>
                </a:effectLst>
                <a:latin typeface="Calibri" panose="020F0502020204030204" pitchFamily="34" charset="0"/>
                <a:ea typeface="+mn-ea"/>
                <a:cs typeface="+mn-cs"/>
              </a:rPr>
              <a:t>Sincretismo de la Biblia con una protología de la tierra antigua</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Argumentos biblícos</a:t>
            </a:r>
          </a:p>
          <a:p>
            <a:pPr marL="914400" lvl="1" indent="-457200" algn="just" eaLnBrk="1" hangingPunct="1">
              <a:spcBef>
                <a:spcPts val="0"/>
              </a:spcBef>
              <a:spcAft>
                <a:spcPts val="900"/>
              </a:spcAft>
              <a:defRPr/>
            </a:pPr>
            <a:r>
              <a:rPr lang="es-CO" sz="3000" b="1" u="sng" dirty="0">
                <a:solidFill>
                  <a:srgbClr val="FFFFCC"/>
                </a:solidFill>
                <a:effectLst>
                  <a:outerShdw blurRad="38100" dist="38100" dir="2700000" algn="tl">
                    <a:srgbClr val="000000">
                      <a:alpha val="43137"/>
                    </a:srgbClr>
                  </a:outerShdw>
                </a:effectLst>
                <a:cs typeface="Calibri" panose="020F0502020204030204" pitchFamily="34" charset="0"/>
              </a:rPr>
              <a:t>Uso de "todo" en un sentido relativo</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(Génesis 41:57;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É</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xodo 9:25, 10:15; Deuteronomio 2:25; y 1 Reyes 10:24)</a:t>
            </a:r>
          </a:p>
          <a:p>
            <a:pPr marL="914400" lvl="1" indent="-457200" algn="just" eaLnBrk="1" hangingPunct="1">
              <a:spcBef>
                <a:spcPts val="0"/>
              </a:spcBef>
              <a:spcAft>
                <a:spcPts val="9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cs typeface="Calibri" panose="020F0502020204030204" pitchFamily="34" charset="0"/>
              </a:rPr>
              <a:t>Tierra</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sz="3000" dirty="0">
                <a:effectLst>
                  <a:outerShdw blurRad="38100" dist="38100" dir="2700000" algn="tl">
                    <a:srgbClr val="000000">
                      <a:alpha val="43137"/>
                    </a:srgbClr>
                  </a:outerShdw>
                </a:effectLst>
                <a:cs typeface="Calibri" panose="020F0502020204030204" pitchFamily="34" charset="0"/>
              </a:rPr>
              <a:t>Tierras locales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(Zac. 12:12; Mat. 2:6)</a:t>
            </a:r>
          </a:p>
          <a:p>
            <a:pPr marL="914400" lvl="1" indent="-457200" algn="just" eaLnBrk="1" hangingPunct="1">
              <a:spcBef>
                <a:spcPts val="0"/>
              </a:spcBef>
              <a:spcAft>
                <a:spcPts val="900"/>
              </a:spcAft>
              <a:defRPr/>
            </a:pPr>
            <a:r>
              <a:rPr lang="en-US" sz="3000" dirty="0">
                <a:effectLst>
                  <a:outerShdw blurRad="38100" dist="38100" dir="2700000" algn="tl">
                    <a:srgbClr val="000000">
                      <a:alpha val="43137"/>
                    </a:srgbClr>
                  </a:outerShdw>
                </a:effectLst>
                <a:cs typeface="Calibri" panose="020F0502020204030204" pitchFamily="34" charset="0"/>
              </a:rPr>
              <a:t>Lenguaje fenomenológico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 10:12-13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dirty="0"/>
          </a:p>
        </p:txBody>
      </p:sp>
      <p:pic>
        <p:nvPicPr>
          <p:cNvPr id="6" name="Picture 5">
            <a:extLst>
              <a:ext uri="{FF2B5EF4-FFF2-40B4-BE49-F238E27FC236}">
                <a16:creationId xmlns:a16="http://schemas.microsoft.com/office/drawing/2014/main" id="{72A93D91-FD04-FCAB-B4EF-6EC5D297F621}"/>
              </a:ext>
            </a:extLst>
          </p:cNvPr>
          <p:cNvPicPr>
            <a:picLocks noChangeAspect="1"/>
          </p:cNvPicPr>
          <p:nvPr/>
        </p:nvPicPr>
        <p:blipFill>
          <a:blip r:embed="rId2"/>
          <a:stretch>
            <a:fillRect/>
          </a:stretch>
        </p:blipFill>
        <p:spPr>
          <a:xfrm>
            <a:off x="7560437" y="88301"/>
            <a:ext cx="1469263" cy="1054699"/>
          </a:xfrm>
          <a:prstGeom prst="rect">
            <a:avLst/>
          </a:prstGeom>
        </p:spPr>
      </p:pic>
    </p:spTree>
    <p:extLst>
      <p:ext uri="{BB962C8B-B14F-4D97-AF65-F5344CB8AC3E}">
        <p14:creationId xmlns:p14="http://schemas.microsoft.com/office/powerpoint/2010/main" val="176634294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1219200" y="0"/>
            <a:ext cx="6705600" cy="2819400"/>
          </a:xfrm>
        </p:spPr>
        <p:txBody>
          <a:bodyPr/>
          <a:lstStyle/>
          <a:p>
            <a:pPr marL="0" lvl="0" indent="0" algn="ctr" defTabSz="685800">
              <a:spcBef>
                <a:spcPct val="0"/>
              </a:spcBef>
              <a:spcAft>
                <a:spcPts val="1200"/>
              </a:spcAft>
              <a:buNone/>
              <a:defRPr/>
            </a:pPr>
            <a:r>
              <a:rPr lang="en-US" sz="4000" kern="1200" dirty="0">
                <a:solidFill>
                  <a:schemeClr val="tx2"/>
                </a:solidFill>
                <a:ea typeface="+mj-ea"/>
              </a:rPr>
              <a:t>Éxodo 9:24</a:t>
            </a:r>
          </a:p>
          <a:p>
            <a:pPr marL="0" lvl="0" indent="0" algn="just" eaLnBrk="1" hangingPunct="1">
              <a:spcBef>
                <a:spcPts val="0"/>
              </a:spcBef>
              <a:spcAft>
                <a:spcPts val="0"/>
              </a:spcAft>
              <a:buClrTx/>
              <a:buNone/>
            </a:pPr>
            <a:r>
              <a:rPr lang="en-US" sz="3600" kern="1200" dirty="0">
                <a:solidFill>
                  <a:srgbClr val="FFFFFF"/>
                </a:solidFill>
                <a:effectLst>
                  <a:outerShdw blurRad="38100" dist="38100" dir="2700000" algn="tl">
                    <a:srgbClr val="000000">
                      <a:alpha val="43137"/>
                    </a:srgbClr>
                  </a:outerShdw>
                </a:effectLst>
                <a:cs typeface="Arial" panose="020B0604020202020204" pitchFamily="34" charset="0"/>
              </a:rPr>
              <a:t>“…</a:t>
            </a:r>
            <a:r>
              <a:rPr lang="es-CO" kern="1200" dirty="0">
                <a:solidFill>
                  <a:srgbClr val="FFFFFF"/>
                </a:solidFill>
                <a:effectLst>
                  <a:outerShdw blurRad="38100" dist="38100" dir="2700000" algn="tl">
                    <a:srgbClr val="000000">
                      <a:alpha val="43137"/>
                    </a:srgbClr>
                  </a:outerShdw>
                </a:effectLst>
                <a:cs typeface="Arial" panose="020B0604020202020204" pitchFamily="34" charset="0"/>
              </a:rPr>
              <a:t>Y hubo granizo muy intenso, y fuego centelleando continuamente en medio del granizo, muy pesado, tal como no había habido en </a:t>
            </a:r>
            <a:r>
              <a:rPr lang="es-CO" b="1" u="sng" kern="1200" dirty="0">
                <a:solidFill>
                  <a:srgbClr val="FFFFCC"/>
                </a:solidFill>
                <a:effectLst>
                  <a:outerShdw blurRad="38100" dist="38100" dir="2700000" algn="tl">
                    <a:srgbClr val="000000">
                      <a:alpha val="43137"/>
                    </a:srgbClr>
                  </a:outerShdw>
                </a:effectLst>
                <a:cs typeface="Arial" panose="020B0604020202020204" pitchFamily="34" charset="0"/>
              </a:rPr>
              <a:t>toda</a:t>
            </a:r>
            <a:r>
              <a:rPr lang="es-CO" kern="1200" dirty="0">
                <a:solidFill>
                  <a:srgbClr val="FFFFFF"/>
                </a:solidFill>
                <a:effectLst>
                  <a:outerShdw blurRad="38100" dist="38100" dir="2700000" algn="tl">
                    <a:srgbClr val="000000">
                      <a:alpha val="43137"/>
                    </a:srgbClr>
                  </a:outerShdw>
                </a:effectLst>
                <a:cs typeface="Arial" panose="020B0604020202020204" pitchFamily="34" charset="0"/>
              </a:rPr>
              <a:t> la tierra de </a:t>
            </a:r>
            <a:r>
              <a:rPr lang="es-CO" b="1" u="sng" kern="1200" dirty="0">
                <a:solidFill>
                  <a:srgbClr val="FFFFCC"/>
                </a:solidFill>
                <a:effectLst>
                  <a:outerShdw blurRad="38100" dist="38100" dir="2700000" algn="tl">
                    <a:srgbClr val="000000">
                      <a:alpha val="43137"/>
                    </a:srgbClr>
                  </a:outerShdw>
                </a:effectLst>
                <a:cs typeface="Arial" panose="020B0604020202020204" pitchFamily="34" charset="0"/>
              </a:rPr>
              <a:t>Egipto</a:t>
            </a:r>
            <a:r>
              <a:rPr lang="es-CO" kern="1200" dirty="0">
                <a:solidFill>
                  <a:srgbClr val="FFFFFF"/>
                </a:solidFill>
                <a:effectLst>
                  <a:outerShdw blurRad="38100" dist="38100" dir="2700000" algn="tl">
                    <a:srgbClr val="000000">
                      <a:alpha val="43137"/>
                    </a:srgbClr>
                  </a:outerShdw>
                </a:effectLst>
                <a:cs typeface="Arial" panose="020B0604020202020204" pitchFamily="34" charset="0"/>
              </a:rPr>
              <a:t> desde que llegó a ser una nación</a:t>
            </a:r>
            <a:endParaRPr lang="en-US" kern="1200" dirty="0">
              <a:solidFill>
                <a:srgbClr val="FFFFFF"/>
              </a:solidFill>
              <a:effectLst>
                <a:outerShdw blurRad="38100" dist="38100" dir="2700000" algn="tl">
                  <a:srgbClr val="000000">
                    <a:alpha val="43137"/>
                  </a:srgbClr>
                </a:outerShdw>
              </a:effectLst>
              <a:cs typeface="Arial" panose="020B0604020202020204" pitchFamily="34" charset="0"/>
            </a:endParaRPr>
          </a:p>
        </p:txBody>
      </p:sp>
      <p:pic>
        <p:nvPicPr>
          <p:cNvPr id="4" name="Picture 3">
            <a:extLst>
              <a:ext uri="{FF2B5EF4-FFF2-40B4-BE49-F238E27FC236}">
                <a16:creationId xmlns:a16="http://schemas.microsoft.com/office/drawing/2014/main" id="{4BDED709-DE86-4B67-9B9C-282939FA67F2}"/>
              </a:ext>
            </a:extLst>
          </p:cNvPr>
          <p:cNvPicPr>
            <a:picLocks noChangeAspect="1"/>
          </p:cNvPicPr>
          <p:nvPr/>
        </p:nvPicPr>
        <p:blipFill>
          <a:blip r:embed="rId3"/>
          <a:stretch>
            <a:fillRect/>
          </a:stretch>
        </p:blipFill>
        <p:spPr>
          <a:xfrm>
            <a:off x="2590800" y="3352800"/>
            <a:ext cx="4055807" cy="2286000"/>
          </a:xfrm>
          <a:prstGeom prst="rect">
            <a:avLst/>
          </a:prstGeom>
        </p:spPr>
      </p:pic>
    </p:spTree>
    <p:extLst>
      <p:ext uri="{BB962C8B-B14F-4D97-AF65-F5344CB8AC3E}">
        <p14:creationId xmlns:p14="http://schemas.microsoft.com/office/powerpoint/2010/main" val="320368512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170E4-007E-4B98-90D0-9A6540B4D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49760-30A0-E0F2-5F83-8D33632DC7DB}"/>
              </a:ext>
            </a:extLst>
          </p:cNvPr>
          <p:cNvSpPr>
            <a:spLocks noGrp="1"/>
          </p:cNvSpPr>
          <p:nvPr>
            <p:ph type="title"/>
          </p:nvPr>
        </p:nvSpPr>
        <p:spPr>
          <a:xfrm>
            <a:off x="2895600" y="0"/>
            <a:ext cx="2971800" cy="1143000"/>
          </a:xfrm>
        </p:spPr>
        <p:txBody>
          <a:bodyPr/>
          <a:lstStyle/>
          <a:p>
            <a:pPr algn="ctr"/>
            <a:r>
              <a:rPr lang="en-US" sz="3600" dirty="0">
                <a:effectLst>
                  <a:outerShdw blurRad="38100" dist="38100" dir="2700000" algn="tl">
                    <a:srgbClr val="000000">
                      <a:alpha val="43137"/>
                    </a:srgbClr>
                  </a:outerShdw>
                </a:effectLst>
              </a:rPr>
              <a:t>¿Diluvio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a:extLst>
              <a:ext uri="{FF2B5EF4-FFF2-40B4-BE49-F238E27FC236}">
                <a16:creationId xmlns:a16="http://schemas.microsoft.com/office/drawing/2014/main" id="{8348FEDA-C706-D0B4-4959-0D6D76DB62CD}"/>
              </a:ext>
            </a:extLst>
          </p:cNvPr>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Definición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Motivo</a:t>
            </a:r>
            <a:r>
              <a:rPr lang="en-US" dirty="0">
                <a:effectLst>
                  <a:outerShdw blurRad="38100" dist="38100" dir="2700000" algn="tl">
                    <a:srgbClr val="000000">
                      <a:alpha val="43137"/>
                    </a:srgbClr>
                  </a:outerShdw>
                </a:effectLst>
                <a:latin typeface="Calibri" panose="020F0502020204030204" pitchFamily="34" charset="0"/>
                <a:ea typeface="+mn-ea"/>
                <a:cs typeface="+mn-cs"/>
              </a:rPr>
              <a:t> - </a:t>
            </a:r>
            <a:r>
              <a:rPr lang="es-CO" dirty="0">
                <a:effectLst>
                  <a:outerShdw blurRad="38100" dist="38100" dir="2700000" algn="tl">
                    <a:srgbClr val="000000">
                      <a:alpha val="43137"/>
                    </a:srgbClr>
                  </a:outerShdw>
                </a:effectLst>
                <a:latin typeface="Calibri" panose="020F0502020204030204" pitchFamily="34" charset="0"/>
                <a:ea typeface="+mn-ea"/>
                <a:cs typeface="+mn-cs"/>
              </a:rPr>
              <a:t>Sincretismo de la Biblia con una protología de la tierra antigua</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Argumentos biblícos</a:t>
            </a:r>
          </a:p>
          <a:p>
            <a:pPr marL="914400" lvl="1" indent="-457200" algn="just" eaLnBrk="1" hangingPunct="1">
              <a:spcBef>
                <a:spcPts val="0"/>
              </a:spcBef>
              <a:spcAft>
                <a:spcPts val="900"/>
              </a:spcAft>
              <a:defRPr/>
            </a:pPr>
            <a:r>
              <a:rPr lang="es-CO" sz="3000" dirty="0">
                <a:effectLst>
                  <a:outerShdw blurRad="38100" dist="38100" dir="2700000" algn="tl">
                    <a:srgbClr val="000000">
                      <a:alpha val="43137"/>
                    </a:srgbClr>
                  </a:outerShdw>
                </a:effectLst>
                <a:cs typeface="Calibri" panose="020F0502020204030204" pitchFamily="34" charset="0"/>
              </a:rPr>
              <a:t>Uso de "todo" en un sentido relativo</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(Génesis 41:57; </a:t>
            </a:r>
            <a:r>
              <a:rPr lang="en-US" sz="3000" dirty="0">
                <a:effectLst>
                  <a:outerShdw blurRad="38100" dist="38100" dir="2700000" algn="tl">
                    <a:srgbClr val="000000">
                      <a:alpha val="43137"/>
                    </a:srgbClr>
                  </a:outerShdw>
                </a:effectLst>
                <a:cs typeface="Calibri" panose="020F0502020204030204" pitchFamily="34" charset="0"/>
              </a:rPr>
              <a:t>É</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xodo 9:25, 10:15; Deuteronomio 2:25; y 1 Reyes 10:24)</a:t>
            </a:r>
          </a:p>
          <a:p>
            <a:pPr marL="914400" lvl="1" indent="-457200" algn="just" eaLnBrk="1" hangingPunct="1">
              <a:spcBef>
                <a:spcPts val="0"/>
              </a:spcBef>
              <a:spcAft>
                <a:spcPts val="900"/>
              </a:spcAft>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Tierra</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Tierras locales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(Zac. 12:12; Mat. 2:6)</a:t>
            </a:r>
          </a:p>
          <a:p>
            <a:pPr marL="914400" lvl="1" indent="-457200" algn="just" eaLnBrk="1" hangingPunct="1">
              <a:spcBef>
                <a:spcPts val="0"/>
              </a:spcBef>
              <a:spcAft>
                <a:spcPts val="900"/>
              </a:spcAft>
              <a:defRPr/>
            </a:pPr>
            <a:r>
              <a:rPr lang="en-US" sz="3000" dirty="0">
                <a:effectLst>
                  <a:outerShdw blurRad="38100" dist="38100" dir="2700000" algn="tl">
                    <a:srgbClr val="000000">
                      <a:alpha val="43137"/>
                    </a:srgbClr>
                  </a:outerShdw>
                </a:effectLst>
                <a:cs typeface="Calibri" panose="020F0502020204030204" pitchFamily="34" charset="0"/>
              </a:rPr>
              <a:t>Lenguaje fenomenológico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 10:12-13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dirty="0"/>
          </a:p>
        </p:txBody>
      </p:sp>
      <p:pic>
        <p:nvPicPr>
          <p:cNvPr id="6" name="Picture 5">
            <a:extLst>
              <a:ext uri="{FF2B5EF4-FFF2-40B4-BE49-F238E27FC236}">
                <a16:creationId xmlns:a16="http://schemas.microsoft.com/office/drawing/2014/main" id="{D2A2225A-0D1C-B282-B96E-3C00996B0E26}"/>
              </a:ext>
            </a:extLst>
          </p:cNvPr>
          <p:cNvPicPr>
            <a:picLocks noChangeAspect="1"/>
          </p:cNvPicPr>
          <p:nvPr/>
        </p:nvPicPr>
        <p:blipFill>
          <a:blip r:embed="rId2"/>
          <a:stretch>
            <a:fillRect/>
          </a:stretch>
        </p:blipFill>
        <p:spPr>
          <a:xfrm>
            <a:off x="7560437" y="88301"/>
            <a:ext cx="1469263" cy="1054699"/>
          </a:xfrm>
          <a:prstGeom prst="rect">
            <a:avLst/>
          </a:prstGeom>
        </p:spPr>
      </p:pic>
    </p:spTree>
    <p:extLst>
      <p:ext uri="{BB962C8B-B14F-4D97-AF65-F5344CB8AC3E}">
        <p14:creationId xmlns:p14="http://schemas.microsoft.com/office/powerpoint/2010/main" val="195254496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7D880-2FC3-5334-6D06-D3497125A9A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51EE6C6-03E4-4853-A8DE-B5B430CED3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2A70DA64-EEBF-D8A6-2D04-D632FAF30FBB}"/>
              </a:ext>
            </a:extLst>
          </p:cNvPr>
          <p:cNvSpPr>
            <a:spLocks noChangeArrowheads="1"/>
          </p:cNvSpPr>
          <p:nvPr/>
        </p:nvSpPr>
        <p:spPr bwMode="auto">
          <a:xfrm>
            <a:off x="0" y="0"/>
            <a:ext cx="9144000" cy="4431983"/>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6:11-13</a:t>
            </a:r>
          </a:p>
          <a:p>
            <a:pPr algn="just"/>
            <a:r>
              <a:rPr lang="en-US" sz="2800" dirty="0">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rPr>
              <a:t>11</a:t>
            </a:r>
            <a:r>
              <a:rPr lang="en-US" sz="2800" dirty="0">
                <a:latin typeface="Calibri" panose="020F0502020204030204" pitchFamily="34" charset="0"/>
                <a:cs typeface="Calibri" panose="020F0502020204030204" pitchFamily="34" charset="0"/>
              </a:rPr>
              <a:t> </a:t>
            </a:r>
            <a:r>
              <a:rPr lang="es-CO" sz="2800" dirty="0">
                <a:latin typeface="Calibri" panose="020F0502020204030204" pitchFamily="34" charset="0"/>
                <a:cs typeface="Calibri" panose="020F0502020204030204" pitchFamily="34" charset="0"/>
              </a:rPr>
              <a:t>Pero la </a:t>
            </a:r>
            <a:r>
              <a:rPr lang="es-CO" sz="2800" b="1" u="sng" dirty="0">
                <a:solidFill>
                  <a:srgbClr val="FFFFCC"/>
                </a:solidFill>
                <a:latin typeface="Calibri" panose="020F0502020204030204" pitchFamily="34" charset="0"/>
                <a:cs typeface="Calibri" panose="020F0502020204030204" pitchFamily="34" charset="0"/>
              </a:rPr>
              <a:t>tierra</a:t>
            </a:r>
            <a:r>
              <a:rPr lang="es-CO" sz="2800" dirty="0">
                <a:latin typeface="Calibri" panose="020F0502020204030204" pitchFamily="34" charset="0"/>
                <a:cs typeface="Calibri" panose="020F0502020204030204" pitchFamily="34" charset="0"/>
              </a:rPr>
              <a:t> se había corrompido delante de Dios, y estaba la </a:t>
            </a:r>
            <a:r>
              <a:rPr lang="es-CO" sz="2800" b="1" u="sng" dirty="0">
                <a:solidFill>
                  <a:srgbClr val="FFFFCC"/>
                </a:solidFill>
                <a:latin typeface="Calibri" panose="020F0502020204030204" pitchFamily="34" charset="0"/>
                <a:cs typeface="Calibri" panose="020F0502020204030204" pitchFamily="34" charset="0"/>
              </a:rPr>
              <a:t>tierra</a:t>
            </a:r>
            <a:r>
              <a:rPr lang="es-CO" sz="2800" dirty="0">
                <a:latin typeface="Calibri" panose="020F0502020204030204" pitchFamily="34" charset="0"/>
                <a:cs typeface="Calibri" panose="020F0502020204030204" pitchFamily="34" charset="0"/>
              </a:rPr>
              <a:t> llena de violencia. 12 Dios miró a la </a:t>
            </a:r>
            <a:r>
              <a:rPr lang="es-CO" sz="2800" b="1" u="sng" dirty="0">
                <a:solidFill>
                  <a:srgbClr val="FFFFCC"/>
                </a:solidFill>
                <a:latin typeface="Calibri" panose="020F0502020204030204" pitchFamily="34" charset="0"/>
                <a:cs typeface="Calibri" panose="020F0502020204030204" pitchFamily="34" charset="0"/>
              </a:rPr>
              <a:t>tierra</a:t>
            </a:r>
            <a:r>
              <a:rPr lang="es-CO" sz="2800" dirty="0">
                <a:latin typeface="Calibri" panose="020F0502020204030204" pitchFamily="34" charset="0"/>
                <a:cs typeface="Calibri" panose="020F0502020204030204" pitchFamily="34" charset="0"/>
              </a:rPr>
              <a:t>, y vio que estaba corrompida, porque toda carne había corrompido su camino sobre la </a:t>
            </a:r>
            <a:r>
              <a:rPr lang="es-CO" sz="2800" b="1" u="sng" dirty="0">
                <a:solidFill>
                  <a:srgbClr val="FFFFCC"/>
                </a:solidFill>
                <a:latin typeface="Calibri" panose="020F0502020204030204" pitchFamily="34" charset="0"/>
                <a:cs typeface="Calibri" panose="020F0502020204030204" pitchFamily="34" charset="0"/>
              </a:rPr>
              <a:t>tierra</a:t>
            </a:r>
            <a:r>
              <a:rPr lang="es-CO" sz="2800" dirty="0">
                <a:latin typeface="Calibri" panose="020F0502020204030204" pitchFamily="34" charset="0"/>
                <a:cs typeface="Calibri" panose="020F0502020204030204" pitchFamily="34" charset="0"/>
              </a:rPr>
              <a:t>.</a:t>
            </a:r>
          </a:p>
          <a:p>
            <a:pPr algn="just"/>
            <a:r>
              <a:rPr lang="es-CO" sz="2800" dirty="0">
                <a:latin typeface="Calibri" panose="020F0502020204030204" pitchFamily="34" charset="0"/>
                <a:cs typeface="Calibri" panose="020F0502020204030204" pitchFamily="34" charset="0"/>
              </a:rPr>
              <a:t>13 Entonces Dios dijo a Noé: «He decidido poner fin a toda carne, porque la </a:t>
            </a:r>
            <a:r>
              <a:rPr lang="es-CO" sz="2800" b="1" u="sng" dirty="0">
                <a:solidFill>
                  <a:srgbClr val="FFFFCC"/>
                </a:solidFill>
                <a:latin typeface="Calibri" panose="020F0502020204030204" pitchFamily="34" charset="0"/>
                <a:cs typeface="Calibri" panose="020F0502020204030204" pitchFamily="34" charset="0"/>
              </a:rPr>
              <a:t>tierra</a:t>
            </a:r>
            <a:r>
              <a:rPr lang="es-CO" sz="2800" dirty="0">
                <a:latin typeface="Calibri" panose="020F0502020204030204" pitchFamily="34" charset="0"/>
                <a:cs typeface="Calibri" panose="020F0502020204030204" pitchFamily="34" charset="0"/>
              </a:rPr>
              <a:t> está llena de violencia por causa de ellos; por eso voy a destruirlos junto con la tierra</a:t>
            </a:r>
            <a:r>
              <a:rPr lang="en-US" sz="2800" dirty="0">
                <a:latin typeface="Calibri" panose="020F0502020204030204" pitchFamily="34" charset="0"/>
                <a:cs typeface="Calibri" panose="020F0502020204030204" pitchFamily="34" charset="0"/>
              </a:rPr>
              <a:t>.’”</a:t>
            </a:r>
          </a:p>
          <a:p>
            <a:pPr algn="just" eaLnBrk="1" hangingPunct="1">
              <a:defRPr/>
            </a:pPr>
            <a:endParaRPr lang="en-US" sz="3600" dirty="0">
              <a:latin typeface="Calibri" panose="020F0502020204030204" pitchFamily="34" charset="0"/>
              <a:cs typeface="Calibri" panose="020F0502020204030204" pitchFamily="34" charset="0"/>
            </a:endParaRPr>
          </a:p>
        </p:txBody>
      </p:sp>
      <p:pic>
        <p:nvPicPr>
          <p:cNvPr id="2050" name="Picture 2" descr="Genesis 6:11-12 – 356 Day Bible Challenge">
            <a:extLst>
              <a:ext uri="{FF2B5EF4-FFF2-40B4-BE49-F238E27FC236}">
                <a16:creationId xmlns:a16="http://schemas.microsoft.com/office/drawing/2014/main" id="{51345493-A380-F66A-3838-E5C47570E00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39778" y="3810000"/>
            <a:ext cx="126444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33465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5B0B0-42D5-9B62-50EC-BD29317284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C798A2-CDD1-CEC9-876F-A636CDD6D51B}"/>
              </a:ext>
            </a:extLst>
          </p:cNvPr>
          <p:cNvSpPr>
            <a:spLocks noGrp="1"/>
          </p:cNvSpPr>
          <p:nvPr>
            <p:ph type="title"/>
          </p:nvPr>
        </p:nvSpPr>
        <p:spPr>
          <a:xfrm>
            <a:off x="2895600" y="0"/>
            <a:ext cx="2971800" cy="1143000"/>
          </a:xfrm>
        </p:spPr>
        <p:txBody>
          <a:bodyPr/>
          <a:lstStyle/>
          <a:p>
            <a:pPr algn="ctr"/>
            <a:r>
              <a:rPr lang="en-US" sz="3600" dirty="0">
                <a:effectLst>
                  <a:outerShdw blurRad="38100" dist="38100" dir="2700000" algn="tl">
                    <a:srgbClr val="000000">
                      <a:alpha val="43137"/>
                    </a:srgbClr>
                  </a:outerShdw>
                </a:effectLst>
              </a:rPr>
              <a:t>¿Diluvio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a:extLst>
              <a:ext uri="{FF2B5EF4-FFF2-40B4-BE49-F238E27FC236}">
                <a16:creationId xmlns:a16="http://schemas.microsoft.com/office/drawing/2014/main" id="{0A540750-9410-C056-A870-EDB7B5C34B20}"/>
              </a:ext>
            </a:extLst>
          </p:cNvPr>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Definición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Motivo</a:t>
            </a:r>
            <a:r>
              <a:rPr lang="en-US" dirty="0">
                <a:effectLst>
                  <a:outerShdw blurRad="38100" dist="38100" dir="2700000" algn="tl">
                    <a:srgbClr val="000000">
                      <a:alpha val="43137"/>
                    </a:srgbClr>
                  </a:outerShdw>
                </a:effectLst>
                <a:latin typeface="Calibri" panose="020F0502020204030204" pitchFamily="34" charset="0"/>
                <a:ea typeface="+mn-ea"/>
                <a:cs typeface="+mn-cs"/>
              </a:rPr>
              <a:t> - </a:t>
            </a:r>
            <a:r>
              <a:rPr lang="es-CO" dirty="0">
                <a:effectLst>
                  <a:outerShdw blurRad="38100" dist="38100" dir="2700000" algn="tl">
                    <a:srgbClr val="000000">
                      <a:alpha val="43137"/>
                    </a:srgbClr>
                  </a:outerShdw>
                </a:effectLst>
                <a:latin typeface="Calibri" panose="020F0502020204030204" pitchFamily="34" charset="0"/>
                <a:ea typeface="+mn-ea"/>
                <a:cs typeface="+mn-cs"/>
              </a:rPr>
              <a:t>Sincretismo de la Biblia con una protología de la tierra antigua</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Argumentos biblícos</a:t>
            </a:r>
          </a:p>
          <a:p>
            <a:pPr marL="914400" lvl="1" indent="-457200" algn="just" eaLnBrk="1" hangingPunct="1">
              <a:spcBef>
                <a:spcPts val="0"/>
              </a:spcBef>
              <a:spcAft>
                <a:spcPts val="900"/>
              </a:spcAft>
              <a:defRPr/>
            </a:pPr>
            <a:r>
              <a:rPr lang="es-CO" sz="3000" dirty="0">
                <a:effectLst>
                  <a:outerShdw blurRad="38100" dist="38100" dir="2700000" algn="tl">
                    <a:srgbClr val="000000">
                      <a:alpha val="43137"/>
                    </a:srgbClr>
                  </a:outerShdw>
                </a:effectLst>
                <a:cs typeface="Calibri" panose="020F0502020204030204" pitchFamily="34" charset="0"/>
              </a:rPr>
              <a:t>Uso de "todo" en un sentido relativo</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(Génesis 41:57; </a:t>
            </a:r>
            <a:r>
              <a:rPr lang="en-US" sz="3000" dirty="0">
                <a:effectLst>
                  <a:outerShdw blurRad="38100" dist="38100" dir="2700000" algn="tl">
                    <a:srgbClr val="000000">
                      <a:alpha val="43137"/>
                    </a:srgbClr>
                  </a:outerShdw>
                </a:effectLst>
                <a:cs typeface="Calibri" panose="020F0502020204030204" pitchFamily="34" charset="0"/>
              </a:rPr>
              <a:t>É</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xodo 9:25, 10:15; Deuteronomio 2:25; y 1 Reyes 10:24)</a:t>
            </a:r>
          </a:p>
          <a:p>
            <a:pPr marL="914400" lvl="1" indent="-457200" algn="just" eaLnBrk="1" hangingPunct="1">
              <a:spcBef>
                <a:spcPts val="0"/>
              </a:spcBef>
              <a:spcAft>
                <a:spcPts val="9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cs typeface="Calibri" panose="020F0502020204030204" pitchFamily="34" charset="0"/>
              </a:rPr>
              <a:t>Tierra</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sz="3000" dirty="0">
                <a:effectLst>
                  <a:outerShdw blurRad="38100" dist="38100" dir="2700000" algn="tl">
                    <a:srgbClr val="000000">
                      <a:alpha val="43137"/>
                    </a:srgbClr>
                  </a:outerShdw>
                </a:effectLst>
                <a:cs typeface="Calibri" panose="020F0502020204030204" pitchFamily="34" charset="0"/>
              </a:rPr>
              <a:t>Tierras locales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(Zac. 12:12; Mat. 2:6)</a:t>
            </a:r>
          </a:p>
          <a:p>
            <a:pPr marL="914400" lvl="1" indent="-457200" algn="just" eaLnBrk="1" hangingPunct="1">
              <a:spcBef>
                <a:spcPts val="0"/>
              </a:spcBef>
              <a:spcAft>
                <a:spcPts val="900"/>
              </a:spcAft>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Lenguaje fenomenológico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 10:12-13</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b="1" u="sng" dirty="0">
              <a:solidFill>
                <a:srgbClr val="FFFFCC"/>
              </a:solidFill>
            </a:endParaRPr>
          </a:p>
        </p:txBody>
      </p:sp>
      <p:pic>
        <p:nvPicPr>
          <p:cNvPr id="6" name="Picture 5">
            <a:extLst>
              <a:ext uri="{FF2B5EF4-FFF2-40B4-BE49-F238E27FC236}">
                <a16:creationId xmlns:a16="http://schemas.microsoft.com/office/drawing/2014/main" id="{9DEF0D75-682C-C95D-E42B-2D64A5744A80}"/>
              </a:ext>
            </a:extLst>
          </p:cNvPr>
          <p:cNvPicPr>
            <a:picLocks noChangeAspect="1"/>
          </p:cNvPicPr>
          <p:nvPr/>
        </p:nvPicPr>
        <p:blipFill>
          <a:blip r:embed="rId2"/>
          <a:stretch>
            <a:fillRect/>
          </a:stretch>
        </p:blipFill>
        <p:spPr>
          <a:xfrm>
            <a:off x="7560437" y="88301"/>
            <a:ext cx="1469263" cy="1054699"/>
          </a:xfrm>
          <a:prstGeom prst="rect">
            <a:avLst/>
          </a:prstGeom>
        </p:spPr>
      </p:pic>
    </p:spTree>
    <p:extLst>
      <p:ext uri="{BB962C8B-B14F-4D97-AF65-F5344CB8AC3E}">
        <p14:creationId xmlns:p14="http://schemas.microsoft.com/office/powerpoint/2010/main" val="36389444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57200" y="228600"/>
            <a:ext cx="6743700" cy="1143000"/>
          </a:xfrm>
        </p:spPr>
        <p:txBody>
          <a:bodyPr/>
          <a:lstStyle/>
          <a:p>
            <a:pPr algn="ctr"/>
            <a:r>
              <a:rPr lang="es-CO" sz="3600" dirty="0">
                <a:effectLst>
                  <a:outerShdw blurRad="38100" dist="38100" dir="2700000" algn="tl">
                    <a:srgbClr val="000000">
                      <a:alpha val="43137"/>
                    </a:srgbClr>
                  </a:outerShdw>
                </a:effectLst>
              </a:rPr>
              <a:t>Respondiendo a los argumentos bíblicos del 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46083" name="Rectangle 3"/>
          <p:cNvSpPr>
            <a:spLocks noGrp="1" noChangeArrowheads="1"/>
          </p:cNvSpPr>
          <p:nvPr>
            <p:ph type="body" idx="1"/>
          </p:nvPr>
        </p:nvSpPr>
        <p:spPr>
          <a:xfrm>
            <a:off x="457200" y="1600200"/>
            <a:ext cx="8305800" cy="3810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¿Sentido relativo de "todo"?</a:t>
            </a:r>
            <a:r>
              <a:rPr lang="en-US"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latin typeface="Calibri" panose="020F0502020204030204" pitchFamily="34" charset="0"/>
                <a:ea typeface="+mn-ea"/>
                <a:cs typeface="+mn-cs"/>
              </a:rPr>
              <a:t>Gén. 7:19-23</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todo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definir</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Doble “</a:t>
            </a:r>
            <a:r>
              <a:rPr lang="en-US" dirty="0">
                <a:effectLst>
                  <a:outerShdw blurRad="38100" dist="38100" dir="2700000" algn="tl">
                    <a:srgbClr val="000000">
                      <a:alpha val="43137"/>
                    </a:srgbClr>
                  </a:outerShdw>
                </a:effectLst>
                <a:cs typeface="Calibri" panose="020F0502020204030204" pitchFamily="34" charset="0"/>
              </a:rPr>
              <a:t>todo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514350"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Tierra significa “la tierra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(Gén. 1:1)</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¿Lenguaje fenomenológico?</a:t>
            </a:r>
            <a:r>
              <a:rPr lang="en-US" dirty="0">
                <a:effectLst>
                  <a:outerShdw blurRad="38100" dist="38100" dir="2700000" algn="tl">
                    <a:srgbClr val="000000">
                      <a:alpha val="43137"/>
                    </a:srgbClr>
                  </a:outerShdw>
                </a:effectLst>
                <a:latin typeface="Calibri" panose="020F0502020204030204" pitchFamily="34" charset="0"/>
                <a:ea typeface="+mn-ea"/>
                <a:cs typeface="+mn-cs"/>
              </a:rPr>
              <a:t>– Gén. 7:11; 8:2</a:t>
            </a:r>
          </a:p>
        </p:txBody>
      </p:sp>
      <p:pic>
        <p:nvPicPr>
          <p:cNvPr id="3" name="Picture 2">
            <a:extLst>
              <a:ext uri="{FF2B5EF4-FFF2-40B4-BE49-F238E27FC236}">
                <a16:creationId xmlns:a16="http://schemas.microsoft.com/office/drawing/2014/main" id="{343E6C7A-AE6E-3264-05AB-D5D4627A1A7B}"/>
              </a:ext>
            </a:extLst>
          </p:cNvPr>
          <p:cNvPicPr>
            <a:picLocks noChangeAspect="1"/>
          </p:cNvPicPr>
          <p:nvPr/>
        </p:nvPicPr>
        <p:blipFill>
          <a:blip r:embed="rId2"/>
          <a:stretch>
            <a:fillRect/>
          </a:stretch>
        </p:blipFill>
        <p:spPr>
          <a:xfrm>
            <a:off x="7543800" y="76200"/>
            <a:ext cx="1469263" cy="10607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72140-1BBB-0ECD-3452-AF44C8DA6D77}"/>
            </a:ext>
          </a:extLst>
        </p:cNvPr>
        <p:cNvGrpSpPr/>
        <p:nvPr/>
      </p:nvGrpSpPr>
      <p:grpSpPr>
        <a:xfrm>
          <a:off x="0" y="0"/>
          <a:ext cx="0" cy="0"/>
          <a:chOff x="0" y="0"/>
          <a:chExt cx="0" cy="0"/>
        </a:xfrm>
      </p:grpSpPr>
      <p:sp>
        <p:nvSpPr>
          <p:cNvPr id="7171" name="Rectangle 3">
            <a:extLst>
              <a:ext uri="{FF2B5EF4-FFF2-40B4-BE49-F238E27FC236}">
                <a16:creationId xmlns:a16="http://schemas.microsoft.com/office/drawing/2014/main" id="{74942FA9-4652-1E9E-D8B7-DF2004EE1640}"/>
              </a:ext>
            </a:extLst>
          </p:cNvPr>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dirty="0"/>
              <a:t>Creación (1-2)</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24F72A46-1322-E173-7DB3-D9807623041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C45D1130-7353-36DF-255F-D655CB009AF3}"/>
              </a:ext>
            </a:extLst>
          </p:cNvPr>
          <p:cNvSpPr>
            <a:spLocks noGrp="1" noChangeArrowheads="1"/>
          </p:cNvSpPr>
          <p:nvPr>
            <p:ph type="title"/>
          </p:nvPr>
        </p:nvSpPr>
        <p:spPr>
          <a:xfrm>
            <a:off x="2324100" y="223837"/>
            <a:ext cx="5219700" cy="914400"/>
          </a:xfrm>
        </p:spPr>
        <p:txBody>
          <a:bodyPr/>
          <a:lstStyle/>
          <a:p>
            <a:pPr algn="ctr" eaLnBrk="1" hangingPunct="1"/>
            <a:r>
              <a:rPr lang="en-US" sz="3600" dirty="0"/>
              <a:t>ESTRUCTURA DE GÉNESIS</a:t>
            </a:r>
          </a:p>
        </p:txBody>
      </p:sp>
    </p:spTree>
    <p:extLst>
      <p:ext uri="{BB962C8B-B14F-4D97-AF65-F5344CB8AC3E}">
        <p14:creationId xmlns:p14="http://schemas.microsoft.com/office/powerpoint/2010/main" val="3787022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E7FF9-2A65-DCDC-F13F-ABD9FEF05725}"/>
            </a:ext>
          </a:extLst>
        </p:cNvPr>
        <p:cNvGrpSpPr/>
        <p:nvPr/>
      </p:nvGrpSpPr>
      <p:grpSpPr>
        <a:xfrm>
          <a:off x="0" y="0"/>
          <a:ext cx="0" cy="0"/>
          <a:chOff x="0" y="0"/>
          <a:chExt cx="0" cy="0"/>
        </a:xfrm>
      </p:grpSpPr>
      <p:sp>
        <p:nvSpPr>
          <p:cNvPr id="163842" name="Rectangle 2">
            <a:extLst>
              <a:ext uri="{FF2B5EF4-FFF2-40B4-BE49-F238E27FC236}">
                <a16:creationId xmlns:a16="http://schemas.microsoft.com/office/drawing/2014/main" id="{B14B8F49-6907-369F-7C4B-8B399ABCECEA}"/>
              </a:ext>
            </a:extLst>
          </p:cNvPr>
          <p:cNvSpPr>
            <a:spLocks noGrp="1" noChangeArrowheads="1"/>
          </p:cNvSpPr>
          <p:nvPr>
            <p:ph type="title"/>
          </p:nvPr>
        </p:nvSpPr>
        <p:spPr>
          <a:xfrm>
            <a:off x="457200" y="228600"/>
            <a:ext cx="6743700" cy="1143000"/>
          </a:xfrm>
        </p:spPr>
        <p:txBody>
          <a:bodyPr/>
          <a:lstStyle/>
          <a:p>
            <a:pPr algn="ctr"/>
            <a:r>
              <a:rPr lang="es-CO" sz="3600" dirty="0">
                <a:effectLst>
                  <a:outerShdw blurRad="38100" dist="38100" dir="2700000" algn="tl">
                    <a:srgbClr val="000000">
                      <a:alpha val="43137"/>
                    </a:srgbClr>
                  </a:outerShdw>
                </a:effectLst>
              </a:rPr>
              <a:t>Respondiendo a los argumentos bíblicos del 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46083" name="Rectangle 3">
            <a:extLst>
              <a:ext uri="{FF2B5EF4-FFF2-40B4-BE49-F238E27FC236}">
                <a16:creationId xmlns:a16="http://schemas.microsoft.com/office/drawing/2014/main" id="{5E6AD946-6267-7EA4-5806-B01FF87F4FEE}"/>
              </a:ext>
            </a:extLst>
          </p:cNvPr>
          <p:cNvSpPr>
            <a:spLocks noGrp="1" noChangeArrowheads="1"/>
          </p:cNvSpPr>
          <p:nvPr>
            <p:ph type="body" idx="1"/>
          </p:nvPr>
        </p:nvSpPr>
        <p:spPr>
          <a:xfrm>
            <a:off x="457200" y="1600200"/>
            <a:ext cx="8305800" cy="3810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¿Sentido relativo de "todo"?</a:t>
            </a:r>
            <a:r>
              <a:rPr lang="en-US" b="1" u="sng" dirty="0">
                <a:solidFill>
                  <a:srgbClr val="FFFFCC"/>
                </a:solidFill>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Gén. 7:19-23</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todo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definir</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Doble “</a:t>
            </a:r>
            <a:r>
              <a:rPr lang="en-US" dirty="0">
                <a:effectLst>
                  <a:outerShdw blurRad="38100" dist="38100" dir="2700000" algn="tl">
                    <a:srgbClr val="000000">
                      <a:alpha val="43137"/>
                    </a:srgbClr>
                  </a:outerShdw>
                </a:effectLst>
                <a:cs typeface="Calibri" panose="020F0502020204030204" pitchFamily="34" charset="0"/>
              </a:rPr>
              <a:t>todo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514350"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Tierra significa “la tierra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(Gén. 1:1)</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¿Lenguaje fenomenológico?</a:t>
            </a:r>
            <a:r>
              <a:rPr lang="en-US" dirty="0">
                <a:effectLst>
                  <a:outerShdw blurRad="38100" dist="38100" dir="2700000" algn="tl">
                    <a:srgbClr val="000000">
                      <a:alpha val="43137"/>
                    </a:srgbClr>
                  </a:outerShdw>
                </a:effectLst>
                <a:latin typeface="Calibri" panose="020F0502020204030204" pitchFamily="34" charset="0"/>
                <a:ea typeface="+mn-ea"/>
                <a:cs typeface="+mn-cs"/>
              </a:rPr>
              <a:t>– Gén. 7:11; 8:2</a:t>
            </a:r>
          </a:p>
        </p:txBody>
      </p:sp>
      <p:pic>
        <p:nvPicPr>
          <p:cNvPr id="3" name="Picture 2">
            <a:extLst>
              <a:ext uri="{FF2B5EF4-FFF2-40B4-BE49-F238E27FC236}">
                <a16:creationId xmlns:a16="http://schemas.microsoft.com/office/drawing/2014/main" id="{918D47E9-1DB9-75F6-D4CB-560DA32A7092}"/>
              </a:ext>
            </a:extLst>
          </p:cNvPr>
          <p:cNvPicPr>
            <a:picLocks noChangeAspect="1"/>
          </p:cNvPicPr>
          <p:nvPr/>
        </p:nvPicPr>
        <p:blipFill>
          <a:blip r:embed="rId2"/>
          <a:stretch>
            <a:fillRect/>
          </a:stretch>
        </p:blipFill>
        <p:spPr>
          <a:xfrm>
            <a:off x="7543800" y="76200"/>
            <a:ext cx="1469263" cy="1060796"/>
          </a:xfrm>
          <a:prstGeom prst="rect">
            <a:avLst/>
          </a:prstGeom>
        </p:spPr>
      </p:pic>
    </p:spTree>
    <p:extLst>
      <p:ext uri="{BB962C8B-B14F-4D97-AF65-F5344CB8AC3E}">
        <p14:creationId xmlns:p14="http://schemas.microsoft.com/office/powerpoint/2010/main" val="4264394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EC229-B481-02EB-3D08-C53C675C8611}"/>
            </a:ext>
          </a:extLst>
        </p:cNvPr>
        <p:cNvGrpSpPr/>
        <p:nvPr/>
      </p:nvGrpSpPr>
      <p:grpSpPr>
        <a:xfrm>
          <a:off x="0" y="0"/>
          <a:ext cx="0" cy="0"/>
          <a:chOff x="0" y="0"/>
          <a:chExt cx="0" cy="0"/>
        </a:xfrm>
      </p:grpSpPr>
      <p:sp>
        <p:nvSpPr>
          <p:cNvPr id="163842" name="Rectangle 2">
            <a:extLst>
              <a:ext uri="{FF2B5EF4-FFF2-40B4-BE49-F238E27FC236}">
                <a16:creationId xmlns:a16="http://schemas.microsoft.com/office/drawing/2014/main" id="{5B107573-6DFD-92B5-C64C-48BBD52397C0}"/>
              </a:ext>
            </a:extLst>
          </p:cNvPr>
          <p:cNvSpPr>
            <a:spLocks noGrp="1" noChangeArrowheads="1"/>
          </p:cNvSpPr>
          <p:nvPr>
            <p:ph type="title"/>
          </p:nvPr>
        </p:nvSpPr>
        <p:spPr>
          <a:xfrm>
            <a:off x="457200" y="228600"/>
            <a:ext cx="6743700" cy="1143000"/>
          </a:xfrm>
        </p:spPr>
        <p:txBody>
          <a:bodyPr/>
          <a:lstStyle/>
          <a:p>
            <a:pPr algn="ctr"/>
            <a:r>
              <a:rPr lang="es-CO" sz="3600" dirty="0">
                <a:effectLst>
                  <a:outerShdw blurRad="38100" dist="38100" dir="2700000" algn="tl">
                    <a:srgbClr val="000000">
                      <a:alpha val="43137"/>
                    </a:srgbClr>
                  </a:outerShdw>
                </a:effectLst>
              </a:rPr>
              <a:t>Respondiendo a los argumentos bíblicos del 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46083" name="Rectangle 3">
            <a:extLst>
              <a:ext uri="{FF2B5EF4-FFF2-40B4-BE49-F238E27FC236}">
                <a16:creationId xmlns:a16="http://schemas.microsoft.com/office/drawing/2014/main" id="{5F009CF9-AAC3-4769-61CE-C3AF91A92D8E}"/>
              </a:ext>
            </a:extLst>
          </p:cNvPr>
          <p:cNvSpPr>
            <a:spLocks noGrp="1" noChangeArrowheads="1"/>
          </p:cNvSpPr>
          <p:nvPr>
            <p:ph type="body" idx="1"/>
          </p:nvPr>
        </p:nvSpPr>
        <p:spPr>
          <a:xfrm>
            <a:off x="457200" y="1600200"/>
            <a:ext cx="8305800" cy="3810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¿Sentido relativo de "todo"?</a:t>
            </a:r>
            <a:r>
              <a:rPr lang="en-US" b="1" dirty="0">
                <a:solidFill>
                  <a:srgbClr val="FFFFCC"/>
                </a:solidFill>
                <a:effectLst>
                  <a:outerShdw blurRad="38100" dist="38100" dir="2700000" algn="tl">
                    <a:srgbClr val="000000">
                      <a:alpha val="43137"/>
                    </a:srgbClr>
                  </a:outerShdw>
                </a:effectLst>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Gén. 7:19-23</a:t>
            </a:r>
          </a:p>
          <a:p>
            <a:pPr marL="914400" lvl="1"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todo</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definir</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Doble “</a:t>
            </a:r>
            <a:r>
              <a:rPr lang="en-US" dirty="0">
                <a:effectLst>
                  <a:outerShdw blurRad="38100" dist="38100" dir="2700000" algn="tl">
                    <a:srgbClr val="000000">
                      <a:alpha val="43137"/>
                    </a:srgbClr>
                  </a:outerShdw>
                </a:effectLst>
                <a:cs typeface="Calibri" panose="020F0502020204030204" pitchFamily="34" charset="0"/>
              </a:rPr>
              <a:t>todo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514350"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Tierra significa “la tierra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(Gén. 1:1)</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¿Lenguaje fenomenológico?</a:t>
            </a:r>
            <a:r>
              <a:rPr lang="en-US" dirty="0">
                <a:effectLst>
                  <a:outerShdw blurRad="38100" dist="38100" dir="2700000" algn="tl">
                    <a:srgbClr val="000000">
                      <a:alpha val="43137"/>
                    </a:srgbClr>
                  </a:outerShdw>
                </a:effectLst>
                <a:latin typeface="Calibri" panose="020F0502020204030204" pitchFamily="34" charset="0"/>
                <a:ea typeface="+mn-ea"/>
                <a:cs typeface="+mn-cs"/>
              </a:rPr>
              <a:t>– Gén. 7:11; 8:2</a:t>
            </a:r>
          </a:p>
        </p:txBody>
      </p:sp>
      <p:pic>
        <p:nvPicPr>
          <p:cNvPr id="3" name="Picture 2">
            <a:extLst>
              <a:ext uri="{FF2B5EF4-FFF2-40B4-BE49-F238E27FC236}">
                <a16:creationId xmlns:a16="http://schemas.microsoft.com/office/drawing/2014/main" id="{E87C9EAC-63F7-AA82-89EB-B58A9C34DDA0}"/>
              </a:ext>
            </a:extLst>
          </p:cNvPr>
          <p:cNvPicPr>
            <a:picLocks noChangeAspect="1"/>
          </p:cNvPicPr>
          <p:nvPr/>
        </p:nvPicPr>
        <p:blipFill>
          <a:blip r:embed="rId2"/>
          <a:stretch>
            <a:fillRect/>
          </a:stretch>
        </p:blipFill>
        <p:spPr>
          <a:xfrm>
            <a:off x="7543800" y="76200"/>
            <a:ext cx="1469263" cy="1060796"/>
          </a:xfrm>
          <a:prstGeom prst="rect">
            <a:avLst/>
          </a:prstGeom>
        </p:spPr>
      </p:pic>
    </p:spTree>
    <p:extLst>
      <p:ext uri="{BB962C8B-B14F-4D97-AF65-F5344CB8AC3E}">
        <p14:creationId xmlns:p14="http://schemas.microsoft.com/office/powerpoint/2010/main" val="444806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lvl="0" indent="0" algn="ctr" defTabSz="685800">
              <a:spcBef>
                <a:spcPct val="0"/>
              </a:spcBef>
              <a:spcAft>
                <a:spcPts val="1200"/>
              </a:spcAft>
              <a:buClr>
                <a:srgbClr val="00FFFF"/>
              </a:buClr>
              <a:buNone/>
              <a:defRPr/>
            </a:pPr>
            <a:r>
              <a:rPr lang="en-US" sz="4000" kern="1200" dirty="0" err="1">
                <a:solidFill>
                  <a:srgbClr val="00FFFF"/>
                </a:solidFill>
                <a:cs typeface="Arial" panose="020B0604020202020204" pitchFamily="34" charset="0"/>
              </a:rPr>
              <a:t>Génesis</a:t>
            </a:r>
            <a:r>
              <a:rPr lang="en-US" sz="4000" kern="1200" dirty="0">
                <a:solidFill>
                  <a:srgbClr val="00FFFF"/>
                </a:solidFill>
                <a:cs typeface="Arial" panose="020B0604020202020204" pitchFamily="34" charset="0"/>
              </a:rPr>
              <a:t> 7:19-23</a:t>
            </a:r>
          </a:p>
          <a:p>
            <a:pPr marL="0" lvl="0" indent="0" algn="just" eaLnBrk="1" hangingPunct="1">
              <a:spcBef>
                <a:spcPts val="0"/>
              </a:spcBef>
              <a:buClr>
                <a:srgbClr val="00FFFF"/>
              </a:buClr>
              <a:buSzPct val="75000"/>
              <a:buNone/>
              <a:defRPr/>
            </a:pP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Las aguas continuaron aumentando más y más sobre la tierra, y fueron cubiertos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todos</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los altos montes que hay debajo de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todos</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los cielos…21 Y pereció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toda</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carne que se mueve sobre la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tierra</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aves, ganados, bestias, y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lo que se mueve sobre la tierra, y todo ser humano. 22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aquello en cuya nariz había aliento de espíritu de vida,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lo que había sobre la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tierra</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firme, murió. 23 El Señor exterminó, pues,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ser viviente que había sobre la superficie de la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tierra</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Desde el hombre hasta los ganados, los reptiles y las aves del cielo, fueron exterminados de la </a:t>
            </a:r>
            <a:r>
              <a:rPr lang="es-CO"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tierra</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Solo</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quedó Noé y los que estaban con él en el arca</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a:t>
            </a:r>
          </a:p>
        </p:txBody>
      </p:sp>
    </p:spTree>
    <p:extLst>
      <p:ext uri="{BB962C8B-B14F-4D97-AF65-F5344CB8AC3E}">
        <p14:creationId xmlns:p14="http://schemas.microsoft.com/office/powerpoint/2010/main" val="284528115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890EC-F0A0-B0CB-A2B8-A5E501EC5398}"/>
            </a:ext>
          </a:extLst>
        </p:cNvPr>
        <p:cNvGrpSpPr/>
        <p:nvPr/>
      </p:nvGrpSpPr>
      <p:grpSpPr>
        <a:xfrm>
          <a:off x="0" y="0"/>
          <a:ext cx="0" cy="0"/>
          <a:chOff x="0" y="0"/>
          <a:chExt cx="0" cy="0"/>
        </a:xfrm>
      </p:grpSpPr>
      <p:sp>
        <p:nvSpPr>
          <p:cNvPr id="163842" name="Rectangle 2">
            <a:extLst>
              <a:ext uri="{FF2B5EF4-FFF2-40B4-BE49-F238E27FC236}">
                <a16:creationId xmlns:a16="http://schemas.microsoft.com/office/drawing/2014/main" id="{C48113E2-DE99-E194-7D51-BC7463C13103}"/>
              </a:ext>
            </a:extLst>
          </p:cNvPr>
          <p:cNvSpPr>
            <a:spLocks noGrp="1" noChangeArrowheads="1"/>
          </p:cNvSpPr>
          <p:nvPr>
            <p:ph type="title"/>
          </p:nvPr>
        </p:nvSpPr>
        <p:spPr>
          <a:xfrm>
            <a:off x="457200" y="228600"/>
            <a:ext cx="6743700" cy="1143000"/>
          </a:xfrm>
        </p:spPr>
        <p:txBody>
          <a:bodyPr/>
          <a:lstStyle/>
          <a:p>
            <a:pPr algn="ctr"/>
            <a:r>
              <a:rPr lang="es-CO" sz="3600" dirty="0">
                <a:effectLst>
                  <a:outerShdw blurRad="38100" dist="38100" dir="2700000" algn="tl">
                    <a:srgbClr val="000000">
                      <a:alpha val="43137"/>
                    </a:srgbClr>
                  </a:outerShdw>
                </a:effectLst>
              </a:rPr>
              <a:t>Respondiendo a los argumentos bíblicos del 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46083" name="Rectangle 3">
            <a:extLst>
              <a:ext uri="{FF2B5EF4-FFF2-40B4-BE49-F238E27FC236}">
                <a16:creationId xmlns:a16="http://schemas.microsoft.com/office/drawing/2014/main" id="{F705E0A1-FE0A-C650-A063-575F072D9BC4}"/>
              </a:ext>
            </a:extLst>
          </p:cNvPr>
          <p:cNvSpPr>
            <a:spLocks noGrp="1" noChangeArrowheads="1"/>
          </p:cNvSpPr>
          <p:nvPr>
            <p:ph type="body" idx="1"/>
          </p:nvPr>
        </p:nvSpPr>
        <p:spPr>
          <a:xfrm>
            <a:off x="457200" y="1600200"/>
            <a:ext cx="8305800" cy="3810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¿Sentido relativo de "todo"?</a:t>
            </a:r>
            <a:r>
              <a:rPr lang="en-US" b="1" dirty="0">
                <a:solidFill>
                  <a:srgbClr val="FFFFCC"/>
                </a:solidFill>
                <a:effectLst>
                  <a:outerShdw blurRad="38100" dist="38100" dir="2700000" algn="tl">
                    <a:srgbClr val="000000">
                      <a:alpha val="43137"/>
                    </a:srgbClr>
                  </a:outerShdw>
                </a:effectLst>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Gén. 7:19-23</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todo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definir</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Doble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todo</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514350"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Tierra significa “la tierra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(Gén. 1:1)</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¿Lenguaje fenomenológico?</a:t>
            </a:r>
            <a:r>
              <a:rPr lang="en-US" dirty="0">
                <a:effectLst>
                  <a:outerShdw blurRad="38100" dist="38100" dir="2700000" algn="tl">
                    <a:srgbClr val="000000">
                      <a:alpha val="43137"/>
                    </a:srgbClr>
                  </a:outerShdw>
                </a:effectLst>
                <a:latin typeface="Calibri" panose="020F0502020204030204" pitchFamily="34" charset="0"/>
                <a:ea typeface="+mn-ea"/>
                <a:cs typeface="+mn-cs"/>
              </a:rPr>
              <a:t>– Gén. 7:11; 8:2</a:t>
            </a:r>
          </a:p>
        </p:txBody>
      </p:sp>
      <p:pic>
        <p:nvPicPr>
          <p:cNvPr id="3" name="Picture 2">
            <a:extLst>
              <a:ext uri="{FF2B5EF4-FFF2-40B4-BE49-F238E27FC236}">
                <a16:creationId xmlns:a16="http://schemas.microsoft.com/office/drawing/2014/main" id="{79DD4D24-FE7F-7D78-91A3-B004C0A447C2}"/>
              </a:ext>
            </a:extLst>
          </p:cNvPr>
          <p:cNvPicPr>
            <a:picLocks noChangeAspect="1"/>
          </p:cNvPicPr>
          <p:nvPr/>
        </p:nvPicPr>
        <p:blipFill>
          <a:blip r:embed="rId2"/>
          <a:stretch>
            <a:fillRect/>
          </a:stretch>
        </p:blipFill>
        <p:spPr>
          <a:xfrm>
            <a:off x="7543800" y="76200"/>
            <a:ext cx="1469263" cy="1060796"/>
          </a:xfrm>
          <a:prstGeom prst="rect">
            <a:avLst/>
          </a:prstGeom>
        </p:spPr>
      </p:pic>
    </p:spTree>
    <p:extLst>
      <p:ext uri="{BB962C8B-B14F-4D97-AF65-F5344CB8AC3E}">
        <p14:creationId xmlns:p14="http://schemas.microsoft.com/office/powerpoint/2010/main" val="2521945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32B2A-8DA1-67A6-56EF-F027DB006048}"/>
            </a:ext>
          </a:extLst>
        </p:cNvPr>
        <p:cNvGrpSpPr/>
        <p:nvPr/>
      </p:nvGrpSpPr>
      <p:grpSpPr>
        <a:xfrm>
          <a:off x="0" y="0"/>
          <a:ext cx="0" cy="0"/>
          <a:chOff x="0" y="0"/>
          <a:chExt cx="0" cy="0"/>
        </a:xfrm>
      </p:grpSpPr>
      <p:sp>
        <p:nvSpPr>
          <p:cNvPr id="166914" name="Rectangle 2">
            <a:extLst>
              <a:ext uri="{FF2B5EF4-FFF2-40B4-BE49-F238E27FC236}">
                <a16:creationId xmlns:a16="http://schemas.microsoft.com/office/drawing/2014/main" id="{74C57B4A-0157-1F54-AAFD-91C5D59C8A36}"/>
              </a:ext>
            </a:extLst>
          </p:cNvPr>
          <p:cNvSpPr>
            <a:spLocks noGrp="1" noChangeArrowheads="1"/>
          </p:cNvSpPr>
          <p:nvPr>
            <p:ph type="title"/>
          </p:nvPr>
        </p:nvSpPr>
        <p:spPr>
          <a:xfrm>
            <a:off x="685800" y="228600"/>
            <a:ext cx="7772400" cy="914400"/>
          </a:xfrm>
        </p:spPr>
        <p:txBody>
          <a:bodyPr/>
          <a:lstStyle/>
          <a:p>
            <a:pPr algn="ctr" eaLnBrk="1" hangingPunct="1"/>
            <a:r>
              <a:rPr lang="en-US" sz="3600" kern="1200" dirty="0">
                <a:effectLst>
                  <a:outerShdw blurRad="38100" dist="38100" dir="2700000" algn="tl">
                    <a:srgbClr val="000000">
                      <a:alpha val="43137"/>
                    </a:srgbClr>
                  </a:outerShdw>
                </a:effectLst>
                <a:latin typeface="Calibri" panose="020F0502020204030204" pitchFamily="34" charset="0"/>
              </a:rPr>
              <a:t>H.C. Leupold </a:t>
            </a:r>
            <a:br>
              <a:rPr lang="en-US" sz="2000" dirty="0">
                <a:effectLst>
                  <a:outerShdw blurRad="38100" dist="38100" dir="2700000" algn="tl">
                    <a:srgbClr val="000000">
                      <a:alpha val="43137"/>
                    </a:srgbClr>
                  </a:outerShdw>
                </a:effectLst>
                <a:latin typeface="Book Antiqua" pitchFamily="18" charset="0"/>
                <a:cs typeface="Calibri" panose="020F0502020204030204" pitchFamily="34" charset="0"/>
              </a:rPr>
            </a:br>
            <a:r>
              <a:rPr lang="en-US" sz="2000" i="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Exposition of Genesis</a:t>
            </a:r>
            <a:r>
              <a:rPr lang="en-US" sz="20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Baker, 1942), vol. 1, p. 301-302. </a:t>
            </a:r>
          </a:p>
        </p:txBody>
      </p:sp>
      <p:sp>
        <p:nvSpPr>
          <p:cNvPr id="45059" name="Rectangle 3">
            <a:extLst>
              <a:ext uri="{FF2B5EF4-FFF2-40B4-BE49-F238E27FC236}">
                <a16:creationId xmlns:a16="http://schemas.microsoft.com/office/drawing/2014/main" id="{9046F999-78DC-E477-59E8-038AA79C7E34}"/>
              </a:ext>
            </a:extLst>
          </p:cNvPr>
          <p:cNvSpPr>
            <a:spLocks noGrp="1" noChangeArrowheads="1"/>
          </p:cNvSpPr>
          <p:nvPr>
            <p:ph type="body" idx="1"/>
          </p:nvPr>
        </p:nvSpPr>
        <p:spPr>
          <a:xfrm>
            <a:off x="0" y="1393179"/>
            <a:ext cx="9144000" cy="5410200"/>
          </a:xfrm>
        </p:spPr>
        <p:txBody>
          <a:bodyPr/>
          <a:lstStyle/>
          <a:p>
            <a:pPr marL="0" indent="0" algn="just" eaLnBrk="1" hangingPunct="1">
              <a:buFont typeface="Wingdings" pitchFamily="2" charset="2"/>
              <a:buNone/>
              <a:defRPr/>
            </a:pP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a:t>
            </a:r>
            <a:r>
              <a:rPr lang="es-CO" sz="24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todos</a:t>
            </a:r>
            <a:r>
              <a:rPr lang="es-CO" sz="24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los altos montes debajo de </a:t>
            </a:r>
            <a:r>
              <a:rPr lang="es-CO" sz="24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todos</a:t>
            </a:r>
            <a:r>
              <a:rPr lang="es-CO" sz="24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los cielos.” Una sola de estas expresiones casi exigiría la impresión de que el autor intenta comunicar la idea de la absoluta universalidad del Diluvio… Sin embargo, dado que se sabe que “todo” se usa en un sentido relativo, el escritor elimina toda ambigüedad al añadir la frase “debajo de todos los cielos”. Un doble “todo” (kol) no puede permitir un sentido tan relativo. Casi constituye un superlativo hebreo. Por lo tanto, creemos que el texto resuelve la cuestión de la universalidad del diluvio. Como objeción a esta interpretación, aquellos que creen en un diluvio limitado… señalan el hecho de que kol se usa en un sentido relativo, como claramente ocurre en pasajes como Génesis 41:57; Éxodo 9:25, 10:15; Deuteronomio 2:25; y 1 Reyes 10:24. Sin embargo, seguimos insistiendo en que este hecho podría refutar un solo kol, pero nunca un doble kol, como aparece en nuestro versículo</a:t>
            </a:r>
            <a:r>
              <a:rPr lang="en-US" sz="2400" dirty="0">
                <a:effectLst>
                  <a:outerShdw blurRad="38100" dist="38100" dir="2700000" algn="tl">
                    <a:srgbClr val="000000">
                      <a:alpha val="43137"/>
                    </a:srgbClr>
                  </a:outerShdw>
                </a:effectLst>
                <a:latin typeface="Abadi MT Condensed Light" pitchFamily="34" charset="0"/>
                <a:cs typeface="Calibri" panose="020F0502020204030204" pitchFamily="34" charset="0"/>
              </a:rPr>
              <a:t>.”</a:t>
            </a:r>
          </a:p>
        </p:txBody>
      </p:sp>
    </p:spTree>
    <p:extLst>
      <p:ext uri="{BB962C8B-B14F-4D97-AF65-F5344CB8AC3E}">
        <p14:creationId xmlns:p14="http://schemas.microsoft.com/office/powerpoint/2010/main" val="4020587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2F2A3-F138-3F70-931C-0EC05B9C1C71}"/>
            </a:ext>
          </a:extLst>
        </p:cNvPr>
        <p:cNvGrpSpPr/>
        <p:nvPr/>
      </p:nvGrpSpPr>
      <p:grpSpPr>
        <a:xfrm>
          <a:off x="0" y="0"/>
          <a:ext cx="0" cy="0"/>
          <a:chOff x="0" y="0"/>
          <a:chExt cx="0" cy="0"/>
        </a:xfrm>
      </p:grpSpPr>
      <p:sp>
        <p:nvSpPr>
          <p:cNvPr id="163842" name="Rectangle 2">
            <a:extLst>
              <a:ext uri="{FF2B5EF4-FFF2-40B4-BE49-F238E27FC236}">
                <a16:creationId xmlns:a16="http://schemas.microsoft.com/office/drawing/2014/main" id="{F5C816EF-8F79-E09B-596C-7B820C9B9798}"/>
              </a:ext>
            </a:extLst>
          </p:cNvPr>
          <p:cNvSpPr>
            <a:spLocks noGrp="1" noChangeArrowheads="1"/>
          </p:cNvSpPr>
          <p:nvPr>
            <p:ph type="title"/>
          </p:nvPr>
        </p:nvSpPr>
        <p:spPr>
          <a:xfrm>
            <a:off x="457200" y="228600"/>
            <a:ext cx="6743700" cy="1143000"/>
          </a:xfrm>
        </p:spPr>
        <p:txBody>
          <a:bodyPr/>
          <a:lstStyle/>
          <a:p>
            <a:pPr algn="ctr"/>
            <a:r>
              <a:rPr lang="es-CO" sz="3600" dirty="0">
                <a:effectLst>
                  <a:outerShdw blurRad="38100" dist="38100" dir="2700000" algn="tl">
                    <a:srgbClr val="000000">
                      <a:alpha val="43137"/>
                    </a:srgbClr>
                  </a:outerShdw>
                </a:effectLst>
              </a:rPr>
              <a:t>Respondiendo a los argumentos bíblicos del 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46083" name="Rectangle 3">
            <a:extLst>
              <a:ext uri="{FF2B5EF4-FFF2-40B4-BE49-F238E27FC236}">
                <a16:creationId xmlns:a16="http://schemas.microsoft.com/office/drawing/2014/main" id="{A9AD2431-319A-DFC2-CB7A-FC35404FF1FB}"/>
              </a:ext>
            </a:extLst>
          </p:cNvPr>
          <p:cNvSpPr>
            <a:spLocks noGrp="1" noChangeArrowheads="1"/>
          </p:cNvSpPr>
          <p:nvPr>
            <p:ph type="body" idx="1"/>
          </p:nvPr>
        </p:nvSpPr>
        <p:spPr>
          <a:xfrm>
            <a:off x="457200" y="1600200"/>
            <a:ext cx="8305800" cy="3810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¿Sentido relativo de "todo"?</a:t>
            </a:r>
            <a:r>
              <a:rPr lang="en-US"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latin typeface="Calibri" panose="020F0502020204030204" pitchFamily="34" charset="0"/>
                <a:ea typeface="+mn-ea"/>
                <a:cs typeface="+mn-cs"/>
              </a:rPr>
              <a:t>Gén. 7:19-23</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todo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definir</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Doble “</a:t>
            </a:r>
            <a:r>
              <a:rPr lang="en-US" dirty="0">
                <a:effectLst>
                  <a:outerShdw blurRad="38100" dist="38100" dir="2700000" algn="tl">
                    <a:srgbClr val="000000">
                      <a:alpha val="43137"/>
                    </a:srgbClr>
                  </a:outerShdw>
                </a:effectLst>
                <a:cs typeface="Calibri" panose="020F0502020204030204" pitchFamily="34" charset="0"/>
              </a:rPr>
              <a:t>todo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51435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Tierra significa “la tierra</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(Gén. 1:1)</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¿Lenguaje fenomenológico?</a:t>
            </a:r>
            <a:r>
              <a:rPr lang="en-US" dirty="0">
                <a:effectLst>
                  <a:outerShdw blurRad="38100" dist="38100" dir="2700000" algn="tl">
                    <a:srgbClr val="000000">
                      <a:alpha val="43137"/>
                    </a:srgbClr>
                  </a:outerShdw>
                </a:effectLst>
                <a:latin typeface="Calibri" panose="020F0502020204030204" pitchFamily="34" charset="0"/>
                <a:ea typeface="+mn-ea"/>
                <a:cs typeface="+mn-cs"/>
              </a:rPr>
              <a:t>– Gén. 7:11; 8:2</a:t>
            </a:r>
          </a:p>
        </p:txBody>
      </p:sp>
      <p:pic>
        <p:nvPicPr>
          <p:cNvPr id="3" name="Picture 2">
            <a:extLst>
              <a:ext uri="{FF2B5EF4-FFF2-40B4-BE49-F238E27FC236}">
                <a16:creationId xmlns:a16="http://schemas.microsoft.com/office/drawing/2014/main" id="{0B25EC15-447E-DAB6-5F78-5D519ACDAEE1}"/>
              </a:ext>
            </a:extLst>
          </p:cNvPr>
          <p:cNvPicPr>
            <a:picLocks noChangeAspect="1"/>
          </p:cNvPicPr>
          <p:nvPr/>
        </p:nvPicPr>
        <p:blipFill>
          <a:blip r:embed="rId2"/>
          <a:stretch>
            <a:fillRect/>
          </a:stretch>
        </p:blipFill>
        <p:spPr>
          <a:xfrm>
            <a:off x="7543800" y="76200"/>
            <a:ext cx="1469263" cy="1060796"/>
          </a:xfrm>
          <a:prstGeom prst="rect">
            <a:avLst/>
          </a:prstGeom>
        </p:spPr>
      </p:pic>
    </p:spTree>
    <p:extLst>
      <p:ext uri="{BB962C8B-B14F-4D97-AF65-F5344CB8AC3E}">
        <p14:creationId xmlns:p14="http://schemas.microsoft.com/office/powerpoint/2010/main" val="3882298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eaLnBrk="0" hangingPunct="0">
              <a:spcAft>
                <a:spcPts val="1200"/>
              </a:spcAft>
              <a:buClr>
                <a:srgbClr val="00FFFF"/>
              </a:buClr>
              <a:buSzPct val="75000"/>
              <a:defRPr/>
            </a:pPr>
            <a:r>
              <a:rPr lang="en-US" sz="4000" dirty="0" err="1">
                <a:solidFill>
                  <a:srgbClr val="00FFFF"/>
                </a:solidFill>
                <a:effectLst>
                  <a:outerShdw blurRad="38100" dist="38100" dir="2700000" algn="tl">
                    <a:srgbClr val="000000"/>
                  </a:outerShdw>
                </a:effectLst>
                <a:latin typeface="Calibri" panose="020F0502020204030204" pitchFamily="34" charset="0"/>
              </a:rPr>
              <a:t>Génesis</a:t>
            </a:r>
            <a:r>
              <a:rPr lang="en-US" sz="4000" dirty="0">
                <a:solidFill>
                  <a:srgbClr val="00FFFF"/>
                </a:solidFill>
                <a:effectLst>
                  <a:outerShdw blurRad="38100" dist="38100" dir="2700000" algn="tl">
                    <a:srgbClr val="000000"/>
                  </a:outerShdw>
                </a:effectLst>
                <a:latin typeface="Calibri" panose="020F0502020204030204" pitchFamily="34" charset="0"/>
              </a:rPr>
              <a:t> 1:1-3</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el principio Dios creó los cielos y la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tierra</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La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tierra</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estaba sin orden y vacía, y las tinieblas cubrían la superficie del abismo, y el Espíritu de Dios se movía sobre la superficie de las aguas. 3 Entonces dijo Dios: «Sea la luz». Y hubo luz.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30006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CC194-D918-E723-EF51-1A54FCB215CF}"/>
            </a:ext>
          </a:extLst>
        </p:cNvPr>
        <p:cNvGrpSpPr/>
        <p:nvPr/>
      </p:nvGrpSpPr>
      <p:grpSpPr>
        <a:xfrm>
          <a:off x="0" y="0"/>
          <a:ext cx="0" cy="0"/>
          <a:chOff x="0" y="0"/>
          <a:chExt cx="0" cy="0"/>
        </a:xfrm>
      </p:grpSpPr>
      <p:sp>
        <p:nvSpPr>
          <p:cNvPr id="163842" name="Rectangle 2">
            <a:extLst>
              <a:ext uri="{FF2B5EF4-FFF2-40B4-BE49-F238E27FC236}">
                <a16:creationId xmlns:a16="http://schemas.microsoft.com/office/drawing/2014/main" id="{805C58F2-4CD4-6DD6-E85D-6AB315AEE769}"/>
              </a:ext>
            </a:extLst>
          </p:cNvPr>
          <p:cNvSpPr>
            <a:spLocks noGrp="1" noChangeArrowheads="1"/>
          </p:cNvSpPr>
          <p:nvPr>
            <p:ph type="title"/>
          </p:nvPr>
        </p:nvSpPr>
        <p:spPr>
          <a:xfrm>
            <a:off x="457200" y="228600"/>
            <a:ext cx="6743700" cy="1143000"/>
          </a:xfrm>
        </p:spPr>
        <p:txBody>
          <a:bodyPr/>
          <a:lstStyle/>
          <a:p>
            <a:pPr algn="ctr"/>
            <a:r>
              <a:rPr lang="es-CO" sz="3600" dirty="0">
                <a:effectLst>
                  <a:outerShdw blurRad="38100" dist="38100" dir="2700000" algn="tl">
                    <a:srgbClr val="000000">
                      <a:alpha val="43137"/>
                    </a:srgbClr>
                  </a:outerShdw>
                </a:effectLst>
              </a:rPr>
              <a:t>Respondiendo a los argumentos bíblicos del 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46083" name="Rectangle 3">
            <a:extLst>
              <a:ext uri="{FF2B5EF4-FFF2-40B4-BE49-F238E27FC236}">
                <a16:creationId xmlns:a16="http://schemas.microsoft.com/office/drawing/2014/main" id="{5B73E2CB-1DB5-E1A6-1214-7D59F5EA2DA3}"/>
              </a:ext>
            </a:extLst>
          </p:cNvPr>
          <p:cNvSpPr>
            <a:spLocks noGrp="1" noChangeArrowheads="1"/>
          </p:cNvSpPr>
          <p:nvPr>
            <p:ph type="body" idx="1"/>
          </p:nvPr>
        </p:nvSpPr>
        <p:spPr>
          <a:xfrm>
            <a:off x="457200" y="1600200"/>
            <a:ext cx="8305800" cy="3810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¿Sentido relativo de "todo"?</a:t>
            </a:r>
            <a:r>
              <a:rPr lang="en-US"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latin typeface="Calibri" panose="020F0502020204030204" pitchFamily="34" charset="0"/>
                <a:ea typeface="+mn-ea"/>
                <a:cs typeface="+mn-cs"/>
              </a:rPr>
              <a:t>Gén. 7:19-23</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todo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definir</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Doble “</a:t>
            </a:r>
            <a:r>
              <a:rPr lang="en-US" dirty="0">
                <a:effectLst>
                  <a:outerShdw blurRad="38100" dist="38100" dir="2700000" algn="tl">
                    <a:srgbClr val="000000">
                      <a:alpha val="43137"/>
                    </a:srgbClr>
                  </a:outerShdw>
                </a:effectLst>
                <a:cs typeface="Calibri" panose="020F0502020204030204" pitchFamily="34" charset="0"/>
              </a:rPr>
              <a:t>todo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514350"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Tierra significa “la tierra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(Gén. 1:1)</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¿Lenguaje fenomenológico?</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 Gén. 7:11; 8:2</a:t>
            </a:r>
          </a:p>
        </p:txBody>
      </p:sp>
      <p:pic>
        <p:nvPicPr>
          <p:cNvPr id="3" name="Picture 2">
            <a:extLst>
              <a:ext uri="{FF2B5EF4-FFF2-40B4-BE49-F238E27FC236}">
                <a16:creationId xmlns:a16="http://schemas.microsoft.com/office/drawing/2014/main" id="{BF82D726-E379-E5E7-6103-3DCCE173B968}"/>
              </a:ext>
            </a:extLst>
          </p:cNvPr>
          <p:cNvPicPr>
            <a:picLocks noChangeAspect="1"/>
          </p:cNvPicPr>
          <p:nvPr/>
        </p:nvPicPr>
        <p:blipFill>
          <a:blip r:embed="rId2"/>
          <a:stretch>
            <a:fillRect/>
          </a:stretch>
        </p:blipFill>
        <p:spPr>
          <a:xfrm>
            <a:off x="7543800" y="76200"/>
            <a:ext cx="1469263" cy="1060796"/>
          </a:xfrm>
          <a:prstGeom prst="rect">
            <a:avLst/>
          </a:prstGeom>
        </p:spPr>
      </p:pic>
    </p:spTree>
    <p:extLst>
      <p:ext uri="{BB962C8B-B14F-4D97-AF65-F5344CB8AC3E}">
        <p14:creationId xmlns:p14="http://schemas.microsoft.com/office/powerpoint/2010/main" val="3436471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41E60A-DCF9-472C-BBA8-94D9EA467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2peter3.com/wp-content/uploads/2015/09/canopy-theory.jpg"/>
          <p:cNvPicPr>
            <a:picLocks noChangeAspect="1" noChangeArrowheads="1"/>
          </p:cNvPicPr>
          <p:nvPr/>
        </p:nvPicPr>
        <p:blipFill>
          <a:blip r:embed="rId2" cstate="print"/>
          <a:srcRect/>
          <a:stretch>
            <a:fillRect/>
          </a:stretch>
        </p:blipFill>
        <p:spPr bwMode="auto">
          <a:xfrm>
            <a:off x="342900" y="257175"/>
            <a:ext cx="8458200" cy="6343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6045B-2BCD-551A-E772-EC0EACCB360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7510B8A-B7CA-37A2-D11B-88121CD84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a:extLst>
              <a:ext uri="{FF2B5EF4-FFF2-40B4-BE49-F238E27FC236}">
                <a16:creationId xmlns:a16="http://schemas.microsoft.com/office/drawing/2014/main" id="{05E3D046-D130-4750-67E0-CF181684F838}"/>
              </a:ext>
            </a:extLst>
          </p:cNvPr>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»Pondré enemistad</a:t>
            </a:r>
          </a:p>
          <a:p>
            <a:pPr algn="just"/>
            <a:r>
              <a:rPr lang="es-CO" sz="3600" dirty="0">
                <a:effectLst>
                  <a:outerShdw blurRad="38100" dist="38100" dir="2700000" algn="tl">
                    <a:srgbClr val="000000">
                      <a:alpha val="43137"/>
                    </a:srgbClr>
                  </a:outerShdw>
                </a:effectLst>
                <a:latin typeface="Calibri" panose="020F0502020204030204" pitchFamily="34" charset="0"/>
              </a:rPr>
              <a:t>Entre tú y la mujer,</a:t>
            </a:r>
          </a:p>
          <a:p>
            <a:pPr algn="just"/>
            <a:r>
              <a:rPr lang="es-CO" sz="3600" dirty="0">
                <a:effectLst>
                  <a:outerShdw blurRad="38100" dist="38100" dir="2700000" algn="tl">
                    <a:srgbClr val="000000">
                      <a:alpha val="43137"/>
                    </a:srgbClr>
                  </a:outerShdw>
                </a:effectLst>
                <a:latin typeface="Calibri" panose="020F0502020204030204" pitchFamily="34" charset="0"/>
              </a:rPr>
              <a:t>Y entre tu simiente y su simiente;</a:t>
            </a:r>
          </a:p>
          <a:p>
            <a:pPr algn="just"/>
            <a:r>
              <a:rPr lang="es-CO" sz="3600" dirty="0">
                <a:effectLst>
                  <a:outerShdw blurRad="38100" dist="38100" dir="2700000" algn="tl">
                    <a:srgbClr val="000000">
                      <a:alpha val="43137"/>
                    </a:srgbClr>
                  </a:outerShdw>
                </a:effectLst>
                <a:latin typeface="Calibri" panose="020F0502020204030204" pitchFamily="34" charset="0"/>
              </a:rPr>
              <a:t>Él te herirá en la cabeza,</a:t>
            </a:r>
          </a:p>
          <a:p>
            <a:pPr algn="just"/>
            <a:r>
              <a:rPr lang="es-CO" sz="3600" dirty="0">
                <a:effectLst>
                  <a:outerShdw blurRad="38100" dist="38100" dir="2700000" algn="tl">
                    <a:srgbClr val="000000">
                      <a:alpha val="43137"/>
                    </a:srgbClr>
                  </a:outerShdw>
                </a:effectLst>
                <a:latin typeface="Calibri" panose="020F0502020204030204" pitchFamily="34" charset="0"/>
              </a:rPr>
              <a:t>Y tú lo herirás en el talón».</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BAEF4745-9FDE-E5A8-B85D-387F864A31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1371600"/>
            <a:ext cx="1755648" cy="1828800"/>
          </a:xfrm>
          <a:prstGeom prst="rect">
            <a:avLst/>
          </a:prstGeom>
        </p:spPr>
      </p:pic>
    </p:spTree>
    <p:extLst>
      <p:ext uri="{BB962C8B-B14F-4D97-AF65-F5344CB8AC3E}">
        <p14:creationId xmlns:p14="http://schemas.microsoft.com/office/powerpoint/2010/main" val="111165508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85800" y="228600"/>
            <a:ext cx="6743700" cy="914400"/>
          </a:xfrm>
        </p:spPr>
        <p:txBody>
          <a:bodyPr/>
          <a:lstStyle/>
          <a:p>
            <a:pPr algn="ctr" eaLnBrk="1" hangingPunct="1"/>
            <a:r>
              <a:rPr lang="es-CO" sz="3600" dirty="0">
                <a:effectLst>
                  <a:outerShdw blurRad="38100" dist="38100" dir="2700000" algn="tl">
                    <a:srgbClr val="000000">
                      <a:alpha val="43137"/>
                    </a:srgbClr>
                  </a:outerShdw>
                </a:effectLst>
              </a:rPr>
              <a:t>Razones en contra de una 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46083" name="Rectangle 3"/>
          <p:cNvSpPr>
            <a:spLocks noGrp="1" noChangeArrowheads="1"/>
          </p:cNvSpPr>
          <p:nvPr>
            <p:ph type="body" idx="1"/>
          </p:nvPr>
        </p:nvSpPr>
        <p:spPr>
          <a:xfrm>
            <a:off x="152400" y="1600200"/>
            <a:ext cx="8839200" cy="39624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¿Tamaño del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(135 metros largo X 22.5 metros ancho X 13.5 metros alto)?</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Analogía con el Segundo Advenimiento global </a:t>
            </a:r>
            <a:r>
              <a:rPr lang="en-US" dirty="0">
                <a:effectLst>
                  <a:outerShdw blurRad="38100" dist="38100" dir="2700000" algn="tl">
                    <a:srgbClr val="000000">
                      <a:alpha val="43137"/>
                    </a:srgbClr>
                  </a:outerShdw>
                </a:effectLst>
                <a:latin typeface="Calibri" panose="020F0502020204030204" pitchFamily="34" charset="0"/>
                <a:ea typeface="+mn-ea"/>
                <a:cs typeface="+mn-cs"/>
              </a:rPr>
              <a:t>(Mat 24:37-39; </a:t>
            </a:r>
            <a:r>
              <a:rPr lang="en-US" dirty="0">
                <a:effectLst>
                  <a:outerShdw blurRad="38100" dist="38100" dir="2700000" algn="tl">
                    <a:srgbClr val="000000">
                      <a:alpha val="43137"/>
                    </a:srgbClr>
                  </a:outerShdw>
                </a:effectLst>
                <a:ea typeface="+mn-ea"/>
                <a:cs typeface="+mn-cs"/>
              </a:rPr>
              <a:t>Apc</a:t>
            </a:r>
            <a:r>
              <a:rPr lang="en-US" dirty="0">
                <a:effectLst>
                  <a:outerShdw blurRad="38100" dist="38100" dir="2700000" algn="tl">
                    <a:srgbClr val="000000">
                      <a:alpha val="43137"/>
                    </a:srgbClr>
                  </a:outerShdw>
                </a:effectLst>
                <a:latin typeface="Calibri" panose="020F0502020204030204" pitchFamily="34" charset="0"/>
                <a:ea typeface="+mn-ea"/>
                <a:cs typeface="+mn-cs"/>
              </a:rPr>
              <a:t> 1:7; 2 P</a:t>
            </a:r>
            <a:r>
              <a:rPr lang="en-US" dirty="0">
                <a:effectLst>
                  <a:outerShdw blurRad="38100" dist="38100" dir="2700000" algn="tl">
                    <a:srgbClr val="000000">
                      <a:alpha val="43137"/>
                    </a:srgbClr>
                  </a:outerShdw>
                </a:effectLst>
                <a:ea typeface="+mn-ea"/>
                <a:cs typeface="+mn-cs"/>
              </a:rPr>
              <a:t>edro</a:t>
            </a:r>
            <a:r>
              <a:rPr lang="en-US" dirty="0">
                <a:effectLst>
                  <a:outerShdw blurRad="38100" dist="38100" dir="2700000" algn="tl">
                    <a:srgbClr val="000000">
                      <a:alpha val="43137"/>
                    </a:srgbClr>
                  </a:outerShdw>
                </a:effectLst>
                <a:latin typeface="Calibri" panose="020F0502020204030204" pitchFamily="34" charset="0"/>
                <a:ea typeface="+mn-ea"/>
                <a:cs typeface="+mn-cs"/>
              </a:rPr>
              <a:t> 3:5-7)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¿Animales y aves en el arca?</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Historia de la Iglesia</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3E382957-0516-A01C-E691-E313147AD0F8}"/>
              </a:ext>
            </a:extLst>
          </p:cNvPr>
          <p:cNvPicPr>
            <a:picLocks noChangeAspect="1"/>
          </p:cNvPicPr>
          <p:nvPr/>
        </p:nvPicPr>
        <p:blipFill>
          <a:blip r:embed="rId2"/>
          <a:stretch>
            <a:fillRect/>
          </a:stretch>
        </p:blipFill>
        <p:spPr>
          <a:xfrm>
            <a:off x="7522337" y="82204"/>
            <a:ext cx="1469263" cy="1060796"/>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7B753-3AFD-FC83-5B94-99C0914A7877}"/>
            </a:ext>
          </a:extLst>
        </p:cNvPr>
        <p:cNvGrpSpPr/>
        <p:nvPr/>
      </p:nvGrpSpPr>
      <p:grpSpPr>
        <a:xfrm>
          <a:off x="0" y="0"/>
          <a:ext cx="0" cy="0"/>
          <a:chOff x="0" y="0"/>
          <a:chExt cx="0" cy="0"/>
        </a:xfrm>
      </p:grpSpPr>
      <p:sp>
        <p:nvSpPr>
          <p:cNvPr id="163842" name="Rectangle 2">
            <a:extLst>
              <a:ext uri="{FF2B5EF4-FFF2-40B4-BE49-F238E27FC236}">
                <a16:creationId xmlns:a16="http://schemas.microsoft.com/office/drawing/2014/main" id="{394EC518-88F6-41A8-F0C7-87E898103DE2}"/>
              </a:ext>
            </a:extLst>
          </p:cNvPr>
          <p:cNvSpPr>
            <a:spLocks noGrp="1" noChangeArrowheads="1"/>
          </p:cNvSpPr>
          <p:nvPr>
            <p:ph type="title"/>
          </p:nvPr>
        </p:nvSpPr>
        <p:spPr>
          <a:xfrm>
            <a:off x="685800" y="228600"/>
            <a:ext cx="6743700" cy="914400"/>
          </a:xfrm>
        </p:spPr>
        <p:txBody>
          <a:bodyPr/>
          <a:lstStyle/>
          <a:p>
            <a:pPr algn="ctr" eaLnBrk="1" hangingPunct="1"/>
            <a:r>
              <a:rPr lang="es-CO" sz="3600" dirty="0">
                <a:effectLst>
                  <a:outerShdw blurRad="38100" dist="38100" dir="2700000" algn="tl">
                    <a:srgbClr val="000000">
                      <a:alpha val="43137"/>
                    </a:srgbClr>
                  </a:outerShdw>
                </a:effectLst>
              </a:rPr>
              <a:t>Razones en contra de una 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46083" name="Rectangle 3">
            <a:extLst>
              <a:ext uri="{FF2B5EF4-FFF2-40B4-BE49-F238E27FC236}">
                <a16:creationId xmlns:a16="http://schemas.microsoft.com/office/drawing/2014/main" id="{4ACAB712-3603-51D7-A120-8A9F0C3543F2}"/>
              </a:ext>
            </a:extLst>
          </p:cNvPr>
          <p:cNvSpPr>
            <a:spLocks noGrp="1" noChangeArrowheads="1"/>
          </p:cNvSpPr>
          <p:nvPr>
            <p:ph type="body" idx="1"/>
          </p:nvPr>
        </p:nvSpPr>
        <p:spPr>
          <a:xfrm>
            <a:off x="152400" y="1600200"/>
            <a:ext cx="8839200" cy="39624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¿Tamaño del arca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(135 metros largo X 22.5 metros ancho X 13.5 metros alto)?</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Analogía con el Segundo Advenimiento global </a:t>
            </a:r>
            <a:r>
              <a:rPr lang="en-US" dirty="0">
                <a:effectLst>
                  <a:outerShdw blurRad="38100" dist="38100" dir="2700000" algn="tl">
                    <a:srgbClr val="000000">
                      <a:alpha val="43137"/>
                    </a:srgbClr>
                  </a:outerShdw>
                </a:effectLst>
                <a:latin typeface="Calibri" panose="020F0502020204030204" pitchFamily="34" charset="0"/>
                <a:ea typeface="+mn-ea"/>
                <a:cs typeface="+mn-cs"/>
              </a:rPr>
              <a:t>(Mat 24:37-39; </a:t>
            </a:r>
            <a:r>
              <a:rPr lang="en-US" dirty="0">
                <a:effectLst>
                  <a:outerShdw blurRad="38100" dist="38100" dir="2700000" algn="tl">
                    <a:srgbClr val="000000">
                      <a:alpha val="43137"/>
                    </a:srgbClr>
                  </a:outerShdw>
                </a:effectLst>
                <a:ea typeface="+mn-ea"/>
                <a:cs typeface="+mn-cs"/>
              </a:rPr>
              <a:t>Apc</a:t>
            </a:r>
            <a:r>
              <a:rPr lang="en-US" dirty="0">
                <a:effectLst>
                  <a:outerShdw blurRad="38100" dist="38100" dir="2700000" algn="tl">
                    <a:srgbClr val="000000">
                      <a:alpha val="43137"/>
                    </a:srgbClr>
                  </a:outerShdw>
                </a:effectLst>
                <a:latin typeface="Calibri" panose="020F0502020204030204" pitchFamily="34" charset="0"/>
                <a:ea typeface="+mn-ea"/>
                <a:cs typeface="+mn-cs"/>
              </a:rPr>
              <a:t> 1:7; 2 P</a:t>
            </a:r>
            <a:r>
              <a:rPr lang="en-US" dirty="0">
                <a:effectLst>
                  <a:outerShdw blurRad="38100" dist="38100" dir="2700000" algn="tl">
                    <a:srgbClr val="000000">
                      <a:alpha val="43137"/>
                    </a:srgbClr>
                  </a:outerShdw>
                </a:effectLst>
                <a:ea typeface="+mn-ea"/>
                <a:cs typeface="+mn-cs"/>
              </a:rPr>
              <a:t>edro</a:t>
            </a:r>
            <a:r>
              <a:rPr lang="en-US" dirty="0">
                <a:effectLst>
                  <a:outerShdw blurRad="38100" dist="38100" dir="2700000" algn="tl">
                    <a:srgbClr val="000000">
                      <a:alpha val="43137"/>
                    </a:srgbClr>
                  </a:outerShdw>
                </a:effectLst>
                <a:latin typeface="Calibri" panose="020F0502020204030204" pitchFamily="34" charset="0"/>
                <a:ea typeface="+mn-ea"/>
                <a:cs typeface="+mn-cs"/>
              </a:rPr>
              <a:t> 3:5-7)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¿Animales y aves en el arca?</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Historia de la Iglesia</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0785EBCC-DE0D-FFD8-7F38-54D5F0EBE037}"/>
              </a:ext>
            </a:extLst>
          </p:cNvPr>
          <p:cNvPicPr>
            <a:picLocks noChangeAspect="1"/>
          </p:cNvPicPr>
          <p:nvPr/>
        </p:nvPicPr>
        <p:blipFill>
          <a:blip r:embed="rId2"/>
          <a:stretch>
            <a:fillRect/>
          </a:stretch>
        </p:blipFill>
        <p:spPr>
          <a:xfrm>
            <a:off x="7522337" y="82204"/>
            <a:ext cx="1469263" cy="1060796"/>
          </a:xfrm>
          <a:prstGeom prst="rect">
            <a:avLst/>
          </a:prstGeom>
        </p:spPr>
      </p:pic>
    </p:spTree>
    <p:extLst>
      <p:ext uri="{BB962C8B-B14F-4D97-AF65-F5344CB8AC3E}">
        <p14:creationId xmlns:p14="http://schemas.microsoft.com/office/powerpoint/2010/main" val="42338728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623AB-6C69-4838-454B-40CF3EBD248D}"/>
            </a:ext>
          </a:extLst>
        </p:cNvPr>
        <p:cNvGrpSpPr/>
        <p:nvPr/>
      </p:nvGrpSpPr>
      <p:grpSpPr>
        <a:xfrm>
          <a:off x="0" y="0"/>
          <a:ext cx="0" cy="0"/>
          <a:chOff x="0" y="0"/>
          <a:chExt cx="0" cy="0"/>
        </a:xfrm>
      </p:grpSpPr>
      <p:sp>
        <p:nvSpPr>
          <p:cNvPr id="145411" name="Rectangle 3">
            <a:extLst>
              <a:ext uri="{FF2B5EF4-FFF2-40B4-BE49-F238E27FC236}">
                <a16:creationId xmlns:a16="http://schemas.microsoft.com/office/drawing/2014/main" id="{D96525B8-F198-C54B-BE1E-8AFA00E22C9D}"/>
              </a:ext>
            </a:extLst>
          </p:cNvPr>
          <p:cNvSpPr>
            <a:spLocks noGrp="1" noChangeArrowheads="1"/>
          </p:cNvSpPr>
          <p:nvPr>
            <p:ph type="body" idx="1"/>
          </p:nvPr>
        </p:nvSpPr>
        <p:spPr>
          <a:xfrm>
            <a:off x="914399" y="1393853"/>
            <a:ext cx="7315200" cy="27432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Arca = </a:t>
            </a:r>
            <a:r>
              <a:rPr lang="es-CO" dirty="0">
                <a:effectLst>
                  <a:outerShdw blurRad="38100" dist="38100" dir="2700000" algn="tl">
                    <a:srgbClr val="000000">
                      <a:alpha val="43137"/>
                    </a:srgbClr>
                  </a:outerShdw>
                </a:effectLst>
                <a:latin typeface="Calibri" panose="020F0502020204030204" pitchFamily="34" charset="0"/>
                <a:ea typeface="+mn-ea"/>
                <a:cs typeface="+mn-cs"/>
              </a:rPr>
              <a:t>135 metros largo X 22.5 metros ancho X 13.5 metros alto.</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Arca capaz de albergar 125,000 animales</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sp>
        <p:nvSpPr>
          <p:cNvPr id="5" name="Rectangle 2">
            <a:extLst>
              <a:ext uri="{FF2B5EF4-FFF2-40B4-BE49-F238E27FC236}">
                <a16:creationId xmlns:a16="http://schemas.microsoft.com/office/drawing/2014/main" id="{3A51517C-BD97-78A5-32C6-8B6B28E5927B}"/>
              </a:ext>
            </a:extLst>
          </p:cNvPr>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rPr>
              <a:t>Dimensiones del Arca</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a:t>
            </a:r>
            <a:r>
              <a:rPr lang="en-US" sz="2800" dirty="0">
                <a:solidFill>
                  <a:schemeClr val="tx1"/>
                </a:solidFill>
                <a:effectLst>
                  <a:outerShdw blurRad="38100" dist="38100" dir="2700000" algn="tl">
                    <a:srgbClr val="000000">
                      <a:alpha val="43137"/>
                    </a:srgbClr>
                  </a:outerShdw>
                </a:effectLst>
                <a:ea typeface="+mn-ea"/>
                <a:cs typeface="+mn-cs"/>
              </a:rPr>
              <a:t>Génesis</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 </a:t>
            </a:r>
            <a:r>
              <a:rPr lang="en-US" sz="2800" dirty="0">
                <a:solidFill>
                  <a:schemeClr val="tx1"/>
                </a:solidFill>
                <a:effectLst>
                  <a:outerShdw blurRad="38100" dist="38100" dir="2700000" algn="tl">
                    <a:srgbClr val="000000">
                      <a:alpha val="43137"/>
                    </a:srgbClr>
                  </a:outerShdw>
                </a:effectLst>
                <a:ea typeface="+mn-ea"/>
                <a:cs typeface="+mn-cs"/>
              </a:rPr>
              <a:t>6</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:15)</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9" name="Picture 8">
            <a:extLst>
              <a:ext uri="{FF2B5EF4-FFF2-40B4-BE49-F238E27FC236}">
                <a16:creationId xmlns:a16="http://schemas.microsoft.com/office/drawing/2014/main" id="{98068C1D-93CA-754C-E37A-A1C305D064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3565174"/>
            <a:ext cx="5666895" cy="3187629"/>
          </a:xfrm>
          <a:prstGeom prst="rect">
            <a:avLst/>
          </a:prstGeom>
        </p:spPr>
      </p:pic>
      <p:pic>
        <p:nvPicPr>
          <p:cNvPr id="2" name="Picture 1">
            <a:extLst>
              <a:ext uri="{FF2B5EF4-FFF2-40B4-BE49-F238E27FC236}">
                <a16:creationId xmlns:a16="http://schemas.microsoft.com/office/drawing/2014/main" id="{E0382709-1198-E5B5-09A4-528B5D99EE18}"/>
              </a:ext>
            </a:extLst>
          </p:cNvPr>
          <p:cNvPicPr>
            <a:picLocks noChangeAspect="1"/>
          </p:cNvPicPr>
          <p:nvPr/>
        </p:nvPicPr>
        <p:blipFill>
          <a:blip r:embed="rId3"/>
          <a:stretch>
            <a:fillRect/>
          </a:stretch>
        </p:blipFill>
        <p:spPr>
          <a:xfrm>
            <a:off x="7315200" y="121812"/>
            <a:ext cx="1743607" cy="1249788"/>
          </a:xfrm>
          <a:prstGeom prst="rect">
            <a:avLst/>
          </a:prstGeom>
        </p:spPr>
      </p:pic>
    </p:spTree>
    <p:extLst>
      <p:ext uri="{BB962C8B-B14F-4D97-AF65-F5344CB8AC3E}">
        <p14:creationId xmlns:p14="http://schemas.microsoft.com/office/powerpoint/2010/main" val="31676256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body" idx="1"/>
          </p:nvPr>
        </p:nvSpPr>
        <p:spPr>
          <a:xfrm>
            <a:off x="266700" y="2057400"/>
            <a:ext cx="8610600" cy="3048000"/>
          </a:xfrm>
        </p:spPr>
        <p:txBody>
          <a:bodyPr/>
          <a:lstStyle/>
          <a:p>
            <a:pPr marL="0" indent="0" algn="just" eaLnBrk="1" hangingPunct="1">
              <a:buFont typeface="Wingdings" pitchFamily="2" charset="2"/>
              <a:buNone/>
              <a:defRPr/>
            </a:pPr>
            <a:r>
              <a:rPr 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Primero, cuando Dios envía juicio, da amplia advertencia con anticipación. Envía un portavoz, un profeta, y le da a ese profeta una especie de plataforma desde la cual ser escuchado. Para los antediluvianos, Noé fue ese profeta y el andamiaje alrededor del arca fue su plataforma</a:t>
            </a:r>
            <a:r>
              <a:rPr lang="en-US" dirty="0">
                <a:effectLst>
                  <a:outerShdw blurRad="38100" dist="38100" dir="2700000" algn="tl">
                    <a:srgbClr val="000000">
                      <a:alpha val="43137"/>
                    </a:srgbClr>
                  </a:outerShdw>
                </a:effectLst>
              </a:rPr>
              <a:t>.” </a:t>
            </a:r>
          </a:p>
        </p:txBody>
      </p:sp>
      <p:sp>
        <p:nvSpPr>
          <p:cNvPr id="151555" name="Text Box 3"/>
          <p:cNvSpPr txBox="1">
            <a:spLocks noChangeArrowheads="1"/>
          </p:cNvSpPr>
          <p:nvPr/>
        </p:nvSpPr>
        <p:spPr bwMode="auto">
          <a:xfrm>
            <a:off x="2352675" y="228600"/>
            <a:ext cx="4438650" cy="1338828"/>
          </a:xfrm>
          <a:prstGeom prst="rect">
            <a:avLst/>
          </a:prstGeom>
          <a:noFill/>
          <a:ln w="9525">
            <a:noFill/>
            <a:miter lim="800000"/>
            <a:headEnd/>
            <a:tailEnd/>
          </a:ln>
          <a:effectLst/>
        </p:spPr>
        <p:txBody>
          <a:bodyPr wrap="square">
            <a:spAutoFit/>
          </a:bodyPr>
          <a:lstStyle/>
          <a:p>
            <a:pPr algn="ctr">
              <a:spcBef>
                <a:spcPts val="0"/>
              </a:spcBef>
              <a:spcAft>
                <a:spcPts val="600"/>
              </a:spcAft>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Hugh Ross </a:t>
            </a:r>
          </a:p>
          <a:p>
            <a:pPr algn="ctr">
              <a:spcBef>
                <a:spcPts val="0"/>
              </a:spcBef>
              <a:defRPr/>
            </a:pPr>
            <a:r>
              <a:rPr lang="en-US" sz="2000" i="1" dirty="0">
                <a:effectLst>
                  <a:outerShdw blurRad="38100" dist="38100" dir="2700000" algn="tl">
                    <a:srgbClr val="000000">
                      <a:alpha val="43137"/>
                    </a:srgbClr>
                  </a:outerShdw>
                </a:effectLst>
                <a:latin typeface="Calibri" panose="020F0502020204030204" pitchFamily="34" charset="0"/>
              </a:rPr>
              <a:t>The Genesis Question</a:t>
            </a:r>
            <a:r>
              <a:rPr lang="en-US" sz="2000" dirty="0">
                <a:effectLst>
                  <a:outerShdw blurRad="38100" dist="38100" dir="2700000" algn="tl">
                    <a:srgbClr val="000000">
                      <a:alpha val="43137"/>
                    </a:srgbClr>
                  </a:outerShdw>
                </a:effectLst>
                <a:latin typeface="Calibri" panose="020F0502020204030204" pitchFamily="34" charset="0"/>
              </a:rPr>
              <a:t> (Navpress, Colorado Springs, CO 1998), 164-65.</a:t>
            </a:r>
          </a:p>
        </p:txBody>
      </p:sp>
      <p:pic>
        <p:nvPicPr>
          <p:cNvPr id="2" name="Picture 1">
            <a:extLst>
              <a:ext uri="{FF2B5EF4-FFF2-40B4-BE49-F238E27FC236}">
                <a16:creationId xmlns:a16="http://schemas.microsoft.com/office/drawing/2014/main" id="{D9A23A5B-390E-8BA8-4EDD-16CE3258D2E3}"/>
              </a:ext>
            </a:extLst>
          </p:cNvPr>
          <p:cNvPicPr>
            <a:picLocks noChangeAspect="1"/>
          </p:cNvPicPr>
          <p:nvPr/>
        </p:nvPicPr>
        <p:blipFill>
          <a:blip r:embed="rId2"/>
          <a:stretch>
            <a:fillRect/>
          </a:stretch>
        </p:blipFill>
        <p:spPr>
          <a:xfrm>
            <a:off x="7359933" y="76200"/>
            <a:ext cx="1743607" cy="1249788"/>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9E0AE-A1E3-54C6-F674-43864E569285}"/>
            </a:ext>
          </a:extLst>
        </p:cNvPr>
        <p:cNvGrpSpPr/>
        <p:nvPr/>
      </p:nvGrpSpPr>
      <p:grpSpPr>
        <a:xfrm>
          <a:off x="0" y="0"/>
          <a:ext cx="0" cy="0"/>
          <a:chOff x="0" y="0"/>
          <a:chExt cx="0" cy="0"/>
        </a:xfrm>
      </p:grpSpPr>
      <p:sp>
        <p:nvSpPr>
          <p:cNvPr id="163842" name="Rectangle 2">
            <a:extLst>
              <a:ext uri="{FF2B5EF4-FFF2-40B4-BE49-F238E27FC236}">
                <a16:creationId xmlns:a16="http://schemas.microsoft.com/office/drawing/2014/main" id="{A3734DAC-BE10-10CF-B008-7D2D2DD4FFC1}"/>
              </a:ext>
            </a:extLst>
          </p:cNvPr>
          <p:cNvSpPr>
            <a:spLocks noGrp="1" noChangeArrowheads="1"/>
          </p:cNvSpPr>
          <p:nvPr>
            <p:ph type="title"/>
          </p:nvPr>
        </p:nvSpPr>
        <p:spPr>
          <a:xfrm>
            <a:off x="685800" y="228600"/>
            <a:ext cx="6743700" cy="914400"/>
          </a:xfrm>
        </p:spPr>
        <p:txBody>
          <a:bodyPr/>
          <a:lstStyle/>
          <a:p>
            <a:pPr algn="ctr" eaLnBrk="1" hangingPunct="1"/>
            <a:r>
              <a:rPr lang="es-CO" sz="3600" dirty="0">
                <a:effectLst>
                  <a:outerShdw blurRad="38100" dist="38100" dir="2700000" algn="tl">
                    <a:srgbClr val="000000">
                      <a:alpha val="43137"/>
                    </a:srgbClr>
                  </a:outerShdw>
                </a:effectLst>
              </a:rPr>
              <a:t>Razones en contra de una 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46083" name="Rectangle 3">
            <a:extLst>
              <a:ext uri="{FF2B5EF4-FFF2-40B4-BE49-F238E27FC236}">
                <a16:creationId xmlns:a16="http://schemas.microsoft.com/office/drawing/2014/main" id="{C2DD0E23-0F3A-262A-BFE3-078042B08322}"/>
              </a:ext>
            </a:extLst>
          </p:cNvPr>
          <p:cNvSpPr>
            <a:spLocks noGrp="1" noChangeArrowheads="1"/>
          </p:cNvSpPr>
          <p:nvPr>
            <p:ph type="body" idx="1"/>
          </p:nvPr>
        </p:nvSpPr>
        <p:spPr>
          <a:xfrm>
            <a:off x="152400" y="1600200"/>
            <a:ext cx="8839200" cy="39624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¿Tamaño del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(135 metros largo X 22.5 metros ancho X 13.5 metros alto)?</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b="1" u="sng" dirty="0">
                <a:solidFill>
                  <a:srgbClr val="FFFFCC"/>
                </a:solidFill>
                <a:effectLst>
                  <a:outerShdw blurRad="38100" dist="38100" dir="2700000" algn="tl">
                    <a:srgbClr val="000000">
                      <a:alpha val="43137"/>
                    </a:srgbClr>
                  </a:outerShdw>
                </a:effectLst>
                <a:ea typeface="+mn-ea"/>
                <a:cs typeface="+mn-cs"/>
              </a:rPr>
              <a:t>Analogía con el Segundo Advenimiento global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(Mat 24:37-39; </a:t>
            </a:r>
            <a:r>
              <a:rPr lang="en-US" b="1" u="sng" dirty="0">
                <a:solidFill>
                  <a:srgbClr val="FFFFCC"/>
                </a:solidFill>
                <a:effectLst>
                  <a:outerShdw blurRad="38100" dist="38100" dir="2700000" algn="tl">
                    <a:srgbClr val="000000">
                      <a:alpha val="43137"/>
                    </a:srgbClr>
                  </a:outerShdw>
                </a:effectLst>
                <a:ea typeface="+mn-ea"/>
                <a:cs typeface="+mn-cs"/>
              </a:rPr>
              <a:t>Apc</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 1:7; 2 P</a:t>
            </a:r>
            <a:r>
              <a:rPr lang="en-US" b="1" u="sng" dirty="0">
                <a:solidFill>
                  <a:srgbClr val="FFFFCC"/>
                </a:solidFill>
                <a:effectLst>
                  <a:outerShdw blurRad="38100" dist="38100" dir="2700000" algn="tl">
                    <a:srgbClr val="000000">
                      <a:alpha val="43137"/>
                    </a:srgbClr>
                  </a:outerShdw>
                </a:effectLst>
                <a:ea typeface="+mn-ea"/>
                <a:cs typeface="+mn-cs"/>
              </a:rPr>
              <a:t>edro</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 3:5-7)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¿Animales y aves en el arca?</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Historia de la Iglesia</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3F6E7E95-4A55-516E-3CF2-2BE4E0383E0C}"/>
              </a:ext>
            </a:extLst>
          </p:cNvPr>
          <p:cNvPicPr>
            <a:picLocks noChangeAspect="1"/>
          </p:cNvPicPr>
          <p:nvPr/>
        </p:nvPicPr>
        <p:blipFill>
          <a:blip r:embed="rId2"/>
          <a:stretch>
            <a:fillRect/>
          </a:stretch>
        </p:blipFill>
        <p:spPr>
          <a:xfrm>
            <a:off x="7522337" y="82204"/>
            <a:ext cx="1469263" cy="1060796"/>
          </a:xfrm>
          <a:prstGeom prst="rect">
            <a:avLst/>
          </a:prstGeom>
        </p:spPr>
      </p:pic>
    </p:spTree>
    <p:extLst>
      <p:ext uri="{BB962C8B-B14F-4D97-AF65-F5344CB8AC3E}">
        <p14:creationId xmlns:p14="http://schemas.microsoft.com/office/powerpoint/2010/main" val="14811729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81994F-485C-BB1B-A251-4F4D26AEA9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067"/>
            <a:ext cx="9144000" cy="6739866"/>
          </a:xfrm>
          <a:prstGeom prst="rect">
            <a:avLst/>
          </a:prstGeom>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6EA9C-66D2-E9E7-FF75-61FB50FBE497}"/>
            </a:ext>
          </a:extLst>
        </p:cNvPr>
        <p:cNvGrpSpPr/>
        <p:nvPr/>
      </p:nvGrpSpPr>
      <p:grpSpPr>
        <a:xfrm>
          <a:off x="0" y="0"/>
          <a:ext cx="0" cy="0"/>
          <a:chOff x="0" y="0"/>
          <a:chExt cx="0" cy="0"/>
        </a:xfrm>
      </p:grpSpPr>
      <p:sp>
        <p:nvSpPr>
          <p:cNvPr id="163842" name="Rectangle 2">
            <a:extLst>
              <a:ext uri="{FF2B5EF4-FFF2-40B4-BE49-F238E27FC236}">
                <a16:creationId xmlns:a16="http://schemas.microsoft.com/office/drawing/2014/main" id="{1021136D-F5AA-E8BB-27ED-46389DA28C32}"/>
              </a:ext>
            </a:extLst>
          </p:cNvPr>
          <p:cNvSpPr>
            <a:spLocks noGrp="1" noChangeArrowheads="1"/>
          </p:cNvSpPr>
          <p:nvPr>
            <p:ph type="title"/>
          </p:nvPr>
        </p:nvSpPr>
        <p:spPr>
          <a:xfrm>
            <a:off x="685800" y="228600"/>
            <a:ext cx="6743700" cy="914400"/>
          </a:xfrm>
        </p:spPr>
        <p:txBody>
          <a:bodyPr/>
          <a:lstStyle/>
          <a:p>
            <a:pPr algn="ctr" eaLnBrk="1" hangingPunct="1"/>
            <a:r>
              <a:rPr lang="es-CO" sz="3600" dirty="0">
                <a:effectLst>
                  <a:outerShdw blurRad="38100" dist="38100" dir="2700000" algn="tl">
                    <a:srgbClr val="000000">
                      <a:alpha val="43137"/>
                    </a:srgbClr>
                  </a:outerShdw>
                </a:effectLst>
              </a:rPr>
              <a:t>Razones en contra de una 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46083" name="Rectangle 3">
            <a:extLst>
              <a:ext uri="{FF2B5EF4-FFF2-40B4-BE49-F238E27FC236}">
                <a16:creationId xmlns:a16="http://schemas.microsoft.com/office/drawing/2014/main" id="{93EF963E-D3F1-1373-86D8-2A6768CBA151}"/>
              </a:ext>
            </a:extLst>
          </p:cNvPr>
          <p:cNvSpPr>
            <a:spLocks noGrp="1" noChangeArrowheads="1"/>
          </p:cNvSpPr>
          <p:nvPr>
            <p:ph type="body" idx="1"/>
          </p:nvPr>
        </p:nvSpPr>
        <p:spPr>
          <a:xfrm>
            <a:off x="152400" y="1600200"/>
            <a:ext cx="8839200" cy="39624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¿Tamaño del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(135 metros largo X 22.5 metros ancho X 13.5 metros alto)?</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Analogía con el Segundo Advenimiento global </a:t>
            </a:r>
            <a:r>
              <a:rPr lang="en-US" dirty="0">
                <a:effectLst>
                  <a:outerShdw blurRad="38100" dist="38100" dir="2700000" algn="tl">
                    <a:srgbClr val="000000">
                      <a:alpha val="43137"/>
                    </a:srgbClr>
                  </a:outerShdw>
                </a:effectLst>
                <a:latin typeface="Calibri" panose="020F0502020204030204" pitchFamily="34" charset="0"/>
                <a:ea typeface="+mn-ea"/>
                <a:cs typeface="+mn-cs"/>
              </a:rPr>
              <a:t>(Mat 24:37-39; </a:t>
            </a:r>
            <a:r>
              <a:rPr lang="en-US" dirty="0">
                <a:effectLst>
                  <a:outerShdw blurRad="38100" dist="38100" dir="2700000" algn="tl">
                    <a:srgbClr val="000000">
                      <a:alpha val="43137"/>
                    </a:srgbClr>
                  </a:outerShdw>
                </a:effectLst>
                <a:ea typeface="+mn-ea"/>
                <a:cs typeface="+mn-cs"/>
              </a:rPr>
              <a:t>Apc</a:t>
            </a:r>
            <a:r>
              <a:rPr lang="en-US" dirty="0">
                <a:effectLst>
                  <a:outerShdw blurRad="38100" dist="38100" dir="2700000" algn="tl">
                    <a:srgbClr val="000000">
                      <a:alpha val="43137"/>
                    </a:srgbClr>
                  </a:outerShdw>
                </a:effectLst>
                <a:latin typeface="Calibri" panose="020F0502020204030204" pitchFamily="34" charset="0"/>
                <a:ea typeface="+mn-ea"/>
                <a:cs typeface="+mn-cs"/>
              </a:rPr>
              <a:t> 1:7; 2 P</a:t>
            </a:r>
            <a:r>
              <a:rPr lang="en-US" dirty="0">
                <a:effectLst>
                  <a:outerShdw blurRad="38100" dist="38100" dir="2700000" algn="tl">
                    <a:srgbClr val="000000">
                      <a:alpha val="43137"/>
                    </a:srgbClr>
                  </a:outerShdw>
                </a:effectLst>
                <a:ea typeface="+mn-ea"/>
                <a:cs typeface="+mn-cs"/>
              </a:rPr>
              <a:t>edro</a:t>
            </a:r>
            <a:r>
              <a:rPr lang="en-US" dirty="0">
                <a:effectLst>
                  <a:outerShdw blurRad="38100" dist="38100" dir="2700000" algn="tl">
                    <a:srgbClr val="000000">
                      <a:alpha val="43137"/>
                    </a:srgbClr>
                  </a:outerShdw>
                </a:effectLst>
                <a:latin typeface="Calibri" panose="020F0502020204030204" pitchFamily="34" charset="0"/>
                <a:ea typeface="+mn-ea"/>
                <a:cs typeface="+mn-cs"/>
              </a:rPr>
              <a:t> 3:5-7)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b="1" u="sng" dirty="0">
                <a:solidFill>
                  <a:srgbClr val="FFFFCC"/>
                </a:solidFill>
                <a:effectLst>
                  <a:outerShdw blurRad="38100" dist="38100" dir="2700000" algn="tl">
                    <a:srgbClr val="000000">
                      <a:alpha val="43137"/>
                    </a:srgbClr>
                  </a:outerShdw>
                </a:effectLst>
                <a:ea typeface="+mn-ea"/>
                <a:cs typeface="+mn-cs"/>
              </a:rPr>
              <a:t>¿Animales y aves en el arca?</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Historia de la Iglesia</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30550169-1F09-3E6F-40F2-FF8ACC47B147}"/>
              </a:ext>
            </a:extLst>
          </p:cNvPr>
          <p:cNvPicPr>
            <a:picLocks noChangeAspect="1"/>
          </p:cNvPicPr>
          <p:nvPr/>
        </p:nvPicPr>
        <p:blipFill>
          <a:blip r:embed="rId2"/>
          <a:stretch>
            <a:fillRect/>
          </a:stretch>
        </p:blipFill>
        <p:spPr>
          <a:xfrm>
            <a:off x="7522337" y="82204"/>
            <a:ext cx="1469263" cy="1060796"/>
          </a:xfrm>
          <a:prstGeom prst="rect">
            <a:avLst/>
          </a:prstGeom>
        </p:spPr>
      </p:pic>
    </p:spTree>
    <p:extLst>
      <p:ext uri="{BB962C8B-B14F-4D97-AF65-F5344CB8AC3E}">
        <p14:creationId xmlns:p14="http://schemas.microsoft.com/office/powerpoint/2010/main" val="4710210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665EB-7F12-36AF-7FDB-7728B3E460BC}"/>
            </a:ext>
          </a:extLst>
        </p:cNvPr>
        <p:cNvGrpSpPr/>
        <p:nvPr/>
      </p:nvGrpSpPr>
      <p:grpSpPr>
        <a:xfrm>
          <a:off x="0" y="0"/>
          <a:ext cx="0" cy="0"/>
          <a:chOff x="0" y="0"/>
          <a:chExt cx="0" cy="0"/>
        </a:xfrm>
      </p:grpSpPr>
      <p:sp>
        <p:nvSpPr>
          <p:cNvPr id="163842" name="Rectangle 2">
            <a:extLst>
              <a:ext uri="{FF2B5EF4-FFF2-40B4-BE49-F238E27FC236}">
                <a16:creationId xmlns:a16="http://schemas.microsoft.com/office/drawing/2014/main" id="{D9E6800B-D92A-6801-D515-D7BA7B9E369F}"/>
              </a:ext>
            </a:extLst>
          </p:cNvPr>
          <p:cNvSpPr>
            <a:spLocks noGrp="1" noChangeArrowheads="1"/>
          </p:cNvSpPr>
          <p:nvPr>
            <p:ph type="title"/>
          </p:nvPr>
        </p:nvSpPr>
        <p:spPr>
          <a:xfrm>
            <a:off x="685800" y="228600"/>
            <a:ext cx="6743700" cy="914400"/>
          </a:xfrm>
        </p:spPr>
        <p:txBody>
          <a:bodyPr/>
          <a:lstStyle/>
          <a:p>
            <a:pPr algn="ctr" eaLnBrk="1" hangingPunct="1"/>
            <a:r>
              <a:rPr lang="es-CO" sz="3600" dirty="0">
                <a:effectLst>
                  <a:outerShdw blurRad="38100" dist="38100" dir="2700000" algn="tl">
                    <a:srgbClr val="000000">
                      <a:alpha val="43137"/>
                    </a:srgbClr>
                  </a:outerShdw>
                </a:effectLst>
              </a:rPr>
              <a:t>Razones en contra de una 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46083" name="Rectangle 3">
            <a:extLst>
              <a:ext uri="{FF2B5EF4-FFF2-40B4-BE49-F238E27FC236}">
                <a16:creationId xmlns:a16="http://schemas.microsoft.com/office/drawing/2014/main" id="{67E17C10-4D2F-072D-D4A0-7319D32457B0}"/>
              </a:ext>
            </a:extLst>
          </p:cNvPr>
          <p:cNvSpPr>
            <a:spLocks noGrp="1" noChangeArrowheads="1"/>
          </p:cNvSpPr>
          <p:nvPr>
            <p:ph type="body" idx="1"/>
          </p:nvPr>
        </p:nvSpPr>
        <p:spPr>
          <a:xfrm>
            <a:off x="152400" y="1600200"/>
            <a:ext cx="8839200" cy="39624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¿Tamaño del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(135 metros largo X 22.5 metros ancho X 13.5 metros alto)?</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Analogía con el Segundo Advenimiento global </a:t>
            </a:r>
            <a:r>
              <a:rPr lang="en-US" dirty="0">
                <a:effectLst>
                  <a:outerShdw blurRad="38100" dist="38100" dir="2700000" algn="tl">
                    <a:srgbClr val="000000">
                      <a:alpha val="43137"/>
                    </a:srgbClr>
                  </a:outerShdw>
                </a:effectLst>
                <a:latin typeface="Calibri" panose="020F0502020204030204" pitchFamily="34" charset="0"/>
                <a:ea typeface="+mn-ea"/>
                <a:cs typeface="+mn-cs"/>
              </a:rPr>
              <a:t>(Mat 24:37-39; </a:t>
            </a:r>
            <a:r>
              <a:rPr lang="en-US" dirty="0">
                <a:effectLst>
                  <a:outerShdw blurRad="38100" dist="38100" dir="2700000" algn="tl">
                    <a:srgbClr val="000000">
                      <a:alpha val="43137"/>
                    </a:srgbClr>
                  </a:outerShdw>
                </a:effectLst>
                <a:ea typeface="+mn-ea"/>
                <a:cs typeface="+mn-cs"/>
              </a:rPr>
              <a:t>Apc</a:t>
            </a:r>
            <a:r>
              <a:rPr lang="en-US" dirty="0">
                <a:effectLst>
                  <a:outerShdw blurRad="38100" dist="38100" dir="2700000" algn="tl">
                    <a:srgbClr val="000000">
                      <a:alpha val="43137"/>
                    </a:srgbClr>
                  </a:outerShdw>
                </a:effectLst>
                <a:latin typeface="Calibri" panose="020F0502020204030204" pitchFamily="34" charset="0"/>
                <a:ea typeface="+mn-ea"/>
                <a:cs typeface="+mn-cs"/>
              </a:rPr>
              <a:t> 1:7; 2 P</a:t>
            </a:r>
            <a:r>
              <a:rPr lang="en-US" dirty="0">
                <a:effectLst>
                  <a:outerShdw blurRad="38100" dist="38100" dir="2700000" algn="tl">
                    <a:srgbClr val="000000">
                      <a:alpha val="43137"/>
                    </a:srgbClr>
                  </a:outerShdw>
                </a:effectLst>
                <a:ea typeface="+mn-ea"/>
                <a:cs typeface="+mn-cs"/>
              </a:rPr>
              <a:t>edro</a:t>
            </a:r>
            <a:r>
              <a:rPr lang="en-US" dirty="0">
                <a:effectLst>
                  <a:outerShdw blurRad="38100" dist="38100" dir="2700000" algn="tl">
                    <a:srgbClr val="000000">
                      <a:alpha val="43137"/>
                    </a:srgbClr>
                  </a:outerShdw>
                </a:effectLst>
                <a:latin typeface="Calibri" panose="020F0502020204030204" pitchFamily="34" charset="0"/>
                <a:ea typeface="+mn-ea"/>
                <a:cs typeface="+mn-cs"/>
              </a:rPr>
              <a:t> 3:5-7)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¿Animales y aves en el arca?</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Historia de la Iglesia</a:t>
            </a:r>
            <a:endPar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1EE9D49A-5697-BE4D-7D2E-FF56998EE361}"/>
              </a:ext>
            </a:extLst>
          </p:cNvPr>
          <p:cNvPicPr>
            <a:picLocks noChangeAspect="1"/>
          </p:cNvPicPr>
          <p:nvPr/>
        </p:nvPicPr>
        <p:blipFill>
          <a:blip r:embed="rId2"/>
          <a:stretch>
            <a:fillRect/>
          </a:stretch>
        </p:blipFill>
        <p:spPr>
          <a:xfrm>
            <a:off x="7522337" y="82204"/>
            <a:ext cx="1469263" cy="1060796"/>
          </a:xfrm>
          <a:prstGeom prst="rect">
            <a:avLst/>
          </a:prstGeom>
        </p:spPr>
      </p:pic>
    </p:spTree>
    <p:extLst>
      <p:ext uri="{BB962C8B-B14F-4D97-AF65-F5344CB8AC3E}">
        <p14:creationId xmlns:p14="http://schemas.microsoft.com/office/powerpoint/2010/main" val="40040978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31E3095-4D57-4C0A-B114-982189459F99}"/>
              </a:ext>
            </a:extLst>
          </p:cNvPr>
          <p:cNvGraphicFramePr>
            <a:graphicFrameLocks noGrp="1"/>
          </p:cNvGraphicFramePr>
          <p:nvPr/>
        </p:nvGraphicFramePr>
        <p:xfrm>
          <a:off x="209550" y="197976"/>
          <a:ext cx="8724902" cy="6035328"/>
        </p:xfrm>
        <a:graphic>
          <a:graphicData uri="http://schemas.openxmlformats.org/drawingml/2006/table">
            <a:tbl>
              <a:tblPr>
                <a:tableStyleId>{D7AC3CCA-C797-4891-BE02-D94E43425B78}</a:tableStyleId>
              </a:tblPr>
              <a:tblGrid>
                <a:gridCol w="3524250">
                  <a:extLst>
                    <a:ext uri="{9D8B030D-6E8A-4147-A177-3AD203B41FA5}">
                      <a16:colId xmlns:a16="http://schemas.microsoft.com/office/drawing/2014/main" val="740347930"/>
                    </a:ext>
                  </a:extLst>
                </a:gridCol>
                <a:gridCol w="2600326">
                  <a:extLst>
                    <a:ext uri="{9D8B030D-6E8A-4147-A177-3AD203B41FA5}">
                      <a16:colId xmlns:a16="http://schemas.microsoft.com/office/drawing/2014/main" val="20000"/>
                    </a:ext>
                  </a:extLst>
                </a:gridCol>
                <a:gridCol w="2600326">
                  <a:extLst>
                    <a:ext uri="{9D8B030D-6E8A-4147-A177-3AD203B41FA5}">
                      <a16:colId xmlns:a16="http://schemas.microsoft.com/office/drawing/2014/main" val="20001"/>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¿CREYENTE O INCRÉDULO?</a:t>
                      </a: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Escritor</a:t>
                      </a:r>
                    </a:p>
                  </a:txBody>
                  <a:tcPr marT="45736" marB="45736"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Diluvio Local</a:t>
                      </a:r>
                    </a:p>
                  </a:txBody>
                  <a:tcPr marT="45736" marB="45736"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Diluvio Global</a:t>
                      </a:r>
                    </a:p>
                  </a:txBody>
                  <a:tcPr marT="45736" marB="45736" anchor="ctr" horzOverflow="overflow"/>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Filón</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algn="ct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Josefo</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Justino Mártir</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Teófilo de Antioquía</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Tertuliano</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6"/>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Gregorio Nacianceno</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4801045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Juan Crisóstomo</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17134561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Agustín de Hipona</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3419978033"/>
                  </a:ext>
                </a:extLst>
              </a:tr>
              <a:tr h="4572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SOURCE: Jonathan Sarfati, </a:t>
                      </a:r>
                      <a:r>
                        <a:rPr kumimoji="0" lang="en-US" sz="1800" b="0" i="1" u="none" strike="noStrike" cap="none" normalizeH="0" baseline="0" dirty="0">
                          <a:ln>
                            <a:noFill/>
                          </a:ln>
                          <a:solidFill>
                            <a:schemeClr val="bg2"/>
                          </a:solidFill>
                          <a:effectLst/>
                          <a:latin typeface="Calibri" panose="020F0502020204030204" pitchFamily="34" charset="0"/>
                          <a:cs typeface="Calibri" panose="020F0502020204030204" pitchFamily="34" charset="0"/>
                        </a:rPr>
                        <a:t>Refuting Compromise </a:t>
                      </a: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(Green Forest, AR: Master Books), 244. </a:t>
                      </a:r>
                    </a:p>
                  </a:txBody>
                  <a:tcPr marT="45726" marB="45726"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770886374"/>
                  </a:ext>
                </a:extLst>
              </a:tr>
            </a:tbl>
          </a:graphicData>
        </a:graphic>
      </p:graphicFrame>
    </p:spTree>
    <p:extLst>
      <p:ext uri="{BB962C8B-B14F-4D97-AF65-F5344CB8AC3E}">
        <p14:creationId xmlns:p14="http://schemas.microsoft.com/office/powerpoint/2010/main" val="159946885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6768DE5A-E1BA-4BD4-8752-7A548D464DE0}"/>
              </a:ext>
            </a:extLst>
          </p:cNvPr>
          <p:cNvSpPr>
            <a:spLocks noGrp="1" noChangeArrowheads="1"/>
          </p:cNvSpPr>
          <p:nvPr>
            <p:ph type="body" idx="1"/>
          </p:nvPr>
        </p:nvSpPr>
        <p:spPr>
          <a:xfrm>
            <a:off x="2676525" y="2078038"/>
            <a:ext cx="6238876" cy="2701925"/>
          </a:xfrm>
        </p:spPr>
        <p:txBody>
          <a:bodyPr/>
          <a:lstStyle/>
          <a:p>
            <a:pPr marL="0" indent="0" algn="just" eaLnBrk="1" hangingPunct="1">
              <a:buFont typeface="Wingdings" panose="05000000000000000000" pitchFamily="2" charset="2"/>
              <a:buNone/>
              <a:defRPr/>
            </a:pPr>
            <a:r>
              <a:rPr lang="en-US" dirty="0">
                <a:effectLst>
                  <a:outerShdw blurRad="38100" dist="38100" dir="2700000" algn="tl">
                    <a:srgbClr val="000000">
                      <a:alpha val="43137"/>
                    </a:srgbClr>
                  </a:outerShdw>
                </a:effectLst>
                <a:cs typeface="Calibri" panose="020F0502020204030204" pitchFamily="34" charset="0"/>
              </a:rPr>
              <a:t>“</a:t>
            </a:r>
            <a:r>
              <a:rPr lang="es-CO" i="1" dirty="0">
                <a:effectLst>
                  <a:outerShdw blurRad="38100" dist="38100" dir="2700000" algn="tl">
                    <a:srgbClr val="000000">
                      <a:alpha val="43137"/>
                    </a:srgbClr>
                  </a:outerShdw>
                </a:effectLst>
                <a:cs typeface="Calibri" panose="020F0502020204030204" pitchFamily="34" charset="0"/>
              </a:rPr>
              <a:t>“</a:t>
            </a:r>
            <a:r>
              <a:rPr lang="es-CO" dirty="0">
                <a:effectLst>
                  <a:outerShdw blurRad="38100" dist="38100" dir="2700000" algn="tl">
                    <a:srgbClr val="000000">
                      <a:alpha val="43137"/>
                    </a:srgbClr>
                  </a:outerShdw>
                </a:effectLst>
                <a:cs typeface="Calibri" panose="020F0502020204030204" pitchFamily="34" charset="0"/>
              </a:rPr>
              <a:t>Y el diluvio duró cuarenta días, etc. Moisés insiste conspicuamente en este hecho, para mostrar que </a:t>
            </a:r>
            <a:r>
              <a:rPr lang="es-CO" b="1" u="sng" dirty="0">
                <a:solidFill>
                  <a:srgbClr val="FFFFCC"/>
                </a:solidFill>
                <a:effectLst>
                  <a:outerShdw blurRad="38100" dist="38100" dir="2700000" algn="tl">
                    <a:srgbClr val="000000">
                      <a:alpha val="43137"/>
                    </a:srgbClr>
                  </a:outerShdw>
                </a:effectLst>
                <a:cs typeface="Calibri" panose="020F0502020204030204" pitchFamily="34" charset="0"/>
              </a:rPr>
              <a:t>todo el mundo</a:t>
            </a:r>
            <a:r>
              <a:rPr lang="es-CO" dirty="0">
                <a:effectLst>
                  <a:outerShdw blurRad="38100" dist="38100" dir="2700000" algn="tl">
                    <a:srgbClr val="000000">
                      <a:alpha val="43137"/>
                    </a:srgbClr>
                  </a:outerShdw>
                </a:effectLst>
                <a:cs typeface="Calibri" panose="020F0502020204030204" pitchFamily="34" charset="0"/>
              </a:rPr>
              <a:t> estaba sumergido en las aguas</a:t>
            </a:r>
            <a:r>
              <a:rPr lang="es-CO" i="1"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a:t>
            </a:r>
          </a:p>
        </p:txBody>
      </p:sp>
      <p:sp>
        <p:nvSpPr>
          <p:cNvPr id="4" name="Rectangle 3">
            <a:extLst>
              <a:ext uri="{FF2B5EF4-FFF2-40B4-BE49-F238E27FC236}">
                <a16:creationId xmlns:a16="http://schemas.microsoft.com/office/drawing/2014/main" id="{0B571A8C-43E3-46D7-84D8-B20DECB10E5B}"/>
              </a:ext>
            </a:extLst>
          </p:cNvPr>
          <p:cNvSpPr/>
          <p:nvPr/>
        </p:nvSpPr>
        <p:spPr>
          <a:xfrm>
            <a:off x="2390775" y="228600"/>
            <a:ext cx="4362450" cy="1338828"/>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Calvin</a:t>
            </a:r>
          </a:p>
          <a:p>
            <a:pPr algn="ctr"/>
            <a:r>
              <a:rPr lang="en-US" sz="2000" i="1"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a:t>
            </a:r>
            <a:r>
              <a:rPr lang="en-US" sz="200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1554 (Edinburgh, UK: Banner of Truth, 1984), p. 272, emphasis mine. </a:t>
            </a:r>
            <a:endParaRPr lang="en-US" sz="20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3" name="Picture 2">
            <a:extLst>
              <a:ext uri="{FF2B5EF4-FFF2-40B4-BE49-F238E27FC236}">
                <a16:creationId xmlns:a16="http://schemas.microsoft.com/office/drawing/2014/main" id="{E1F3F7D8-A9B9-4220-A474-0B3B731F54F7}"/>
              </a:ext>
            </a:extLst>
          </p:cNvPr>
          <p:cNvPicPr>
            <a:picLocks noChangeAspect="1"/>
          </p:cNvPicPr>
          <p:nvPr/>
        </p:nvPicPr>
        <p:blipFill>
          <a:blip r:embed="rId2"/>
          <a:stretch>
            <a:fillRect/>
          </a:stretch>
        </p:blipFill>
        <p:spPr>
          <a:xfrm>
            <a:off x="228600" y="1895475"/>
            <a:ext cx="2143125" cy="3067050"/>
          </a:xfrm>
          <a:prstGeom prst="ellipse">
            <a:avLst/>
          </a:prstGeom>
        </p:spPr>
      </p:pic>
      <p:pic>
        <p:nvPicPr>
          <p:cNvPr id="6" name="Picture 5">
            <a:extLst>
              <a:ext uri="{FF2B5EF4-FFF2-40B4-BE49-F238E27FC236}">
                <a16:creationId xmlns:a16="http://schemas.microsoft.com/office/drawing/2014/main" id="{E410F713-715E-C5AA-F08B-87CFAE837332}"/>
              </a:ext>
            </a:extLst>
          </p:cNvPr>
          <p:cNvPicPr>
            <a:picLocks noChangeAspect="1"/>
          </p:cNvPicPr>
          <p:nvPr/>
        </p:nvPicPr>
        <p:blipFill>
          <a:blip r:embed="rId3"/>
          <a:stretch>
            <a:fillRect/>
          </a:stretch>
        </p:blipFill>
        <p:spPr>
          <a:xfrm>
            <a:off x="7543800" y="76200"/>
            <a:ext cx="1469263" cy="1066892"/>
          </a:xfrm>
          <a:prstGeom prst="rect">
            <a:avLst/>
          </a:prstGeom>
        </p:spPr>
      </p:pic>
    </p:spTree>
    <p:extLst>
      <p:ext uri="{BB962C8B-B14F-4D97-AF65-F5344CB8AC3E}">
        <p14:creationId xmlns:p14="http://schemas.microsoft.com/office/powerpoint/2010/main" val="312481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72140-1BBB-0ECD-3452-AF44C8DA6D77}"/>
            </a:ext>
          </a:extLst>
        </p:cNvPr>
        <p:cNvGrpSpPr/>
        <p:nvPr/>
      </p:nvGrpSpPr>
      <p:grpSpPr>
        <a:xfrm>
          <a:off x="0" y="0"/>
          <a:ext cx="0" cy="0"/>
          <a:chOff x="0" y="0"/>
          <a:chExt cx="0" cy="0"/>
        </a:xfrm>
      </p:grpSpPr>
      <p:sp>
        <p:nvSpPr>
          <p:cNvPr id="7171" name="Rectangle 3">
            <a:extLst>
              <a:ext uri="{FF2B5EF4-FFF2-40B4-BE49-F238E27FC236}">
                <a16:creationId xmlns:a16="http://schemas.microsoft.com/office/drawing/2014/main" id="{74942FA9-4652-1E9E-D8B7-DF2004EE1640}"/>
              </a:ext>
            </a:extLst>
          </p:cNvPr>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dirty="0"/>
              <a:t>Creación (1-2)</a:t>
            </a:r>
          </a:p>
          <a:p>
            <a:pPr marL="914400" lvl="1" indent="-457200" eaLnBrk="1" hangingPunct="1">
              <a:spcBef>
                <a:spcPts val="0"/>
              </a:spcBef>
              <a:spcAft>
                <a:spcPts val="3000"/>
              </a:spcAft>
              <a:buSzPct val="100000"/>
              <a:buFont typeface="+mj-lt"/>
              <a:buAutoNum type="alphaUcPeriod"/>
              <a:defRPr/>
            </a:pPr>
            <a:r>
              <a:rPr lang="en-US" dirty="0"/>
              <a:t>Caída (3-5)</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24F72A46-1322-E173-7DB3-D9807623041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C45D1130-7353-36DF-255F-D655CB009AF3}"/>
              </a:ext>
            </a:extLst>
          </p:cNvPr>
          <p:cNvSpPr>
            <a:spLocks noGrp="1" noChangeArrowheads="1"/>
          </p:cNvSpPr>
          <p:nvPr>
            <p:ph type="title"/>
          </p:nvPr>
        </p:nvSpPr>
        <p:spPr>
          <a:xfrm>
            <a:off x="2324100" y="223837"/>
            <a:ext cx="5219700" cy="914400"/>
          </a:xfrm>
        </p:spPr>
        <p:txBody>
          <a:bodyPr/>
          <a:lstStyle/>
          <a:p>
            <a:pPr algn="ctr" eaLnBrk="1" hangingPunct="1"/>
            <a:r>
              <a:rPr lang="en-US" sz="3600" dirty="0"/>
              <a:t>ESTRUCTURA DE GÉNESIS</a:t>
            </a:r>
          </a:p>
        </p:txBody>
      </p:sp>
    </p:spTree>
    <p:extLst>
      <p:ext uri="{BB962C8B-B14F-4D97-AF65-F5344CB8AC3E}">
        <p14:creationId xmlns:p14="http://schemas.microsoft.com/office/powerpoint/2010/main" val="21375583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8C1E1-092B-87EA-EC4E-C2806E1BFB38}"/>
            </a:ext>
          </a:extLst>
        </p:cNvPr>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D375FDA8-FB32-0EAA-F06D-D388C6B8CA40}"/>
              </a:ext>
            </a:extLst>
          </p:cNvPr>
          <p:cNvGraphicFramePr>
            <a:graphicFrameLocks noGrp="1"/>
          </p:cNvGraphicFramePr>
          <p:nvPr/>
        </p:nvGraphicFramePr>
        <p:xfrm>
          <a:off x="219074" y="137144"/>
          <a:ext cx="8705852" cy="6278912"/>
        </p:xfrm>
        <a:graphic>
          <a:graphicData uri="http://schemas.openxmlformats.org/drawingml/2006/table">
            <a:tbl>
              <a:tblPr>
                <a:tableStyleId>{D7AC3CCA-C797-4891-BE02-D94E43425B78}</a:tableStyleId>
              </a:tblPr>
              <a:tblGrid>
                <a:gridCol w="552450">
                  <a:extLst>
                    <a:ext uri="{9D8B030D-6E8A-4147-A177-3AD203B41FA5}">
                      <a16:colId xmlns:a16="http://schemas.microsoft.com/office/drawing/2014/main" val="740347930"/>
                    </a:ext>
                  </a:extLst>
                </a:gridCol>
                <a:gridCol w="18288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3810002">
                  <a:extLst>
                    <a:ext uri="{9D8B030D-6E8A-4147-A177-3AD203B41FA5}">
                      <a16:colId xmlns:a16="http://schemas.microsoft.com/office/drawing/2014/main" val="2120792666"/>
                    </a:ext>
                  </a:extLst>
                </a:gridCol>
              </a:tblGrid>
              <a:tr h="73152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CO" altLang="en-US" sz="360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EL UNIFORMITARIANISMO NO ES BIBLICISMO</a:t>
                      </a: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algn="ctr"/>
                      <a:r>
                        <a:rPr lang="en-US" sz="2400" b="1" dirty="0">
                          <a:latin typeface="Calibri" panose="020F0502020204030204" pitchFamily="34" charset="0"/>
                          <a:cs typeface="Calibri" panose="020F0502020204030204" pitchFamily="34" charset="0"/>
                        </a:rPr>
                        <a:t>ERA</a:t>
                      </a:r>
                    </a:p>
                  </a:txBody>
                  <a:tcPr anchor="ctr"/>
                </a:tc>
                <a:tc>
                  <a:txBody>
                    <a:bodyPr/>
                    <a:lstStyle/>
                    <a:p>
                      <a:pPr algn="ctr"/>
                      <a:r>
                        <a:rPr lang="en-US" sz="2400" b="1" dirty="0">
                          <a:solidFill>
                            <a:srgbClr val="C00000"/>
                          </a:solidFill>
                          <a:latin typeface="Calibri" panose="020F0502020204030204" pitchFamily="34" charset="0"/>
                          <a:cs typeface="Calibri" panose="020F0502020204030204" pitchFamily="34" charset="0"/>
                        </a:rPr>
                        <a:t>ESCRITURAS</a:t>
                      </a:r>
                    </a:p>
                  </a:txBody>
                  <a:tcPr anchor="ctr"/>
                </a:tc>
                <a:tc>
                  <a:txBody>
                    <a:bodyPr/>
                    <a:lstStyle/>
                    <a:p>
                      <a:pPr algn="ct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DISTINTIVOS</a:t>
                      </a:r>
                      <a:endPar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1"/>
                  </a:ext>
                </a:extLst>
              </a:tr>
              <a:tr h="457200">
                <a:tc>
                  <a:txBody>
                    <a:bodyPr/>
                    <a:lstStyle/>
                    <a:p>
                      <a:r>
                        <a:rPr lang="en-US" sz="2000" dirty="0">
                          <a:latin typeface="Calibri" panose="020F0502020204030204" pitchFamily="34" charset="0"/>
                          <a:cs typeface="Calibri" panose="020F0502020204030204" pitchFamily="34" charset="0"/>
                        </a:rPr>
                        <a:t>1.</a:t>
                      </a:r>
                    </a:p>
                  </a:txBody>
                  <a:tcPr anchor="ctr"/>
                </a:tc>
                <a:tc>
                  <a:txBody>
                    <a:bodyPr/>
                    <a:lstStyle/>
                    <a:p>
                      <a:pPr algn="ctr"/>
                      <a:r>
                        <a:rPr lang="en-US" sz="2000" dirty="0">
                          <a:latin typeface="Calibri" panose="020F0502020204030204" pitchFamily="34" charset="0"/>
                          <a:cs typeface="Calibri" panose="020F0502020204030204" pitchFamily="34" charset="0"/>
                        </a:rPr>
                        <a:t>CREACIÓN</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Génesis 1-2</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muerte</a:t>
                      </a:r>
                    </a:p>
                  </a:txBody>
                  <a:tcPr anchor="ctr"/>
                </a:tc>
                <a:extLst>
                  <a:ext uri="{0D108BD9-81ED-4DB2-BD59-A6C34878D82A}">
                    <a16:rowId xmlns:a16="http://schemas.microsoft.com/office/drawing/2014/main" val="10002"/>
                  </a:ext>
                </a:extLst>
              </a:tr>
              <a:tr h="457200">
                <a:tc>
                  <a:txBody>
                    <a:bodyPr/>
                    <a:lstStyle/>
                    <a:p>
                      <a:r>
                        <a:rPr lang="en-US" sz="2000" dirty="0">
                          <a:latin typeface="Calibri" panose="020F0502020204030204" pitchFamily="34" charset="0"/>
                          <a:cs typeface="Calibri" panose="020F0502020204030204" pitchFamily="34" charset="0"/>
                        </a:rPr>
                        <a:t>2.</a:t>
                      </a:r>
                    </a:p>
                  </a:txBody>
                  <a:tcPr anchor="ctr"/>
                </a:tc>
                <a:tc>
                  <a:txBody>
                    <a:bodyPr/>
                    <a:lstStyle/>
                    <a:p>
                      <a:pPr algn="ctr"/>
                      <a:r>
                        <a:rPr lang="en-US" sz="2000" dirty="0">
                          <a:latin typeface="Calibri" panose="020F0502020204030204" pitchFamily="34" charset="0"/>
                          <a:cs typeface="Calibri" panose="020F0502020204030204" pitchFamily="34" charset="0"/>
                        </a:rPr>
                        <a:t>CAÍDA</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Génesis 3-6</a:t>
                      </a:r>
                    </a:p>
                  </a:txBody>
                  <a:tcPr anchor="ctr"/>
                </a:tc>
                <a:tc>
                  <a:txBody>
                    <a:bodyPr/>
                    <a:lstStyle/>
                    <a:p>
                      <a:r>
                        <a:rPr kumimoji="0" lang="es-CO"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Muerte, embarazos y labores dolorosos, vidas largas, sin gobierno humano</a:t>
                      </a:r>
                      <a:endPar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3"/>
                  </a:ext>
                </a:extLst>
              </a:tr>
              <a:tr h="457200">
                <a:tc>
                  <a:txBody>
                    <a:bodyPr/>
                    <a:lstStyle/>
                    <a:p>
                      <a:r>
                        <a:rPr lang="en-US" sz="2000" dirty="0">
                          <a:latin typeface="Calibri" panose="020F0502020204030204" pitchFamily="34" charset="0"/>
                          <a:cs typeface="Calibri" panose="020F0502020204030204" pitchFamily="34" charset="0"/>
                        </a:rPr>
                        <a:t>3.</a:t>
                      </a:r>
                    </a:p>
                  </a:txBody>
                  <a:tcPr anchor="ctr"/>
                </a:tc>
                <a:tc>
                  <a:txBody>
                    <a:bodyPr/>
                    <a:lstStyle/>
                    <a:p>
                      <a:pPr algn="ctr"/>
                      <a:r>
                        <a:rPr lang="en-US" sz="2000" dirty="0">
                          <a:latin typeface="Calibri" panose="020F0502020204030204" pitchFamily="34" charset="0"/>
                          <a:cs typeface="Calibri" panose="020F0502020204030204" pitchFamily="34" charset="0"/>
                        </a:rPr>
                        <a:t>DILUVIO</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Génesis 7-10</a:t>
                      </a:r>
                    </a:p>
                  </a:txBody>
                  <a:tcPr anchor="ctr"/>
                </a:tc>
                <a:tc>
                  <a:txBody>
                    <a:bodyPr/>
                    <a:lstStyle/>
                    <a:p>
                      <a:r>
                        <a:rPr kumimoji="0" lang="es-CO"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Vidas más cortas, gobierno humano, un idioma, sin naciones</a:t>
                      </a:r>
                      <a:endPar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4"/>
                  </a:ext>
                </a:extLst>
              </a:tr>
              <a:tr h="457200">
                <a:tc>
                  <a:txBody>
                    <a:bodyPr/>
                    <a:lstStyle/>
                    <a:p>
                      <a:r>
                        <a:rPr lang="en-US" sz="2000" b="1" u="sng" dirty="0">
                          <a:latin typeface="Calibri" panose="020F0502020204030204" pitchFamily="34" charset="0"/>
                          <a:cs typeface="Calibri" panose="020F0502020204030204" pitchFamily="34" charset="0"/>
                        </a:rPr>
                        <a:t>4.</a:t>
                      </a:r>
                    </a:p>
                  </a:txBody>
                  <a:tcPr anchor="ctr">
                    <a:solidFill>
                      <a:srgbClr val="FFFFCC"/>
                    </a:solidFill>
                  </a:tcPr>
                </a:tc>
                <a:tc>
                  <a:txBody>
                    <a:bodyPr/>
                    <a:lstStyle/>
                    <a:p>
                      <a:pPr algn="ctr"/>
                      <a:r>
                        <a:rPr lang="en-US" sz="2000" b="1" u="sng" dirty="0">
                          <a:latin typeface="Calibri" panose="020F0502020204030204" pitchFamily="34" charset="0"/>
                          <a:cs typeface="Calibri" panose="020F0502020204030204" pitchFamily="34" charset="0"/>
                        </a:rPr>
                        <a:t>BABEL</a:t>
                      </a:r>
                    </a:p>
                  </a:txBody>
                  <a:tcPr anchor="ctr">
                    <a:solidFill>
                      <a:srgbClr val="FFFFCC"/>
                    </a:solidFill>
                  </a:tcPr>
                </a:tc>
                <a:tc>
                  <a:txBody>
                    <a:bodyPr/>
                    <a:lstStyle/>
                    <a:p>
                      <a:r>
                        <a:rPr lang="en-US" sz="2000" b="1" u="sng" dirty="0">
                          <a:solidFill>
                            <a:srgbClr val="C00000"/>
                          </a:solidFill>
                          <a:latin typeface="Calibri" panose="020F0502020204030204" pitchFamily="34" charset="0"/>
                          <a:cs typeface="Calibri" panose="020F0502020204030204" pitchFamily="34" charset="0"/>
                        </a:rPr>
                        <a:t>Génesis 11-presente</a:t>
                      </a:r>
                    </a:p>
                  </a:txBody>
                  <a:tcPr anchor="ctr">
                    <a:solidFill>
                      <a:srgbClr val="FFFFCC"/>
                    </a:solidFill>
                  </a:tcPr>
                </a:tc>
                <a:tc>
                  <a:txBody>
                    <a:bodyPr/>
                    <a:lstStyle/>
                    <a:p>
                      <a:r>
                        <a:rPr kumimoji="0" lang="es-CO" sz="2000" b="1" u="sng"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Sin gobierno global, con múltiples idiomas, naciones y etnias</a:t>
                      </a:r>
                      <a:endParaRPr kumimoji="0" lang="en-US" sz="2000" b="1" u="sng"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solidFill>
                      <a:srgbClr val="FFFFCC"/>
                    </a:solidFill>
                  </a:tcPr>
                </a:tc>
                <a:extLst>
                  <a:ext uri="{0D108BD9-81ED-4DB2-BD59-A6C34878D82A}">
                    <a16:rowId xmlns:a16="http://schemas.microsoft.com/office/drawing/2014/main" val="10005"/>
                  </a:ext>
                </a:extLst>
              </a:tr>
              <a:tr h="457200">
                <a:tc>
                  <a:txBody>
                    <a:bodyPr/>
                    <a:lstStyle/>
                    <a:p>
                      <a:r>
                        <a:rPr lang="en-US" sz="2000" dirty="0">
                          <a:latin typeface="Calibri" panose="020F0502020204030204" pitchFamily="34" charset="0"/>
                          <a:cs typeface="Calibri" panose="020F0502020204030204" pitchFamily="34" charset="0"/>
                        </a:rPr>
                        <a:t>5.</a:t>
                      </a:r>
                    </a:p>
                  </a:txBody>
                  <a:tcPr anchor="ctr"/>
                </a:tc>
                <a:tc>
                  <a:txBody>
                    <a:bodyPr/>
                    <a:lstStyle/>
                    <a:p>
                      <a:pPr algn="ctr"/>
                      <a:r>
                        <a:rPr lang="en-US" sz="2000" dirty="0">
                          <a:latin typeface="Calibri" panose="020F0502020204030204" pitchFamily="34" charset="0"/>
                          <a:cs typeface="Calibri" panose="020F0502020204030204" pitchFamily="34" charset="0"/>
                        </a:rPr>
                        <a:t>ANTICRISTO</a:t>
                      </a:r>
                    </a:p>
                  </a:txBody>
                  <a:tcPr anchor="ctr"/>
                </a:tc>
                <a:tc>
                  <a:txBody>
                    <a:bodyPr/>
                    <a:lstStyle/>
                    <a:p>
                      <a:r>
                        <a:rPr lang="es-CO" sz="2000" b="1" dirty="0">
                          <a:solidFill>
                            <a:srgbClr val="C00000"/>
                          </a:solidFill>
                          <a:latin typeface="Calibri" panose="020F0502020204030204" pitchFamily="34" charset="0"/>
                          <a:cs typeface="Calibri" panose="020F0502020204030204" pitchFamily="34" charset="0"/>
                        </a:rPr>
                        <a:t>Del Rapto al Segundo Advenimiento</a:t>
                      </a:r>
                      <a:endParaRPr lang="en-US" sz="2000" b="1" dirty="0">
                        <a:solidFill>
                          <a:srgbClr val="C00000"/>
                        </a:solidFill>
                        <a:latin typeface="Calibri" panose="020F0502020204030204" pitchFamily="34" charset="0"/>
                        <a:cs typeface="Calibri" panose="020F0502020204030204" pitchFamily="34" charset="0"/>
                      </a:endParaRP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Gobierno global, El Espíritu Santo es removido</a:t>
                      </a:r>
                    </a:p>
                  </a:txBody>
                  <a:tcPr anchor="ctr"/>
                </a:tc>
                <a:extLst>
                  <a:ext uri="{0D108BD9-81ED-4DB2-BD59-A6C34878D82A}">
                    <a16:rowId xmlns:a16="http://schemas.microsoft.com/office/drawing/2014/main" val="10006"/>
                  </a:ext>
                </a:extLst>
              </a:tr>
              <a:tr h="457200">
                <a:tc>
                  <a:txBody>
                    <a:bodyPr/>
                    <a:lstStyle/>
                    <a:p>
                      <a:r>
                        <a:rPr lang="en-US" sz="2000" dirty="0">
                          <a:latin typeface="Calibri" panose="020F0502020204030204" pitchFamily="34" charset="0"/>
                          <a:cs typeface="Calibri" panose="020F0502020204030204" pitchFamily="34" charset="0"/>
                        </a:rPr>
                        <a:t>6.</a:t>
                      </a:r>
                    </a:p>
                  </a:txBody>
                  <a:tcPr anchor="ctr"/>
                </a:tc>
                <a:tc>
                  <a:txBody>
                    <a:bodyPr/>
                    <a:lstStyle/>
                    <a:p>
                      <a:pPr algn="ctr"/>
                      <a:r>
                        <a:rPr lang="en-US" sz="2000" dirty="0">
                          <a:latin typeface="Calibri" panose="020F0502020204030204" pitchFamily="34" charset="0"/>
                          <a:cs typeface="Calibri" panose="020F0502020204030204" pitchFamily="34" charset="0"/>
                        </a:rPr>
                        <a:t>REINO</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Apc. 20:1-10</a:t>
                      </a:r>
                    </a:p>
                  </a:txBody>
                  <a:tcPr anchor="ctr"/>
                </a:tc>
                <a:tc>
                  <a:txBody>
                    <a:bodyPr/>
                    <a:lstStyle/>
                    <a:p>
                      <a:r>
                        <a:rPr kumimoji="0" lang="es-CO"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Vidas largas, condiciones del reino, realidad de la muerte, tierra renovada</a:t>
                      </a:r>
                      <a:endPar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48010455"/>
                  </a:ext>
                </a:extLst>
              </a:tr>
              <a:tr h="457200">
                <a:tc>
                  <a:txBody>
                    <a:bodyPr/>
                    <a:lstStyle/>
                    <a:p>
                      <a:r>
                        <a:rPr lang="en-US" sz="2000" dirty="0">
                          <a:latin typeface="Calibri" panose="020F0502020204030204" pitchFamily="34" charset="0"/>
                          <a:cs typeface="Calibri" panose="020F0502020204030204" pitchFamily="34" charset="0"/>
                        </a:rPr>
                        <a:t>7.</a:t>
                      </a:r>
                    </a:p>
                  </a:txBody>
                  <a:tcPr anchor="ctr"/>
                </a:tc>
                <a:tc>
                  <a:txBody>
                    <a:bodyPr/>
                    <a:lstStyle/>
                    <a:p>
                      <a:pPr algn="ctr"/>
                      <a:r>
                        <a:rPr lang="en-US" sz="1900" dirty="0">
                          <a:latin typeface="Calibri" panose="020F0502020204030204" pitchFamily="34" charset="0"/>
                          <a:cs typeface="Calibri" panose="020F0502020204030204" pitchFamily="34" charset="0"/>
                        </a:rPr>
                        <a:t>ESTADO ETERNO</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Apc. 21-22</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Sin muerte, tierra nueva</a:t>
                      </a:r>
                    </a:p>
                  </a:txBody>
                  <a:tcPr anchor="ctr"/>
                </a:tc>
                <a:extLst>
                  <a:ext uri="{0D108BD9-81ED-4DB2-BD59-A6C34878D82A}">
                    <a16:rowId xmlns:a16="http://schemas.microsoft.com/office/drawing/2014/main" val="1171345614"/>
                  </a:ext>
                </a:extLst>
              </a:tr>
            </a:tbl>
          </a:graphicData>
        </a:graphic>
      </p:graphicFrame>
    </p:spTree>
    <p:extLst>
      <p:ext uri="{BB962C8B-B14F-4D97-AF65-F5344CB8AC3E}">
        <p14:creationId xmlns:p14="http://schemas.microsoft.com/office/powerpoint/2010/main" val="43996023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Conclusión</a:t>
            </a:r>
          </a:p>
        </p:txBody>
      </p:sp>
    </p:spTree>
    <p:extLst>
      <p:ext uri="{BB962C8B-B14F-4D97-AF65-F5344CB8AC3E}">
        <p14:creationId xmlns:p14="http://schemas.microsoft.com/office/powerpoint/2010/main" val="759857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DD5-10DF-FD9D-0C47-118E7A33422E}"/>
            </a:ext>
          </a:extLst>
        </p:cNvPr>
        <p:cNvGrpSpPr/>
        <p:nvPr/>
      </p:nvGrpSpPr>
      <p:grpSpPr>
        <a:xfrm>
          <a:off x="0" y="0"/>
          <a:ext cx="0" cy="0"/>
          <a:chOff x="0" y="0"/>
          <a:chExt cx="0" cy="0"/>
        </a:xfrm>
      </p:grpSpPr>
      <p:sp>
        <p:nvSpPr>
          <p:cNvPr id="159746" name="Rectangle 2">
            <a:extLst>
              <a:ext uri="{FF2B5EF4-FFF2-40B4-BE49-F238E27FC236}">
                <a16:creationId xmlns:a16="http://schemas.microsoft.com/office/drawing/2014/main" id="{5E109D19-9415-4CC2-74D2-4BB763289EEF}"/>
              </a:ext>
            </a:extLst>
          </p:cNvPr>
          <p:cNvSpPr>
            <a:spLocks noGrp="1" noChangeArrowheads="1"/>
          </p:cNvSpPr>
          <p:nvPr>
            <p:ph type="title"/>
          </p:nvPr>
        </p:nvSpPr>
        <p:spPr>
          <a:xfrm>
            <a:off x="2438400" y="16764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Génesis 7 </a:t>
            </a:r>
            <a:r>
              <a:rPr lang="en-US" sz="3600" dirty="0">
                <a:effectLst>
                  <a:outerShdw blurRad="38100" dist="38100" dir="2700000" algn="tl">
                    <a:srgbClr val="000000">
                      <a:alpha val="43137"/>
                    </a:srgbClr>
                  </a:outerShdw>
                </a:effectLst>
              </a:rPr>
              <a:t>Esquema</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148483" name="Rectangle 3">
            <a:extLst>
              <a:ext uri="{FF2B5EF4-FFF2-40B4-BE49-F238E27FC236}">
                <a16:creationId xmlns:a16="http://schemas.microsoft.com/office/drawing/2014/main" id="{4B1BB85E-F1C0-418F-2B89-55A7DD1FC927}"/>
              </a:ext>
            </a:extLst>
          </p:cNvPr>
          <p:cNvSpPr>
            <a:spLocks noGrp="1" noChangeArrowheads="1"/>
          </p:cNvSpPr>
          <p:nvPr>
            <p:ph type="body" idx="1"/>
          </p:nvPr>
        </p:nvSpPr>
        <p:spPr>
          <a:xfrm>
            <a:off x="609600" y="1600200"/>
            <a:ext cx="8077200"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s-CO" dirty="0">
                <a:effectLst>
                  <a:outerShdw blurRad="38100" dist="38100" dir="2700000" algn="tl">
                    <a:srgbClr val="000000">
                      <a:alpha val="43137"/>
                    </a:srgbClr>
                  </a:outerShdw>
                </a:effectLst>
                <a:ea typeface="+mn-ea"/>
                <a:cs typeface="+mn-cs"/>
              </a:rPr>
              <a:t>Las instrucciones de Dios para entrar en el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(7:1-4)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Entrada al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(7:5-12)</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Dios sella el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(7:13-16)</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El diluvio descrito </a:t>
            </a:r>
            <a:r>
              <a:rPr lang="en-US" dirty="0">
                <a:effectLst>
                  <a:outerShdw blurRad="38100" dist="38100" dir="2700000" algn="tl">
                    <a:srgbClr val="000000">
                      <a:alpha val="43137"/>
                    </a:srgbClr>
                  </a:outerShdw>
                </a:effectLst>
                <a:latin typeface="Calibri" panose="020F0502020204030204" pitchFamily="34" charset="0"/>
                <a:ea typeface="+mn-ea"/>
                <a:cs typeface="+mn-cs"/>
              </a:rPr>
              <a:t>(7:17-24)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6D0AA77A-C1B6-19A3-1EA2-554B211ADA5E}"/>
              </a:ext>
            </a:extLst>
          </p:cNvPr>
          <p:cNvPicPr>
            <a:picLocks noChangeAspect="1"/>
          </p:cNvPicPr>
          <p:nvPr/>
        </p:nvPicPr>
        <p:blipFill>
          <a:blip r:embed="rId2"/>
          <a:stretch>
            <a:fillRect/>
          </a:stretch>
        </p:blipFill>
        <p:spPr>
          <a:xfrm>
            <a:off x="7315200" y="44726"/>
            <a:ext cx="1743607" cy="1249788"/>
          </a:xfrm>
          <a:prstGeom prst="rect">
            <a:avLst/>
          </a:prstGeom>
        </p:spPr>
      </p:pic>
    </p:spTree>
    <p:extLst>
      <p:ext uri="{BB962C8B-B14F-4D97-AF65-F5344CB8AC3E}">
        <p14:creationId xmlns:p14="http://schemas.microsoft.com/office/powerpoint/2010/main" val="33900770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260969"/>
            <a:ext cx="8839200" cy="2862322"/>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te bendiga y te guarde;</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haga resplandecer Su rostro sobre ti,</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tenga de ti misericordia;</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alce sobre ti Su rostro,</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 dé paz”</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454931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0758-1316-BCC1-6B63-676E4E4BE594}"/>
            </a:ext>
          </a:extLst>
        </p:cNvPr>
        <p:cNvGrpSpPr/>
        <p:nvPr/>
      </p:nvGrpSpPr>
      <p:grpSpPr>
        <a:xfrm>
          <a:off x="0" y="0"/>
          <a:ext cx="0" cy="0"/>
          <a:chOff x="0" y="0"/>
          <a:chExt cx="0" cy="0"/>
        </a:xfrm>
      </p:grpSpPr>
      <p:sp>
        <p:nvSpPr>
          <p:cNvPr id="139266" name="Rectangle 2">
            <a:extLst>
              <a:ext uri="{FF2B5EF4-FFF2-40B4-BE49-F238E27FC236}">
                <a16:creationId xmlns:a16="http://schemas.microsoft.com/office/drawing/2014/main" id="{0C1B0AD2-005F-C8CA-4FC7-A83A763C2A26}"/>
              </a:ext>
            </a:extLst>
          </p:cNvPr>
          <p:cNvSpPr>
            <a:spLocks noGrp="1" noChangeArrowheads="1"/>
          </p:cNvSpPr>
          <p:nvPr>
            <p:ph type="title"/>
          </p:nvPr>
        </p:nvSpPr>
        <p:spPr>
          <a:xfrm>
            <a:off x="3467100" y="228600"/>
            <a:ext cx="2209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El Diluvio</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(Gén 6–9)</a:t>
            </a:r>
          </a:p>
        </p:txBody>
      </p:sp>
      <p:sp>
        <p:nvSpPr>
          <p:cNvPr id="35843" name="Rectangle 3">
            <a:extLst>
              <a:ext uri="{FF2B5EF4-FFF2-40B4-BE49-F238E27FC236}">
                <a16:creationId xmlns:a16="http://schemas.microsoft.com/office/drawing/2014/main" id="{AE15BEBD-B893-3C65-3978-487A7493CC65}"/>
              </a:ext>
            </a:extLst>
          </p:cNvPr>
          <p:cNvSpPr>
            <a:spLocks noGrp="1" noChangeArrowheads="1"/>
          </p:cNvSpPr>
          <p:nvPr>
            <p:ph type="body" idx="1"/>
          </p:nvPr>
        </p:nvSpPr>
        <p:spPr>
          <a:xfrm>
            <a:off x="1409700" y="1946275"/>
            <a:ext cx="6819900" cy="3463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s-CO" noProof="0" dirty="0">
                <a:effectLst>
                  <a:outerShdw blurRad="38100" dist="38100" dir="2700000" algn="tl">
                    <a:srgbClr val="000000">
                      <a:alpha val="43137"/>
                    </a:srgbClr>
                  </a:outerShdw>
                </a:effectLst>
                <a:ea typeface="+mn-ea"/>
                <a:cs typeface="+mn-cs"/>
              </a:rPr>
              <a:t>Eventos</a:t>
            </a:r>
            <a:r>
              <a:rPr lang="en-US" dirty="0">
                <a:effectLst>
                  <a:outerShdw blurRad="38100" dist="38100" dir="2700000" algn="tl">
                    <a:srgbClr val="000000">
                      <a:alpha val="43137"/>
                    </a:srgbClr>
                  </a:outerShdw>
                </a:effectLst>
                <a:ea typeface="+mn-ea"/>
                <a:cs typeface="+mn-cs"/>
              </a:rPr>
              <a:t> antes del diluvio </a:t>
            </a:r>
            <a:r>
              <a:rPr lang="en-US" dirty="0">
                <a:effectLst>
                  <a:outerShdw blurRad="38100" dist="38100" dir="2700000" algn="tl">
                    <a:srgbClr val="000000">
                      <a:alpha val="43137"/>
                    </a:srgbClr>
                  </a:outerShdw>
                </a:effectLst>
                <a:latin typeface="Calibri" panose="020F0502020204030204" pitchFamily="34" charset="0"/>
                <a:ea typeface="+mn-ea"/>
                <a:cs typeface="+mn-cs"/>
              </a:rPr>
              <a:t>(G</a:t>
            </a:r>
            <a:r>
              <a:rPr lang="en-US" dirty="0">
                <a:effectLst>
                  <a:outerShdw blurRad="38100" dist="38100" dir="2700000" algn="tl">
                    <a:srgbClr val="000000">
                      <a:alpha val="43137"/>
                    </a:srgbClr>
                  </a:outerShdw>
                </a:effectLst>
                <a:ea typeface="+mn-ea"/>
                <a:cs typeface="+mn-cs"/>
              </a:rPr>
              <a:t>é</a:t>
            </a:r>
            <a:r>
              <a:rPr lang="en-US" dirty="0">
                <a:effectLst>
                  <a:outerShdw blurRad="38100" dist="38100" dir="2700000" algn="tl">
                    <a:srgbClr val="000000">
                      <a:alpha val="43137"/>
                    </a:srgbClr>
                  </a:outerShdw>
                </a:effectLst>
                <a:latin typeface="Calibri" panose="020F0502020204030204" pitchFamily="34" charset="0"/>
                <a:ea typeface="+mn-ea"/>
                <a:cs typeface="+mn-cs"/>
              </a:rPr>
              <a:t>n 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El diluvio (G</a:t>
            </a:r>
            <a:r>
              <a:rPr lang="en-US" b="1" u="sng" dirty="0">
                <a:solidFill>
                  <a:srgbClr val="FFFFCC"/>
                </a:solidFill>
                <a:effectLst>
                  <a:outerShdw blurRad="38100" dist="38100" dir="2700000" algn="tl">
                    <a:srgbClr val="000000">
                      <a:alpha val="43137"/>
                    </a:srgbClr>
                  </a:outerShdw>
                </a:effectLst>
                <a:ea typeface="+mn-ea"/>
                <a:cs typeface="+mn-cs"/>
              </a:rPr>
              <a:t>é</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n 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Las aguas bajan </a:t>
            </a:r>
            <a:r>
              <a:rPr lang="en-US" dirty="0">
                <a:effectLst>
                  <a:outerShdw blurRad="38100" dist="38100" dir="2700000" algn="tl">
                    <a:srgbClr val="000000">
                      <a:alpha val="43137"/>
                    </a:srgbClr>
                  </a:outerShdw>
                </a:effectLst>
                <a:latin typeface="Calibri" panose="020F0502020204030204" pitchFamily="34" charset="0"/>
                <a:ea typeface="+mn-ea"/>
                <a:cs typeface="+mn-cs"/>
              </a:rPr>
              <a:t>(Gén 8)</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Eventos posteriores al diluvio </a:t>
            </a:r>
            <a:r>
              <a:rPr lang="en-US" dirty="0">
                <a:effectLst>
                  <a:outerShdw blurRad="38100" dist="38100" dir="2700000" algn="tl">
                    <a:srgbClr val="000000">
                      <a:alpha val="43137"/>
                    </a:srgbClr>
                  </a:outerShdw>
                </a:effectLst>
                <a:latin typeface="Calibri" panose="020F0502020204030204" pitchFamily="34" charset="0"/>
                <a:ea typeface="+mn-ea"/>
                <a:cs typeface="+mn-cs"/>
              </a:rPr>
              <a:t>(Gén 9)</a:t>
            </a:r>
          </a:p>
        </p:txBody>
      </p:sp>
      <p:pic>
        <p:nvPicPr>
          <p:cNvPr id="2" name="Picture 1">
            <a:extLst>
              <a:ext uri="{FF2B5EF4-FFF2-40B4-BE49-F238E27FC236}">
                <a16:creationId xmlns:a16="http://schemas.microsoft.com/office/drawing/2014/main" id="{28659144-F488-DDCB-261D-C92C99C9CFD0}"/>
              </a:ext>
            </a:extLst>
          </p:cNvPr>
          <p:cNvPicPr>
            <a:picLocks noChangeAspect="1"/>
          </p:cNvPicPr>
          <p:nvPr/>
        </p:nvPicPr>
        <p:blipFill>
          <a:blip r:embed="rId2"/>
          <a:stretch>
            <a:fillRect/>
          </a:stretch>
        </p:blipFill>
        <p:spPr>
          <a:xfrm>
            <a:off x="7315200" y="31694"/>
            <a:ext cx="1743607" cy="1249788"/>
          </a:xfrm>
          <a:prstGeom prst="rect">
            <a:avLst/>
          </a:prstGeom>
        </p:spPr>
      </p:pic>
    </p:spTree>
    <p:extLst>
      <p:ext uri="{BB962C8B-B14F-4D97-AF65-F5344CB8AC3E}">
        <p14:creationId xmlns:p14="http://schemas.microsoft.com/office/powerpoint/2010/main" val="477480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ctrTitle" idx="4294967295"/>
          </p:nvPr>
        </p:nvSpPr>
        <p:spPr>
          <a:xfrm>
            <a:off x="2857500" y="228600"/>
            <a:ext cx="3429000" cy="1097280"/>
          </a:xfrm>
        </p:spPr>
        <p:txBody>
          <a:bodyPr/>
          <a:lstStyle/>
          <a:p>
            <a:pPr lvl="0" algn="ctr" eaLnBrk="1" hangingPunct="1">
              <a:spcBef>
                <a:spcPct val="20000"/>
              </a:spcBef>
              <a:buClr>
                <a:srgbClr val="00FFFF"/>
              </a:buClr>
              <a:buSzPct val="75000"/>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rPr>
              <a:t>Génesis 7</a:t>
            </a:r>
            <a:br>
              <a:rPr lang="en-US" sz="3600" dirty="0">
                <a:solidFill>
                  <a:schemeClr val="tx2"/>
                </a:solidFill>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El Diluvio</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1A5DEF34-151F-4412-B2B3-743E96FB24AE}"/>
              </a:ext>
            </a:extLst>
          </p:cNvPr>
          <p:cNvPicPr>
            <a:picLocks noChangeAspect="1"/>
          </p:cNvPicPr>
          <p:nvPr/>
        </p:nvPicPr>
        <p:blipFill>
          <a:blip r:embed="rId2"/>
          <a:stretch>
            <a:fillRect/>
          </a:stretch>
        </p:blipFill>
        <p:spPr>
          <a:xfrm>
            <a:off x="874059" y="1676400"/>
            <a:ext cx="7395882" cy="4572000"/>
          </a:xfrm>
          <a:prstGeom prst="rect">
            <a:avLst/>
          </a:prstGeom>
        </p:spPr>
      </p:pic>
      <p:pic>
        <p:nvPicPr>
          <p:cNvPr id="3" name="Picture 2">
            <a:extLst>
              <a:ext uri="{FF2B5EF4-FFF2-40B4-BE49-F238E27FC236}">
                <a16:creationId xmlns:a16="http://schemas.microsoft.com/office/drawing/2014/main" id="{2C4E2E7B-071E-4E00-A2FE-8A209CF07BD1}"/>
              </a:ext>
            </a:extLst>
          </p:cNvPr>
          <p:cNvPicPr>
            <a:picLocks noChangeAspect="1"/>
          </p:cNvPicPr>
          <p:nvPr/>
        </p:nvPicPr>
        <p:blipFill>
          <a:blip r:embed="rId3"/>
          <a:stretch>
            <a:fillRect/>
          </a:stretch>
        </p:blipFill>
        <p:spPr>
          <a:xfrm>
            <a:off x="7315200" y="38437"/>
            <a:ext cx="1743607" cy="124978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BB72C-EF2D-2121-E361-D9C6EF8DCD9B}"/>
            </a:ext>
          </a:extLst>
        </p:cNvPr>
        <p:cNvGrpSpPr/>
        <p:nvPr/>
      </p:nvGrpSpPr>
      <p:grpSpPr>
        <a:xfrm>
          <a:off x="0" y="0"/>
          <a:ext cx="0" cy="0"/>
          <a:chOff x="0" y="0"/>
          <a:chExt cx="0" cy="0"/>
        </a:xfrm>
      </p:grpSpPr>
      <p:sp>
        <p:nvSpPr>
          <p:cNvPr id="159746" name="Rectangle 2">
            <a:extLst>
              <a:ext uri="{FF2B5EF4-FFF2-40B4-BE49-F238E27FC236}">
                <a16:creationId xmlns:a16="http://schemas.microsoft.com/office/drawing/2014/main" id="{7D2684D1-FA18-09C0-959E-D8A385025154}"/>
              </a:ext>
            </a:extLst>
          </p:cNvPr>
          <p:cNvSpPr>
            <a:spLocks noGrp="1" noChangeArrowheads="1"/>
          </p:cNvSpPr>
          <p:nvPr>
            <p:ph type="title"/>
          </p:nvPr>
        </p:nvSpPr>
        <p:spPr>
          <a:xfrm>
            <a:off x="2438400" y="16764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Génesis 7 </a:t>
            </a:r>
            <a:r>
              <a:rPr lang="en-US" sz="3600" dirty="0">
                <a:effectLst>
                  <a:outerShdw blurRad="38100" dist="38100" dir="2700000" algn="tl">
                    <a:srgbClr val="000000">
                      <a:alpha val="43137"/>
                    </a:srgbClr>
                  </a:outerShdw>
                </a:effectLst>
              </a:rPr>
              <a:t>Esquema</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148483" name="Rectangle 3">
            <a:extLst>
              <a:ext uri="{FF2B5EF4-FFF2-40B4-BE49-F238E27FC236}">
                <a16:creationId xmlns:a16="http://schemas.microsoft.com/office/drawing/2014/main" id="{A69D6E3B-37E5-BD61-180D-CD9D7E12CCCD}"/>
              </a:ext>
            </a:extLst>
          </p:cNvPr>
          <p:cNvSpPr>
            <a:spLocks noGrp="1" noChangeArrowheads="1"/>
          </p:cNvSpPr>
          <p:nvPr>
            <p:ph type="body" idx="1"/>
          </p:nvPr>
        </p:nvSpPr>
        <p:spPr>
          <a:xfrm>
            <a:off x="609600" y="1600200"/>
            <a:ext cx="8077200"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s-CO" dirty="0">
                <a:effectLst>
                  <a:outerShdw blurRad="38100" dist="38100" dir="2700000" algn="tl">
                    <a:srgbClr val="000000">
                      <a:alpha val="43137"/>
                    </a:srgbClr>
                  </a:outerShdw>
                </a:effectLst>
                <a:ea typeface="+mn-ea"/>
                <a:cs typeface="+mn-cs"/>
              </a:rPr>
              <a:t>Las instrucciones de Dios para entrar en el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(7:1-4)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Entrada al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(7:5-12)</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Dios sella el arca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(7:13-16)</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El diluvio descrito </a:t>
            </a:r>
            <a:r>
              <a:rPr lang="en-US" dirty="0">
                <a:effectLst>
                  <a:outerShdw blurRad="38100" dist="38100" dir="2700000" algn="tl">
                    <a:srgbClr val="000000">
                      <a:alpha val="43137"/>
                    </a:srgbClr>
                  </a:outerShdw>
                </a:effectLst>
                <a:latin typeface="Calibri" panose="020F0502020204030204" pitchFamily="34" charset="0"/>
                <a:ea typeface="+mn-ea"/>
                <a:cs typeface="+mn-cs"/>
              </a:rPr>
              <a:t>(7:17-24)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0DA102B1-AF0D-665F-3D2C-D0BE9AD3CD83}"/>
              </a:ext>
            </a:extLst>
          </p:cNvPr>
          <p:cNvPicPr>
            <a:picLocks noChangeAspect="1"/>
          </p:cNvPicPr>
          <p:nvPr/>
        </p:nvPicPr>
        <p:blipFill>
          <a:blip r:embed="rId2"/>
          <a:stretch>
            <a:fillRect/>
          </a:stretch>
        </p:blipFill>
        <p:spPr>
          <a:xfrm>
            <a:off x="7315200" y="44726"/>
            <a:ext cx="1743607" cy="1249788"/>
          </a:xfrm>
          <a:prstGeom prst="rect">
            <a:avLst/>
          </a:prstGeom>
        </p:spPr>
      </p:pic>
    </p:spTree>
    <p:extLst>
      <p:ext uri="{BB962C8B-B14F-4D97-AF65-F5344CB8AC3E}">
        <p14:creationId xmlns:p14="http://schemas.microsoft.com/office/powerpoint/2010/main" val="185083167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14750</TotalTime>
  <Words>3439</Words>
  <Application>Microsoft Office PowerPoint</Application>
  <PresentationFormat>On-screen Show (4:3)</PresentationFormat>
  <Paragraphs>300</Paragraphs>
  <Slides>63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Abadi MT Condensed Light</vt:lpstr>
      <vt:lpstr>Arial</vt:lpstr>
      <vt:lpstr>Book Antiqua</vt:lpstr>
      <vt:lpstr>Calibri</vt:lpstr>
      <vt:lpstr>Century Gothic</vt:lpstr>
      <vt:lpstr>Times New Roman</vt:lpstr>
      <vt:lpstr>Wingdings</vt:lpstr>
      <vt:lpstr>Azure</vt:lpstr>
      <vt:lpstr>PowerPoint Presentation</vt:lpstr>
      <vt:lpstr>ESTRUCTURA DE GÉNESIS</vt:lpstr>
      <vt:lpstr>ESTRUCTURA DE GÉNESIS</vt:lpstr>
      <vt:lpstr>ESTRUCTURA DE GÉNESIS</vt:lpstr>
      <vt:lpstr>PowerPoint Presentation</vt:lpstr>
      <vt:lpstr>ESTRUCTURA DE GÉNESIS</vt:lpstr>
      <vt:lpstr>El Diluvio (Gén 6–9)</vt:lpstr>
      <vt:lpstr>Génesis 7 El Diluvio</vt:lpstr>
      <vt:lpstr>Génesis 7 Esquema</vt:lpstr>
      <vt:lpstr>PowerPoint Presentation</vt:lpstr>
      <vt:lpstr>PowerPoint Presentation</vt:lpstr>
      <vt:lpstr>Dimensiones del Arca (Génesis 6:15)</vt:lpstr>
      <vt:lpstr>PowerPoint Presentation</vt:lpstr>
      <vt:lpstr>PowerPoint Presentation</vt:lpstr>
      <vt:lpstr>PowerPoint Presentation</vt:lpstr>
      <vt:lpstr>PowerPoint Presentation</vt:lpstr>
      <vt:lpstr>PowerPoint Presentation</vt:lpstr>
      <vt:lpstr>Génesis 7 Esquema</vt:lpstr>
      <vt:lpstr>Dimensiones del Arca (Génesis 6:15)</vt:lpstr>
      <vt:lpstr>PowerPoint Presentation</vt:lpstr>
      <vt:lpstr>PowerPoint Presentation</vt:lpstr>
      <vt:lpstr>H.C. Leupold  Exposition of Genesis (Grand Rapids: Baker, 1942), vol. 1, p. 301-302.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¿Diluvio Local?</vt:lpstr>
      <vt:lpstr>¿Diluvio Local?</vt:lpstr>
      <vt:lpstr>¿Diluvio Local?</vt:lpstr>
      <vt:lpstr>¿Diluvio Local?</vt:lpstr>
      <vt:lpstr>¿Diluvio Local?</vt:lpstr>
      <vt:lpstr>PowerPoint Presentation</vt:lpstr>
      <vt:lpstr>¿Diluvio Local?</vt:lpstr>
      <vt:lpstr>PowerPoint Presentation</vt:lpstr>
      <vt:lpstr>¿Diluvio Local?</vt:lpstr>
      <vt:lpstr>Respondiendo a los argumentos bíblicos del diluvio local</vt:lpstr>
      <vt:lpstr>Respondiendo a los argumentos bíblicos del diluvio local</vt:lpstr>
      <vt:lpstr>Respondiendo a los argumentos bíblicos del diluvio local</vt:lpstr>
      <vt:lpstr>PowerPoint Presentation</vt:lpstr>
      <vt:lpstr>Respondiendo a los argumentos bíblicos del diluvio local</vt:lpstr>
      <vt:lpstr>H.C. Leupold  Exposition of Genesis (Grand Rapids: Baker, 1942), vol. 1, p. 301-302. </vt:lpstr>
      <vt:lpstr>Respondiendo a los argumentos bíblicos del diluvio local</vt:lpstr>
      <vt:lpstr>PowerPoint Presentation</vt:lpstr>
      <vt:lpstr>Respondiendo a los argumentos bíblicos del diluvio local</vt:lpstr>
      <vt:lpstr>PowerPoint Presentation</vt:lpstr>
      <vt:lpstr>PowerPoint Presentation</vt:lpstr>
      <vt:lpstr>Razones en contra de una diluvio local</vt:lpstr>
      <vt:lpstr>Razones en contra de una diluvio local</vt:lpstr>
      <vt:lpstr>Dimensiones del Arca (Génesis 6:15)</vt:lpstr>
      <vt:lpstr>PowerPoint Presentation</vt:lpstr>
      <vt:lpstr>Razones en contra de una diluvio local</vt:lpstr>
      <vt:lpstr>PowerPoint Presentation</vt:lpstr>
      <vt:lpstr>Razones en contra de una diluvio local</vt:lpstr>
      <vt:lpstr>Razones en contra de una diluvio local</vt:lpstr>
      <vt:lpstr>PowerPoint Presentation</vt:lpstr>
      <vt:lpstr>PowerPoint Presentation</vt:lpstr>
      <vt:lpstr>PowerPoint Presentation</vt:lpstr>
      <vt:lpstr>Conclusión</vt:lpstr>
      <vt:lpstr>Génesis 7 Esquema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031 - 7v13-24</dc:title>
  <dc:subject>Genesis 7</dc:subject>
  <dc:creator>A. Woods</dc:creator>
  <dc:description>Modified by Jim McGowan</dc:description>
  <cp:lastModifiedBy>Claudia Mora</cp:lastModifiedBy>
  <cp:revision>1515</cp:revision>
  <cp:lastPrinted>2021-04-08T15:04:01Z</cp:lastPrinted>
  <dcterms:created xsi:type="dcterms:W3CDTF">2009-03-17T12:21:13Z</dcterms:created>
  <dcterms:modified xsi:type="dcterms:W3CDTF">2026-03-31T22:56:22Z</dcterms:modified>
</cp:coreProperties>
</file>