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26"/>
  </p:notesMasterIdLst>
  <p:handoutMasterIdLst>
    <p:handoutMasterId r:id="rId127"/>
  </p:handoutMasterIdLst>
  <p:sldIdLst>
    <p:sldId id="2018" r:id="rId2"/>
    <p:sldId id="2158" r:id="rId3"/>
    <p:sldId id="28018" r:id="rId4"/>
    <p:sldId id="28375" r:id="rId5"/>
    <p:sldId id="2041" r:id="rId6"/>
    <p:sldId id="28516" r:id="rId7"/>
    <p:sldId id="28529" r:id="rId8"/>
    <p:sldId id="28574" r:id="rId9"/>
    <p:sldId id="27663" r:id="rId10"/>
    <p:sldId id="28584" r:id="rId11"/>
    <p:sldId id="28585" r:id="rId12"/>
    <p:sldId id="28485" r:id="rId13"/>
    <p:sldId id="28380" r:id="rId14"/>
    <p:sldId id="28626" r:id="rId15"/>
    <p:sldId id="28628" r:id="rId16"/>
    <p:sldId id="28575" r:id="rId17"/>
    <p:sldId id="28576" r:id="rId18"/>
    <p:sldId id="28586" r:id="rId19"/>
    <p:sldId id="28577" r:id="rId20"/>
    <p:sldId id="6576" r:id="rId21"/>
    <p:sldId id="28462" r:id="rId22"/>
    <p:sldId id="1379" r:id="rId23"/>
    <p:sldId id="1354" r:id="rId24"/>
    <p:sldId id="3738" r:id="rId25"/>
    <p:sldId id="5179" r:id="rId26"/>
    <p:sldId id="28512" r:id="rId27"/>
    <p:sldId id="28578" r:id="rId28"/>
    <p:sldId id="8974" r:id="rId29"/>
    <p:sldId id="7921" r:id="rId30"/>
    <p:sldId id="7978" r:id="rId31"/>
    <p:sldId id="944" r:id="rId32"/>
    <p:sldId id="3637" r:id="rId33"/>
    <p:sldId id="28579" r:id="rId34"/>
    <p:sldId id="28587" r:id="rId35"/>
    <p:sldId id="28588" r:id="rId36"/>
    <p:sldId id="28627" r:id="rId37"/>
    <p:sldId id="28580" r:id="rId38"/>
    <p:sldId id="28517" r:id="rId39"/>
    <p:sldId id="28537" r:id="rId40"/>
    <p:sldId id="28538" r:id="rId41"/>
    <p:sldId id="28098" r:id="rId42"/>
    <p:sldId id="28539" r:id="rId43"/>
    <p:sldId id="28589" r:id="rId44"/>
    <p:sldId id="962" r:id="rId45"/>
    <p:sldId id="28540" r:id="rId46"/>
    <p:sldId id="28541" r:id="rId47"/>
    <p:sldId id="28451" r:id="rId48"/>
    <p:sldId id="28542" r:id="rId49"/>
    <p:sldId id="28590" r:id="rId50"/>
    <p:sldId id="28591" r:id="rId51"/>
    <p:sldId id="28592" r:id="rId52"/>
    <p:sldId id="28543" r:id="rId53"/>
    <p:sldId id="28593" r:id="rId54"/>
    <p:sldId id="28594" r:id="rId55"/>
    <p:sldId id="28595" r:id="rId56"/>
    <p:sldId id="28544" r:id="rId57"/>
    <p:sldId id="28596" r:id="rId58"/>
    <p:sldId id="28583" r:id="rId59"/>
    <p:sldId id="28518" r:id="rId60"/>
    <p:sldId id="28545" r:id="rId61"/>
    <p:sldId id="28546" r:id="rId62"/>
    <p:sldId id="28547" r:id="rId63"/>
    <p:sldId id="28548" r:id="rId64"/>
    <p:sldId id="28519" r:id="rId65"/>
    <p:sldId id="28549" r:id="rId66"/>
    <p:sldId id="28550" r:id="rId67"/>
    <p:sldId id="28551" r:id="rId68"/>
    <p:sldId id="28552" r:id="rId69"/>
    <p:sldId id="28597" r:id="rId70"/>
    <p:sldId id="28455" r:id="rId71"/>
    <p:sldId id="28553" r:id="rId72"/>
    <p:sldId id="28598" r:id="rId73"/>
    <p:sldId id="28599" r:id="rId74"/>
    <p:sldId id="28600" r:id="rId75"/>
    <p:sldId id="28601" r:id="rId76"/>
    <p:sldId id="28603" r:id="rId77"/>
    <p:sldId id="28602" r:id="rId78"/>
    <p:sldId id="28572" r:id="rId79"/>
    <p:sldId id="28555" r:id="rId80"/>
    <p:sldId id="28556" r:id="rId81"/>
    <p:sldId id="28558" r:id="rId82"/>
    <p:sldId id="28559" r:id="rId83"/>
    <p:sldId id="28604" r:id="rId84"/>
    <p:sldId id="28605" r:id="rId85"/>
    <p:sldId id="28606" r:id="rId86"/>
    <p:sldId id="28510" r:id="rId87"/>
    <p:sldId id="28608" r:id="rId88"/>
    <p:sldId id="28610" r:id="rId89"/>
    <p:sldId id="28609" r:id="rId90"/>
    <p:sldId id="28611" r:id="rId91"/>
    <p:sldId id="28560" r:id="rId92"/>
    <p:sldId id="28612" r:id="rId93"/>
    <p:sldId id="28561" r:id="rId94"/>
    <p:sldId id="28613" r:id="rId95"/>
    <p:sldId id="28562" r:id="rId96"/>
    <p:sldId id="28614" r:id="rId97"/>
    <p:sldId id="28615" r:id="rId98"/>
    <p:sldId id="28607" r:id="rId99"/>
    <p:sldId id="943" r:id="rId100"/>
    <p:sldId id="28616" r:id="rId101"/>
    <p:sldId id="9105" r:id="rId102"/>
    <p:sldId id="28557" r:id="rId103"/>
    <p:sldId id="28563" r:id="rId104"/>
    <p:sldId id="28564" r:id="rId105"/>
    <p:sldId id="28565" r:id="rId106"/>
    <p:sldId id="28617" r:id="rId107"/>
    <p:sldId id="28618" r:id="rId108"/>
    <p:sldId id="28566" r:id="rId109"/>
    <p:sldId id="28567" r:id="rId110"/>
    <p:sldId id="28619" r:id="rId111"/>
    <p:sldId id="284" r:id="rId112"/>
    <p:sldId id="345" r:id="rId113"/>
    <p:sldId id="6619" r:id="rId114"/>
    <p:sldId id="28620" r:id="rId115"/>
    <p:sldId id="28621" r:id="rId116"/>
    <p:sldId id="28569" r:id="rId117"/>
    <p:sldId id="28622" r:id="rId118"/>
    <p:sldId id="28623" r:id="rId119"/>
    <p:sldId id="28624" r:id="rId120"/>
    <p:sldId id="28570" r:id="rId121"/>
    <p:sldId id="28571" r:id="rId122"/>
    <p:sldId id="28174" r:id="rId123"/>
    <p:sldId id="28625" r:id="rId124"/>
    <p:sldId id="27632" r:id="rId125"/>
  </p:sldIdLst>
  <p:sldSz cx="12192000" cy="6858000"/>
  <p:notesSz cx="7315200" cy="9601200"/>
  <p:custDataLst>
    <p:tags r:id="rId128"/>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99"/>
    <a:srgbClr val="0000FF"/>
    <a:srgbClr val="000066"/>
    <a:srgbClr val="008000"/>
    <a:srgbClr val="33CC33"/>
    <a:srgbClr val="0099FF"/>
    <a:srgbClr val="FFFF00"/>
    <a:srgbClr val="A500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04" autoAdjust="0"/>
    <p:restoredTop sz="95974" autoAdjust="0"/>
  </p:normalViewPr>
  <p:slideViewPr>
    <p:cSldViewPr>
      <p:cViewPr varScale="1">
        <p:scale>
          <a:sx n="107" d="100"/>
          <a:sy n="107" d="100"/>
        </p:scale>
        <p:origin x="492" y="37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9" d="100"/>
          <a:sy n="89" d="100"/>
        </p:scale>
        <p:origin x="3728" y="8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gs" Target="tags/tag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sz="1500"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cs typeface="Arial" panose="020B0604020202020204" pitchFamily="34" charset="0"/>
              </a:defRPr>
            </a:lvl1pPr>
          </a:lstStyle>
          <a:p>
            <a:pPr>
              <a:defRPr/>
            </a:pPr>
            <a:fld id="{B431BCF1-9F7D-49CF-B1E8-9146FE8C498C}" type="slidenum">
              <a:rPr lang="en-US" altLang="en-US">
                <a:latin typeface="+mn-lt"/>
              </a:rPr>
              <a:pPr>
                <a:defRPr/>
              </a:pPr>
              <a:t>‹#›</a:t>
            </a:fld>
            <a:endParaRPr lang="en-US" altLang="en-US" dirty="0">
              <a:latin typeface="+mn-lt"/>
            </a:endParaRPr>
          </a:p>
        </p:txBody>
      </p:sp>
      <p:sp>
        <p:nvSpPr>
          <p:cNvPr id="2" name="Header Placeholder 1">
            <a:extLst>
              <a:ext uri="{FF2B5EF4-FFF2-40B4-BE49-F238E27FC236}">
                <a16:creationId xmlns:a16="http://schemas.microsoft.com/office/drawing/2014/main" id="{A9493A41-A676-1A46-D196-EAAD0D01BE19}"/>
              </a:ext>
            </a:extLst>
          </p:cNvPr>
          <p:cNvSpPr>
            <a:spLocks noGrp="1"/>
          </p:cNvSpPr>
          <p:nvPr>
            <p:ph type="hdr" sz="quarter"/>
          </p:nvPr>
        </p:nvSpPr>
        <p:spPr>
          <a:xfrm>
            <a:off x="1714404" y="124354"/>
            <a:ext cx="4347077" cy="820028"/>
          </a:xfrm>
          <a:prstGeom prst="rect">
            <a:avLst/>
          </a:prstGeom>
        </p:spPr>
        <p:txBody>
          <a:bodyPr vert="horz" lIns="123621" tIns="61810" rIns="123621" bIns="61810"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037 Exodus 10v7-29</a:t>
            </a:r>
          </a:p>
          <a:p>
            <a:pPr>
              <a:defRPr/>
            </a:pPr>
            <a:r>
              <a:rPr lang="en-US" sz="1500" dirty="0"/>
              <a:t>03-29-2026</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02FA301A-137B-41F1-AC35-29D932AF757D}" type="datetimeFigureOut">
              <a:rPr lang="en-US" smtClean="0"/>
              <a:pPr>
                <a:defRPr/>
              </a:pPr>
              <a:t>3/28/26</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cs typeface="Arial" panose="020B0604020202020204" pitchFamily="34" charset="0"/>
              </a:defRPr>
            </a:lvl1pPr>
          </a:lstStyle>
          <a:p>
            <a:pPr>
              <a:defRPr/>
            </a:pPr>
            <a:fld id="{0A6B008D-698A-4CC7-B9FE-2543C3C21294}"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10</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691530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117</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76038-32F1-1683-5497-BD1209299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7D6C5-2812-A588-AD61-AEDD316315B3}"/>
              </a:ext>
            </a:extLst>
          </p:cNvPr>
          <p:cNvSpPr>
            <a:spLocks noGrp="1" noRot="1" noChangeAspect="1"/>
          </p:cNvSpPr>
          <p:nvPr>
            <p:ph type="sldImg"/>
          </p:nvPr>
        </p:nvSpPr>
        <p:spPr>
          <a:xfrm>
            <a:off x="584200" y="744538"/>
            <a:ext cx="6607175" cy="3716337"/>
          </a:xfrm>
        </p:spPr>
      </p:sp>
      <p:sp>
        <p:nvSpPr>
          <p:cNvPr id="3" name="Notes Placeholder 2">
            <a:extLst>
              <a:ext uri="{FF2B5EF4-FFF2-40B4-BE49-F238E27FC236}">
                <a16:creationId xmlns:a16="http://schemas.microsoft.com/office/drawing/2014/main" id="{21C6CAF4-6032-7E4F-FF24-C62E74FF061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C9F78A3-6726-762B-5DC8-D5566010BACB}"/>
              </a:ext>
            </a:extLst>
          </p:cNvPr>
          <p:cNvSpPr>
            <a:spLocks noGrp="1"/>
          </p:cNvSpPr>
          <p:nvPr>
            <p:ph type="hdr" sz="quarter"/>
          </p:nvPr>
        </p:nvSpPr>
        <p:spPr/>
        <p:txBody>
          <a:bodyPr/>
          <a:lstStyle/>
          <a:p>
            <a:pPr>
              <a:defRPr/>
            </a:pPr>
            <a:r>
              <a:rPr lang="en-US"/>
              <a:t>Dr. Andy Woods</a:t>
            </a:r>
            <a:endParaRPr lang="en-US" dirty="0"/>
          </a:p>
        </p:txBody>
      </p:sp>
      <p:sp>
        <p:nvSpPr>
          <p:cNvPr id="5" name="Date Placeholder 4">
            <a:extLst>
              <a:ext uri="{FF2B5EF4-FFF2-40B4-BE49-F238E27FC236}">
                <a16:creationId xmlns:a16="http://schemas.microsoft.com/office/drawing/2014/main" id="{FF8826EB-2362-431C-4C68-1ED42AA9D998}"/>
              </a:ext>
            </a:extLst>
          </p:cNvPr>
          <p:cNvSpPr>
            <a:spLocks noGrp="1"/>
          </p:cNvSpPr>
          <p:nvPr>
            <p:ph type="dt" idx="1"/>
          </p:nvPr>
        </p:nvSpPr>
        <p:spPr/>
        <p:txBody>
          <a:bodyPr/>
          <a:lstStyle/>
          <a:p>
            <a:pPr>
              <a:defRPr/>
            </a:pPr>
            <a:r>
              <a:rPr lang="en-US"/>
              <a:t>9/11/2016</a:t>
            </a:r>
            <a:endParaRPr lang="en-US" dirty="0"/>
          </a:p>
        </p:txBody>
      </p:sp>
      <p:sp>
        <p:nvSpPr>
          <p:cNvPr id="6" name="Footer Placeholder 5">
            <a:extLst>
              <a:ext uri="{FF2B5EF4-FFF2-40B4-BE49-F238E27FC236}">
                <a16:creationId xmlns:a16="http://schemas.microsoft.com/office/drawing/2014/main" id="{2BCAB7DF-0520-C1DC-08FB-04CF962C1101}"/>
              </a:ext>
            </a:extLst>
          </p:cNvPr>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a:extLst>
              <a:ext uri="{FF2B5EF4-FFF2-40B4-BE49-F238E27FC236}">
                <a16:creationId xmlns:a16="http://schemas.microsoft.com/office/drawing/2014/main" id="{9DF35C9B-F06F-A314-58FC-6D75A13318B3}"/>
              </a:ext>
            </a:extLst>
          </p:cNvPr>
          <p:cNvSpPr>
            <a:spLocks noGrp="1"/>
          </p:cNvSpPr>
          <p:nvPr>
            <p:ph type="sldNum" sz="quarter" idx="5"/>
          </p:nvPr>
        </p:nvSpPr>
        <p:spPr/>
        <p:txBody>
          <a:bodyPr/>
          <a:lstStyle/>
          <a:p>
            <a:pPr>
              <a:defRPr/>
            </a:pPr>
            <a:fld id="{F3584848-F49B-4589-80F1-8AC4D2C6A1D1}" type="slidenum">
              <a:rPr lang="en-US" altLang="en-US" smtClean="0"/>
              <a:pPr>
                <a:defRPr/>
              </a:pPr>
              <a:t>124</a:t>
            </a:fld>
            <a:endParaRPr lang="en-US" altLang="en-US" dirty="0"/>
          </a:p>
        </p:txBody>
      </p:sp>
    </p:spTree>
    <p:extLst>
      <p:ext uri="{BB962C8B-B14F-4D97-AF65-F5344CB8AC3E}">
        <p14:creationId xmlns:p14="http://schemas.microsoft.com/office/powerpoint/2010/main" val="3467579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18</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691530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35</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72</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76038-32F1-1683-5497-BD1209299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7D6C5-2812-A588-AD61-AEDD316315B3}"/>
              </a:ext>
            </a:extLst>
          </p:cNvPr>
          <p:cNvSpPr>
            <a:spLocks noGrp="1" noRot="1" noChangeAspect="1"/>
          </p:cNvSpPr>
          <p:nvPr>
            <p:ph type="sldImg"/>
          </p:nvPr>
        </p:nvSpPr>
        <p:spPr>
          <a:xfrm>
            <a:off x="584200" y="744538"/>
            <a:ext cx="6607175" cy="3716337"/>
          </a:xfrm>
        </p:spPr>
      </p:sp>
      <p:sp>
        <p:nvSpPr>
          <p:cNvPr id="3" name="Notes Placeholder 2">
            <a:extLst>
              <a:ext uri="{FF2B5EF4-FFF2-40B4-BE49-F238E27FC236}">
                <a16:creationId xmlns:a16="http://schemas.microsoft.com/office/drawing/2014/main" id="{21C6CAF4-6032-7E4F-FF24-C62E74FF061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C9F78A3-6726-762B-5DC8-D5566010BACB}"/>
              </a:ext>
            </a:extLst>
          </p:cNvPr>
          <p:cNvSpPr>
            <a:spLocks noGrp="1"/>
          </p:cNvSpPr>
          <p:nvPr>
            <p:ph type="hdr" sz="quarter"/>
          </p:nvPr>
        </p:nvSpPr>
        <p:spPr/>
        <p:txBody>
          <a:bodyPr/>
          <a:lstStyle/>
          <a:p>
            <a:pPr>
              <a:defRPr/>
            </a:pPr>
            <a:r>
              <a:rPr lang="en-US"/>
              <a:t>Dr. Andy Woods</a:t>
            </a:r>
            <a:endParaRPr lang="en-US" dirty="0"/>
          </a:p>
        </p:txBody>
      </p:sp>
      <p:sp>
        <p:nvSpPr>
          <p:cNvPr id="5" name="Date Placeholder 4">
            <a:extLst>
              <a:ext uri="{FF2B5EF4-FFF2-40B4-BE49-F238E27FC236}">
                <a16:creationId xmlns:a16="http://schemas.microsoft.com/office/drawing/2014/main" id="{FF8826EB-2362-431C-4C68-1ED42AA9D998}"/>
              </a:ext>
            </a:extLst>
          </p:cNvPr>
          <p:cNvSpPr>
            <a:spLocks noGrp="1"/>
          </p:cNvSpPr>
          <p:nvPr>
            <p:ph type="dt" idx="1"/>
          </p:nvPr>
        </p:nvSpPr>
        <p:spPr/>
        <p:txBody>
          <a:bodyPr/>
          <a:lstStyle/>
          <a:p>
            <a:pPr>
              <a:defRPr/>
            </a:pPr>
            <a:r>
              <a:rPr lang="en-US"/>
              <a:t>9/11/2016</a:t>
            </a:r>
            <a:endParaRPr lang="en-US" dirty="0"/>
          </a:p>
        </p:txBody>
      </p:sp>
      <p:sp>
        <p:nvSpPr>
          <p:cNvPr id="6" name="Footer Placeholder 5">
            <a:extLst>
              <a:ext uri="{FF2B5EF4-FFF2-40B4-BE49-F238E27FC236}">
                <a16:creationId xmlns:a16="http://schemas.microsoft.com/office/drawing/2014/main" id="{2BCAB7DF-0520-C1DC-08FB-04CF962C1101}"/>
              </a:ext>
            </a:extLst>
          </p:cNvPr>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a:extLst>
              <a:ext uri="{FF2B5EF4-FFF2-40B4-BE49-F238E27FC236}">
                <a16:creationId xmlns:a16="http://schemas.microsoft.com/office/drawing/2014/main" id="{9DF35C9B-F06F-A314-58FC-6D75A13318B3}"/>
              </a:ext>
            </a:extLst>
          </p:cNvPr>
          <p:cNvSpPr>
            <a:spLocks noGrp="1"/>
          </p:cNvSpPr>
          <p:nvPr>
            <p:ph type="sldNum" sz="quarter" idx="5"/>
          </p:nvPr>
        </p:nvSpPr>
        <p:spPr/>
        <p:txBody>
          <a:bodyPr/>
          <a:lstStyle/>
          <a:p>
            <a:pPr>
              <a:defRPr/>
            </a:pPr>
            <a:fld id="{F3584848-F49B-4589-80F1-8AC4D2C6A1D1}" type="slidenum">
              <a:rPr lang="en-US" altLang="en-US" smtClean="0"/>
              <a:pPr>
                <a:defRPr/>
              </a:pPr>
              <a:t>77</a:t>
            </a:fld>
            <a:endParaRPr lang="en-US" altLang="en-US" dirty="0"/>
          </a:p>
        </p:txBody>
      </p:sp>
    </p:spTree>
    <p:extLst>
      <p:ext uri="{BB962C8B-B14F-4D97-AF65-F5344CB8AC3E}">
        <p14:creationId xmlns:p14="http://schemas.microsoft.com/office/powerpoint/2010/main" val="3467579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89</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98</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107</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691530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115</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691530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97EE958F-01F3-48FD-B92D-72ACD68E3CDC}" type="slidenum">
              <a:rPr lang="en-US" altLang="en-US"/>
              <a:pPr>
                <a:defRPr/>
              </a:pPr>
              <a:t>‹#›</a:t>
            </a:fld>
            <a:endParaRPr lang="en-US"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pPr>
              <a:defRPr/>
            </a:pPr>
            <a:fld id="{B72FFE7D-95A6-4BE3-9BD6-B9AADF54BCFC}" type="slidenum">
              <a:rPr lang="en-US" altLang="en-US"/>
              <a:pPr>
                <a:defRPr/>
              </a:pPr>
              <a:t>‹#›</a:t>
            </a:fld>
            <a:endParaRPr lang="en-US"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4E25677D-DC1A-49C2-8C51-DBC8FA5D7636}"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7A8FE1F4-FA06-4431-8F43-6A41B71C9600}" type="slidenum">
              <a:rPr lang="en-US" altLang="en-US"/>
              <a:pPr>
                <a:defRPr/>
              </a:pPr>
              <a:t>‹#›</a:t>
            </a:fld>
            <a:endParaRPr lang="en-US" altLang="en-US"/>
          </a:p>
        </p:txBody>
      </p:sp>
    </p:spTree>
    <p:extLst>
      <p:ext uri="{BB962C8B-B14F-4D97-AF65-F5344CB8AC3E}">
        <p14:creationId xmlns:p14="http://schemas.microsoft.com/office/powerpoint/2010/main" val="275200221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DF3D671D-A2A5-4CD9-8A9B-1F7FC052D772}" type="datetime1">
              <a:rPr lang="en-US"/>
              <a:pPr>
                <a:defRPr/>
              </a:pPr>
              <a:t>3/28/26</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92FA45A4-3805-48A4-AA47-434E5CC7F107}" type="slidenum">
              <a:rPr lang="en-US"/>
              <a:pPr>
                <a:defRPr/>
              </a:pPr>
              <a:t>‹#›</a:t>
            </a:fld>
            <a:endParaRPr lang="en-US"/>
          </a:p>
        </p:txBody>
      </p:sp>
    </p:spTree>
    <p:extLst>
      <p:ext uri="{BB962C8B-B14F-4D97-AF65-F5344CB8AC3E}">
        <p14:creationId xmlns:p14="http://schemas.microsoft.com/office/powerpoint/2010/main" val="3323182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812800" y="1981200"/>
            <a:ext cx="10363200" cy="4114800"/>
          </a:xfrm>
        </p:spPr>
        <p:txBody>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6B196BFA-0DE7-4BE2-97C4-13B184514A8C}" type="slidenum">
              <a:rPr lang="en-US" altLang="en-US"/>
              <a:pPr>
                <a:defRPr/>
              </a:pPr>
              <a:t>‹#›</a:t>
            </a:fld>
            <a:endParaRPr lang="en-US" altLang="en-US"/>
          </a:p>
        </p:txBody>
      </p:sp>
    </p:spTree>
    <p:extLst>
      <p:ext uri="{BB962C8B-B14F-4D97-AF65-F5344CB8AC3E}">
        <p14:creationId xmlns:p14="http://schemas.microsoft.com/office/powerpoint/2010/main" val="2571341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Date Placeholder 4">
            <a:extLst>
              <a:ext uri="{FF2B5EF4-FFF2-40B4-BE49-F238E27FC236}">
                <a16:creationId xmlns:a16="http://schemas.microsoft.com/office/drawing/2014/main" id="{73D7A69B-240F-9490-3B78-AA9ACAFA152B}"/>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22C4BB3F-31D0-1834-2657-BE62B7E3A37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ADC4FD1D-E285-C670-3D55-AF9E15CB32FC}"/>
              </a:ext>
            </a:extLst>
          </p:cNvPr>
          <p:cNvSpPr>
            <a:spLocks noGrp="1"/>
          </p:cNvSpPr>
          <p:nvPr>
            <p:ph type="sldNum" sz="quarter" idx="12"/>
          </p:nvPr>
        </p:nvSpPr>
        <p:spPr/>
        <p:txBody>
          <a:bodyPr/>
          <a:lstStyle>
            <a:lvl1pPr>
              <a:defRPr/>
            </a:lvl1pPr>
          </a:lstStyle>
          <a:p>
            <a:pPr>
              <a:defRPr/>
            </a:pPr>
            <a:fld id="{A96BFB24-C9C2-4924-804D-8CCEFF8DC791}" type="slidenum">
              <a:rPr lang="en-US" altLang="en-US"/>
              <a:pPr>
                <a:defRPr/>
              </a:pPr>
              <a:t>‹#›</a:t>
            </a:fld>
            <a:endParaRPr lang="en-US" altLang="en-US"/>
          </a:p>
        </p:txBody>
      </p:sp>
    </p:spTree>
    <p:extLst>
      <p:ext uri="{BB962C8B-B14F-4D97-AF65-F5344CB8AC3E}">
        <p14:creationId xmlns:p14="http://schemas.microsoft.com/office/powerpoint/2010/main" val="1264805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02DA0A38-BD1E-08DE-53B8-505C2FFF984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5D91E4B9-C9B8-CBEF-104D-852F2DE89853}"/>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3E0B24A6-F134-4631-8B4B-22322644E634}"/>
              </a:ext>
            </a:extLst>
          </p:cNvPr>
          <p:cNvSpPr>
            <a:spLocks noGrp="1" noChangeArrowheads="1"/>
          </p:cNvSpPr>
          <p:nvPr>
            <p:ph type="sldNum" sz="quarter" idx="12"/>
          </p:nvPr>
        </p:nvSpPr>
        <p:spPr/>
        <p:txBody>
          <a:bodyPr/>
          <a:lstStyle>
            <a:lvl1pPr>
              <a:defRPr/>
            </a:lvl1pPr>
          </a:lstStyle>
          <a:p>
            <a:pPr>
              <a:defRPr/>
            </a:pPr>
            <a:fld id="{64A57437-63FC-43C1-B162-5622CAB82AC5}" type="slidenum">
              <a:rPr lang="en-US" altLang="en-US"/>
              <a:pPr>
                <a:defRPr/>
              </a:pPr>
              <a:t>‹#›</a:t>
            </a:fld>
            <a:endParaRPr lang="en-US" altLang="en-US"/>
          </a:p>
        </p:txBody>
      </p:sp>
    </p:spTree>
    <p:extLst>
      <p:ext uri="{BB962C8B-B14F-4D97-AF65-F5344CB8AC3E}">
        <p14:creationId xmlns:p14="http://schemas.microsoft.com/office/powerpoint/2010/main" val="1124770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Arial" panose="020B0604020202020204" pitchFamily="34" charset="0"/>
              </a:defRPr>
            </a:lvl1pPr>
          </a:lstStyle>
          <a:p>
            <a:pPr>
              <a:defRPr/>
            </a:pPr>
            <a:fld id="{504D9705-E3F2-4168-AF1A-5EC943AB6EC2}"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9" r:id="rId13"/>
    <p:sldLayoutId id="2147483680" r:id="rId14"/>
    <p:sldLayoutId id="2147483681" r:id="rId15"/>
    <p:sldLayoutId id="2147483682" r:id="rId16"/>
    <p:sldLayoutId id="2147483683" r:id="rId17"/>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wmf"/><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5D130F-2481-615E-D2DC-ABC909AF630F}"/>
              </a:ext>
            </a:extLst>
          </p:cNvPr>
          <p:cNvPicPr>
            <a:picLocks noChangeAspect="1"/>
          </p:cNvPicPr>
          <p:nvPr/>
        </p:nvPicPr>
        <p:blipFill>
          <a:blip r:embed="rId2"/>
          <a:stretch>
            <a:fillRect/>
          </a:stretch>
        </p:blipFill>
        <p:spPr>
          <a:xfrm>
            <a:off x="609600" y="609600"/>
            <a:ext cx="10972800" cy="4413470"/>
          </a:xfrm>
          <a:prstGeom prst="rect">
            <a:avLst/>
          </a:prstGeom>
        </p:spPr>
      </p:pic>
      <p:pic>
        <p:nvPicPr>
          <p:cNvPr id="3" name="Picture 2">
            <a:extLst>
              <a:ext uri="{FF2B5EF4-FFF2-40B4-BE49-F238E27FC236}">
                <a16:creationId xmlns:a16="http://schemas.microsoft.com/office/drawing/2014/main" id="{31E891EE-EBB0-015B-F1A7-3900B5B806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44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85800">
              <a:spcBef>
                <a:spcPts val="0"/>
              </a:spcBef>
              <a:spcAft>
                <a:spcPts val="9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2:8-10</a:t>
            </a:r>
          </a:p>
          <a:p>
            <a:pPr marL="0" indent="0" algn="just">
              <a:spcBef>
                <a:spcPts val="0"/>
              </a:spcBef>
              <a:spcAft>
                <a:spcPts val="1200"/>
              </a:spcAft>
              <a:buNone/>
            </a:pPr>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8 </a:t>
            </a:r>
            <a:r>
              <a:rPr lang="en-US" sz="3600" dirty="0">
                <a:effectLst>
                  <a:outerShdw blurRad="38100" dist="38100" dir="2700000" algn="tl">
                    <a:srgbClr val="000000">
                      <a:alpha val="43137"/>
                    </a:srgbClr>
                  </a:outerShdw>
                </a:effectLst>
                <a:latin typeface="Calibri" panose="020F0502020204030204" pitchFamily="34" charset="0"/>
              </a:rPr>
              <a:t>For by grace you have been saved through faith; and that not of yourselves, </a:t>
            </a:r>
            <a:r>
              <a:rPr lang="en-US" sz="3600" i="1" dirty="0">
                <a:effectLst>
                  <a:outerShdw blurRad="38100" dist="38100" dir="2700000" algn="tl">
                    <a:srgbClr val="000000">
                      <a:alpha val="43137"/>
                    </a:srgbClr>
                  </a:outerShdw>
                </a:effectLst>
                <a:latin typeface="Calibri" panose="020F0502020204030204" pitchFamily="34" charset="0"/>
              </a:rPr>
              <a:t>it is</a:t>
            </a:r>
            <a:r>
              <a:rPr lang="en-US" sz="3600" dirty="0">
                <a:effectLst>
                  <a:outerShdw blurRad="38100" dist="38100" dir="2700000" algn="tl">
                    <a:srgbClr val="000000">
                      <a:alpha val="43137"/>
                    </a:srgbClr>
                  </a:outerShdw>
                </a:effectLst>
                <a:latin typeface="Calibri" panose="020F0502020204030204" pitchFamily="34" charset="0"/>
              </a:rPr>
              <a:t> the gift of God; </a:t>
            </a:r>
            <a:r>
              <a:rPr lang="en-US" sz="3600" baseline="30000" dirty="0">
                <a:effectLst>
                  <a:outerShdw blurRad="38100" dist="38100" dir="2700000" algn="tl">
                    <a:srgbClr val="000000">
                      <a:alpha val="43137"/>
                    </a:srgbClr>
                  </a:outerShdw>
                </a:effectLst>
                <a:latin typeface="Calibri" panose="020F0502020204030204" pitchFamily="34" charset="0"/>
              </a:rPr>
              <a:t>9 </a:t>
            </a:r>
            <a:r>
              <a:rPr lang="en-US" sz="3600" dirty="0">
                <a:effectLst>
                  <a:outerShdw blurRad="38100" dist="38100" dir="2700000" algn="tl">
                    <a:srgbClr val="000000">
                      <a:alpha val="43137"/>
                    </a:srgbClr>
                  </a:outerShdw>
                </a:effectLst>
                <a:latin typeface="Calibri" panose="020F0502020204030204" pitchFamily="34" charset="0"/>
              </a:rPr>
              <a:t>not as a result of works, so that no one may boast. </a:t>
            </a:r>
            <a:r>
              <a:rPr lang="en-US" sz="3600" b="1" baseline="30000" dirty="0">
                <a:effectLst>
                  <a:outerShdw blurRad="38100" dist="38100" dir="2700000" algn="tl">
                    <a:srgbClr val="000000">
                      <a:alpha val="43137"/>
                    </a:srgbClr>
                  </a:outerShdw>
                </a:effectLst>
                <a:latin typeface="Calibri" panose="020F0502020204030204" pitchFamily="34" charset="0"/>
              </a:rPr>
              <a:t>10 </a:t>
            </a:r>
            <a:r>
              <a:rPr lang="en-US" sz="3600" dirty="0">
                <a:effectLst>
                  <a:outerShdw blurRad="38100" dist="38100" dir="2700000" algn="tl">
                    <a:srgbClr val="000000">
                      <a:alpha val="43137"/>
                    </a:srgbClr>
                  </a:outerShdw>
                </a:effectLst>
                <a:latin typeface="Calibri" panose="020F0502020204030204" pitchFamily="34" charset="0"/>
              </a:rPr>
              <a:t>For we are His workmanship, created in Christ Jesus for good works, which God prepared beforehand so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we would walk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rPr>
              <a:t>peripateō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 subjunctive mood]</a:t>
            </a:r>
            <a:r>
              <a:rPr lang="en-US" sz="3600" dirty="0">
                <a:effectLst>
                  <a:outerShdw blurRad="38100" dist="38100" dir="2700000" algn="tl">
                    <a:srgbClr val="000000">
                      <a:alpha val="43137"/>
                    </a:srgbClr>
                  </a:outerShdw>
                </a:effectLst>
                <a:latin typeface="Calibri" panose="020F0502020204030204" pitchFamily="34" charset="0"/>
              </a:rPr>
              <a:t> in them.”</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375124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41FFE8-86D2-3D36-1771-9B9B3CFF2D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3283136926"/>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2209800" y="228600"/>
            <a:ext cx="7772400" cy="762000"/>
          </a:xfrm>
        </p:spPr>
        <p:txBody>
          <a:bodyPr/>
          <a:lstStyle/>
          <a:p>
            <a:pPr algn="ctr" eaLnBrk="1" hangingPunct="1"/>
            <a:r>
              <a:rPr lang="en-US" altLang="en-US" sz="3600" b="0" dirty="0">
                <a:solidFill>
                  <a:srgbClr val="00FFFF"/>
                </a:solidFill>
                <a:effectLst>
                  <a:outerShdw blurRad="38100" dist="38100" dir="2700000" algn="tl">
                    <a:srgbClr val="000000">
                      <a:alpha val="43137"/>
                    </a:srgbClr>
                  </a:outerShdw>
                </a:effectLst>
              </a:rPr>
              <a:t>Eternal State is Future</a:t>
            </a:r>
          </a:p>
        </p:txBody>
      </p:sp>
      <p:sp>
        <p:nvSpPr>
          <p:cNvPr id="76803" name="Rectangle 3"/>
          <p:cNvSpPr>
            <a:spLocks noGrp="1" noChangeArrowheads="1"/>
          </p:cNvSpPr>
          <p:nvPr>
            <p:ph type="body" idx="1"/>
          </p:nvPr>
        </p:nvSpPr>
        <p:spPr>
          <a:xfrm>
            <a:off x="609600" y="1143000"/>
            <a:ext cx="6629400" cy="5486400"/>
          </a:xfrm>
        </p:spPr>
        <p:txBody>
          <a:bodyPr/>
          <a:lstStyle/>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Satan (Rev 20:10)</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sea (Rev 21:1)</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death, crying, or pain (Rev 21:4)</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Sun (Rev 22:5)</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Moon (Rev 21:23)</a:t>
            </a:r>
          </a:p>
          <a:p>
            <a:pPr marL="514350" indent="-514350" eaLnBrk="1" hangingPunct="1">
              <a:spcBef>
                <a:spcPts val="0"/>
              </a:spcBef>
              <a:spcAft>
                <a:spcPts val="900"/>
              </a:spcAft>
              <a:buClr>
                <a:srgbClr val="66FFFF"/>
              </a:buClr>
              <a:buSzPct val="100000"/>
              <a:buFont typeface="+mj-lt"/>
              <a:buAutoNum type="arabicPeriod"/>
              <a:defRPr/>
            </a:pPr>
            <a:r>
              <a:rPr lang="en-US" dirty="0">
                <a:effectLst>
                  <a:outerShdw blurRad="38100" dist="38100" dir="2700000" algn="tl">
                    <a:srgbClr val="000000">
                      <a:alpha val="43137"/>
                    </a:srgbClr>
                  </a:outerShdw>
                </a:effectLst>
              </a:rPr>
              <a:t>No temple (Rev. 21:22)</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night (Rev 21:25)</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evil (Rev 21:27)</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curse (Rev 22:3)</a:t>
            </a:r>
          </a:p>
        </p:txBody>
      </p:sp>
      <p:pic>
        <p:nvPicPr>
          <p:cNvPr id="2" name="Picture 1"/>
          <p:cNvPicPr>
            <a:picLocks noChangeAspect="1"/>
          </p:cNvPicPr>
          <p:nvPr/>
        </p:nvPicPr>
        <p:blipFill>
          <a:blip r:embed="rId2"/>
          <a:stretch>
            <a:fillRect/>
          </a:stretch>
        </p:blipFill>
        <p:spPr>
          <a:xfrm>
            <a:off x="7772400" y="1600200"/>
            <a:ext cx="3781353" cy="4572000"/>
          </a:xfrm>
          <a:prstGeom prst="rect">
            <a:avLst/>
          </a:prstGeom>
        </p:spPr>
      </p:pic>
    </p:spTree>
    <p:extLst>
      <p:ext uri="{BB962C8B-B14F-4D97-AF65-F5344CB8AC3E}">
        <p14:creationId xmlns:p14="http://schemas.microsoft.com/office/powerpoint/2010/main" val="1113796282"/>
      </p:ext>
    </p:extLst>
  </p:cSld>
  <p:clrMapOvr>
    <a:masterClrMapping/>
  </p:clrMapOvr>
  <mc:AlternateContent xmlns:mc="http://schemas.openxmlformats.org/markup-compatibility/2006" xmlns:p14="http://schemas.microsoft.com/office/powerpoint/2010/main">
    <mc:Choice Requires="p14">
      <p:transition spd="slow" p14:dur="2000" advTm="91680"/>
    </mc:Choice>
    <mc:Fallback xmlns="">
      <p:transition spd="slow" advTm="9168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DARKNESS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10</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:21-29</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1981200"/>
            <a:ext cx="8743443" cy="1994844"/>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Plague’s Manifestation (21-23)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b="1" u="sng" dirty="0">
                <a:solidFill>
                  <a:srgbClr val="FFFFCC"/>
                </a:solidFill>
                <a:cs typeface="Calibri" panose="020F0502020204030204" pitchFamily="34" charset="0"/>
              </a:rPr>
              <a:t>Pharaoh Speaks to Moses (24-29)</a:t>
            </a: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p:txBody>
      </p:sp>
      <p:pic>
        <p:nvPicPr>
          <p:cNvPr id="3" name="Picture 2">
            <a:extLst>
              <a:ext uri="{FF2B5EF4-FFF2-40B4-BE49-F238E27FC236}">
                <a16:creationId xmlns:a16="http://schemas.microsoft.com/office/drawing/2014/main" id="{D514F1D0-47B8-4A07-1709-7938F4C63A5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64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255725" y="1474670"/>
            <a:ext cx="7444725" cy="469753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(24a)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(24b)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qualification (24c)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rebuttal (25-26)</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hardening (27)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(28)</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affirmation (29)</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10:24-29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034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255725" y="147467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Entrance (24a)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(24b)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qualification (24c)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rebuttal (25-26)</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hardening (27)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(28)</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affirmation (29)</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10:24-29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707120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255725" y="147467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(24a)</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Pharaoh’s command (24b)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qualification (24c)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rebuttal (25-26)</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hardening (27)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(28)</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affirmation (29)</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10:24-29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892848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1437497895"/>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44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85800">
              <a:spcBef>
                <a:spcPts val="0"/>
              </a:spcBef>
              <a:spcAft>
                <a:spcPts val="9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2:8-10</a:t>
            </a:r>
          </a:p>
          <a:p>
            <a:pPr marL="0" indent="0" algn="just">
              <a:spcBef>
                <a:spcPts val="0"/>
              </a:spcBef>
              <a:spcAft>
                <a:spcPts val="1200"/>
              </a:spcAft>
              <a:buNone/>
            </a:pPr>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8 </a:t>
            </a:r>
            <a:r>
              <a:rPr lang="en-US" sz="3600" dirty="0">
                <a:effectLst>
                  <a:outerShdw blurRad="38100" dist="38100" dir="2700000" algn="tl">
                    <a:srgbClr val="000000">
                      <a:alpha val="43137"/>
                    </a:srgbClr>
                  </a:outerShdw>
                </a:effectLst>
                <a:latin typeface="Calibri" panose="020F0502020204030204" pitchFamily="34" charset="0"/>
              </a:rPr>
              <a:t>For by grace you have been saved through faith; and that not of yourselves, </a:t>
            </a:r>
            <a:r>
              <a:rPr lang="en-US" sz="3600" i="1" dirty="0">
                <a:effectLst>
                  <a:outerShdw blurRad="38100" dist="38100" dir="2700000" algn="tl">
                    <a:srgbClr val="000000">
                      <a:alpha val="43137"/>
                    </a:srgbClr>
                  </a:outerShdw>
                </a:effectLst>
                <a:latin typeface="Calibri" panose="020F0502020204030204" pitchFamily="34" charset="0"/>
              </a:rPr>
              <a:t>it is</a:t>
            </a:r>
            <a:r>
              <a:rPr lang="en-US" sz="3600" dirty="0">
                <a:effectLst>
                  <a:outerShdw blurRad="38100" dist="38100" dir="2700000" algn="tl">
                    <a:srgbClr val="000000">
                      <a:alpha val="43137"/>
                    </a:srgbClr>
                  </a:outerShdw>
                </a:effectLst>
                <a:latin typeface="Calibri" panose="020F0502020204030204" pitchFamily="34" charset="0"/>
              </a:rPr>
              <a:t> the gift of God; </a:t>
            </a:r>
            <a:r>
              <a:rPr lang="en-US" sz="3600" baseline="30000" dirty="0">
                <a:effectLst>
                  <a:outerShdw blurRad="38100" dist="38100" dir="2700000" algn="tl">
                    <a:srgbClr val="000000">
                      <a:alpha val="43137"/>
                    </a:srgbClr>
                  </a:outerShdw>
                </a:effectLst>
                <a:latin typeface="Calibri" panose="020F0502020204030204" pitchFamily="34" charset="0"/>
              </a:rPr>
              <a:t>9 </a:t>
            </a:r>
            <a:r>
              <a:rPr lang="en-US" sz="3600" dirty="0">
                <a:effectLst>
                  <a:outerShdw blurRad="38100" dist="38100" dir="2700000" algn="tl">
                    <a:srgbClr val="000000">
                      <a:alpha val="43137"/>
                    </a:srgbClr>
                  </a:outerShdw>
                </a:effectLst>
                <a:latin typeface="Calibri" panose="020F0502020204030204" pitchFamily="34" charset="0"/>
              </a:rPr>
              <a:t>not as a result of works, so that no one may boast. </a:t>
            </a:r>
            <a:r>
              <a:rPr lang="en-US" sz="3600" b="1" baseline="30000" dirty="0">
                <a:effectLst>
                  <a:outerShdw blurRad="38100" dist="38100" dir="2700000" algn="tl">
                    <a:srgbClr val="000000">
                      <a:alpha val="43137"/>
                    </a:srgbClr>
                  </a:outerShdw>
                </a:effectLst>
                <a:latin typeface="Calibri" panose="020F0502020204030204" pitchFamily="34" charset="0"/>
              </a:rPr>
              <a:t>10 </a:t>
            </a:r>
            <a:r>
              <a:rPr lang="en-US" sz="3600" dirty="0">
                <a:effectLst>
                  <a:outerShdw blurRad="38100" dist="38100" dir="2700000" algn="tl">
                    <a:srgbClr val="000000">
                      <a:alpha val="43137"/>
                    </a:srgbClr>
                  </a:outerShdw>
                </a:effectLst>
                <a:latin typeface="Calibri" panose="020F0502020204030204" pitchFamily="34" charset="0"/>
              </a:rPr>
              <a:t>For we are His workmanship, created in Christ Jesus for good works, which God prepared beforehand so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we would walk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rPr>
              <a:t>peripateō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 subjunctive mood]</a:t>
            </a:r>
            <a:r>
              <a:rPr lang="en-US" sz="3600" dirty="0">
                <a:effectLst>
                  <a:outerShdw blurRad="38100" dist="38100" dir="2700000" algn="tl">
                    <a:srgbClr val="000000">
                      <a:alpha val="43137"/>
                    </a:srgbClr>
                  </a:outerShdw>
                </a:effectLst>
                <a:latin typeface="Calibri" panose="020F0502020204030204" pitchFamily="34" charset="0"/>
              </a:rPr>
              <a:t> in them.”</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542787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255725" y="1474670"/>
            <a:ext cx="7444725" cy="477373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(24a)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(24b)</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Pharaoh’s qualification (24c)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rebuttal (25-26)</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hardening (27)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(28)</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affirmation (29)</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10:24-29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92306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255725" y="147467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(24a)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(24b)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qualification (24c)</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Moses’ rebuttal (25-26)</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hardening (27)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(28)</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affirmation (29)</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10:24-29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84672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3551157644"/>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2392576993"/>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3608D1F8-D74C-15E8-271C-145994961542}"/>
              </a:ext>
            </a:extLst>
          </p:cNvPr>
          <p:cNvSpPr>
            <a:spLocks noGrp="1" noChangeArrowheads="1"/>
          </p:cNvSpPr>
          <p:nvPr>
            <p:ph type="title" idx="4294967295"/>
          </p:nvPr>
        </p:nvSpPr>
        <p:spPr>
          <a:xfrm>
            <a:off x="3276600" y="609600"/>
            <a:ext cx="7162800" cy="1143000"/>
          </a:xfrm>
        </p:spPr>
        <p:txBody>
          <a:bodyPr/>
          <a:lstStyle/>
          <a:p>
            <a:r>
              <a:rPr lang="en-US" altLang="en-US"/>
              <a:t>Tabernacle Diagram</a:t>
            </a:r>
          </a:p>
        </p:txBody>
      </p:sp>
      <p:pic>
        <p:nvPicPr>
          <p:cNvPr id="54275" name="Picture 3" descr="diagram1">
            <a:extLst>
              <a:ext uri="{FF2B5EF4-FFF2-40B4-BE49-F238E27FC236}">
                <a16:creationId xmlns:a16="http://schemas.microsoft.com/office/drawing/2014/main" id="{3B42D0FA-F023-20A2-B7D9-A96839E23F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6414" y="228600"/>
            <a:ext cx="675917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2656CA19-CB42-3D9F-63D2-C157378B0255}"/>
              </a:ext>
            </a:extLst>
          </p:cNvPr>
          <p:cNvSpPr>
            <a:spLocks noGrp="1" noChangeArrowheads="1"/>
          </p:cNvSpPr>
          <p:nvPr>
            <p:ph type="title"/>
          </p:nvPr>
        </p:nvSpPr>
        <p:spPr>
          <a:xfrm>
            <a:off x="914400" y="228600"/>
            <a:ext cx="10363200" cy="914400"/>
          </a:xfrm>
        </p:spPr>
        <p:txBody>
          <a:bodyPr/>
          <a:lstStyle/>
          <a:p>
            <a:pPr algn="ctr"/>
            <a:r>
              <a:rPr lang="en-US" altLang="en-US" dirty="0"/>
              <a:t>Ark of the Covenant</a:t>
            </a:r>
          </a:p>
        </p:txBody>
      </p:sp>
      <p:pic>
        <p:nvPicPr>
          <p:cNvPr id="70659" name="Picture 3">
            <a:extLst>
              <a:ext uri="{FF2B5EF4-FFF2-40B4-BE49-F238E27FC236}">
                <a16:creationId xmlns:a16="http://schemas.microsoft.com/office/drawing/2014/main" id="{505C2463-2B91-2A06-8EE5-85C5DE76C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2417" y="1295400"/>
            <a:ext cx="7527167"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209800" y="228600"/>
            <a:ext cx="7772400" cy="944880"/>
          </a:xfrm>
        </p:spPr>
        <p:txBody>
          <a:bodyPr/>
          <a:lstStyle/>
          <a:p>
            <a:pPr algn="ctr" eaLnBrk="1" hangingPunct="1"/>
            <a:r>
              <a:rPr lang="en-US" sz="3600" dirty="0">
                <a:effectLst>
                  <a:outerShdw blurRad="38100" dist="38100" dir="2700000" algn="tl">
                    <a:srgbClr val="000000">
                      <a:alpha val="43137"/>
                    </a:srgbClr>
                  </a:outerShdw>
                </a:effectLst>
              </a:rPr>
              <a:t>God’s Provision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(3:20-24)</a:t>
            </a:r>
          </a:p>
        </p:txBody>
      </p:sp>
      <p:sp>
        <p:nvSpPr>
          <p:cNvPr id="39939" name="Rectangle 3"/>
          <p:cNvSpPr>
            <a:spLocks noGrp="1" noChangeArrowheads="1"/>
          </p:cNvSpPr>
          <p:nvPr>
            <p:ph type="body" idx="1"/>
          </p:nvPr>
        </p:nvSpPr>
        <p:spPr>
          <a:xfrm>
            <a:off x="1829462" y="1600201"/>
            <a:ext cx="8533079" cy="27432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Continuation of the race (3:20)</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Forgiveness (3:21, 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Expulsion of Adam and Eve from Eden (3:22-24)</a:t>
            </a:r>
          </a:p>
        </p:txBody>
      </p:sp>
      <p:pic>
        <p:nvPicPr>
          <p:cNvPr id="32772" name="Picture 5" descr="C:\Users\awoods\Pictures\Microsoft Clip Organizer\j0353629.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94479" y="3886200"/>
            <a:ext cx="3203042" cy="2743200"/>
          </a:xfrm>
          <a:prstGeom prst="rect">
            <a:avLst/>
          </a:prstGeom>
          <a:noFill/>
          <a:ln w="9525">
            <a:noFill/>
            <a:miter lim="800000"/>
            <a:headEnd/>
            <a:tailEnd/>
          </a:ln>
        </p:spPr>
      </p:pic>
      <p:pic>
        <p:nvPicPr>
          <p:cNvPr id="2" name="Picture 1">
            <a:extLst>
              <a:ext uri="{FF2B5EF4-FFF2-40B4-BE49-F238E27FC236}">
                <a16:creationId xmlns:a16="http://schemas.microsoft.com/office/drawing/2014/main" id="{ABDDD5DC-212A-F152-5DC7-AF71945BA7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91482" y="76200"/>
            <a:ext cx="1290918" cy="1097280"/>
          </a:xfrm>
          <a:prstGeom prst="rect">
            <a:avLst/>
          </a:prstGeom>
        </p:spPr>
      </p:pic>
    </p:spTree>
    <p:extLst>
      <p:ext uri="{BB962C8B-B14F-4D97-AF65-F5344CB8AC3E}">
        <p14:creationId xmlns:p14="http://schemas.microsoft.com/office/powerpoint/2010/main" val="119731796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1544755271"/>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44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85800">
              <a:spcBef>
                <a:spcPts val="0"/>
              </a:spcBef>
              <a:spcAft>
                <a:spcPts val="9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2:8-10</a:t>
            </a:r>
          </a:p>
          <a:p>
            <a:pPr marL="0" indent="0" algn="just">
              <a:spcBef>
                <a:spcPts val="0"/>
              </a:spcBef>
              <a:spcAft>
                <a:spcPts val="1200"/>
              </a:spcAft>
              <a:buNone/>
            </a:pPr>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8 </a:t>
            </a:r>
            <a:r>
              <a:rPr lang="en-US" sz="3600" dirty="0">
                <a:effectLst>
                  <a:outerShdw blurRad="38100" dist="38100" dir="2700000" algn="tl">
                    <a:srgbClr val="000000">
                      <a:alpha val="43137"/>
                    </a:srgbClr>
                  </a:outerShdw>
                </a:effectLst>
                <a:latin typeface="Calibri" panose="020F0502020204030204" pitchFamily="34" charset="0"/>
              </a:rPr>
              <a:t>For by grace you have been saved through faith; and that not of yourselves, </a:t>
            </a:r>
            <a:r>
              <a:rPr lang="en-US" sz="3600" i="1" dirty="0">
                <a:effectLst>
                  <a:outerShdw blurRad="38100" dist="38100" dir="2700000" algn="tl">
                    <a:srgbClr val="000000">
                      <a:alpha val="43137"/>
                    </a:srgbClr>
                  </a:outerShdw>
                </a:effectLst>
                <a:latin typeface="Calibri" panose="020F0502020204030204" pitchFamily="34" charset="0"/>
              </a:rPr>
              <a:t>it is</a:t>
            </a:r>
            <a:r>
              <a:rPr lang="en-US" sz="3600" dirty="0">
                <a:effectLst>
                  <a:outerShdw blurRad="38100" dist="38100" dir="2700000" algn="tl">
                    <a:srgbClr val="000000">
                      <a:alpha val="43137"/>
                    </a:srgbClr>
                  </a:outerShdw>
                </a:effectLst>
                <a:latin typeface="Calibri" panose="020F0502020204030204" pitchFamily="34" charset="0"/>
              </a:rPr>
              <a:t> the gift of God; </a:t>
            </a:r>
            <a:r>
              <a:rPr lang="en-US" sz="3600" baseline="30000" dirty="0">
                <a:effectLst>
                  <a:outerShdw blurRad="38100" dist="38100" dir="2700000" algn="tl">
                    <a:srgbClr val="000000">
                      <a:alpha val="43137"/>
                    </a:srgbClr>
                  </a:outerShdw>
                </a:effectLst>
                <a:latin typeface="Calibri" panose="020F0502020204030204" pitchFamily="34" charset="0"/>
              </a:rPr>
              <a:t>9 </a:t>
            </a:r>
            <a:r>
              <a:rPr lang="en-US" sz="3600" dirty="0">
                <a:effectLst>
                  <a:outerShdw blurRad="38100" dist="38100" dir="2700000" algn="tl">
                    <a:srgbClr val="000000">
                      <a:alpha val="43137"/>
                    </a:srgbClr>
                  </a:outerShdw>
                </a:effectLst>
                <a:latin typeface="Calibri" panose="020F0502020204030204" pitchFamily="34" charset="0"/>
              </a:rPr>
              <a:t>not as a result of works, so that no one may boast. </a:t>
            </a:r>
            <a:r>
              <a:rPr lang="en-US" sz="3600" b="1" baseline="30000" dirty="0">
                <a:effectLst>
                  <a:outerShdw blurRad="38100" dist="38100" dir="2700000" algn="tl">
                    <a:srgbClr val="000000">
                      <a:alpha val="43137"/>
                    </a:srgbClr>
                  </a:outerShdw>
                </a:effectLst>
                <a:latin typeface="Calibri" panose="020F0502020204030204" pitchFamily="34" charset="0"/>
              </a:rPr>
              <a:t>10 </a:t>
            </a:r>
            <a:r>
              <a:rPr lang="en-US" sz="3600" dirty="0">
                <a:effectLst>
                  <a:outerShdw blurRad="38100" dist="38100" dir="2700000" algn="tl">
                    <a:srgbClr val="000000">
                      <a:alpha val="43137"/>
                    </a:srgbClr>
                  </a:outerShdw>
                </a:effectLst>
                <a:latin typeface="Calibri" panose="020F0502020204030204" pitchFamily="34" charset="0"/>
              </a:rPr>
              <a:t>For we are His workmanship, created in Christ Jesus for good works, which God prepared beforehand so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we would walk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rPr>
              <a:t>peripateō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 subjunctive mood]</a:t>
            </a:r>
            <a:r>
              <a:rPr lang="en-US" sz="3600" dirty="0">
                <a:effectLst>
                  <a:outerShdw blurRad="38100" dist="38100" dir="2700000" algn="tl">
                    <a:srgbClr val="000000">
                      <a:alpha val="43137"/>
                    </a:srgbClr>
                  </a:outerShdw>
                </a:effectLst>
                <a:latin typeface="Calibri" panose="020F0502020204030204" pitchFamily="34" charset="0"/>
              </a:rPr>
              <a:t> in them.”</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703949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255725" y="147467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(24a)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(24b)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qualification (24c)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rebuttal (25-26)</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God’s hardening (27)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(28)</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affirmation (29)</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10:24-29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25220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09600" y="1600200"/>
            <a:ext cx="10972800" cy="4724400"/>
          </a:xfrm>
        </p:spPr>
        <p:txBody>
          <a:bodyPr/>
          <a:lstStyle/>
          <a:p>
            <a:pPr marL="0" indent="0" algn="just">
              <a:buNone/>
            </a:pPr>
            <a:r>
              <a:rPr lang="en-US" sz="31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3100" b="1" dirty="0">
                <a:solidFill>
                  <a:srgbClr val="FFFFCC"/>
                </a:solidFill>
                <a:effectLst>
                  <a:outerShdw blurRad="38100" dist="38100" dir="2700000" algn="tl">
                    <a:srgbClr val="000000">
                      <a:alpha val="43137"/>
                    </a:srgbClr>
                  </a:outerShdw>
                </a:effectLst>
              </a:rPr>
              <a:t>4:21. I will harden his heart. </a:t>
            </a:r>
            <a:r>
              <a:rPr lang="en-US" sz="3100" dirty="0">
                <a:effectLst>
                  <a:outerShdw blurRad="38100" dist="38100" dir="2700000" algn="tl">
                    <a:srgbClr val="000000">
                      <a:alpha val="43137"/>
                    </a:srgbClr>
                  </a:outerShdw>
                </a:effectLst>
              </a:rPr>
              <a:t>An expression meaning ‘to strengthen his will.’ The text identifies the heart as the location of the volition, man’s decision-making ability. On seven occasions in the narrative, God hardens Pharaoh’s heart (9:12; 10:1, 20, 27; 11:10; 14:4, 8) or foretells that He will harden Pharaoh’s heart (4:21; 7:3), and nine times in the text, Pharaoh hardens his own heart (7:13, 14, 22; 8:15, 19, 32; 9:7, 34–35). For the initial five plagues, the text registers Pharaoh as the agent of hardening. Not until the sixth plague does God participate in the confirmation of Pharaoh’s own volitional choices.”</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935480" y="152400"/>
            <a:ext cx="832104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86).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69969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0F100-CD3D-5AA1-FAA0-12C4BB575E7D}"/>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D9342E5D-804D-F26A-2A75-C3EFEE0F6964}"/>
              </a:ext>
            </a:extLst>
          </p:cNvPr>
          <p:cNvSpPr>
            <a:spLocks noGrp="1" noChangeArrowheads="1"/>
          </p:cNvSpPr>
          <p:nvPr>
            <p:ph type="body" idx="1"/>
          </p:nvPr>
        </p:nvSpPr>
        <p:spPr>
          <a:xfrm>
            <a:off x="609600" y="1600200"/>
            <a:ext cx="10972800" cy="4114800"/>
          </a:xfrm>
        </p:spPr>
        <p:txBody>
          <a:bodyPr/>
          <a:lstStyle/>
          <a:p>
            <a:pPr marL="0" indent="0" algn="just">
              <a:spcBef>
                <a:spcPts val="0"/>
              </a:spcBef>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21</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i="1" dirty="0">
                <a:effectLst>
                  <a:outerShdw blurRad="38100" dist="38100" dir="2700000" algn="tl">
                    <a:srgbClr val="000000">
                      <a:alpha val="43137"/>
                    </a:srgbClr>
                  </a:outerShdw>
                </a:effectLst>
              </a:rPr>
              <a:t>harden his heart.</a:t>
            </a:r>
            <a:r>
              <a:rPr lang="en-US" dirty="0">
                <a:effectLst>
                  <a:outerShdw blurRad="38100" dist="38100" dir="2700000" algn="tl">
                    <a:srgbClr val="000000">
                      <a:alpha val="43137"/>
                    </a:srgbClr>
                  </a:outerShdw>
                </a:effectLst>
              </a:rPr>
              <a:t> Ten times it is said that Pharaoh hardened his own heart (7:13, 14, 22; 8:15, 19, 32; 9:7, 34, 35; 13:15), and 10 times that God hardened Pharaoh’s heart (4:21; 7:3; 9:12; 10:1, 20, 27; 11:10; 14:4, 8, 17). Paul uses this as an example of the inscrutable will of God and of His mercy toward men (Rom. 9:14–18). Seven times Pharaoh hardened his own heart before God first hardened it, though the prediction that God would do it preceded all.”</a:t>
            </a:r>
          </a:p>
        </p:txBody>
      </p:sp>
      <p:pic>
        <p:nvPicPr>
          <p:cNvPr id="29700" name="Picture 4">
            <a:extLst>
              <a:ext uri="{FF2B5EF4-FFF2-40B4-BE49-F238E27FC236}">
                <a16:creationId xmlns:a16="http://schemas.microsoft.com/office/drawing/2014/main" id="{47A7886D-37B5-2427-A1D4-849B23522B1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906780" cy="109728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1605EA3-5ECA-CB7C-5CBC-6CE53C6CF28D}"/>
              </a:ext>
            </a:extLst>
          </p:cNvPr>
          <p:cNvSpPr>
            <a:spLocks noGrp="1" noChangeArrowheads="1"/>
          </p:cNvSpPr>
          <p:nvPr>
            <p:ph type="title"/>
          </p:nvPr>
        </p:nvSpPr>
        <p:spPr>
          <a:xfrm>
            <a:off x="3009900" y="228600"/>
            <a:ext cx="6172200" cy="914400"/>
          </a:xfrm>
        </p:spPr>
        <p:txBody>
          <a:bodyPr/>
          <a:lstStyle/>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Ryrie Study Bible, </a:t>
            </a:r>
            <a:r>
              <a:rPr lang="en-US" sz="20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96</a:t>
            </a:r>
          </a:p>
        </p:txBody>
      </p:sp>
    </p:spTree>
    <p:extLst>
      <p:ext uri="{BB962C8B-B14F-4D97-AF65-F5344CB8AC3E}">
        <p14:creationId xmlns:p14="http://schemas.microsoft.com/office/powerpoint/2010/main" val="1907393697"/>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914400"/>
          </a:xfrm>
        </p:spPr>
        <p:txBody>
          <a:bodyPr/>
          <a:lstStyle/>
          <a:p>
            <a:pPr algn="ctr"/>
            <a:r>
              <a:rPr lang="en-US" sz="3600" kern="1200" dirty="0">
                <a:effectLst>
                  <a:outerShdw blurRad="38100" dist="38100" dir="2700000" algn="tl">
                    <a:srgbClr val="000000">
                      <a:alpha val="43137"/>
                    </a:srgbClr>
                  </a:outerShdw>
                </a:effectLst>
                <a:latin typeface="Calibri" panose="020F0502020204030204" pitchFamily="34" charset="0"/>
              </a:rPr>
              <a:t>GOD HARDENING PHARAOH'S HEART</a:t>
            </a:r>
          </a:p>
        </p:txBody>
      </p:sp>
      <p:sp>
        <p:nvSpPr>
          <p:cNvPr id="3" name="Content Placeholder 2"/>
          <p:cNvSpPr>
            <a:spLocks noGrp="1"/>
          </p:cNvSpPr>
          <p:nvPr>
            <p:ph idx="1"/>
          </p:nvPr>
        </p:nvSpPr>
        <p:spPr>
          <a:xfrm>
            <a:off x="609598" y="1447800"/>
            <a:ext cx="7955280" cy="3474720"/>
          </a:xfrm>
        </p:spPr>
        <p:txBody>
          <a:bodyPr/>
          <a:lstStyle/>
          <a:p>
            <a:pPr marL="460375" indent="-460375">
              <a:spcBef>
                <a:spcPts val="0"/>
              </a:spcBef>
              <a:spcAft>
                <a:spcPts val="1800"/>
              </a:spcAft>
              <a:defRPr/>
            </a:pPr>
            <a:r>
              <a:rPr lang="en-US" sz="2800" dirty="0">
                <a:latin typeface="Calibri" panose="020F0502020204030204" pitchFamily="34" charset="0"/>
                <a:ea typeface="Calibri" panose="020F0502020204030204" pitchFamily="34" charset="0"/>
                <a:cs typeface="Calibri" panose="020F0502020204030204" pitchFamily="34" charset="0"/>
              </a:rPr>
              <a:t>The prediction of God hardening of Pharaoh (4:21)</a:t>
            </a:r>
          </a:p>
          <a:p>
            <a:pPr marL="460375" indent="-460375">
              <a:spcBef>
                <a:spcPts val="0"/>
              </a:spcBef>
              <a:spcAft>
                <a:spcPts val="1800"/>
              </a:spcAft>
              <a:defRPr/>
            </a:pPr>
            <a:r>
              <a:rPr lang="en-US" sz="2800" dirty="0">
                <a:latin typeface="Calibri" panose="020F0502020204030204" pitchFamily="34" charset="0"/>
                <a:ea typeface="Calibri" panose="020F0502020204030204" pitchFamily="34" charset="0"/>
                <a:cs typeface="Calibri" panose="020F0502020204030204" pitchFamily="34" charset="0"/>
              </a:rPr>
              <a:t>Pharaoh repeatedly hardening his own heart (7:13, 22; 8:15, 19, 32; 9:7)</a:t>
            </a:r>
          </a:p>
          <a:p>
            <a:pPr marL="460375" indent="-460375">
              <a:spcBef>
                <a:spcPts val="0"/>
              </a:spcBef>
              <a:spcAft>
                <a:spcPts val="1800"/>
              </a:spcAft>
              <a:defRPr/>
            </a:pPr>
            <a:r>
              <a:rPr lang="en-US" sz="2800" dirty="0">
                <a:latin typeface="Calibri" panose="020F0502020204030204" pitchFamily="34" charset="0"/>
                <a:ea typeface="Calibri" panose="020F0502020204030204" pitchFamily="34" charset="0"/>
                <a:cs typeface="Calibri" panose="020F0502020204030204" pitchFamily="34" charset="0"/>
              </a:rPr>
              <a:t>Not until the sixth plague did God harden Pharaoh’s heart (</a:t>
            </a:r>
            <a:r>
              <a:rPr lang="en-US" sz="2800" dirty="0" err="1">
                <a:latin typeface="Calibri" panose="020F0502020204030204" pitchFamily="34" charset="0"/>
                <a:ea typeface="Calibri" panose="020F0502020204030204" pitchFamily="34" charset="0"/>
                <a:cs typeface="Calibri" panose="020F0502020204030204" pitchFamily="34" charset="0"/>
              </a:rPr>
              <a:t>Exod</a:t>
            </a:r>
            <a:r>
              <a:rPr lang="en-US" sz="2800" dirty="0">
                <a:latin typeface="Calibri" panose="020F0502020204030204" pitchFamily="34" charset="0"/>
                <a:ea typeface="Calibri" panose="020F0502020204030204" pitchFamily="34" charset="0"/>
                <a:cs typeface="Calibri" panose="020F0502020204030204" pitchFamily="34" charset="0"/>
              </a:rPr>
              <a:t> 9:12)</a:t>
            </a:r>
          </a:p>
        </p:txBody>
      </p:sp>
      <p:pic>
        <p:nvPicPr>
          <p:cNvPr id="5" name="Picture 4">
            <a:extLst>
              <a:ext uri="{FF2B5EF4-FFF2-40B4-BE49-F238E27FC236}">
                <a16:creationId xmlns:a16="http://schemas.microsoft.com/office/drawing/2014/main" id="{CE4390F2-9B4F-5C4D-2333-A7F6F3C23ADE}"/>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829486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50AD0-5A0D-545F-75CC-C14EFBBA258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5FD05B1-016E-B871-3444-CE208F1C082E}"/>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IV.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Biblical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64147ED5-CC91-9BD1-CDA3-96F11F4D9B9E}"/>
              </a:ext>
            </a:extLst>
          </p:cNvPr>
          <p:cNvSpPr>
            <a:spLocks noGrp="1"/>
          </p:cNvSpPr>
          <p:nvPr>
            <p:ph idx="1"/>
          </p:nvPr>
        </p:nvSpPr>
        <p:spPr>
          <a:xfrm>
            <a:off x="597771" y="1828800"/>
            <a:ext cx="9155829" cy="3200400"/>
          </a:xfrm>
        </p:spPr>
        <p:txBody>
          <a:bodyPr/>
          <a:lstStyle/>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2</a:t>
            </a:r>
            <a:r>
              <a:rPr lang="en-US" baseline="30000" dirty="0">
                <a:cs typeface="Calibri" pitchFamily="34" charset="0"/>
              </a:rPr>
              <a:t>nd</a:t>
            </a:r>
            <a:r>
              <a:rPr lang="en-US" dirty="0">
                <a:cs typeface="Calibri" pitchFamily="34" charset="0"/>
              </a:rPr>
              <a:t> death (Rev. 20:14)</a:t>
            </a:r>
          </a:p>
          <a:p>
            <a:pPr marL="457200" indent="-45720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Destroy (Rev. 11:18)</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Destruction (2 </a:t>
            </a:r>
            <a:r>
              <a:rPr lang="en-US" dirty="0" err="1">
                <a:cs typeface="Calibri" pitchFamily="34" charset="0"/>
              </a:rPr>
              <a:t>Thess</a:t>
            </a:r>
            <a:r>
              <a:rPr lang="en-US" dirty="0">
                <a:cs typeface="Calibri" pitchFamily="34" charset="0"/>
              </a:rPr>
              <a:t>. 1:9)</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Burning up (Matt. 3:12)</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Eternal results (Rev. 14:11)</a:t>
            </a:r>
          </a:p>
          <a:p>
            <a:pPr marL="742950" indent="-742950">
              <a:spcBef>
                <a:spcPts val="600"/>
              </a:spcBef>
              <a:spcAft>
                <a:spcPts val="1200"/>
              </a:spcAft>
              <a:buClr>
                <a:srgbClr val="CC66FF"/>
              </a:buClr>
              <a:buSzPct val="100000"/>
              <a:buFont typeface="+mj-lt"/>
              <a:buAutoNum type="alphaUcPeriod"/>
              <a:defRPr/>
            </a:pPr>
            <a:endParaRPr lang="en-US" b="1" u="sng" dirty="0">
              <a:solidFill>
                <a:srgbClr val="FFFFCC"/>
              </a:solidFill>
              <a:cs typeface="Calibri" pitchFamily="34" charset="0"/>
            </a:endParaRPr>
          </a:p>
        </p:txBody>
      </p:sp>
      <p:pic>
        <p:nvPicPr>
          <p:cNvPr id="2" name="Picture 1">
            <a:extLst>
              <a:ext uri="{FF2B5EF4-FFF2-40B4-BE49-F238E27FC236}">
                <a16:creationId xmlns:a16="http://schemas.microsoft.com/office/drawing/2014/main" id="{DA0A18D5-A472-A445-72D2-007654135C22}"/>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2730008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255725" y="147467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(24a)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(24b)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qualification (24c)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rebuttal (25-26)</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hardening (27)</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Pharaoh’s command (28)</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affirmation (29)</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10:24-29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285254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255725" y="147467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(24a)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(24b)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qualification (24c)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rebuttal (25-26)</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hardening (27)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(28)</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Moses’ affirmation (29)</a:t>
            </a: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10:24-29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475446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917830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DARKNESS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10</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:21-29</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2057400"/>
            <a:ext cx="8743443" cy="1918644"/>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Plague’s Manifestation (21-23)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Pharaoh Speaks to Moses (24-29)</a:t>
            </a: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p:txBody>
      </p:sp>
      <p:pic>
        <p:nvPicPr>
          <p:cNvPr id="3" name="Picture 2">
            <a:extLst>
              <a:ext uri="{FF2B5EF4-FFF2-40B4-BE49-F238E27FC236}">
                <a16:creationId xmlns:a16="http://schemas.microsoft.com/office/drawing/2014/main" id="{FB813BF4-7D9B-9DEF-2010-D0F095B7ACD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23739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5BEAC-1719-9A4A-9427-91452E5F38F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25EAC7-DE35-507C-2E60-A62FDA69723F}"/>
              </a:ext>
            </a:extLst>
          </p:cNvPr>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24</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bless you, and keep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25</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make His face shine on you, And be gracious to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26</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lift up His countenance on you, And give you peace.</a:t>
            </a:r>
          </a:p>
          <a:p>
            <a:pPr algn="r">
              <a:spcBef>
                <a:spcPts val="0"/>
              </a:spcBef>
              <a:spcAft>
                <a:spcPts val="1000"/>
              </a:spcAft>
            </a:pPr>
            <a:r>
              <a:rPr lang="en-US" sz="2800" dirty="0">
                <a:effectLst>
                  <a:outerShdw blurRad="38100" dist="38100" dir="2700000" algn="tl">
                    <a:srgbClr val="000000">
                      <a:alpha val="43137"/>
                    </a:srgbClr>
                  </a:outerShdw>
                </a:effectLst>
                <a:latin typeface="Calibri" panose="020F0502020204030204" pitchFamily="34" charset="0"/>
              </a:rPr>
              <a:t>Numbers 6:24–26 (NASB95)</a:t>
            </a:r>
          </a:p>
        </p:txBody>
      </p:sp>
      <p:pic>
        <p:nvPicPr>
          <p:cNvPr id="2" name="Picture 1">
            <a:extLst>
              <a:ext uri="{FF2B5EF4-FFF2-40B4-BE49-F238E27FC236}">
                <a16:creationId xmlns:a16="http://schemas.microsoft.com/office/drawing/2014/main" id="{08CF46EB-5A35-2263-DACA-0CBAF91179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973001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F27C7C-E7BF-5FF2-8ED9-92AF494DA22D}"/>
              </a:ext>
            </a:extLst>
          </p:cNvPr>
          <p:cNvPicPr>
            <a:picLocks noChangeAspect="1"/>
          </p:cNvPicPr>
          <p:nvPr/>
        </p:nvPicPr>
        <p:blipFill>
          <a:blip r:embed="rId2"/>
          <a:stretch>
            <a:fillRect/>
          </a:stretch>
        </p:blipFill>
        <p:spPr>
          <a:xfrm>
            <a:off x="2705100" y="228600"/>
            <a:ext cx="67818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35836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BF646A-8844-7CAF-31E0-274377EE220D}"/>
              </a:ext>
            </a:extLst>
          </p:cNvPr>
          <p:cNvPicPr>
            <a:picLocks noChangeAspect="1"/>
          </p:cNvPicPr>
          <p:nvPr/>
        </p:nvPicPr>
        <p:blipFill>
          <a:blip r:embed="rId2"/>
          <a:stretch>
            <a:fillRect/>
          </a:stretch>
        </p:blipFill>
        <p:spPr>
          <a:xfrm>
            <a:off x="2774176" y="228600"/>
            <a:ext cx="66436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8139228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8257DA-B6FE-2216-26E1-B53A950155B6}"/>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253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2 </a:t>
            </a:r>
            <a:r>
              <a:rPr lang="en-US" sz="4000" dirty="0" err="1">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Corintians</a:t>
            </a: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 4:16</a:t>
            </a:r>
            <a:endParaRPr lang="en-US" alt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endParaRPr>
          </a:p>
          <a:p>
            <a:pPr algn="just"/>
            <a:r>
              <a:rPr lang="en-US" sz="37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we do not lose heart, but though our outer man is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decaying [</a:t>
            </a:r>
            <a:r>
              <a:rPr lang="en-US" sz="3200" b="1" i="1" u="sng" dirty="0" err="1">
                <a:solidFill>
                  <a:srgbClr val="FFFFCC"/>
                </a:solidFill>
                <a:effectLst/>
                <a:latin typeface="Calibri" panose="020F0502020204030204" pitchFamily="34" charset="0"/>
              </a:rPr>
              <a:t>diaphtheirô</a:t>
            </a:r>
            <a:r>
              <a:rPr lang="en-US" sz="3200" b="1" dirty="0">
                <a:solidFill>
                  <a:srgbClr val="FFFFCC"/>
                </a:solidFill>
                <a:effectLst/>
                <a:latin typeface="Calibri" panose="020F0502020204030204" pitchFamily="34" charset="0"/>
              </a:rPr>
              <a:t>]</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7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yet our inner man is being renewed day by day.”</a:t>
            </a:r>
          </a:p>
        </p:txBody>
      </p:sp>
      <p:pic>
        <p:nvPicPr>
          <p:cNvPr id="3" name="Picture 2">
            <a:extLst>
              <a:ext uri="{FF2B5EF4-FFF2-40B4-BE49-F238E27FC236}">
                <a16:creationId xmlns:a16="http://schemas.microsoft.com/office/drawing/2014/main" id="{02E185EF-4D20-49A6-9761-B9C3940D1E52}"/>
              </a:ext>
            </a:extLst>
          </p:cNvPr>
          <p:cNvPicPr>
            <a:picLocks noChangeAspect="1"/>
          </p:cNvPicPr>
          <p:nvPr/>
        </p:nvPicPr>
        <p:blipFill>
          <a:blip r:embed="rId3"/>
          <a:stretch>
            <a:fillRect/>
          </a:stretch>
        </p:blipFill>
        <p:spPr>
          <a:xfrm>
            <a:off x="5077522" y="2590800"/>
            <a:ext cx="2036956" cy="2286000"/>
          </a:xfrm>
          <a:prstGeom prst="rect">
            <a:avLst/>
          </a:prstGeom>
        </p:spPr>
      </p:pic>
    </p:spTree>
    <p:extLst>
      <p:ext uri="{BB962C8B-B14F-4D97-AF65-F5344CB8AC3E}">
        <p14:creationId xmlns:p14="http://schemas.microsoft.com/office/powerpoint/2010/main" val="3849227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4C735-E039-A2F2-4FED-D2D35EEACFF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413C3CD-ABD8-D348-AA45-C15AAC703DB1}"/>
              </a:ext>
            </a:extLst>
          </p:cNvPr>
          <p:cNvSpPr>
            <a:spLocks noGrp="1" noChangeArrowheads="1"/>
          </p:cNvSpPr>
          <p:nvPr>
            <p:ph type="body" idx="1"/>
          </p:nvPr>
        </p:nvSpPr>
        <p:spPr>
          <a:xfrm>
            <a:off x="1066801" y="1516652"/>
            <a:ext cx="6248400" cy="4807947"/>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servants’ question (7)</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Entrance (8a)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(8b)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question (8c)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answer (9)</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(10-11a)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Exit (11b)</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B2CFF728-AE3E-655C-D3B1-5E64EBC5FCC4}"/>
              </a:ext>
            </a:extLst>
          </p:cNvPr>
          <p:cNvSpPr>
            <a:spLocks noGrp="1" noChangeArrowheads="1"/>
          </p:cNvSpPr>
          <p:nvPr>
            <p:ph type="title"/>
          </p:nvPr>
        </p:nvSpPr>
        <p:spPr>
          <a:xfrm>
            <a:off x="3267075" y="228600"/>
            <a:ext cx="6158214"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10:7-11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&amp; Aaron Speak to Pharaoh Again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51E60C4A-2D66-CFFB-C207-32DF9D899C3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600366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82B40-6B77-3095-D8FD-7B4871511F78}"/>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7F3B699-3A56-45E3-D058-5B8AEE2B8D44}"/>
              </a:ext>
            </a:extLst>
          </p:cNvPr>
          <p:cNvSpPr>
            <a:spLocks noGrp="1" noChangeArrowheads="1"/>
          </p:cNvSpPr>
          <p:nvPr>
            <p:ph type="body" idx="1"/>
          </p:nvPr>
        </p:nvSpPr>
        <p:spPr>
          <a:xfrm>
            <a:off x="1066801" y="1516652"/>
            <a:ext cx="6248400" cy="4807947"/>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servants’ question (7)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(8a)</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Pharaoh’s command (8b)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question (8c)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answer (9)</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(10-11a)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Exit (11b)</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CDEB5F32-E200-7635-D90E-60E300EE7957}"/>
              </a:ext>
            </a:extLst>
          </p:cNvPr>
          <p:cNvSpPr>
            <a:spLocks noGrp="1" noChangeArrowheads="1"/>
          </p:cNvSpPr>
          <p:nvPr>
            <p:ph type="title"/>
          </p:nvPr>
        </p:nvSpPr>
        <p:spPr>
          <a:xfrm>
            <a:off x="3267075" y="228600"/>
            <a:ext cx="6158214"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10:7-11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&amp; Aaron Speak to Pharaoh Again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33EF8827-743A-9393-F557-CCB3076757B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55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44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85800">
              <a:spcBef>
                <a:spcPts val="0"/>
              </a:spcBef>
              <a:spcAft>
                <a:spcPts val="9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2:8-10</a:t>
            </a:r>
          </a:p>
          <a:p>
            <a:pPr marL="0" indent="0" algn="just">
              <a:spcBef>
                <a:spcPts val="0"/>
              </a:spcBef>
              <a:spcAft>
                <a:spcPts val="1200"/>
              </a:spcAft>
              <a:buNone/>
            </a:pPr>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8 </a:t>
            </a:r>
            <a:r>
              <a:rPr lang="en-US" sz="3600" dirty="0">
                <a:effectLst>
                  <a:outerShdw blurRad="38100" dist="38100" dir="2700000" algn="tl">
                    <a:srgbClr val="000000">
                      <a:alpha val="43137"/>
                    </a:srgbClr>
                  </a:outerShdw>
                </a:effectLst>
                <a:latin typeface="Calibri" panose="020F0502020204030204" pitchFamily="34" charset="0"/>
              </a:rPr>
              <a:t>For by grace you have been saved through faith; and that not of yourselves, </a:t>
            </a:r>
            <a:r>
              <a:rPr lang="en-US" sz="3600" i="1" dirty="0">
                <a:effectLst>
                  <a:outerShdw blurRad="38100" dist="38100" dir="2700000" algn="tl">
                    <a:srgbClr val="000000">
                      <a:alpha val="43137"/>
                    </a:srgbClr>
                  </a:outerShdw>
                </a:effectLst>
                <a:latin typeface="Calibri" panose="020F0502020204030204" pitchFamily="34" charset="0"/>
              </a:rPr>
              <a:t>it is</a:t>
            </a:r>
            <a:r>
              <a:rPr lang="en-US" sz="3600" dirty="0">
                <a:effectLst>
                  <a:outerShdw blurRad="38100" dist="38100" dir="2700000" algn="tl">
                    <a:srgbClr val="000000">
                      <a:alpha val="43137"/>
                    </a:srgbClr>
                  </a:outerShdw>
                </a:effectLst>
                <a:latin typeface="Calibri" panose="020F0502020204030204" pitchFamily="34" charset="0"/>
              </a:rPr>
              <a:t> the gift of God; </a:t>
            </a:r>
            <a:r>
              <a:rPr lang="en-US" sz="3600" baseline="30000" dirty="0">
                <a:effectLst>
                  <a:outerShdw blurRad="38100" dist="38100" dir="2700000" algn="tl">
                    <a:srgbClr val="000000">
                      <a:alpha val="43137"/>
                    </a:srgbClr>
                  </a:outerShdw>
                </a:effectLst>
                <a:latin typeface="Calibri" panose="020F0502020204030204" pitchFamily="34" charset="0"/>
              </a:rPr>
              <a:t>9 </a:t>
            </a:r>
            <a:r>
              <a:rPr lang="en-US" sz="3600" dirty="0">
                <a:effectLst>
                  <a:outerShdw blurRad="38100" dist="38100" dir="2700000" algn="tl">
                    <a:srgbClr val="000000">
                      <a:alpha val="43137"/>
                    </a:srgbClr>
                  </a:outerShdw>
                </a:effectLst>
                <a:latin typeface="Calibri" panose="020F0502020204030204" pitchFamily="34" charset="0"/>
              </a:rPr>
              <a:t>not as a result of works, so that no one may boast. </a:t>
            </a:r>
            <a:r>
              <a:rPr lang="en-US" sz="3600" b="1" baseline="30000" dirty="0">
                <a:effectLst>
                  <a:outerShdw blurRad="38100" dist="38100" dir="2700000" algn="tl">
                    <a:srgbClr val="000000">
                      <a:alpha val="43137"/>
                    </a:srgbClr>
                  </a:outerShdw>
                </a:effectLst>
                <a:latin typeface="Calibri" panose="020F0502020204030204" pitchFamily="34" charset="0"/>
              </a:rPr>
              <a:t>10 </a:t>
            </a:r>
            <a:r>
              <a:rPr lang="en-US" sz="3600" dirty="0">
                <a:effectLst>
                  <a:outerShdw blurRad="38100" dist="38100" dir="2700000" algn="tl">
                    <a:srgbClr val="000000">
                      <a:alpha val="43137"/>
                    </a:srgbClr>
                  </a:outerShdw>
                </a:effectLst>
                <a:latin typeface="Calibri" panose="020F0502020204030204" pitchFamily="34" charset="0"/>
              </a:rPr>
              <a:t>For we are His workmanship, created in Christ Jesus for good works, which God prepared beforehand so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we would walk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rPr>
              <a:t>peripateō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 subjunctive mood]</a:t>
            </a:r>
            <a:r>
              <a:rPr lang="en-US" sz="3600" dirty="0">
                <a:effectLst>
                  <a:outerShdw blurRad="38100" dist="38100" dir="2700000" algn="tl">
                    <a:srgbClr val="000000">
                      <a:alpha val="43137"/>
                    </a:srgbClr>
                  </a:outerShdw>
                </a:effectLst>
                <a:latin typeface="Calibri" panose="020F0502020204030204" pitchFamily="34" charset="0"/>
              </a:rPr>
              <a:t> in them.”</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1547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83F88-2D3A-95DA-A7BC-496E2788BA4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AA97C2E-87A5-BA98-7374-B2A46B579BCD}"/>
              </a:ext>
            </a:extLst>
          </p:cNvPr>
          <p:cNvSpPr>
            <a:spLocks noGrp="1" noChangeArrowheads="1"/>
          </p:cNvSpPr>
          <p:nvPr>
            <p:ph type="body" idx="1"/>
          </p:nvPr>
        </p:nvSpPr>
        <p:spPr>
          <a:xfrm>
            <a:off x="1066801" y="1516652"/>
            <a:ext cx="6248400" cy="4807947"/>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servants’ question (7)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(8a)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(8b)</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Pharaoh’s question (8c)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answer (9)</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(10-11a)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Exit (11b)</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5C87C47C-A444-4067-9BA0-B8715816E693}"/>
              </a:ext>
            </a:extLst>
          </p:cNvPr>
          <p:cNvSpPr>
            <a:spLocks noGrp="1" noChangeArrowheads="1"/>
          </p:cNvSpPr>
          <p:nvPr>
            <p:ph type="title"/>
          </p:nvPr>
        </p:nvSpPr>
        <p:spPr>
          <a:xfrm>
            <a:off x="3267075" y="228600"/>
            <a:ext cx="6158214"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10:7-11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&amp; Aaron Speak to Pharaoh Again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159592A8-F7E2-CDEE-4691-3ABAABA9159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67008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491CB-A72E-9231-5689-1A3135308442}"/>
            </a:ext>
          </a:extLst>
        </p:cNvPr>
        <p:cNvGrpSpPr/>
        <p:nvPr/>
      </p:nvGrpSpPr>
      <p:grpSpPr>
        <a:xfrm>
          <a:off x="0" y="0"/>
          <a:ext cx="0" cy="0"/>
          <a:chOff x="0" y="0"/>
          <a:chExt cx="0" cy="0"/>
        </a:xfrm>
      </p:grpSpPr>
      <p:sp>
        <p:nvSpPr>
          <p:cNvPr id="53249" name="Rectangle 2">
            <a:extLst>
              <a:ext uri="{FF2B5EF4-FFF2-40B4-BE49-F238E27FC236}">
                <a16:creationId xmlns:a16="http://schemas.microsoft.com/office/drawing/2014/main" id="{F5256F6A-7B19-3DC2-FEBD-4BD09942055F}"/>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EXODUS STRUCTURE/OUTLINE</a:t>
            </a:r>
          </a:p>
        </p:txBody>
      </p:sp>
      <p:sp>
        <p:nvSpPr>
          <p:cNvPr id="9219" name="Rectangle 3">
            <a:extLst>
              <a:ext uri="{FF2B5EF4-FFF2-40B4-BE49-F238E27FC236}">
                <a16:creationId xmlns:a16="http://schemas.microsoft.com/office/drawing/2014/main" id="{7C6FA43D-FD39-45EF-C247-3B31B14FAA8F}"/>
              </a:ext>
            </a:extLst>
          </p:cNvPr>
          <p:cNvSpPr>
            <a:spLocks noGrp="1" noChangeArrowheads="1"/>
          </p:cNvSpPr>
          <p:nvPr>
            <p:ph type="body" idx="1"/>
          </p:nvPr>
        </p:nvSpPr>
        <p:spPr>
          <a:xfrm>
            <a:off x="609600" y="1371600"/>
            <a:ext cx="8839200" cy="4673600"/>
          </a:xfrm>
        </p:spPr>
        <p:txBody>
          <a:bodyPr/>
          <a:lstStyle/>
          <a:p>
            <a:pPr algn="just">
              <a:spcBef>
                <a:spcPts val="0"/>
              </a:spcBef>
              <a:spcAft>
                <a:spcPts val="900"/>
              </a:spcAft>
              <a:defRPr/>
            </a:pPr>
            <a:r>
              <a:rPr lang="en-US" altLang="en-US" sz="3000" b="1"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(1–18)</a:t>
            </a:r>
          </a:p>
          <a:p>
            <a:pPr lvl="1">
              <a:spcBef>
                <a:spcPts val="0"/>
              </a:spcBef>
              <a:spcAft>
                <a:spcPts val="900"/>
              </a:spcAft>
              <a:defRPr/>
            </a:pPr>
            <a:r>
              <a:rPr lang="en-US" altLang="en-US" sz="3000" b="1" u="sng"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(1:1–12:30)</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Liberation (12:31–15:21)</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Preservation (15:22–18:27)</a:t>
            </a:r>
          </a:p>
          <a:p>
            <a:pPr>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Mosaic Covenant (19–40)</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Law (19–24) </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Tabernacle instructions (25–31) </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Apostasy (32–34) </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Tabernacle building (35–40) </a:t>
            </a:r>
          </a:p>
        </p:txBody>
      </p:sp>
      <p:pic>
        <p:nvPicPr>
          <p:cNvPr id="3" name="Picture 2">
            <a:extLst>
              <a:ext uri="{FF2B5EF4-FFF2-40B4-BE49-F238E27FC236}">
                <a16:creationId xmlns:a16="http://schemas.microsoft.com/office/drawing/2014/main" id="{0A2AD9E3-E57E-5E04-B9F8-969E630603A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285586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209800" y="228600"/>
            <a:ext cx="7772400" cy="914400"/>
          </a:xfrm>
        </p:spPr>
        <p:txBody>
          <a:bodyPr/>
          <a:lstStyle/>
          <a:p>
            <a:pPr algn="ctr"/>
            <a:r>
              <a:rPr lang="en-US" altLang="en-US" sz="4000" dirty="0">
                <a:effectLst>
                  <a:outerShdw blurRad="38100" dist="38100" dir="2700000" algn="tl">
                    <a:srgbClr val="000000">
                      <a:alpha val="43137"/>
                    </a:srgbClr>
                  </a:outerShdw>
                </a:effectLst>
              </a:rPr>
              <a:t>Satan as Ruler of this World</a:t>
            </a:r>
          </a:p>
        </p:txBody>
      </p:sp>
      <p:sp>
        <p:nvSpPr>
          <p:cNvPr id="25603" name="Rectangle 3"/>
          <p:cNvSpPr>
            <a:spLocks noGrp="1" noChangeArrowheads="1"/>
          </p:cNvSpPr>
          <p:nvPr>
            <p:ph type="body" idx="1"/>
          </p:nvPr>
        </p:nvSpPr>
        <p:spPr>
          <a:xfrm>
            <a:off x="2015151" y="1600200"/>
            <a:ext cx="4766649" cy="4267200"/>
          </a:xfrm>
        </p:spPr>
        <p:txBody>
          <a:bodyPr/>
          <a:lstStyle/>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Job 1:7; 2:2</a:t>
            </a:r>
          </a:p>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Luke 4:5-7</a:t>
            </a:r>
          </a:p>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John 12:31; 14:30; 16:11</a:t>
            </a:r>
          </a:p>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2 Corinthians 4:4</a:t>
            </a:r>
          </a:p>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Ephesians 2:2</a:t>
            </a:r>
          </a:p>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1 John 4:4; 5:19</a:t>
            </a:r>
          </a:p>
        </p:txBody>
      </p:sp>
      <p:pic>
        <p:nvPicPr>
          <p:cNvPr id="43012" name="Picture 8" descr="D:\Powerpoint JPEG Images\2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62800" y="2209800"/>
            <a:ext cx="3082500" cy="23273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948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BBBB2-1327-05BC-4C20-BDF9A5680230}"/>
            </a:ext>
          </a:extLst>
        </p:cNvPr>
        <p:cNvGrpSpPr/>
        <p:nvPr/>
      </p:nvGrpSpPr>
      <p:grpSpPr>
        <a:xfrm>
          <a:off x="0" y="0"/>
          <a:ext cx="0" cy="0"/>
          <a:chOff x="0" y="0"/>
          <a:chExt cx="0" cy="0"/>
        </a:xfrm>
      </p:grpSpPr>
      <p:sp>
        <p:nvSpPr>
          <p:cNvPr id="28674" name="Rectangle 2">
            <a:extLst>
              <a:ext uri="{FF2B5EF4-FFF2-40B4-BE49-F238E27FC236}">
                <a16:creationId xmlns:a16="http://schemas.microsoft.com/office/drawing/2014/main" id="{F9B3B3D7-D854-D8C9-D73F-9CB17155C65B}"/>
              </a:ext>
            </a:extLst>
          </p:cNvPr>
          <p:cNvSpPr>
            <a:spLocks noGrp="1" noChangeArrowheads="1"/>
          </p:cNvSpPr>
          <p:nvPr>
            <p:ph type="title"/>
          </p:nvPr>
        </p:nvSpPr>
        <p:spPr>
          <a:xfrm>
            <a:off x="3086100" y="228600"/>
            <a:ext cx="6019800" cy="1447800"/>
          </a:xfrm>
        </p:spPr>
        <p:txBody>
          <a:bodyPr/>
          <a:lstStyle/>
          <a:p>
            <a:pPr algn="ctr" eaLnBrk="1" hangingPunct="1"/>
            <a:r>
              <a:rPr lang="en-US" altLang="en-US" sz="3200" dirty="0">
                <a:effectLst>
                  <a:outerShdw blurRad="38100" dist="38100" dir="2700000" algn="tl">
                    <a:srgbClr val="000000">
                      <a:alpha val="43137"/>
                    </a:srgbClr>
                  </a:outerShdw>
                </a:effectLst>
                <a:cs typeface="Calibri" panose="020F0502020204030204" pitchFamily="34" charset="0"/>
              </a:rPr>
              <a:t>Names &amp; Titles Demonstrating Satan’s Post-Fall, Earthly Authority </a:t>
            </a:r>
            <a:br>
              <a:rPr lang="en-US" altLang="en-US" sz="2800" dirty="0">
                <a:effectLst>
                  <a:outerShdw blurRad="38100" dist="38100" dir="2700000" algn="tl">
                    <a:srgbClr val="000000">
                      <a:alpha val="43137"/>
                    </a:srgbClr>
                  </a:outerShdw>
                </a:effectLst>
                <a:cs typeface="Calibri" panose="020F0502020204030204" pitchFamily="34" charset="0"/>
              </a:rPr>
            </a:br>
            <a:r>
              <a:rPr lang="en-US" altLang="en-US" sz="2400" dirty="0">
                <a:solidFill>
                  <a:schemeClr val="tx1"/>
                </a:solidFill>
                <a:effectLst>
                  <a:outerShdw blurRad="38100" dist="38100" dir="2700000" algn="tl">
                    <a:srgbClr val="000000">
                      <a:alpha val="43137"/>
                    </a:srgbClr>
                  </a:outerShdw>
                </a:effectLst>
                <a:ea typeface="+mn-ea"/>
                <a:cs typeface="Calibri" panose="020F0502020204030204" pitchFamily="34" charset="0"/>
              </a:rPr>
              <a:t>(Job 1:7; 2:2; Luke 4:5-8; Rom. 8:19-22)</a:t>
            </a:r>
            <a:endPar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6147" name="Rectangle 3">
            <a:extLst>
              <a:ext uri="{FF2B5EF4-FFF2-40B4-BE49-F238E27FC236}">
                <a16:creationId xmlns:a16="http://schemas.microsoft.com/office/drawing/2014/main" id="{758267F1-AE10-BCED-B573-6EBACAC0D880}"/>
              </a:ext>
            </a:extLst>
          </p:cNvPr>
          <p:cNvSpPr>
            <a:spLocks noGrp="1" noChangeArrowheads="1"/>
          </p:cNvSpPr>
          <p:nvPr>
            <p:ph type="body" idx="1"/>
          </p:nvPr>
        </p:nvSpPr>
        <p:spPr>
          <a:xfrm>
            <a:off x="4000500" y="2057400"/>
            <a:ext cx="7353300" cy="4114800"/>
          </a:xfrm>
        </p:spPr>
        <p:txBody>
          <a:bodyPr/>
          <a:lstStyle/>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Prince of this world (John 12:31; 14:30; 16:11)</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God of this world (2 Cor. 4:4)</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Prince and power of the air (Eph. 2:2)</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Who the believer wrestles with (Eph. 6:12)</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Roaring lion (1 Pet. 5:8)</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Whole world lies in his power (1 John 5:19)</a:t>
            </a:r>
          </a:p>
        </p:txBody>
      </p:sp>
      <p:pic>
        <p:nvPicPr>
          <p:cNvPr id="5" name="Picture 4">
            <a:extLst>
              <a:ext uri="{FF2B5EF4-FFF2-40B4-BE49-F238E27FC236}">
                <a16:creationId xmlns:a16="http://schemas.microsoft.com/office/drawing/2014/main" id="{783310E6-4A78-B589-3EA2-292BBACB14EA}"/>
              </a:ext>
            </a:extLst>
          </p:cNvPr>
          <p:cNvPicPr>
            <a:picLocks noChangeAspect="1"/>
          </p:cNvPicPr>
          <p:nvPr/>
        </p:nvPicPr>
        <p:blipFill>
          <a:blip r:embed="rId2"/>
          <a:srcRect l="7143" t="8333" b="25001"/>
          <a:stretch>
            <a:fillRect/>
          </a:stretch>
        </p:blipFill>
        <p:spPr>
          <a:xfrm>
            <a:off x="609600" y="2057400"/>
            <a:ext cx="2971800" cy="41148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10844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743540-944F-6BA3-0353-37D8A72CCB37}"/>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1"/>
            <a:ext cx="10972800" cy="5478423"/>
          </a:xfrm>
          <a:prstGeom prst="rect">
            <a:avLst/>
          </a:prstGeom>
          <a:noFill/>
          <a:ln w="28575">
            <a:noFill/>
            <a:miter lim="800000"/>
            <a:headEnd/>
            <a:tailEnd/>
          </a:ln>
        </p:spPr>
        <p:txBody>
          <a:bodyPr wrap="square">
            <a:spAutoFit/>
          </a:bodyPr>
          <a:lstStyle/>
          <a:p>
            <a:pPr algn="ctr">
              <a:spcAft>
                <a:spcPts val="900"/>
              </a:spcAft>
              <a:defRPr/>
            </a:pPr>
            <a:r>
              <a:rPr lang="en-US" sz="27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8:19-23</a:t>
            </a:r>
          </a:p>
          <a:p>
            <a:pPr algn="just">
              <a:defRPr/>
            </a:pP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anxious longing of the creation waits eagerly for the revealing of the sons of God.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creation was subjected to futility, not willingly, but because of Him who subjected it, in hope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the creation itself also will be set free from its slavery to corruption into the freedom of the glory of the children of God.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we know that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whole creation groans </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suffers the pains of childbirth together until now.</a:t>
            </a:r>
            <a:r>
              <a:rPr lang="en-US" sz="29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a:t>
            </a:r>
            <a:r>
              <a:rPr lang="en-US" sz="29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not only this, but also we ourselves, having the first fruits of the Spirit, even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ourselves groan</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within ourselves, waiting eagerly for our adoption as sons, the redemption of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our body</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125725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6">
            <a:extLst>
              <a:ext uri="{FF2B5EF4-FFF2-40B4-BE49-F238E27FC236}">
                <a16:creationId xmlns:a16="http://schemas.microsoft.com/office/drawing/2014/main" id="{B724DC9A-8723-4D60-AEED-52C2A45607C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2533650" y="293689"/>
            <a:ext cx="7124700" cy="627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155244-29D6-691D-4C5A-2558B6671DC8}"/>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39294"/>
          </a:xfrm>
          <a:prstGeom prst="rect">
            <a:avLst/>
          </a:prstGeom>
          <a:noFill/>
          <a:ln w="28575">
            <a:noFill/>
            <a:miter lim="800000"/>
            <a:headEnd/>
            <a:tailEnd/>
          </a:ln>
        </p:spPr>
        <p:txBody>
          <a:bodyPr wrap="square">
            <a:spAutoFit/>
          </a:bodyPr>
          <a:lstStyle/>
          <a:p>
            <a:pPr algn="ctr">
              <a:spcBef>
                <a:spcPts val="0"/>
              </a:spcBef>
              <a:spcAft>
                <a:spcPts val="900"/>
              </a:spcAft>
            </a:pPr>
            <a:r>
              <a:rPr lang="en-US" altLang="en-US" sz="4000" kern="0" dirty="0">
                <a:solidFill>
                  <a:srgbClr val="00FFFF"/>
                </a:solidFill>
                <a:effectLst>
                  <a:outerShdw blurRad="38100" dist="38100" dir="2700000" algn="tl">
                    <a:srgbClr val="000000">
                      <a:alpha val="43137"/>
                    </a:srgbClr>
                  </a:outerShdw>
                </a:effectLst>
                <a:latin typeface="Calibri" panose="020F0502020204030204" pitchFamily="34" charset="0"/>
              </a:rPr>
              <a:t>Revelation 11:15</a:t>
            </a:r>
          </a:p>
          <a:p>
            <a:pPr algn="just"/>
            <a:r>
              <a:rPr lang="en-US" altLang="en-US" sz="3600" kern="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the seventh angel sounded; and there were loud voices in heaven, saying,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kingdom of the world has become the kingdom of our Lord and of His 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will reign forever and ever.’”</a:t>
            </a:r>
          </a:p>
        </p:txBody>
      </p:sp>
      <p:pic>
        <p:nvPicPr>
          <p:cNvPr id="3" name="Picture 2">
            <a:extLst>
              <a:ext uri="{FF2B5EF4-FFF2-40B4-BE49-F238E27FC236}">
                <a16:creationId xmlns:a16="http://schemas.microsoft.com/office/drawing/2014/main" id="{7A3367C7-EAC3-94B8-93DA-301730013992}"/>
              </a:ext>
            </a:extLst>
          </p:cNvPr>
          <p:cNvPicPr>
            <a:picLocks noChangeAspect="1"/>
          </p:cNvPicPr>
          <p:nvPr/>
        </p:nvPicPr>
        <p:blipFill>
          <a:blip r:embed="rId3"/>
          <a:stretch>
            <a:fillRect/>
          </a:stretch>
        </p:blipFill>
        <p:spPr>
          <a:xfrm>
            <a:off x="4130040" y="3048000"/>
            <a:ext cx="393192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452452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2209800" y="226578"/>
            <a:ext cx="7772400" cy="1145023"/>
          </a:xfrm>
        </p:spPr>
        <p:txBody>
          <a:bodyPr/>
          <a:lstStyle/>
          <a:p>
            <a:pPr algn="ctr"/>
            <a:r>
              <a:rPr lang="en-US" sz="3600" dirty="0">
                <a:effectLst>
                  <a:outerShdw blurRad="38100" dist="38100" dir="2700000" algn="tl">
                    <a:srgbClr val="000000">
                      <a:alpha val="43137"/>
                    </a:srgbClr>
                  </a:outerShdw>
                </a:effectLst>
              </a:rPr>
              <a:t>Ultimate Exodus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(Rev 11:15)</a:t>
            </a:r>
            <a:endParaRPr lang="en-US" sz="3600" dirty="0">
              <a:solidFill>
                <a:schemeClr val="tx1"/>
              </a:solidFill>
              <a:effectLst>
                <a:outerShdw blurRad="38100" dist="38100" dir="2700000" algn="tl">
                  <a:srgbClr val="000000">
                    <a:alpha val="43137"/>
                  </a:srgbClr>
                </a:outerShdw>
              </a:effectLst>
            </a:endParaRPr>
          </a:p>
        </p:txBody>
      </p:sp>
      <p:sp>
        <p:nvSpPr>
          <p:cNvPr id="72707" name="Rectangle 3"/>
          <p:cNvSpPr>
            <a:spLocks noGrp="1" noChangeArrowheads="1"/>
          </p:cNvSpPr>
          <p:nvPr>
            <p:ph type="body" idx="1"/>
          </p:nvPr>
        </p:nvSpPr>
        <p:spPr>
          <a:xfrm>
            <a:off x="1028700" y="1558926"/>
            <a:ext cx="10134600" cy="4537075"/>
          </a:xfrm>
        </p:spPr>
        <p:txBody>
          <a:bodyPr/>
          <a:lstStyle/>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Sores</a:t>
            </a:r>
            <a:r>
              <a:rPr lang="en-US" sz="3000" dirty="0">
                <a:effectLst>
                  <a:outerShdw blurRad="38100" dist="38100" dir="2700000" algn="tl">
                    <a:srgbClr val="000000">
                      <a:alpha val="43137"/>
                    </a:srgbClr>
                  </a:outerShdw>
                </a:effectLst>
              </a:rPr>
              <a:t>: 6</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9:8-12), 1</a:t>
            </a:r>
            <a:r>
              <a:rPr lang="en-US" sz="3000" baseline="30000" dirty="0">
                <a:effectLst>
                  <a:outerShdw blurRad="38100" dist="38100" dir="2700000" algn="tl">
                    <a:srgbClr val="000000">
                      <a:alpha val="43137"/>
                    </a:srgbClr>
                  </a:outerShdw>
                </a:effectLst>
              </a:rPr>
              <a:t>st</a:t>
            </a:r>
            <a:r>
              <a:rPr lang="en-US" sz="3000" dirty="0">
                <a:effectLst>
                  <a:outerShdw blurRad="38100" dist="38100" dir="2700000" algn="tl">
                    <a:srgbClr val="000000">
                      <a:alpha val="43137"/>
                    </a:srgbClr>
                  </a:outerShdw>
                </a:effectLst>
              </a:rPr>
              <a:t> bowl (Rev 16:1-2)</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Rivers to blood</a:t>
            </a:r>
            <a:r>
              <a:rPr lang="en-US" sz="3000" dirty="0">
                <a:effectLst>
                  <a:outerShdw blurRad="38100" dist="38100" dir="2700000" algn="tl">
                    <a:srgbClr val="000000">
                      <a:alpha val="43137"/>
                    </a:srgbClr>
                  </a:outerShdw>
                </a:effectLst>
              </a:rPr>
              <a:t>: 1</a:t>
            </a:r>
            <a:r>
              <a:rPr lang="en-US" sz="3000" baseline="30000" dirty="0">
                <a:effectLst>
                  <a:outerShdw blurRad="38100" dist="38100" dir="2700000" algn="tl">
                    <a:srgbClr val="000000">
                      <a:alpha val="43137"/>
                    </a:srgbClr>
                  </a:outerShdw>
                </a:effectLst>
              </a:rPr>
              <a:t>st</a:t>
            </a:r>
            <a:r>
              <a:rPr lang="en-US" sz="3000" dirty="0">
                <a:effectLst>
                  <a:outerShdw blurRad="38100" dist="38100" dir="2700000" algn="tl">
                    <a:srgbClr val="000000">
                      <a:alpha val="43137"/>
                    </a:srgbClr>
                  </a:outerShdw>
                </a:effectLst>
              </a:rPr>
              <a:t> plague (Ex 7:19-21), 3</a:t>
            </a:r>
            <a:r>
              <a:rPr lang="en-US" sz="3000" baseline="30000" dirty="0">
                <a:effectLst>
                  <a:outerShdw blurRad="38100" dist="38100" dir="2700000" algn="tl">
                    <a:srgbClr val="000000">
                      <a:alpha val="43137"/>
                    </a:srgbClr>
                  </a:outerShdw>
                </a:effectLst>
              </a:rPr>
              <a:t>rd</a:t>
            </a:r>
            <a:r>
              <a:rPr lang="en-US" sz="3000" dirty="0">
                <a:effectLst>
                  <a:outerShdw blurRad="38100" dist="38100" dir="2700000" algn="tl">
                    <a:srgbClr val="000000">
                      <a:alpha val="43137"/>
                    </a:srgbClr>
                  </a:outerShdw>
                </a:effectLst>
              </a:rPr>
              <a:t> bowl (Rev 16:4-7)</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Darkness</a:t>
            </a:r>
            <a:r>
              <a:rPr lang="en-US" sz="3000" dirty="0">
                <a:effectLst>
                  <a:outerShdw blurRad="38100" dist="38100" dir="2700000" algn="tl">
                    <a:srgbClr val="000000">
                      <a:alpha val="43137"/>
                    </a:srgbClr>
                  </a:outerShdw>
                </a:effectLst>
              </a:rPr>
              <a:t>: 9</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10:21-23), 5</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bowl (Rev 16:10-11)</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Frogs</a:t>
            </a:r>
            <a:r>
              <a:rPr lang="en-US" sz="3000" dirty="0">
                <a:effectLst>
                  <a:outerShdw blurRad="38100" dist="38100" dir="2700000" algn="tl">
                    <a:srgbClr val="000000">
                      <a:alpha val="43137"/>
                    </a:srgbClr>
                  </a:outerShdw>
                </a:effectLst>
              </a:rPr>
              <a:t>: 2</a:t>
            </a:r>
            <a:r>
              <a:rPr lang="en-US" sz="3000" baseline="30000" dirty="0">
                <a:effectLst>
                  <a:outerShdw blurRad="38100" dist="38100" dir="2700000" algn="tl">
                    <a:srgbClr val="000000">
                      <a:alpha val="43137"/>
                    </a:srgbClr>
                  </a:outerShdw>
                </a:effectLst>
              </a:rPr>
              <a:t>nd</a:t>
            </a:r>
            <a:r>
              <a:rPr lang="en-US" sz="3000" dirty="0">
                <a:effectLst>
                  <a:outerShdw blurRad="38100" dist="38100" dir="2700000" algn="tl">
                    <a:srgbClr val="000000">
                      <a:alpha val="43137"/>
                    </a:srgbClr>
                  </a:outerShdw>
                </a:effectLst>
              </a:rPr>
              <a:t> plague (Ex 7:25</a:t>
            </a:r>
            <a:r>
              <a:rPr lang="en-US" sz="3000" dirty="0">
                <a:effectLst>
                  <a:outerShdw blurRad="38100" dist="38100" dir="2700000" algn="tl">
                    <a:srgbClr val="000000">
                      <a:alpha val="43137"/>
                    </a:srgbClr>
                  </a:outerShdw>
                </a:effectLst>
                <a:cs typeface="Calibri" panose="020F0502020204030204" pitchFamily="34" charset="0"/>
              </a:rPr>
              <a:t>‒8:15), 6</a:t>
            </a:r>
            <a:r>
              <a:rPr lang="en-US" sz="3000" baseline="30000" dirty="0">
                <a:effectLst>
                  <a:outerShdw blurRad="38100" dist="38100" dir="2700000" algn="tl">
                    <a:srgbClr val="000000">
                      <a:alpha val="43137"/>
                    </a:srgbClr>
                  </a:outerShdw>
                </a:effectLst>
                <a:cs typeface="Calibri" panose="020F0502020204030204" pitchFamily="34" charset="0"/>
              </a:rPr>
              <a:t>th</a:t>
            </a:r>
            <a:r>
              <a:rPr lang="en-US" sz="3000" dirty="0">
                <a:effectLst>
                  <a:outerShdw blurRad="38100" dist="38100" dir="2700000" algn="tl">
                    <a:srgbClr val="000000">
                      <a:alpha val="43137"/>
                    </a:srgbClr>
                  </a:outerShdw>
                </a:effectLst>
                <a:cs typeface="Calibri" panose="020F0502020204030204" pitchFamily="34" charset="0"/>
              </a:rPr>
              <a:t> bowl (Rev 16:13)</a:t>
            </a:r>
            <a:endParaRPr lang="en-US" sz="3000" dirty="0">
              <a:effectLst>
                <a:outerShdw blurRad="38100" dist="38100" dir="2700000" algn="tl">
                  <a:srgbClr val="000000">
                    <a:alpha val="43137"/>
                  </a:srgbClr>
                </a:outerShdw>
              </a:effectLst>
            </a:endParaRP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Hail</a:t>
            </a:r>
            <a:r>
              <a:rPr lang="en-US" sz="3000" dirty="0">
                <a:effectLst>
                  <a:outerShdw blurRad="38100" dist="38100" dir="2700000" algn="tl">
                    <a:srgbClr val="000000">
                      <a:alpha val="43137"/>
                    </a:srgbClr>
                  </a:outerShdw>
                </a:effectLst>
              </a:rPr>
              <a:t>: 7</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9:22-26), 7</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bowl (Rev 16:17-21)</a:t>
            </a:r>
          </a:p>
        </p:txBody>
      </p:sp>
    </p:spTree>
    <p:extLst>
      <p:ext uri="{BB962C8B-B14F-4D97-AF65-F5344CB8AC3E}">
        <p14:creationId xmlns:p14="http://schemas.microsoft.com/office/powerpoint/2010/main" val="6565609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41FFE8-86D2-3D36-1771-9B9B3CFF2D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51818118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FE1E7-5AE2-CC26-2E9D-48D00D49BBD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AEE6BEF-4754-C077-67F5-680B28D8BA40}"/>
              </a:ext>
            </a:extLst>
          </p:cNvPr>
          <p:cNvSpPr>
            <a:spLocks noGrp="1" noChangeArrowheads="1"/>
          </p:cNvSpPr>
          <p:nvPr>
            <p:ph type="body" idx="1"/>
          </p:nvPr>
        </p:nvSpPr>
        <p:spPr>
          <a:xfrm>
            <a:off x="1066801" y="1516652"/>
            <a:ext cx="6248400" cy="4807947"/>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servants’ question (7)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(8a)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(8b)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question (8c)</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Moses’ answer (9)</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(10-11a)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Exit (11b)</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3434C601-00E4-9A2B-B46F-7086AB24AF9B}"/>
              </a:ext>
            </a:extLst>
          </p:cNvPr>
          <p:cNvSpPr>
            <a:spLocks noGrp="1" noChangeArrowheads="1"/>
          </p:cNvSpPr>
          <p:nvPr>
            <p:ph type="title"/>
          </p:nvPr>
        </p:nvSpPr>
        <p:spPr>
          <a:xfrm>
            <a:off x="3267075" y="228600"/>
            <a:ext cx="6158214"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10:7-11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&amp; Aaron Speak to Pharaoh Again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DC5BDDFD-72EA-318E-0DF8-089A973EA8B7}"/>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271287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11277370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67" name="Group 59"/>
          <p:cNvGraphicFramePr>
            <a:graphicFrameLocks noGrp="1"/>
          </p:cNvGraphicFramePr>
          <p:nvPr>
            <p:ph type="tbl" idx="4294967295"/>
          </p:nvPr>
        </p:nvGraphicFramePr>
        <p:xfrm>
          <a:off x="609600" y="457200"/>
          <a:ext cx="10972800" cy="5943601"/>
        </p:xfrm>
        <a:graphic>
          <a:graphicData uri="http://schemas.openxmlformats.org/drawingml/2006/table">
            <a:tbl>
              <a:tblPr/>
              <a:tblGrid>
                <a:gridCol w="30480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3261240">
                  <a:extLst>
                    <a:ext uri="{9D8B030D-6E8A-4147-A177-3AD203B41FA5}">
                      <a16:colId xmlns:a16="http://schemas.microsoft.com/office/drawing/2014/main" val="20002"/>
                    </a:ext>
                  </a:extLst>
                </a:gridCol>
                <a:gridCol w="2910960">
                  <a:extLst>
                    <a:ext uri="{9D8B030D-6E8A-4147-A177-3AD203B41FA5}">
                      <a16:colId xmlns:a16="http://schemas.microsoft.com/office/drawing/2014/main" val="20003"/>
                    </a:ext>
                  </a:extLst>
                </a:gridCol>
              </a:tblGrid>
              <a:tr h="78961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7 Levitical Feasts (Leviticus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Purpose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Type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Redemption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Separation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John 6:35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1st fruits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 for initial crop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15:20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679542">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 for full crop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Acts 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5"/>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Zech. 12:10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Zech. 14:16-18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1863693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0C994-6E9E-4E35-A475-F8AF7D515921}"/>
            </a:ext>
          </a:extLst>
        </p:cNvPr>
        <p:cNvGrpSpPr/>
        <p:nvPr/>
      </p:nvGrpSpPr>
      <p:grpSpPr>
        <a:xfrm>
          <a:off x="0" y="0"/>
          <a:ext cx="0" cy="0"/>
          <a:chOff x="0" y="0"/>
          <a:chExt cx="0" cy="0"/>
        </a:xfrm>
      </p:grpSpPr>
      <p:sp>
        <p:nvSpPr>
          <p:cNvPr id="55297" name="Rectangle 2">
            <a:extLst>
              <a:ext uri="{FF2B5EF4-FFF2-40B4-BE49-F238E27FC236}">
                <a16:creationId xmlns:a16="http://schemas.microsoft.com/office/drawing/2014/main" id="{B26335D7-BC12-3B0B-AA98-B9D3140CC707}"/>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REDEMPTION</a:t>
            </a:r>
            <a:br>
              <a:rPr lang="en-US" altLang="en-US" sz="3600" kern="1200" dirty="0">
                <a:effectLst>
                  <a:outerShdw blurRad="38100" dist="38100" dir="2700000" algn="tl">
                    <a:srgbClr val="000000">
                      <a:alpha val="43137"/>
                    </a:srgbClr>
                  </a:outerShdw>
                </a:effectLst>
                <a:latin typeface="Calibri" panose="020F0502020204030204" pitchFamily="34" charset="0"/>
              </a:rPr>
            </a:br>
            <a:r>
              <a:rPr lang="en-US" altLang="en-US" sz="2800" b="1" dirty="0">
                <a:solidFill>
                  <a:srgbClr val="FFFFCC"/>
                </a:solidFill>
                <a:effectLst>
                  <a:outerShdw blurRad="38100" dist="38100" dir="2700000" algn="tl">
                    <a:srgbClr val="000000"/>
                  </a:outerShdw>
                </a:effectLst>
                <a:ea typeface="Calibri" panose="020F0502020204030204" pitchFamily="34" charset="0"/>
                <a:cs typeface="Calibri" panose="020F0502020204030204" pitchFamily="34" charset="0"/>
              </a:rPr>
              <a:t>(1:1–12:30)</a:t>
            </a:r>
            <a:endParaRPr lang="en-US" altLang="en-US" sz="3200" b="1" dirty="0">
              <a:solidFill>
                <a:srgbClr val="FFFFCC"/>
              </a:solidFill>
              <a:effectLst>
                <a:outerShdw blurRad="38100" dist="38100" dir="2700000" algn="tl">
                  <a:srgbClr val="000000"/>
                </a:outerShdw>
              </a:effectLst>
              <a:ea typeface="Calibri" panose="020F0502020204030204" pitchFamily="34" charset="0"/>
              <a:cs typeface="Calibri" panose="020F0502020204030204" pitchFamily="34" charset="0"/>
            </a:endParaRPr>
          </a:p>
        </p:txBody>
      </p:sp>
      <p:sp>
        <p:nvSpPr>
          <p:cNvPr id="11267" name="Rectangle 3">
            <a:extLst>
              <a:ext uri="{FF2B5EF4-FFF2-40B4-BE49-F238E27FC236}">
                <a16:creationId xmlns:a16="http://schemas.microsoft.com/office/drawing/2014/main" id="{6CA513BF-6252-7953-2162-D768BB724901}"/>
              </a:ext>
            </a:extLst>
          </p:cNvPr>
          <p:cNvSpPr>
            <a:spLocks noGrp="1" noChangeArrowheads="1"/>
          </p:cNvSpPr>
          <p:nvPr>
            <p:ph type="body" idx="1"/>
          </p:nvPr>
        </p:nvSpPr>
        <p:spPr>
          <a:xfrm>
            <a:off x="609599" y="1371601"/>
            <a:ext cx="7637741" cy="4267200"/>
          </a:xfrm>
        </p:spPr>
        <p:txBody>
          <a:bodyPr/>
          <a:lstStyle/>
          <a:p>
            <a:pPr>
              <a:spcBef>
                <a:spcPts val="0"/>
              </a:spcBef>
              <a:spcAft>
                <a:spcPts val="12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Why redemption is necessary (</a:t>
            </a:r>
            <a:r>
              <a:rPr lang="en-US" altLang="en-US" sz="3000" dirty="0" err="1">
                <a:latin typeface="Calibri" panose="020F0502020204030204" pitchFamily="34" charset="0"/>
                <a:ea typeface="Calibri" panose="020F0502020204030204" pitchFamily="34" charset="0"/>
                <a:cs typeface="Calibri" panose="020F0502020204030204" pitchFamily="34" charset="0"/>
              </a:rPr>
              <a:t>Exod</a:t>
            </a:r>
            <a:r>
              <a:rPr lang="en-US" altLang="en-US" sz="3000" dirty="0">
                <a:latin typeface="Calibri" panose="020F0502020204030204" pitchFamily="34" charset="0"/>
                <a:ea typeface="Calibri" panose="020F0502020204030204" pitchFamily="34" charset="0"/>
                <a:cs typeface="Calibri" panose="020F0502020204030204" pitchFamily="34" charset="0"/>
              </a:rPr>
              <a:t> 1)</a:t>
            </a:r>
          </a:p>
          <a:p>
            <a:pPr>
              <a:spcBef>
                <a:spcPts val="0"/>
              </a:spcBef>
              <a:spcAft>
                <a:spcPts val="1200"/>
              </a:spcAft>
              <a:defRPr/>
            </a:pPr>
            <a:r>
              <a:rPr lang="en-US" altLang="en-US" sz="3000" dirty="0">
                <a:latin typeface="Calibri" panose="020F0502020204030204" pitchFamily="34" charset="0"/>
                <a:cs typeface="Calibri" panose="020F0502020204030204" pitchFamily="34" charset="0"/>
              </a:rPr>
              <a:t>Development of the deliverer (</a:t>
            </a:r>
            <a:r>
              <a:rPr lang="en-US" altLang="en-US" sz="3000" dirty="0" err="1">
                <a:latin typeface="Calibri" panose="020F0502020204030204" pitchFamily="34" charset="0"/>
                <a:cs typeface="Calibri" panose="020F0502020204030204" pitchFamily="34" charset="0"/>
              </a:rPr>
              <a:t>Exod</a:t>
            </a:r>
            <a:r>
              <a:rPr lang="en-US" altLang="en-US" sz="3000" dirty="0">
                <a:latin typeface="Calibri" panose="020F0502020204030204" pitchFamily="34" charset="0"/>
                <a:cs typeface="Calibri" panose="020F0502020204030204" pitchFamily="34" charset="0"/>
              </a:rPr>
              <a:t> 2–4)</a:t>
            </a:r>
          </a:p>
          <a:p>
            <a:pPr>
              <a:spcBef>
                <a:spcPts val="0"/>
              </a:spcBef>
              <a:spcAft>
                <a:spcPts val="12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First confrontation with Pharaoh (</a:t>
            </a:r>
            <a:r>
              <a:rPr lang="en-US" altLang="en-US" sz="3000" dirty="0" err="1">
                <a:latin typeface="Calibri" panose="020F0502020204030204" pitchFamily="34" charset="0"/>
                <a:ea typeface="Calibri" panose="020F0502020204030204" pitchFamily="34" charset="0"/>
                <a:cs typeface="Calibri" panose="020F0502020204030204" pitchFamily="34" charset="0"/>
              </a:rPr>
              <a:t>Exod</a:t>
            </a:r>
            <a:r>
              <a:rPr lang="en-US" altLang="en-US" sz="3000" dirty="0">
                <a:latin typeface="Calibri" panose="020F0502020204030204" pitchFamily="34" charset="0"/>
                <a:ea typeface="Calibri" panose="020F0502020204030204" pitchFamily="34" charset="0"/>
                <a:cs typeface="Calibri" panose="020F0502020204030204" pitchFamily="34" charset="0"/>
              </a:rPr>
              <a:t> 5) </a:t>
            </a:r>
          </a:p>
          <a:p>
            <a:pPr>
              <a:spcBef>
                <a:spcPts val="0"/>
              </a:spcBef>
              <a:spcAft>
                <a:spcPts val="12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God reassures Moses (</a:t>
            </a:r>
            <a:r>
              <a:rPr lang="en-US" altLang="en-US" sz="3000" dirty="0" err="1">
                <a:latin typeface="Calibri" panose="020F0502020204030204" pitchFamily="34" charset="0"/>
                <a:ea typeface="Calibri" panose="020F0502020204030204" pitchFamily="34" charset="0"/>
                <a:cs typeface="Calibri" panose="020F0502020204030204" pitchFamily="34" charset="0"/>
              </a:rPr>
              <a:t>Exod</a:t>
            </a:r>
            <a:r>
              <a:rPr lang="en-US" altLang="en-US" sz="3000" dirty="0">
                <a:latin typeface="Calibri" panose="020F0502020204030204" pitchFamily="34" charset="0"/>
                <a:ea typeface="Calibri" panose="020F0502020204030204" pitchFamily="34" charset="0"/>
                <a:cs typeface="Calibri" panose="020F0502020204030204" pitchFamily="34" charset="0"/>
              </a:rPr>
              <a:t> 6:1–7:7) </a:t>
            </a:r>
          </a:p>
          <a:p>
            <a:pPr>
              <a:spcBef>
                <a:spcPts val="0"/>
              </a:spcBef>
              <a:spcAft>
                <a:spcPts val="12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Second confrontation with Pharaoh (</a:t>
            </a:r>
            <a:r>
              <a:rPr lang="en-US" altLang="en-US" sz="3000" dirty="0" err="1">
                <a:latin typeface="Calibri" panose="020F0502020204030204" pitchFamily="34" charset="0"/>
                <a:ea typeface="Calibri" panose="020F0502020204030204" pitchFamily="34" charset="0"/>
                <a:cs typeface="Calibri" panose="020F0502020204030204" pitchFamily="34" charset="0"/>
              </a:rPr>
              <a:t>Exod</a:t>
            </a:r>
            <a:r>
              <a:rPr lang="en-US" altLang="en-US" sz="3000" dirty="0">
                <a:latin typeface="Calibri" panose="020F0502020204030204" pitchFamily="34" charset="0"/>
                <a:ea typeface="Calibri" panose="020F0502020204030204" pitchFamily="34" charset="0"/>
                <a:cs typeface="Calibri" panose="020F0502020204030204" pitchFamily="34" charset="0"/>
              </a:rPr>
              <a:t> 7:8-13)</a:t>
            </a:r>
          </a:p>
          <a:p>
            <a:pPr>
              <a:spcBef>
                <a:spcPts val="0"/>
              </a:spcBef>
              <a:spcAft>
                <a:spcPts val="1200"/>
              </a:spcAft>
              <a:defRPr/>
            </a:pPr>
            <a:r>
              <a:rPr lang="en-US" altLang="en-US" sz="3000" b="1" u="sng" dirty="0">
                <a:solidFill>
                  <a:srgbClr val="FFFFCC"/>
                </a:solidFill>
                <a:latin typeface="Calibri" panose="020F0502020204030204" pitchFamily="34" charset="0"/>
                <a:ea typeface="Calibri" panose="020F0502020204030204" pitchFamily="34" charset="0"/>
                <a:cs typeface="Calibri" panose="020F0502020204030204" pitchFamily="34" charset="0"/>
              </a:rPr>
              <a:t>Plagues (</a:t>
            </a:r>
            <a:r>
              <a:rPr lang="en-US" altLang="en-US" sz="3000" b="1" u="sng" dirty="0" err="1">
                <a:solidFill>
                  <a:srgbClr val="FFFFCC"/>
                </a:solidFill>
                <a:latin typeface="Calibri" panose="020F0502020204030204" pitchFamily="34" charset="0"/>
                <a:ea typeface="Calibri" panose="020F0502020204030204" pitchFamily="34" charset="0"/>
                <a:cs typeface="Calibri" panose="020F0502020204030204" pitchFamily="34" charset="0"/>
              </a:rPr>
              <a:t>Exod</a:t>
            </a:r>
            <a:r>
              <a:rPr lang="en-US" altLang="en-US" sz="3000" b="1" u="sng" dirty="0">
                <a:solidFill>
                  <a:srgbClr val="FFFFCC"/>
                </a:solidFill>
                <a:latin typeface="Calibri" panose="020F0502020204030204" pitchFamily="34" charset="0"/>
                <a:ea typeface="Calibri" panose="020F0502020204030204" pitchFamily="34" charset="0"/>
                <a:cs typeface="Calibri" panose="020F0502020204030204" pitchFamily="34" charset="0"/>
              </a:rPr>
              <a:t> 7:14–12:30) </a:t>
            </a:r>
          </a:p>
        </p:txBody>
      </p:sp>
      <p:pic>
        <p:nvPicPr>
          <p:cNvPr id="3" name="Picture 2">
            <a:extLst>
              <a:ext uri="{FF2B5EF4-FFF2-40B4-BE49-F238E27FC236}">
                <a16:creationId xmlns:a16="http://schemas.microsoft.com/office/drawing/2014/main" id="{7D0227E0-D731-B9A9-31E2-60AB6837733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874094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047" y="228600"/>
            <a:ext cx="8659906" cy="64008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862042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5D4678FD-0A07-BA95-F5D1-01F9A42046EE}"/>
              </a:ext>
            </a:extLst>
          </p:cNvPr>
          <p:cNvSpPr>
            <a:spLocks noGrp="1" noChangeArrowheads="1"/>
          </p:cNvSpPr>
          <p:nvPr>
            <p:ph type="title"/>
          </p:nvPr>
        </p:nvSpPr>
        <p:spPr>
          <a:xfrm>
            <a:off x="2209800" y="304800"/>
            <a:ext cx="7772400" cy="609600"/>
          </a:xfrm>
        </p:spPr>
        <p:txBody>
          <a:bodyPr/>
          <a:lstStyle/>
          <a:p>
            <a:pPr algn="ctr"/>
            <a:r>
              <a:rPr lang="en-US" altLang="en-US" sz="4000" dirty="0">
                <a:latin typeface="Calibri" panose="020F0502020204030204" pitchFamily="34" charset="0"/>
                <a:cs typeface="Calibri" panose="020F0502020204030204" pitchFamily="34" charset="0"/>
              </a:rPr>
              <a:t>Christ’s Five Trips to Jerusalem</a:t>
            </a:r>
          </a:p>
        </p:txBody>
      </p:sp>
      <p:graphicFrame>
        <p:nvGraphicFramePr>
          <p:cNvPr id="19482" name="Group 26">
            <a:extLst>
              <a:ext uri="{FF2B5EF4-FFF2-40B4-BE49-F238E27FC236}">
                <a16:creationId xmlns:a16="http://schemas.microsoft.com/office/drawing/2014/main" id="{43B8D5F8-01AF-EB87-A47D-621216720668}"/>
              </a:ext>
            </a:extLst>
          </p:cNvPr>
          <p:cNvGraphicFramePr>
            <a:graphicFrameLocks noGrp="1"/>
          </p:cNvGraphicFramePr>
          <p:nvPr>
            <p:ph type="tbl" idx="1"/>
          </p:nvPr>
        </p:nvGraphicFramePr>
        <p:xfrm>
          <a:off x="685800" y="1219200"/>
          <a:ext cx="6217920" cy="4572000"/>
        </p:xfrm>
        <a:graphic>
          <a:graphicData uri="http://schemas.openxmlformats.org/drawingml/2006/table">
            <a:tbl>
              <a:tblPr>
                <a:tableStyleId>{AF606853-7671-496A-8E4F-DF71F8EC918B}</a:tableStyleId>
              </a:tblPr>
              <a:tblGrid>
                <a:gridCol w="3108960">
                  <a:extLst>
                    <a:ext uri="{9D8B030D-6E8A-4147-A177-3AD203B41FA5}">
                      <a16:colId xmlns:a16="http://schemas.microsoft.com/office/drawing/2014/main" val="20000"/>
                    </a:ext>
                  </a:extLst>
                </a:gridCol>
                <a:gridCol w="3108960">
                  <a:extLst>
                    <a:ext uri="{9D8B030D-6E8A-4147-A177-3AD203B41FA5}">
                      <a16:colId xmlns:a16="http://schemas.microsoft.com/office/drawing/2014/main" val="20001"/>
                    </a:ext>
                  </a:extLst>
                </a:gridCol>
              </a:tblGrid>
              <a:tr h="7620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dirty="0">
                          <a:solidFill>
                            <a:schemeClr val="bg2"/>
                          </a:solidFill>
                          <a:latin typeface="Calibri" panose="020F0502020204030204" pitchFamily="34" charset="0"/>
                          <a:cs typeface="Calibri" panose="020F0502020204030204" pitchFamily="34" charset="0"/>
                        </a:rPr>
                        <a:t>Feast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dirty="0">
                          <a:solidFill>
                            <a:schemeClr val="bg2"/>
                          </a:solidFill>
                          <a:latin typeface="Calibri" panose="020F0502020204030204" pitchFamily="34" charset="0"/>
                          <a:cs typeface="Calibri" panose="020F0502020204030204" pitchFamily="34" charset="0"/>
                        </a:rPr>
                        <a:t>Verse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Calibri" panose="020F0502020204030204" pitchFamily="34" charset="0"/>
                          <a:cs typeface="Calibri" panose="020F0502020204030204" pitchFamily="34" charset="0"/>
                        </a:rPr>
                        <a:t>Passover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Calibri" panose="020F0502020204030204" pitchFamily="34" charset="0"/>
                          <a:cs typeface="Calibri" panose="020F0502020204030204" pitchFamily="34" charset="0"/>
                        </a:rPr>
                        <a:t>2:23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kern="1200" dirty="0">
                          <a:solidFill>
                            <a:schemeClr val="lt1"/>
                          </a:solidFill>
                          <a:latin typeface="Calibri" panose="020F0502020204030204" pitchFamily="34" charset="0"/>
                          <a:ea typeface="+mn-ea"/>
                          <a:cs typeface="Calibri" panose="020F0502020204030204" pitchFamily="34" charset="0"/>
                        </a:rPr>
                        <a:t>Unnamed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Calibri" panose="020F0502020204030204" pitchFamily="34" charset="0"/>
                          <a:cs typeface="Calibri" panose="020F0502020204030204" pitchFamily="34" charset="0"/>
                        </a:rPr>
                        <a:t>5:1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kern="1200" dirty="0">
                          <a:solidFill>
                            <a:schemeClr val="lt1"/>
                          </a:solidFill>
                          <a:latin typeface="Calibri" panose="020F0502020204030204" pitchFamily="34" charset="0"/>
                          <a:ea typeface="+mn-ea"/>
                          <a:cs typeface="Calibri" panose="020F0502020204030204" pitchFamily="34" charset="0"/>
                        </a:rPr>
                        <a:t>Tabernacles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Calibri" panose="020F0502020204030204" pitchFamily="34" charset="0"/>
                          <a:cs typeface="Calibri" panose="020F0502020204030204" pitchFamily="34" charset="0"/>
                        </a:rPr>
                        <a:t>7:2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kern="1200" dirty="0">
                          <a:solidFill>
                            <a:schemeClr val="lt1"/>
                          </a:solidFill>
                          <a:latin typeface="Calibri" panose="020F0502020204030204" pitchFamily="34" charset="0"/>
                          <a:ea typeface="+mn-ea"/>
                          <a:cs typeface="Calibri" panose="020F0502020204030204" pitchFamily="34" charset="0"/>
                        </a:rPr>
                        <a:t>Dedication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Calibri" panose="020F0502020204030204" pitchFamily="34" charset="0"/>
                          <a:cs typeface="Calibri" panose="020F0502020204030204" pitchFamily="34" charset="0"/>
                        </a:rPr>
                        <a:t>10:22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kern="1200" dirty="0">
                          <a:solidFill>
                            <a:schemeClr val="lt1"/>
                          </a:solidFill>
                          <a:latin typeface="Calibri" panose="020F0502020204030204" pitchFamily="34" charset="0"/>
                          <a:ea typeface="+mn-ea"/>
                          <a:cs typeface="Calibri" panose="020F0502020204030204" pitchFamily="34" charset="0"/>
                        </a:rPr>
                        <a:t>Passover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Calibri" panose="020F0502020204030204" pitchFamily="34" charset="0"/>
                          <a:cs typeface="Calibri" panose="020F0502020204030204" pitchFamily="34" charset="0"/>
                        </a:rPr>
                        <a:t>13:1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3075" name="Picture 3">
            <a:extLst>
              <a:ext uri="{FF2B5EF4-FFF2-40B4-BE49-F238E27FC236}">
                <a16:creationId xmlns:a16="http://schemas.microsoft.com/office/drawing/2014/main" id="{8D1F632F-BE08-6A02-3C0A-87E19AB69FB1}"/>
              </a:ext>
            </a:extLst>
          </p:cNvPr>
          <p:cNvPicPr>
            <a:picLocks noChangeAspect="1" noChangeArrowheads="1"/>
          </p:cNvPicPr>
          <p:nvPr/>
        </p:nvPicPr>
        <p:blipFill>
          <a:blip r:embed="rId2"/>
          <a:srcRect/>
          <a:stretch>
            <a:fillRect/>
          </a:stretch>
        </p:blipFill>
        <p:spPr bwMode="auto">
          <a:xfrm>
            <a:off x="7467600" y="2114551"/>
            <a:ext cx="4143623" cy="301752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Placeholder 2"/>
          <p:cNvGraphicFramePr>
            <a:graphicFrameLocks noGrp="1"/>
          </p:cNvGraphicFramePr>
          <p:nvPr>
            <p:ph type="tbl" idx="1"/>
          </p:nvPr>
        </p:nvGraphicFramePr>
        <p:xfrm>
          <a:off x="609600" y="137157"/>
          <a:ext cx="10972801" cy="6583686"/>
        </p:xfrm>
        <a:graphic>
          <a:graphicData uri="http://schemas.openxmlformats.org/drawingml/2006/table">
            <a:tbl>
              <a:tblPr firstRow="1" bandRow="1">
                <a:tableStyleId>{073A0DAA-6AF3-43AB-8588-CEC1D06C72B9}</a:tableStyleId>
              </a:tblPr>
              <a:tblGrid>
                <a:gridCol w="3216165">
                  <a:extLst>
                    <a:ext uri="{9D8B030D-6E8A-4147-A177-3AD203B41FA5}">
                      <a16:colId xmlns:a16="http://schemas.microsoft.com/office/drawing/2014/main" val="2807051881"/>
                    </a:ext>
                  </a:extLst>
                </a:gridCol>
                <a:gridCol w="1922994">
                  <a:extLst>
                    <a:ext uri="{9D8B030D-6E8A-4147-A177-3AD203B41FA5}">
                      <a16:colId xmlns:a16="http://schemas.microsoft.com/office/drawing/2014/main" val="416673137"/>
                    </a:ext>
                  </a:extLst>
                </a:gridCol>
                <a:gridCol w="2916821">
                  <a:extLst>
                    <a:ext uri="{9D8B030D-6E8A-4147-A177-3AD203B41FA5}">
                      <a16:colId xmlns:a16="http://schemas.microsoft.com/office/drawing/2014/main" val="3259655191"/>
                    </a:ext>
                  </a:extLst>
                </a:gridCol>
                <a:gridCol w="2916821">
                  <a:extLst>
                    <a:ext uri="{9D8B030D-6E8A-4147-A177-3AD203B41FA5}">
                      <a16:colId xmlns:a16="http://schemas.microsoft.com/office/drawing/2014/main" val="107138225"/>
                    </a:ext>
                  </a:extLst>
                </a:gridCol>
              </a:tblGrid>
              <a:tr h="914400">
                <a:tc gridSpan="4">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Levitical Feasts (Lev. 23)</a:t>
                      </a:r>
                      <a:endPar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endParaRPr>
                    </a:p>
                  </a:txBody>
                  <a:tcPr marT="45724" marB="45724" anchor="ct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lnL w="12700" cap="flat" cmpd="sng" algn="ctr">
                      <a:solidFill>
                        <a:schemeClr val="tx1"/>
                      </a:solidFill>
                      <a:prstDash val="solid"/>
                      <a:round/>
                      <a:headEnd type="none" w="med" len="med"/>
                      <a:tailEnd type="none" w="med" len="med"/>
                    </a:lnL>
                  </a:tcP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tc>
                <a:tc hMerge="1">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endParaRPr lang="en-US" sz="2000" b="1" kern="120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4" marB="45724" anchor="ctr"/>
                </a:tc>
                <a:extLst>
                  <a:ext uri="{0D108BD9-81ED-4DB2-BD59-A6C34878D82A}">
                    <a16:rowId xmlns:a16="http://schemas.microsoft.com/office/drawing/2014/main" val="1440537022"/>
                  </a:ext>
                </a:extLst>
              </a:tr>
              <a:tr h="731520">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FEAST</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SEASON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PURPOSE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TYPE</a:t>
                      </a:r>
                    </a:p>
                  </a:txBody>
                  <a:tcPr marT="45723" marB="45723" anchor="ctr" horzOverflow="overflow"/>
                </a:tc>
                <a:extLst>
                  <a:ext uri="{0D108BD9-81ED-4DB2-BD59-A6C34878D82A}">
                    <a16:rowId xmlns:a16="http://schemas.microsoft.com/office/drawing/2014/main" val="1459597859"/>
                  </a:ext>
                </a:extLst>
              </a:tr>
              <a:tr h="64008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1. Passover</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Redemption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1 Cor. 5:7</a:t>
                      </a:r>
                    </a:p>
                  </a:txBody>
                  <a:tcPr marT="45723" marB="45723" anchor="ctr" horzOverflow="overflow"/>
                </a:tc>
                <a:extLst>
                  <a:ext uri="{0D108BD9-81ED-4DB2-BD59-A6C34878D82A}">
                    <a16:rowId xmlns:a16="http://schemas.microsoft.com/office/drawing/2014/main" val="4190093951"/>
                  </a:ext>
                </a:extLst>
              </a:tr>
              <a:tr h="64008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2. Unleavened Bread</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Separation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John 6:35</a:t>
                      </a:r>
                    </a:p>
                  </a:txBody>
                  <a:tcPr marT="45723" marB="45723" anchor="ctr" horzOverflow="overflow"/>
                </a:tc>
                <a:extLst>
                  <a:ext uri="{0D108BD9-81ED-4DB2-BD59-A6C34878D82A}">
                    <a16:rowId xmlns:a16="http://schemas.microsoft.com/office/drawing/2014/main" val="1085081869"/>
                  </a:ext>
                </a:extLst>
              </a:tr>
              <a:tr h="64008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3. 1st fruits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Praise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1 Cor. 15:20</a:t>
                      </a:r>
                    </a:p>
                  </a:txBody>
                  <a:tcPr marT="45723" marB="45723" anchor="ctr" horzOverflow="overflow"/>
                </a:tc>
                <a:extLst>
                  <a:ext uri="{0D108BD9-81ED-4DB2-BD59-A6C34878D82A}">
                    <a16:rowId xmlns:a16="http://schemas.microsoft.com/office/drawing/2014/main" val="3070623534"/>
                  </a:ext>
                </a:extLst>
              </a:tr>
              <a:tr h="64008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4. Pentecost</a:t>
                      </a:r>
                    </a:p>
                  </a:txBody>
                  <a:tcPr marT="45723" marB="45723" anchor="ctr" horzOverflow="overflow">
                    <a:lnB w="12700"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lnB w="12700"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Praise</a:t>
                      </a:r>
                    </a:p>
                  </a:txBody>
                  <a:tcPr marT="45723" marB="45723" anchor="ctr" horzOverflow="overflow">
                    <a:lnB w="12700"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Acts 2:1-4</a:t>
                      </a:r>
                    </a:p>
                  </a:txBody>
                  <a:tcPr marT="45723" marB="45723" anchor="ctr"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4686761"/>
                  </a:ext>
                </a:extLst>
              </a:tr>
              <a:tr h="365760">
                <a:tc gridSpan="4">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chemeClr val="bg2"/>
                          </a:solidFill>
                          <a:latin typeface="Calibri" panose="020F0502020204030204" pitchFamily="34" charset="0"/>
                          <a:ea typeface="+mn-ea"/>
                          <a:cs typeface="+mn-cs"/>
                        </a:rPr>
                        <a:t>INTER-ADVENT AGE (CHURCH AGE)</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2400" b="1" i="0" u="none" strike="noStrike" cap="none" normalizeH="0" baseline="0" dirty="0">
                        <a:ln>
                          <a:noFill/>
                        </a:ln>
                        <a:solidFill>
                          <a:schemeClr val="bg2"/>
                        </a:solidFill>
                        <a:effectLst/>
                        <a:latin typeface="Calibri" panose="020F0502020204030204" pitchFamily="34" charset="0"/>
                      </a:endParaRPr>
                    </a:p>
                  </a:txBody>
                  <a:tcPr marT="45723" marB="45723" anchor="ctr" horzOverflow="overflow"/>
                </a:tc>
                <a:tc hMerge="1">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2400" b="1" i="0" u="none" strike="noStrike" cap="none" normalizeH="0" baseline="0" dirty="0">
                        <a:ln>
                          <a:noFill/>
                        </a:ln>
                        <a:solidFill>
                          <a:schemeClr val="bg2"/>
                        </a:solidFill>
                        <a:effectLst/>
                        <a:latin typeface="Calibri" panose="020F0502020204030204" pitchFamily="34" charset="0"/>
                      </a:endParaRPr>
                    </a:p>
                  </a:txBody>
                  <a:tcPr marT="45723" marB="45723" anchor="ctr" horzOverflow="overflow"/>
                </a:tc>
                <a:tc hMerge="1">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2400" b="1" i="0" u="none" strike="noStrike" cap="none" normalizeH="0" baseline="0" dirty="0">
                        <a:ln>
                          <a:noFill/>
                        </a:ln>
                        <a:solidFill>
                          <a:schemeClr val="bg2"/>
                        </a:solidFill>
                        <a:effectLst/>
                        <a:latin typeface="Calibri" panose="020F0502020204030204" pitchFamily="34" charset="0"/>
                      </a:endParaRPr>
                    </a:p>
                  </a:txBody>
                  <a:tcPr marT="45723" marB="45723" anchor="ctr" horzOverflow="overflow"/>
                </a:tc>
                <a:extLst>
                  <a:ext uri="{0D108BD9-81ED-4DB2-BD59-A6C34878D82A}">
                    <a16:rowId xmlns:a16="http://schemas.microsoft.com/office/drawing/2014/main" val="3773672936"/>
                  </a:ext>
                </a:extLst>
              </a:tr>
              <a:tr h="64008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5. Trumpets</a:t>
                      </a:r>
                    </a:p>
                  </a:txBody>
                  <a:tcPr marT="45723" marB="45723" anchor="ctr" horzOverflow="overflow">
                    <a:lnT w="12700" cap="flat" cmpd="sng" algn="ctr">
                      <a:solidFill>
                        <a:schemeClr val="tx1"/>
                      </a:solidFill>
                      <a:prstDash val="solid"/>
                      <a:round/>
                      <a:headEnd type="none" w="med" len="med"/>
                      <a:tailEnd type="none" w="med" len="med"/>
                    </a:lnT>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Fall</a:t>
                      </a:r>
                    </a:p>
                  </a:txBody>
                  <a:tcPr marT="45723" marB="45723" anchor="ctr" horzOverflow="overflow">
                    <a:lnT w="12700" cap="flat" cmpd="sng" algn="ctr">
                      <a:solidFill>
                        <a:schemeClr val="tx1"/>
                      </a:solidFill>
                      <a:prstDash val="solid"/>
                      <a:round/>
                      <a:headEnd type="none" w="med" len="med"/>
                      <a:tailEnd type="none" w="med" len="med"/>
                    </a:lnT>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New Year</a:t>
                      </a:r>
                    </a:p>
                  </a:txBody>
                  <a:tcPr marT="45723" marB="45723" anchor="ctr" horzOverflow="overflow">
                    <a:lnT w="12700" cap="flat" cmpd="sng" algn="ctr">
                      <a:solidFill>
                        <a:schemeClr val="tx1"/>
                      </a:solidFill>
                      <a:prstDash val="solid"/>
                      <a:round/>
                      <a:headEnd type="none" w="med" len="med"/>
                      <a:tailEnd type="none" w="med" len="med"/>
                    </a:lnT>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Matt. 24:31</a:t>
                      </a:r>
                    </a:p>
                  </a:txBody>
                  <a:tcPr marT="45723" marB="45723" anchor="ctr" horzOverflow="overflow">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215589415"/>
                  </a:ext>
                </a:extLst>
              </a:tr>
              <a:tr h="64008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6. Atonement (Eze. 39)</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Fall</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Lev 16</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Zech. 12:10</a:t>
                      </a:r>
                    </a:p>
                  </a:txBody>
                  <a:tcPr marT="45723" marB="45723" anchor="ctr" horzOverflow="overflow"/>
                </a:tc>
                <a:extLst>
                  <a:ext uri="{0D108BD9-81ED-4DB2-BD59-A6C34878D82A}">
                    <a16:rowId xmlns:a16="http://schemas.microsoft.com/office/drawing/2014/main" val="3144159118"/>
                  </a:ext>
                </a:extLst>
              </a:tr>
              <a:tr h="64008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7. Booths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Fall</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Wilderness provision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Zech. 14:16-18</a:t>
                      </a:r>
                    </a:p>
                  </a:txBody>
                  <a:tcPr marT="45723" marB="45723" anchor="ctr" horzOverflow="overflow"/>
                </a:tc>
                <a:extLst>
                  <a:ext uri="{0D108BD9-81ED-4DB2-BD59-A6C34878D82A}">
                    <a16:rowId xmlns:a16="http://schemas.microsoft.com/office/drawing/2014/main" val="3155297498"/>
                  </a:ext>
                </a:extLst>
              </a:tr>
            </a:tbl>
          </a:graphicData>
        </a:graphic>
      </p:graphicFrame>
    </p:spTree>
    <p:extLst>
      <p:ext uri="{BB962C8B-B14F-4D97-AF65-F5344CB8AC3E}">
        <p14:creationId xmlns:p14="http://schemas.microsoft.com/office/powerpoint/2010/main" val="55253875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73DC6-B54E-2574-4B80-6370EBC0E478}"/>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9E2DB5D-969A-1FFF-2C51-D2F720AED87F}"/>
              </a:ext>
            </a:extLst>
          </p:cNvPr>
          <p:cNvSpPr>
            <a:spLocks noGrp="1" noChangeArrowheads="1"/>
          </p:cNvSpPr>
          <p:nvPr>
            <p:ph type="body" idx="1"/>
          </p:nvPr>
        </p:nvSpPr>
        <p:spPr>
          <a:xfrm>
            <a:off x="1066801" y="1516652"/>
            <a:ext cx="6248400" cy="4807947"/>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servants’ question (7)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(8a)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(8b)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question (8c)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answer (9)</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Pharaoh’s command (10-11a)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Exit (11b)</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6C4C15E-78CA-94FF-52A5-6C913F9C1C92}"/>
              </a:ext>
            </a:extLst>
          </p:cNvPr>
          <p:cNvSpPr>
            <a:spLocks noGrp="1" noChangeArrowheads="1"/>
          </p:cNvSpPr>
          <p:nvPr>
            <p:ph type="title"/>
          </p:nvPr>
        </p:nvSpPr>
        <p:spPr>
          <a:xfrm>
            <a:off x="3267075" y="228600"/>
            <a:ext cx="6158214"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10:7-11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&amp; Aaron Speak to Pharaoh Again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F3982059-3D2E-2534-9EEC-C4F3DBB72FD6}"/>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855668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0F100-CD3D-5AA1-FAA0-12C4BB575E7D}"/>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D9342E5D-804D-F26A-2A75-C3EFEE0F6964}"/>
              </a:ext>
            </a:extLst>
          </p:cNvPr>
          <p:cNvSpPr>
            <a:spLocks noGrp="1" noChangeArrowheads="1"/>
          </p:cNvSpPr>
          <p:nvPr>
            <p:ph type="body" idx="1"/>
          </p:nvPr>
        </p:nvSpPr>
        <p:spPr>
          <a:xfrm>
            <a:off x="609600" y="1600200"/>
            <a:ext cx="10972800" cy="2971800"/>
          </a:xfrm>
        </p:spPr>
        <p:txBody>
          <a:bodyPr/>
          <a:lstStyle/>
          <a:p>
            <a:pPr marL="0" indent="0" algn="just">
              <a:spcBef>
                <a:spcPts val="0"/>
              </a:spcBef>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b="1" i="0" dirty="0">
                <a:solidFill>
                  <a:srgbClr val="FFFFCC"/>
                </a:solidFill>
                <a:effectLst>
                  <a:outerShdw blurRad="38100" dist="38100" dir="2700000" algn="tl">
                    <a:srgbClr val="000000">
                      <a:alpha val="43137"/>
                    </a:srgbClr>
                  </a:outerShdw>
                </a:effectLst>
              </a:rPr>
              <a:t>10:7–10</a:t>
            </a:r>
            <a:r>
              <a:rPr lang="en-US" b="0" i="0" dirty="0">
                <a:effectLst>
                  <a:outerShdw blurRad="38100" dist="38100" dir="2700000" algn="tl">
                    <a:srgbClr val="000000">
                      <a:alpha val="43137"/>
                    </a:srgbClr>
                  </a:outerShdw>
                </a:effectLst>
              </a:rPr>
              <a:t> “In response to the pleas of his servants, Pharaoh offered Moses another compromise. He would let the men go, but not their families or children, charging Moses with wanting to do </a:t>
            </a:r>
            <a:r>
              <a:rPr lang="en-US" b="0" i="1" dirty="0">
                <a:effectLst>
                  <a:outerShdw blurRad="38100" dist="38100" dir="2700000" algn="tl">
                    <a:srgbClr val="000000">
                      <a:alpha val="43137"/>
                    </a:srgbClr>
                  </a:outerShdw>
                </a:effectLst>
              </a:rPr>
              <a:t>evil</a:t>
            </a:r>
            <a:r>
              <a:rPr lang="en-US" b="0" i="0" dirty="0">
                <a:effectLst>
                  <a:outerShdw blurRad="38100" dist="38100" dir="2700000" algn="tl">
                    <a:srgbClr val="000000">
                      <a:alpha val="43137"/>
                    </a:srgbClr>
                  </a:outerShdw>
                </a:effectLst>
              </a:rPr>
              <a:t> by depriving him of such a large number of workers</a:t>
            </a:r>
            <a:r>
              <a:rPr lang="en-US" dirty="0">
                <a:effectLst>
                  <a:outerShdw blurRad="38100" dist="38100" dir="2700000" algn="tl">
                    <a:srgbClr val="000000">
                      <a:alpha val="43137"/>
                    </a:srgbClr>
                  </a:outerShdw>
                </a:effectLst>
              </a:rPr>
              <a:t>.”</a:t>
            </a:r>
          </a:p>
        </p:txBody>
      </p:sp>
      <p:pic>
        <p:nvPicPr>
          <p:cNvPr id="29700" name="Picture 4">
            <a:extLst>
              <a:ext uri="{FF2B5EF4-FFF2-40B4-BE49-F238E27FC236}">
                <a16:creationId xmlns:a16="http://schemas.microsoft.com/office/drawing/2014/main" id="{47A7886D-37B5-2427-A1D4-849B23522B1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906780" cy="109728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1605EA3-5ECA-CB7C-5CBC-6CE53C6CF28D}"/>
              </a:ext>
            </a:extLst>
          </p:cNvPr>
          <p:cNvSpPr>
            <a:spLocks noGrp="1" noChangeArrowheads="1"/>
          </p:cNvSpPr>
          <p:nvPr>
            <p:ph type="title"/>
          </p:nvPr>
        </p:nvSpPr>
        <p:spPr>
          <a:xfrm>
            <a:off x="3009900" y="228600"/>
            <a:ext cx="6172200" cy="914400"/>
          </a:xfrm>
        </p:spPr>
        <p:txBody>
          <a:bodyPr/>
          <a:lstStyle/>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Ryrie Study Bible, </a:t>
            </a:r>
            <a:r>
              <a:rPr lang="en-US" sz="20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105</a:t>
            </a:r>
            <a:endParaRPr lang="en-US" sz="2000" dirty="0">
              <a:solidFill>
                <a:schemeClr val="tx1"/>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185598476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494145" y="1629728"/>
            <a:ext cx="10972800" cy="4923472"/>
          </a:xfrm>
        </p:spPr>
        <p:txBody>
          <a:bodyPr/>
          <a:lstStyle/>
          <a:p>
            <a:pPr marL="0" indent="0" algn="just">
              <a:buNone/>
            </a:pPr>
            <a:r>
              <a:rPr lang="en-US" sz="31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b="1" i="0" dirty="0">
                <a:solidFill>
                  <a:srgbClr val="FFFFCC"/>
                </a:solidFill>
                <a:effectLst>
                  <a:outerShdw blurRad="38100" dist="38100" dir="2700000" algn="tl">
                    <a:srgbClr val="000000">
                      <a:alpha val="43137"/>
                    </a:srgbClr>
                  </a:outerShdw>
                </a:effectLst>
              </a:rPr>
              <a:t>10:10</a:t>
            </a:r>
            <a:r>
              <a:rPr lang="en-US" b="1" i="0" dirty="0">
                <a:effectLst>
                  <a:outerShdw blurRad="38100" dist="38100" dir="2700000" algn="tl">
                    <a:srgbClr val="000000">
                      <a:alpha val="43137"/>
                    </a:srgbClr>
                  </a:outerShdw>
                </a:effectLst>
              </a:rPr>
              <a:t>. </a:t>
            </a:r>
            <a:r>
              <a:rPr lang="en-US" b="1" i="0" dirty="0">
                <a:solidFill>
                  <a:srgbClr val="FFFFCC"/>
                </a:solidFill>
                <a:effectLst>
                  <a:outerShdw blurRad="38100" dist="38100" dir="2700000" algn="tl">
                    <a:srgbClr val="000000">
                      <a:alpha val="43137"/>
                    </a:srgbClr>
                  </a:outerShdw>
                </a:effectLst>
              </a:rPr>
              <a:t>Evil is before you</a:t>
            </a:r>
            <a:r>
              <a:rPr lang="en-US" b="0" i="0" dirty="0">
                <a:effectLst>
                  <a:outerShdw blurRad="38100" dist="38100" dir="2700000" algn="tl">
                    <a:srgbClr val="000000">
                      <a:alpha val="43137"/>
                    </a:srgbClr>
                  </a:outerShdw>
                </a:effectLst>
              </a:rPr>
              <a:t>. “Many interpreters have stumbled over the explanation of this phrase. Pharaoh seems to be uncharacteristically warning Moses to beware of approaching evil. The difficulty of ascertaining Pharaoh’s intent disappears, however, when one takes into account that the Hebrew word </a:t>
            </a:r>
            <a:r>
              <a:rPr lang="en-US" b="0" i="1" dirty="0" err="1">
                <a:effectLst>
                  <a:outerShdw blurRad="38100" dist="38100" dir="2700000" algn="tl">
                    <a:srgbClr val="000000">
                      <a:alpha val="43137"/>
                    </a:srgbClr>
                  </a:outerShdw>
                </a:effectLst>
              </a:rPr>
              <a:t>ra</a:t>
            </a:r>
            <a:r>
              <a:rPr lang="en-US" b="0" i="0" dirty="0">
                <a:effectLst>
                  <a:outerShdw blurRad="38100" dist="38100" dir="2700000" algn="tl">
                    <a:srgbClr val="000000">
                      <a:alpha val="43137"/>
                    </a:srgbClr>
                  </a:outerShdw>
                </a:effectLst>
              </a:rPr>
              <a:t>, usually translated as ‘evil,’ is also the name of the Egyptian sun god, </a:t>
            </a:r>
            <a:r>
              <a:rPr lang="en-US" b="0" i="1" dirty="0">
                <a:effectLst>
                  <a:outerShdw blurRad="38100" dist="38100" dir="2700000" algn="tl">
                    <a:srgbClr val="000000">
                      <a:alpha val="43137"/>
                    </a:srgbClr>
                  </a:outerShdw>
                </a:effectLst>
              </a:rPr>
              <a:t>Ra</a:t>
            </a:r>
            <a:r>
              <a:rPr lang="en-US" b="0" i="0" dirty="0">
                <a:effectLst>
                  <a:outerShdw blurRad="38100" dist="38100" dir="2700000" algn="tl">
                    <a:srgbClr val="000000">
                      <a:alpha val="43137"/>
                    </a:srgbClr>
                  </a:outerShdw>
                </a:effectLst>
              </a:rPr>
              <a:t>. Each pharaoh was considered to be Ra’s divine son. The intent of Pharaoh may be conveyed as ‘My god </a:t>
            </a:r>
            <a:r>
              <a:rPr lang="en-US" b="0" i="1" dirty="0">
                <a:effectLst>
                  <a:outerShdw blurRad="38100" dist="38100" dir="2700000" algn="tl">
                    <a:srgbClr val="000000">
                      <a:alpha val="43137"/>
                    </a:srgbClr>
                  </a:outerShdw>
                </a:effectLst>
              </a:rPr>
              <a:t>Ra</a:t>
            </a:r>
            <a:r>
              <a:rPr lang="en-US" b="0" i="0" dirty="0">
                <a:effectLst>
                  <a:outerShdw blurRad="38100" dist="38100" dir="2700000" algn="tl">
                    <a:srgbClr val="000000">
                      <a:alpha val="43137"/>
                    </a:srgbClr>
                  </a:outerShdw>
                </a:effectLst>
              </a:rPr>
              <a:t> is before you; your god YHWH may be strong, but do not forget that </a:t>
            </a:r>
            <a:r>
              <a:rPr lang="en-US" b="0" i="1" dirty="0">
                <a:effectLst>
                  <a:outerShdw blurRad="38100" dist="38100" dir="2700000" algn="tl">
                    <a:srgbClr val="000000">
                      <a:alpha val="43137"/>
                    </a:srgbClr>
                  </a:outerShdw>
                </a:effectLst>
              </a:rPr>
              <a:t>Ra</a:t>
            </a:r>
            <a:r>
              <a:rPr lang="en-US" b="0" i="0" dirty="0">
                <a:effectLst>
                  <a:outerShdw blurRad="38100" dist="38100" dir="2700000" algn="tl">
                    <a:srgbClr val="000000">
                      <a:alpha val="43137"/>
                    </a:srgbClr>
                  </a:outerShdw>
                </a:effectLst>
              </a:rPr>
              <a:t> is just as strong</a:t>
            </a:r>
            <a:r>
              <a:rPr lang="en-US" sz="3100"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935480" y="152400"/>
            <a:ext cx="832104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96-97).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8200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374614101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5A4F6-965A-BC12-CFC9-A2F18D18810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DFF3D1E-8071-39A2-3DBF-9BE3313A6AF7}"/>
              </a:ext>
            </a:extLst>
          </p:cNvPr>
          <p:cNvSpPr>
            <a:spLocks noGrp="1" noChangeArrowheads="1"/>
          </p:cNvSpPr>
          <p:nvPr>
            <p:ph type="body" idx="1"/>
          </p:nvPr>
        </p:nvSpPr>
        <p:spPr>
          <a:xfrm>
            <a:off x="1066801" y="1516652"/>
            <a:ext cx="6248400" cy="4807947"/>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servants’ question (7)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(8a)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(8b)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question (8c)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answer (9)</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(10-11a)</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Exit (11b)</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E24BD427-501E-23EB-19F5-B3B635F123D8}"/>
              </a:ext>
            </a:extLst>
          </p:cNvPr>
          <p:cNvSpPr>
            <a:spLocks noGrp="1" noChangeArrowheads="1"/>
          </p:cNvSpPr>
          <p:nvPr>
            <p:ph type="title"/>
          </p:nvPr>
        </p:nvSpPr>
        <p:spPr>
          <a:xfrm>
            <a:off x="3267075" y="228600"/>
            <a:ext cx="6158214"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10:7-11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&amp; Aaron Speak to Pharaoh Again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B3D0E159-BBCE-556F-D769-10B73CAA3AE8}"/>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06737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LOCUSTS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10</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:1-20</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1690043"/>
            <a:ext cx="8743443"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God’s Instructions (1-2)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Moses &amp; Aaron Speak to Pharaoh (3-6)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Moses &amp; Aaron Speak to Pharaoh Again (7-11)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b="1" u="sng" dirty="0">
                <a:solidFill>
                  <a:srgbClr val="FFFFCC"/>
                </a:solidFill>
                <a:cs typeface="Calibri" panose="020F0502020204030204" pitchFamily="34" charset="0"/>
              </a:rPr>
              <a:t>Plague’s Manifestation (12-15)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Pharaoh Speaks to Moses &amp; Aaron (16-17)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God Answers (18-20)</a:t>
            </a:r>
          </a:p>
        </p:txBody>
      </p:sp>
      <p:pic>
        <p:nvPicPr>
          <p:cNvPr id="3" name="Picture 2">
            <a:extLst>
              <a:ext uri="{FF2B5EF4-FFF2-40B4-BE49-F238E27FC236}">
                <a16:creationId xmlns:a16="http://schemas.microsoft.com/office/drawing/2014/main" id="{046D0616-49D6-D1A8-540D-F6D972B02A2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3746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command (12)</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obedience (13a)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Locusts’ manifestation (13b-14a)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Locusts’ severity (14b-15)</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10:12-15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Plague’s Manifestation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028329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176612797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God’s command (12)</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obedience (13a)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Locusts’ manifestation (13b-14a)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Locusts’ severity (14b-15)</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10:12-15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Plague’s Manifestation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57455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DC9A7-FE60-EF07-A0A9-87C8E35D19F3}"/>
            </a:ext>
          </a:extLst>
        </p:cNvPr>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83E4AD5-9431-29CC-BBF5-86C968DA4B8A}"/>
              </a:ext>
            </a:extLst>
          </p:cNvPr>
          <p:cNvGraphicFramePr>
            <a:graphicFrameLocks noGrp="1"/>
          </p:cNvGraphicFramePr>
          <p:nvPr/>
        </p:nvGraphicFramePr>
        <p:xfrm>
          <a:off x="792480" y="152400"/>
          <a:ext cx="10607040" cy="3657600"/>
        </p:xfrm>
        <a:graphic>
          <a:graphicData uri="http://schemas.openxmlformats.org/drawingml/2006/table">
            <a:tbl>
              <a:tblPr firstRow="1" bandRow="1">
                <a:tableStyleId>{5940675A-B579-460E-94D1-54222C63F5DA}</a:tableStyleId>
              </a:tblPr>
              <a:tblGrid>
                <a:gridCol w="1645920">
                  <a:extLst>
                    <a:ext uri="{9D8B030D-6E8A-4147-A177-3AD203B41FA5}">
                      <a16:colId xmlns:a16="http://schemas.microsoft.com/office/drawing/2014/main" val="3937399128"/>
                    </a:ext>
                  </a:extLst>
                </a:gridCol>
                <a:gridCol w="3657600">
                  <a:extLst>
                    <a:ext uri="{9D8B030D-6E8A-4147-A177-3AD203B41FA5}">
                      <a16:colId xmlns:a16="http://schemas.microsoft.com/office/drawing/2014/main" val="3378488866"/>
                    </a:ext>
                  </a:extLst>
                </a:gridCol>
                <a:gridCol w="1645920">
                  <a:extLst>
                    <a:ext uri="{9D8B030D-6E8A-4147-A177-3AD203B41FA5}">
                      <a16:colId xmlns:a16="http://schemas.microsoft.com/office/drawing/2014/main" val="3580775410"/>
                    </a:ext>
                  </a:extLst>
                </a:gridCol>
                <a:gridCol w="3657600">
                  <a:extLst>
                    <a:ext uri="{9D8B030D-6E8A-4147-A177-3AD203B41FA5}">
                      <a16:colId xmlns:a16="http://schemas.microsoft.com/office/drawing/2014/main" val="2862036682"/>
                    </a:ext>
                  </a:extLst>
                </a:gridCol>
              </a:tblGrid>
              <a:tr h="914400">
                <a:tc gridSpan="4">
                  <a:txBody>
                    <a:bodyPr/>
                    <a:lstStyle/>
                    <a:p>
                      <a:pPr marL="0" indent="0" algn="ctr">
                        <a:buClr>
                          <a:schemeClr val="tx2"/>
                        </a:buClr>
                        <a:buFont typeface="Wingdings" panose="05000000000000000000" pitchFamily="2" charset="2"/>
                        <a:buNone/>
                      </a:pPr>
                      <a:r>
                        <a:rPr kumimoji="0" lang="en-US" sz="34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SHAPING AND POPULATING (GEN 1:1)</a:t>
                      </a:r>
                      <a:endParaRPr lang="en-US" sz="34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ctr">
                        <a:buClr>
                          <a:schemeClr val="tx2"/>
                        </a:buClr>
                        <a:buFont typeface="Wingdings" panose="05000000000000000000" pitchFamily="2" charset="2"/>
                        <a:buNone/>
                      </a:pPr>
                      <a:endPar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l" defTabSz="914400" rtl="0" eaLnBrk="1" latinLnBrk="0" hangingPunct="1">
                        <a:buClr>
                          <a:schemeClr val="tx2"/>
                        </a:buClr>
                        <a:buFont typeface="Wingdings" panose="05000000000000000000" pitchFamily="2" charset="2"/>
                        <a:buNone/>
                      </a:pP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ctr" defTabSz="914400" rtl="0" eaLnBrk="1" latinLnBrk="0" hangingPunct="1">
                        <a:buClr>
                          <a:schemeClr val="tx2"/>
                        </a:buClr>
                        <a:buFont typeface="Wingdings" panose="05000000000000000000" pitchFamily="2" charset="2"/>
                        <a:buNone/>
                      </a:pP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extLst>
                  <a:ext uri="{0D108BD9-81ED-4DB2-BD59-A6C34878D82A}">
                    <a16:rowId xmlns:a16="http://schemas.microsoft.com/office/drawing/2014/main" val="2438192261"/>
                  </a:ext>
                </a:extLst>
              </a:tr>
              <a:tr h="914400">
                <a:tc>
                  <a:txBody>
                    <a:bodyPr/>
                    <a:lstStyle/>
                    <a:p>
                      <a:pPr marL="0" indent="0" algn="ctr">
                        <a:buClr>
                          <a:schemeClr val="tx2"/>
                        </a:buClr>
                        <a:buFont typeface="Wingdings" panose="05000000000000000000" pitchFamily="2" charset="2"/>
                        <a:buNone/>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Day 1:</a:t>
                      </a:r>
                    </a:p>
                  </a:txBody>
                  <a:tcPr anchor="ctr">
                    <a:solidFill>
                      <a:schemeClr val="bg2"/>
                    </a:solidFill>
                  </a:tcPr>
                </a:tc>
                <a:tc>
                  <a:txBody>
                    <a:bodyPr/>
                    <a:lstStyle/>
                    <a:p>
                      <a:pPr marL="0" indent="0" algn="ctr">
                        <a:buClr>
                          <a:schemeClr val="tx2"/>
                        </a:buClr>
                        <a:buFont typeface="Wingdings" panose="05000000000000000000" pitchFamily="2" charset="2"/>
                        <a:buNone/>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Light </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4:</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Luminaries</a:t>
                      </a:r>
                    </a:p>
                  </a:txBody>
                  <a:tcPr anchor="ctr">
                    <a:solidFill>
                      <a:schemeClr val="bg2"/>
                    </a:solidFill>
                  </a:tcPr>
                </a:tc>
                <a:extLst>
                  <a:ext uri="{0D108BD9-81ED-4DB2-BD59-A6C34878D82A}">
                    <a16:rowId xmlns:a16="http://schemas.microsoft.com/office/drawing/2014/main" val="351636776"/>
                  </a:ext>
                </a:extLst>
              </a:tr>
              <a:tr h="914400">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2:</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Water, sky </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5:</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Sea animals, birds</a:t>
                      </a:r>
                    </a:p>
                  </a:txBody>
                  <a:tcPr anchor="ctr">
                    <a:solidFill>
                      <a:schemeClr val="bg2"/>
                    </a:solidFill>
                  </a:tcPr>
                </a:tc>
                <a:extLst>
                  <a:ext uri="{0D108BD9-81ED-4DB2-BD59-A6C34878D82A}">
                    <a16:rowId xmlns:a16="http://schemas.microsoft.com/office/drawing/2014/main" val="1206115199"/>
                  </a:ext>
                </a:extLst>
              </a:tr>
              <a:tr h="914400">
                <a:tc>
                  <a:txBody>
                    <a:bodyPr/>
                    <a:lstStyle/>
                    <a:p>
                      <a:pPr marL="0" indent="0" algn="ctr" defTabSz="914400" rtl="0" eaLnBrk="1" latinLnBrk="0" hangingPunct="1">
                        <a:buClr>
                          <a:schemeClr val="tx2"/>
                        </a:buClr>
                        <a:buFont typeface="Wingdings" panose="05000000000000000000" pitchFamily="2" charset="2"/>
                        <a:buNone/>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Day 3:</a:t>
                      </a:r>
                      <a:endPar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Land, vegetation </a:t>
                      </a:r>
                      <a:endPar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6:</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Land animals, man</a:t>
                      </a:r>
                    </a:p>
                  </a:txBody>
                  <a:tcPr anchor="ctr">
                    <a:solidFill>
                      <a:schemeClr val="bg2"/>
                    </a:solidFill>
                  </a:tcPr>
                </a:tc>
                <a:extLst>
                  <a:ext uri="{0D108BD9-81ED-4DB2-BD59-A6C34878D82A}">
                    <a16:rowId xmlns:a16="http://schemas.microsoft.com/office/drawing/2014/main" val="2074151327"/>
                  </a:ext>
                </a:extLst>
              </a:tr>
            </a:tbl>
          </a:graphicData>
        </a:graphic>
      </p:graphicFrame>
      <p:pic>
        <p:nvPicPr>
          <p:cNvPr id="3" name="Picture 2">
            <a:extLst>
              <a:ext uri="{FF2B5EF4-FFF2-40B4-BE49-F238E27FC236}">
                <a16:creationId xmlns:a16="http://schemas.microsoft.com/office/drawing/2014/main" id="{66214DE6-7FEE-D6AA-47A8-B1C8ACCC33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79603" y="3962400"/>
            <a:ext cx="6032797" cy="2743200"/>
          </a:xfrm>
          <a:prstGeom prst="rect">
            <a:avLst/>
          </a:prstGeom>
          <a:solidFill>
            <a:srgbClr val="FFFFFF">
              <a:shade val="85000"/>
            </a:srgbClr>
          </a:solidFill>
          <a:ln w="28575"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42099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command (12)</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Moses’ obedience (13a)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Locusts’ manifestation (13b-14a)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Locusts’ severity (14b-15)</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10:12-15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Plague’s Manifestation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761532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3DAEE16-233B-4E27-A602-4D37C9A249F4}"/>
              </a:ext>
            </a:extLst>
          </p:cNvPr>
          <p:cNvGraphicFramePr>
            <a:graphicFrameLocks noGrp="1"/>
          </p:cNvGraphicFramePr>
          <p:nvPr>
            <p:ph idx="1"/>
          </p:nvPr>
        </p:nvGraphicFramePr>
        <p:xfrm>
          <a:off x="580505" y="640071"/>
          <a:ext cx="11030990" cy="4846374"/>
        </p:xfrm>
        <a:graphic>
          <a:graphicData uri="http://schemas.openxmlformats.org/drawingml/2006/table">
            <a:tbl>
              <a:tblPr firstRow="1" bandRow="1">
                <a:tableStyleId>{073A0DAA-6AF3-43AB-8588-CEC1D06C72B9}</a:tableStyleId>
              </a:tblPr>
              <a:tblGrid>
                <a:gridCol w="210312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1995055">
                  <a:extLst>
                    <a:ext uri="{9D8B030D-6E8A-4147-A177-3AD203B41FA5}">
                      <a16:colId xmlns:a16="http://schemas.microsoft.com/office/drawing/2014/main" val="20002"/>
                    </a:ext>
                  </a:extLst>
                </a:gridCol>
                <a:gridCol w="1080655">
                  <a:extLst>
                    <a:ext uri="{9D8B030D-6E8A-4147-A177-3AD203B41FA5}">
                      <a16:colId xmlns:a16="http://schemas.microsoft.com/office/drawing/2014/main" val="20003"/>
                    </a:ext>
                  </a:extLst>
                </a:gridCol>
                <a:gridCol w="3657600">
                  <a:extLst>
                    <a:ext uri="{9D8B030D-6E8A-4147-A177-3AD203B41FA5}">
                      <a16:colId xmlns:a16="http://schemas.microsoft.com/office/drawing/2014/main" val="20004"/>
                    </a:ext>
                  </a:extLst>
                </a:gridCol>
              </a:tblGrid>
              <a:tr h="914400">
                <a:tc gridSpan="5">
                  <a:txBody>
                    <a:bodyPr/>
                    <a:lstStyle/>
                    <a:p>
                      <a:pPr algn="ctr"/>
                      <a:r>
                        <a:rPr lang="en-US" alt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PHASES OF MOSES’ 120 YEAR LIFE</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9" marB="45729" anchor="ctr"/>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extLst>
                  <a:ext uri="{0D108BD9-81ED-4DB2-BD59-A6C34878D82A}">
                    <a16:rowId xmlns:a16="http://schemas.microsoft.com/office/drawing/2014/main" val="689040630"/>
                  </a:ext>
                </a:extLst>
              </a:tr>
              <a:tr h="640080">
                <a:tc>
                  <a:txBody>
                    <a:bodyPr/>
                    <a:lstStyle/>
                    <a:p>
                      <a:pPr algn="ctr"/>
                      <a:r>
                        <a:rPr lang="en-US" sz="2200" b="1" kern="1200" dirty="0">
                          <a:solidFill>
                            <a:schemeClr val="dk1"/>
                          </a:solidFill>
                          <a:latin typeface="Calibri" panose="020F0502020204030204" pitchFamily="34" charset="0"/>
                          <a:ea typeface="+mn-ea"/>
                          <a:cs typeface="Calibri" panose="020F0502020204030204" pitchFamily="34" charset="0"/>
                        </a:rPr>
                        <a:t>LIFE PHASE</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SCRIPTURE</a:t>
                      </a:r>
                    </a:p>
                  </a:txBody>
                  <a:tcPr marT="45729" marB="45729" anchor="ctr"/>
                </a:tc>
                <a:tc>
                  <a:txBody>
                    <a:bodyPr/>
                    <a:lstStyle/>
                    <a:p>
                      <a:pPr algn="ctr"/>
                      <a:r>
                        <a:rPr lang="en-US" sz="2200" b="1" u="none" dirty="0">
                          <a:solidFill>
                            <a:srgbClr val="0000FF"/>
                          </a:solidFill>
                          <a:latin typeface="Calibri" panose="020F0502020204030204" pitchFamily="34" charset="0"/>
                          <a:cs typeface="Calibri" panose="020F0502020204030204" pitchFamily="34" charset="0"/>
                        </a:rPr>
                        <a:t>YEARS</a:t>
                      </a:r>
                    </a:p>
                  </a:txBody>
                  <a:tcPr marT="45729" marB="45729" anchor="ctr"/>
                </a:tc>
                <a:tc>
                  <a:txBody>
                    <a:bodyPr/>
                    <a:lstStyle/>
                    <a:p>
                      <a:pPr algn="ctr"/>
                      <a:r>
                        <a:rPr lang="en-US" sz="2200" b="1" u="none" dirty="0">
                          <a:solidFill>
                            <a:srgbClr val="008000"/>
                          </a:solidFill>
                          <a:latin typeface="Calibri" panose="020F0502020204030204" pitchFamily="34" charset="0"/>
                          <a:cs typeface="Calibri" panose="020F0502020204030204" pitchFamily="34" charset="0"/>
                        </a:rPr>
                        <a:t>AGE</a:t>
                      </a:r>
                    </a:p>
                  </a:txBody>
                  <a:tcPr marT="45729" marB="45729" anchor="ctr"/>
                </a:tc>
                <a:tc>
                  <a:txBody>
                    <a:bodyPr/>
                    <a:lstStyle/>
                    <a:p>
                      <a:pPr algn="ctr"/>
                      <a:r>
                        <a:rPr lang="en-US" sz="2200" b="1" u="none" dirty="0">
                          <a:solidFill>
                            <a:srgbClr val="660066"/>
                          </a:solidFill>
                          <a:latin typeface="Calibri" panose="020F0502020204030204" pitchFamily="34" charset="0"/>
                          <a:cs typeface="Calibri" panose="020F0502020204030204" pitchFamily="34" charset="0"/>
                        </a:rPr>
                        <a:t>ACTIVITY</a:t>
                      </a:r>
                    </a:p>
                  </a:txBody>
                  <a:tcPr marT="45729" marB="45729" anchor="ctr"/>
                </a:tc>
                <a:extLst>
                  <a:ext uri="{0D108BD9-81ED-4DB2-BD59-A6C34878D82A}">
                    <a16:rowId xmlns:a16="http://schemas.microsoft.com/office/drawing/2014/main" val="10000"/>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Natural Training</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Acts 7:23</a:t>
                      </a:r>
                    </a:p>
                  </a:txBody>
                  <a:tcPr marT="45729" marB="45729" anchor="ctr"/>
                </a:tc>
                <a:tc>
                  <a:txBody>
                    <a:bodyPr/>
                    <a:lstStyle/>
                    <a:p>
                      <a:pPr algn="ctr"/>
                      <a:r>
                        <a:rPr lang="en-US" sz="2200" b="1" u="none" kern="1200" dirty="0">
                          <a:solidFill>
                            <a:srgbClr val="0000FF"/>
                          </a:solidFill>
                          <a:latin typeface="Calibri" panose="020F0502020204030204" pitchFamily="34" charset="0"/>
                          <a:ea typeface="+mn-ea"/>
                          <a:cs typeface="Calibri" panose="020F0502020204030204" pitchFamily="34" charset="0"/>
                        </a:rPr>
                        <a:t>1526–1486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1-40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Egyptian Education</a:t>
                      </a:r>
                    </a:p>
                  </a:txBody>
                  <a:tcPr marT="45729" marB="45729" anchor="ctr"/>
                </a:tc>
                <a:extLst>
                  <a:ext uri="{0D108BD9-81ED-4DB2-BD59-A6C34878D82A}">
                    <a16:rowId xmlns:a16="http://schemas.microsoft.com/office/drawing/2014/main" val="10001"/>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Spiritual Training</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Exod. 7:7</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1486–1446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40-80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Midian Shepherding</a:t>
                      </a:r>
                    </a:p>
                  </a:txBody>
                  <a:tcPr marT="45729" marB="45729" anchor="ctr"/>
                </a:tc>
                <a:extLst>
                  <a:ext uri="{0D108BD9-81ED-4DB2-BD59-A6C34878D82A}">
                    <a16:rowId xmlns:a16="http://schemas.microsoft.com/office/drawing/2014/main" val="10002"/>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Ministry</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Deut. 31:2; 34:7;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Acts 7:36</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1446–1406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80-120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Exodus, Law, Wilderness Preservation, Pentateuch Authorship</a:t>
                      </a:r>
                    </a:p>
                  </a:txBody>
                  <a:tcPr marT="45729" marB="45729"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8490689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C91D942-E78F-5353-8A7A-0692225E4CF6}"/>
              </a:ext>
            </a:extLst>
          </p:cNvPr>
          <p:cNvPicPr>
            <a:picLocks noChangeAspect="1" noChangeArrowheads="1"/>
          </p:cNvPicPr>
          <p:nvPr/>
        </p:nvPicPr>
        <p:blipFill>
          <a:blip r:embed="rId2"/>
          <a:srcRect/>
          <a:stretch>
            <a:fillRect/>
          </a:stretch>
        </p:blipFill>
        <p:spPr bwMode="auto">
          <a:xfrm>
            <a:off x="1711628" y="137160"/>
            <a:ext cx="876874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command (12)</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obedience (13a)</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Locusts’ manifestation (13b-14a)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Locusts’ severity (14b-15)</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10:12-15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Plague’s Manifestation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46601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command (12)</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obedience (13a)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Locusts’ manifestation (13b-14a)</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Locusts’ severity (14b-15)</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10:12-15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Plague’s Manifestation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58826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10</a:t>
            </a:r>
            <a:r>
              <a:rPr lang="en-US" sz="3600" dirty="0">
                <a:effectLst>
                  <a:outerShdw blurRad="38100" dist="38100" dir="2700000" algn="tl">
                    <a:srgbClr val="000000">
                      <a:alpha val="43137"/>
                    </a:srgbClr>
                  </a:outerShdw>
                </a:effectLst>
                <a:cs typeface="Calibri" panose="020F0502020204030204" pitchFamily="34" charset="0"/>
              </a:rPr>
              <a:t>:14b-15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Locusts’ Severity</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Number </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dirty="0">
                <a:effectLst>
                  <a:outerShdw blurRad="38100" dist="38100" dir="2700000" algn="tl">
                    <a:srgbClr val="000000">
                      <a:alpha val="43137"/>
                    </a:srgbClr>
                  </a:outerShdw>
                </a:effectLst>
                <a:cs typeface="Calibri" panose="020F0502020204030204" pitchFamily="34" charset="0"/>
              </a:rPr>
              <a:t>14b)</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Darkness (15a)</a:t>
            </a:r>
          </a:p>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Consumption (15b)</a:t>
            </a: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62676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10</a:t>
            </a:r>
            <a:r>
              <a:rPr lang="en-US" sz="3600" dirty="0">
                <a:effectLst>
                  <a:outerShdw blurRad="38100" dist="38100" dir="2700000" algn="tl">
                    <a:srgbClr val="000000">
                      <a:alpha val="43137"/>
                    </a:srgbClr>
                  </a:outerShdw>
                </a:effectLst>
                <a:cs typeface="Calibri" panose="020F0502020204030204" pitchFamily="34" charset="0"/>
              </a:rPr>
              <a:t>:14b-15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Locusts’ Severity</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Number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14b)</a:t>
            </a:r>
            <a:endPar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Darkness (15a)</a:t>
            </a:r>
          </a:p>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Consumption (15b)</a:t>
            </a: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391691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42BA7C-B684-4F10-8C4C-1A48B8342A63}"/>
              </a:ext>
            </a:extLst>
          </p:cNvPr>
          <p:cNvPicPr>
            <a:picLocks noChangeAspect="1"/>
          </p:cNvPicPr>
          <p:nvPr/>
        </p:nvPicPr>
        <p:blipFill>
          <a:blip r:embed="rId2"/>
          <a:stretch>
            <a:fillRect/>
          </a:stretch>
        </p:blipFill>
        <p:spPr>
          <a:xfrm>
            <a:off x="1641432" y="137160"/>
            <a:ext cx="8909136" cy="6583680"/>
          </a:xfrm>
          <a:prstGeom prst="rect">
            <a:avLst/>
          </a:prstGeom>
        </p:spPr>
      </p:pic>
    </p:spTree>
    <p:extLst>
      <p:ext uri="{BB962C8B-B14F-4D97-AF65-F5344CB8AC3E}">
        <p14:creationId xmlns:p14="http://schemas.microsoft.com/office/powerpoint/2010/main" val="2075883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TEN PLAGUES REDEMPTION (7:14–12:30)</a:t>
            </a:r>
          </a:p>
        </p:txBody>
      </p:sp>
      <p:sp>
        <p:nvSpPr>
          <p:cNvPr id="12291" name="Rectangle 3"/>
          <p:cNvSpPr>
            <a:spLocks noGrp="1" noChangeArrowheads="1"/>
          </p:cNvSpPr>
          <p:nvPr>
            <p:ph type="body" idx="1"/>
          </p:nvPr>
        </p:nvSpPr>
        <p:spPr>
          <a:xfrm>
            <a:off x="655320" y="1752600"/>
            <a:ext cx="3383280" cy="3276600"/>
          </a:xfrm>
        </p:spPr>
        <p:txBody>
          <a:bodyPr/>
          <a:lstStyle/>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Nile to blood</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Frogs</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Gnats </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Flies</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Death of livestock</a:t>
            </a:r>
          </a:p>
        </p:txBody>
      </p:sp>
      <p:pic>
        <p:nvPicPr>
          <p:cNvPr id="3" name="Picture 2">
            <a:extLst>
              <a:ext uri="{FF2B5EF4-FFF2-40B4-BE49-F238E27FC236}">
                <a16:creationId xmlns:a16="http://schemas.microsoft.com/office/drawing/2014/main" id="{1548B04C-BA6D-3C75-9B29-1F3DA783CA21}"/>
              </a:ext>
            </a:extLst>
          </p:cNvPr>
          <p:cNvPicPr>
            <a:picLocks noChangeAspect="1"/>
          </p:cNvPicPr>
          <p:nvPr/>
        </p:nvPicPr>
        <p:blipFill>
          <a:blip r:embed="rId2"/>
          <a:srcRect l="4938" t="6775" r="4946" b="6841"/>
          <a:stretch/>
        </p:blipFill>
        <p:spPr>
          <a:xfrm>
            <a:off x="4428471" y="22860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3">
            <a:extLst>
              <a:ext uri="{FF2B5EF4-FFF2-40B4-BE49-F238E27FC236}">
                <a16:creationId xmlns:a16="http://schemas.microsoft.com/office/drawing/2014/main" id="{9E8256D5-0B04-28F6-5E59-CD89EAD35975}"/>
              </a:ext>
            </a:extLst>
          </p:cNvPr>
          <p:cNvSpPr txBox="1">
            <a:spLocks noChangeArrowheads="1"/>
          </p:cNvSpPr>
          <p:nvPr/>
        </p:nvSpPr>
        <p:spPr bwMode="auto">
          <a:xfrm>
            <a:off x="8305800" y="1752600"/>
            <a:ext cx="3352800" cy="3276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Boils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Hail</a:t>
            </a:r>
          </a:p>
          <a:p>
            <a:pPr marL="514350" indent="-514350">
              <a:spcBef>
                <a:spcPts val="0"/>
              </a:spcBef>
              <a:spcAft>
                <a:spcPts val="1800"/>
              </a:spcAft>
              <a:buSzPct val="100000"/>
              <a:buFont typeface="+mj-lt"/>
              <a:buAutoNum type="arabicPeriod" startAt="6"/>
              <a:defRPr/>
            </a:pPr>
            <a:r>
              <a:rPr lang="en-US" altLang="en-US" sz="2800" b="1" u="sng" dirty="0">
                <a:solidFill>
                  <a:srgbClr val="FFFFCC"/>
                </a:solidFill>
                <a:ea typeface="Calibri" panose="020F0502020204030204" pitchFamily="34" charset="0"/>
                <a:cs typeface="Calibri" panose="020F0502020204030204" pitchFamily="34" charset="0"/>
              </a:rPr>
              <a:t>Locusts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Darkness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Death of 1st born</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DC1E5-7937-4F3F-8612-C06930408541}"/>
              </a:ext>
            </a:extLst>
          </p:cNvPr>
          <p:cNvPicPr>
            <a:picLocks noChangeAspect="1"/>
          </p:cNvPicPr>
          <p:nvPr/>
        </p:nvPicPr>
        <p:blipFill>
          <a:blip r:embed="rId2"/>
          <a:stretch>
            <a:fillRect/>
          </a:stretch>
        </p:blipFill>
        <p:spPr>
          <a:xfrm>
            <a:off x="0" y="0"/>
            <a:ext cx="12191999" cy="6858000"/>
          </a:xfrm>
          <a:prstGeom prst="rect">
            <a:avLst/>
          </a:prstGeom>
        </p:spPr>
      </p:pic>
      <p:sp>
        <p:nvSpPr>
          <p:cNvPr id="24579" name="Rectangle 3">
            <a:extLst>
              <a:ext uri="{FF2B5EF4-FFF2-40B4-BE49-F238E27FC236}">
                <a16:creationId xmlns:a16="http://schemas.microsoft.com/office/drawing/2014/main" id="{64164359-1CCE-491B-8BD9-5FB74E8EE1B2}"/>
              </a:ext>
            </a:extLst>
          </p:cNvPr>
          <p:cNvSpPr>
            <a:spLocks noGrp="1"/>
          </p:cNvSpPr>
          <p:nvPr>
            <p:ph type="body" idx="4294967295"/>
          </p:nvPr>
        </p:nvSpPr>
        <p:spPr>
          <a:xfrm>
            <a:off x="609600" y="0"/>
            <a:ext cx="10972800" cy="2590800"/>
          </a:xfrm>
        </p:spPr>
        <p:txBody>
          <a:bodyPr/>
          <a:lstStyle/>
          <a:p>
            <a:pPr marL="0" indent="0" algn="ctr" defTabSz="514350">
              <a:spcBef>
                <a:spcPct val="0"/>
              </a:spcBef>
              <a:spcAft>
                <a:spcPts val="900"/>
              </a:spcAft>
              <a:buNone/>
              <a:defRPr/>
            </a:pPr>
            <a:r>
              <a:rPr lang="en-US" altLang="en-US" sz="4000" kern="1200" dirty="0">
                <a:solidFill>
                  <a:schemeClr val="tx2"/>
                </a:solidFill>
                <a:effectLst>
                  <a:outerShdw blurRad="38100" dist="38100" dir="2700000" algn="tl">
                    <a:srgbClr val="000000">
                      <a:alpha val="43137"/>
                    </a:srgbClr>
                  </a:outerShdw>
                </a:effectLst>
                <a:ea typeface="+mj-ea"/>
                <a:cs typeface="+mj-cs"/>
              </a:rPr>
              <a:t>Jeremiah 30:7</a:t>
            </a:r>
            <a:endParaRPr lang="en-US" sz="4000" kern="12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“Alas! for that day is great, There is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none like 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it is the time of Jacob’s distress (Gen. 32:8; 35:10), But he will be saved from</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p>
        </p:txBody>
      </p:sp>
      <p:pic>
        <p:nvPicPr>
          <p:cNvPr id="74756" name="Picture 2" descr="http://www.iconograms.org/images/igimages/I0219000501S0037AA_jeremiah_prophet.jpg">
            <a:extLst>
              <a:ext uri="{FF2B5EF4-FFF2-40B4-BE49-F238E27FC236}">
                <a16:creationId xmlns:a16="http://schemas.microsoft.com/office/drawing/2014/main" id="{F55345D5-26C4-423C-AAE9-757EDACD564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05425" y="2667000"/>
            <a:ext cx="15811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51250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125C96-6354-481A-8D3E-50122DF3E7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64514" name="Rectangle 1"/>
          <p:cNvSpPr>
            <a:spLocks noChangeArrowheads="1"/>
          </p:cNvSpPr>
          <p:nvPr/>
        </p:nvSpPr>
        <p:spPr bwMode="auto">
          <a:xfrm>
            <a:off x="609599" y="1"/>
            <a:ext cx="10972801"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900"/>
              </a:spcAft>
            </a:pPr>
            <a:r>
              <a:rPr lang="en-US" alt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Matthew 24:21-22</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then there will be a great tribulation,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such as has not occurred since the beginning of the world until now, nor ever will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Unless those days had been cut short, no life would have been saved; but for the sake of the elect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those days will be cut short.”</a:t>
            </a:r>
          </a:p>
        </p:txBody>
      </p:sp>
    </p:spTree>
    <p:extLst>
      <p:ext uri="{BB962C8B-B14F-4D97-AF65-F5344CB8AC3E}">
        <p14:creationId xmlns:p14="http://schemas.microsoft.com/office/powerpoint/2010/main" val="38562023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10</a:t>
            </a:r>
            <a:r>
              <a:rPr lang="en-US" sz="3600" dirty="0">
                <a:effectLst>
                  <a:outerShdw blurRad="38100" dist="38100" dir="2700000" algn="tl">
                    <a:srgbClr val="000000">
                      <a:alpha val="43137"/>
                    </a:srgbClr>
                  </a:outerShdw>
                </a:effectLst>
                <a:cs typeface="Calibri" panose="020F0502020204030204" pitchFamily="34" charset="0"/>
              </a:rPr>
              <a:t>:14b-15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Locusts’ Severity</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Number </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dirty="0">
                <a:effectLst>
                  <a:outerShdw blurRad="38100" dist="38100" dir="2700000" algn="tl">
                    <a:srgbClr val="000000">
                      <a:alpha val="43137"/>
                    </a:srgbClr>
                  </a:outerShdw>
                </a:effectLst>
                <a:cs typeface="Calibri" panose="020F0502020204030204" pitchFamily="34" charset="0"/>
              </a:rPr>
              <a:t>14b)</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Darkness (15a)</a:t>
            </a:r>
          </a:p>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Consumption (15b)</a:t>
            </a: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2569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2209800" y="226578"/>
            <a:ext cx="7772400" cy="1145023"/>
          </a:xfrm>
        </p:spPr>
        <p:txBody>
          <a:bodyPr/>
          <a:lstStyle/>
          <a:p>
            <a:pPr algn="ctr"/>
            <a:r>
              <a:rPr lang="en-US" sz="3600" dirty="0">
                <a:effectLst>
                  <a:outerShdw blurRad="38100" dist="38100" dir="2700000" algn="tl">
                    <a:srgbClr val="000000">
                      <a:alpha val="43137"/>
                    </a:srgbClr>
                  </a:outerShdw>
                </a:effectLst>
              </a:rPr>
              <a:t>Ultimate Exodus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(Rev 11:15)</a:t>
            </a:r>
            <a:endParaRPr lang="en-US" sz="3600" dirty="0">
              <a:solidFill>
                <a:schemeClr val="tx1"/>
              </a:solidFill>
              <a:effectLst>
                <a:outerShdw blurRad="38100" dist="38100" dir="2700000" algn="tl">
                  <a:srgbClr val="000000">
                    <a:alpha val="43137"/>
                  </a:srgbClr>
                </a:outerShdw>
              </a:effectLst>
            </a:endParaRPr>
          </a:p>
        </p:txBody>
      </p:sp>
      <p:sp>
        <p:nvSpPr>
          <p:cNvPr id="72707" name="Rectangle 3"/>
          <p:cNvSpPr>
            <a:spLocks noGrp="1" noChangeArrowheads="1"/>
          </p:cNvSpPr>
          <p:nvPr>
            <p:ph type="body" idx="1"/>
          </p:nvPr>
        </p:nvSpPr>
        <p:spPr>
          <a:xfrm>
            <a:off x="1028700" y="1558926"/>
            <a:ext cx="10134600" cy="4537075"/>
          </a:xfrm>
        </p:spPr>
        <p:txBody>
          <a:bodyPr/>
          <a:lstStyle/>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Sores</a:t>
            </a:r>
            <a:r>
              <a:rPr lang="en-US" sz="3000" dirty="0">
                <a:effectLst>
                  <a:outerShdw blurRad="38100" dist="38100" dir="2700000" algn="tl">
                    <a:srgbClr val="000000">
                      <a:alpha val="43137"/>
                    </a:srgbClr>
                  </a:outerShdw>
                </a:effectLst>
              </a:rPr>
              <a:t>: 6</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9:8-12), 1</a:t>
            </a:r>
            <a:r>
              <a:rPr lang="en-US" sz="3000" baseline="30000" dirty="0">
                <a:effectLst>
                  <a:outerShdw blurRad="38100" dist="38100" dir="2700000" algn="tl">
                    <a:srgbClr val="000000">
                      <a:alpha val="43137"/>
                    </a:srgbClr>
                  </a:outerShdw>
                </a:effectLst>
              </a:rPr>
              <a:t>st</a:t>
            </a:r>
            <a:r>
              <a:rPr lang="en-US" sz="3000" dirty="0">
                <a:effectLst>
                  <a:outerShdw blurRad="38100" dist="38100" dir="2700000" algn="tl">
                    <a:srgbClr val="000000">
                      <a:alpha val="43137"/>
                    </a:srgbClr>
                  </a:outerShdw>
                </a:effectLst>
              </a:rPr>
              <a:t> bowl (Rev 16:1-2)</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Rivers to blood</a:t>
            </a:r>
            <a:r>
              <a:rPr lang="en-US" sz="3000" dirty="0">
                <a:effectLst>
                  <a:outerShdw blurRad="38100" dist="38100" dir="2700000" algn="tl">
                    <a:srgbClr val="000000">
                      <a:alpha val="43137"/>
                    </a:srgbClr>
                  </a:outerShdw>
                </a:effectLst>
              </a:rPr>
              <a:t>: 1</a:t>
            </a:r>
            <a:r>
              <a:rPr lang="en-US" sz="3000" baseline="30000" dirty="0">
                <a:effectLst>
                  <a:outerShdw blurRad="38100" dist="38100" dir="2700000" algn="tl">
                    <a:srgbClr val="000000">
                      <a:alpha val="43137"/>
                    </a:srgbClr>
                  </a:outerShdw>
                </a:effectLst>
              </a:rPr>
              <a:t>st</a:t>
            </a:r>
            <a:r>
              <a:rPr lang="en-US" sz="3000" dirty="0">
                <a:effectLst>
                  <a:outerShdw blurRad="38100" dist="38100" dir="2700000" algn="tl">
                    <a:srgbClr val="000000">
                      <a:alpha val="43137"/>
                    </a:srgbClr>
                  </a:outerShdw>
                </a:effectLst>
              </a:rPr>
              <a:t> plague (Ex 7:19-21), 3</a:t>
            </a:r>
            <a:r>
              <a:rPr lang="en-US" sz="3000" baseline="30000" dirty="0">
                <a:effectLst>
                  <a:outerShdw blurRad="38100" dist="38100" dir="2700000" algn="tl">
                    <a:srgbClr val="000000">
                      <a:alpha val="43137"/>
                    </a:srgbClr>
                  </a:outerShdw>
                </a:effectLst>
              </a:rPr>
              <a:t>rd</a:t>
            </a:r>
            <a:r>
              <a:rPr lang="en-US" sz="3000" dirty="0">
                <a:effectLst>
                  <a:outerShdw blurRad="38100" dist="38100" dir="2700000" algn="tl">
                    <a:srgbClr val="000000">
                      <a:alpha val="43137"/>
                    </a:srgbClr>
                  </a:outerShdw>
                </a:effectLst>
              </a:rPr>
              <a:t> bowl (Rev 16:4-7)</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Darkness</a:t>
            </a:r>
            <a:r>
              <a:rPr lang="en-US" sz="3000" dirty="0">
                <a:effectLst>
                  <a:outerShdw blurRad="38100" dist="38100" dir="2700000" algn="tl">
                    <a:srgbClr val="000000">
                      <a:alpha val="43137"/>
                    </a:srgbClr>
                  </a:outerShdw>
                </a:effectLst>
              </a:rPr>
              <a:t>: 9</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10:21-23), 5</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bowl (Rev 16:10-11)</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Frogs</a:t>
            </a:r>
            <a:r>
              <a:rPr lang="en-US" sz="3000" dirty="0">
                <a:effectLst>
                  <a:outerShdw blurRad="38100" dist="38100" dir="2700000" algn="tl">
                    <a:srgbClr val="000000">
                      <a:alpha val="43137"/>
                    </a:srgbClr>
                  </a:outerShdw>
                </a:effectLst>
              </a:rPr>
              <a:t>: 2</a:t>
            </a:r>
            <a:r>
              <a:rPr lang="en-US" sz="3000" baseline="30000" dirty="0">
                <a:effectLst>
                  <a:outerShdw blurRad="38100" dist="38100" dir="2700000" algn="tl">
                    <a:srgbClr val="000000">
                      <a:alpha val="43137"/>
                    </a:srgbClr>
                  </a:outerShdw>
                </a:effectLst>
              </a:rPr>
              <a:t>nd</a:t>
            </a:r>
            <a:r>
              <a:rPr lang="en-US" sz="3000" dirty="0">
                <a:effectLst>
                  <a:outerShdw blurRad="38100" dist="38100" dir="2700000" algn="tl">
                    <a:srgbClr val="000000">
                      <a:alpha val="43137"/>
                    </a:srgbClr>
                  </a:outerShdw>
                </a:effectLst>
              </a:rPr>
              <a:t> plague (Ex 7:25</a:t>
            </a:r>
            <a:r>
              <a:rPr lang="en-US" sz="3000" dirty="0">
                <a:effectLst>
                  <a:outerShdw blurRad="38100" dist="38100" dir="2700000" algn="tl">
                    <a:srgbClr val="000000">
                      <a:alpha val="43137"/>
                    </a:srgbClr>
                  </a:outerShdw>
                </a:effectLst>
                <a:cs typeface="Calibri" panose="020F0502020204030204" pitchFamily="34" charset="0"/>
              </a:rPr>
              <a:t>‒8:15), 6</a:t>
            </a:r>
            <a:r>
              <a:rPr lang="en-US" sz="3000" baseline="30000" dirty="0">
                <a:effectLst>
                  <a:outerShdw blurRad="38100" dist="38100" dir="2700000" algn="tl">
                    <a:srgbClr val="000000">
                      <a:alpha val="43137"/>
                    </a:srgbClr>
                  </a:outerShdw>
                </a:effectLst>
                <a:cs typeface="Calibri" panose="020F0502020204030204" pitchFamily="34" charset="0"/>
              </a:rPr>
              <a:t>th</a:t>
            </a:r>
            <a:r>
              <a:rPr lang="en-US" sz="3000" dirty="0">
                <a:effectLst>
                  <a:outerShdw blurRad="38100" dist="38100" dir="2700000" algn="tl">
                    <a:srgbClr val="000000">
                      <a:alpha val="43137"/>
                    </a:srgbClr>
                  </a:outerShdw>
                </a:effectLst>
                <a:cs typeface="Calibri" panose="020F0502020204030204" pitchFamily="34" charset="0"/>
              </a:rPr>
              <a:t> bowl (Rev 16:13)</a:t>
            </a:r>
            <a:endParaRPr lang="en-US" sz="3000" dirty="0">
              <a:effectLst>
                <a:outerShdw blurRad="38100" dist="38100" dir="2700000" algn="tl">
                  <a:srgbClr val="000000">
                    <a:alpha val="43137"/>
                  </a:srgbClr>
                </a:outerShdw>
              </a:effectLst>
            </a:endParaRP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Hail</a:t>
            </a:r>
            <a:r>
              <a:rPr lang="en-US" sz="3000" dirty="0">
                <a:effectLst>
                  <a:outerShdw blurRad="38100" dist="38100" dir="2700000" algn="tl">
                    <a:srgbClr val="000000">
                      <a:alpha val="43137"/>
                    </a:srgbClr>
                  </a:outerShdw>
                </a:effectLst>
              </a:rPr>
              <a:t>: 7</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9:22-26), 7</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bowl (Rev 16:17-21)</a:t>
            </a:r>
          </a:p>
        </p:txBody>
      </p:sp>
    </p:spTree>
    <p:extLst>
      <p:ext uri="{BB962C8B-B14F-4D97-AF65-F5344CB8AC3E}">
        <p14:creationId xmlns:p14="http://schemas.microsoft.com/office/powerpoint/2010/main" val="5634978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69723460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155244-29D6-691D-4C5A-2558B6671DC8}"/>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39294"/>
          </a:xfrm>
          <a:prstGeom prst="rect">
            <a:avLst/>
          </a:prstGeom>
          <a:noFill/>
          <a:ln w="28575">
            <a:noFill/>
            <a:miter lim="800000"/>
            <a:headEnd/>
            <a:tailEnd/>
          </a:ln>
        </p:spPr>
        <p:txBody>
          <a:bodyPr wrap="square">
            <a:spAutoFit/>
          </a:bodyPr>
          <a:lstStyle/>
          <a:p>
            <a:pPr algn="ctr">
              <a:spcBef>
                <a:spcPts val="0"/>
              </a:spcBef>
              <a:spcAft>
                <a:spcPts val="900"/>
              </a:spcAft>
            </a:pPr>
            <a:r>
              <a:rPr lang="en-US" altLang="en-US" sz="4000" kern="0" dirty="0">
                <a:solidFill>
                  <a:srgbClr val="00FFFF"/>
                </a:solidFill>
                <a:effectLst>
                  <a:outerShdw blurRad="38100" dist="38100" dir="2700000" algn="tl">
                    <a:srgbClr val="000000">
                      <a:alpha val="43137"/>
                    </a:srgbClr>
                  </a:outerShdw>
                </a:effectLst>
                <a:latin typeface="Calibri" panose="020F0502020204030204" pitchFamily="34" charset="0"/>
              </a:rPr>
              <a:t>Revelation 11:15</a:t>
            </a:r>
          </a:p>
          <a:p>
            <a:pPr algn="just"/>
            <a:r>
              <a:rPr lang="en-US" altLang="en-US" sz="3600" kern="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the seventh angel sounded; and there were loud voices in heaven, saying,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kingdom of the world has become the kingdom of our Lord and of His 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will reign forever and ever.’”</a:t>
            </a:r>
          </a:p>
        </p:txBody>
      </p:sp>
      <p:pic>
        <p:nvPicPr>
          <p:cNvPr id="3" name="Picture 2">
            <a:extLst>
              <a:ext uri="{FF2B5EF4-FFF2-40B4-BE49-F238E27FC236}">
                <a16:creationId xmlns:a16="http://schemas.microsoft.com/office/drawing/2014/main" id="{7A3367C7-EAC3-94B8-93DA-301730013992}"/>
              </a:ext>
            </a:extLst>
          </p:cNvPr>
          <p:cNvPicPr>
            <a:picLocks noChangeAspect="1"/>
          </p:cNvPicPr>
          <p:nvPr/>
        </p:nvPicPr>
        <p:blipFill>
          <a:blip r:embed="rId3"/>
          <a:stretch>
            <a:fillRect/>
          </a:stretch>
        </p:blipFill>
        <p:spPr>
          <a:xfrm>
            <a:off x="4130040" y="3048000"/>
            <a:ext cx="393192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764546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10</a:t>
            </a:r>
            <a:r>
              <a:rPr lang="en-US" sz="3600" dirty="0">
                <a:effectLst>
                  <a:outerShdw blurRad="38100" dist="38100" dir="2700000" algn="tl">
                    <a:srgbClr val="000000">
                      <a:alpha val="43137"/>
                    </a:srgbClr>
                  </a:outerShdw>
                </a:effectLst>
                <a:cs typeface="Calibri" panose="020F0502020204030204" pitchFamily="34" charset="0"/>
              </a:rPr>
              <a:t>:14b-15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Locusts’ Severity</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Number </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dirty="0">
                <a:effectLst>
                  <a:outerShdw blurRad="38100" dist="38100" dir="2700000" algn="tl">
                    <a:srgbClr val="000000">
                      <a:alpha val="43137"/>
                    </a:srgbClr>
                  </a:outerShdw>
                </a:effectLst>
                <a:cs typeface="Calibri" panose="020F0502020204030204" pitchFamily="34" charset="0"/>
              </a:rPr>
              <a:t>14b)</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Darkness (15a)</a:t>
            </a:r>
          </a:p>
          <a:p>
            <a:pPr marL="457200" lvl="3" indent="-457200" eaLnBrk="1" hangingPunct="1">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Consumption (15b)</a:t>
            </a:r>
            <a:endParaRPr lang="en-US" sz="2800"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94562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DC9A7-FE60-EF07-A0A9-87C8E35D19F3}"/>
            </a:ext>
          </a:extLst>
        </p:cNvPr>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83E4AD5-9431-29CC-BBF5-86C968DA4B8A}"/>
              </a:ext>
            </a:extLst>
          </p:cNvPr>
          <p:cNvGraphicFramePr>
            <a:graphicFrameLocks noGrp="1"/>
          </p:cNvGraphicFramePr>
          <p:nvPr/>
        </p:nvGraphicFramePr>
        <p:xfrm>
          <a:off x="792480" y="152400"/>
          <a:ext cx="10607040" cy="3657600"/>
        </p:xfrm>
        <a:graphic>
          <a:graphicData uri="http://schemas.openxmlformats.org/drawingml/2006/table">
            <a:tbl>
              <a:tblPr firstRow="1" bandRow="1">
                <a:tableStyleId>{5940675A-B579-460E-94D1-54222C63F5DA}</a:tableStyleId>
              </a:tblPr>
              <a:tblGrid>
                <a:gridCol w="1645920">
                  <a:extLst>
                    <a:ext uri="{9D8B030D-6E8A-4147-A177-3AD203B41FA5}">
                      <a16:colId xmlns:a16="http://schemas.microsoft.com/office/drawing/2014/main" val="3937399128"/>
                    </a:ext>
                  </a:extLst>
                </a:gridCol>
                <a:gridCol w="3657600">
                  <a:extLst>
                    <a:ext uri="{9D8B030D-6E8A-4147-A177-3AD203B41FA5}">
                      <a16:colId xmlns:a16="http://schemas.microsoft.com/office/drawing/2014/main" val="3378488866"/>
                    </a:ext>
                  </a:extLst>
                </a:gridCol>
                <a:gridCol w="1645920">
                  <a:extLst>
                    <a:ext uri="{9D8B030D-6E8A-4147-A177-3AD203B41FA5}">
                      <a16:colId xmlns:a16="http://schemas.microsoft.com/office/drawing/2014/main" val="3580775410"/>
                    </a:ext>
                  </a:extLst>
                </a:gridCol>
                <a:gridCol w="3657600">
                  <a:extLst>
                    <a:ext uri="{9D8B030D-6E8A-4147-A177-3AD203B41FA5}">
                      <a16:colId xmlns:a16="http://schemas.microsoft.com/office/drawing/2014/main" val="2862036682"/>
                    </a:ext>
                  </a:extLst>
                </a:gridCol>
              </a:tblGrid>
              <a:tr h="914400">
                <a:tc gridSpan="4">
                  <a:txBody>
                    <a:bodyPr/>
                    <a:lstStyle/>
                    <a:p>
                      <a:pPr marL="0" indent="0" algn="ctr">
                        <a:buClr>
                          <a:schemeClr val="tx2"/>
                        </a:buClr>
                        <a:buFont typeface="Wingdings" panose="05000000000000000000" pitchFamily="2" charset="2"/>
                        <a:buNone/>
                      </a:pPr>
                      <a:r>
                        <a:rPr kumimoji="0" lang="en-US" sz="34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SHAPING AND POPULATING (GEN 1:1)</a:t>
                      </a:r>
                      <a:endParaRPr lang="en-US" sz="34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ctr">
                        <a:buClr>
                          <a:schemeClr val="tx2"/>
                        </a:buClr>
                        <a:buFont typeface="Wingdings" panose="05000000000000000000" pitchFamily="2" charset="2"/>
                        <a:buNone/>
                      </a:pPr>
                      <a:endPar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l" defTabSz="914400" rtl="0" eaLnBrk="1" latinLnBrk="0" hangingPunct="1">
                        <a:buClr>
                          <a:schemeClr val="tx2"/>
                        </a:buClr>
                        <a:buFont typeface="Wingdings" panose="05000000000000000000" pitchFamily="2" charset="2"/>
                        <a:buNone/>
                      </a:pP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ctr" defTabSz="914400" rtl="0" eaLnBrk="1" latinLnBrk="0" hangingPunct="1">
                        <a:buClr>
                          <a:schemeClr val="tx2"/>
                        </a:buClr>
                        <a:buFont typeface="Wingdings" panose="05000000000000000000" pitchFamily="2" charset="2"/>
                        <a:buNone/>
                      </a:pP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extLst>
                  <a:ext uri="{0D108BD9-81ED-4DB2-BD59-A6C34878D82A}">
                    <a16:rowId xmlns:a16="http://schemas.microsoft.com/office/drawing/2014/main" val="2438192261"/>
                  </a:ext>
                </a:extLst>
              </a:tr>
              <a:tr h="914400">
                <a:tc>
                  <a:txBody>
                    <a:bodyPr/>
                    <a:lstStyle/>
                    <a:p>
                      <a:pPr marL="0" indent="0" algn="ctr">
                        <a:buClr>
                          <a:schemeClr val="tx2"/>
                        </a:buClr>
                        <a:buFont typeface="Wingdings" panose="05000000000000000000" pitchFamily="2" charset="2"/>
                        <a:buNone/>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Day 1:</a:t>
                      </a:r>
                    </a:p>
                  </a:txBody>
                  <a:tcPr anchor="ctr">
                    <a:solidFill>
                      <a:schemeClr val="bg2"/>
                    </a:solidFill>
                  </a:tcPr>
                </a:tc>
                <a:tc>
                  <a:txBody>
                    <a:bodyPr/>
                    <a:lstStyle/>
                    <a:p>
                      <a:pPr marL="0" indent="0" algn="ctr">
                        <a:buClr>
                          <a:schemeClr val="tx2"/>
                        </a:buClr>
                        <a:buFont typeface="Wingdings" panose="05000000000000000000" pitchFamily="2" charset="2"/>
                        <a:buNone/>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Light </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4:</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Luminaries</a:t>
                      </a:r>
                    </a:p>
                  </a:txBody>
                  <a:tcPr anchor="ctr">
                    <a:solidFill>
                      <a:schemeClr val="bg2"/>
                    </a:solidFill>
                  </a:tcPr>
                </a:tc>
                <a:extLst>
                  <a:ext uri="{0D108BD9-81ED-4DB2-BD59-A6C34878D82A}">
                    <a16:rowId xmlns:a16="http://schemas.microsoft.com/office/drawing/2014/main" val="351636776"/>
                  </a:ext>
                </a:extLst>
              </a:tr>
              <a:tr h="914400">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2:</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Water, sky </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5:</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Sea animals, birds</a:t>
                      </a:r>
                    </a:p>
                  </a:txBody>
                  <a:tcPr anchor="ctr">
                    <a:solidFill>
                      <a:schemeClr val="bg2"/>
                    </a:solidFill>
                  </a:tcPr>
                </a:tc>
                <a:extLst>
                  <a:ext uri="{0D108BD9-81ED-4DB2-BD59-A6C34878D82A}">
                    <a16:rowId xmlns:a16="http://schemas.microsoft.com/office/drawing/2014/main" val="1206115199"/>
                  </a:ext>
                </a:extLst>
              </a:tr>
              <a:tr h="914400">
                <a:tc>
                  <a:txBody>
                    <a:bodyPr/>
                    <a:lstStyle/>
                    <a:p>
                      <a:pPr marL="0" indent="0" algn="ctr" defTabSz="914400" rtl="0" eaLnBrk="1" latinLnBrk="0" hangingPunct="1">
                        <a:buClr>
                          <a:schemeClr val="tx2"/>
                        </a:buClr>
                        <a:buFont typeface="Wingdings" panose="05000000000000000000" pitchFamily="2" charset="2"/>
                        <a:buNone/>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Day 3:</a:t>
                      </a:r>
                      <a:endPar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Land, vegetation </a:t>
                      </a:r>
                      <a:endPar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6:</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Land animals, man</a:t>
                      </a:r>
                    </a:p>
                  </a:txBody>
                  <a:tcPr anchor="ctr">
                    <a:solidFill>
                      <a:schemeClr val="bg2"/>
                    </a:solidFill>
                  </a:tcPr>
                </a:tc>
                <a:extLst>
                  <a:ext uri="{0D108BD9-81ED-4DB2-BD59-A6C34878D82A}">
                    <a16:rowId xmlns:a16="http://schemas.microsoft.com/office/drawing/2014/main" val="2074151327"/>
                  </a:ext>
                </a:extLst>
              </a:tr>
            </a:tbl>
          </a:graphicData>
        </a:graphic>
      </p:graphicFrame>
      <p:pic>
        <p:nvPicPr>
          <p:cNvPr id="3" name="Picture 2">
            <a:extLst>
              <a:ext uri="{FF2B5EF4-FFF2-40B4-BE49-F238E27FC236}">
                <a16:creationId xmlns:a16="http://schemas.microsoft.com/office/drawing/2014/main" id="{66214DE6-7FEE-D6AA-47A8-B1C8ACCC33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79603" y="3962400"/>
            <a:ext cx="6032797" cy="2743200"/>
          </a:xfrm>
          <a:prstGeom prst="rect">
            <a:avLst/>
          </a:prstGeom>
          <a:solidFill>
            <a:srgbClr val="FFFFFF">
              <a:shade val="85000"/>
            </a:srgbClr>
          </a:solidFill>
          <a:ln w="28575"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4297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0F100-CD3D-5AA1-FAA0-12C4BB575E7D}"/>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D9342E5D-804D-F26A-2A75-C3EFEE0F6964}"/>
              </a:ext>
            </a:extLst>
          </p:cNvPr>
          <p:cNvSpPr>
            <a:spLocks noGrp="1" noChangeArrowheads="1"/>
          </p:cNvSpPr>
          <p:nvPr>
            <p:ph type="body" idx="1"/>
          </p:nvPr>
        </p:nvSpPr>
        <p:spPr>
          <a:xfrm>
            <a:off x="609600" y="1600200"/>
            <a:ext cx="10972800" cy="2971800"/>
          </a:xfrm>
        </p:spPr>
        <p:txBody>
          <a:bodyPr/>
          <a:lstStyle/>
          <a:p>
            <a:pPr marL="0" indent="0" algn="just">
              <a:spcBef>
                <a:spcPts val="0"/>
              </a:spcBef>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b="1" i="0" dirty="0">
                <a:solidFill>
                  <a:srgbClr val="FFFFCC"/>
                </a:solidFill>
                <a:effectLst>
                  <a:outerShdw blurRad="38100" dist="38100" dir="2700000" algn="tl">
                    <a:srgbClr val="000000">
                      <a:alpha val="43137"/>
                    </a:srgbClr>
                  </a:outerShdw>
                </a:effectLst>
              </a:rPr>
              <a:t>10:14–15</a:t>
            </a:r>
            <a:r>
              <a:rPr lang="en-US" b="0" i="0" dirty="0">
                <a:effectLst>
                  <a:outerShdw blurRad="38100" dist="38100" dir="2700000" algn="tl">
                    <a:srgbClr val="000000">
                      <a:alpha val="43137"/>
                    </a:srgbClr>
                  </a:outerShdw>
                </a:effectLst>
              </a:rPr>
              <a:t> </a:t>
            </a:r>
            <a:r>
              <a:rPr lang="en-US" b="0" i="1" dirty="0">
                <a:effectLst>
                  <a:outerShdw blurRad="38100" dist="38100" dir="2700000" algn="tl">
                    <a:srgbClr val="000000">
                      <a:alpha val="43137"/>
                    </a:srgbClr>
                  </a:outerShdw>
                </a:effectLst>
              </a:rPr>
              <a:t>locusts.</a:t>
            </a:r>
            <a:r>
              <a:rPr lang="en-US" b="0" i="0" dirty="0">
                <a:effectLst>
                  <a:outerShdw blurRad="38100" dist="38100" dir="2700000" algn="tl">
                    <a:srgbClr val="000000">
                      <a:alpha val="43137"/>
                    </a:srgbClr>
                  </a:outerShdw>
                </a:effectLst>
              </a:rPr>
              <a:t> “One of the most destructive of creatures. A swarm may have an average density of 130,000,000 locusts per square mile. They can denude hundreds of square miles quickly, bringing horror, despair, and terrible economic consequences to the inhabitants</a:t>
            </a:r>
            <a:r>
              <a:rPr lang="en-US" dirty="0">
                <a:effectLst>
                  <a:outerShdw blurRad="38100" dist="38100" dir="2700000" algn="tl">
                    <a:srgbClr val="000000">
                      <a:alpha val="43137"/>
                    </a:srgbClr>
                  </a:outerShdw>
                </a:effectLst>
              </a:rPr>
              <a:t>.”</a:t>
            </a:r>
          </a:p>
        </p:txBody>
      </p:sp>
      <p:pic>
        <p:nvPicPr>
          <p:cNvPr id="29700" name="Picture 4">
            <a:extLst>
              <a:ext uri="{FF2B5EF4-FFF2-40B4-BE49-F238E27FC236}">
                <a16:creationId xmlns:a16="http://schemas.microsoft.com/office/drawing/2014/main" id="{47A7886D-37B5-2427-A1D4-849B23522B1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906780" cy="109728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1605EA3-5ECA-CB7C-5CBC-6CE53C6CF28D}"/>
              </a:ext>
            </a:extLst>
          </p:cNvPr>
          <p:cNvSpPr>
            <a:spLocks noGrp="1" noChangeArrowheads="1"/>
          </p:cNvSpPr>
          <p:nvPr>
            <p:ph type="title"/>
          </p:nvPr>
        </p:nvSpPr>
        <p:spPr>
          <a:xfrm>
            <a:off x="3009900" y="228600"/>
            <a:ext cx="6172200" cy="914400"/>
          </a:xfrm>
        </p:spPr>
        <p:txBody>
          <a:bodyPr/>
          <a:lstStyle/>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Ryrie Study Bible, </a:t>
            </a:r>
            <a:r>
              <a:rPr lang="en-US" sz="20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106</a:t>
            </a:r>
            <a:endParaRPr lang="en-US" sz="2000" dirty="0">
              <a:solidFill>
                <a:schemeClr val="tx1"/>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265189142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LOCUSTS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10</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:1-20</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1690043"/>
            <a:ext cx="8743443" cy="4329757"/>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God’s Instructions (1-2)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Moses &amp; Aaron Speak to Pharaoh (3-6)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Moses &amp; Aaron Speak to Pharaoh Again (7-11)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Plague’s Manifestation (12-15)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b="1" u="sng" dirty="0">
                <a:solidFill>
                  <a:srgbClr val="FFFFCC"/>
                </a:solidFill>
                <a:cs typeface="Calibri" panose="020F0502020204030204" pitchFamily="34" charset="0"/>
              </a:rPr>
              <a:t>Pharaoh Speaks to Moses &amp; Aaron (16-17)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God Answers (18-20)</a:t>
            </a:r>
          </a:p>
        </p:txBody>
      </p:sp>
      <p:pic>
        <p:nvPicPr>
          <p:cNvPr id="3" name="Picture 2">
            <a:extLst>
              <a:ext uri="{FF2B5EF4-FFF2-40B4-BE49-F238E27FC236}">
                <a16:creationId xmlns:a16="http://schemas.microsoft.com/office/drawing/2014/main" id="{F470A118-0C2D-755A-F01A-C8861FB982CE}"/>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11001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LOCUSTS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10</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:1-20</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1690043"/>
            <a:ext cx="7637741" cy="4253557"/>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God’s Instructions (1-2)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Moses &amp; Aaron Speak to Pharaoh (3-6)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b="1" u="sng" dirty="0">
                <a:solidFill>
                  <a:srgbClr val="FFFFCC"/>
                </a:solidFill>
                <a:cs typeface="Calibri" panose="020F0502020204030204" pitchFamily="34" charset="0"/>
              </a:rPr>
              <a:t>Moses &amp; Aaron Speak to Pharaoh Again (7-11</a:t>
            </a:r>
            <a:r>
              <a:rPr lang="en-US" sz="2800" b="1" dirty="0">
                <a:solidFill>
                  <a:srgbClr val="FFFFCC"/>
                </a:solidFill>
                <a:cs typeface="Calibri" panose="020F0502020204030204" pitchFamily="34" charset="0"/>
              </a:rPr>
              <a:t>)</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Plague’s Manifestation (12-15)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Pharaoh Speaks to Moses &amp; Aaron (16-17)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God Answers (18-20)</a:t>
            </a:r>
          </a:p>
        </p:txBody>
      </p:sp>
      <p:pic>
        <p:nvPicPr>
          <p:cNvPr id="3" name="Picture 2">
            <a:extLst>
              <a:ext uri="{FF2B5EF4-FFF2-40B4-BE49-F238E27FC236}">
                <a16:creationId xmlns:a16="http://schemas.microsoft.com/office/drawing/2014/main" id="{DAAACE24-6293-FE2E-C171-C9E5A21A9915}"/>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62048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Summoning (16a)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Repentance (16b)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Request (17)</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 Exodus 10:16-17</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 &amp; Aaron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967464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Summoning (16a)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Repentance (16b)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Request (17)</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 Exodus 10:16-17</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 &amp; Aaron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93926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Summoning (16a)</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Repentance (16b)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Request (17)</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 Exodus 10:16-17</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 &amp; Aaron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819446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Summoning (16a)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Repentance (16b)</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Request (17)</a:t>
            </a: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 Exodus 10:16-17</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 &amp; Aaron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838830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LOCUSTS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10</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:1-20</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1690043"/>
            <a:ext cx="8743443"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God’s Instructions (1-2)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Moses &amp; Aaron Speak to Pharaoh (3-6)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Moses &amp; Aaron Speak to Pharaoh Again (7-11)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Plague’s Manifestation (12-15)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Pharaoh Speaks to Moses &amp; Aaron (16-17)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b="1" u="sng" dirty="0">
                <a:solidFill>
                  <a:srgbClr val="FFFFCC"/>
                </a:solidFill>
                <a:cs typeface="Calibri" panose="020F0502020204030204" pitchFamily="34" charset="0"/>
              </a:rPr>
              <a:t>God Answers (18-20)</a:t>
            </a:r>
          </a:p>
        </p:txBody>
      </p:sp>
      <p:pic>
        <p:nvPicPr>
          <p:cNvPr id="3" name="Picture 2">
            <a:extLst>
              <a:ext uri="{FF2B5EF4-FFF2-40B4-BE49-F238E27FC236}">
                <a16:creationId xmlns:a16="http://schemas.microsoft.com/office/drawing/2014/main" id="{3E9FF57C-FA36-8DFB-9222-66A35080A25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6833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Exit (18a)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Supplication (18b)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answers (19)</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hardening (20)</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 Exodus 10:18-20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 Answers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206270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Exit (18a)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Supplication (18b)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answers (19)</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hardening (20)</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 Exodus 10:18-20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 Answers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289215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Exit (18a)</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Supplication (18b)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answers (19)</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hardening (20)</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 Exodus 10:18-20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 Answers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331140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Exit (18a)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Supplication (18b)</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God’s answers (19)</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hardening (20)</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 Exodus 10:18-20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 Answers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875889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411804600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801" y="1516652"/>
            <a:ext cx="6248400" cy="4807947"/>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servants’ question (7)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(8a)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(8b)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question (8c)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answer (9)</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(10-11a)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Exit (11b)</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6158214"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10:7-11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&amp; Aaron Speak to Pharaoh Again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267411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9B1B3-4B99-F7A9-120F-C1AF4ED0F982}"/>
            </a:ext>
          </a:extLst>
        </p:cNvPr>
        <p:cNvGrpSpPr/>
        <p:nvPr/>
      </p:nvGrpSpPr>
      <p:grpSpPr>
        <a:xfrm>
          <a:off x="0" y="0"/>
          <a:ext cx="0" cy="0"/>
          <a:chOff x="0" y="0"/>
          <a:chExt cx="0" cy="0"/>
        </a:xfrm>
      </p:grpSpPr>
      <p:pic>
        <p:nvPicPr>
          <p:cNvPr id="26626" name="Picture 2">
            <a:extLst>
              <a:ext uri="{FF2B5EF4-FFF2-40B4-BE49-F238E27FC236}">
                <a16:creationId xmlns:a16="http://schemas.microsoft.com/office/drawing/2014/main" id="{4BBEEBA8-1919-86DF-8BAD-9D966AFB9C09}"/>
              </a:ext>
            </a:extLst>
          </p:cNvPr>
          <p:cNvPicPr>
            <a:picLocks noChangeAspect="1" noChangeArrowheads="1"/>
          </p:cNvPicPr>
          <p:nvPr/>
        </p:nvPicPr>
        <p:blipFill>
          <a:blip r:embed="rId2" cstate="print"/>
          <a:srcRect/>
          <a:stretch>
            <a:fillRect/>
          </a:stretch>
        </p:blipFill>
        <p:spPr bwMode="auto">
          <a:xfrm>
            <a:off x="1512426" y="137160"/>
            <a:ext cx="9167149"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3" name="Oval 7">
            <a:extLst>
              <a:ext uri="{FF2B5EF4-FFF2-40B4-BE49-F238E27FC236}">
                <a16:creationId xmlns:a16="http://schemas.microsoft.com/office/drawing/2014/main" id="{056FC6E9-DB16-C275-7D4F-3ADC0D8740F0}"/>
              </a:ext>
            </a:extLst>
          </p:cNvPr>
          <p:cNvSpPr>
            <a:spLocks noChangeArrowheads="1"/>
          </p:cNvSpPr>
          <p:nvPr/>
        </p:nvSpPr>
        <p:spPr bwMode="auto">
          <a:xfrm>
            <a:off x="6179338" y="6014132"/>
            <a:ext cx="2343307" cy="621774"/>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Tree>
    <p:extLst>
      <p:ext uri="{BB962C8B-B14F-4D97-AF65-F5344CB8AC3E}">
        <p14:creationId xmlns:p14="http://schemas.microsoft.com/office/powerpoint/2010/main" val="288484090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Exit (18a)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Supplication (18b)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answers (19)</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God’s hardening (20)</a:t>
            </a: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 Exodus 10:18-20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 Answers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906491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09600" y="1600200"/>
            <a:ext cx="10972800" cy="2514600"/>
          </a:xfrm>
        </p:spPr>
        <p:txBody>
          <a:bodyPr/>
          <a:lstStyle/>
          <a:p>
            <a:pPr marL="0" indent="0" algn="just">
              <a:buNone/>
            </a:pPr>
            <a:r>
              <a:rPr lang="en-US" sz="31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3100" b="1" dirty="0">
                <a:solidFill>
                  <a:srgbClr val="FFFFCC"/>
                </a:solidFill>
                <a:effectLst>
                  <a:outerShdw blurRad="38100" dist="38100" dir="2700000" algn="tl">
                    <a:srgbClr val="000000">
                      <a:alpha val="43137"/>
                    </a:srgbClr>
                  </a:outerShdw>
                </a:effectLst>
              </a:rPr>
              <a:t>4:21. I will harden his heart. </a:t>
            </a:r>
            <a:r>
              <a:rPr lang="en-US" sz="3100" dirty="0">
                <a:effectLst>
                  <a:outerShdw blurRad="38100" dist="38100" dir="2700000" algn="tl">
                    <a:srgbClr val="000000">
                      <a:alpha val="43137"/>
                    </a:srgbClr>
                  </a:outerShdw>
                </a:effectLst>
              </a:rPr>
              <a:t>An expression meaning ‘to strengthen his will.’ The text identifies the heart as the location of the volition, man’s decision-making ability. On seven occasions in the narrative, God hardens Pharaoh’s heart (9:12; 10:1, 20, 27; 11:10; 14:4, 8) or foretells that He will harden Pharaoh’s heart (4:21; 7:3), and nine times in the text, Pharaoh hardens his own heart (7:13, 14, 22; 8:15, 19, 32; 9:7, 34–35). For the initial five plagues, the text registers Pharaoh as the agent of hardening. Not until the sixth plague does God participate in the confirmation of Pharaoh’s own volitional choices.”</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935480" y="152400"/>
            <a:ext cx="832104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86).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66236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0F100-CD3D-5AA1-FAA0-12C4BB575E7D}"/>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D9342E5D-804D-F26A-2A75-C3EFEE0F6964}"/>
              </a:ext>
            </a:extLst>
          </p:cNvPr>
          <p:cNvSpPr>
            <a:spLocks noGrp="1" noChangeArrowheads="1"/>
          </p:cNvSpPr>
          <p:nvPr>
            <p:ph type="body" idx="1"/>
          </p:nvPr>
        </p:nvSpPr>
        <p:spPr>
          <a:xfrm>
            <a:off x="609600" y="1600200"/>
            <a:ext cx="10972800" cy="2971800"/>
          </a:xfrm>
        </p:spPr>
        <p:txBody>
          <a:bodyPr/>
          <a:lstStyle/>
          <a:p>
            <a:pPr marL="0" indent="0" algn="just">
              <a:spcBef>
                <a:spcPts val="0"/>
              </a:spcBef>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21</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i="1" dirty="0">
                <a:effectLst>
                  <a:outerShdw blurRad="38100" dist="38100" dir="2700000" algn="tl">
                    <a:srgbClr val="000000">
                      <a:alpha val="43137"/>
                    </a:srgbClr>
                  </a:outerShdw>
                </a:effectLst>
              </a:rPr>
              <a:t>harden his heart.</a:t>
            </a:r>
            <a:r>
              <a:rPr lang="en-US" dirty="0">
                <a:effectLst>
                  <a:outerShdw blurRad="38100" dist="38100" dir="2700000" algn="tl">
                    <a:srgbClr val="000000">
                      <a:alpha val="43137"/>
                    </a:srgbClr>
                  </a:outerShdw>
                </a:effectLst>
              </a:rPr>
              <a:t> Ten times it is said that Pharaoh hardened his own heart (7:13, 14, 22; 8:15, 19, 32; 9:7, 34, 35; 13:15), and 10 times that God hardened Pharaoh’s heart (4:21; 7:3; 9:12; 10:1, 20, 27; 11:10; 14:4, 8, 17). Paul uses this as an example of the inscrutable will of God and of His mercy toward men (Rom. 9:14–18). Seven times Pharaoh hardened his own heart before God first hardened it, though the prediction that God would do it preceded all.”</a:t>
            </a:r>
          </a:p>
        </p:txBody>
      </p:sp>
      <p:pic>
        <p:nvPicPr>
          <p:cNvPr id="29700" name="Picture 4">
            <a:extLst>
              <a:ext uri="{FF2B5EF4-FFF2-40B4-BE49-F238E27FC236}">
                <a16:creationId xmlns:a16="http://schemas.microsoft.com/office/drawing/2014/main" id="{47A7886D-37B5-2427-A1D4-849B23522B1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906780" cy="109728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1605EA3-5ECA-CB7C-5CBC-6CE53C6CF28D}"/>
              </a:ext>
            </a:extLst>
          </p:cNvPr>
          <p:cNvSpPr>
            <a:spLocks noGrp="1" noChangeArrowheads="1"/>
          </p:cNvSpPr>
          <p:nvPr>
            <p:ph type="title"/>
          </p:nvPr>
        </p:nvSpPr>
        <p:spPr>
          <a:xfrm>
            <a:off x="3009900" y="228600"/>
            <a:ext cx="6172200" cy="914400"/>
          </a:xfrm>
        </p:spPr>
        <p:txBody>
          <a:bodyPr/>
          <a:lstStyle/>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Ryrie Study Bible, </a:t>
            </a:r>
            <a:r>
              <a:rPr lang="en-US" sz="20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96</a:t>
            </a:r>
          </a:p>
        </p:txBody>
      </p:sp>
    </p:spTree>
    <p:extLst>
      <p:ext uri="{BB962C8B-B14F-4D97-AF65-F5344CB8AC3E}">
        <p14:creationId xmlns:p14="http://schemas.microsoft.com/office/powerpoint/2010/main" val="3481418756"/>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914400"/>
          </a:xfrm>
        </p:spPr>
        <p:txBody>
          <a:bodyPr/>
          <a:lstStyle/>
          <a:p>
            <a:pPr algn="ctr"/>
            <a:r>
              <a:rPr lang="en-US" sz="3600" kern="1200" dirty="0">
                <a:effectLst>
                  <a:outerShdw blurRad="38100" dist="38100" dir="2700000" algn="tl">
                    <a:srgbClr val="000000">
                      <a:alpha val="43137"/>
                    </a:srgbClr>
                  </a:outerShdw>
                </a:effectLst>
                <a:latin typeface="Calibri" panose="020F0502020204030204" pitchFamily="34" charset="0"/>
              </a:rPr>
              <a:t>GOD HARDENING PHARAOH'S HEART</a:t>
            </a:r>
          </a:p>
        </p:txBody>
      </p:sp>
      <p:sp>
        <p:nvSpPr>
          <p:cNvPr id="3" name="Content Placeholder 2"/>
          <p:cNvSpPr>
            <a:spLocks noGrp="1"/>
          </p:cNvSpPr>
          <p:nvPr>
            <p:ph idx="1"/>
          </p:nvPr>
        </p:nvSpPr>
        <p:spPr>
          <a:xfrm>
            <a:off x="609599" y="1447800"/>
            <a:ext cx="8001001" cy="3581400"/>
          </a:xfrm>
        </p:spPr>
        <p:txBody>
          <a:bodyPr/>
          <a:lstStyle/>
          <a:p>
            <a:pPr marL="460375" indent="-460375">
              <a:spcBef>
                <a:spcPts val="0"/>
              </a:spcBef>
              <a:spcAft>
                <a:spcPts val="1800"/>
              </a:spcAft>
              <a:defRPr/>
            </a:pPr>
            <a:r>
              <a:rPr lang="en-US" sz="2800" dirty="0">
                <a:latin typeface="Calibri" panose="020F0502020204030204" pitchFamily="34" charset="0"/>
                <a:ea typeface="Calibri" panose="020F0502020204030204" pitchFamily="34" charset="0"/>
                <a:cs typeface="Calibri" panose="020F0502020204030204" pitchFamily="34" charset="0"/>
              </a:rPr>
              <a:t>The prediction of God hardening of Pharaoh (4:21)</a:t>
            </a:r>
          </a:p>
          <a:p>
            <a:pPr marL="460375" indent="-460375">
              <a:spcBef>
                <a:spcPts val="0"/>
              </a:spcBef>
              <a:spcAft>
                <a:spcPts val="1800"/>
              </a:spcAft>
              <a:defRPr/>
            </a:pPr>
            <a:r>
              <a:rPr lang="en-US" sz="2800" dirty="0">
                <a:latin typeface="Calibri" panose="020F0502020204030204" pitchFamily="34" charset="0"/>
                <a:ea typeface="Calibri" panose="020F0502020204030204" pitchFamily="34" charset="0"/>
                <a:cs typeface="Calibri" panose="020F0502020204030204" pitchFamily="34" charset="0"/>
              </a:rPr>
              <a:t>Pharaoh repeatedly hardening his own heart (7:13, 22; 8:15, 19, 32; 9:7)</a:t>
            </a:r>
          </a:p>
          <a:p>
            <a:pPr marL="460375" indent="-460375">
              <a:spcBef>
                <a:spcPts val="0"/>
              </a:spcBef>
              <a:spcAft>
                <a:spcPts val="1800"/>
              </a:spcAft>
              <a:defRPr/>
            </a:pPr>
            <a:r>
              <a:rPr lang="en-US" sz="2800" dirty="0">
                <a:latin typeface="Calibri" panose="020F0502020204030204" pitchFamily="34" charset="0"/>
                <a:ea typeface="Calibri" panose="020F0502020204030204" pitchFamily="34" charset="0"/>
                <a:cs typeface="Calibri" panose="020F0502020204030204" pitchFamily="34" charset="0"/>
              </a:rPr>
              <a:t>Not until the sixth plague did God harden Pharaoh’s heart (</a:t>
            </a:r>
            <a:r>
              <a:rPr lang="en-US" sz="2800" dirty="0" err="1">
                <a:latin typeface="Calibri" panose="020F0502020204030204" pitchFamily="34" charset="0"/>
                <a:ea typeface="Calibri" panose="020F0502020204030204" pitchFamily="34" charset="0"/>
                <a:cs typeface="Calibri" panose="020F0502020204030204" pitchFamily="34" charset="0"/>
              </a:rPr>
              <a:t>Exod</a:t>
            </a:r>
            <a:r>
              <a:rPr lang="en-US" sz="2800" dirty="0">
                <a:latin typeface="Calibri" panose="020F0502020204030204" pitchFamily="34" charset="0"/>
                <a:ea typeface="Calibri" panose="020F0502020204030204" pitchFamily="34" charset="0"/>
                <a:cs typeface="Calibri" panose="020F0502020204030204" pitchFamily="34" charset="0"/>
              </a:rPr>
              <a:t> 9:12)</a:t>
            </a:r>
          </a:p>
        </p:txBody>
      </p:sp>
      <p:pic>
        <p:nvPicPr>
          <p:cNvPr id="5" name="Picture 4">
            <a:extLst>
              <a:ext uri="{FF2B5EF4-FFF2-40B4-BE49-F238E27FC236}">
                <a16:creationId xmlns:a16="http://schemas.microsoft.com/office/drawing/2014/main" id="{CE4390F2-9B4F-5C4D-2333-A7F6F3C23ADE}"/>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51482586"/>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166259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LOCUSTS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10</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:1-20</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1690043"/>
            <a:ext cx="7637741" cy="4405957"/>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God’s Instructions (1-2)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Moses &amp; Aaron Speak to Pharaoh (3-6)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Moses &amp; Aaron Speak to Pharaoh Again (7-11)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Plague’s Manifestation (12-15)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Pharaoh Speaks to Moses &amp; Aaron (16-17)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God Answers (18-20)</a:t>
            </a:r>
          </a:p>
        </p:txBody>
      </p:sp>
      <p:pic>
        <p:nvPicPr>
          <p:cNvPr id="3" name="Picture 2">
            <a:extLst>
              <a:ext uri="{FF2B5EF4-FFF2-40B4-BE49-F238E27FC236}">
                <a16:creationId xmlns:a16="http://schemas.microsoft.com/office/drawing/2014/main" id="{1A54DA91-AA8F-03EA-7551-B5B1556D3F6E}"/>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48680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5BEAC-1719-9A4A-9427-91452E5F38F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25EAC7-DE35-507C-2E60-A62FDA69723F}"/>
              </a:ext>
            </a:extLst>
          </p:cNvPr>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a:effectLst>
                  <a:outerShdw blurRad="38100" dist="38100" dir="2700000" algn="tl">
                    <a:srgbClr val="000000">
                      <a:alpha val="43137"/>
                    </a:srgbClr>
                  </a:outerShdw>
                </a:effectLst>
                <a:latin typeface="Calibri" panose="020F0502020204030204" pitchFamily="34" charset="0"/>
              </a:rPr>
              <a:t>24</a:t>
            </a:r>
            <a:r>
              <a:rPr lang="en-US" sz="3600" u="none" strike="noStrike">
                <a:effectLst>
                  <a:outerShdw blurRad="38100" dist="38100" dir="2700000" algn="tl">
                    <a:srgbClr val="000000">
                      <a:alpha val="43137"/>
                    </a:srgbClr>
                  </a:outerShdw>
                </a:effectLst>
                <a:latin typeface="Calibri" panose="020F0502020204030204" pitchFamily="34" charset="0"/>
              </a:rPr>
              <a:t> </a:t>
            </a:r>
            <a:r>
              <a:rPr lang="en-US" sz="360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bless you, and keep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25</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make His face shine on you, And be gracious to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26</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lift up His countenance on you, And give you peace.</a:t>
            </a:r>
          </a:p>
          <a:p>
            <a:pPr algn="r">
              <a:spcBef>
                <a:spcPts val="0"/>
              </a:spcBef>
              <a:spcAft>
                <a:spcPts val="1000"/>
              </a:spcAft>
            </a:pPr>
            <a:r>
              <a:rPr lang="en-US" sz="2800" dirty="0">
                <a:effectLst>
                  <a:outerShdw blurRad="38100" dist="38100" dir="2700000" algn="tl">
                    <a:srgbClr val="000000">
                      <a:alpha val="43137"/>
                    </a:srgbClr>
                  </a:outerShdw>
                </a:effectLst>
                <a:latin typeface="Calibri" panose="020F0502020204030204" pitchFamily="34" charset="0"/>
              </a:rPr>
              <a:t>Numbers 6:24–26 (NASB95)</a:t>
            </a:r>
          </a:p>
        </p:txBody>
      </p:sp>
      <p:pic>
        <p:nvPicPr>
          <p:cNvPr id="2" name="Picture 1">
            <a:extLst>
              <a:ext uri="{FF2B5EF4-FFF2-40B4-BE49-F238E27FC236}">
                <a16:creationId xmlns:a16="http://schemas.microsoft.com/office/drawing/2014/main" id="{08CF46EB-5A35-2263-DACA-0CBAF91179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950626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15DF6-8ACE-16E2-2FDD-C71DD681F759}"/>
            </a:ext>
          </a:extLst>
        </p:cNvPr>
        <p:cNvGrpSpPr/>
        <p:nvPr/>
      </p:nvGrpSpPr>
      <p:grpSpPr>
        <a:xfrm>
          <a:off x="0" y="0"/>
          <a:ext cx="0" cy="0"/>
          <a:chOff x="0" y="0"/>
          <a:chExt cx="0" cy="0"/>
        </a:xfrm>
      </p:grpSpPr>
      <p:sp>
        <p:nvSpPr>
          <p:cNvPr id="73729" name="Rectangle 2">
            <a:extLst>
              <a:ext uri="{FF2B5EF4-FFF2-40B4-BE49-F238E27FC236}">
                <a16:creationId xmlns:a16="http://schemas.microsoft.com/office/drawing/2014/main" id="{683CB4A2-2668-35AF-4B9C-5B2A4EA2BEFB}"/>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TEN PLAGUES REDEMPTION (7:14–12:30)</a:t>
            </a:r>
          </a:p>
        </p:txBody>
      </p:sp>
      <p:sp>
        <p:nvSpPr>
          <p:cNvPr id="12291" name="Rectangle 3">
            <a:extLst>
              <a:ext uri="{FF2B5EF4-FFF2-40B4-BE49-F238E27FC236}">
                <a16:creationId xmlns:a16="http://schemas.microsoft.com/office/drawing/2014/main" id="{0F68501B-31BC-C793-5D34-055E1259D744}"/>
              </a:ext>
            </a:extLst>
          </p:cNvPr>
          <p:cNvSpPr>
            <a:spLocks noGrp="1" noChangeArrowheads="1"/>
          </p:cNvSpPr>
          <p:nvPr>
            <p:ph type="body" idx="1"/>
          </p:nvPr>
        </p:nvSpPr>
        <p:spPr>
          <a:xfrm>
            <a:off x="655320" y="1752600"/>
            <a:ext cx="3383280" cy="3276600"/>
          </a:xfrm>
        </p:spPr>
        <p:txBody>
          <a:bodyPr/>
          <a:lstStyle/>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Nile to blood</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Frogs</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Gnats </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Flies</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Death of livestock</a:t>
            </a:r>
          </a:p>
        </p:txBody>
      </p:sp>
      <p:pic>
        <p:nvPicPr>
          <p:cNvPr id="3" name="Picture 2">
            <a:extLst>
              <a:ext uri="{FF2B5EF4-FFF2-40B4-BE49-F238E27FC236}">
                <a16:creationId xmlns:a16="http://schemas.microsoft.com/office/drawing/2014/main" id="{1F98254E-EBC3-4BEB-F6AD-9551EBE70080}"/>
              </a:ext>
            </a:extLst>
          </p:cNvPr>
          <p:cNvPicPr>
            <a:picLocks noChangeAspect="1"/>
          </p:cNvPicPr>
          <p:nvPr/>
        </p:nvPicPr>
        <p:blipFill>
          <a:blip r:embed="rId2"/>
          <a:srcRect l="4938" t="6775" r="4946" b="6841"/>
          <a:stretch/>
        </p:blipFill>
        <p:spPr>
          <a:xfrm>
            <a:off x="4428471" y="22860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3">
            <a:extLst>
              <a:ext uri="{FF2B5EF4-FFF2-40B4-BE49-F238E27FC236}">
                <a16:creationId xmlns:a16="http://schemas.microsoft.com/office/drawing/2014/main" id="{8910D226-2D65-4D6A-267F-B73D5E2848A6}"/>
              </a:ext>
            </a:extLst>
          </p:cNvPr>
          <p:cNvSpPr txBox="1">
            <a:spLocks noChangeArrowheads="1"/>
          </p:cNvSpPr>
          <p:nvPr/>
        </p:nvSpPr>
        <p:spPr bwMode="auto">
          <a:xfrm>
            <a:off x="8305800" y="1752600"/>
            <a:ext cx="3352800" cy="3276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Boils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Hail</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Locusts</a:t>
            </a:r>
          </a:p>
          <a:p>
            <a:pPr marL="514350" indent="-514350">
              <a:spcBef>
                <a:spcPts val="0"/>
              </a:spcBef>
              <a:spcAft>
                <a:spcPts val="1800"/>
              </a:spcAft>
              <a:buSzPct val="100000"/>
              <a:buFont typeface="+mj-lt"/>
              <a:buAutoNum type="arabicPeriod" startAt="6"/>
              <a:defRPr/>
            </a:pPr>
            <a:r>
              <a:rPr lang="en-US" altLang="en-US" sz="2800" b="1" u="sng" dirty="0">
                <a:solidFill>
                  <a:srgbClr val="FFFFCC"/>
                </a:solidFill>
                <a:ea typeface="Calibri" panose="020F0502020204030204" pitchFamily="34" charset="0"/>
                <a:cs typeface="Calibri" panose="020F0502020204030204" pitchFamily="34" charset="0"/>
              </a:rPr>
              <a:t>Darkness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Death of 1st born</a:t>
            </a:r>
          </a:p>
        </p:txBody>
      </p:sp>
    </p:spTree>
    <p:extLst>
      <p:ext uri="{BB962C8B-B14F-4D97-AF65-F5344CB8AC3E}">
        <p14:creationId xmlns:p14="http://schemas.microsoft.com/office/powerpoint/2010/main" val="527587497"/>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DARKNESS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10</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:21-29</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2057400"/>
            <a:ext cx="8743443" cy="1918644"/>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Plague’s Manifestation (21-23)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Pharaoh Speaks to Moses (24-29)</a:t>
            </a: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p:txBody>
      </p:sp>
      <p:pic>
        <p:nvPicPr>
          <p:cNvPr id="3" name="Picture 2">
            <a:extLst>
              <a:ext uri="{FF2B5EF4-FFF2-40B4-BE49-F238E27FC236}">
                <a16:creationId xmlns:a16="http://schemas.microsoft.com/office/drawing/2014/main" id="{FB813BF4-7D9B-9DEF-2010-D0F095B7ACD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44693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F2C72-7B61-881C-6AF3-2661A7935EF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5F37295-9CFA-59CE-CC0C-2845C0FAD00E}"/>
              </a:ext>
            </a:extLst>
          </p:cNvPr>
          <p:cNvSpPr>
            <a:spLocks noGrp="1" noChangeArrowheads="1"/>
          </p:cNvSpPr>
          <p:nvPr>
            <p:ph type="body" idx="1"/>
          </p:nvPr>
        </p:nvSpPr>
        <p:spPr>
          <a:xfrm>
            <a:off x="1066801" y="1516652"/>
            <a:ext cx="6248400" cy="4807947"/>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Pharaoh’s servants’ question (7)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(8a)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(8b)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question (8c)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answer (9)</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(10-11a)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Exit (11b)</a:t>
            </a:r>
          </a:p>
        </p:txBody>
      </p:sp>
      <p:sp>
        <p:nvSpPr>
          <p:cNvPr id="4" name="Rectangle 2">
            <a:extLst>
              <a:ext uri="{FF2B5EF4-FFF2-40B4-BE49-F238E27FC236}">
                <a16:creationId xmlns:a16="http://schemas.microsoft.com/office/drawing/2014/main" id="{BDDB9909-5B9F-59FA-90DA-154D0DB1C126}"/>
              </a:ext>
            </a:extLst>
          </p:cNvPr>
          <p:cNvSpPr>
            <a:spLocks noGrp="1" noChangeArrowheads="1"/>
          </p:cNvSpPr>
          <p:nvPr>
            <p:ph type="title"/>
          </p:nvPr>
        </p:nvSpPr>
        <p:spPr>
          <a:xfrm>
            <a:off x="3267075" y="228600"/>
            <a:ext cx="6158214"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10:7-11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&amp; Aaron Speak to Pharaoh Again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21A18EB3-A473-3737-90C7-B2A35D15BD1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56809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DARKNESS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10</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:21-29</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2057400"/>
            <a:ext cx="8743443" cy="1918644"/>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b="1" u="sng" dirty="0">
                <a:solidFill>
                  <a:srgbClr val="FFFFCC"/>
                </a:solidFill>
                <a:cs typeface="Calibri" panose="020F0502020204030204" pitchFamily="34" charset="0"/>
              </a:rPr>
              <a:t>Plague’s Manifestation (21-23)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Pharaoh Speaks to Moses (24-29)</a:t>
            </a: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p:txBody>
      </p:sp>
      <p:pic>
        <p:nvPicPr>
          <p:cNvPr id="3" name="Picture 2">
            <a:extLst>
              <a:ext uri="{FF2B5EF4-FFF2-40B4-BE49-F238E27FC236}">
                <a16:creationId xmlns:a16="http://schemas.microsoft.com/office/drawing/2014/main" id="{C043BE2A-1BFC-CAC8-1273-E77D0BD081C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20346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command (21)</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obedience (22a)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Plague’s severity (22b-23a)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Israel’s exemption (23b)</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10:21-23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Plague’s Manifestation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767548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God’s command (21)</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obedience (22a)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Plague’s severity (22b-23a)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Israel’s exemption (23b)</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10:21-23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Plague’s Manifestation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850570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2209800" y="226578"/>
            <a:ext cx="7772400" cy="1145023"/>
          </a:xfrm>
        </p:spPr>
        <p:txBody>
          <a:bodyPr/>
          <a:lstStyle/>
          <a:p>
            <a:pPr algn="ctr"/>
            <a:r>
              <a:rPr lang="en-US" sz="3600" dirty="0">
                <a:effectLst>
                  <a:outerShdw blurRad="38100" dist="38100" dir="2700000" algn="tl">
                    <a:srgbClr val="000000">
                      <a:alpha val="43137"/>
                    </a:srgbClr>
                  </a:outerShdw>
                </a:effectLst>
              </a:rPr>
              <a:t>Ultimate Exodus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(Rev 11:15)</a:t>
            </a:r>
            <a:endParaRPr lang="en-US" sz="3600" dirty="0">
              <a:solidFill>
                <a:schemeClr val="tx1"/>
              </a:solidFill>
              <a:effectLst>
                <a:outerShdw blurRad="38100" dist="38100" dir="2700000" algn="tl">
                  <a:srgbClr val="000000">
                    <a:alpha val="43137"/>
                  </a:srgbClr>
                </a:outerShdw>
              </a:effectLst>
            </a:endParaRPr>
          </a:p>
        </p:txBody>
      </p:sp>
      <p:sp>
        <p:nvSpPr>
          <p:cNvPr id="72707" name="Rectangle 3"/>
          <p:cNvSpPr>
            <a:spLocks noGrp="1" noChangeArrowheads="1"/>
          </p:cNvSpPr>
          <p:nvPr>
            <p:ph type="body" idx="1"/>
          </p:nvPr>
        </p:nvSpPr>
        <p:spPr>
          <a:xfrm>
            <a:off x="1028700" y="1558926"/>
            <a:ext cx="10134600" cy="4537075"/>
          </a:xfrm>
        </p:spPr>
        <p:txBody>
          <a:bodyPr/>
          <a:lstStyle/>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Sores</a:t>
            </a:r>
            <a:r>
              <a:rPr lang="en-US" sz="3000" dirty="0">
                <a:effectLst>
                  <a:outerShdw blurRad="38100" dist="38100" dir="2700000" algn="tl">
                    <a:srgbClr val="000000">
                      <a:alpha val="43137"/>
                    </a:srgbClr>
                  </a:outerShdw>
                </a:effectLst>
              </a:rPr>
              <a:t>: 6</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9:8-12), 1</a:t>
            </a:r>
            <a:r>
              <a:rPr lang="en-US" sz="3000" baseline="30000" dirty="0">
                <a:effectLst>
                  <a:outerShdw blurRad="38100" dist="38100" dir="2700000" algn="tl">
                    <a:srgbClr val="000000">
                      <a:alpha val="43137"/>
                    </a:srgbClr>
                  </a:outerShdw>
                </a:effectLst>
              </a:rPr>
              <a:t>st</a:t>
            </a:r>
            <a:r>
              <a:rPr lang="en-US" sz="3000" dirty="0">
                <a:effectLst>
                  <a:outerShdw blurRad="38100" dist="38100" dir="2700000" algn="tl">
                    <a:srgbClr val="000000">
                      <a:alpha val="43137"/>
                    </a:srgbClr>
                  </a:outerShdw>
                </a:effectLst>
              </a:rPr>
              <a:t> bowl (Rev 16:1-2)</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Rivers to blood</a:t>
            </a:r>
            <a:r>
              <a:rPr lang="en-US" sz="3000" dirty="0">
                <a:effectLst>
                  <a:outerShdw blurRad="38100" dist="38100" dir="2700000" algn="tl">
                    <a:srgbClr val="000000">
                      <a:alpha val="43137"/>
                    </a:srgbClr>
                  </a:outerShdw>
                </a:effectLst>
              </a:rPr>
              <a:t>: 1</a:t>
            </a:r>
            <a:r>
              <a:rPr lang="en-US" sz="3000" baseline="30000" dirty="0">
                <a:effectLst>
                  <a:outerShdw blurRad="38100" dist="38100" dir="2700000" algn="tl">
                    <a:srgbClr val="000000">
                      <a:alpha val="43137"/>
                    </a:srgbClr>
                  </a:outerShdw>
                </a:effectLst>
              </a:rPr>
              <a:t>st</a:t>
            </a:r>
            <a:r>
              <a:rPr lang="en-US" sz="3000" dirty="0">
                <a:effectLst>
                  <a:outerShdw blurRad="38100" dist="38100" dir="2700000" algn="tl">
                    <a:srgbClr val="000000">
                      <a:alpha val="43137"/>
                    </a:srgbClr>
                  </a:outerShdw>
                </a:effectLst>
              </a:rPr>
              <a:t> plague (Ex 7:19-21), 3</a:t>
            </a:r>
            <a:r>
              <a:rPr lang="en-US" sz="3000" baseline="30000" dirty="0">
                <a:effectLst>
                  <a:outerShdw blurRad="38100" dist="38100" dir="2700000" algn="tl">
                    <a:srgbClr val="000000">
                      <a:alpha val="43137"/>
                    </a:srgbClr>
                  </a:outerShdw>
                </a:effectLst>
              </a:rPr>
              <a:t>rd</a:t>
            </a:r>
            <a:r>
              <a:rPr lang="en-US" sz="3000" dirty="0">
                <a:effectLst>
                  <a:outerShdw blurRad="38100" dist="38100" dir="2700000" algn="tl">
                    <a:srgbClr val="000000">
                      <a:alpha val="43137"/>
                    </a:srgbClr>
                  </a:outerShdw>
                </a:effectLst>
              </a:rPr>
              <a:t> bowl (Rev 16:4-7)</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Darkness</a:t>
            </a:r>
            <a:r>
              <a:rPr lang="en-US" sz="3000" dirty="0">
                <a:effectLst>
                  <a:outerShdw blurRad="38100" dist="38100" dir="2700000" algn="tl">
                    <a:srgbClr val="000000">
                      <a:alpha val="43137"/>
                    </a:srgbClr>
                  </a:outerShdw>
                </a:effectLst>
              </a:rPr>
              <a:t>: 9</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10:21-23), 5</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bowl (Rev 16:10-11)</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Frogs</a:t>
            </a:r>
            <a:r>
              <a:rPr lang="en-US" sz="3000" dirty="0">
                <a:effectLst>
                  <a:outerShdw blurRad="38100" dist="38100" dir="2700000" algn="tl">
                    <a:srgbClr val="000000">
                      <a:alpha val="43137"/>
                    </a:srgbClr>
                  </a:outerShdw>
                </a:effectLst>
              </a:rPr>
              <a:t>: 2</a:t>
            </a:r>
            <a:r>
              <a:rPr lang="en-US" sz="3000" baseline="30000" dirty="0">
                <a:effectLst>
                  <a:outerShdw blurRad="38100" dist="38100" dir="2700000" algn="tl">
                    <a:srgbClr val="000000">
                      <a:alpha val="43137"/>
                    </a:srgbClr>
                  </a:outerShdw>
                </a:effectLst>
              </a:rPr>
              <a:t>nd</a:t>
            </a:r>
            <a:r>
              <a:rPr lang="en-US" sz="3000" dirty="0">
                <a:effectLst>
                  <a:outerShdw blurRad="38100" dist="38100" dir="2700000" algn="tl">
                    <a:srgbClr val="000000">
                      <a:alpha val="43137"/>
                    </a:srgbClr>
                  </a:outerShdw>
                </a:effectLst>
              </a:rPr>
              <a:t> plague (Ex 7:25</a:t>
            </a:r>
            <a:r>
              <a:rPr lang="en-US" sz="3000" dirty="0">
                <a:effectLst>
                  <a:outerShdw blurRad="38100" dist="38100" dir="2700000" algn="tl">
                    <a:srgbClr val="000000">
                      <a:alpha val="43137"/>
                    </a:srgbClr>
                  </a:outerShdw>
                </a:effectLst>
                <a:cs typeface="Calibri" panose="020F0502020204030204" pitchFamily="34" charset="0"/>
              </a:rPr>
              <a:t>‒8:15), 6</a:t>
            </a:r>
            <a:r>
              <a:rPr lang="en-US" sz="3000" baseline="30000" dirty="0">
                <a:effectLst>
                  <a:outerShdw blurRad="38100" dist="38100" dir="2700000" algn="tl">
                    <a:srgbClr val="000000">
                      <a:alpha val="43137"/>
                    </a:srgbClr>
                  </a:outerShdw>
                </a:effectLst>
                <a:cs typeface="Calibri" panose="020F0502020204030204" pitchFamily="34" charset="0"/>
              </a:rPr>
              <a:t>th</a:t>
            </a:r>
            <a:r>
              <a:rPr lang="en-US" sz="3000" dirty="0">
                <a:effectLst>
                  <a:outerShdw blurRad="38100" dist="38100" dir="2700000" algn="tl">
                    <a:srgbClr val="000000">
                      <a:alpha val="43137"/>
                    </a:srgbClr>
                  </a:outerShdw>
                </a:effectLst>
                <a:cs typeface="Calibri" panose="020F0502020204030204" pitchFamily="34" charset="0"/>
              </a:rPr>
              <a:t> bowl (Rev 16:13)</a:t>
            </a:r>
            <a:endParaRPr lang="en-US" sz="3000" dirty="0">
              <a:effectLst>
                <a:outerShdw blurRad="38100" dist="38100" dir="2700000" algn="tl">
                  <a:srgbClr val="000000">
                    <a:alpha val="43137"/>
                  </a:srgbClr>
                </a:outerShdw>
              </a:effectLst>
            </a:endParaRP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Hail</a:t>
            </a:r>
            <a:r>
              <a:rPr lang="en-US" sz="3000" dirty="0">
                <a:effectLst>
                  <a:outerShdw blurRad="38100" dist="38100" dir="2700000" algn="tl">
                    <a:srgbClr val="000000">
                      <a:alpha val="43137"/>
                    </a:srgbClr>
                  </a:outerShdw>
                </a:effectLst>
              </a:rPr>
              <a:t>: 7</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9:22-26), 7</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bowl (Rev 16:17-21)</a:t>
            </a:r>
          </a:p>
        </p:txBody>
      </p:sp>
    </p:spTree>
    <p:extLst>
      <p:ext uri="{BB962C8B-B14F-4D97-AF65-F5344CB8AC3E}">
        <p14:creationId xmlns:p14="http://schemas.microsoft.com/office/powerpoint/2010/main" val="39316519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2651470267"/>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155244-29D6-691D-4C5A-2558B6671DC8}"/>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39294"/>
          </a:xfrm>
          <a:prstGeom prst="rect">
            <a:avLst/>
          </a:prstGeom>
          <a:noFill/>
          <a:ln w="28575">
            <a:noFill/>
            <a:miter lim="800000"/>
            <a:headEnd/>
            <a:tailEnd/>
          </a:ln>
        </p:spPr>
        <p:txBody>
          <a:bodyPr wrap="square">
            <a:spAutoFit/>
          </a:bodyPr>
          <a:lstStyle/>
          <a:p>
            <a:pPr algn="ctr">
              <a:spcBef>
                <a:spcPts val="0"/>
              </a:spcBef>
              <a:spcAft>
                <a:spcPts val="900"/>
              </a:spcAft>
            </a:pPr>
            <a:r>
              <a:rPr lang="en-US" altLang="en-US" sz="4000" kern="0" dirty="0">
                <a:solidFill>
                  <a:srgbClr val="00FFFF"/>
                </a:solidFill>
                <a:effectLst>
                  <a:outerShdw blurRad="38100" dist="38100" dir="2700000" algn="tl">
                    <a:srgbClr val="000000">
                      <a:alpha val="43137"/>
                    </a:srgbClr>
                  </a:outerShdw>
                </a:effectLst>
                <a:latin typeface="Calibri" panose="020F0502020204030204" pitchFamily="34" charset="0"/>
              </a:rPr>
              <a:t>Revelation 11:15</a:t>
            </a:r>
          </a:p>
          <a:p>
            <a:pPr algn="just"/>
            <a:r>
              <a:rPr lang="en-US" altLang="en-US" sz="3600" kern="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the seventh angel sounded; and there were loud voices in heaven, saying,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kingdom of the world has become the kingdom of our Lord and of His 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will reign forever and ever.’”</a:t>
            </a:r>
          </a:p>
        </p:txBody>
      </p:sp>
      <p:pic>
        <p:nvPicPr>
          <p:cNvPr id="3" name="Picture 2">
            <a:extLst>
              <a:ext uri="{FF2B5EF4-FFF2-40B4-BE49-F238E27FC236}">
                <a16:creationId xmlns:a16="http://schemas.microsoft.com/office/drawing/2014/main" id="{7A3367C7-EAC3-94B8-93DA-301730013992}"/>
              </a:ext>
            </a:extLst>
          </p:cNvPr>
          <p:cNvPicPr>
            <a:picLocks noChangeAspect="1"/>
          </p:cNvPicPr>
          <p:nvPr/>
        </p:nvPicPr>
        <p:blipFill>
          <a:blip r:embed="rId3"/>
          <a:stretch>
            <a:fillRect/>
          </a:stretch>
        </p:blipFill>
        <p:spPr>
          <a:xfrm>
            <a:off x="4130040" y="3048000"/>
            <a:ext cx="393192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27180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859431508"/>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0F100-CD3D-5AA1-FAA0-12C4BB575E7D}"/>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D9342E5D-804D-F26A-2A75-C3EFEE0F6964}"/>
              </a:ext>
            </a:extLst>
          </p:cNvPr>
          <p:cNvSpPr>
            <a:spLocks noGrp="1" noChangeArrowheads="1"/>
          </p:cNvSpPr>
          <p:nvPr>
            <p:ph type="body" idx="1"/>
          </p:nvPr>
        </p:nvSpPr>
        <p:spPr>
          <a:xfrm>
            <a:off x="609600" y="1600200"/>
            <a:ext cx="10972800" cy="2971800"/>
          </a:xfrm>
        </p:spPr>
        <p:txBody>
          <a:bodyPr/>
          <a:lstStyle/>
          <a:p>
            <a:pPr marL="0" indent="0" algn="just">
              <a:spcBef>
                <a:spcPts val="0"/>
              </a:spcBef>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10:</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21</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dirty="0">
                <a:effectLst>
                  <a:outerShdw blurRad="38100" dist="38100" dir="2700000" algn="tl">
                    <a:srgbClr val="000000">
                      <a:alpha val="43137"/>
                    </a:srgbClr>
                  </a:outerShdw>
                </a:effectLst>
                <a:cs typeface="Calibri" panose="020F0502020204030204" pitchFamily="34" charset="0"/>
              </a:rPr>
              <a:t>“</a:t>
            </a:r>
            <a:r>
              <a:rPr lang="en-US" b="0" i="1" dirty="0">
                <a:effectLst>
                  <a:outerShdw blurRad="38100" dist="38100" dir="2700000" algn="tl">
                    <a:srgbClr val="000000">
                      <a:alpha val="43137"/>
                    </a:srgbClr>
                  </a:outerShdw>
                </a:effectLst>
              </a:rPr>
              <a:t>darkness which may be felt.</a:t>
            </a:r>
            <a:r>
              <a:rPr lang="en-US" b="0" i="0" dirty="0">
                <a:effectLst>
                  <a:outerShdw blurRad="38100" dist="38100" dir="2700000" algn="tl">
                    <a:srgbClr val="000000">
                      <a:alpha val="43137"/>
                    </a:srgbClr>
                  </a:outerShdw>
                </a:effectLst>
              </a:rPr>
              <a:t> Possibly a combination of a violent sandstorm and supernatural darkness</a:t>
            </a:r>
            <a:r>
              <a:rPr lang="en-US" dirty="0">
                <a:effectLst>
                  <a:outerShdw blurRad="38100" dist="38100" dir="2700000" algn="tl">
                    <a:srgbClr val="000000">
                      <a:alpha val="43137"/>
                    </a:srgbClr>
                  </a:outerShdw>
                </a:effectLst>
              </a:rPr>
              <a:t>.”</a:t>
            </a:r>
          </a:p>
        </p:txBody>
      </p:sp>
      <p:pic>
        <p:nvPicPr>
          <p:cNvPr id="29700" name="Picture 4">
            <a:extLst>
              <a:ext uri="{FF2B5EF4-FFF2-40B4-BE49-F238E27FC236}">
                <a16:creationId xmlns:a16="http://schemas.microsoft.com/office/drawing/2014/main" id="{47A7886D-37B5-2427-A1D4-849B23522B1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906780" cy="109728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1605EA3-5ECA-CB7C-5CBC-6CE53C6CF28D}"/>
              </a:ext>
            </a:extLst>
          </p:cNvPr>
          <p:cNvSpPr>
            <a:spLocks noGrp="1" noChangeArrowheads="1"/>
          </p:cNvSpPr>
          <p:nvPr>
            <p:ph type="title"/>
          </p:nvPr>
        </p:nvSpPr>
        <p:spPr>
          <a:xfrm>
            <a:off x="3009900" y="228600"/>
            <a:ext cx="6172200" cy="914400"/>
          </a:xfrm>
        </p:spPr>
        <p:txBody>
          <a:bodyPr/>
          <a:lstStyle/>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Ryrie Study Bible, </a:t>
            </a:r>
            <a:r>
              <a:rPr lang="en-US" sz="20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106</a:t>
            </a:r>
            <a:endParaRPr lang="en-US" sz="2000" dirty="0">
              <a:solidFill>
                <a:schemeClr val="tx1"/>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4050208347"/>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1082387890"/>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09600" y="1600200"/>
            <a:ext cx="10972800" cy="2514600"/>
          </a:xfrm>
        </p:spPr>
        <p:txBody>
          <a:bodyPr/>
          <a:lstStyle/>
          <a:p>
            <a:pPr marL="0" indent="0" algn="just">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10:</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21</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dirty="0">
                <a:effectLst>
                  <a:outerShdw blurRad="38100" dist="38100" dir="2700000" algn="tl">
                    <a:srgbClr val="000000">
                      <a:alpha val="43137"/>
                    </a:srgbClr>
                  </a:outerShdw>
                </a:effectLst>
                <a:cs typeface="Calibri" panose="020F0502020204030204" pitchFamily="34" charset="0"/>
              </a:rPr>
              <a:t>“</a:t>
            </a:r>
            <a:r>
              <a:rPr lang="en-US" b="0" i="0" u="none" strike="noStrike" dirty="0">
                <a:effectLst>
                  <a:outerShdw blurRad="38100" dist="38100" dir="2700000" algn="tl">
                    <a:srgbClr val="000000">
                      <a:alpha val="43137"/>
                    </a:srgbClr>
                  </a:outerShdw>
                </a:effectLst>
              </a:rPr>
              <a:t>The chief Egyptian deity challenged by this plague was Pharaoh’s own divine father, </a:t>
            </a:r>
            <a:r>
              <a:rPr lang="en-US" b="0" i="1" u="none" strike="noStrike" dirty="0">
                <a:effectLst>
                  <a:outerShdw blurRad="38100" dist="38100" dir="2700000" algn="tl">
                    <a:srgbClr val="000000">
                      <a:alpha val="43137"/>
                    </a:srgbClr>
                  </a:outerShdw>
                </a:effectLst>
              </a:rPr>
              <a:t>Ra</a:t>
            </a:r>
            <a:r>
              <a:rPr lang="en-US" b="0" i="0" u="none" strike="noStrike" dirty="0">
                <a:effectLst>
                  <a:outerShdw blurRad="38100" dist="38100" dir="2700000" algn="tl">
                    <a:srgbClr val="000000">
                      <a:alpha val="43137"/>
                    </a:srgbClr>
                  </a:outerShdw>
                </a:effectLst>
              </a:rPr>
              <a:t>, the sun god and high god of the pantheon. This is surely a response to Pharaoh’s previous equation of YHWH’s power with that of </a:t>
            </a:r>
            <a:r>
              <a:rPr lang="en-US" b="0" i="1" u="none" strike="noStrike" dirty="0">
                <a:effectLst>
                  <a:outerShdw blurRad="38100" dist="38100" dir="2700000" algn="tl">
                    <a:srgbClr val="000000">
                      <a:alpha val="43137"/>
                    </a:srgbClr>
                  </a:outerShdw>
                </a:effectLst>
              </a:rPr>
              <a:t>Ra</a:t>
            </a:r>
            <a:r>
              <a:rPr lang="en-US" b="0" i="0" u="none" strike="noStrike" dirty="0">
                <a:effectLst>
                  <a:outerShdw blurRad="38100" dist="38100" dir="2700000" algn="tl">
                    <a:srgbClr val="000000">
                      <a:alpha val="43137"/>
                    </a:srgbClr>
                  </a:outerShdw>
                </a:effectLst>
              </a:rPr>
              <a:t> (10:10). </a:t>
            </a:r>
            <a:r>
              <a:rPr lang="en-US" b="0" i="1" u="none" strike="noStrike" dirty="0" err="1">
                <a:effectLst>
                  <a:outerShdw blurRad="38100" dist="38100" dir="2700000" algn="tl">
                    <a:srgbClr val="000000">
                      <a:alpha val="43137"/>
                    </a:srgbClr>
                  </a:outerShdw>
                </a:effectLst>
              </a:rPr>
              <a:t>Shu</a:t>
            </a:r>
            <a:r>
              <a:rPr lang="en-US" b="0" i="0" u="none" strike="noStrike" dirty="0">
                <a:effectLst>
                  <a:outerShdw blurRad="38100" dist="38100" dir="2700000" algn="tl">
                    <a:srgbClr val="000000">
                      <a:alpha val="43137"/>
                    </a:srgbClr>
                  </a:outerShdw>
                </a:effectLst>
              </a:rPr>
              <a:t> and </a:t>
            </a:r>
            <a:r>
              <a:rPr lang="en-US" b="0" i="1" u="none" strike="noStrike" dirty="0">
                <a:effectLst>
                  <a:outerShdw blurRad="38100" dist="38100" dir="2700000" algn="tl">
                    <a:srgbClr val="000000">
                      <a:alpha val="43137"/>
                    </a:srgbClr>
                  </a:outerShdw>
                </a:effectLst>
              </a:rPr>
              <a:t>Nut</a:t>
            </a:r>
            <a:r>
              <a:rPr lang="en-US" b="0" i="0" u="none" strike="noStrike" dirty="0">
                <a:effectLst>
                  <a:outerShdw blurRad="38100" dist="38100" dir="2700000" algn="tl">
                    <a:srgbClr val="000000">
                      <a:alpha val="43137"/>
                    </a:srgbClr>
                  </a:outerShdw>
                </a:effectLst>
              </a:rPr>
              <a:t>, the respective sky god and goddess, would also have been (yet again) shown impotent before the Lord</a:t>
            </a:r>
            <a:r>
              <a:rPr lang="en-US" dirty="0">
                <a:effectLst>
                  <a:outerShdw blurRad="38100" dist="38100" dir="2700000" algn="tl">
                    <a:srgbClr val="000000">
                      <a:alpha val="43137"/>
                    </a:srgbClr>
                  </a:outerShdw>
                </a:effectLst>
              </a:rPr>
              <a:t>.”</a:t>
            </a:r>
            <a:endParaRPr lang="en-US" sz="3100" dirty="0">
              <a:effectLst>
                <a:outerShdw blurRad="38100" dist="38100" dir="2700000" algn="tl">
                  <a:srgbClr val="000000">
                    <a:alpha val="43137"/>
                  </a:srgbClr>
                </a:outerShdw>
              </a:effectLst>
            </a:endParaRP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935480" y="152400"/>
            <a:ext cx="832104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97).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07838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3DAEE16-233B-4E27-A602-4D37C9A249F4}"/>
              </a:ext>
            </a:extLst>
          </p:cNvPr>
          <p:cNvGraphicFramePr>
            <a:graphicFrameLocks noGrp="1"/>
          </p:cNvGraphicFramePr>
          <p:nvPr>
            <p:ph idx="1"/>
          </p:nvPr>
        </p:nvGraphicFramePr>
        <p:xfrm>
          <a:off x="580505" y="640071"/>
          <a:ext cx="11030990" cy="4846374"/>
        </p:xfrm>
        <a:graphic>
          <a:graphicData uri="http://schemas.openxmlformats.org/drawingml/2006/table">
            <a:tbl>
              <a:tblPr firstRow="1" bandRow="1">
                <a:tableStyleId>{073A0DAA-6AF3-43AB-8588-CEC1D06C72B9}</a:tableStyleId>
              </a:tblPr>
              <a:tblGrid>
                <a:gridCol w="210312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1995055">
                  <a:extLst>
                    <a:ext uri="{9D8B030D-6E8A-4147-A177-3AD203B41FA5}">
                      <a16:colId xmlns:a16="http://schemas.microsoft.com/office/drawing/2014/main" val="20002"/>
                    </a:ext>
                  </a:extLst>
                </a:gridCol>
                <a:gridCol w="1080655">
                  <a:extLst>
                    <a:ext uri="{9D8B030D-6E8A-4147-A177-3AD203B41FA5}">
                      <a16:colId xmlns:a16="http://schemas.microsoft.com/office/drawing/2014/main" val="20003"/>
                    </a:ext>
                  </a:extLst>
                </a:gridCol>
                <a:gridCol w="3657600">
                  <a:extLst>
                    <a:ext uri="{9D8B030D-6E8A-4147-A177-3AD203B41FA5}">
                      <a16:colId xmlns:a16="http://schemas.microsoft.com/office/drawing/2014/main" val="20004"/>
                    </a:ext>
                  </a:extLst>
                </a:gridCol>
              </a:tblGrid>
              <a:tr h="914400">
                <a:tc gridSpan="5">
                  <a:txBody>
                    <a:bodyPr/>
                    <a:lstStyle/>
                    <a:p>
                      <a:pPr algn="ctr"/>
                      <a:r>
                        <a:rPr lang="en-US" alt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PHASES OF MOSES’ 120 YEAR LIFE</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9" marB="45729" anchor="ctr"/>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extLst>
                  <a:ext uri="{0D108BD9-81ED-4DB2-BD59-A6C34878D82A}">
                    <a16:rowId xmlns:a16="http://schemas.microsoft.com/office/drawing/2014/main" val="689040630"/>
                  </a:ext>
                </a:extLst>
              </a:tr>
              <a:tr h="640080">
                <a:tc>
                  <a:txBody>
                    <a:bodyPr/>
                    <a:lstStyle/>
                    <a:p>
                      <a:pPr algn="ctr"/>
                      <a:r>
                        <a:rPr lang="en-US" sz="2200" b="1" kern="1200" dirty="0">
                          <a:solidFill>
                            <a:schemeClr val="dk1"/>
                          </a:solidFill>
                          <a:latin typeface="Calibri" panose="020F0502020204030204" pitchFamily="34" charset="0"/>
                          <a:ea typeface="+mn-ea"/>
                          <a:cs typeface="Calibri" panose="020F0502020204030204" pitchFamily="34" charset="0"/>
                        </a:rPr>
                        <a:t>LIFE PHASE</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SCRIPTURE</a:t>
                      </a:r>
                    </a:p>
                  </a:txBody>
                  <a:tcPr marT="45729" marB="45729" anchor="ctr"/>
                </a:tc>
                <a:tc>
                  <a:txBody>
                    <a:bodyPr/>
                    <a:lstStyle/>
                    <a:p>
                      <a:pPr algn="ctr"/>
                      <a:r>
                        <a:rPr lang="en-US" sz="2200" b="1" u="none" dirty="0">
                          <a:solidFill>
                            <a:srgbClr val="0000FF"/>
                          </a:solidFill>
                          <a:latin typeface="Calibri" panose="020F0502020204030204" pitchFamily="34" charset="0"/>
                          <a:cs typeface="Calibri" panose="020F0502020204030204" pitchFamily="34" charset="0"/>
                        </a:rPr>
                        <a:t>YEARS</a:t>
                      </a:r>
                    </a:p>
                  </a:txBody>
                  <a:tcPr marT="45729" marB="45729" anchor="ctr"/>
                </a:tc>
                <a:tc>
                  <a:txBody>
                    <a:bodyPr/>
                    <a:lstStyle/>
                    <a:p>
                      <a:pPr algn="ctr"/>
                      <a:r>
                        <a:rPr lang="en-US" sz="2200" b="1" u="none" dirty="0">
                          <a:solidFill>
                            <a:srgbClr val="008000"/>
                          </a:solidFill>
                          <a:latin typeface="Calibri" panose="020F0502020204030204" pitchFamily="34" charset="0"/>
                          <a:cs typeface="Calibri" panose="020F0502020204030204" pitchFamily="34" charset="0"/>
                        </a:rPr>
                        <a:t>AGE</a:t>
                      </a:r>
                    </a:p>
                  </a:txBody>
                  <a:tcPr marT="45729" marB="45729" anchor="ctr"/>
                </a:tc>
                <a:tc>
                  <a:txBody>
                    <a:bodyPr/>
                    <a:lstStyle/>
                    <a:p>
                      <a:pPr algn="ctr"/>
                      <a:r>
                        <a:rPr lang="en-US" sz="2200" b="1" u="none" dirty="0">
                          <a:solidFill>
                            <a:srgbClr val="660066"/>
                          </a:solidFill>
                          <a:latin typeface="Calibri" panose="020F0502020204030204" pitchFamily="34" charset="0"/>
                          <a:cs typeface="Calibri" panose="020F0502020204030204" pitchFamily="34" charset="0"/>
                        </a:rPr>
                        <a:t>ACTIVITY</a:t>
                      </a:r>
                    </a:p>
                  </a:txBody>
                  <a:tcPr marT="45729" marB="45729" anchor="ctr"/>
                </a:tc>
                <a:extLst>
                  <a:ext uri="{0D108BD9-81ED-4DB2-BD59-A6C34878D82A}">
                    <a16:rowId xmlns:a16="http://schemas.microsoft.com/office/drawing/2014/main" val="10000"/>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Natural Training</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Acts 7:23</a:t>
                      </a:r>
                    </a:p>
                  </a:txBody>
                  <a:tcPr marT="45729" marB="45729" anchor="ctr"/>
                </a:tc>
                <a:tc>
                  <a:txBody>
                    <a:bodyPr/>
                    <a:lstStyle/>
                    <a:p>
                      <a:pPr algn="ctr"/>
                      <a:r>
                        <a:rPr lang="en-US" sz="2200" b="1" u="none" kern="1200" dirty="0">
                          <a:solidFill>
                            <a:srgbClr val="0000FF"/>
                          </a:solidFill>
                          <a:latin typeface="Calibri" panose="020F0502020204030204" pitchFamily="34" charset="0"/>
                          <a:ea typeface="+mn-ea"/>
                          <a:cs typeface="Calibri" panose="020F0502020204030204" pitchFamily="34" charset="0"/>
                        </a:rPr>
                        <a:t>1526–1486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1-40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Egyptian Education</a:t>
                      </a:r>
                    </a:p>
                  </a:txBody>
                  <a:tcPr marT="45729" marB="45729" anchor="ctr"/>
                </a:tc>
                <a:extLst>
                  <a:ext uri="{0D108BD9-81ED-4DB2-BD59-A6C34878D82A}">
                    <a16:rowId xmlns:a16="http://schemas.microsoft.com/office/drawing/2014/main" val="10001"/>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Spiritual Training</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Exod. 7:7</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1486–1446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40-80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Midian Shepherding</a:t>
                      </a:r>
                    </a:p>
                  </a:txBody>
                  <a:tcPr marT="45729" marB="45729" anchor="ctr"/>
                </a:tc>
                <a:extLst>
                  <a:ext uri="{0D108BD9-81ED-4DB2-BD59-A6C34878D82A}">
                    <a16:rowId xmlns:a16="http://schemas.microsoft.com/office/drawing/2014/main" val="10002"/>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Ministry</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Deut. 31:2; 34:7;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Acts 7:36</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1446–1406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80-120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Exodus, Law, Wilderness Preservation, Pentateuch Authorship</a:t>
                      </a:r>
                    </a:p>
                  </a:txBody>
                  <a:tcPr marT="45729" marB="45729"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0394679"/>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618261302"/>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command (21)</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Moses’ obedience (22a)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Plague’s severity (22b-23a)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Israel’s exemption (23b)</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10:21-23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Plague’s Manifestation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04842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C91D942-E78F-5353-8A7A-0692225E4CF6}"/>
              </a:ext>
            </a:extLst>
          </p:cNvPr>
          <p:cNvPicPr>
            <a:picLocks noChangeAspect="1" noChangeArrowheads="1"/>
          </p:cNvPicPr>
          <p:nvPr/>
        </p:nvPicPr>
        <p:blipFill>
          <a:blip r:embed="rId2"/>
          <a:srcRect/>
          <a:stretch>
            <a:fillRect/>
          </a:stretch>
        </p:blipFill>
        <p:spPr bwMode="auto">
          <a:xfrm>
            <a:off x="1711628" y="137160"/>
            <a:ext cx="876874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920557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command (21)</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obedience (22a)</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Plague’s severity (22b-23a)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Israel’s exemption (23b)</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10:21-23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Plague’s Manifestation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44198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DC9A7-FE60-EF07-A0A9-87C8E35D19F3}"/>
            </a:ext>
          </a:extLst>
        </p:cNvPr>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83E4AD5-9431-29CC-BBF5-86C968DA4B8A}"/>
              </a:ext>
            </a:extLst>
          </p:cNvPr>
          <p:cNvGraphicFramePr>
            <a:graphicFrameLocks noGrp="1"/>
          </p:cNvGraphicFramePr>
          <p:nvPr/>
        </p:nvGraphicFramePr>
        <p:xfrm>
          <a:off x="792480" y="152400"/>
          <a:ext cx="10607040" cy="3657600"/>
        </p:xfrm>
        <a:graphic>
          <a:graphicData uri="http://schemas.openxmlformats.org/drawingml/2006/table">
            <a:tbl>
              <a:tblPr firstRow="1" bandRow="1">
                <a:tableStyleId>{5940675A-B579-460E-94D1-54222C63F5DA}</a:tableStyleId>
              </a:tblPr>
              <a:tblGrid>
                <a:gridCol w="1645920">
                  <a:extLst>
                    <a:ext uri="{9D8B030D-6E8A-4147-A177-3AD203B41FA5}">
                      <a16:colId xmlns:a16="http://schemas.microsoft.com/office/drawing/2014/main" val="3937399128"/>
                    </a:ext>
                  </a:extLst>
                </a:gridCol>
                <a:gridCol w="3657600">
                  <a:extLst>
                    <a:ext uri="{9D8B030D-6E8A-4147-A177-3AD203B41FA5}">
                      <a16:colId xmlns:a16="http://schemas.microsoft.com/office/drawing/2014/main" val="3378488866"/>
                    </a:ext>
                  </a:extLst>
                </a:gridCol>
                <a:gridCol w="1645920">
                  <a:extLst>
                    <a:ext uri="{9D8B030D-6E8A-4147-A177-3AD203B41FA5}">
                      <a16:colId xmlns:a16="http://schemas.microsoft.com/office/drawing/2014/main" val="3580775410"/>
                    </a:ext>
                  </a:extLst>
                </a:gridCol>
                <a:gridCol w="3657600">
                  <a:extLst>
                    <a:ext uri="{9D8B030D-6E8A-4147-A177-3AD203B41FA5}">
                      <a16:colId xmlns:a16="http://schemas.microsoft.com/office/drawing/2014/main" val="2862036682"/>
                    </a:ext>
                  </a:extLst>
                </a:gridCol>
              </a:tblGrid>
              <a:tr h="914400">
                <a:tc gridSpan="4">
                  <a:txBody>
                    <a:bodyPr/>
                    <a:lstStyle/>
                    <a:p>
                      <a:pPr marL="0" indent="0" algn="ctr">
                        <a:buClr>
                          <a:schemeClr val="tx2"/>
                        </a:buClr>
                        <a:buFont typeface="Wingdings" panose="05000000000000000000" pitchFamily="2" charset="2"/>
                        <a:buNone/>
                      </a:pPr>
                      <a:r>
                        <a:rPr kumimoji="0" lang="en-US" sz="34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SHAPING AND POPULATING (GEN 1:1)</a:t>
                      </a:r>
                      <a:endParaRPr lang="en-US" sz="34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ctr">
                        <a:buClr>
                          <a:schemeClr val="tx2"/>
                        </a:buClr>
                        <a:buFont typeface="Wingdings" panose="05000000000000000000" pitchFamily="2" charset="2"/>
                        <a:buNone/>
                      </a:pPr>
                      <a:endPar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l" defTabSz="914400" rtl="0" eaLnBrk="1" latinLnBrk="0" hangingPunct="1">
                        <a:buClr>
                          <a:schemeClr val="tx2"/>
                        </a:buClr>
                        <a:buFont typeface="Wingdings" panose="05000000000000000000" pitchFamily="2" charset="2"/>
                        <a:buNone/>
                      </a:pP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ctr" defTabSz="914400" rtl="0" eaLnBrk="1" latinLnBrk="0" hangingPunct="1">
                        <a:buClr>
                          <a:schemeClr val="tx2"/>
                        </a:buClr>
                        <a:buFont typeface="Wingdings" panose="05000000000000000000" pitchFamily="2" charset="2"/>
                        <a:buNone/>
                      </a:pP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extLst>
                  <a:ext uri="{0D108BD9-81ED-4DB2-BD59-A6C34878D82A}">
                    <a16:rowId xmlns:a16="http://schemas.microsoft.com/office/drawing/2014/main" val="2438192261"/>
                  </a:ext>
                </a:extLst>
              </a:tr>
              <a:tr h="914400">
                <a:tc>
                  <a:txBody>
                    <a:bodyPr/>
                    <a:lstStyle/>
                    <a:p>
                      <a:pPr marL="0" indent="0" algn="ctr">
                        <a:buClr>
                          <a:schemeClr val="tx2"/>
                        </a:buClr>
                        <a:buFont typeface="Wingdings" panose="05000000000000000000" pitchFamily="2" charset="2"/>
                        <a:buNone/>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Day 1:</a:t>
                      </a:r>
                    </a:p>
                  </a:txBody>
                  <a:tcPr anchor="ctr">
                    <a:solidFill>
                      <a:schemeClr val="bg2"/>
                    </a:solidFill>
                  </a:tcPr>
                </a:tc>
                <a:tc>
                  <a:txBody>
                    <a:bodyPr/>
                    <a:lstStyle/>
                    <a:p>
                      <a:pPr marL="0" indent="0" algn="ctr">
                        <a:buClr>
                          <a:schemeClr val="tx2"/>
                        </a:buClr>
                        <a:buFont typeface="Wingdings" panose="05000000000000000000" pitchFamily="2" charset="2"/>
                        <a:buNone/>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Light </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4:</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Luminaries</a:t>
                      </a:r>
                    </a:p>
                  </a:txBody>
                  <a:tcPr anchor="ctr">
                    <a:solidFill>
                      <a:schemeClr val="bg2"/>
                    </a:solidFill>
                  </a:tcPr>
                </a:tc>
                <a:extLst>
                  <a:ext uri="{0D108BD9-81ED-4DB2-BD59-A6C34878D82A}">
                    <a16:rowId xmlns:a16="http://schemas.microsoft.com/office/drawing/2014/main" val="351636776"/>
                  </a:ext>
                </a:extLst>
              </a:tr>
              <a:tr h="914400">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2:</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Water, sky </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5:</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Sea animals, birds</a:t>
                      </a:r>
                    </a:p>
                  </a:txBody>
                  <a:tcPr anchor="ctr">
                    <a:solidFill>
                      <a:schemeClr val="bg2"/>
                    </a:solidFill>
                  </a:tcPr>
                </a:tc>
                <a:extLst>
                  <a:ext uri="{0D108BD9-81ED-4DB2-BD59-A6C34878D82A}">
                    <a16:rowId xmlns:a16="http://schemas.microsoft.com/office/drawing/2014/main" val="1206115199"/>
                  </a:ext>
                </a:extLst>
              </a:tr>
              <a:tr h="914400">
                <a:tc>
                  <a:txBody>
                    <a:bodyPr/>
                    <a:lstStyle/>
                    <a:p>
                      <a:pPr marL="0" indent="0" algn="ctr" defTabSz="914400" rtl="0" eaLnBrk="1" latinLnBrk="0" hangingPunct="1">
                        <a:buClr>
                          <a:schemeClr val="tx2"/>
                        </a:buClr>
                        <a:buFont typeface="Wingdings" panose="05000000000000000000" pitchFamily="2" charset="2"/>
                        <a:buNone/>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Day 3:</a:t>
                      </a:r>
                      <a:endPar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Land, vegetation </a:t>
                      </a:r>
                      <a:endPar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6:</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Land animals, man</a:t>
                      </a:r>
                    </a:p>
                  </a:txBody>
                  <a:tcPr anchor="ctr">
                    <a:solidFill>
                      <a:schemeClr val="bg2"/>
                    </a:solidFill>
                  </a:tcPr>
                </a:tc>
                <a:extLst>
                  <a:ext uri="{0D108BD9-81ED-4DB2-BD59-A6C34878D82A}">
                    <a16:rowId xmlns:a16="http://schemas.microsoft.com/office/drawing/2014/main" val="2074151327"/>
                  </a:ext>
                </a:extLst>
              </a:tr>
            </a:tbl>
          </a:graphicData>
        </a:graphic>
      </p:graphicFrame>
      <p:pic>
        <p:nvPicPr>
          <p:cNvPr id="3" name="Picture 2">
            <a:extLst>
              <a:ext uri="{FF2B5EF4-FFF2-40B4-BE49-F238E27FC236}">
                <a16:creationId xmlns:a16="http://schemas.microsoft.com/office/drawing/2014/main" id="{66214DE6-7FEE-D6AA-47A8-B1C8ACCC33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79603" y="3962400"/>
            <a:ext cx="6032797" cy="2743200"/>
          </a:xfrm>
          <a:prstGeom prst="rect">
            <a:avLst/>
          </a:prstGeom>
          <a:solidFill>
            <a:srgbClr val="FFFFFF">
              <a:shade val="85000"/>
            </a:srgbClr>
          </a:solidFill>
          <a:ln w="28575"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3055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command (21)</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obedience (22a)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Plague’s severity (22b-23a)</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Israel’s exemption (23b)</a:t>
            </a: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10:21-23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Plague’s Manifestation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8963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42BA7C-B684-4F10-8C4C-1A48B8342A63}"/>
              </a:ext>
            </a:extLst>
          </p:cNvPr>
          <p:cNvPicPr>
            <a:picLocks noChangeAspect="1"/>
          </p:cNvPicPr>
          <p:nvPr/>
        </p:nvPicPr>
        <p:blipFill>
          <a:blip r:embed="rId2"/>
          <a:stretch>
            <a:fillRect/>
          </a:stretch>
        </p:blipFill>
        <p:spPr>
          <a:xfrm>
            <a:off x="1641432" y="137160"/>
            <a:ext cx="8909136" cy="6583680"/>
          </a:xfrm>
          <a:prstGeom prst="rect">
            <a:avLst/>
          </a:prstGeom>
        </p:spPr>
      </p:pic>
    </p:spTree>
    <p:extLst>
      <p:ext uri="{BB962C8B-B14F-4D97-AF65-F5344CB8AC3E}">
        <p14:creationId xmlns:p14="http://schemas.microsoft.com/office/powerpoint/2010/main" val="122811313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ontent Placeholder 2"/>
          <p:cNvSpPr>
            <a:spLocks noGrp="1"/>
          </p:cNvSpPr>
          <p:nvPr>
            <p:ph idx="1"/>
          </p:nvPr>
        </p:nvSpPr>
        <p:spPr>
          <a:xfrm>
            <a:off x="609600" y="1600200"/>
            <a:ext cx="10972800" cy="2438400"/>
          </a:xfrm>
        </p:spPr>
        <p:txBody>
          <a:bodyPr/>
          <a:lstStyle/>
          <a:p>
            <a:pPr marL="457200" indent="-457200" algn="just">
              <a:spcBef>
                <a:spcPct val="0"/>
              </a:spcBef>
              <a:spcAft>
                <a:spcPts val="2400"/>
              </a:spcAft>
              <a:buClr>
                <a:srgbClr val="66FFFF"/>
              </a:buClr>
              <a:buSzPct val="100000"/>
              <a:buFont typeface="+mj-lt"/>
              <a:buAutoNum type="arabicParenR"/>
            </a:pPr>
            <a:r>
              <a:rPr lang="en-US" altLang="en-US" dirty="0">
                <a:effectLst>
                  <a:outerShdw blurRad="38100" dist="38100" dir="2700000" algn="tl">
                    <a:srgbClr val="000000">
                      <a:alpha val="43137"/>
                    </a:srgbClr>
                  </a:outerShdw>
                </a:effectLst>
              </a:rPr>
              <a:t>Like the protection in Goshen (Exod. 8:22, 24; 9:4, 6; 11:4-7; Rev. 9:4; 16:2)</a:t>
            </a:r>
          </a:p>
          <a:p>
            <a:pPr marL="457200" indent="-457200" algn="just">
              <a:spcBef>
                <a:spcPct val="0"/>
              </a:spcBef>
              <a:spcAft>
                <a:spcPts val="2400"/>
              </a:spcAft>
              <a:buClr>
                <a:srgbClr val="66FFFF"/>
              </a:buClr>
              <a:buSzPct val="100000"/>
              <a:buFont typeface="+mj-lt"/>
              <a:buAutoNum type="arabicParenR"/>
            </a:pPr>
            <a:r>
              <a:rPr lang="en-US" altLang="en-US" dirty="0">
                <a:effectLst>
                  <a:outerShdw blurRad="38100" dist="38100" dir="2700000" algn="tl">
                    <a:srgbClr val="000000">
                      <a:alpha val="43137"/>
                    </a:srgbClr>
                  </a:outerShdw>
                </a:effectLst>
              </a:rPr>
              <a:t>Effective?  Rev. 6:9-11; 7:13-14; 13:10, 15; 20:4</a:t>
            </a:r>
          </a:p>
          <a:p>
            <a:pPr marL="457200" indent="-457200" algn="just">
              <a:spcBef>
                <a:spcPct val="0"/>
              </a:spcBef>
              <a:spcAft>
                <a:spcPts val="2400"/>
              </a:spcAft>
              <a:buClr>
                <a:srgbClr val="66FFFF"/>
              </a:buClr>
              <a:buSzPct val="100000"/>
              <a:buFont typeface="Calibri" panose="020F0502020204030204" pitchFamily="34" charset="0"/>
              <a:buAutoNum type="arabicParenR"/>
            </a:pPr>
            <a:r>
              <a:rPr lang="en-US" altLang="en-US" dirty="0">
                <a:effectLst>
                  <a:outerShdw blurRad="38100" dist="38100" dir="2700000" algn="tl">
                    <a:srgbClr val="000000">
                      <a:alpha val="43137"/>
                    </a:srgbClr>
                  </a:outerShdw>
                </a:effectLst>
              </a:rPr>
              <a:t>Comfort? John 14:1; 1 Thess. 4:18; Titus 2:13</a:t>
            </a:r>
          </a:p>
        </p:txBody>
      </p:sp>
      <p:pic>
        <p:nvPicPr>
          <p:cNvPr id="5" name="Picture 2" descr="Image result for revelation 3:10">
            <a:extLst>
              <a:ext uri="{FF2B5EF4-FFF2-40B4-BE49-F238E27FC236}">
                <a16:creationId xmlns:a16="http://schemas.microsoft.com/office/drawing/2014/main" id="{A5FBFDD4-D83D-4826-B84B-89F0BE32F47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53000" y="4343400"/>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2341826-FA46-4CBE-A27A-4E3B171E9E53}"/>
              </a:ext>
            </a:extLst>
          </p:cNvPr>
          <p:cNvSpPr/>
          <p:nvPr/>
        </p:nvSpPr>
        <p:spPr>
          <a:xfrm>
            <a:off x="1524000" y="218182"/>
            <a:ext cx="9144000" cy="1154162"/>
          </a:xfrm>
          <a:prstGeom prst="rect">
            <a:avLst/>
          </a:prstGeom>
        </p:spPr>
        <p:txBody>
          <a:bodyPr wrap="square">
            <a:spAutoFit/>
          </a:bodyPr>
          <a:lstStyle/>
          <a:p>
            <a:pPr algn="ctr">
              <a:spcAft>
                <a:spcPts val="600"/>
              </a:spcAft>
            </a:pPr>
            <a:r>
              <a:rPr lang="en-US" sz="360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Protection </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Through the Tribulation?</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3:10)</a:t>
            </a:r>
          </a:p>
        </p:txBody>
      </p:sp>
    </p:spTree>
    <p:extLst>
      <p:ext uri="{BB962C8B-B14F-4D97-AF65-F5344CB8AC3E}">
        <p14:creationId xmlns:p14="http://schemas.microsoft.com/office/powerpoint/2010/main" val="1431869691"/>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09600" y="1600200"/>
            <a:ext cx="10972800" cy="2514600"/>
          </a:xfrm>
        </p:spPr>
        <p:txBody>
          <a:bodyPr/>
          <a:lstStyle/>
          <a:p>
            <a:pPr marL="0" indent="0" algn="just">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10:</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21</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b="0" i="0" u="none" strike="noStrike" dirty="0">
                <a:effectLst>
                  <a:outerShdw blurRad="38100" dist="38100" dir="2700000" algn="tl">
                    <a:srgbClr val="000000">
                      <a:alpha val="43137"/>
                    </a:srgbClr>
                  </a:outerShdw>
                </a:effectLst>
              </a:rPr>
              <a:t>Proponents of the miraculous intensification of natural events theory propose that the darkness resulted from the arrival of a blinding sandstorm. This does not take into consideration, however, that the darkness began at the discretion of Moses or the continued distinction the Lord made between Goshen and the remainder of Egypt. Although the entire nation suffered in suffocating, pitch-black darkness, the Hebrews in Goshen had retained the sunlight</a:t>
            </a:r>
            <a:r>
              <a:rPr lang="en-US" dirty="0">
                <a:effectLst>
                  <a:outerShdw blurRad="38100" dist="38100" dir="2700000" algn="tl">
                    <a:srgbClr val="000000">
                      <a:alpha val="43137"/>
                    </a:srgbClr>
                  </a:outerShdw>
                </a:effectLst>
              </a:rPr>
              <a:t>.”</a:t>
            </a:r>
            <a:endParaRPr lang="en-US" sz="3100" dirty="0">
              <a:effectLst>
                <a:outerShdw blurRad="38100" dist="38100" dir="2700000" algn="tl">
                  <a:srgbClr val="000000">
                    <a:alpha val="43137"/>
                  </a:srgbClr>
                </a:outerShdw>
              </a:effectLst>
            </a:endParaRP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935480" y="152400"/>
            <a:ext cx="832104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97).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09781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5" name="Rectangle 3">
            <a:extLst>
              <a:ext uri="{FF2B5EF4-FFF2-40B4-BE49-F238E27FC236}">
                <a16:creationId xmlns:a16="http://schemas.microsoft.com/office/drawing/2014/main" id="{A55E5D9E-23DB-D83B-0BD1-1E083BF94B54}"/>
              </a:ext>
            </a:extLst>
          </p:cNvPr>
          <p:cNvSpPr>
            <a:spLocks noGrp="1" noChangeArrowheads="1"/>
          </p:cNvSpPr>
          <p:nvPr>
            <p:ph type="title"/>
          </p:nvPr>
        </p:nvSpPr>
        <p:spPr>
          <a:xfrm>
            <a:off x="3162300" y="228600"/>
            <a:ext cx="5867400" cy="609600"/>
          </a:xfrm>
        </p:spPr>
        <p:txBody>
          <a:bodyPr/>
          <a:lstStyle/>
          <a:p>
            <a:pPr algn="ctr">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“I AM” statements in John</a:t>
            </a:r>
          </a:p>
        </p:txBody>
      </p:sp>
      <p:graphicFrame>
        <p:nvGraphicFramePr>
          <p:cNvPr id="16416" name="Group 32">
            <a:extLst>
              <a:ext uri="{FF2B5EF4-FFF2-40B4-BE49-F238E27FC236}">
                <a16:creationId xmlns:a16="http://schemas.microsoft.com/office/drawing/2014/main" id="{852B2351-A514-9F4A-3B5E-C05F61A3C15F}"/>
              </a:ext>
            </a:extLst>
          </p:cNvPr>
          <p:cNvGraphicFramePr>
            <a:graphicFrameLocks noGrp="1"/>
          </p:cNvGraphicFramePr>
          <p:nvPr>
            <p:extLst>
              <p:ext uri="{D42A27DB-BD31-4B8C-83A1-F6EECF244321}">
                <p14:modId xmlns:p14="http://schemas.microsoft.com/office/powerpoint/2010/main" val="3693013226"/>
              </p:ext>
            </p:extLst>
          </p:nvPr>
        </p:nvGraphicFramePr>
        <p:xfrm>
          <a:off x="2438400" y="990601"/>
          <a:ext cx="9144000" cy="5476877"/>
        </p:xfrm>
        <a:graphic>
          <a:graphicData uri="http://schemas.openxmlformats.org/drawingml/2006/table">
            <a:tbl>
              <a:tblPr/>
              <a:tblGrid>
                <a:gridCol w="6858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tblGrid>
              <a:tr h="608616">
                <a:tc>
                  <a:txBody>
                    <a:body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Bread of Life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6:35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0"/>
                  </a:ext>
                </a:extLst>
              </a:tr>
              <a:tr h="606935">
                <a:tc>
                  <a:txBody>
                    <a:body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Light of the world</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8:12</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871566">
                <a:tc>
                  <a:txBody>
                    <a:body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Gate for the sheep</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10:7; cf. v.9</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r h="775062">
                <a:tc>
                  <a:txBody>
                    <a:body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Good Shepherd</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10:11,14</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3"/>
                  </a:ext>
                </a:extLst>
              </a:tr>
              <a:tr h="871566">
                <a:tc>
                  <a:txBody>
                    <a:body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Resurrection and the Life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11:25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4"/>
                  </a:ext>
                </a:extLst>
              </a:tr>
              <a:tr h="871566">
                <a:tc>
                  <a:txBody>
                    <a:body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Way and the Truth and the Life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14:6</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5"/>
                  </a:ext>
                </a:extLst>
              </a:tr>
              <a:tr h="871566">
                <a:tc>
                  <a:txBody>
                    <a:body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true Vine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15:1; cf. v.5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6"/>
                  </a:ext>
                </a:extLst>
              </a:tr>
            </a:tbl>
          </a:graphicData>
        </a:graphic>
      </p:graphicFrame>
      <p:pic>
        <p:nvPicPr>
          <p:cNvPr id="44062" name="Picture 2">
            <a:extLst>
              <a:ext uri="{FF2B5EF4-FFF2-40B4-BE49-F238E27FC236}">
                <a16:creationId xmlns:a16="http://schemas.microsoft.com/office/drawing/2014/main" id="{3837D020-ED0C-0182-3C05-C5821ED060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90600"/>
            <a:ext cx="1447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158"/>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14319</TotalTime>
  <Words>5472</Words>
  <Application>Microsoft Office PowerPoint</Application>
  <PresentationFormat>Widescreen</PresentationFormat>
  <Paragraphs>874</Paragraphs>
  <Slides>124</Slides>
  <Notes>11</Notes>
  <HiddenSlides>0</HiddenSlides>
  <MMClips>0</MMClips>
  <ScaleCrop>false</ScaleCrop>
  <HeadingPairs>
    <vt:vector size="4" baseType="variant">
      <vt:variant>
        <vt:lpstr>Theme</vt:lpstr>
      </vt:variant>
      <vt:variant>
        <vt:i4>1</vt:i4>
      </vt:variant>
      <vt:variant>
        <vt:lpstr>Slide Titles</vt:lpstr>
      </vt:variant>
      <vt:variant>
        <vt:i4>124</vt:i4>
      </vt:variant>
    </vt:vector>
  </HeadingPairs>
  <TitlesOfParts>
    <vt:vector size="125" baseType="lpstr">
      <vt:lpstr>Azure</vt:lpstr>
      <vt:lpstr>PowerPoint Presentation</vt:lpstr>
      <vt:lpstr>EXODUS STRUCTURE/OUTLINE</vt:lpstr>
      <vt:lpstr>REDEMPTION (1:1–12:30)</vt:lpstr>
      <vt:lpstr>PowerPoint Presentation</vt:lpstr>
      <vt:lpstr>TEN PLAGUES REDEMPTION (7:14–12:30)</vt:lpstr>
      <vt:lpstr>LOCUSTS Exodus 10:1-20</vt:lpstr>
      <vt:lpstr>III. Exodus 10:7-11 Moses &amp; Aaron Speak to Pharaoh Again</vt:lpstr>
      <vt:lpstr>III. Exodus 10:7-11 Moses &amp; Aaron Speak to Pharaoh Again</vt:lpstr>
      <vt:lpstr>PowerPoint Presentation</vt:lpstr>
      <vt:lpstr>PowerPoint Presentation</vt:lpstr>
      <vt:lpstr>PowerPoint Presentation</vt:lpstr>
      <vt:lpstr>IV. Answering Annihilationist Biblical Arguments</vt:lpstr>
      <vt:lpstr>PowerPoint Presentation</vt:lpstr>
      <vt:lpstr>PowerPoint Presentation</vt:lpstr>
      <vt:lpstr>PowerPoint Presentation</vt:lpstr>
      <vt:lpstr>III. Exodus 10:7-11 Moses &amp; Aaron Speak to Pharaoh Again</vt:lpstr>
      <vt:lpstr>III. Exodus 10:7-11 Moses &amp; Aaron Speak to Pharaoh Again</vt:lpstr>
      <vt:lpstr>PowerPoint Presentation</vt:lpstr>
      <vt:lpstr>III. Exodus 10:7-11 Moses &amp; Aaron Speak to Pharaoh Again</vt:lpstr>
      <vt:lpstr>Satan as Ruler of this World</vt:lpstr>
      <vt:lpstr>Names &amp; Titles Demonstrating Satan’s Post-Fall, Earthly Authority  (Job 1:7; 2:2; Luke 4:5-8; Rom. 8:19-22)</vt:lpstr>
      <vt:lpstr>PowerPoint Presentation</vt:lpstr>
      <vt:lpstr>PowerPoint Presentation</vt:lpstr>
      <vt:lpstr>PowerPoint Presentation</vt:lpstr>
      <vt:lpstr>Ultimate Exodus  (Rev 11:15)</vt:lpstr>
      <vt:lpstr>PowerPoint Presentation</vt:lpstr>
      <vt:lpstr>III. Exodus 10:7-11 Moses &amp; Aaron Speak to Pharaoh Again</vt:lpstr>
      <vt:lpstr>PowerPoint Presentation</vt:lpstr>
      <vt:lpstr>PowerPoint Presentation</vt:lpstr>
      <vt:lpstr>PowerPoint Presentation</vt:lpstr>
      <vt:lpstr>Christ’s Five Trips to Jerusalem</vt:lpstr>
      <vt:lpstr>PowerPoint Presentation</vt:lpstr>
      <vt:lpstr>III. Exodus 10:7-11 Moses &amp; Aaron Speak to Pharaoh Again</vt:lpstr>
      <vt:lpstr>Charles Ryrie Ryrie Study Bible, page 105</vt:lpstr>
      <vt:lpstr>PowerPoint Presentation</vt:lpstr>
      <vt:lpstr>PowerPoint Presentation</vt:lpstr>
      <vt:lpstr>III. Exodus 10:7-11 Moses &amp; Aaron Speak to Pharaoh Again</vt:lpstr>
      <vt:lpstr>LOCUSTS Exodus 10:1-20</vt:lpstr>
      <vt:lpstr>IV. Exodus 10:12-15 Plague’s Manifestation</vt:lpstr>
      <vt:lpstr>IV. Exodus 10:12-15 Plague’s Manifestation</vt:lpstr>
      <vt:lpstr>PowerPoint Presentation</vt:lpstr>
      <vt:lpstr>IV. Exodus 10:12-15 Plague’s Manifestation</vt:lpstr>
      <vt:lpstr>PowerPoint Presentation</vt:lpstr>
      <vt:lpstr>PowerPoint Presentation</vt:lpstr>
      <vt:lpstr>IV. Exodus 10:12-15 Plague’s Manifestation</vt:lpstr>
      <vt:lpstr>IV. Exodus 10:12-15 Plague’s Manifestation</vt:lpstr>
      <vt:lpstr>Exodus 10:14b-15 Locusts’ Severity</vt:lpstr>
      <vt:lpstr>Exodus 10:14b-15 Locusts’ Severity</vt:lpstr>
      <vt:lpstr>PowerPoint Presentation</vt:lpstr>
      <vt:lpstr>PowerPoint Presentation</vt:lpstr>
      <vt:lpstr>PowerPoint Presentation</vt:lpstr>
      <vt:lpstr>Exodus 10:14b-15 Locusts’ Severity</vt:lpstr>
      <vt:lpstr>Ultimate Exodus  (Rev 11:15)</vt:lpstr>
      <vt:lpstr>PowerPoint Presentation</vt:lpstr>
      <vt:lpstr>PowerPoint Presentation</vt:lpstr>
      <vt:lpstr>Exodus 10:14b-15 Locusts’ Severity</vt:lpstr>
      <vt:lpstr>PowerPoint Presentation</vt:lpstr>
      <vt:lpstr>Charles Ryrie Ryrie Study Bible, page 106</vt:lpstr>
      <vt:lpstr>LOCUSTS Exodus 10:1-20</vt:lpstr>
      <vt:lpstr>V. Exodus 10:16-17 Pharaoh Speaks to Moses &amp; Aaron</vt:lpstr>
      <vt:lpstr>V. Exodus 10:16-17 Pharaoh Speaks to Moses &amp; Aaron</vt:lpstr>
      <vt:lpstr>V. Exodus 10:16-17 Pharaoh Speaks to Moses &amp; Aaron</vt:lpstr>
      <vt:lpstr>V. Exodus 10:16-17 Pharaoh Speaks to Moses &amp; Aaron</vt:lpstr>
      <vt:lpstr>LOCUSTS Exodus 10:1-20</vt:lpstr>
      <vt:lpstr>VI. Exodus 10:18-20 God Answers</vt:lpstr>
      <vt:lpstr>VI. Exodus 10:18-20 God Answers</vt:lpstr>
      <vt:lpstr>VI. Exodus 10:18-20 God Answers</vt:lpstr>
      <vt:lpstr>VI. Exodus 10:18-20 God Answers</vt:lpstr>
      <vt:lpstr>PowerPoint Presentation</vt:lpstr>
      <vt:lpstr>PowerPoint Presentation</vt:lpstr>
      <vt:lpstr>VI. Exodus 10:18-20 God Answers</vt:lpstr>
      <vt:lpstr>PowerPoint Presentation</vt:lpstr>
      <vt:lpstr>Charles Ryrie Ryrie Study Bible, page 96</vt:lpstr>
      <vt:lpstr>GOD HARDENING PHARAOH'S HEART</vt:lpstr>
      <vt:lpstr>Conclusion</vt:lpstr>
      <vt:lpstr>LOCUSTS Exodus 10:1-20</vt:lpstr>
      <vt:lpstr>PowerPoint Presentation</vt:lpstr>
      <vt:lpstr>TEN PLAGUES REDEMPTION (7:14–12:30)</vt:lpstr>
      <vt:lpstr>DARKNESS Exodus 10:21-29</vt:lpstr>
      <vt:lpstr>DARKNESS Exodus 10:21-29</vt:lpstr>
      <vt:lpstr>I. Exodus 10:21-23 Plague’s Manifestation</vt:lpstr>
      <vt:lpstr>I. Exodus 10:21-23 Plague’s Manifestation</vt:lpstr>
      <vt:lpstr>Ultimate Exodus  (Rev 11:15)</vt:lpstr>
      <vt:lpstr>PowerPoint Presentation</vt:lpstr>
      <vt:lpstr>PowerPoint Presentation</vt:lpstr>
      <vt:lpstr>PowerPoint Presentation</vt:lpstr>
      <vt:lpstr>Charles Ryrie Ryrie Study Bible, page 106</vt:lpstr>
      <vt:lpstr>PowerPoint Presentation</vt:lpstr>
      <vt:lpstr>PowerPoint Presentation</vt:lpstr>
      <vt:lpstr>PowerPoint Presentation</vt:lpstr>
      <vt:lpstr>I. Exodus 10:21-23 Plague’s Manifestation</vt:lpstr>
      <vt:lpstr>PowerPoint Presentation</vt:lpstr>
      <vt:lpstr>I. Exodus 10:21-23 Plague’s Manifestation</vt:lpstr>
      <vt:lpstr>PowerPoint Presentation</vt:lpstr>
      <vt:lpstr>I. Exodus 10:21-23 Plague’s Manifestation</vt:lpstr>
      <vt:lpstr>PowerPoint Presentation</vt:lpstr>
      <vt:lpstr>PowerPoint Presentation</vt:lpstr>
      <vt:lpstr>PowerPoint Presentation</vt:lpstr>
      <vt:lpstr>7 “I AM” statements in John</vt:lpstr>
      <vt:lpstr>PowerPoint Presentation</vt:lpstr>
      <vt:lpstr>Eternal State is Future</vt:lpstr>
      <vt:lpstr>DARKNESS Exodus 10:21-29</vt:lpstr>
      <vt:lpstr>II. Exodus 10:24-29 Pharaoh Speaks to Moses</vt:lpstr>
      <vt:lpstr>II. Exodus 10:24-29 Pharaoh Speaks to Moses</vt:lpstr>
      <vt:lpstr>II. Exodus 10:24-29 Pharaoh Speaks to Moses</vt:lpstr>
      <vt:lpstr>PowerPoint Presentation</vt:lpstr>
      <vt:lpstr>PowerPoint Presentation</vt:lpstr>
      <vt:lpstr>II. Exodus 10:24-29 Pharaoh Speaks to Moses</vt:lpstr>
      <vt:lpstr>II. Exodus 10:24-29 Pharaoh Speaks to Moses</vt:lpstr>
      <vt:lpstr>PowerPoint Presentation</vt:lpstr>
      <vt:lpstr>Tabernacle Diagram</vt:lpstr>
      <vt:lpstr>Ark of the Covenant</vt:lpstr>
      <vt:lpstr>God’s Provision  (3:20-24)</vt:lpstr>
      <vt:lpstr>PowerPoint Presentation</vt:lpstr>
      <vt:lpstr>PowerPoint Presentation</vt:lpstr>
      <vt:lpstr>II. Exodus 10:24-29 Pharaoh Speaks to Moses</vt:lpstr>
      <vt:lpstr>PowerPoint Presentation</vt:lpstr>
      <vt:lpstr>Charles Ryrie Ryrie Study Bible, page 96</vt:lpstr>
      <vt:lpstr>GOD HARDENING PHARAOH'S HEART</vt:lpstr>
      <vt:lpstr>II. Exodus 10:24-29 Pharaoh Speaks to Moses</vt:lpstr>
      <vt:lpstr>II. Exodus 10:24-29 Pharaoh Speaks to Moses</vt:lpstr>
      <vt:lpstr>Conclusion</vt:lpstr>
      <vt:lpstr>DARKNESS Exodus 10:21-29</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036 Exodus 10v1-29</dc:title>
  <dc:subject>Exodus</dc:subject>
  <dc:creator>A. Woods</dc:creator>
  <dc:description>Modified by Jim McGowan</dc:description>
  <cp:lastModifiedBy>awoods@slbc.org</cp:lastModifiedBy>
  <cp:revision>1666</cp:revision>
  <cp:lastPrinted>2025-11-07T19:10:39Z</cp:lastPrinted>
  <dcterms:created xsi:type="dcterms:W3CDTF">2009-03-17T12:21:13Z</dcterms:created>
  <dcterms:modified xsi:type="dcterms:W3CDTF">2026-03-28T21:12:55Z</dcterms:modified>
</cp:coreProperties>
</file>