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handoutMasterIdLst>
    <p:handoutMasterId r:id="rId81"/>
  </p:handoutMasterIdLst>
  <p:sldIdLst>
    <p:sldId id="7044" r:id="rId2"/>
    <p:sldId id="7045" r:id="rId3"/>
    <p:sldId id="7077" r:id="rId4"/>
    <p:sldId id="7078" r:id="rId5"/>
    <p:sldId id="7079" r:id="rId6"/>
    <p:sldId id="7080" r:id="rId7"/>
    <p:sldId id="7124" r:id="rId8"/>
    <p:sldId id="2109" r:id="rId9"/>
    <p:sldId id="2110" r:id="rId10"/>
    <p:sldId id="7125" r:id="rId11"/>
    <p:sldId id="6899" r:id="rId12"/>
    <p:sldId id="7016" r:id="rId13"/>
    <p:sldId id="7185" r:id="rId14"/>
    <p:sldId id="7186" r:id="rId15"/>
    <p:sldId id="7187" r:id="rId16"/>
    <p:sldId id="2153" r:id="rId17"/>
    <p:sldId id="7188" r:id="rId18"/>
    <p:sldId id="7088" r:id="rId19"/>
    <p:sldId id="2901" r:id="rId20"/>
    <p:sldId id="7189" r:id="rId21"/>
    <p:sldId id="7023" r:id="rId22"/>
    <p:sldId id="1991" r:id="rId23"/>
    <p:sldId id="6534" r:id="rId24"/>
    <p:sldId id="6878" r:id="rId25"/>
    <p:sldId id="7037" r:id="rId26"/>
    <p:sldId id="2857" r:id="rId27"/>
    <p:sldId id="2247" r:id="rId28"/>
    <p:sldId id="2248" r:id="rId29"/>
    <p:sldId id="6644" r:id="rId30"/>
    <p:sldId id="7047" r:id="rId31"/>
    <p:sldId id="384" r:id="rId32"/>
    <p:sldId id="6485" r:id="rId33"/>
    <p:sldId id="7190" r:id="rId34"/>
    <p:sldId id="7015" r:id="rId35"/>
    <p:sldId id="7014" r:id="rId36"/>
    <p:sldId id="7191" r:id="rId37"/>
    <p:sldId id="730" r:id="rId38"/>
    <p:sldId id="1204" r:id="rId39"/>
    <p:sldId id="7192" r:id="rId40"/>
    <p:sldId id="7193" r:id="rId41"/>
    <p:sldId id="7048" r:id="rId42"/>
    <p:sldId id="7194" r:id="rId43"/>
    <p:sldId id="2178" r:id="rId44"/>
    <p:sldId id="7049" r:id="rId45"/>
    <p:sldId id="7070" r:id="rId46"/>
    <p:sldId id="6572" r:id="rId47"/>
    <p:sldId id="7021" r:id="rId48"/>
    <p:sldId id="7050" r:id="rId49"/>
    <p:sldId id="2241" r:id="rId50"/>
    <p:sldId id="2176" r:id="rId51"/>
    <p:sldId id="7195" r:id="rId52"/>
    <p:sldId id="7196" r:id="rId53"/>
    <p:sldId id="7197" r:id="rId54"/>
    <p:sldId id="7198" r:id="rId55"/>
    <p:sldId id="7076" r:id="rId56"/>
    <p:sldId id="7199" r:id="rId57"/>
    <p:sldId id="7171" r:id="rId58"/>
    <p:sldId id="7200" r:id="rId59"/>
    <p:sldId id="2180" r:id="rId60"/>
    <p:sldId id="7201" r:id="rId61"/>
    <p:sldId id="7067" r:id="rId62"/>
    <p:sldId id="7204" r:id="rId63"/>
    <p:sldId id="7202" r:id="rId64"/>
    <p:sldId id="6498" r:id="rId65"/>
    <p:sldId id="7203" r:id="rId66"/>
    <p:sldId id="2179" r:id="rId67"/>
    <p:sldId id="7205" r:id="rId68"/>
    <p:sldId id="7206" r:id="rId69"/>
    <p:sldId id="7210" r:id="rId70"/>
    <p:sldId id="7207" r:id="rId71"/>
    <p:sldId id="7208" r:id="rId72"/>
    <p:sldId id="7209" r:id="rId73"/>
    <p:sldId id="2224" r:id="rId74"/>
    <p:sldId id="2225" r:id="rId75"/>
    <p:sldId id="7211" r:id="rId76"/>
    <p:sldId id="2033" r:id="rId77"/>
    <p:sldId id="7212" r:id="rId78"/>
    <p:sldId id="6956" r:id="rId7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66"/>
    <a:srgbClr val="FFCCFF"/>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BF18E-BEBA-483D-A7BC-3EE42E5C697F}" v="3" dt="2021-03-21T17:04:54.69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2" autoAdjust="0"/>
    <p:restoredTop sz="96778" autoAdjust="0"/>
  </p:normalViewPr>
  <p:slideViewPr>
    <p:cSldViewPr>
      <p:cViewPr varScale="1">
        <p:scale>
          <a:sx n="118" d="100"/>
          <a:sy n="118" d="100"/>
        </p:scale>
        <p:origin x="11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3586"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569BF18E-BEBA-483D-A7BC-3EE42E5C697F}"/>
    <pc:docChg chg="custSel modSld">
      <pc:chgData name="Jim McGowan" userId="e2c7446dd3aca506" providerId="LiveId" clId="{569BF18E-BEBA-483D-A7BC-3EE42E5C697F}" dt="2021-03-21T17:22:28.190" v="112" actId="1076"/>
      <pc:docMkLst>
        <pc:docMk/>
      </pc:docMkLst>
      <pc:sldChg chg="addSp delSp modSp mod">
        <pc:chgData name="Jim McGowan" userId="e2c7446dd3aca506" providerId="LiveId" clId="{569BF18E-BEBA-483D-A7BC-3EE42E5C697F}" dt="2021-03-21T16:59:29.282" v="106" actId="1035"/>
        <pc:sldMkLst>
          <pc:docMk/>
          <pc:sldMk cId="0" sldId="943"/>
        </pc:sldMkLst>
        <pc:graphicFrameChg chg="del">
          <ac:chgData name="Jim McGowan" userId="e2c7446dd3aca506" providerId="LiveId" clId="{569BF18E-BEBA-483D-A7BC-3EE42E5C697F}" dt="2021-03-21T16:59:18.215" v="99" actId="478"/>
          <ac:graphicFrameMkLst>
            <pc:docMk/>
            <pc:sldMk cId="0" sldId="943"/>
            <ac:graphicFrameMk id="16416" creationId="{69AAA0F3-DB70-42DB-988D-298F7CABA533}"/>
          </ac:graphicFrameMkLst>
        </pc:graphicFrameChg>
        <pc:picChg chg="add mod">
          <ac:chgData name="Jim McGowan" userId="e2c7446dd3aca506" providerId="LiveId" clId="{569BF18E-BEBA-483D-A7BC-3EE42E5C697F}" dt="2021-03-21T16:59:29.282" v="106" actId="1035"/>
          <ac:picMkLst>
            <pc:docMk/>
            <pc:sldMk cId="0" sldId="943"/>
            <ac:picMk id="2" creationId="{F7B4BD8A-A270-4B96-9C5F-4D9BF35082E8}"/>
          </ac:picMkLst>
        </pc:picChg>
        <pc:picChg chg="del">
          <ac:chgData name="Jim McGowan" userId="e2c7446dd3aca506" providerId="LiveId" clId="{569BF18E-BEBA-483D-A7BC-3EE42E5C697F}" dt="2021-03-21T16:59:18.215" v="99" actId="478"/>
          <ac:picMkLst>
            <pc:docMk/>
            <pc:sldMk cId="0" sldId="943"/>
            <ac:picMk id="49182" creationId="{40494547-9E72-42C2-966C-C7D292154C87}"/>
          </ac:picMkLst>
        </pc:picChg>
      </pc:sldChg>
      <pc:sldChg chg="modSp mod">
        <pc:chgData name="Jim McGowan" userId="e2c7446dd3aca506" providerId="LiveId" clId="{569BF18E-BEBA-483D-A7BC-3EE42E5C697F}" dt="2021-03-21T17:04:54.698" v="109"/>
        <pc:sldMkLst>
          <pc:docMk/>
          <pc:sldMk cId="3061099433" sldId="2174"/>
        </pc:sldMkLst>
        <pc:graphicFrameChg chg="mod modGraphic">
          <ac:chgData name="Jim McGowan" userId="e2c7446dd3aca506" providerId="LiveId" clId="{569BF18E-BEBA-483D-A7BC-3EE42E5C697F}" dt="2021-03-21T17:04:54.698" v="109"/>
          <ac:graphicFrameMkLst>
            <pc:docMk/>
            <pc:sldMk cId="3061099433" sldId="2174"/>
            <ac:graphicFrameMk id="4" creationId="{00000000-0000-0000-0000-000000000000}"/>
          </ac:graphicFrameMkLst>
        </pc:graphicFrameChg>
      </pc:sldChg>
      <pc:sldChg chg="modSp mod">
        <pc:chgData name="Jim McGowan" userId="e2c7446dd3aca506" providerId="LiveId" clId="{569BF18E-BEBA-483D-A7BC-3EE42E5C697F}" dt="2021-03-21T17:05:10.582" v="110" actId="20577"/>
        <pc:sldMkLst>
          <pc:docMk/>
          <pc:sldMk cId="3632548727" sldId="2175"/>
        </pc:sldMkLst>
        <pc:graphicFrameChg chg="modGraphic">
          <ac:chgData name="Jim McGowan" userId="e2c7446dd3aca506" providerId="LiveId" clId="{569BF18E-BEBA-483D-A7BC-3EE42E5C697F}" dt="2021-03-21T17:05:10.582" v="110" actId="20577"/>
          <ac:graphicFrameMkLst>
            <pc:docMk/>
            <pc:sldMk cId="3632548727" sldId="2175"/>
            <ac:graphicFrameMk id="4" creationId="{00000000-0000-0000-0000-000000000000}"/>
          </ac:graphicFrameMkLst>
        </pc:graphicFrameChg>
      </pc:sldChg>
      <pc:sldChg chg="modSp mod">
        <pc:chgData name="Jim McGowan" userId="e2c7446dd3aca506" providerId="LiveId" clId="{569BF18E-BEBA-483D-A7BC-3EE42E5C697F}" dt="2021-03-21T16:50:57.244" v="98" actId="20577"/>
        <pc:sldMkLst>
          <pc:docMk/>
          <pc:sldMk cId="1278210861" sldId="2218"/>
        </pc:sldMkLst>
        <pc:graphicFrameChg chg="modGraphic">
          <ac:chgData name="Jim McGowan" userId="e2c7446dd3aca506" providerId="LiveId" clId="{569BF18E-BEBA-483D-A7BC-3EE42E5C697F}" dt="2021-03-21T16:50:57.244" v="98" actId="20577"/>
          <ac:graphicFrameMkLst>
            <pc:docMk/>
            <pc:sldMk cId="1278210861" sldId="2218"/>
            <ac:graphicFrameMk id="149569" creationId="{00000000-0000-0000-0000-000000000000}"/>
          </ac:graphicFrameMkLst>
        </pc:graphicFrameChg>
      </pc:sldChg>
      <pc:sldChg chg="modSp mod">
        <pc:chgData name="Jim McGowan" userId="e2c7446dd3aca506" providerId="LiveId" clId="{569BF18E-BEBA-483D-A7BC-3EE42E5C697F}" dt="2021-03-21T16:49:49.392" v="84" actId="20577"/>
        <pc:sldMkLst>
          <pc:docMk/>
          <pc:sldMk cId="1939191079" sldId="2219"/>
        </pc:sldMkLst>
        <pc:spChg chg="mod">
          <ac:chgData name="Jim McGowan" userId="e2c7446dd3aca506" providerId="LiveId" clId="{569BF18E-BEBA-483D-A7BC-3EE42E5C697F}" dt="2021-03-21T16:49:49.392" v="84" actId="20577"/>
          <ac:spMkLst>
            <pc:docMk/>
            <pc:sldMk cId="1939191079" sldId="2219"/>
            <ac:spMk id="146435" creationId="{00000000-0000-0000-0000-000000000000}"/>
          </ac:spMkLst>
        </pc:spChg>
      </pc:sldChg>
      <pc:sldChg chg="modSp mod">
        <pc:chgData name="Jim McGowan" userId="e2c7446dd3aca506" providerId="LiveId" clId="{569BF18E-BEBA-483D-A7BC-3EE42E5C697F}" dt="2021-03-21T17:22:28.190" v="112" actId="1076"/>
        <pc:sldMkLst>
          <pc:docMk/>
          <pc:sldMk cId="203928515" sldId="2331"/>
        </pc:sldMkLst>
        <pc:picChg chg="mod">
          <ac:chgData name="Jim McGowan" userId="e2c7446dd3aca506" providerId="LiveId" clId="{569BF18E-BEBA-483D-A7BC-3EE42E5C697F}" dt="2021-03-21T17:22:28.190" v="112" actId="1076"/>
          <ac:picMkLst>
            <pc:docMk/>
            <pc:sldMk cId="203928515" sldId="2331"/>
            <ac:picMk id="15" creationId="{3DD2A88D-A347-4000-8512-01EE1A31668A}"/>
          </ac:picMkLst>
        </pc:picChg>
      </pc:sldChg>
      <pc:sldChg chg="modSp mod">
        <pc:chgData name="Jim McGowan" userId="e2c7446dd3aca506" providerId="LiveId" clId="{569BF18E-BEBA-483D-A7BC-3EE42E5C697F}" dt="2021-03-21T17:13:32.236" v="111" actId="255"/>
        <pc:sldMkLst>
          <pc:docMk/>
          <pc:sldMk cId="2592629903" sldId="6997"/>
        </pc:sldMkLst>
        <pc:spChg chg="mod">
          <ac:chgData name="Jim McGowan" userId="e2c7446dd3aca506" providerId="LiveId" clId="{569BF18E-BEBA-483D-A7BC-3EE42E5C697F}" dt="2021-03-21T17:13:32.236" v="111" actId="255"/>
          <ac:spMkLst>
            <pc:docMk/>
            <pc:sldMk cId="2592629903" sldId="6997"/>
            <ac:spMk id="645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030 - 7v1-24 </a:t>
            </a:r>
          </a:p>
          <a:p>
            <a:pPr>
              <a:defRPr/>
            </a:pPr>
            <a:r>
              <a:rPr lang="en-US" sz="1600" dirty="0"/>
              <a:t>03-28-2021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3/21/2026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02A97-E04B-5585-EEA4-087494138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B63F9-3A20-5669-9D49-57A8746A563F}"/>
              </a:ext>
            </a:extLst>
          </p:cNvPr>
          <p:cNvSpPr>
            <a:spLocks noGrp="1" noRot="1" noChangeAspect="1"/>
          </p:cNvSpPr>
          <p:nvPr>
            <p:ph type="sldImg"/>
          </p:nvPr>
        </p:nvSpPr>
        <p:spPr/>
        <p:txBody>
          <a:bodyPr/>
          <a:lstStyle/>
          <a:p>
            <a:endParaRPr lang="es-CO" dirty="0"/>
          </a:p>
        </p:txBody>
      </p:sp>
      <p:sp>
        <p:nvSpPr>
          <p:cNvPr id="3" name="Notes Placeholder 2">
            <a:extLst>
              <a:ext uri="{FF2B5EF4-FFF2-40B4-BE49-F238E27FC236}">
                <a16:creationId xmlns:a16="http://schemas.microsoft.com/office/drawing/2014/main" id="{CE9F3ABA-473D-761D-718E-8AEFB2ED03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6BA644-D007-0E8C-2D6D-D9257AD36D7A}"/>
              </a:ext>
            </a:extLst>
          </p:cNvPr>
          <p:cNvSpPr>
            <a:spLocks noGrp="1"/>
          </p:cNvSpPr>
          <p:nvPr>
            <p:ph type="sldNum" sz="quarter" idx="5"/>
          </p:nvPr>
        </p:nvSpPr>
        <p:spPr/>
        <p:txBody>
          <a:bodyPr/>
          <a:lstStyle/>
          <a:p>
            <a:fld id="{3D084339-C7C3-4022-975D-A91B6BCBB8E5}" type="slidenum">
              <a:rPr lang="en-US" altLang="en-US" smtClean="0"/>
              <a:pPr/>
              <a:t>17</a:t>
            </a:fld>
            <a:endParaRPr lang="en-US" altLang="en-US" dirty="0"/>
          </a:p>
        </p:txBody>
      </p:sp>
    </p:spTree>
    <p:extLst>
      <p:ext uri="{BB962C8B-B14F-4D97-AF65-F5344CB8AC3E}">
        <p14:creationId xmlns:p14="http://schemas.microsoft.com/office/powerpoint/2010/main" val="213908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18</a:t>
            </a:fld>
            <a:endParaRPr lang="en-US" altLang="en-US" dirty="0"/>
          </a:p>
        </p:txBody>
      </p:sp>
    </p:spTree>
    <p:extLst>
      <p:ext uri="{BB962C8B-B14F-4D97-AF65-F5344CB8AC3E}">
        <p14:creationId xmlns:p14="http://schemas.microsoft.com/office/powerpoint/2010/main" val="231417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41</a:t>
            </a:fld>
            <a:endParaRPr lang="en-US" altLang="en-US" dirty="0"/>
          </a:p>
        </p:txBody>
      </p:sp>
    </p:spTree>
    <p:extLst>
      <p:ext uri="{BB962C8B-B14F-4D97-AF65-F5344CB8AC3E}">
        <p14:creationId xmlns:p14="http://schemas.microsoft.com/office/powerpoint/2010/main" val="405971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45</a:t>
            </a:fld>
            <a:endParaRPr lang="en-US" altLang="en-US" dirty="0"/>
          </a:p>
        </p:txBody>
      </p:sp>
    </p:spTree>
    <p:extLst>
      <p:ext uri="{BB962C8B-B14F-4D97-AF65-F5344CB8AC3E}">
        <p14:creationId xmlns:p14="http://schemas.microsoft.com/office/powerpoint/2010/main" val="817652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Dr. Andy Woods</a:t>
            </a:r>
          </a:p>
        </p:txBody>
      </p:sp>
      <p:sp>
        <p:nvSpPr>
          <p:cNvPr id="5" name="Date Placeholder 4"/>
          <p:cNvSpPr>
            <a:spLocks noGrp="1"/>
          </p:cNvSpPr>
          <p:nvPr>
            <p:ph type="dt" idx="1"/>
          </p:nvPr>
        </p:nvSpPr>
        <p:spPr/>
        <p:txBody>
          <a:bodyPr/>
          <a:lstStyle/>
          <a:p>
            <a:pPr>
              <a:defRPr/>
            </a:pPr>
            <a:r>
              <a:rPr lang="en-US" dirty="0"/>
              <a:t>9/11/2016</a:t>
            </a:r>
          </a:p>
        </p:txBody>
      </p:sp>
      <p:sp>
        <p:nvSpPr>
          <p:cNvPr id="6" name="Footer Placeholder 5"/>
          <p:cNvSpPr>
            <a:spLocks noGrp="1"/>
          </p:cNvSpPr>
          <p:nvPr>
            <p:ph type="ftr" sz="quarter" idx="4"/>
          </p:nvPr>
        </p:nvSpPr>
        <p:spPr/>
        <p:txBody>
          <a:bodyPr/>
          <a:lstStyle/>
          <a:p>
            <a:pPr>
              <a:defRPr/>
            </a:pPr>
            <a:r>
              <a:rPr lang="en-US" dirty="0"/>
              <a:t>Sugar Land Bible Church</a:t>
            </a:r>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78</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dirty="0"/>
          </a:p>
        </p:txBody>
      </p:sp>
      <p:sp>
        <p:nvSpPr>
          <p:cNvPr id="5" name="Rectangle 36"/>
          <p:cNvSpPr>
            <a:spLocks noGrp="1" noChangeArrowheads="1"/>
          </p:cNvSpPr>
          <p:nvPr>
            <p:ph type="ftr" sz="quarter" idx="11"/>
          </p:nvPr>
        </p:nvSpPr>
        <p:spPr/>
        <p:txBody>
          <a:bodyPr/>
          <a:lstStyle>
            <a:lvl1pPr>
              <a:defRPr/>
            </a:lvl1pPr>
          </a:lstStyle>
          <a:p>
            <a:pPr>
              <a:defRPr/>
            </a:pPr>
            <a:endParaRPr lang="en-US" dirty="0"/>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dirty="0"/>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dirty="0"/>
          </a:p>
        </p:txBody>
      </p:sp>
      <p:sp>
        <p:nvSpPr>
          <p:cNvPr id="3" name="Rectangle 36"/>
          <p:cNvSpPr>
            <a:spLocks noGrp="1" noChangeArrowheads="1"/>
          </p:cNvSpPr>
          <p:nvPr>
            <p:ph type="ftr" sz="quarter" idx="11"/>
          </p:nvPr>
        </p:nvSpPr>
        <p:spPr/>
        <p:txBody>
          <a:bodyPr/>
          <a:lstStyle>
            <a:lvl1pPr>
              <a:defRPr/>
            </a:lvl1pPr>
          </a:lstStyle>
          <a:p>
            <a:pPr>
              <a:defRPr/>
            </a:pPr>
            <a:endParaRPr lang="en-US" dirty="0"/>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dirty="0"/>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dirty="0"/>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dirty="0"/>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dirty="0"/>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dirty="0"/>
          </a:p>
        </p:txBody>
      </p:sp>
    </p:spTree>
    <p:extLst>
      <p:ext uri="{BB962C8B-B14F-4D97-AF65-F5344CB8AC3E}">
        <p14:creationId xmlns:p14="http://schemas.microsoft.com/office/powerpoint/2010/main" val="96443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8"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Génesis 6-9</a:t>
            </a:r>
          </a:p>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El Diluvio y la Continuación de la Promesa Mesiánica </a:t>
            </a:r>
          </a:p>
        </p:txBody>
      </p:sp>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9396" y="1966546"/>
            <a:ext cx="6705600" cy="3519854"/>
          </a:xfrm>
          <a:prstGeom prst="rect">
            <a:avLst/>
          </a:prstGeom>
        </p:spPr>
      </p:pic>
      <p:sp>
        <p:nvSpPr>
          <p:cNvPr id="8" name="Subtitle 2">
            <a:extLst>
              <a:ext uri="{FF2B5EF4-FFF2-40B4-BE49-F238E27FC236}">
                <a16:creationId xmlns:a16="http://schemas.microsoft.com/office/drawing/2014/main" id="{2133A89A-43F1-98A3-1B2F-799DC9E35CE5}"/>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2" name="TextBox 1">
            <a:extLst>
              <a:ext uri="{FF2B5EF4-FFF2-40B4-BE49-F238E27FC236}">
                <a16:creationId xmlns:a16="http://schemas.microsoft.com/office/drawing/2014/main" id="{C42AF8FB-BF49-8C5B-5CDF-C0CE53780664}"/>
              </a:ext>
            </a:extLst>
          </p:cNvPr>
          <p:cNvSpPr txBox="1"/>
          <p:nvPr/>
        </p:nvSpPr>
        <p:spPr>
          <a:xfrm>
            <a:off x="1349001" y="4953000"/>
            <a:ext cx="6445995" cy="400110"/>
          </a:xfrm>
          <a:prstGeom prst="rect">
            <a:avLst/>
          </a:prstGeom>
          <a:noFill/>
        </p:spPr>
        <p:txBody>
          <a:bodyPr wrap="none" rtlCol="0">
            <a:spAutoFit/>
          </a:bodyPr>
          <a:lstStyle/>
          <a:p>
            <a:r>
              <a:rPr lang="en-US" sz="2000" dirty="0">
                <a:solidFill>
                  <a:schemeClr val="tx1">
                    <a:lumMod val="75000"/>
                  </a:schemeClr>
                </a:solidFill>
                <a:latin typeface="Century Gothic" panose="020B0502020202020204" pitchFamily="34" charset="0"/>
              </a:rPr>
              <a:t>el libro de los orígenes         |   por  dr. andy woods</a:t>
            </a:r>
            <a:endParaRPr lang="es-CO" sz="2000" dirty="0">
              <a:solidFill>
                <a:schemeClr val="tx1">
                  <a:lumMod val="75000"/>
                </a:schemeClr>
              </a:solidFill>
              <a:latin typeface="Century Gothic" panose="020B0502020202020204" pitchFamily="34" charset="0"/>
            </a:endParaRPr>
          </a:p>
        </p:txBody>
      </p:sp>
      <p:sp>
        <p:nvSpPr>
          <p:cNvPr id="3" name="Flowchart: Data 2">
            <a:extLst>
              <a:ext uri="{FF2B5EF4-FFF2-40B4-BE49-F238E27FC236}">
                <a16:creationId xmlns:a16="http://schemas.microsoft.com/office/drawing/2014/main" id="{5BB26294-E3FF-1C77-7B4C-3A0CDE113BBF}"/>
              </a:ext>
            </a:extLst>
          </p:cNvPr>
          <p:cNvSpPr/>
          <p:nvPr/>
        </p:nvSpPr>
        <p:spPr bwMode="auto">
          <a:xfrm rot="1831805">
            <a:off x="2575285" y="2828099"/>
            <a:ext cx="144962" cy="278487"/>
          </a:xfrm>
          <a:prstGeom prst="flowChartInputOutput">
            <a:avLst/>
          </a:prstGeom>
          <a:solidFill>
            <a:schemeClr val="tx1">
              <a:lumMod val="85000"/>
            </a:schemeClr>
          </a:solidFill>
          <a:ln w="9525" cap="flat" cmpd="sng" algn="ctr">
            <a:solidFill>
              <a:schemeClr val="tx1">
                <a:lumMod val="8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598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C14D3-BCF8-59FC-7661-B72EBE82C7AB}"/>
            </a:ext>
          </a:extLst>
        </p:cNvPr>
        <p:cNvGrpSpPr/>
        <p:nvPr/>
      </p:nvGrpSpPr>
      <p:grpSpPr>
        <a:xfrm>
          <a:off x="0" y="0"/>
          <a:ext cx="0" cy="0"/>
          <a:chOff x="0" y="0"/>
          <a:chExt cx="0" cy="0"/>
        </a:xfrm>
      </p:grpSpPr>
      <p:sp>
        <p:nvSpPr>
          <p:cNvPr id="159746" name="Rectangle 2">
            <a:extLst>
              <a:ext uri="{FF2B5EF4-FFF2-40B4-BE49-F238E27FC236}">
                <a16:creationId xmlns:a16="http://schemas.microsoft.com/office/drawing/2014/main" id="{6CE2DD3D-76FF-0620-BA8D-E47419486980}"/>
              </a:ext>
            </a:extLst>
          </p:cNvPr>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7 </a:t>
            </a:r>
            <a:r>
              <a:rPr lang="en-US" sz="3600" dirty="0">
                <a:effectLst>
                  <a:outerShdw blurRad="38100" dist="38100" dir="2700000" algn="tl">
                    <a:srgbClr val="000000">
                      <a:alpha val="43137"/>
                    </a:srgbClr>
                  </a:outerShdw>
                </a:effectLst>
              </a:rPr>
              <a:t>Esquema</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148483" name="Rectangle 3">
            <a:extLst>
              <a:ext uri="{FF2B5EF4-FFF2-40B4-BE49-F238E27FC236}">
                <a16:creationId xmlns:a16="http://schemas.microsoft.com/office/drawing/2014/main" id="{029A49EF-AF8D-DE47-8693-29AE30E83BC2}"/>
              </a:ext>
            </a:extLst>
          </p:cNvPr>
          <p:cNvSpPr>
            <a:spLocks noGrp="1" noChangeArrowheads="1"/>
          </p:cNvSpPr>
          <p:nvPr>
            <p:ph type="body" idx="1"/>
          </p:nvPr>
        </p:nvSpPr>
        <p:spPr>
          <a:xfrm>
            <a:off x="609600" y="1600200"/>
            <a:ext cx="8077200"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s-CO" b="1" u="sng" dirty="0">
                <a:solidFill>
                  <a:srgbClr val="FFFFCC"/>
                </a:solidFill>
                <a:effectLst>
                  <a:outerShdw blurRad="38100" dist="38100" dir="2700000" algn="tl">
                    <a:srgbClr val="000000">
                      <a:alpha val="43137"/>
                    </a:srgbClr>
                  </a:outerShdw>
                </a:effectLst>
                <a:ea typeface="+mn-ea"/>
                <a:cs typeface="+mn-cs"/>
              </a:rPr>
              <a:t>Las instrucciones de Dios para entrar en el arca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Entrada al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Dios sella 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El diluvio descrito </a:t>
            </a:r>
            <a:r>
              <a:rPr lang="en-US" dirty="0">
                <a:effectLst>
                  <a:outerShdw blurRad="38100" dist="38100" dir="2700000" algn="tl">
                    <a:srgbClr val="000000">
                      <a:alpha val="43137"/>
                    </a:srgbClr>
                  </a:outerShdw>
                </a:effectLst>
                <a:latin typeface="Calibri" panose="020F0502020204030204" pitchFamily="34" charset="0"/>
                <a:ea typeface="+mn-ea"/>
                <a:cs typeface="+mn-cs"/>
              </a:rPr>
              <a:t>(7:17-24)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15E9DD1E-9053-8139-CDD7-4BC2AC13F926}"/>
              </a:ext>
            </a:extLst>
          </p:cNvPr>
          <p:cNvPicPr>
            <a:picLocks noChangeAspect="1"/>
          </p:cNvPicPr>
          <p:nvPr/>
        </p:nvPicPr>
        <p:blipFill>
          <a:blip r:embed="rId2"/>
          <a:stretch>
            <a:fillRect/>
          </a:stretch>
        </p:blipFill>
        <p:spPr>
          <a:xfrm>
            <a:off x="7315200" y="44726"/>
            <a:ext cx="1743607" cy="1249788"/>
          </a:xfrm>
          <a:prstGeom prst="rect">
            <a:avLst/>
          </a:prstGeom>
        </p:spPr>
      </p:pic>
    </p:spTree>
    <p:extLst>
      <p:ext uri="{BB962C8B-B14F-4D97-AF65-F5344CB8AC3E}">
        <p14:creationId xmlns:p14="http://schemas.microsoft.com/office/powerpoint/2010/main" val="4249787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55E19-9EAB-4716-BF97-4F82CC6117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Génesis 6:1-4</a:t>
            </a:r>
          </a:p>
          <a:p>
            <a:pPr marL="0" marR="0" lvl="0" indent="0" algn="just" defTabSz="914400" rtl="0" eaLnBrk="0" fontAlgn="base" latinLnBrk="0" hangingPunct="0">
              <a:lnSpc>
                <a:spcPct val="100000"/>
              </a:lnSpc>
              <a:spcBef>
                <a:spcPts val="0"/>
              </a:spcBef>
              <a:spcAft>
                <a:spcPct val="0"/>
              </a:spcAft>
              <a:buClr>
                <a:srgbClr val="00FFFF"/>
              </a:buClr>
              <a:buSzPct val="75000"/>
              <a:buFont typeface="Wingdings" panose="05000000000000000000" pitchFamily="2" charset="2"/>
              <a:buNone/>
              <a:tabLst/>
              <a:defRPr/>
            </a:pPr>
            <a:r>
              <a:rPr kumimoji="0" lang="en-US"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a:t>
            </a:r>
            <a:r>
              <a:rPr kumimoji="0" lang="en-US" sz="2700" b="0" i="0" u="none" strike="noStrike" kern="0" cap="none" spc="0" normalizeH="0" baseline="30000" noProof="0" dirty="0">
                <a:ln>
                  <a:noFill/>
                </a:ln>
                <a:solidFill>
                  <a:srgbClr val="FFFFFF"/>
                </a:solidFill>
                <a:effectLst/>
                <a:uLnTx/>
                <a:uFillTx/>
                <a:latin typeface="Calibri" panose="020F0502020204030204" pitchFamily="34" charset="0"/>
                <a:ea typeface="+mn-ea"/>
                <a:cs typeface="+mn-cs"/>
              </a:rPr>
              <a:t>1 </a:t>
            </a:r>
            <a:r>
              <a:rPr kumimoji="0" lang="es-CO"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Aconteció que </a:t>
            </a:r>
            <a:r>
              <a:rPr kumimoji="0" lang="es-CO" sz="27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cuando los hombres comenzaron a multiplicarse sobre la superficie de la tierra</a:t>
            </a:r>
            <a:r>
              <a:rPr kumimoji="0" lang="es-CO"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 y les nacieron hijas, 2 los hijos de Dios vieron que las hijas de los hombres eran hermosas[a], y tomaron para sí mujeres de entre todas las que les gustaban. 3 Entonces el Señor dijo: «Mi Espíritu no luchará para siempre con el[b] hombre, porque ciertamente[c] él es carne. Serán, pues, sus días 120 años». 4 Había gigantes[d] en la tierra en aquellos días, y también después, cuando los hijos de Dios se unieron a las hijas de los hombres y ellas les dieron hijos. Estos son los héroes[e] de la antigüedad, hombres de renombre</a:t>
            </a:r>
            <a:r>
              <a:rPr kumimoji="0" lang="en-US"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22702184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37338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altLang="en-US" dirty="0">
                <a:effectLst>
                  <a:outerShdw blurRad="38100" dist="38100" dir="2700000" algn="tl">
                    <a:srgbClr val="000000">
                      <a:alpha val="43137"/>
                    </a:srgbClr>
                  </a:outerShdw>
                </a:effectLst>
              </a:rPr>
              <a:t>La antigua objeción acerca de la “esposa de Caín” resulta, por lo tanto, bastante trivial. Mucho antes de que Caín muriera, ya existía una gran población en la tierra. Para el tiempo del Diluvio 1,656 años después de la Creación según la cronología de Ussher, incluso usando las suposiciones conservadoras mencionadas, la población mundial habría sido de al menos </a:t>
            </a:r>
            <a:r>
              <a:rPr lang="es-CO" altLang="en-US" b="1" u="sng" dirty="0">
                <a:solidFill>
                  <a:srgbClr val="FFFFCC"/>
                </a:solidFill>
                <a:effectLst>
                  <a:outerShdw blurRad="38100" dist="38100" dir="2700000" algn="tl">
                    <a:srgbClr val="000000">
                      <a:alpha val="43137"/>
                    </a:srgbClr>
                  </a:outerShdw>
                </a:effectLst>
              </a:rPr>
              <a:t>siete mil millones de personas</a:t>
            </a:r>
            <a:r>
              <a:rPr lang="es-CO" altLang="en-US" dirty="0">
                <a:effectLst>
                  <a:outerShdw blurRad="38100" dist="38100" dir="2700000" algn="tl">
                    <a:srgbClr val="000000">
                      <a:alpha val="43137"/>
                    </a:srgbClr>
                  </a:outerShdw>
                </a:effectLst>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144</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9289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0" y="228600"/>
            <a:ext cx="9144000" cy="1143000"/>
          </a:xfrm>
        </p:spPr>
        <p:txBody>
          <a:bodyPr/>
          <a:lstStyle/>
          <a:p>
            <a:pPr algn="ctr" eaLnBrk="1" hangingPunct="1"/>
            <a:r>
              <a:rPr lang="es-CO" sz="3400" dirty="0">
                <a:effectLst>
                  <a:outerShdw blurRad="38100" dist="38100" dir="2700000" algn="tl">
                    <a:srgbClr val="000000">
                      <a:alpha val="43137"/>
                    </a:srgbClr>
                  </a:outerShdw>
                </a:effectLst>
              </a:rPr>
              <a:t>¿Cómo pudo Noé meter a todos </a:t>
            </a:r>
            <a:br>
              <a:rPr lang="es-CO" sz="3400" dirty="0">
                <a:effectLst>
                  <a:outerShdw blurRad="38100" dist="38100" dir="2700000" algn="tl">
                    <a:srgbClr val="000000">
                      <a:alpha val="43137"/>
                    </a:srgbClr>
                  </a:outerShdw>
                </a:effectLst>
              </a:rPr>
            </a:br>
            <a:r>
              <a:rPr lang="es-CO" sz="3400" dirty="0">
                <a:effectLst>
                  <a:outerShdw blurRad="38100" dist="38100" dir="2700000" algn="tl">
                    <a:srgbClr val="000000">
                      <a:alpha val="43137"/>
                    </a:srgbClr>
                  </a:outerShdw>
                </a:effectLst>
              </a:rPr>
              <a:t>los animales en el arca?</a:t>
            </a:r>
            <a:br>
              <a:rPr lang="es-CO" sz="34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(Juan 3:12)</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sp>
        <p:nvSpPr>
          <p:cNvPr id="143363" name="Rectangle 3"/>
          <p:cNvSpPr>
            <a:spLocks noGrp="1" noChangeArrowheads="1"/>
          </p:cNvSpPr>
          <p:nvPr>
            <p:ph type="body" idx="1"/>
          </p:nvPr>
        </p:nvSpPr>
        <p:spPr>
          <a:xfrm>
            <a:off x="457200" y="1773238"/>
            <a:ext cx="5257800" cy="3311525"/>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No</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rPr>
              <a:t>Criaturas marinas </a:t>
            </a:r>
            <a:r>
              <a:rPr lang="en-US" dirty="0">
                <a:effectLst>
                  <a:outerShdw blurRad="38100" dist="38100" dir="2700000" algn="tl">
                    <a:srgbClr val="000000">
                      <a:alpha val="43137"/>
                    </a:srgbClr>
                  </a:outerShdw>
                </a:effectLst>
                <a:latin typeface="Calibri" panose="020F0502020204030204" pitchFamily="34" charset="0"/>
              </a:rPr>
              <a:t>(6:20)</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rPr>
              <a:t>Insectos</a:t>
            </a:r>
            <a:r>
              <a:rPr lang="en-US" dirty="0">
                <a:effectLst>
                  <a:outerShdw blurRad="38100" dist="38100" dir="2700000" algn="tl">
                    <a:srgbClr val="000000">
                      <a:alpha val="43137"/>
                    </a:srgbClr>
                  </a:outerShdw>
                </a:effectLst>
                <a:latin typeface="Calibri" panose="020F0502020204030204" pitchFamily="34" charset="0"/>
              </a:rPr>
              <a:t> (7:22)</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rPr>
              <a:t>Plantas</a:t>
            </a:r>
            <a:r>
              <a:rPr lang="en-US" dirty="0">
                <a:effectLst>
                  <a:outerShdw blurRad="38100" dist="38100" dir="2700000" algn="tl">
                    <a:srgbClr val="000000">
                      <a:alpha val="43137"/>
                    </a:srgbClr>
                  </a:outerShdw>
                </a:effectLst>
                <a:latin typeface="Calibri" panose="020F0502020204030204" pitchFamily="34" charset="0"/>
              </a:rPr>
              <a:t> (6:20)</a:t>
            </a:r>
            <a:endParaRPr lang="en-US" dirty="0"/>
          </a:p>
        </p:txBody>
      </p:sp>
      <p:sp>
        <p:nvSpPr>
          <p:cNvPr id="153604" name="Text Box 4"/>
          <p:cNvSpPr txBox="1">
            <a:spLocks noChangeArrowheads="1"/>
          </p:cNvSpPr>
          <p:nvPr/>
        </p:nvSpPr>
        <p:spPr bwMode="auto">
          <a:xfrm>
            <a:off x="1219200" y="6172204"/>
            <a:ext cx="7543800" cy="366713"/>
          </a:xfrm>
          <a:prstGeom prst="rect">
            <a:avLst/>
          </a:prstGeom>
          <a:noFill/>
          <a:ln w="9525">
            <a:noFill/>
            <a:miter lim="800000"/>
            <a:headEnd/>
            <a:tailEnd/>
          </a:ln>
        </p:spPr>
        <p:txBody>
          <a:bodyPr>
            <a:spAutoFit/>
          </a:bodyPr>
          <a:lstStyle/>
          <a:p>
            <a:pPr algn="l" eaLnBrk="0" hangingPunct="0">
              <a:spcBef>
                <a:spcPct val="50000"/>
              </a:spcBef>
            </a:pPr>
            <a:endParaRPr lang="en-US" sz="1800" dirty="0">
              <a:latin typeface="Calibri" panose="020F0502020204030204" pitchFamily="34" charset="0"/>
            </a:endParaRPr>
          </a:p>
        </p:txBody>
      </p:sp>
      <p:sp>
        <p:nvSpPr>
          <p:cNvPr id="153605" name="Text Box 5"/>
          <p:cNvSpPr txBox="1">
            <a:spLocks noChangeArrowheads="1"/>
          </p:cNvSpPr>
          <p:nvPr/>
        </p:nvSpPr>
        <p:spPr bwMode="auto">
          <a:xfrm>
            <a:off x="2324100" y="6400800"/>
            <a:ext cx="4495800" cy="366713"/>
          </a:xfrm>
          <a:prstGeom prst="rect">
            <a:avLst/>
          </a:prstGeom>
          <a:noFill/>
          <a:ln w="9525">
            <a:noFill/>
            <a:miter lim="800000"/>
            <a:headEnd/>
            <a:tailEnd/>
          </a:ln>
        </p:spPr>
        <p:txBody>
          <a:bodyPr wrap="square">
            <a:spAutoFit/>
          </a:bodyPr>
          <a:lstStyle/>
          <a:p>
            <a:pPr algn="ctr" eaLnBrk="0" hangingPunct="0">
              <a:spcBef>
                <a:spcPct val="50000"/>
              </a:spcBef>
            </a:pPr>
            <a:r>
              <a:rPr lang="en-US" sz="1800" dirty="0">
                <a:latin typeface="Calibri" panose="020F0502020204030204" pitchFamily="34" charset="0"/>
                <a:cs typeface="Calibri" panose="020F0502020204030204" pitchFamily="34" charset="0"/>
              </a:rPr>
              <a:t>Woodmoorape, </a:t>
            </a:r>
            <a:r>
              <a:rPr lang="en-US" sz="1800" i="1" dirty="0">
                <a:latin typeface="Calibri" panose="020F0502020204030204" pitchFamily="34" charset="0"/>
                <a:cs typeface="Calibri" panose="020F0502020204030204" pitchFamily="34" charset="0"/>
              </a:rPr>
              <a:t>Noah’s Ark: A Feasibility Study</a:t>
            </a:r>
          </a:p>
        </p:txBody>
      </p:sp>
      <p:pic>
        <p:nvPicPr>
          <p:cNvPr id="2" name="Picture 1">
            <a:extLst>
              <a:ext uri="{FF2B5EF4-FFF2-40B4-BE49-F238E27FC236}">
                <a16:creationId xmlns:a16="http://schemas.microsoft.com/office/drawing/2014/main" id="{6172B0FB-EA8D-2E88-D45E-7B2EAD84B5C7}"/>
              </a:ext>
            </a:extLst>
          </p:cNvPr>
          <p:cNvPicPr>
            <a:picLocks noChangeAspect="1"/>
          </p:cNvPicPr>
          <p:nvPr/>
        </p:nvPicPr>
        <p:blipFill>
          <a:blip r:embed="rId2"/>
          <a:stretch>
            <a:fillRect/>
          </a:stretch>
        </p:blipFill>
        <p:spPr>
          <a:xfrm>
            <a:off x="4876801" y="3329952"/>
            <a:ext cx="3655514" cy="272795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609599" y="1371600"/>
            <a:ext cx="8390553" cy="52578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419" noProof="0" dirty="0">
                <a:effectLst>
                  <a:outerShdw blurRad="38100" dist="38100" dir="2700000" algn="tl">
                    <a:srgbClr val="000000">
                      <a:alpha val="43137"/>
                    </a:srgbClr>
                  </a:outerShdw>
                </a:effectLst>
                <a:ea typeface="+mn-ea"/>
                <a:cs typeface="+mn-cs"/>
              </a:rPr>
              <a:t>Limitaciones</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914400" lvl="1" indent="-452438" eaLnBrk="1" hangingPunct="1">
              <a:spcBef>
                <a:spcPts val="0"/>
              </a:spcBef>
              <a:spcAft>
                <a:spcPts val="2400"/>
              </a:spcAft>
              <a:buClr>
                <a:srgbClr val="FF99FF"/>
              </a:buClr>
              <a:defRPr/>
            </a:pPr>
            <a:r>
              <a:rPr lang="es-CO" dirty="0">
                <a:effectLst>
                  <a:outerShdw blurRad="38100" dist="38100" dir="2700000" algn="tl">
                    <a:srgbClr val="000000">
                      <a:alpha val="43137"/>
                    </a:srgbClr>
                  </a:outerShdw>
                </a:effectLst>
              </a:rPr>
              <a:t>¿Siete pares o solo siete? </a:t>
            </a:r>
            <a:r>
              <a:rPr lang="en-US" dirty="0">
                <a:effectLst>
                  <a:outerShdw blurRad="38100" dist="38100" dir="2700000" algn="tl">
                    <a:srgbClr val="000000">
                      <a:alpha val="43137"/>
                    </a:srgbClr>
                  </a:outerShdw>
                </a:effectLst>
                <a:latin typeface="Calibri" panose="020F0502020204030204" pitchFamily="34" charset="0"/>
              </a:rPr>
              <a:t>(7:2)</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rPr>
              <a:t>Solo animales limpios </a:t>
            </a:r>
            <a:r>
              <a:rPr lang="en-US" dirty="0">
                <a:effectLst>
                  <a:outerShdw blurRad="38100" dist="38100" dir="2700000" algn="tl">
                    <a:srgbClr val="000000">
                      <a:alpha val="43137"/>
                    </a:srgbClr>
                  </a:outerShdw>
                </a:effectLst>
                <a:latin typeface="Calibri" panose="020F0502020204030204" pitchFamily="34" charset="0"/>
              </a:rPr>
              <a:t>(7:2; Lev 11; Deut 14)</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latin typeface="Calibri" panose="020F0502020204030204" pitchFamily="34" charset="0"/>
              </a:rPr>
              <a:t>Especie (6:20)</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rPr>
              <a:t>Animales extintos exagerados</a:t>
            </a:r>
          </a:p>
          <a:p>
            <a:pPr marL="914400" lvl="1" indent="-452438" eaLnBrk="1" hangingPunct="1">
              <a:spcBef>
                <a:spcPts val="0"/>
              </a:spcBef>
              <a:spcAft>
                <a:spcPts val="2400"/>
              </a:spcAft>
              <a:buClr>
                <a:srgbClr val="FF99FF"/>
              </a:buClr>
              <a:defRPr/>
            </a:pPr>
            <a:r>
              <a:rPr lang="en-US" dirty="0">
                <a:effectLst>
                  <a:outerShdw blurRad="38100" dist="38100" dir="2700000" algn="tl">
                    <a:srgbClr val="000000">
                      <a:alpha val="43137"/>
                    </a:srgbClr>
                  </a:outerShdw>
                </a:effectLst>
              </a:rPr>
              <a:t>No estában completamente desarrollados</a:t>
            </a:r>
          </a:p>
          <a:p>
            <a:pPr marL="914400" lvl="1" indent="-452438" eaLnBrk="1" hangingPunct="1">
              <a:spcBef>
                <a:spcPts val="0"/>
              </a:spcBef>
              <a:spcAft>
                <a:spcPts val="2400"/>
              </a:spcAft>
              <a:buClr>
                <a:srgbClr val="FF99FF"/>
              </a:buClr>
              <a:defRPr/>
            </a:pPr>
            <a:r>
              <a:rPr lang="es-419" noProof="0" dirty="0">
                <a:effectLst>
                  <a:outerShdw blurRad="38100" dist="38100" dir="2700000" algn="tl">
                    <a:srgbClr val="000000">
                      <a:alpha val="43137"/>
                    </a:srgbClr>
                  </a:outerShdw>
                </a:effectLst>
                <a:latin typeface="Calibri" panose="020F0502020204030204" pitchFamily="34" charset="0"/>
              </a:rPr>
              <a:t>Hibernación</a:t>
            </a:r>
            <a:endParaRPr lang="en-US" dirty="0">
              <a:effectLst>
                <a:outerShdw blurRad="38100" dist="38100" dir="2700000" algn="tl">
                  <a:srgbClr val="000000">
                    <a:alpha val="43137"/>
                  </a:srgbClr>
                </a:outerShdw>
              </a:effectLst>
              <a:latin typeface="Calibri" panose="020F0502020204030204" pitchFamily="34" charset="0"/>
            </a:endParaRPr>
          </a:p>
        </p:txBody>
      </p:sp>
      <p:sp>
        <p:nvSpPr>
          <p:cNvPr id="5" name="Rectangle 2">
            <a:extLst>
              <a:ext uri="{FF2B5EF4-FFF2-40B4-BE49-F238E27FC236}">
                <a16:creationId xmlns:a16="http://schemas.microsoft.com/office/drawing/2014/main" id="{28ABDD92-AC0F-445D-88E3-AAD49FC62AB1}"/>
              </a:ext>
            </a:extLst>
          </p:cNvPr>
          <p:cNvSpPr>
            <a:spLocks noGrp="1" noChangeArrowheads="1"/>
          </p:cNvSpPr>
          <p:nvPr>
            <p:ph type="title"/>
          </p:nvPr>
        </p:nvSpPr>
        <p:spPr>
          <a:xfrm>
            <a:off x="0" y="228600"/>
            <a:ext cx="9144000" cy="1143000"/>
          </a:xfrm>
        </p:spPr>
        <p:txBody>
          <a:bodyPr/>
          <a:lstStyle/>
          <a:p>
            <a:pPr algn="ctr" eaLnBrk="1" hangingPunct="1"/>
            <a:r>
              <a:rPr lang="es-CO" sz="3400" dirty="0">
                <a:effectLst>
                  <a:outerShdw blurRad="38100" dist="38100" dir="2700000" algn="tl">
                    <a:srgbClr val="000000">
                      <a:alpha val="43137"/>
                    </a:srgbClr>
                  </a:outerShdw>
                </a:effectLst>
              </a:rPr>
              <a:t>¿Cómo pudo Noé meter a todos </a:t>
            </a:r>
            <a:br>
              <a:rPr lang="es-CO" sz="3400" dirty="0">
                <a:effectLst>
                  <a:outerShdw blurRad="38100" dist="38100" dir="2700000" algn="tl">
                    <a:srgbClr val="000000">
                      <a:alpha val="43137"/>
                    </a:srgbClr>
                  </a:outerShdw>
                </a:effectLst>
              </a:rPr>
            </a:br>
            <a:r>
              <a:rPr lang="es-CO" sz="3400" dirty="0">
                <a:effectLst>
                  <a:outerShdw blurRad="38100" dist="38100" dir="2700000" algn="tl">
                    <a:srgbClr val="000000">
                      <a:alpha val="43137"/>
                    </a:srgbClr>
                  </a:outerShdw>
                </a:effectLst>
              </a:rPr>
              <a:t>los animales en el arca?</a:t>
            </a:r>
            <a:br>
              <a:rPr lang="es-CO" sz="34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(Juan</a:t>
            </a:r>
            <a:r>
              <a:rPr lang="en-US" sz="2800" dirty="0">
                <a:solidFill>
                  <a:schemeClr val="tx1"/>
                </a:solidFill>
                <a:effectLst>
                  <a:outerShdw blurRad="38100" dist="38100" dir="2700000" algn="tl">
                    <a:srgbClr val="000000">
                      <a:alpha val="43137"/>
                    </a:srgbClr>
                  </a:outerShdw>
                </a:effectLst>
                <a:ea typeface="+mn-ea"/>
                <a:cs typeface="+mn-cs"/>
              </a:rPr>
              <a:t> </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3:12)</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2" name="Picture 1">
            <a:extLst>
              <a:ext uri="{FF2B5EF4-FFF2-40B4-BE49-F238E27FC236}">
                <a16:creationId xmlns:a16="http://schemas.microsoft.com/office/drawing/2014/main" id="{03A83BEB-E970-5708-AFAF-EDF69A117323}"/>
              </a:ext>
            </a:extLst>
          </p:cNvPr>
          <p:cNvPicPr>
            <a:picLocks noChangeAspect="1"/>
          </p:cNvPicPr>
          <p:nvPr/>
        </p:nvPicPr>
        <p:blipFill>
          <a:blip r:embed="rId2"/>
          <a:stretch>
            <a:fillRect/>
          </a:stretch>
        </p:blipFill>
        <p:spPr>
          <a:xfrm>
            <a:off x="6980728" y="3657600"/>
            <a:ext cx="1989753" cy="142622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914400" y="1600201"/>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16,000 animales</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Arca = 135 metros largo X 22.5 metros ancho X 13.5 metros alto.</a:t>
            </a: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Capaz de albergar 125,000 animales</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sp>
        <p:nvSpPr>
          <p:cNvPr id="5" name="Rectangle 2">
            <a:extLst>
              <a:ext uri="{FF2B5EF4-FFF2-40B4-BE49-F238E27FC236}">
                <a16:creationId xmlns:a16="http://schemas.microsoft.com/office/drawing/2014/main" id="{36D1FD63-65ED-4CD0-9296-305F306DB4D3}"/>
              </a:ext>
            </a:extLst>
          </p:cNvPr>
          <p:cNvSpPr>
            <a:spLocks noGrp="1" noChangeArrowheads="1"/>
          </p:cNvSpPr>
          <p:nvPr>
            <p:ph type="title"/>
          </p:nvPr>
        </p:nvSpPr>
        <p:spPr>
          <a:xfrm>
            <a:off x="0" y="228600"/>
            <a:ext cx="9144000" cy="1143000"/>
          </a:xfrm>
        </p:spPr>
        <p:txBody>
          <a:bodyPr/>
          <a:lstStyle/>
          <a:p>
            <a:pPr algn="ctr" eaLnBrk="1" hangingPunct="1"/>
            <a:r>
              <a:rPr lang="es-CO" sz="3400" dirty="0">
                <a:effectLst>
                  <a:outerShdw blurRad="38100" dist="38100" dir="2700000" algn="tl">
                    <a:srgbClr val="000000">
                      <a:alpha val="43137"/>
                    </a:srgbClr>
                  </a:outerShdw>
                </a:effectLst>
                <a:latin typeface="Calibri" panose="020F0502020204030204" pitchFamily="34" charset="0"/>
              </a:rPr>
              <a:t>¿Cómo pudo Noé meter a todos </a:t>
            </a:r>
            <a:br>
              <a:rPr lang="es-CO" sz="3400" dirty="0">
                <a:effectLst>
                  <a:outerShdw blurRad="38100" dist="38100" dir="2700000" algn="tl">
                    <a:srgbClr val="000000">
                      <a:alpha val="43137"/>
                    </a:srgbClr>
                  </a:outerShdw>
                </a:effectLst>
                <a:latin typeface="Calibri" panose="020F0502020204030204" pitchFamily="34" charset="0"/>
              </a:rPr>
            </a:br>
            <a:r>
              <a:rPr lang="es-CO" sz="3400" dirty="0">
                <a:effectLst>
                  <a:outerShdw blurRad="38100" dist="38100" dir="2700000" algn="tl">
                    <a:srgbClr val="000000">
                      <a:alpha val="43137"/>
                    </a:srgbClr>
                  </a:outerShdw>
                </a:effectLst>
                <a:latin typeface="Calibri" panose="020F0502020204030204" pitchFamily="34" charset="0"/>
              </a:rPr>
              <a:t>los animales en el arca?</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(Juan 3:12)</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A0AAF84D-F8C6-4437-B4EC-DE6E4207A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0800" y="4572002"/>
            <a:ext cx="3835400" cy="215741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oah's ark"/>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15310" y="685800"/>
            <a:ext cx="8513380" cy="5486400"/>
          </a:xfrm>
          <a:prstGeom prst="rect">
            <a:avLst/>
          </a:prstGeom>
          <a:noFill/>
        </p:spPr>
      </p:pic>
    </p:spTree>
    <p:extLst>
      <p:ext uri="{BB962C8B-B14F-4D97-AF65-F5344CB8AC3E}">
        <p14:creationId xmlns:p14="http://schemas.microsoft.com/office/powerpoint/2010/main" val="212531113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6361F-EAFD-E0F5-0C40-AA6A8D38D2DA}"/>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946DAE3D-665A-A600-D27D-CA562F9A8107}"/>
              </a:ext>
            </a:extLst>
          </p:cNvPr>
          <p:cNvSpPr>
            <a:spLocks noGrp="1" noChangeArrowheads="1"/>
          </p:cNvSpPr>
          <p:nvPr>
            <p:ph type="body" idx="1"/>
          </p:nvPr>
        </p:nvSpPr>
        <p:spPr>
          <a:xfrm>
            <a:off x="0" y="14478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Según la tradición rabínica la razón del retraso de siete días fue permitir los siete días de luto por Matusalén, que acababa de fallecer. En cualquier caso, la lluvia continuaría durante cuarenta días y cuarenta noches una vez que comenzara”</a:t>
            </a:r>
            <a:endParaRPr lang="en-US" altLang="en-US" dirty="0">
              <a:effectLst>
                <a:outerShdw blurRad="38100" dist="38100" dir="2700000" algn="tl">
                  <a:srgbClr val="000000">
                    <a:alpha val="43137"/>
                  </a:srgbClr>
                </a:outerShdw>
              </a:effectLst>
            </a:endParaRPr>
          </a:p>
        </p:txBody>
      </p:sp>
      <p:sp>
        <p:nvSpPr>
          <p:cNvPr id="4" name="Text Box 5">
            <a:extLst>
              <a:ext uri="{FF2B5EF4-FFF2-40B4-BE49-F238E27FC236}">
                <a16:creationId xmlns:a16="http://schemas.microsoft.com/office/drawing/2014/main" id="{A097A1F8-7EA1-28EA-BD15-ED3D2E57987B}"/>
              </a:ext>
            </a:extLst>
          </p:cNvPr>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a:t>
            </a:r>
            <a:r>
              <a:rPr lang="en-US" altLang="en-US" sz="1800" dirty="0">
                <a:effectLst>
                  <a:outerShdw blurRad="38100" dist="38100" dir="2700000" algn="tl">
                    <a:srgbClr val="000000"/>
                  </a:outerShdw>
                </a:effectLst>
                <a:latin typeface="Calibri" panose="020F0502020204030204" pitchFamily="34" charset="0"/>
                <a:cs typeface="+mn-cs"/>
              </a:rPr>
              <a:t>167</a:t>
            </a:r>
          </a:p>
        </p:txBody>
      </p:sp>
      <p:pic>
        <p:nvPicPr>
          <p:cNvPr id="5" name="Picture 4">
            <a:extLst>
              <a:ext uri="{FF2B5EF4-FFF2-40B4-BE49-F238E27FC236}">
                <a16:creationId xmlns:a16="http://schemas.microsoft.com/office/drawing/2014/main" id="{BF6858E5-FA0B-9E30-1901-F10015A8B7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3" name="Picture 2">
            <a:extLst>
              <a:ext uri="{FF2B5EF4-FFF2-40B4-BE49-F238E27FC236}">
                <a16:creationId xmlns:a16="http://schemas.microsoft.com/office/drawing/2014/main" id="{D34C9368-203E-E16B-983D-1077F1E3F785}"/>
              </a:ext>
            </a:extLst>
          </p:cNvPr>
          <p:cNvPicPr>
            <a:picLocks noChangeAspect="1"/>
          </p:cNvPicPr>
          <p:nvPr/>
        </p:nvPicPr>
        <p:blipFill>
          <a:blip r:embed="rId4"/>
          <a:stretch>
            <a:fillRect/>
          </a:stretch>
        </p:blipFill>
        <p:spPr>
          <a:xfrm>
            <a:off x="7500992" y="76200"/>
            <a:ext cx="1566808" cy="1115665"/>
          </a:xfrm>
          <a:prstGeom prst="rect">
            <a:avLst/>
          </a:prstGeom>
        </p:spPr>
      </p:pic>
    </p:spTree>
    <p:extLst>
      <p:ext uri="{BB962C8B-B14F-4D97-AF65-F5344CB8AC3E}">
        <p14:creationId xmlns:p14="http://schemas.microsoft.com/office/powerpoint/2010/main" val="41133578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228600" y="1447800"/>
            <a:ext cx="8803460" cy="48768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En hebreo, </a:t>
            </a:r>
            <a:r>
              <a:rPr lang="es-CO" b="1" u="sng" dirty="0">
                <a:solidFill>
                  <a:srgbClr val="FFFFCC"/>
                </a:solidFill>
                <a:effectLst>
                  <a:outerShdw blurRad="38100" dist="38100" dir="2700000" algn="tl">
                    <a:srgbClr val="000000">
                      <a:alpha val="43137"/>
                    </a:srgbClr>
                  </a:outerShdw>
                </a:effectLst>
              </a:rPr>
              <a:t>Matusalén</a:t>
            </a:r>
            <a:r>
              <a:rPr lang="es-CO" dirty="0">
                <a:effectLst>
                  <a:outerShdw blurRad="38100" dist="38100" dir="2700000" algn="tl">
                    <a:srgbClr val="000000">
                      <a:alpha val="43137"/>
                    </a:srgbClr>
                  </a:outerShdw>
                </a:effectLst>
              </a:rPr>
              <a:t> puede significar 'hombre de lanza, o más probablemente </a:t>
            </a:r>
            <a:r>
              <a:rPr lang="es-CO" b="1" u="sng" dirty="0">
                <a:solidFill>
                  <a:srgbClr val="FFFFCC"/>
                </a:solidFill>
                <a:effectLst>
                  <a:outerShdw blurRad="38100" dist="38100" dir="2700000" algn="tl">
                    <a:srgbClr val="000000">
                      <a:alpha val="43137"/>
                    </a:srgbClr>
                  </a:outerShdw>
                </a:effectLst>
              </a:rPr>
              <a:t>'cuando muera, será enviado'</a:t>
            </a:r>
            <a:r>
              <a:rPr lang="es-CO" dirty="0">
                <a:effectLst>
                  <a:outerShdw blurRad="38100" dist="38100" dir="2700000" algn="tl">
                    <a:srgbClr val="000000">
                      <a:alpha val="43137"/>
                    </a:srgbClr>
                  </a:outerShdw>
                </a:effectLst>
              </a:rPr>
              <a:t>. Si esto es cierto, su nombre le fue dado proféticamente. 'Será enviado' fue una profecía del Diluvio, ya que el padre de Matusalén, que también ejercía como profeta según Judas 14–15, le dio ese nombre. De hecho, según la cronología del Génesis, el mismo año en que murió Matusalén fue cuando llegó el Diluvio</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3" name="Picture 2">
            <a:extLst>
              <a:ext uri="{FF2B5EF4-FFF2-40B4-BE49-F238E27FC236}">
                <a16:creationId xmlns:a16="http://schemas.microsoft.com/office/drawing/2014/main" id="{E7C602CD-5B9F-5D92-6AA5-999398AB85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76201"/>
            <a:ext cx="1564460" cy="1116934"/>
          </a:xfrm>
          <a:prstGeom prst="rect">
            <a:avLst/>
          </a:prstGeom>
        </p:spPr>
      </p:pic>
    </p:spTree>
    <p:extLst>
      <p:ext uri="{BB962C8B-B14F-4D97-AF65-F5344CB8AC3E}">
        <p14:creationId xmlns:p14="http://schemas.microsoft.com/office/powerpoint/2010/main" val="2485737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762000" y="1447800"/>
            <a:ext cx="7620000" cy="19812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Las palabras traducidas como 'toda sustancia viva' son </a:t>
            </a:r>
            <a:r>
              <a:rPr lang="es-CO" i="1" dirty="0">
                <a:effectLst>
                  <a:outerShdw blurRad="38100" dist="38100" dir="2700000" algn="tl">
                    <a:srgbClr val="000000">
                      <a:alpha val="43137"/>
                    </a:srgbClr>
                  </a:outerShdw>
                </a:effectLst>
              </a:rPr>
              <a:t>kol yeyum</a:t>
            </a:r>
            <a:r>
              <a:rPr lang="es-CO" dirty="0">
                <a:effectLst>
                  <a:outerShdw blurRad="38100" dist="38100" dir="2700000" algn="tl">
                    <a:srgbClr val="000000">
                      <a:alpha val="43137"/>
                    </a:srgbClr>
                  </a:outerShdw>
                </a:effectLst>
              </a:rPr>
              <a:t>, y significan literalmente 'toda la existencia', o 'todo lo que crece’</a:t>
            </a:r>
            <a:r>
              <a:rPr lang="en-US" dirty="0">
                <a:effectLst>
                  <a:outerShdw blurRad="38100" dist="38100" dir="2700000" algn="tl">
                    <a:srgbClr val="000000">
                      <a:alpha val="43137"/>
                    </a:srgbClr>
                  </a:outerShdw>
                </a:effectLst>
              </a:rPr>
              <a:t>.’”</a:t>
            </a:r>
          </a:p>
          <a:p>
            <a:pPr marL="0" indent="0" algn="just">
              <a:buNone/>
            </a:pP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a:t>
            </a:r>
            <a:r>
              <a:rPr lang="en-US" altLang="en-US" sz="1800" dirty="0">
                <a:effectLst>
                  <a:outerShdw blurRad="38100" dist="38100" dir="2700000" algn="tl">
                    <a:srgbClr val="000000"/>
                  </a:outerShdw>
                </a:effectLst>
                <a:latin typeface="Calibri" panose="020F0502020204030204" pitchFamily="34" charset="0"/>
                <a:cs typeface="+mn-cs"/>
              </a:rPr>
              <a:t>192</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58F1D9E-30EB-18D2-2790-CE887B89EE6A}"/>
              </a:ext>
            </a:extLst>
          </p:cNvPr>
          <p:cNvPicPr>
            <a:picLocks noChangeAspect="1"/>
          </p:cNvPicPr>
          <p:nvPr/>
        </p:nvPicPr>
        <p:blipFill>
          <a:blip r:embed="rId3"/>
          <a:stretch>
            <a:fillRect/>
          </a:stretch>
        </p:blipFill>
        <p:spPr>
          <a:xfrm>
            <a:off x="7489527" y="76696"/>
            <a:ext cx="1566808" cy="1115665"/>
          </a:xfrm>
          <a:prstGeom prst="rect">
            <a:avLst/>
          </a:prstGeom>
        </p:spPr>
      </p:pic>
    </p:spTree>
    <p:extLst>
      <p:ext uri="{BB962C8B-B14F-4D97-AF65-F5344CB8AC3E}">
        <p14:creationId xmlns:p14="http://schemas.microsoft.com/office/powerpoint/2010/main" val="39158426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ESTRUCTURA DE GÉNESIS</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051">
            <a:extLst>
              <a:ext uri="{FF2B5EF4-FFF2-40B4-BE49-F238E27FC236}">
                <a16:creationId xmlns:a16="http://schemas.microsoft.com/office/drawing/2014/main" id="{0389B6FF-46AB-77AF-6E6B-6C6F0DEB78E5}"/>
              </a:ext>
            </a:extLst>
          </p:cNvPr>
          <p:cNvSpPr txBox="1">
            <a:spLocks noChangeArrowheads="1"/>
          </p:cNvSpPr>
          <p:nvPr/>
        </p:nvSpPr>
        <p:spPr bwMode="auto">
          <a:xfrm>
            <a:off x="990600" y="1600200"/>
            <a:ext cx="8153400" cy="19558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1" indent="-457200" eaLnBrk="1" hangingPunct="1">
              <a:spcBef>
                <a:spcPts val="0"/>
              </a:spcBef>
              <a:spcAft>
                <a:spcPts val="3600"/>
              </a:spcAft>
              <a:buClr>
                <a:schemeClr val="tx2"/>
              </a:buClr>
              <a:buSzPct val="100000"/>
              <a:buFont typeface="Wingdings" panose="05000000000000000000" pitchFamily="2" charset="2"/>
              <a:buAutoNum type="romanUcPeriod"/>
              <a:defRPr/>
            </a:pPr>
            <a:r>
              <a:rPr lang="en-US" b="1" u="sng" kern="0" dirty="0">
                <a:solidFill>
                  <a:srgbClr val="FFFFCC"/>
                </a:solidFill>
              </a:rPr>
              <a:t>Orígen de la raza humana (Gén. 1</a:t>
            </a:r>
            <a:r>
              <a:rPr lang="en-US" b="1" u="sng" kern="0" dirty="0">
                <a:solidFill>
                  <a:srgbClr val="FFFFCC"/>
                </a:solidFill>
                <a:cs typeface="Calibri" panose="020F0502020204030204" pitchFamily="34" charset="0"/>
              </a:rPr>
              <a:t>‒11)</a:t>
            </a:r>
            <a:endParaRPr lang="en-US" b="1" u="sng" kern="0" dirty="0">
              <a:solidFill>
                <a:srgbClr val="FFFFCC"/>
              </a:solidFill>
            </a:endParaRPr>
          </a:p>
          <a:p>
            <a:pPr marL="457200" lvl="1" indent="-457200" eaLnBrk="1" hangingPunct="1">
              <a:spcBef>
                <a:spcPts val="0"/>
              </a:spcBef>
              <a:spcAft>
                <a:spcPts val="3600"/>
              </a:spcAft>
              <a:buClr>
                <a:schemeClr val="tx2"/>
              </a:buClr>
              <a:buSzPct val="100000"/>
              <a:buFont typeface="Wingdings" panose="05000000000000000000" pitchFamily="2" charset="2"/>
              <a:buAutoNum type="romanUcPeriod"/>
              <a:defRPr/>
            </a:pPr>
            <a:r>
              <a:rPr lang="en-US" kern="0" dirty="0"/>
              <a:t>Orígen de la raza hebrea (Gén. 12</a:t>
            </a:r>
            <a:r>
              <a:rPr lang="en-US" kern="0" dirty="0">
                <a:cs typeface="Calibri" panose="020F0502020204030204" pitchFamily="34" charset="0"/>
              </a:rPr>
              <a:t>‒50)</a:t>
            </a:r>
            <a:endParaRPr lang="en-US" kern="0" dirty="0"/>
          </a:p>
        </p:txBody>
      </p:sp>
    </p:spTree>
    <p:extLst>
      <p:ext uri="{BB962C8B-B14F-4D97-AF65-F5344CB8AC3E}">
        <p14:creationId xmlns:p14="http://schemas.microsoft.com/office/powerpoint/2010/main" val="1248121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C9173-7C50-CE84-1CBF-16290394073B}"/>
            </a:ext>
          </a:extLst>
        </p:cNvPr>
        <p:cNvGrpSpPr/>
        <p:nvPr/>
      </p:nvGrpSpPr>
      <p:grpSpPr>
        <a:xfrm>
          <a:off x="0" y="0"/>
          <a:ext cx="0" cy="0"/>
          <a:chOff x="0" y="0"/>
          <a:chExt cx="0" cy="0"/>
        </a:xfrm>
      </p:grpSpPr>
      <p:sp>
        <p:nvSpPr>
          <p:cNvPr id="159746" name="Rectangle 2">
            <a:extLst>
              <a:ext uri="{FF2B5EF4-FFF2-40B4-BE49-F238E27FC236}">
                <a16:creationId xmlns:a16="http://schemas.microsoft.com/office/drawing/2014/main" id="{827AEB46-4F64-FDA2-3026-19DB45681B94}"/>
              </a:ext>
            </a:extLst>
          </p:cNvPr>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7 </a:t>
            </a:r>
            <a:r>
              <a:rPr lang="en-US" sz="3600" dirty="0">
                <a:effectLst>
                  <a:outerShdw blurRad="38100" dist="38100" dir="2700000" algn="tl">
                    <a:srgbClr val="000000">
                      <a:alpha val="43137"/>
                    </a:srgbClr>
                  </a:outerShdw>
                </a:effectLst>
              </a:rPr>
              <a:t>Esquema</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148483" name="Rectangle 3">
            <a:extLst>
              <a:ext uri="{FF2B5EF4-FFF2-40B4-BE49-F238E27FC236}">
                <a16:creationId xmlns:a16="http://schemas.microsoft.com/office/drawing/2014/main" id="{9CD53CE1-911B-C52D-5BA0-089318368FD1}"/>
              </a:ext>
            </a:extLst>
          </p:cNvPr>
          <p:cNvSpPr>
            <a:spLocks noGrp="1" noChangeArrowheads="1"/>
          </p:cNvSpPr>
          <p:nvPr>
            <p:ph type="body" idx="1"/>
          </p:nvPr>
        </p:nvSpPr>
        <p:spPr>
          <a:xfrm>
            <a:off x="609600" y="1600200"/>
            <a:ext cx="8077200"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s-CO" dirty="0">
                <a:effectLst>
                  <a:outerShdw blurRad="38100" dist="38100" dir="2700000" algn="tl">
                    <a:srgbClr val="000000">
                      <a:alpha val="43137"/>
                    </a:srgbClr>
                  </a:outerShdw>
                </a:effectLst>
                <a:ea typeface="+mn-ea"/>
                <a:cs typeface="+mn-cs"/>
              </a:rPr>
              <a:t>Las instrucciones de Dios para entrar en 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Entrada al arca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Dios sella 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El diluvio descrito </a:t>
            </a:r>
            <a:r>
              <a:rPr lang="en-US" dirty="0">
                <a:effectLst>
                  <a:outerShdw blurRad="38100" dist="38100" dir="2700000" algn="tl">
                    <a:srgbClr val="000000">
                      <a:alpha val="43137"/>
                    </a:srgbClr>
                  </a:outerShdw>
                </a:effectLst>
                <a:latin typeface="Calibri" panose="020F0502020204030204" pitchFamily="34" charset="0"/>
                <a:ea typeface="+mn-ea"/>
                <a:cs typeface="+mn-cs"/>
              </a:rPr>
              <a:t>(7:17-24)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2932DDBB-5EBB-56BE-BD66-E62B022DE6C0}"/>
              </a:ext>
            </a:extLst>
          </p:cNvPr>
          <p:cNvPicPr>
            <a:picLocks noChangeAspect="1"/>
          </p:cNvPicPr>
          <p:nvPr/>
        </p:nvPicPr>
        <p:blipFill>
          <a:blip r:embed="rId2"/>
          <a:stretch>
            <a:fillRect/>
          </a:stretch>
        </p:blipFill>
        <p:spPr>
          <a:xfrm>
            <a:off x="7315200" y="44726"/>
            <a:ext cx="1743607" cy="1249788"/>
          </a:xfrm>
          <a:prstGeom prst="rect">
            <a:avLst/>
          </a:prstGeom>
        </p:spPr>
      </p:pic>
    </p:spTree>
    <p:extLst>
      <p:ext uri="{BB962C8B-B14F-4D97-AF65-F5344CB8AC3E}">
        <p14:creationId xmlns:p14="http://schemas.microsoft.com/office/powerpoint/2010/main" val="3746445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2" descr="Image result for what was the average age of the patriarchs mentioned in genesis 5 and 11"/>
          <p:cNvPicPr>
            <a:picLocks noChangeAspect="1" noChangeArrowheads="1"/>
          </p:cNvPicPr>
          <p:nvPr/>
        </p:nvPicPr>
        <p:blipFill>
          <a:blip r:embed="rId2" cstate="print"/>
          <a:srcRect/>
          <a:stretch>
            <a:fillRect/>
          </a:stretch>
        </p:blipFill>
        <p:spPr bwMode="auto">
          <a:xfrm>
            <a:off x="109809" y="502920"/>
            <a:ext cx="8924382" cy="58521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http://www.purifiedbyfaith.com/CreationEvolution/Genesis5and11/Images/Geneaologies5and11.gif"/>
          <p:cNvPicPr>
            <a:picLocks noChangeAspect="1" noChangeArrowheads="1"/>
          </p:cNvPicPr>
          <p:nvPr/>
        </p:nvPicPr>
        <p:blipFill>
          <a:blip r:embed="rId2"/>
          <a:srcRect/>
          <a:stretch>
            <a:fillRect/>
          </a:stretch>
        </p:blipFill>
        <p:spPr bwMode="auto">
          <a:xfrm>
            <a:off x="91440" y="455062"/>
            <a:ext cx="8961120" cy="59478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4F2EA5-5220-867C-38B7-989DC5A9F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57" y="0"/>
            <a:ext cx="7285085" cy="6858000"/>
          </a:xfrm>
          <a:prstGeom prst="rect">
            <a:avLst/>
          </a:prstGeom>
        </p:spPr>
      </p:pic>
    </p:spTree>
    <p:extLst>
      <p:ext uri="{BB962C8B-B14F-4D97-AF65-F5344CB8AC3E}">
        <p14:creationId xmlns:p14="http://schemas.microsoft.com/office/powerpoint/2010/main" val="1560735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1104900" y="178594"/>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very Prophecy of the Bible: Clear Explanations for ...">
            <a:extLst>
              <a:ext uri="{FF2B5EF4-FFF2-40B4-BE49-F238E27FC236}">
                <a16:creationId xmlns:a16="http://schemas.microsoft.com/office/drawing/2014/main" id="{737C9917-4D80-4259-9070-44DD4B5CC6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62212" y="247574"/>
            <a:ext cx="4219575" cy="636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3878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276350" y="228600"/>
            <a:ext cx="6591300" cy="1219200"/>
          </a:xfrm>
        </p:spPr>
        <p:txBody>
          <a:bodyPr/>
          <a:lstStyle/>
          <a:p>
            <a:pPr algn="ctr" eaLnBrk="1" hangingPunct="1">
              <a:defRPr/>
            </a:pPr>
            <a:r>
              <a:rPr lang="en-US" sz="3600" dirty="0">
                <a:effectLst>
                  <a:outerShdw blurRad="38100" dist="38100" dir="2700000" algn="tl">
                    <a:srgbClr val="000000">
                      <a:alpha val="43137"/>
                    </a:srgbClr>
                  </a:outerShdw>
                </a:effectLst>
              </a:rPr>
              <a:t>Dr. John Walvoord</a:t>
            </a:r>
            <a:br>
              <a:rPr lang="en-US" sz="2800" dirty="0"/>
            </a:br>
            <a:r>
              <a:rPr lang="en-US" sz="2000" dirty="0">
                <a:solidFill>
                  <a:schemeClr val="tx1"/>
                </a:solidFill>
              </a:rPr>
              <a:t>"An Interview: Dr. John Walvoord Looks at Dallas Seminary," </a:t>
            </a:r>
            <a:r>
              <a:rPr lang="en-US" sz="2000" i="1" dirty="0">
                <a:solidFill>
                  <a:schemeClr val="tx1"/>
                </a:solidFill>
              </a:rPr>
              <a:t>Dallas Connection</a:t>
            </a:r>
            <a:r>
              <a:rPr lang="en-US" sz="2000" dirty="0">
                <a:solidFill>
                  <a:schemeClr val="tx1"/>
                </a:solidFill>
              </a:rPr>
              <a:t> (Winter 1994, Vol. 1, No. 3), p. 4.</a:t>
            </a:r>
            <a:endParaRPr lang="en-US" sz="2800" dirty="0">
              <a:solidFill>
                <a:schemeClr val="tx1"/>
              </a:solidFill>
            </a:endParaRPr>
          </a:p>
        </p:txBody>
      </p:sp>
      <p:sp>
        <p:nvSpPr>
          <p:cNvPr id="104451" name="Rectangle 3"/>
          <p:cNvSpPr>
            <a:spLocks noGrp="1" noChangeArrowheads="1"/>
          </p:cNvSpPr>
          <p:nvPr>
            <p:ph type="body" idx="1"/>
          </p:nvPr>
        </p:nvSpPr>
        <p:spPr>
          <a:xfrm>
            <a:off x="0" y="1600201"/>
            <a:ext cx="9144000" cy="3048000"/>
          </a:xfrm>
        </p:spPr>
        <p:txBody>
          <a:bodyPr/>
          <a:lstStyle/>
          <a:p>
            <a:pPr marL="0" indent="0" algn="just" eaLnBrk="1" hangingPunct="1">
              <a:lnSpc>
                <a:spcPct val="90000"/>
              </a:lnSpc>
              <a:buFontTx/>
              <a:buNone/>
              <a:defRPr/>
            </a:pPr>
            <a:r>
              <a:rPr lang="es-CO" dirty="0"/>
              <a:t>En 1994, al Dr. Walvoord se le preguntó: “¿Qué predice usted que serán los asuntos teológicos más significativos en los próximos diez años?” Él respondió: “El problema hermenéutico de no interpretar la Biblia literalmente, especialmente las áreas proféticas. La iglesia hoy está envuelta en la idea de que no se puede interpretar la profecía literalmente.”</a:t>
            </a: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875" y="152400"/>
            <a:ext cx="1188720" cy="1188720"/>
          </a:xfrm>
          <a:prstGeom prst="rect">
            <a:avLst/>
          </a:prstGeom>
        </p:spPr>
      </p:pic>
    </p:spTree>
    <p:extLst>
      <p:ext uri="{BB962C8B-B14F-4D97-AF65-F5344CB8AC3E}">
        <p14:creationId xmlns:p14="http://schemas.microsoft.com/office/powerpoint/2010/main" val="156961895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5157AC-7B63-40C2-14B2-4D78EF27E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2peter3.com/wp-content/uploads/2015/09/canopy-theory.jpg"/>
          <p:cNvPicPr>
            <a:picLocks noChangeAspect="1" noChangeArrowheads="1"/>
          </p:cNvPicPr>
          <p:nvPr/>
        </p:nvPicPr>
        <p:blipFill>
          <a:blip r:embed="rId2" cstate="print"/>
          <a:srcRect/>
          <a:stretch>
            <a:fillRect/>
          </a:stretch>
        </p:blipFill>
        <p:spPr bwMode="auto">
          <a:xfrm>
            <a:off x="342900" y="257175"/>
            <a:ext cx="8458200"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33500" y="228600"/>
            <a:ext cx="6477000" cy="1143000"/>
          </a:xfrm>
        </p:spPr>
        <p:txBody>
          <a:bodyPr/>
          <a:lstStyle/>
          <a:p>
            <a:pPr algn="ctr" eaLnBrk="1" hangingPunct="1"/>
            <a:r>
              <a:rPr lang="es-CO" sz="3600" dirty="0">
                <a:cs typeface="Calibri" panose="020F0502020204030204" pitchFamily="34" charset="0"/>
              </a:rPr>
              <a:t>Día 2 Teoría del Dosel</a:t>
            </a:r>
            <a:br>
              <a:rPr lang="es-CO" sz="3600" dirty="0">
                <a:cs typeface="Calibri" panose="020F0502020204030204" pitchFamily="34" charset="0"/>
              </a:rPr>
            </a:br>
            <a:r>
              <a:rPr lang="es-CO" sz="3600" dirty="0">
                <a:cs typeface="Calibri" panose="020F0502020204030204" pitchFamily="34" charset="0"/>
              </a:rPr>
              <a:t>(Gén 1:6-8)</a:t>
            </a:r>
            <a:endParaRPr lang="en-US" sz="3200" dirty="0">
              <a:solidFill>
                <a:schemeClr val="tx1"/>
              </a:solidFill>
              <a:effectLst>
                <a:outerShdw blurRad="38100" dist="38100" dir="2700000" algn="tl">
                  <a:srgbClr val="000000"/>
                </a:outerShdw>
              </a:effectLst>
              <a:ea typeface="+mn-ea"/>
              <a:cs typeface="+mn-cs"/>
            </a:endParaRPr>
          </a:p>
        </p:txBody>
      </p:sp>
      <p:sp>
        <p:nvSpPr>
          <p:cNvPr id="78851" name="Rectangle 3"/>
          <p:cNvSpPr>
            <a:spLocks noGrp="1" noChangeArrowheads="1"/>
          </p:cNvSpPr>
          <p:nvPr>
            <p:ph type="body" idx="1"/>
          </p:nvPr>
        </p:nvSpPr>
        <p:spPr>
          <a:xfrm>
            <a:off x="0" y="1600200"/>
            <a:ext cx="9144000" cy="4460875"/>
          </a:xfrm>
        </p:spPr>
        <p:txBody>
          <a:bodyPr/>
          <a:lstStyle/>
          <a:p>
            <a:pPr marL="461963" indent="-461963" algn="just" eaLnBrk="1" hangingPunct="1">
              <a:spcBef>
                <a:spcPts val="0"/>
              </a:spcBef>
              <a:spcAft>
                <a:spcPts val="2400"/>
              </a:spcAft>
              <a:defRPr/>
            </a:pPr>
            <a:r>
              <a:rPr lang="pt-BR" sz="2800" dirty="0"/>
              <a:t>Implícito – Gén. 1:6-7; Salm. 148:4</a:t>
            </a:r>
          </a:p>
          <a:p>
            <a:pPr marL="461963" indent="-461963" algn="just" eaLnBrk="1" hangingPunct="1">
              <a:spcBef>
                <a:spcPts val="0"/>
              </a:spcBef>
              <a:spcAft>
                <a:spcPts val="2400"/>
              </a:spcAft>
              <a:defRPr/>
            </a:pPr>
            <a:r>
              <a:rPr lang="pt-BR" sz="2800" dirty="0"/>
              <a:t>Explica</a:t>
            </a:r>
          </a:p>
          <a:p>
            <a:pPr marL="914400" lvl="1" indent="-457200" algn="just" eaLnBrk="1" hangingPunct="1">
              <a:spcBef>
                <a:spcPts val="0"/>
              </a:spcBef>
              <a:spcAft>
                <a:spcPts val="2400"/>
              </a:spcAft>
              <a:defRPr/>
            </a:pPr>
            <a:r>
              <a:rPr lang="es-CO" sz="2800" dirty="0"/>
              <a:t>Longevidad del hombre antiguo-Gén. 5:5, 27</a:t>
            </a:r>
          </a:p>
          <a:p>
            <a:pPr marL="914400" lvl="1" indent="-457200" algn="just" eaLnBrk="1" hangingPunct="1">
              <a:spcBef>
                <a:spcPts val="0"/>
              </a:spcBef>
              <a:spcAft>
                <a:spcPts val="2400"/>
              </a:spcAft>
              <a:defRPr/>
            </a:pPr>
            <a:r>
              <a:rPr lang="es-CO" sz="2800" dirty="0"/>
              <a:t>Bestias extrañas (Gén. 1:24-25; Job 40‒41)</a:t>
            </a:r>
          </a:p>
          <a:p>
            <a:pPr marL="914400" lvl="1" indent="-457200" algn="just" eaLnBrk="1" hangingPunct="1">
              <a:spcBef>
                <a:spcPts val="0"/>
              </a:spcBef>
              <a:spcAft>
                <a:spcPts val="2400"/>
              </a:spcAft>
              <a:defRPr/>
            </a:pPr>
            <a:r>
              <a:rPr lang="es-CO" sz="2800" dirty="0"/>
              <a:t>De dónde vinieron las aguas del diluvio (Gén. 2:5-6)</a:t>
            </a:r>
          </a:p>
          <a:p>
            <a:pPr marL="914400" lvl="1" indent="-457200" algn="just" eaLnBrk="1" hangingPunct="1">
              <a:spcBef>
                <a:spcPts val="0"/>
              </a:spcBef>
              <a:spcAft>
                <a:spcPts val="2400"/>
              </a:spcAft>
              <a:defRPr/>
            </a:pPr>
            <a:r>
              <a:rPr lang="es-CO" sz="2800" dirty="0"/>
              <a:t>Por qué se acortó la longevidad del hombre después del diluvio? (Gén. 11:24-25)</a:t>
            </a:r>
          </a:p>
        </p:txBody>
      </p:sp>
      <p:pic>
        <p:nvPicPr>
          <p:cNvPr id="4" name="Picture 3">
            <a:extLst>
              <a:ext uri="{FF2B5EF4-FFF2-40B4-BE49-F238E27FC236}">
                <a16:creationId xmlns:a16="http://schemas.microsoft.com/office/drawing/2014/main" id="{7EACC560-2848-7C7C-F971-C00629AEE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368" y="56489"/>
            <a:ext cx="1735310" cy="1238911"/>
          </a:xfrm>
          <a:prstGeom prst="rect">
            <a:avLst/>
          </a:prstGeom>
        </p:spPr>
      </p:pic>
    </p:spTree>
    <p:extLst>
      <p:ext uri="{BB962C8B-B14F-4D97-AF65-F5344CB8AC3E}">
        <p14:creationId xmlns:p14="http://schemas.microsoft.com/office/powerpoint/2010/main" val="270753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991100" cy="914400"/>
          </a:xfrm>
        </p:spPr>
        <p:txBody>
          <a:bodyPr/>
          <a:lstStyle/>
          <a:p>
            <a:pPr algn="ctr" eaLnBrk="1" hangingPunct="1"/>
            <a:r>
              <a:rPr lang="en-US" sz="3600" dirty="0"/>
              <a:t>ESTRUCTURA DE GÉNESIS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4000" cy="44958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Una lluvia mundial de cuarenta días sería prácticamente imposible bajo las condiciones atmosféricas actuales; Así que este fenómeno requería una fuente de aguas atmosféricas completamente diferente a la que se obtiene ahora. Esto ya lo hemos visto como las 'aguas sobre el firmamento', la vasta manta térmica de vapor de agua invisible que mantenía el efecto invernadero en el mundo antediluviano. Estas aguas de alguna manera se condensarían y cayeron sobre la tierra</a:t>
            </a:r>
            <a:r>
              <a:rPr lang="en-US" dirty="0">
                <a:effectLst>
                  <a:outerShdw blurRad="38100" dist="38100" dir="2700000" algn="tl">
                    <a:srgbClr val="000000">
                      <a:alpha val="43137"/>
                    </a:srgbClr>
                  </a:outerShdw>
                </a:effectLst>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a:t>
            </a:r>
            <a:r>
              <a:rPr lang="en-US" altLang="en-US" sz="1800" dirty="0">
                <a:effectLst>
                  <a:outerShdw blurRad="38100" dist="38100" dir="2700000" algn="tl">
                    <a:srgbClr val="000000"/>
                  </a:outerShdw>
                </a:effectLst>
                <a:latin typeface="Calibri" panose="020F0502020204030204" pitchFamily="34" charset="0"/>
                <a:cs typeface="+mn-cs"/>
              </a:rPr>
              <a:t>191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3EAD130-5D46-8D6B-1357-9C0BAD6DDDF9}"/>
              </a:ext>
            </a:extLst>
          </p:cNvPr>
          <p:cNvPicPr>
            <a:picLocks noChangeAspect="1"/>
          </p:cNvPicPr>
          <p:nvPr/>
        </p:nvPicPr>
        <p:blipFill>
          <a:blip r:embed="rId3"/>
          <a:stretch>
            <a:fillRect/>
          </a:stretch>
        </p:blipFill>
        <p:spPr>
          <a:xfrm>
            <a:off x="7303288" y="53030"/>
            <a:ext cx="1743607" cy="1249788"/>
          </a:xfrm>
          <a:prstGeom prst="rect">
            <a:avLst/>
          </a:prstGeom>
        </p:spPr>
      </p:pic>
    </p:spTree>
    <p:extLst>
      <p:ext uri="{BB962C8B-B14F-4D97-AF65-F5344CB8AC3E}">
        <p14:creationId xmlns:p14="http://schemas.microsoft.com/office/powerpoint/2010/main" val="35354563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E8021A-1B4C-DBB9-B883-82A9BDD73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067"/>
            <a:ext cx="9144000" cy="6739866"/>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B15C7724-D471-43C0-B2F1-68DAB491F0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25A3110-A068-4C56-85E8-E67E2BAF746D}"/>
              </a:ext>
            </a:extLst>
          </p:cNvPr>
          <p:cNvSpPr>
            <a:spLocks noGrp="1"/>
          </p:cNvSpPr>
          <p:nvPr>
            <p:ph idx="1"/>
          </p:nvPr>
        </p:nvSpPr>
        <p:spPr>
          <a:xfrm>
            <a:off x="0" y="0"/>
            <a:ext cx="9144000" cy="4724400"/>
          </a:xfrm>
        </p:spPr>
        <p:txBody>
          <a:bodyPr/>
          <a:lstStyle/>
          <a:p>
            <a:pPr algn="ctr">
              <a:spcBef>
                <a:spcPts val="0"/>
              </a:spcBef>
              <a:spcAft>
                <a:spcPts val="1200"/>
              </a:spcAft>
              <a:buNone/>
              <a:defRPr/>
            </a:pPr>
            <a:r>
              <a:rPr lang="en-US" sz="4000" kern="1200" dirty="0">
                <a:solidFill>
                  <a:srgbClr val="00FFFF"/>
                </a:solidFill>
                <a:cs typeface="Calibri" panose="020F0502020204030204" pitchFamily="34" charset="0"/>
              </a:rPr>
              <a:t>2 Peter 3:5 (NTV)</a:t>
            </a:r>
          </a:p>
          <a:p>
            <a:pPr marL="0" indent="0" algn="just">
              <a:spcBef>
                <a:spcPts val="0"/>
              </a:spcBef>
              <a:buNone/>
              <a:defRPr/>
            </a:pPr>
            <a:r>
              <a:rPr lang="en-US" sz="3600" dirty="0">
                <a:solidFill>
                  <a:srgbClr val="FFFFFF"/>
                </a:solidFill>
                <a:cs typeface="Calibri" panose="020F0502020204030204" pitchFamily="34" charset="0"/>
              </a:rPr>
              <a:t>“</a:t>
            </a:r>
            <a:r>
              <a:rPr lang="es-CO" sz="3600" b="1" u="sng" dirty="0">
                <a:solidFill>
                  <a:srgbClr val="FFFFCC"/>
                </a:solidFill>
                <a:effectLst/>
              </a:rPr>
              <a:t>Deliberadamente olvidan</a:t>
            </a:r>
            <a:r>
              <a:rPr lang="es-CO" sz="3600" dirty="0">
                <a:effectLst/>
              </a:rPr>
              <a:t> que hace mucho tiempo Dios hizo los cielos por la orden de su palabra, y sacó la tierra de las aguas y la rodeó con agua</a:t>
            </a:r>
            <a:r>
              <a:rPr lang="en-US" sz="3600" dirty="0">
                <a:solidFill>
                  <a:srgbClr val="FFFFFF"/>
                </a:solidFill>
                <a:cs typeface="Calibri" panose="020F0502020204030204" pitchFamily="34" charset="0"/>
              </a:rPr>
              <a:t>.”</a:t>
            </a:r>
            <a:endParaRPr lang="en-US" sz="3600" dirty="0">
              <a:cs typeface="Calibri" panose="020F0502020204030204" pitchFamily="34" charset="0"/>
            </a:endParaRPr>
          </a:p>
        </p:txBody>
      </p:sp>
      <p:pic>
        <p:nvPicPr>
          <p:cNvPr id="4" name="Picture 3">
            <a:extLst>
              <a:ext uri="{FF2B5EF4-FFF2-40B4-BE49-F238E27FC236}">
                <a16:creationId xmlns:a16="http://schemas.microsoft.com/office/drawing/2014/main" id="{4A107348-467C-435B-B9CA-9AB0978515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2895600"/>
            <a:ext cx="3213614" cy="1828800"/>
          </a:xfrm>
          <a:prstGeom prst="rect">
            <a:avLst/>
          </a:prstGeom>
        </p:spPr>
      </p:pic>
    </p:spTree>
    <p:extLst>
      <p:ext uri="{BB962C8B-B14F-4D97-AF65-F5344CB8AC3E}">
        <p14:creationId xmlns:p14="http://schemas.microsoft.com/office/powerpoint/2010/main" val="358400104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BB72C-EF2D-2121-E361-D9C6EF8DCD9B}"/>
            </a:ext>
          </a:extLst>
        </p:cNvPr>
        <p:cNvGrpSpPr/>
        <p:nvPr/>
      </p:nvGrpSpPr>
      <p:grpSpPr>
        <a:xfrm>
          <a:off x="0" y="0"/>
          <a:ext cx="0" cy="0"/>
          <a:chOff x="0" y="0"/>
          <a:chExt cx="0" cy="0"/>
        </a:xfrm>
      </p:grpSpPr>
      <p:sp>
        <p:nvSpPr>
          <p:cNvPr id="159746" name="Rectangle 2">
            <a:extLst>
              <a:ext uri="{FF2B5EF4-FFF2-40B4-BE49-F238E27FC236}">
                <a16:creationId xmlns:a16="http://schemas.microsoft.com/office/drawing/2014/main" id="{7D2684D1-FA18-09C0-959E-D8A385025154}"/>
              </a:ext>
            </a:extLst>
          </p:cNvPr>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7 </a:t>
            </a:r>
            <a:r>
              <a:rPr lang="en-US" sz="3600" dirty="0">
                <a:effectLst>
                  <a:outerShdw blurRad="38100" dist="38100" dir="2700000" algn="tl">
                    <a:srgbClr val="000000">
                      <a:alpha val="43137"/>
                    </a:srgbClr>
                  </a:outerShdw>
                </a:effectLst>
              </a:rPr>
              <a:t>Esquema</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148483" name="Rectangle 3">
            <a:extLst>
              <a:ext uri="{FF2B5EF4-FFF2-40B4-BE49-F238E27FC236}">
                <a16:creationId xmlns:a16="http://schemas.microsoft.com/office/drawing/2014/main" id="{A69D6E3B-37E5-BD61-180D-CD9D7E12CCCD}"/>
              </a:ext>
            </a:extLst>
          </p:cNvPr>
          <p:cNvSpPr>
            <a:spLocks noGrp="1" noChangeArrowheads="1"/>
          </p:cNvSpPr>
          <p:nvPr>
            <p:ph type="body" idx="1"/>
          </p:nvPr>
        </p:nvSpPr>
        <p:spPr>
          <a:xfrm>
            <a:off x="609600" y="1600200"/>
            <a:ext cx="8077200"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s-CO" dirty="0">
                <a:effectLst>
                  <a:outerShdw blurRad="38100" dist="38100" dir="2700000" algn="tl">
                    <a:srgbClr val="000000">
                      <a:alpha val="43137"/>
                    </a:srgbClr>
                  </a:outerShdw>
                </a:effectLst>
                <a:ea typeface="+mn-ea"/>
                <a:cs typeface="+mn-cs"/>
              </a:rPr>
              <a:t>Las instrucciones de Dios para entrar en 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Entrada al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Dios sella el arca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El diluvio descrito </a:t>
            </a:r>
            <a:r>
              <a:rPr lang="en-US" dirty="0">
                <a:effectLst>
                  <a:outerShdw blurRad="38100" dist="38100" dir="2700000" algn="tl">
                    <a:srgbClr val="000000">
                      <a:alpha val="43137"/>
                    </a:srgbClr>
                  </a:outerShdw>
                </a:effectLst>
                <a:latin typeface="Calibri" panose="020F0502020204030204" pitchFamily="34" charset="0"/>
                <a:ea typeface="+mn-ea"/>
                <a:cs typeface="+mn-cs"/>
              </a:rPr>
              <a:t>(7:17-24)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0DA102B1-AF0D-665F-3D2C-D0BE9AD3CD83}"/>
              </a:ext>
            </a:extLst>
          </p:cNvPr>
          <p:cNvPicPr>
            <a:picLocks noChangeAspect="1"/>
          </p:cNvPicPr>
          <p:nvPr/>
        </p:nvPicPr>
        <p:blipFill>
          <a:blip r:embed="rId2"/>
          <a:stretch>
            <a:fillRect/>
          </a:stretch>
        </p:blipFill>
        <p:spPr>
          <a:xfrm>
            <a:off x="7315200" y="44726"/>
            <a:ext cx="1743607" cy="1249788"/>
          </a:xfrm>
          <a:prstGeom prst="rect">
            <a:avLst/>
          </a:prstGeom>
        </p:spPr>
      </p:pic>
    </p:spTree>
    <p:extLst>
      <p:ext uri="{BB962C8B-B14F-4D97-AF65-F5344CB8AC3E}">
        <p14:creationId xmlns:p14="http://schemas.microsoft.com/office/powerpoint/2010/main" val="1850831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Many Animals Were On the Ark">
            <a:extLst>
              <a:ext uri="{FF2B5EF4-FFF2-40B4-BE49-F238E27FC236}">
                <a16:creationId xmlns:a16="http://schemas.microsoft.com/office/drawing/2014/main" id="{793BBB80-EC69-4115-B783-D4165E71ADA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74480" y="228601"/>
            <a:ext cx="6400144"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2421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DE611D1-F1A3-48DA-A6ED-5FAF59CB435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69376" y="228600"/>
            <a:ext cx="6405248"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65581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055E19-9EAB-4716-BF97-4F82CC6117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Génesis 6:1-4</a:t>
            </a:r>
          </a:p>
          <a:p>
            <a:pPr marL="0" marR="0" lvl="0" indent="0" algn="just" defTabSz="914400" rtl="0" eaLnBrk="0" fontAlgn="base" latinLnBrk="0" hangingPunct="0">
              <a:lnSpc>
                <a:spcPct val="100000"/>
              </a:lnSpc>
              <a:spcBef>
                <a:spcPts val="0"/>
              </a:spcBef>
              <a:spcAft>
                <a:spcPct val="0"/>
              </a:spcAft>
              <a:buClr>
                <a:srgbClr val="00FFFF"/>
              </a:buClr>
              <a:buSzPct val="75000"/>
              <a:buFont typeface="Wingdings" panose="05000000000000000000" pitchFamily="2" charset="2"/>
              <a:buNone/>
              <a:tabLst/>
              <a:defRPr/>
            </a:pPr>
            <a:r>
              <a:rPr kumimoji="0" lang="en-US"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a:t>
            </a:r>
            <a:r>
              <a:rPr kumimoji="0" lang="en-US" sz="2700" b="0" i="0" u="none" strike="noStrike" kern="0" cap="none" spc="0" normalizeH="0" baseline="30000" noProof="0" dirty="0">
                <a:ln>
                  <a:noFill/>
                </a:ln>
                <a:solidFill>
                  <a:srgbClr val="FFFFFF"/>
                </a:solidFill>
                <a:effectLst/>
                <a:uLnTx/>
                <a:uFillTx/>
                <a:latin typeface="Calibri" panose="020F0502020204030204" pitchFamily="34" charset="0"/>
                <a:ea typeface="+mn-ea"/>
                <a:cs typeface="+mn-cs"/>
              </a:rPr>
              <a:t>1 </a:t>
            </a:r>
            <a:r>
              <a:rPr kumimoji="0" lang="es-CO"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Aconteció que </a:t>
            </a:r>
            <a:r>
              <a:rPr kumimoji="0" lang="es-CO" sz="2700" i="0" strike="noStrike" kern="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mn-cs"/>
              </a:rPr>
              <a:t>cuando los hombres comenzaron a multiplicarse sobre la superficie de la tierra</a:t>
            </a:r>
            <a:r>
              <a:rPr kumimoji="0" lang="es-CO"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 y les nacieron hijas, 2 los hijos de Dios vieron que las hijas de los hombres eran hermosas, y tomaron para sí mujeres de entre todas las que les gustaban. 3 Entonces el Señor dijo: «Mi Espíritu no luchará para siempre con el hombre, porque ciertamente él es carne. </a:t>
            </a:r>
            <a:r>
              <a:rPr kumimoji="0" lang="es-CO" sz="27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Serán, pues, sus días 120 años</a:t>
            </a:r>
            <a:r>
              <a:rPr kumimoji="0" lang="es-CO"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 4 Había </a:t>
            </a:r>
            <a:r>
              <a:rPr kumimoji="0" lang="es-CO" sz="2700" i="0" strike="noStrike" kern="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mn-ea"/>
                <a:cs typeface="+mn-cs"/>
              </a:rPr>
              <a:t>gigantes [Nefilim] </a:t>
            </a:r>
            <a:r>
              <a:rPr kumimoji="0" lang="es-CO"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en la tierra en aquellos días, y también después, cuando los hijos de Dios se unieron a las hijas de los hombres y ellas les dieron hijos. Estos son los héroes[e] de la antigüedad, hombres de renombre</a:t>
            </a:r>
            <a:r>
              <a:rPr kumimoji="0" lang="en-US" sz="27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375017761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F23812-1B3D-4CD9-8D3C-796C73A8AF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4078039"/>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Juan 10:27-29 </a:t>
            </a:r>
          </a:p>
          <a:p>
            <a:pPr algn="just">
              <a:spcBef>
                <a:spcPts val="600"/>
              </a:spcBef>
              <a:spcAft>
                <a:spcPts val="600"/>
              </a:spcAft>
            </a:pPr>
            <a:r>
              <a:rPr lang="en-US" altLang="en-US" sz="3400" dirty="0">
                <a:latin typeface="Calibri" panose="020F0502020204030204" pitchFamily="34" charset="0"/>
                <a:cs typeface="Calibri" panose="020F0502020204030204" pitchFamily="34" charset="0"/>
              </a:rPr>
              <a:t>“</a:t>
            </a:r>
            <a:r>
              <a:rPr lang="es-CO" sz="3400" dirty="0">
                <a:latin typeface="Calibri" panose="020F0502020204030204" pitchFamily="34" charset="0"/>
                <a:cs typeface="Calibri" panose="020F0502020204030204" pitchFamily="34" charset="0"/>
              </a:rPr>
              <a:t>Mis ovejas oyen Mi voz; Yo las conozco y me siguen. 28 Yo les doy vida eterna y jamás perecerán </a:t>
            </a:r>
            <a:r>
              <a:rPr lang="es-CO" sz="3400" b="1" u="sng" dirty="0">
                <a:solidFill>
                  <a:schemeClr val="tx2"/>
                </a:solidFill>
                <a:latin typeface="Calibri" panose="020F0502020204030204" pitchFamily="34" charset="0"/>
                <a:cs typeface="Calibri" panose="020F0502020204030204" pitchFamily="34" charset="0"/>
              </a:rPr>
              <a:t>[ou mē; aiōnia]</a:t>
            </a:r>
            <a:r>
              <a:rPr lang="es-CO" sz="3400" dirty="0">
                <a:latin typeface="Calibri" panose="020F0502020204030204" pitchFamily="34" charset="0"/>
                <a:cs typeface="Calibri" panose="020F0502020204030204" pitchFamily="34" charset="0"/>
              </a:rPr>
              <a:t> , y </a:t>
            </a:r>
            <a:r>
              <a:rPr lang="es-CO" sz="3400" b="1" u="sng" dirty="0">
                <a:solidFill>
                  <a:srgbClr val="FFFFCC"/>
                </a:solidFill>
                <a:latin typeface="Calibri" panose="020F0502020204030204" pitchFamily="34" charset="0"/>
                <a:cs typeface="Calibri" panose="020F0502020204030204" pitchFamily="34" charset="0"/>
              </a:rPr>
              <a:t>nadie las arrebatará</a:t>
            </a:r>
            <a:r>
              <a:rPr lang="es-CO" sz="3400" dirty="0">
                <a:latin typeface="Calibri" panose="020F0502020204030204" pitchFamily="34" charset="0"/>
                <a:cs typeface="Calibri" panose="020F0502020204030204" pitchFamily="34" charset="0"/>
              </a:rPr>
              <a:t> de Mi mano. 29 Mi Padre que me las dio es mayor que todos, y </a:t>
            </a:r>
            <a:r>
              <a:rPr lang="es-CO" sz="3400" b="1" u="sng" dirty="0">
                <a:solidFill>
                  <a:srgbClr val="FFFFCC"/>
                </a:solidFill>
                <a:latin typeface="Calibri" panose="020F0502020204030204" pitchFamily="34" charset="0"/>
                <a:cs typeface="Calibri" panose="020F0502020204030204" pitchFamily="34" charset="0"/>
              </a:rPr>
              <a:t>nadie las puede arrebatar</a:t>
            </a:r>
            <a:r>
              <a:rPr lang="es-CO" sz="3400" dirty="0">
                <a:latin typeface="Calibri" panose="020F0502020204030204" pitchFamily="34" charset="0"/>
                <a:cs typeface="Calibri" panose="020F0502020204030204" pitchFamily="34" charset="0"/>
              </a:rPr>
              <a:t> de la mano del Padre. </a:t>
            </a:r>
            <a:r>
              <a:rPr lang="en-US" sz="3400" dirty="0">
                <a:latin typeface="Calibri" panose="020F0502020204030204" pitchFamily="34" charset="0"/>
                <a:cs typeface="Calibri" panose="020F0502020204030204" pitchFamily="34" charset="0"/>
              </a:rPr>
              <a:t>”</a:t>
            </a:r>
            <a:endParaRPr lang="en-US" altLang="en-US" sz="3400" dirty="0">
              <a:latin typeface="Calibri" panose="020F0502020204030204" pitchFamily="34" charset="0"/>
              <a:cs typeface="Calibri" panose="020F0502020204030204" pitchFamily="34"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232F36-60B6-4585-B8EA-45A0BCAD94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a:spcBef>
                <a:spcPct val="0"/>
              </a:spcBef>
              <a:spcAft>
                <a:spcPts val="1200"/>
              </a:spcAft>
              <a:buNone/>
              <a:defRPr/>
            </a:pPr>
            <a:r>
              <a:rPr lang="en-US" altLang="en-US" sz="4000" dirty="0">
                <a:solidFill>
                  <a:schemeClr val="tx2"/>
                </a:solidFill>
                <a:ea typeface="+mj-ea"/>
                <a:cs typeface="Calibri" panose="020F0502020204030204" pitchFamily="34" charset="0"/>
              </a:rPr>
              <a:t>2 Timoteo 2:11-13</a:t>
            </a:r>
          </a:p>
          <a:p>
            <a:pPr marL="0" indent="0" algn="just">
              <a:spcBef>
                <a:spcPct val="0"/>
              </a:spcBef>
              <a:buClrTx/>
              <a:buSzTx/>
              <a:buNone/>
            </a:pPr>
            <a:r>
              <a:rPr lang="en-US" altLang="en-US" sz="3600" dirty="0">
                <a:effectLst/>
                <a:cs typeface="Arial" panose="020B0604020202020204" pitchFamily="34" charset="0"/>
              </a:rPr>
              <a:t>“</a:t>
            </a:r>
            <a:r>
              <a:rPr lang="es-CO" sz="3600" dirty="0">
                <a:effectLst/>
              </a:rPr>
              <a:t>Palabra fiel es esta:</a:t>
            </a:r>
          </a:p>
          <a:p>
            <a:pPr marL="0" indent="0" algn="just">
              <a:spcBef>
                <a:spcPct val="0"/>
              </a:spcBef>
              <a:buClrTx/>
              <a:buSzTx/>
              <a:buNone/>
            </a:pPr>
            <a:r>
              <a:rPr lang="es-CO" sz="3600" dirty="0">
                <a:effectLst/>
              </a:rPr>
              <a:t>Que si morimos con Él, también viviremos con Él; </a:t>
            </a:r>
          </a:p>
          <a:p>
            <a:pPr marL="0" indent="0" algn="just">
              <a:spcBef>
                <a:spcPct val="0"/>
              </a:spcBef>
              <a:buClrTx/>
              <a:buSzTx/>
              <a:buNone/>
            </a:pPr>
            <a:r>
              <a:rPr lang="es-CO" sz="3600" dirty="0">
                <a:effectLst/>
              </a:rPr>
              <a:t>12 Si perseveramos, también reinaremos con Él; Si lo negamos, Él también nos negará;</a:t>
            </a:r>
          </a:p>
          <a:p>
            <a:pPr marL="0" indent="0" algn="just">
              <a:spcBef>
                <a:spcPct val="0"/>
              </a:spcBef>
              <a:buClrTx/>
              <a:buSzTx/>
              <a:buNone/>
            </a:pPr>
            <a:r>
              <a:rPr lang="es-CO" sz="3600" dirty="0">
                <a:effectLst/>
              </a:rPr>
              <a:t>13 Si somos infieles, </a:t>
            </a:r>
            <a:r>
              <a:rPr lang="es-CO" sz="3600" b="1" u="sng" dirty="0">
                <a:solidFill>
                  <a:srgbClr val="FFFFCC"/>
                </a:solidFill>
                <a:effectLst/>
              </a:rPr>
              <a:t>Él permanece fiel</a:t>
            </a:r>
            <a:r>
              <a:rPr lang="es-CO" sz="3600" dirty="0">
                <a:effectLst/>
              </a:rPr>
              <a:t>, pues no puede negarse Él mismo</a:t>
            </a:r>
            <a:r>
              <a:rPr lang="en-US" sz="3600" dirty="0">
                <a:effectLst/>
              </a:rPr>
              <a:t>.</a:t>
            </a:r>
            <a:r>
              <a:rPr lang="en-US" altLang="en-US" sz="3600" dirty="0">
                <a:effectLst/>
                <a:cs typeface="Arial" panose="020B0604020202020204" pitchFamily="34" charset="0"/>
              </a:rPr>
              <a:t>”</a:t>
            </a:r>
          </a:p>
        </p:txBody>
      </p:sp>
    </p:spTree>
    <p:extLst>
      <p:ext uri="{BB962C8B-B14F-4D97-AF65-F5344CB8AC3E}">
        <p14:creationId xmlns:p14="http://schemas.microsoft.com/office/powerpoint/2010/main" val="115575459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E0B07-223E-BB57-3E05-8A4AA5CD00EB}"/>
            </a:ext>
          </a:extLst>
        </p:cNvPr>
        <p:cNvGrpSpPr/>
        <p:nvPr/>
      </p:nvGrpSpPr>
      <p:grpSpPr>
        <a:xfrm>
          <a:off x="0" y="0"/>
          <a:ext cx="0" cy="0"/>
          <a:chOff x="0" y="0"/>
          <a:chExt cx="0" cy="0"/>
        </a:xfrm>
      </p:grpSpPr>
      <p:sp>
        <p:nvSpPr>
          <p:cNvPr id="159746" name="Rectangle 2">
            <a:extLst>
              <a:ext uri="{FF2B5EF4-FFF2-40B4-BE49-F238E27FC236}">
                <a16:creationId xmlns:a16="http://schemas.microsoft.com/office/drawing/2014/main" id="{FCDB2726-0223-5823-11A6-E4145FE05FE9}"/>
              </a:ext>
            </a:extLst>
          </p:cNvPr>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7 </a:t>
            </a:r>
            <a:r>
              <a:rPr lang="en-US" sz="3600" dirty="0">
                <a:effectLst>
                  <a:outerShdw blurRad="38100" dist="38100" dir="2700000" algn="tl">
                    <a:srgbClr val="000000">
                      <a:alpha val="43137"/>
                    </a:srgbClr>
                  </a:outerShdw>
                </a:effectLst>
              </a:rPr>
              <a:t>Esquema</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148483" name="Rectangle 3">
            <a:extLst>
              <a:ext uri="{FF2B5EF4-FFF2-40B4-BE49-F238E27FC236}">
                <a16:creationId xmlns:a16="http://schemas.microsoft.com/office/drawing/2014/main" id="{7A1EB9F3-D6DB-EBAD-71AC-935F8E4952A3}"/>
              </a:ext>
            </a:extLst>
          </p:cNvPr>
          <p:cNvSpPr>
            <a:spLocks noGrp="1" noChangeArrowheads="1"/>
          </p:cNvSpPr>
          <p:nvPr>
            <p:ph type="body" idx="1"/>
          </p:nvPr>
        </p:nvSpPr>
        <p:spPr>
          <a:xfrm>
            <a:off x="609600" y="1600200"/>
            <a:ext cx="8077200"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s-CO" dirty="0">
                <a:effectLst>
                  <a:outerShdw blurRad="38100" dist="38100" dir="2700000" algn="tl">
                    <a:srgbClr val="000000">
                      <a:alpha val="43137"/>
                    </a:srgbClr>
                  </a:outerShdw>
                </a:effectLst>
                <a:ea typeface="+mn-ea"/>
                <a:cs typeface="+mn-cs"/>
              </a:rPr>
              <a:t>Las instrucciones de Dios para entrar en 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Entrada al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Dios sella 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n-ea"/>
                <a:cs typeface="+mn-cs"/>
              </a:rPr>
              <a:t>El diluvio descrito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0610A6F2-8E2D-0540-A331-7AA052BDD955}"/>
              </a:ext>
            </a:extLst>
          </p:cNvPr>
          <p:cNvPicPr>
            <a:picLocks noChangeAspect="1"/>
          </p:cNvPicPr>
          <p:nvPr/>
        </p:nvPicPr>
        <p:blipFill>
          <a:blip r:embed="rId2"/>
          <a:stretch>
            <a:fillRect/>
          </a:stretch>
        </p:blipFill>
        <p:spPr>
          <a:xfrm>
            <a:off x="7315200" y="44726"/>
            <a:ext cx="1743607" cy="1249788"/>
          </a:xfrm>
          <a:prstGeom prst="rect">
            <a:avLst/>
          </a:prstGeom>
        </p:spPr>
      </p:pic>
    </p:spTree>
    <p:extLst>
      <p:ext uri="{BB962C8B-B14F-4D97-AF65-F5344CB8AC3E}">
        <p14:creationId xmlns:p14="http://schemas.microsoft.com/office/powerpoint/2010/main" val="66938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72140-1BBB-0ECD-3452-AF44C8DA6D77}"/>
            </a:ext>
          </a:extLst>
        </p:cNvPr>
        <p:cNvGrpSpPr/>
        <p:nvPr/>
      </p:nvGrpSpPr>
      <p:grpSpPr>
        <a:xfrm>
          <a:off x="0" y="0"/>
          <a:ext cx="0" cy="0"/>
          <a:chOff x="0" y="0"/>
          <a:chExt cx="0" cy="0"/>
        </a:xfrm>
      </p:grpSpPr>
      <p:sp>
        <p:nvSpPr>
          <p:cNvPr id="7171" name="Rectangle 3">
            <a:extLst>
              <a:ext uri="{FF2B5EF4-FFF2-40B4-BE49-F238E27FC236}">
                <a16:creationId xmlns:a16="http://schemas.microsoft.com/office/drawing/2014/main" id="{74942FA9-4652-1E9E-D8B7-DF2004EE1640}"/>
              </a:ext>
            </a:extLst>
          </p:cNvPr>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dirty="0"/>
              <a:t>Creación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24F72A46-1322-E173-7DB3-D980762304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C45D1130-7353-36DF-255F-D655CB009AF3}"/>
              </a:ext>
            </a:extLst>
          </p:cNvPr>
          <p:cNvSpPr>
            <a:spLocks noGrp="1" noChangeArrowheads="1"/>
          </p:cNvSpPr>
          <p:nvPr>
            <p:ph type="title"/>
          </p:nvPr>
        </p:nvSpPr>
        <p:spPr>
          <a:xfrm>
            <a:off x="2324100" y="223837"/>
            <a:ext cx="5219700" cy="914400"/>
          </a:xfrm>
        </p:spPr>
        <p:txBody>
          <a:bodyPr/>
          <a:lstStyle/>
          <a:p>
            <a:pPr algn="ctr" eaLnBrk="1" hangingPunct="1"/>
            <a:r>
              <a:rPr lang="en-US" sz="3600" dirty="0"/>
              <a:t>ESTRUCTURA DE GÉNESIS</a:t>
            </a:r>
          </a:p>
        </p:txBody>
      </p:sp>
    </p:spTree>
    <p:extLst>
      <p:ext uri="{BB962C8B-B14F-4D97-AF65-F5344CB8AC3E}">
        <p14:creationId xmlns:p14="http://schemas.microsoft.com/office/powerpoint/2010/main" val="3787022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body" idx="1"/>
          </p:nvPr>
        </p:nvSpPr>
        <p:spPr>
          <a:xfrm>
            <a:off x="914399" y="1393853"/>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Arca = </a:t>
            </a:r>
            <a:r>
              <a:rPr lang="es-CO" dirty="0">
                <a:effectLst>
                  <a:outerShdw blurRad="38100" dist="38100" dir="2700000" algn="tl">
                    <a:srgbClr val="000000">
                      <a:alpha val="43137"/>
                    </a:srgbClr>
                  </a:outerShdw>
                </a:effectLst>
                <a:latin typeface="Calibri" panose="020F0502020204030204" pitchFamily="34" charset="0"/>
                <a:ea typeface="+mn-ea"/>
                <a:cs typeface="+mn-cs"/>
              </a:rPr>
              <a:t>135 metros largo X 22.5 metros ancho X 13.5 metros alto.</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Arca capaz de albergar 125.000 animales</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sp>
        <p:nvSpPr>
          <p:cNvPr id="5" name="Rectangle 2">
            <a:extLst>
              <a:ext uri="{FF2B5EF4-FFF2-40B4-BE49-F238E27FC236}">
                <a16:creationId xmlns:a16="http://schemas.microsoft.com/office/drawing/2014/main" id="{36D1FD63-65ED-4CD0-9296-305F306DB4D3}"/>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rPr>
              <a:t>Dimensiones del Arca</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Génesis</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 </a:t>
            </a:r>
            <a:r>
              <a:rPr lang="en-US" sz="2800" dirty="0">
                <a:solidFill>
                  <a:schemeClr val="tx1"/>
                </a:solidFill>
                <a:effectLst>
                  <a:outerShdw blurRad="38100" dist="38100" dir="2700000" algn="tl">
                    <a:srgbClr val="000000">
                      <a:alpha val="43137"/>
                    </a:srgbClr>
                  </a:outerShdw>
                </a:effectLst>
                <a:ea typeface="+mn-ea"/>
                <a:cs typeface="+mn-cs"/>
              </a:rPr>
              <a:t>6</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:15)</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A0AAF84D-F8C6-4437-B4EC-DE6E4207A8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3565174"/>
            <a:ext cx="5666895" cy="3187629"/>
          </a:xfrm>
          <a:prstGeom prst="rect">
            <a:avLst/>
          </a:prstGeom>
        </p:spPr>
      </p:pic>
      <p:pic>
        <p:nvPicPr>
          <p:cNvPr id="2" name="Picture 1">
            <a:extLst>
              <a:ext uri="{FF2B5EF4-FFF2-40B4-BE49-F238E27FC236}">
                <a16:creationId xmlns:a16="http://schemas.microsoft.com/office/drawing/2014/main" id="{06F47F4D-D3E7-5022-28CB-49AA621E3C4B}"/>
              </a:ext>
            </a:extLst>
          </p:cNvPr>
          <p:cNvPicPr>
            <a:picLocks noChangeAspect="1"/>
          </p:cNvPicPr>
          <p:nvPr/>
        </p:nvPicPr>
        <p:blipFill>
          <a:blip r:embed="rId3"/>
          <a:stretch>
            <a:fillRect/>
          </a:stretch>
        </p:blipFill>
        <p:spPr>
          <a:xfrm>
            <a:off x="7315200" y="121812"/>
            <a:ext cx="1743607" cy="124978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2954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No solo el arca fue levantada del suelo, sino que también flotó sobre la superficie de las aguas. Navegó únicamente en el sentido de que era impulsada por el viento que hubiera; así que comenzó a flotar sobre la superficie de las aguas, alejándose de su posición original. De hecho, comenzó en el área de Mesopotamia y flotó hasta el área del Monte Ararat, que podría estar en cualquiera de los actuales países del sur de Rusia, Turquía o Armenia</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a:t>
            </a:r>
            <a:r>
              <a:rPr lang="en-US" altLang="en-US" sz="1800" dirty="0">
                <a:effectLst>
                  <a:outerShdw blurRad="38100" dist="38100" dir="2700000" algn="tl">
                    <a:srgbClr val="000000"/>
                  </a:outerShdw>
                </a:effectLst>
                <a:latin typeface="Calibri" panose="020F0502020204030204" pitchFamily="34" charset="0"/>
                <a:cs typeface="+mn-cs"/>
              </a:rPr>
              <a:t>172</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3" name="Picture 2">
            <a:extLst>
              <a:ext uri="{FF2B5EF4-FFF2-40B4-BE49-F238E27FC236}">
                <a16:creationId xmlns:a16="http://schemas.microsoft.com/office/drawing/2014/main" id="{BEAF4C6C-FBBC-BF80-D7AD-73D5823DA1F0}"/>
              </a:ext>
            </a:extLst>
          </p:cNvPr>
          <p:cNvPicPr>
            <a:picLocks noChangeAspect="1"/>
          </p:cNvPicPr>
          <p:nvPr/>
        </p:nvPicPr>
        <p:blipFill>
          <a:blip r:embed="rId4"/>
          <a:stretch>
            <a:fillRect/>
          </a:stretch>
        </p:blipFill>
        <p:spPr>
          <a:xfrm>
            <a:off x="7602062" y="92384"/>
            <a:ext cx="1465738" cy="1050616"/>
          </a:xfrm>
          <a:prstGeom prst="rect">
            <a:avLst/>
          </a:prstGeom>
        </p:spPr>
      </p:pic>
    </p:spTree>
    <p:extLst>
      <p:ext uri="{BB962C8B-B14F-4D97-AF65-F5344CB8AC3E}">
        <p14:creationId xmlns:p14="http://schemas.microsoft.com/office/powerpoint/2010/main" val="21786941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C5C69-C377-0222-F2A9-4D5ACDDAD00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B61297D-5FB9-0D0C-3DB4-02BE270D7FA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a:extLst>
              <a:ext uri="{FF2B5EF4-FFF2-40B4-BE49-F238E27FC236}">
                <a16:creationId xmlns:a16="http://schemas.microsoft.com/office/drawing/2014/main" id="{14C63031-18E2-FB32-381B-7FF34417B89D}"/>
              </a:ext>
            </a:extLst>
          </p:cNvPr>
          <p:cNvSpPr>
            <a:spLocks noGrp="1"/>
          </p:cNvSpPr>
          <p:nvPr>
            <p:ph idx="1"/>
          </p:nvPr>
        </p:nvSpPr>
        <p:spPr>
          <a:xfrm>
            <a:off x="1219200" y="0"/>
            <a:ext cx="6934200" cy="2819400"/>
          </a:xfrm>
        </p:spPr>
        <p:txBody>
          <a:bodyPr/>
          <a:lstStyle/>
          <a:p>
            <a:pPr marL="0" lvl="0" indent="0" algn="ctr" defTabSz="685800">
              <a:spcBef>
                <a:spcPct val="0"/>
              </a:spcBef>
              <a:spcAft>
                <a:spcPts val="1200"/>
              </a:spcAft>
              <a:buNone/>
              <a:defRPr/>
            </a:pPr>
            <a:r>
              <a:rPr lang="en-US" sz="4000" kern="1200" dirty="0">
                <a:solidFill>
                  <a:schemeClr val="tx2"/>
                </a:solidFill>
                <a:ea typeface="+mj-ea"/>
              </a:rPr>
              <a:t>Éxodo 9:24</a:t>
            </a:r>
          </a:p>
          <a:p>
            <a:pPr marL="0" lvl="0" indent="0" algn="just" eaLnBrk="1" hangingPunct="1">
              <a:spcBef>
                <a:spcPts val="0"/>
              </a:spcBef>
              <a:spcAft>
                <a:spcPts val="0"/>
              </a:spcAft>
              <a:buClrTx/>
              <a:buNone/>
            </a:pP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a:t>
            </a:r>
            <a:r>
              <a:rPr lang="es-CO" kern="1200" dirty="0">
                <a:solidFill>
                  <a:srgbClr val="FFFFFF"/>
                </a:solidFill>
                <a:effectLst>
                  <a:outerShdw blurRad="38100" dist="38100" dir="2700000" algn="tl">
                    <a:srgbClr val="000000">
                      <a:alpha val="43137"/>
                    </a:srgbClr>
                  </a:outerShdw>
                </a:effectLst>
                <a:cs typeface="Arial" panose="020B0604020202020204" pitchFamily="34" charset="0"/>
              </a:rPr>
              <a:t>Y hubo granizo muy intenso, y fuego centelleando continuamente en medio del granizo, muy pesado, tal como no había habido en </a:t>
            </a:r>
            <a:r>
              <a:rPr lang="es-CO" b="1" u="sng" kern="1200" dirty="0">
                <a:solidFill>
                  <a:srgbClr val="FFFFCC"/>
                </a:solidFill>
                <a:effectLst>
                  <a:outerShdw blurRad="38100" dist="38100" dir="2700000" algn="tl">
                    <a:srgbClr val="000000">
                      <a:alpha val="43137"/>
                    </a:srgbClr>
                  </a:outerShdw>
                </a:effectLst>
                <a:cs typeface="Arial" panose="020B0604020202020204" pitchFamily="34" charset="0"/>
              </a:rPr>
              <a:t>toda</a:t>
            </a:r>
            <a:r>
              <a:rPr lang="es-CO" kern="1200" dirty="0">
                <a:solidFill>
                  <a:srgbClr val="FFFFFF"/>
                </a:solidFill>
                <a:effectLst>
                  <a:outerShdw blurRad="38100" dist="38100" dir="2700000" algn="tl">
                    <a:srgbClr val="000000">
                      <a:alpha val="43137"/>
                    </a:srgbClr>
                  </a:outerShdw>
                </a:effectLst>
                <a:cs typeface="Arial" panose="020B0604020202020204" pitchFamily="34" charset="0"/>
              </a:rPr>
              <a:t> la tierra de </a:t>
            </a:r>
            <a:r>
              <a:rPr lang="es-CO" b="1" u="sng" kern="1200" dirty="0">
                <a:solidFill>
                  <a:srgbClr val="FFFFCC"/>
                </a:solidFill>
                <a:effectLst>
                  <a:outerShdw blurRad="38100" dist="38100" dir="2700000" algn="tl">
                    <a:srgbClr val="000000">
                      <a:alpha val="43137"/>
                    </a:srgbClr>
                  </a:outerShdw>
                </a:effectLst>
                <a:cs typeface="Arial" panose="020B0604020202020204" pitchFamily="34" charset="0"/>
              </a:rPr>
              <a:t>Egipto</a:t>
            </a:r>
            <a:r>
              <a:rPr lang="es-CO" kern="1200" dirty="0">
                <a:solidFill>
                  <a:srgbClr val="FFFFFF"/>
                </a:solidFill>
                <a:effectLst>
                  <a:outerShdw blurRad="38100" dist="38100" dir="2700000" algn="tl">
                    <a:srgbClr val="000000">
                      <a:alpha val="43137"/>
                    </a:srgbClr>
                  </a:outerShdw>
                </a:effectLst>
                <a:cs typeface="Arial" panose="020B0604020202020204" pitchFamily="34" charset="0"/>
              </a:rPr>
              <a:t> desde que llegó a ser una nación</a:t>
            </a:r>
            <a:r>
              <a:rPr lang="es-CO" sz="3600" kern="1200" dirty="0">
                <a:solidFill>
                  <a:srgbClr val="FFFFFF"/>
                </a:solidFill>
                <a:effectLst>
                  <a:outerShdw blurRad="38100" dist="38100" dir="2700000" algn="tl">
                    <a:srgbClr val="000000">
                      <a:alpha val="43137"/>
                    </a:srgbClr>
                  </a:outerShdw>
                </a:effectLst>
                <a:cs typeface="Arial" panose="020B0604020202020204" pitchFamily="34" charset="0"/>
              </a:rPr>
              <a:t>.</a:t>
            </a:r>
            <a:endParaRPr lang="en-US" sz="3600" kern="1200" dirty="0">
              <a:solidFill>
                <a:srgbClr val="FFFFFF"/>
              </a:solidFill>
              <a:effectLst>
                <a:outerShdw blurRad="38100" dist="38100" dir="2700000" algn="tl">
                  <a:srgbClr val="000000">
                    <a:alpha val="43137"/>
                  </a:srgbClr>
                </a:outerShdw>
              </a:effectLst>
              <a:cs typeface="Arial" panose="020B0604020202020204" pitchFamily="34" charset="0"/>
            </a:endParaRPr>
          </a:p>
        </p:txBody>
      </p:sp>
      <p:pic>
        <p:nvPicPr>
          <p:cNvPr id="4" name="Picture 3">
            <a:extLst>
              <a:ext uri="{FF2B5EF4-FFF2-40B4-BE49-F238E27FC236}">
                <a16:creationId xmlns:a16="http://schemas.microsoft.com/office/drawing/2014/main" id="{A7094290-9606-B473-EE86-025F8295B7B7}"/>
              </a:ext>
            </a:extLst>
          </p:cNvPr>
          <p:cNvPicPr>
            <a:picLocks noChangeAspect="1"/>
          </p:cNvPicPr>
          <p:nvPr/>
        </p:nvPicPr>
        <p:blipFill>
          <a:blip r:embed="rId3"/>
          <a:stretch>
            <a:fillRect/>
          </a:stretch>
        </p:blipFill>
        <p:spPr>
          <a:xfrm>
            <a:off x="2658396" y="3428999"/>
            <a:ext cx="4055807" cy="2286000"/>
          </a:xfrm>
          <a:prstGeom prst="rect">
            <a:avLst/>
          </a:prstGeom>
        </p:spPr>
      </p:pic>
    </p:spTree>
    <p:extLst>
      <p:ext uri="{BB962C8B-B14F-4D97-AF65-F5344CB8AC3E}">
        <p14:creationId xmlns:p14="http://schemas.microsoft.com/office/powerpoint/2010/main" val="290414380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5800" y="228600"/>
            <a:ext cx="7772400" cy="914400"/>
          </a:xfrm>
        </p:spPr>
        <p:txBody>
          <a:bodyPr/>
          <a:lstStyle/>
          <a:p>
            <a:pPr algn="ctr" eaLnBrk="1" hangingPunct="1"/>
            <a:r>
              <a:rPr lang="en-US" sz="3600" kern="1200" dirty="0">
                <a:effectLst>
                  <a:outerShdw blurRad="38100" dist="38100" dir="2700000" algn="tl">
                    <a:srgbClr val="000000">
                      <a:alpha val="43137"/>
                    </a:srgbClr>
                  </a:outerShdw>
                </a:effectLst>
                <a:latin typeface="Calibri" panose="020F0502020204030204" pitchFamily="34" charset="0"/>
              </a:rPr>
              <a:t>H.C. Leupold </a:t>
            </a:r>
            <a:br>
              <a:rPr lang="en-US" sz="2000" dirty="0">
                <a:effectLst>
                  <a:outerShdw blurRad="38100" dist="38100" dir="2700000" algn="tl">
                    <a:srgbClr val="000000">
                      <a:alpha val="43137"/>
                    </a:srgbClr>
                  </a:outerShdw>
                </a:effectLst>
                <a:latin typeface="Book Antiqua" pitchFamily="18" charset="0"/>
                <a:cs typeface="Calibri" panose="020F0502020204030204" pitchFamily="34" charset="0"/>
              </a:rPr>
            </a:br>
            <a:r>
              <a:rPr lang="en-US" sz="20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Exposition of Genesis</a:t>
            </a:r>
            <a:r>
              <a:rPr lang="en-US" sz="2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Baker, 1942), vol. 1, p. 301-302. </a:t>
            </a:r>
          </a:p>
        </p:txBody>
      </p:sp>
      <p:sp>
        <p:nvSpPr>
          <p:cNvPr id="45059" name="Rectangle 3"/>
          <p:cNvSpPr>
            <a:spLocks noGrp="1" noChangeArrowheads="1"/>
          </p:cNvSpPr>
          <p:nvPr>
            <p:ph type="body" idx="1"/>
          </p:nvPr>
        </p:nvSpPr>
        <p:spPr>
          <a:xfrm>
            <a:off x="0" y="1393179"/>
            <a:ext cx="9144000" cy="5410200"/>
          </a:xfrm>
        </p:spPr>
        <p:txBody>
          <a:bodyPr/>
          <a:lstStyle/>
          <a:p>
            <a:pPr marL="0" indent="0" algn="just" eaLnBrk="1" hangingPunct="1">
              <a:buFont typeface="Wingdings" pitchFamily="2" charset="2"/>
              <a:buNone/>
              <a:defRPr/>
            </a:pP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a:t>
            </a:r>
            <a:r>
              <a:rPr lang="es-CO" sz="24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todos</a:t>
            </a:r>
            <a:r>
              <a:rPr lang="es-CO" sz="24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los altos montes debajo de </a:t>
            </a:r>
            <a:r>
              <a:rPr lang="es-CO" sz="24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todos</a:t>
            </a:r>
            <a:r>
              <a:rPr lang="es-CO" sz="24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los cielos.” Una sola de estas expresiones casi exigiría la impresión de que el autor intenta comunicar la idea de la absoluta universalidad del Diluvio… Sin embargo, dado que se sabe que “todo” se usa en un sentido relativo, el escritor elimina toda ambigüedad al añadir la frase “debajo de todos los cielos”. Un doble “todo” (kol) no puede permitir un sentido tan relativo. Casi constituye un superlativo hebreo. Por lo tanto, creemos que el texto resuelve la cuestión de la universalidad del diluvio. Como objeción a esta interpretación, aquellos que creen en un diluvio limitado… señalan el hecho de que kol se usa en un sentido relativo, como claramente ocurre en pasajes como Génesis 41:57; Éxodo 9:25, 10:15; Deuteronomio 2:25; y 1 Reyes 10:24. Sin embargo, seguimos insistiendo en que este hecho podría refutar un solo kol, pero nunca un doble kol, como aparece en nuestro versículo</a:t>
            </a:r>
            <a:r>
              <a:rPr lang="en-US" sz="2400" dirty="0">
                <a:effectLst>
                  <a:outerShdw blurRad="38100" dist="38100" dir="2700000" algn="tl">
                    <a:srgbClr val="000000">
                      <a:alpha val="43137"/>
                    </a:srgbClr>
                  </a:outerShdw>
                </a:effectLst>
                <a:latin typeface="Abadi MT Condensed Light" pitchFamily="34" charset="0"/>
                <a:cs typeface="Calibri" panose="020F0502020204030204" pitchFamily="34" charset="0"/>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562100"/>
            <a:ext cx="9144000" cy="23241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La subida del agua fue rápida para 'sostener el arca', lo que indica una profundidad de al menos veinte pies en las primeras fases del Diluvio, ya que el Arca tenía al menos cuarenta y cuatro pies de altura y estaba muy cargada</a:t>
            </a:r>
            <a:r>
              <a:rPr lang="en-US" dirty="0">
                <a:effectLst>
                  <a:outerShdw blurRad="38100" dist="38100" dir="2700000" algn="tl">
                    <a:srgbClr val="000000">
                      <a:alpha val="43137"/>
                    </a:srgbClr>
                  </a:outerShdw>
                </a:effectLst>
              </a:rPr>
              <a:t>.”</a:t>
            </a:r>
          </a:p>
          <a:p>
            <a:pPr marL="0" indent="0" algn="just">
              <a:buNone/>
            </a:pP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a:t>
            </a:r>
            <a:r>
              <a:rPr lang="en-US" altLang="en-US" sz="1800" dirty="0">
                <a:effectLst>
                  <a:outerShdw blurRad="38100" dist="38100" dir="2700000" algn="tl">
                    <a:srgbClr val="000000"/>
                  </a:outerShdw>
                </a:effectLst>
                <a:latin typeface="Calibri" panose="020F0502020204030204" pitchFamily="34" charset="0"/>
                <a:cs typeface="+mn-cs"/>
              </a:rPr>
              <a:t>200</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08D47B1-F193-16AE-7528-ED258113BB76}"/>
              </a:ext>
            </a:extLst>
          </p:cNvPr>
          <p:cNvPicPr>
            <a:picLocks noChangeAspect="1"/>
          </p:cNvPicPr>
          <p:nvPr/>
        </p:nvPicPr>
        <p:blipFill>
          <a:blip r:embed="rId3"/>
          <a:stretch>
            <a:fillRect/>
          </a:stretch>
        </p:blipFill>
        <p:spPr>
          <a:xfrm>
            <a:off x="7566168" y="95854"/>
            <a:ext cx="1469263" cy="1054699"/>
          </a:xfrm>
          <a:prstGeom prst="rect">
            <a:avLst/>
          </a:prstGeom>
        </p:spPr>
      </p:pic>
    </p:spTree>
    <p:extLst>
      <p:ext uri="{BB962C8B-B14F-4D97-AF65-F5344CB8AC3E}">
        <p14:creationId xmlns:p14="http://schemas.microsoft.com/office/powerpoint/2010/main" val="365911365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Genesis 7:21–23a </a:t>
            </a:r>
            <a:r>
              <a:rPr lang="es-CO" dirty="0">
                <a:effectLst>
                  <a:outerShdw blurRad="38100" dist="38100" dir="2700000" algn="tl">
                    <a:srgbClr val="000000">
                      <a:alpha val="43137"/>
                    </a:srgbClr>
                  </a:outerShdw>
                </a:effectLst>
              </a:rPr>
              <a:t>describe la universalidad de la destrucción… El énfasis está claramente en la destrucción de todos los seres vivientes sobre la tierra seca que tenían aliento de vida, excluyendo nuevamente toda la vida marina… La palabra hebrea significa ‘borrado’. Fueron borrados</a:t>
            </a:r>
            <a:r>
              <a:rPr lang="en-US"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a:t>
            </a:r>
            <a:r>
              <a:rPr lang="en-US" altLang="en-US" sz="1800" dirty="0">
                <a:effectLst>
                  <a:outerShdw blurRad="38100" dist="38100" dir="2700000" algn="tl">
                    <a:srgbClr val="000000"/>
                  </a:outerShdw>
                </a:effectLst>
                <a:latin typeface="Calibri" panose="020F0502020204030204" pitchFamily="34" charset="0"/>
                <a:cs typeface="+mn-cs"/>
              </a:rPr>
              <a:t>172</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3" name="Picture 2">
            <a:extLst>
              <a:ext uri="{FF2B5EF4-FFF2-40B4-BE49-F238E27FC236}">
                <a16:creationId xmlns:a16="http://schemas.microsoft.com/office/drawing/2014/main" id="{9855E1B7-8DB5-A31B-44EC-8F2EB3771BD8}"/>
              </a:ext>
            </a:extLst>
          </p:cNvPr>
          <p:cNvPicPr>
            <a:picLocks noChangeAspect="1"/>
          </p:cNvPicPr>
          <p:nvPr/>
        </p:nvPicPr>
        <p:blipFill>
          <a:blip r:embed="rId4"/>
          <a:stretch>
            <a:fillRect/>
          </a:stretch>
        </p:blipFill>
        <p:spPr>
          <a:xfrm>
            <a:off x="7614721" y="31694"/>
            <a:ext cx="1469263" cy="1054699"/>
          </a:xfrm>
          <a:prstGeom prst="rect">
            <a:avLst/>
          </a:prstGeom>
        </p:spPr>
      </p:pic>
    </p:spTree>
    <p:extLst>
      <p:ext uri="{BB962C8B-B14F-4D97-AF65-F5344CB8AC3E}">
        <p14:creationId xmlns:p14="http://schemas.microsoft.com/office/powerpoint/2010/main" val="85658176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F7E8-AECF-468C-8527-37122A6624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Rectangle 3"/>
          <p:cNvSpPr>
            <a:spLocks noGrp="1" noChangeArrowheads="1"/>
          </p:cNvSpPr>
          <p:nvPr>
            <p:ph sz="half" idx="2"/>
          </p:nvPr>
        </p:nvSpPr>
        <p:spPr>
          <a:xfrm>
            <a:off x="0" y="0"/>
            <a:ext cx="9144000" cy="4171950"/>
          </a:xfrm>
          <a:noFill/>
          <a:ln w="28575">
            <a:noFill/>
          </a:ln>
        </p:spPr>
        <p:txBody>
          <a:bodyPr/>
          <a:lstStyle/>
          <a:p>
            <a:pPr marL="0" indent="0" algn="ctr" eaLnBrk="1" hangingPunct="1">
              <a:spcBef>
                <a:spcPts val="0"/>
              </a:spcBef>
              <a:spcAft>
                <a:spcPts val="1200"/>
              </a:spcAft>
              <a:buNone/>
              <a:defRPr/>
            </a:pPr>
            <a:r>
              <a:rPr lang="en-US" sz="4000" dirty="0">
                <a:solidFill>
                  <a:srgbClr val="00FFFF"/>
                </a:solidFill>
                <a:ea typeface="+mj-ea"/>
                <a:cs typeface="+mj-cs"/>
              </a:rPr>
              <a:t>Hechos 17:26</a:t>
            </a:r>
          </a:p>
          <a:p>
            <a:pPr marL="0" indent="0" algn="just" eaLnBrk="1" hangingPunct="1">
              <a:spcBef>
                <a:spcPts val="0"/>
              </a:spcBef>
              <a:buNone/>
              <a:defRPr/>
            </a:pPr>
            <a:r>
              <a:rPr lang="en-US" sz="3600" dirty="0">
                <a:effectLst>
                  <a:outerShdw blurRad="38100" dist="38100" dir="2700000" algn="tl">
                    <a:srgbClr val="000000">
                      <a:alpha val="43137"/>
                    </a:srgbClr>
                  </a:outerShdw>
                </a:effectLst>
              </a:rPr>
              <a:t>“</a:t>
            </a:r>
            <a:r>
              <a:rPr lang="es-CO" sz="3600" dirty="0">
                <a:effectLst>
                  <a:outerShdw blurRad="38100" dist="38100" dir="2700000" algn="tl">
                    <a:srgbClr val="000000">
                      <a:alpha val="43137"/>
                    </a:srgbClr>
                  </a:outerShdw>
                </a:effectLst>
              </a:rPr>
              <a:t>»</a:t>
            </a:r>
            <a:r>
              <a:rPr lang="es-CO" sz="3600" b="1" u="sng" dirty="0">
                <a:solidFill>
                  <a:srgbClr val="FFFFCC"/>
                </a:solidFill>
                <a:effectLst>
                  <a:outerShdw blurRad="38100" dist="38100" dir="2700000" algn="tl">
                    <a:srgbClr val="000000">
                      <a:alpha val="43137"/>
                    </a:srgbClr>
                  </a:outerShdw>
                </a:effectLst>
              </a:rPr>
              <a:t>De uno solo, Dios hizo todas las naciones</a:t>
            </a:r>
            <a:r>
              <a:rPr lang="es-CO" sz="3600" dirty="0">
                <a:effectLst>
                  <a:outerShdw blurRad="38100" dist="38100" dir="2700000" algn="tl">
                    <a:srgbClr val="000000">
                      <a:alpha val="43137"/>
                    </a:srgbClr>
                  </a:outerShdw>
                </a:effectLst>
              </a:rPr>
              <a:t> del mundo para que habitaran sobre toda la superficie de la tierra, habiendo determinado sus tiempos y las fronteras de los lugares donde viven,</a:t>
            </a:r>
            <a:r>
              <a:rPr lang="en-US" sz="3600" dirty="0">
                <a:effectLst>
                  <a:outerShdw blurRad="38100" dist="38100" dir="2700000" algn="tl">
                    <a:srgbClr val="000000">
                      <a:alpha val="43137"/>
                    </a:srgbClr>
                  </a:outerShdw>
                </a:effectLst>
              </a:rPr>
              <a:t>.” (Italicas adicionadas) </a:t>
            </a:r>
          </a:p>
        </p:txBody>
      </p:sp>
      <p:sp>
        <p:nvSpPr>
          <p:cNvPr id="2" name="Slide Number Placeholder 1">
            <a:extLst>
              <a:ext uri="{FF2B5EF4-FFF2-40B4-BE49-F238E27FC236}">
                <a16:creationId xmlns:a16="http://schemas.microsoft.com/office/drawing/2014/main" id="{ABAC8E0D-33C1-4372-9C9B-8A2EB9038E3D}"/>
              </a:ext>
            </a:extLst>
          </p:cNvPr>
          <p:cNvSpPr txBox="1">
            <a:spLocks/>
          </p:cNvSpPr>
          <p:nvPr/>
        </p:nvSpPr>
        <p:spPr>
          <a:xfrm>
            <a:off x="8229600" y="6248400"/>
            <a:ext cx="6858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600" b="1">
                <a:latin typeface="Calibri" panose="020F0502020204030204" pitchFamily="34" charset="0"/>
                <a:cs typeface="Calibri" panose="020F0502020204030204" pitchFamily="34" charset="0"/>
              </a:rPr>
              <a:pPr algn="r">
                <a:defRPr/>
              </a:pPr>
              <a:t>46</a:t>
            </a:fld>
            <a:endParaRPr lang="en-US"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4568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E7D88-D33D-CDE8-9E74-8976933D2E2F}"/>
              </a:ext>
            </a:extLst>
          </p:cNvPr>
          <p:cNvPicPr>
            <a:picLocks noChangeAspect="1"/>
          </p:cNvPicPr>
          <p:nvPr/>
        </p:nvPicPr>
        <p:blipFill>
          <a:blip r:embed="rId2"/>
          <a:stretch>
            <a:fillRect/>
          </a:stretch>
        </p:blipFill>
        <p:spPr>
          <a:xfrm>
            <a:off x="797021" y="629274"/>
            <a:ext cx="7549957" cy="5764364"/>
          </a:xfrm>
          <a:prstGeom prst="rect">
            <a:avLst/>
          </a:prstGeom>
        </p:spPr>
      </p:pic>
      <p:sp>
        <p:nvSpPr>
          <p:cNvPr id="7" name="TextBox 6">
            <a:extLst>
              <a:ext uri="{FF2B5EF4-FFF2-40B4-BE49-F238E27FC236}">
                <a16:creationId xmlns:a16="http://schemas.microsoft.com/office/drawing/2014/main" id="{C6F3F033-CD43-EE09-7A96-F7F869C02676}"/>
              </a:ext>
            </a:extLst>
          </p:cNvPr>
          <p:cNvSpPr txBox="1"/>
          <p:nvPr/>
        </p:nvSpPr>
        <p:spPr>
          <a:xfrm>
            <a:off x="1272635" y="76200"/>
            <a:ext cx="6598730" cy="461665"/>
          </a:xfrm>
          <a:prstGeom prst="rect">
            <a:avLst/>
          </a:prstGeom>
          <a:noFill/>
        </p:spPr>
        <p:txBody>
          <a:bodyPr wrap="none" rtlCol="0">
            <a:spAutoFit/>
          </a:bodyPr>
          <a:lstStyle/>
          <a:p>
            <a:r>
              <a:rPr lang="es-CO" dirty="0">
                <a:solidFill>
                  <a:schemeClr val="tx2"/>
                </a:solidFill>
              </a:rPr>
              <a:t> </a:t>
            </a:r>
            <a:r>
              <a:rPr lang="es-CO" dirty="0">
                <a:solidFill>
                  <a:schemeClr val="tx2"/>
                </a:solidFill>
                <a:latin typeface="Calibri" panose="020F0502020204030204" pitchFamily="34" charset="0"/>
                <a:ea typeface="Calibri" panose="020F0502020204030204" pitchFamily="34" charset="0"/>
                <a:cs typeface="Calibri" panose="020F0502020204030204" pitchFamily="34" charset="0"/>
              </a:rPr>
              <a:t>Las edades de los patriarcas desde Adán hasta Noé</a:t>
            </a:r>
          </a:p>
        </p:txBody>
      </p:sp>
      <p:sp>
        <p:nvSpPr>
          <p:cNvPr id="8" name="TextBox 7">
            <a:extLst>
              <a:ext uri="{FF2B5EF4-FFF2-40B4-BE49-F238E27FC236}">
                <a16:creationId xmlns:a16="http://schemas.microsoft.com/office/drawing/2014/main" id="{0DE777F9-865B-95F2-B4F1-F26A734095F6}"/>
              </a:ext>
            </a:extLst>
          </p:cNvPr>
          <p:cNvSpPr txBox="1"/>
          <p:nvPr/>
        </p:nvSpPr>
        <p:spPr>
          <a:xfrm>
            <a:off x="4419600" y="6345341"/>
            <a:ext cx="4140877" cy="461665"/>
          </a:xfrm>
          <a:prstGeom prst="rect">
            <a:avLst/>
          </a:prstGeom>
          <a:noFill/>
        </p:spPr>
        <p:txBody>
          <a:bodyPr wrap="none" rtlCol="0">
            <a:spAutoFit/>
          </a:bodyPr>
          <a:lstStyle/>
          <a:p>
            <a:r>
              <a:rPr lang="es-CO" dirty="0"/>
              <a:t>Recurso: Respuestas en Génesis</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1104900" y="178594"/>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2094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lvl="0" indent="0" algn="ctr" defTabSz="685800">
              <a:spcBef>
                <a:spcPct val="0"/>
              </a:spcBef>
              <a:spcAft>
                <a:spcPts val="1200"/>
              </a:spcAft>
              <a:buClr>
                <a:srgbClr val="00FFFF"/>
              </a:buClr>
              <a:buNone/>
              <a:defRPr/>
            </a:pPr>
            <a:r>
              <a:rPr lang="en-US" sz="4000" kern="1200" dirty="0">
                <a:solidFill>
                  <a:srgbClr val="00FFFF"/>
                </a:solidFill>
                <a:cs typeface="Arial" panose="020B0604020202020204" pitchFamily="34" charset="0"/>
              </a:rPr>
              <a:t>Génesis 7:19-23</a:t>
            </a:r>
          </a:p>
          <a:p>
            <a:pPr marL="0" lvl="0" indent="0" algn="just" eaLnBrk="1" hangingPunct="1">
              <a:spcBef>
                <a:spcPts val="0"/>
              </a:spcBef>
              <a:buClr>
                <a:srgbClr val="00FFFF"/>
              </a:buClr>
              <a:buSzPct val="75000"/>
              <a:buNone/>
              <a:defRPr/>
            </a:pP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Las aguas continuaron aumentando más y más sobre la tierra, y fueron cubiertos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todos</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los altos montes que hay debajo de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todos</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los cielos… 21 Y pereció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toda</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carne que se mueve sobre la tierra: aves, ganados, bestias, y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lo que se mueve sobre la tierra, y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ser humano. 22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aquello en cuya nariz había aliento de espíritu de vida, todo lo que había sobre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la tierra </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firme, murió. 23 El Señor exterminó, pues,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ser viviente que había sobre la superficie de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la tierra</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Desde el hombre hasta los ganados, los reptiles y las aves del cielo, fueron exterminados de la tierra.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Solo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quedó Noé y los que estaban con él en el arca</a:t>
            </a:r>
            <a:r>
              <a:rPr lang="es-CO"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t>
            </a:r>
          </a:p>
        </p:txBody>
      </p:sp>
    </p:spTree>
    <p:extLst>
      <p:ext uri="{BB962C8B-B14F-4D97-AF65-F5344CB8AC3E}">
        <p14:creationId xmlns:p14="http://schemas.microsoft.com/office/powerpoint/2010/main" val="29498003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045B-2BCD-551A-E772-EC0EACCB36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510B8A-B7CA-37A2-D11B-88121CD84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05E3D046-D130-4750-67E0-CF181684F838}"/>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»Pondré enemistad</a:t>
            </a:r>
          </a:p>
          <a:p>
            <a:pPr algn="just"/>
            <a:r>
              <a:rPr lang="es-CO" sz="3600" dirty="0">
                <a:effectLst>
                  <a:outerShdw blurRad="38100" dist="38100" dir="2700000" algn="tl">
                    <a:srgbClr val="000000">
                      <a:alpha val="43137"/>
                    </a:srgbClr>
                  </a:outerShdw>
                </a:effectLst>
                <a:latin typeface="Calibri" panose="020F0502020204030204" pitchFamily="34" charset="0"/>
              </a:rPr>
              <a:t>Entre tú y la mujer,</a:t>
            </a:r>
          </a:p>
          <a:p>
            <a:pPr algn="just"/>
            <a:r>
              <a:rPr lang="es-CO" sz="3600" dirty="0">
                <a:effectLst>
                  <a:outerShdw blurRad="38100" dist="38100" dir="2700000" algn="tl">
                    <a:srgbClr val="000000">
                      <a:alpha val="43137"/>
                    </a:srgbClr>
                  </a:outerShdw>
                </a:effectLst>
                <a:latin typeface="Calibri" panose="020F0502020204030204" pitchFamily="34" charset="0"/>
              </a:rPr>
              <a:t>Y entre tu simiente y su simiente;</a:t>
            </a:r>
          </a:p>
          <a:p>
            <a:pPr algn="just"/>
            <a:r>
              <a:rPr lang="es-CO" sz="3600" dirty="0">
                <a:effectLst>
                  <a:outerShdw blurRad="38100" dist="38100" dir="2700000" algn="tl">
                    <a:srgbClr val="000000">
                      <a:alpha val="43137"/>
                    </a:srgbClr>
                  </a:outerShdw>
                </a:effectLst>
                <a:latin typeface="Calibri" panose="020F0502020204030204" pitchFamily="34" charset="0"/>
              </a:rPr>
              <a:t>Él te herirá en la cabeza,</a:t>
            </a:r>
          </a:p>
          <a:p>
            <a:pPr algn="just"/>
            <a:r>
              <a:rPr lang="es-CO" sz="3600" dirty="0">
                <a:effectLst>
                  <a:outerShdw blurRad="38100" dist="38100" dir="2700000" algn="tl">
                    <a:srgbClr val="000000">
                      <a:alpha val="43137"/>
                    </a:srgbClr>
                  </a:outerShdw>
                </a:effectLst>
                <a:latin typeface="Calibri" panose="020F0502020204030204" pitchFamily="34" charset="0"/>
              </a:rPr>
              <a:t>Y tú lo herirás en el talón».</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BAEF4745-9FDE-E5A8-B85D-387F864A3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371600"/>
            <a:ext cx="1755648" cy="1828800"/>
          </a:xfrm>
          <a:prstGeom prst="rect">
            <a:avLst/>
          </a:prstGeom>
        </p:spPr>
      </p:pic>
    </p:spTree>
    <p:extLst>
      <p:ext uri="{BB962C8B-B14F-4D97-AF65-F5344CB8AC3E}">
        <p14:creationId xmlns:p14="http://schemas.microsoft.com/office/powerpoint/2010/main" val="111165508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2971800" cy="1143000"/>
          </a:xfrm>
        </p:spPr>
        <p:txBody>
          <a:bodyPr/>
          <a:lstStyle/>
          <a:p>
            <a:pPr algn="ctr"/>
            <a:r>
              <a:rPr lang="en-US" sz="3600" dirty="0">
                <a:effectLst>
                  <a:outerShdw blurRad="38100" dist="38100" dir="2700000" algn="tl">
                    <a:srgbClr val="000000">
                      <a:alpha val="43137"/>
                    </a:srgbClr>
                  </a:outerShdw>
                </a:effectLst>
              </a:rPr>
              <a:t>¿Diluvio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Definición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Motivo</a:t>
            </a:r>
            <a:r>
              <a:rPr lang="en-US" dirty="0">
                <a:effectLst>
                  <a:outerShdw blurRad="38100" dist="38100" dir="2700000" algn="tl">
                    <a:srgbClr val="000000">
                      <a:alpha val="43137"/>
                    </a:srgbClr>
                  </a:outerShdw>
                </a:effectLst>
                <a:latin typeface="Calibri" panose="020F0502020204030204" pitchFamily="34" charset="0"/>
                <a:ea typeface="+mn-ea"/>
                <a:cs typeface="+mn-cs"/>
              </a:rPr>
              <a:t> - </a:t>
            </a:r>
            <a:r>
              <a:rPr lang="es-CO" dirty="0">
                <a:effectLst>
                  <a:outerShdw blurRad="38100" dist="38100" dir="2700000" algn="tl">
                    <a:srgbClr val="000000">
                      <a:alpha val="43137"/>
                    </a:srgbClr>
                  </a:outerShdw>
                </a:effectLst>
                <a:latin typeface="Calibri" panose="020F0502020204030204" pitchFamily="34" charset="0"/>
                <a:ea typeface="+mn-ea"/>
                <a:cs typeface="+mn-cs"/>
              </a:rPr>
              <a:t>Sincretismo de la Biblia con una protología de la tierra antigua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Argumentos biblícos</a:t>
            </a:r>
          </a:p>
          <a:p>
            <a:pPr marL="914400" lvl="1" indent="-457200" algn="just" eaLnBrk="1" hangingPunct="1">
              <a:spcBef>
                <a:spcPts val="0"/>
              </a:spcBef>
              <a:spcAft>
                <a:spcPts val="900"/>
              </a:spcAft>
              <a:defRPr/>
            </a:pPr>
            <a:r>
              <a:rPr lang="es-CO" sz="3000" dirty="0">
                <a:effectLst>
                  <a:outerShdw blurRad="38100" dist="38100" dir="2700000" algn="tl">
                    <a:srgbClr val="000000">
                      <a:alpha val="43137"/>
                    </a:srgbClr>
                  </a:outerShdw>
                </a:effectLst>
                <a:cs typeface="Calibri" panose="020F0502020204030204" pitchFamily="34" charset="0"/>
              </a:rPr>
              <a:t>Uso de "todo" en un sentido relativo</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(Génesis 41:57; </a:t>
            </a:r>
            <a:r>
              <a:rPr lang="en-US" sz="3000" dirty="0">
                <a:effectLst>
                  <a:outerShdw blurRad="38100" dist="38100" dir="2700000" algn="tl">
                    <a:srgbClr val="000000">
                      <a:alpha val="43137"/>
                    </a:srgbClr>
                  </a:outerShdw>
                </a:effectLst>
                <a:cs typeface="Calibri" panose="020F0502020204030204" pitchFamily="34" charset="0"/>
              </a:rPr>
              <a:t>É</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xodo 9:25, 10:15; Deuteronomio 2:25; y 1 Reyes 10:24)</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cs typeface="Calibri" panose="020F0502020204030204" pitchFamily="34" charset="0"/>
              </a:rPr>
              <a:t>Tierra</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000" dirty="0">
                <a:effectLst>
                  <a:outerShdw blurRad="38100" dist="38100" dir="2700000" algn="tl">
                    <a:srgbClr val="000000">
                      <a:alpha val="43137"/>
                    </a:srgbClr>
                  </a:outerShdw>
                </a:effectLst>
                <a:cs typeface="Calibri" panose="020F0502020204030204" pitchFamily="34" charset="0"/>
              </a:rPr>
              <a:t>Tierras locales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(Zac. 12:12; Mat. 2:6)</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cs typeface="Calibri" panose="020F0502020204030204" pitchFamily="34" charset="0"/>
              </a:rPr>
              <a:t>Lenguaje fenomenológico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 10:12-13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p>
        </p:txBody>
      </p:sp>
      <p:pic>
        <p:nvPicPr>
          <p:cNvPr id="6" name="Picture 5">
            <a:extLst>
              <a:ext uri="{FF2B5EF4-FFF2-40B4-BE49-F238E27FC236}">
                <a16:creationId xmlns:a16="http://schemas.microsoft.com/office/drawing/2014/main" id="{0752638B-4111-F1A2-4A05-9EC06E381E40}"/>
              </a:ext>
            </a:extLst>
          </p:cNvPr>
          <p:cNvPicPr>
            <a:picLocks noChangeAspect="1"/>
          </p:cNvPicPr>
          <p:nvPr/>
        </p:nvPicPr>
        <p:blipFill>
          <a:blip r:embed="rId2"/>
          <a:stretch>
            <a:fillRect/>
          </a:stretch>
        </p:blipFill>
        <p:spPr>
          <a:xfrm>
            <a:off x="7560437" y="88301"/>
            <a:ext cx="1469263" cy="1054699"/>
          </a:xfrm>
          <a:prstGeom prst="rect">
            <a:avLst/>
          </a:prstGeom>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6D2A3-8D23-C859-1DE3-02274AAF3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7684BB-534D-EF4A-54C6-899FC8B1C173}"/>
              </a:ext>
            </a:extLst>
          </p:cNvPr>
          <p:cNvSpPr>
            <a:spLocks noGrp="1"/>
          </p:cNvSpPr>
          <p:nvPr>
            <p:ph type="title"/>
          </p:nvPr>
        </p:nvSpPr>
        <p:spPr>
          <a:xfrm>
            <a:off x="2895600" y="0"/>
            <a:ext cx="2971800" cy="1143000"/>
          </a:xfrm>
        </p:spPr>
        <p:txBody>
          <a:bodyPr/>
          <a:lstStyle/>
          <a:p>
            <a:pPr algn="ctr"/>
            <a:r>
              <a:rPr lang="en-US" sz="3600" dirty="0">
                <a:effectLst>
                  <a:outerShdw blurRad="38100" dist="38100" dir="2700000" algn="tl">
                    <a:srgbClr val="000000">
                      <a:alpha val="43137"/>
                    </a:srgbClr>
                  </a:outerShdw>
                </a:effectLst>
              </a:rPr>
              <a:t>¿Diluvio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a:extLst>
              <a:ext uri="{FF2B5EF4-FFF2-40B4-BE49-F238E27FC236}">
                <a16:creationId xmlns:a16="http://schemas.microsoft.com/office/drawing/2014/main" id="{8BFAF30D-0E9A-47A7-39B7-2818241AB169}"/>
              </a:ext>
            </a:extLst>
          </p:cNvPr>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Definición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Motivo</a:t>
            </a:r>
            <a:r>
              <a:rPr lang="en-US" dirty="0">
                <a:effectLst>
                  <a:outerShdw blurRad="38100" dist="38100" dir="2700000" algn="tl">
                    <a:srgbClr val="000000">
                      <a:alpha val="43137"/>
                    </a:srgbClr>
                  </a:outerShdw>
                </a:effectLst>
                <a:latin typeface="Calibri" panose="020F0502020204030204" pitchFamily="34" charset="0"/>
                <a:ea typeface="+mn-ea"/>
                <a:cs typeface="+mn-cs"/>
              </a:rPr>
              <a:t> - </a:t>
            </a:r>
            <a:r>
              <a:rPr lang="es-CO" dirty="0">
                <a:effectLst>
                  <a:outerShdw blurRad="38100" dist="38100" dir="2700000" algn="tl">
                    <a:srgbClr val="000000">
                      <a:alpha val="43137"/>
                    </a:srgbClr>
                  </a:outerShdw>
                </a:effectLst>
                <a:latin typeface="Calibri" panose="020F0502020204030204" pitchFamily="34" charset="0"/>
                <a:ea typeface="+mn-ea"/>
                <a:cs typeface="+mn-cs"/>
              </a:rPr>
              <a:t>Sincretismo de la Biblia con una protología de la tierra antigua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Argumentos biblícos</a:t>
            </a:r>
          </a:p>
          <a:p>
            <a:pPr marL="914400" lvl="1" indent="-457200" algn="just" eaLnBrk="1" hangingPunct="1">
              <a:spcBef>
                <a:spcPts val="0"/>
              </a:spcBef>
              <a:spcAft>
                <a:spcPts val="900"/>
              </a:spcAft>
              <a:defRPr/>
            </a:pPr>
            <a:r>
              <a:rPr lang="es-CO" sz="3000" dirty="0">
                <a:effectLst>
                  <a:outerShdw blurRad="38100" dist="38100" dir="2700000" algn="tl">
                    <a:srgbClr val="000000">
                      <a:alpha val="43137"/>
                    </a:srgbClr>
                  </a:outerShdw>
                </a:effectLst>
                <a:cs typeface="Calibri" panose="020F0502020204030204" pitchFamily="34" charset="0"/>
              </a:rPr>
              <a:t>Uso de "todo" en un sentido relativo</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(Génesis 41:57; </a:t>
            </a:r>
            <a:r>
              <a:rPr lang="en-US" sz="3000" dirty="0">
                <a:effectLst>
                  <a:outerShdw blurRad="38100" dist="38100" dir="2700000" algn="tl">
                    <a:srgbClr val="000000">
                      <a:alpha val="43137"/>
                    </a:srgbClr>
                  </a:outerShdw>
                </a:effectLst>
                <a:cs typeface="Calibri" panose="020F0502020204030204" pitchFamily="34" charset="0"/>
              </a:rPr>
              <a:t>É</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xodo 9:25, 10:15; Deuteronomio 2:25; y 1 Reyes 10:24)</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cs typeface="Calibri" panose="020F0502020204030204" pitchFamily="34" charset="0"/>
              </a:rPr>
              <a:t>Tierra</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000" dirty="0">
                <a:effectLst>
                  <a:outerShdw blurRad="38100" dist="38100" dir="2700000" algn="tl">
                    <a:srgbClr val="000000">
                      <a:alpha val="43137"/>
                    </a:srgbClr>
                  </a:outerShdw>
                </a:effectLst>
                <a:cs typeface="Calibri" panose="020F0502020204030204" pitchFamily="34" charset="0"/>
              </a:rPr>
              <a:t>Tierras locales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(Zac. 12:12; Mat. 2:6)</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cs typeface="Calibri" panose="020F0502020204030204" pitchFamily="34" charset="0"/>
              </a:rPr>
              <a:t>Lenguaje fenomenológico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 10:12-13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p>
        </p:txBody>
      </p:sp>
      <p:pic>
        <p:nvPicPr>
          <p:cNvPr id="6" name="Picture 5">
            <a:extLst>
              <a:ext uri="{FF2B5EF4-FFF2-40B4-BE49-F238E27FC236}">
                <a16:creationId xmlns:a16="http://schemas.microsoft.com/office/drawing/2014/main" id="{FFEE207E-8845-6D20-E7D1-E924BBE1E410}"/>
              </a:ext>
            </a:extLst>
          </p:cNvPr>
          <p:cNvPicPr>
            <a:picLocks noChangeAspect="1"/>
          </p:cNvPicPr>
          <p:nvPr/>
        </p:nvPicPr>
        <p:blipFill>
          <a:blip r:embed="rId2"/>
          <a:stretch>
            <a:fillRect/>
          </a:stretch>
        </p:blipFill>
        <p:spPr>
          <a:xfrm>
            <a:off x="7560437" y="88301"/>
            <a:ext cx="1469263" cy="1054699"/>
          </a:xfrm>
          <a:prstGeom prst="rect">
            <a:avLst/>
          </a:prstGeom>
        </p:spPr>
      </p:pic>
    </p:spTree>
    <p:extLst>
      <p:ext uri="{BB962C8B-B14F-4D97-AF65-F5344CB8AC3E}">
        <p14:creationId xmlns:p14="http://schemas.microsoft.com/office/powerpoint/2010/main" val="189266679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F16AC-2998-7E1E-2F9F-6D21A96659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09AA8-461A-F5FE-75EF-3DF4B795848C}"/>
              </a:ext>
            </a:extLst>
          </p:cNvPr>
          <p:cNvSpPr>
            <a:spLocks noGrp="1"/>
          </p:cNvSpPr>
          <p:nvPr>
            <p:ph type="title"/>
          </p:nvPr>
        </p:nvSpPr>
        <p:spPr>
          <a:xfrm>
            <a:off x="2895600" y="0"/>
            <a:ext cx="2971800" cy="1143000"/>
          </a:xfrm>
        </p:spPr>
        <p:txBody>
          <a:bodyPr/>
          <a:lstStyle/>
          <a:p>
            <a:pPr algn="ctr"/>
            <a:r>
              <a:rPr lang="en-US" sz="3600" dirty="0">
                <a:effectLst>
                  <a:outerShdw blurRad="38100" dist="38100" dir="2700000" algn="tl">
                    <a:srgbClr val="000000">
                      <a:alpha val="43137"/>
                    </a:srgbClr>
                  </a:outerShdw>
                </a:effectLst>
              </a:rPr>
              <a:t>¿Diluvio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a:extLst>
              <a:ext uri="{FF2B5EF4-FFF2-40B4-BE49-F238E27FC236}">
                <a16:creationId xmlns:a16="http://schemas.microsoft.com/office/drawing/2014/main" id="{63A76BB9-9B84-D9B2-86E2-A36C122EBE52}"/>
              </a:ext>
            </a:extLst>
          </p:cNvPr>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Definición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Motivo</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 - </a:t>
            </a:r>
            <a:r>
              <a:rPr lang="es-CO"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Sincretismo de la Biblia con una protología de la tierra antigua</a:t>
            </a:r>
            <a:endPar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Argumentos biblícos</a:t>
            </a:r>
          </a:p>
          <a:p>
            <a:pPr marL="914400" lvl="1" indent="-457200" algn="just" eaLnBrk="1" hangingPunct="1">
              <a:spcBef>
                <a:spcPts val="0"/>
              </a:spcBef>
              <a:spcAft>
                <a:spcPts val="900"/>
              </a:spcAft>
              <a:defRPr/>
            </a:pPr>
            <a:r>
              <a:rPr lang="es-CO" sz="3000" dirty="0">
                <a:effectLst>
                  <a:outerShdw blurRad="38100" dist="38100" dir="2700000" algn="tl">
                    <a:srgbClr val="000000">
                      <a:alpha val="43137"/>
                    </a:srgbClr>
                  </a:outerShdw>
                </a:effectLst>
                <a:cs typeface="Calibri" panose="020F0502020204030204" pitchFamily="34" charset="0"/>
              </a:rPr>
              <a:t>Uso de "todo" en un sentido relativo</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(Génesis 41:57; </a:t>
            </a:r>
            <a:r>
              <a:rPr lang="en-US" sz="3000" dirty="0">
                <a:effectLst>
                  <a:outerShdw blurRad="38100" dist="38100" dir="2700000" algn="tl">
                    <a:srgbClr val="000000">
                      <a:alpha val="43137"/>
                    </a:srgbClr>
                  </a:outerShdw>
                </a:effectLst>
                <a:cs typeface="Calibri" panose="020F0502020204030204" pitchFamily="34" charset="0"/>
              </a:rPr>
              <a:t>É</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xodo 9:25, 10:15; Deuteronomio 2:25; y 1 Reyes 10:24)</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cs typeface="Calibri" panose="020F0502020204030204" pitchFamily="34" charset="0"/>
              </a:rPr>
              <a:t>Tierra</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000" dirty="0">
                <a:effectLst>
                  <a:outerShdw blurRad="38100" dist="38100" dir="2700000" algn="tl">
                    <a:srgbClr val="000000">
                      <a:alpha val="43137"/>
                    </a:srgbClr>
                  </a:outerShdw>
                </a:effectLst>
                <a:cs typeface="Calibri" panose="020F0502020204030204" pitchFamily="34" charset="0"/>
              </a:rPr>
              <a:t>Tierras locales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(Zac. 12:12; Mat. 2:6)</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cs typeface="Calibri" panose="020F0502020204030204" pitchFamily="34" charset="0"/>
              </a:rPr>
              <a:t>Lenguaje fenomenológico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 10:12-13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p>
        </p:txBody>
      </p:sp>
      <p:pic>
        <p:nvPicPr>
          <p:cNvPr id="6" name="Picture 5">
            <a:extLst>
              <a:ext uri="{FF2B5EF4-FFF2-40B4-BE49-F238E27FC236}">
                <a16:creationId xmlns:a16="http://schemas.microsoft.com/office/drawing/2014/main" id="{48DE3D13-F80B-3463-50AA-2C6932A10D9F}"/>
              </a:ext>
            </a:extLst>
          </p:cNvPr>
          <p:cNvPicPr>
            <a:picLocks noChangeAspect="1"/>
          </p:cNvPicPr>
          <p:nvPr/>
        </p:nvPicPr>
        <p:blipFill>
          <a:blip r:embed="rId2"/>
          <a:stretch>
            <a:fillRect/>
          </a:stretch>
        </p:blipFill>
        <p:spPr>
          <a:xfrm>
            <a:off x="7560437" y="88301"/>
            <a:ext cx="1469263" cy="1054699"/>
          </a:xfrm>
          <a:prstGeom prst="rect">
            <a:avLst/>
          </a:prstGeom>
        </p:spPr>
      </p:pic>
    </p:spTree>
    <p:extLst>
      <p:ext uri="{BB962C8B-B14F-4D97-AF65-F5344CB8AC3E}">
        <p14:creationId xmlns:p14="http://schemas.microsoft.com/office/powerpoint/2010/main" val="400073275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454A2-2C51-87C7-E89F-6DA7882640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BAC63D-FA6B-58EA-08CD-8499E6300C28}"/>
              </a:ext>
            </a:extLst>
          </p:cNvPr>
          <p:cNvSpPr>
            <a:spLocks noGrp="1"/>
          </p:cNvSpPr>
          <p:nvPr>
            <p:ph type="title"/>
          </p:nvPr>
        </p:nvSpPr>
        <p:spPr>
          <a:xfrm>
            <a:off x="2895600" y="0"/>
            <a:ext cx="2971800" cy="1143000"/>
          </a:xfrm>
        </p:spPr>
        <p:txBody>
          <a:bodyPr/>
          <a:lstStyle/>
          <a:p>
            <a:pPr algn="ctr"/>
            <a:r>
              <a:rPr lang="en-US" sz="3600" dirty="0">
                <a:effectLst>
                  <a:outerShdw blurRad="38100" dist="38100" dir="2700000" algn="tl">
                    <a:srgbClr val="000000">
                      <a:alpha val="43137"/>
                    </a:srgbClr>
                  </a:outerShdw>
                </a:effectLst>
              </a:rPr>
              <a:t>¿Diluvio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a:extLst>
              <a:ext uri="{FF2B5EF4-FFF2-40B4-BE49-F238E27FC236}">
                <a16:creationId xmlns:a16="http://schemas.microsoft.com/office/drawing/2014/main" id="{FA59AA5A-AA22-F012-F378-9DF051FB2E9B}"/>
              </a:ext>
            </a:extLst>
          </p:cNvPr>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Definición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Motivo</a:t>
            </a:r>
            <a:r>
              <a:rPr lang="en-US" dirty="0">
                <a:effectLst>
                  <a:outerShdw blurRad="38100" dist="38100" dir="2700000" algn="tl">
                    <a:srgbClr val="000000">
                      <a:alpha val="43137"/>
                    </a:srgbClr>
                  </a:outerShdw>
                </a:effectLst>
                <a:latin typeface="Calibri" panose="020F0502020204030204" pitchFamily="34" charset="0"/>
                <a:ea typeface="+mn-ea"/>
                <a:cs typeface="+mn-cs"/>
              </a:rPr>
              <a:t> - </a:t>
            </a:r>
            <a:r>
              <a:rPr lang="es-CO" dirty="0">
                <a:effectLst>
                  <a:outerShdw blurRad="38100" dist="38100" dir="2700000" algn="tl">
                    <a:srgbClr val="000000">
                      <a:alpha val="43137"/>
                    </a:srgbClr>
                  </a:outerShdw>
                </a:effectLst>
                <a:latin typeface="Calibri" panose="020F0502020204030204" pitchFamily="34" charset="0"/>
                <a:ea typeface="+mn-ea"/>
                <a:cs typeface="+mn-cs"/>
              </a:rPr>
              <a:t>Sincretismo de la Biblia con una protología de la tierra antigua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Argumentos biblícos</a:t>
            </a:r>
          </a:p>
          <a:p>
            <a:pPr marL="914400" lvl="1" indent="-457200" algn="just" eaLnBrk="1" hangingPunct="1">
              <a:spcBef>
                <a:spcPts val="0"/>
              </a:spcBef>
              <a:spcAft>
                <a:spcPts val="900"/>
              </a:spcAft>
              <a:defRPr/>
            </a:pPr>
            <a:r>
              <a:rPr lang="es-CO" sz="3000" dirty="0">
                <a:effectLst>
                  <a:outerShdw blurRad="38100" dist="38100" dir="2700000" algn="tl">
                    <a:srgbClr val="000000">
                      <a:alpha val="43137"/>
                    </a:srgbClr>
                  </a:outerShdw>
                </a:effectLst>
                <a:cs typeface="Calibri" panose="020F0502020204030204" pitchFamily="34" charset="0"/>
              </a:rPr>
              <a:t>Uso de "todo" en un sentido relativo</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(Génesis 41:57; </a:t>
            </a:r>
            <a:r>
              <a:rPr lang="en-US" sz="3000" dirty="0">
                <a:effectLst>
                  <a:outerShdw blurRad="38100" dist="38100" dir="2700000" algn="tl">
                    <a:srgbClr val="000000">
                      <a:alpha val="43137"/>
                    </a:srgbClr>
                  </a:outerShdw>
                </a:effectLst>
                <a:cs typeface="Calibri" panose="020F0502020204030204" pitchFamily="34" charset="0"/>
              </a:rPr>
              <a:t>É</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xodo 9:25, 10:15; Deuteronomio 2:25; y 1 Reyes 10:24)</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cs typeface="Calibri" panose="020F0502020204030204" pitchFamily="34" charset="0"/>
              </a:rPr>
              <a:t>Tierra</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000" dirty="0">
                <a:effectLst>
                  <a:outerShdw blurRad="38100" dist="38100" dir="2700000" algn="tl">
                    <a:srgbClr val="000000">
                      <a:alpha val="43137"/>
                    </a:srgbClr>
                  </a:outerShdw>
                </a:effectLst>
                <a:cs typeface="Calibri" panose="020F0502020204030204" pitchFamily="34" charset="0"/>
              </a:rPr>
              <a:t>Tierras locales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(Zac. 12:12; Mat. 2:6)</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cs typeface="Calibri" panose="020F0502020204030204" pitchFamily="34" charset="0"/>
              </a:rPr>
              <a:t>Lenguaje fenomenológico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 10:12-13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p>
        </p:txBody>
      </p:sp>
      <p:pic>
        <p:nvPicPr>
          <p:cNvPr id="6" name="Picture 5">
            <a:extLst>
              <a:ext uri="{FF2B5EF4-FFF2-40B4-BE49-F238E27FC236}">
                <a16:creationId xmlns:a16="http://schemas.microsoft.com/office/drawing/2014/main" id="{7893FA6B-E32B-2E83-D7DB-C02B54EECDF5}"/>
              </a:ext>
            </a:extLst>
          </p:cNvPr>
          <p:cNvPicPr>
            <a:picLocks noChangeAspect="1"/>
          </p:cNvPicPr>
          <p:nvPr/>
        </p:nvPicPr>
        <p:blipFill>
          <a:blip r:embed="rId2"/>
          <a:stretch>
            <a:fillRect/>
          </a:stretch>
        </p:blipFill>
        <p:spPr>
          <a:xfrm>
            <a:off x="7560437" y="88301"/>
            <a:ext cx="1469263" cy="1054699"/>
          </a:xfrm>
          <a:prstGeom prst="rect">
            <a:avLst/>
          </a:prstGeom>
        </p:spPr>
      </p:pic>
    </p:spTree>
    <p:extLst>
      <p:ext uri="{BB962C8B-B14F-4D97-AF65-F5344CB8AC3E}">
        <p14:creationId xmlns:p14="http://schemas.microsoft.com/office/powerpoint/2010/main" val="31760798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4A358-1D1C-E67C-CB39-764099572B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1652DB-3AFB-117C-033F-35CEF8CECD24}"/>
              </a:ext>
            </a:extLst>
          </p:cNvPr>
          <p:cNvSpPr>
            <a:spLocks noGrp="1"/>
          </p:cNvSpPr>
          <p:nvPr>
            <p:ph type="title"/>
          </p:nvPr>
        </p:nvSpPr>
        <p:spPr>
          <a:xfrm>
            <a:off x="2895600" y="0"/>
            <a:ext cx="2971800" cy="1143000"/>
          </a:xfrm>
        </p:spPr>
        <p:txBody>
          <a:bodyPr/>
          <a:lstStyle/>
          <a:p>
            <a:pPr algn="ctr"/>
            <a:r>
              <a:rPr lang="en-US" sz="3600" dirty="0">
                <a:effectLst>
                  <a:outerShdw blurRad="38100" dist="38100" dir="2700000" algn="tl">
                    <a:srgbClr val="000000">
                      <a:alpha val="43137"/>
                    </a:srgbClr>
                  </a:outerShdw>
                </a:effectLst>
              </a:rPr>
              <a:t>¿Diluvio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a:extLst>
              <a:ext uri="{FF2B5EF4-FFF2-40B4-BE49-F238E27FC236}">
                <a16:creationId xmlns:a16="http://schemas.microsoft.com/office/drawing/2014/main" id="{1082BC70-D21F-3C78-0227-04E9D59BB597}"/>
              </a:ext>
            </a:extLst>
          </p:cNvPr>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Definición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Motivo</a:t>
            </a:r>
            <a:r>
              <a:rPr lang="en-US" dirty="0">
                <a:effectLst>
                  <a:outerShdw blurRad="38100" dist="38100" dir="2700000" algn="tl">
                    <a:srgbClr val="000000">
                      <a:alpha val="43137"/>
                    </a:srgbClr>
                  </a:outerShdw>
                </a:effectLst>
                <a:latin typeface="Calibri" panose="020F0502020204030204" pitchFamily="34" charset="0"/>
                <a:ea typeface="+mn-ea"/>
                <a:cs typeface="+mn-cs"/>
              </a:rPr>
              <a:t> - </a:t>
            </a:r>
            <a:r>
              <a:rPr lang="es-CO" dirty="0">
                <a:effectLst>
                  <a:outerShdw blurRad="38100" dist="38100" dir="2700000" algn="tl">
                    <a:srgbClr val="000000">
                      <a:alpha val="43137"/>
                    </a:srgbClr>
                  </a:outerShdw>
                </a:effectLst>
                <a:latin typeface="Calibri" panose="020F0502020204030204" pitchFamily="34" charset="0"/>
                <a:ea typeface="+mn-ea"/>
                <a:cs typeface="+mn-cs"/>
              </a:rPr>
              <a:t>Sincretismo de la Biblia con una protología de la tierra antigua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Argumentos biblícos</a:t>
            </a:r>
          </a:p>
          <a:p>
            <a:pPr marL="914400" lvl="1" indent="-457200" algn="just" eaLnBrk="1" hangingPunct="1">
              <a:spcBef>
                <a:spcPts val="0"/>
              </a:spcBef>
              <a:spcAft>
                <a:spcPts val="900"/>
              </a:spcAft>
              <a:defRPr/>
            </a:pPr>
            <a:r>
              <a:rPr lang="es-CO" sz="3000" b="1" u="sng" dirty="0">
                <a:solidFill>
                  <a:srgbClr val="FFFFCC"/>
                </a:solidFill>
                <a:effectLst>
                  <a:outerShdw blurRad="38100" dist="38100" dir="2700000" algn="tl">
                    <a:srgbClr val="000000">
                      <a:alpha val="43137"/>
                    </a:srgbClr>
                  </a:outerShdw>
                </a:effectLst>
                <a:cs typeface="Calibri" panose="020F0502020204030204" pitchFamily="34" charset="0"/>
              </a:rPr>
              <a:t>Uso de "todo" en un sentido relativo</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(Génesis 41:57;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É</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xodo 9:25, 10:15; Deuteronomio 2:25; y 1 Reyes 10:24)</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cs typeface="Calibri" panose="020F0502020204030204" pitchFamily="34" charset="0"/>
              </a:rPr>
              <a:t>Tierra</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000" dirty="0">
                <a:effectLst>
                  <a:outerShdw blurRad="38100" dist="38100" dir="2700000" algn="tl">
                    <a:srgbClr val="000000">
                      <a:alpha val="43137"/>
                    </a:srgbClr>
                  </a:outerShdw>
                </a:effectLst>
                <a:cs typeface="Calibri" panose="020F0502020204030204" pitchFamily="34" charset="0"/>
              </a:rPr>
              <a:t>Tierras locales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(Zac. 12:12; Mat. 2:6)</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cs typeface="Calibri" panose="020F0502020204030204" pitchFamily="34" charset="0"/>
              </a:rPr>
              <a:t>Lenguaje fenomenológico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 10:12-13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p>
        </p:txBody>
      </p:sp>
      <p:pic>
        <p:nvPicPr>
          <p:cNvPr id="6" name="Picture 5">
            <a:extLst>
              <a:ext uri="{FF2B5EF4-FFF2-40B4-BE49-F238E27FC236}">
                <a16:creationId xmlns:a16="http://schemas.microsoft.com/office/drawing/2014/main" id="{72A93D91-FD04-FCAB-B4EF-6EC5D297F621}"/>
              </a:ext>
            </a:extLst>
          </p:cNvPr>
          <p:cNvPicPr>
            <a:picLocks noChangeAspect="1"/>
          </p:cNvPicPr>
          <p:nvPr/>
        </p:nvPicPr>
        <p:blipFill>
          <a:blip r:embed="rId2"/>
          <a:stretch>
            <a:fillRect/>
          </a:stretch>
        </p:blipFill>
        <p:spPr>
          <a:xfrm>
            <a:off x="7560437" y="88301"/>
            <a:ext cx="1469263" cy="1054699"/>
          </a:xfrm>
          <a:prstGeom prst="rect">
            <a:avLst/>
          </a:prstGeom>
        </p:spPr>
      </p:pic>
    </p:spTree>
    <p:extLst>
      <p:ext uri="{BB962C8B-B14F-4D97-AF65-F5344CB8AC3E}">
        <p14:creationId xmlns:p14="http://schemas.microsoft.com/office/powerpoint/2010/main" val="176634294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1219200" y="0"/>
            <a:ext cx="6705600" cy="2819400"/>
          </a:xfrm>
        </p:spPr>
        <p:txBody>
          <a:bodyPr/>
          <a:lstStyle/>
          <a:p>
            <a:pPr marL="0" lvl="0" indent="0" algn="ctr" defTabSz="685800">
              <a:spcBef>
                <a:spcPct val="0"/>
              </a:spcBef>
              <a:spcAft>
                <a:spcPts val="1200"/>
              </a:spcAft>
              <a:buNone/>
              <a:defRPr/>
            </a:pPr>
            <a:r>
              <a:rPr lang="en-US" sz="4000" kern="1200" dirty="0">
                <a:solidFill>
                  <a:schemeClr val="tx2"/>
                </a:solidFill>
                <a:ea typeface="+mj-ea"/>
              </a:rPr>
              <a:t>Éxodo 9:24</a:t>
            </a:r>
          </a:p>
          <a:p>
            <a:pPr marL="0" lvl="0" indent="0" algn="just" eaLnBrk="1" hangingPunct="1">
              <a:spcBef>
                <a:spcPts val="0"/>
              </a:spcBef>
              <a:spcAft>
                <a:spcPts val="0"/>
              </a:spcAft>
              <a:buClrTx/>
              <a:buNone/>
            </a:pPr>
            <a:r>
              <a:rPr lang="en-US" sz="3600" kern="1200" dirty="0">
                <a:solidFill>
                  <a:srgbClr val="FFFFFF"/>
                </a:solidFill>
                <a:effectLst>
                  <a:outerShdw blurRad="38100" dist="38100" dir="2700000" algn="tl">
                    <a:srgbClr val="000000">
                      <a:alpha val="43137"/>
                    </a:srgbClr>
                  </a:outerShdw>
                </a:effectLst>
                <a:cs typeface="Arial" panose="020B0604020202020204" pitchFamily="34" charset="0"/>
              </a:rPr>
              <a:t>“…</a:t>
            </a:r>
            <a:r>
              <a:rPr lang="es-CO" kern="1200" dirty="0">
                <a:solidFill>
                  <a:srgbClr val="FFFFFF"/>
                </a:solidFill>
                <a:effectLst>
                  <a:outerShdw blurRad="38100" dist="38100" dir="2700000" algn="tl">
                    <a:srgbClr val="000000">
                      <a:alpha val="43137"/>
                    </a:srgbClr>
                  </a:outerShdw>
                </a:effectLst>
                <a:cs typeface="Arial" panose="020B0604020202020204" pitchFamily="34" charset="0"/>
              </a:rPr>
              <a:t>Y hubo granizo muy intenso, y fuego centelleando continuamente en medio del granizo, muy pesado, tal como no había habido en </a:t>
            </a:r>
            <a:r>
              <a:rPr lang="es-CO" b="1" u="sng" kern="1200" dirty="0">
                <a:solidFill>
                  <a:srgbClr val="FFFFCC"/>
                </a:solidFill>
                <a:effectLst>
                  <a:outerShdw blurRad="38100" dist="38100" dir="2700000" algn="tl">
                    <a:srgbClr val="000000">
                      <a:alpha val="43137"/>
                    </a:srgbClr>
                  </a:outerShdw>
                </a:effectLst>
                <a:cs typeface="Arial" panose="020B0604020202020204" pitchFamily="34" charset="0"/>
              </a:rPr>
              <a:t>toda</a:t>
            </a:r>
            <a:r>
              <a:rPr lang="es-CO" kern="1200" dirty="0">
                <a:solidFill>
                  <a:srgbClr val="FFFFFF"/>
                </a:solidFill>
                <a:effectLst>
                  <a:outerShdw blurRad="38100" dist="38100" dir="2700000" algn="tl">
                    <a:srgbClr val="000000">
                      <a:alpha val="43137"/>
                    </a:srgbClr>
                  </a:outerShdw>
                </a:effectLst>
                <a:cs typeface="Arial" panose="020B0604020202020204" pitchFamily="34" charset="0"/>
              </a:rPr>
              <a:t> la tierra de </a:t>
            </a:r>
            <a:r>
              <a:rPr lang="es-CO" b="1" u="sng" kern="1200" dirty="0">
                <a:solidFill>
                  <a:srgbClr val="FFFFCC"/>
                </a:solidFill>
                <a:effectLst>
                  <a:outerShdw blurRad="38100" dist="38100" dir="2700000" algn="tl">
                    <a:srgbClr val="000000">
                      <a:alpha val="43137"/>
                    </a:srgbClr>
                  </a:outerShdw>
                </a:effectLst>
                <a:cs typeface="Arial" panose="020B0604020202020204" pitchFamily="34" charset="0"/>
              </a:rPr>
              <a:t>Egipto</a:t>
            </a:r>
            <a:r>
              <a:rPr lang="es-CO" kern="1200" dirty="0">
                <a:solidFill>
                  <a:srgbClr val="FFFFFF"/>
                </a:solidFill>
                <a:effectLst>
                  <a:outerShdw blurRad="38100" dist="38100" dir="2700000" algn="tl">
                    <a:srgbClr val="000000">
                      <a:alpha val="43137"/>
                    </a:srgbClr>
                  </a:outerShdw>
                </a:effectLst>
                <a:cs typeface="Arial" panose="020B0604020202020204" pitchFamily="34" charset="0"/>
              </a:rPr>
              <a:t> desde que llegó a ser una nación</a:t>
            </a:r>
            <a:endParaRPr lang="en-US" kern="1200" dirty="0">
              <a:solidFill>
                <a:srgbClr val="FFFFFF"/>
              </a:solidFill>
              <a:effectLst>
                <a:outerShdw blurRad="38100" dist="38100" dir="2700000" algn="tl">
                  <a:srgbClr val="000000">
                    <a:alpha val="43137"/>
                  </a:srgbClr>
                </a:outerShdw>
              </a:effectLst>
              <a:cs typeface="Arial" panose="020B0604020202020204" pitchFamily="34" charset="0"/>
            </a:endParaRPr>
          </a:p>
        </p:txBody>
      </p:sp>
      <p:pic>
        <p:nvPicPr>
          <p:cNvPr id="4" name="Picture 3">
            <a:extLst>
              <a:ext uri="{FF2B5EF4-FFF2-40B4-BE49-F238E27FC236}">
                <a16:creationId xmlns:a16="http://schemas.microsoft.com/office/drawing/2014/main" id="{4BDED709-DE86-4B67-9B9C-282939FA67F2}"/>
              </a:ext>
            </a:extLst>
          </p:cNvPr>
          <p:cNvPicPr>
            <a:picLocks noChangeAspect="1"/>
          </p:cNvPicPr>
          <p:nvPr/>
        </p:nvPicPr>
        <p:blipFill>
          <a:blip r:embed="rId3"/>
          <a:stretch>
            <a:fillRect/>
          </a:stretch>
        </p:blipFill>
        <p:spPr>
          <a:xfrm>
            <a:off x="2590800" y="3352800"/>
            <a:ext cx="4055807" cy="2286000"/>
          </a:xfrm>
          <a:prstGeom prst="rect">
            <a:avLst/>
          </a:prstGeom>
        </p:spPr>
      </p:pic>
    </p:spTree>
    <p:extLst>
      <p:ext uri="{BB962C8B-B14F-4D97-AF65-F5344CB8AC3E}">
        <p14:creationId xmlns:p14="http://schemas.microsoft.com/office/powerpoint/2010/main" val="320368512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170E4-007E-4B98-90D0-9A6540B4D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49760-30A0-E0F2-5F83-8D33632DC7DB}"/>
              </a:ext>
            </a:extLst>
          </p:cNvPr>
          <p:cNvSpPr>
            <a:spLocks noGrp="1"/>
          </p:cNvSpPr>
          <p:nvPr>
            <p:ph type="title"/>
          </p:nvPr>
        </p:nvSpPr>
        <p:spPr>
          <a:xfrm>
            <a:off x="2895600" y="0"/>
            <a:ext cx="2971800" cy="1143000"/>
          </a:xfrm>
        </p:spPr>
        <p:txBody>
          <a:bodyPr/>
          <a:lstStyle/>
          <a:p>
            <a:pPr algn="ctr"/>
            <a:r>
              <a:rPr lang="en-US" sz="3600" dirty="0">
                <a:effectLst>
                  <a:outerShdw blurRad="38100" dist="38100" dir="2700000" algn="tl">
                    <a:srgbClr val="000000">
                      <a:alpha val="43137"/>
                    </a:srgbClr>
                  </a:outerShdw>
                </a:effectLst>
              </a:rPr>
              <a:t>¿Diluvio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a:extLst>
              <a:ext uri="{FF2B5EF4-FFF2-40B4-BE49-F238E27FC236}">
                <a16:creationId xmlns:a16="http://schemas.microsoft.com/office/drawing/2014/main" id="{8348FEDA-C706-D0B4-4959-0D6D76DB62CD}"/>
              </a:ext>
            </a:extLst>
          </p:cNvPr>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Definición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Motivo</a:t>
            </a:r>
            <a:r>
              <a:rPr lang="en-US" dirty="0">
                <a:effectLst>
                  <a:outerShdw blurRad="38100" dist="38100" dir="2700000" algn="tl">
                    <a:srgbClr val="000000">
                      <a:alpha val="43137"/>
                    </a:srgbClr>
                  </a:outerShdw>
                </a:effectLst>
                <a:latin typeface="Calibri" panose="020F0502020204030204" pitchFamily="34" charset="0"/>
                <a:ea typeface="+mn-ea"/>
                <a:cs typeface="+mn-cs"/>
              </a:rPr>
              <a:t> - </a:t>
            </a:r>
            <a:r>
              <a:rPr lang="es-CO" dirty="0">
                <a:effectLst>
                  <a:outerShdw blurRad="38100" dist="38100" dir="2700000" algn="tl">
                    <a:srgbClr val="000000">
                      <a:alpha val="43137"/>
                    </a:srgbClr>
                  </a:outerShdw>
                </a:effectLst>
                <a:latin typeface="Calibri" panose="020F0502020204030204" pitchFamily="34" charset="0"/>
                <a:ea typeface="+mn-ea"/>
                <a:cs typeface="+mn-cs"/>
              </a:rPr>
              <a:t>Sincretismo de la Biblia con una protología de la tierra antigua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Argumentos biblícos</a:t>
            </a:r>
          </a:p>
          <a:p>
            <a:pPr marL="914400" lvl="1" indent="-457200" algn="just" eaLnBrk="1" hangingPunct="1">
              <a:spcBef>
                <a:spcPts val="0"/>
              </a:spcBef>
              <a:spcAft>
                <a:spcPts val="900"/>
              </a:spcAft>
              <a:defRPr/>
            </a:pPr>
            <a:r>
              <a:rPr lang="es-CO" sz="3000" dirty="0">
                <a:effectLst>
                  <a:outerShdw blurRad="38100" dist="38100" dir="2700000" algn="tl">
                    <a:srgbClr val="000000">
                      <a:alpha val="43137"/>
                    </a:srgbClr>
                  </a:outerShdw>
                </a:effectLst>
                <a:cs typeface="Calibri" panose="020F0502020204030204" pitchFamily="34" charset="0"/>
              </a:rPr>
              <a:t>Uso de "todo" en un sentido relativo</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(Génesis 41:57; </a:t>
            </a:r>
            <a:r>
              <a:rPr lang="en-US" sz="3000" dirty="0">
                <a:effectLst>
                  <a:outerShdw blurRad="38100" dist="38100" dir="2700000" algn="tl">
                    <a:srgbClr val="000000">
                      <a:alpha val="43137"/>
                    </a:srgbClr>
                  </a:outerShdw>
                </a:effectLst>
                <a:cs typeface="Calibri" panose="020F0502020204030204" pitchFamily="34" charset="0"/>
              </a:rPr>
              <a:t>É</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xodo 9:25, 10:15; Deuteronomio 2:25; y 1 Reyes 10:24)</a:t>
            </a:r>
          </a:p>
          <a:p>
            <a:pPr marL="914400" lvl="1" indent="-457200" algn="just" eaLnBrk="1" hangingPunct="1">
              <a:spcBef>
                <a:spcPts val="0"/>
              </a:spcBef>
              <a:spcAft>
                <a:spcPts val="900"/>
              </a:spcAft>
              <a:defRPr/>
            </a:pP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Tierra</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Tierras locales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(Zac. 12:12; Mat. 2:6)</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cs typeface="Calibri" panose="020F0502020204030204" pitchFamily="34" charset="0"/>
              </a:rPr>
              <a:t>Lenguaje fenomenológico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 10:12-13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p>
        </p:txBody>
      </p:sp>
      <p:pic>
        <p:nvPicPr>
          <p:cNvPr id="6" name="Picture 5">
            <a:extLst>
              <a:ext uri="{FF2B5EF4-FFF2-40B4-BE49-F238E27FC236}">
                <a16:creationId xmlns:a16="http://schemas.microsoft.com/office/drawing/2014/main" id="{D2A2225A-0D1C-B282-B96E-3C00996B0E26}"/>
              </a:ext>
            </a:extLst>
          </p:cNvPr>
          <p:cNvPicPr>
            <a:picLocks noChangeAspect="1"/>
          </p:cNvPicPr>
          <p:nvPr/>
        </p:nvPicPr>
        <p:blipFill>
          <a:blip r:embed="rId2"/>
          <a:stretch>
            <a:fillRect/>
          </a:stretch>
        </p:blipFill>
        <p:spPr>
          <a:xfrm>
            <a:off x="7560437" y="88301"/>
            <a:ext cx="1469263" cy="1054699"/>
          </a:xfrm>
          <a:prstGeom prst="rect">
            <a:avLst/>
          </a:prstGeom>
        </p:spPr>
      </p:pic>
    </p:spTree>
    <p:extLst>
      <p:ext uri="{BB962C8B-B14F-4D97-AF65-F5344CB8AC3E}">
        <p14:creationId xmlns:p14="http://schemas.microsoft.com/office/powerpoint/2010/main" val="195254496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7D880-2FC3-5334-6D06-D3497125A9A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51EE6C6-03E4-4853-A8DE-B5B430CED3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2A70DA64-EEBF-D8A6-2D04-D632FAF30FBB}"/>
              </a:ext>
            </a:extLst>
          </p:cNvPr>
          <p:cNvSpPr>
            <a:spLocks noChangeArrowheads="1"/>
          </p:cNvSpPr>
          <p:nvPr/>
        </p:nvSpPr>
        <p:spPr bwMode="auto">
          <a:xfrm>
            <a:off x="0" y="0"/>
            <a:ext cx="9144000" cy="4431983"/>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6:11-13</a:t>
            </a:r>
          </a:p>
          <a:p>
            <a:pPr algn="just"/>
            <a:r>
              <a:rPr lang="en-US" sz="2800" dirty="0">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rPr>
              <a:t>11</a:t>
            </a:r>
            <a:r>
              <a:rPr lang="en-US" sz="2800" dirty="0">
                <a:latin typeface="Calibri" panose="020F0502020204030204" pitchFamily="34" charset="0"/>
                <a:cs typeface="Calibri" panose="020F0502020204030204" pitchFamily="34" charset="0"/>
              </a:rPr>
              <a:t> </a:t>
            </a:r>
            <a:r>
              <a:rPr lang="es-CO" sz="2800" dirty="0">
                <a:latin typeface="Calibri" panose="020F0502020204030204" pitchFamily="34" charset="0"/>
                <a:cs typeface="Calibri" panose="020F0502020204030204" pitchFamily="34" charset="0"/>
              </a:rPr>
              <a:t>Pero la </a:t>
            </a:r>
            <a:r>
              <a:rPr lang="es-CO" sz="2800" b="1" u="sng" dirty="0">
                <a:solidFill>
                  <a:srgbClr val="FFFFCC"/>
                </a:solidFill>
                <a:latin typeface="Calibri" panose="020F0502020204030204" pitchFamily="34" charset="0"/>
                <a:cs typeface="Calibri" panose="020F0502020204030204" pitchFamily="34" charset="0"/>
              </a:rPr>
              <a:t>tierra</a:t>
            </a:r>
            <a:r>
              <a:rPr lang="es-CO" sz="2800" dirty="0">
                <a:latin typeface="Calibri" panose="020F0502020204030204" pitchFamily="34" charset="0"/>
                <a:cs typeface="Calibri" panose="020F0502020204030204" pitchFamily="34" charset="0"/>
              </a:rPr>
              <a:t> se había corrompido delante de Dios, y estaba la </a:t>
            </a:r>
            <a:r>
              <a:rPr lang="es-CO" sz="2800" b="1" u="sng" dirty="0">
                <a:solidFill>
                  <a:srgbClr val="FFFFCC"/>
                </a:solidFill>
                <a:latin typeface="Calibri" panose="020F0502020204030204" pitchFamily="34" charset="0"/>
                <a:cs typeface="Calibri" panose="020F0502020204030204" pitchFamily="34" charset="0"/>
              </a:rPr>
              <a:t>tierra</a:t>
            </a:r>
            <a:r>
              <a:rPr lang="es-CO" sz="2800" dirty="0">
                <a:latin typeface="Calibri" panose="020F0502020204030204" pitchFamily="34" charset="0"/>
                <a:cs typeface="Calibri" panose="020F0502020204030204" pitchFamily="34" charset="0"/>
              </a:rPr>
              <a:t> llena de violencia. 12 Dios miró a la </a:t>
            </a:r>
            <a:r>
              <a:rPr lang="es-CO" sz="2800" b="1" u="sng" dirty="0">
                <a:solidFill>
                  <a:srgbClr val="FFFFCC"/>
                </a:solidFill>
                <a:latin typeface="Calibri" panose="020F0502020204030204" pitchFamily="34" charset="0"/>
                <a:cs typeface="Calibri" panose="020F0502020204030204" pitchFamily="34" charset="0"/>
              </a:rPr>
              <a:t>tierra</a:t>
            </a:r>
            <a:r>
              <a:rPr lang="es-CO" sz="2800" dirty="0">
                <a:latin typeface="Calibri" panose="020F0502020204030204" pitchFamily="34" charset="0"/>
                <a:cs typeface="Calibri" panose="020F0502020204030204" pitchFamily="34" charset="0"/>
              </a:rPr>
              <a:t>, y vio que estaba corrompida, porque toda carne había corrompido su camino sobre la </a:t>
            </a:r>
            <a:r>
              <a:rPr lang="es-CO" sz="2800" b="1" u="sng" dirty="0">
                <a:solidFill>
                  <a:srgbClr val="FFFFCC"/>
                </a:solidFill>
                <a:latin typeface="Calibri" panose="020F0502020204030204" pitchFamily="34" charset="0"/>
                <a:cs typeface="Calibri" panose="020F0502020204030204" pitchFamily="34" charset="0"/>
              </a:rPr>
              <a:t>tierra</a:t>
            </a:r>
            <a:r>
              <a:rPr lang="es-CO" sz="2800" dirty="0">
                <a:latin typeface="Calibri" panose="020F0502020204030204" pitchFamily="34" charset="0"/>
                <a:cs typeface="Calibri" panose="020F0502020204030204" pitchFamily="34" charset="0"/>
              </a:rPr>
              <a:t>.</a:t>
            </a:r>
          </a:p>
          <a:p>
            <a:pPr algn="just"/>
            <a:r>
              <a:rPr lang="es-CO" sz="2800" dirty="0">
                <a:latin typeface="Calibri" panose="020F0502020204030204" pitchFamily="34" charset="0"/>
                <a:cs typeface="Calibri" panose="020F0502020204030204" pitchFamily="34" charset="0"/>
              </a:rPr>
              <a:t>13 Entonces Dios dijo a Noé: «He decidido poner fin a toda carne, porque la </a:t>
            </a:r>
            <a:r>
              <a:rPr lang="es-CO" sz="2800" b="1" u="sng" dirty="0">
                <a:solidFill>
                  <a:srgbClr val="FFFFCC"/>
                </a:solidFill>
                <a:latin typeface="Calibri" panose="020F0502020204030204" pitchFamily="34" charset="0"/>
                <a:cs typeface="Calibri" panose="020F0502020204030204" pitchFamily="34" charset="0"/>
              </a:rPr>
              <a:t>tierra</a:t>
            </a:r>
            <a:r>
              <a:rPr lang="es-CO" sz="2800" dirty="0">
                <a:latin typeface="Calibri" panose="020F0502020204030204" pitchFamily="34" charset="0"/>
                <a:cs typeface="Calibri" panose="020F0502020204030204" pitchFamily="34" charset="0"/>
              </a:rPr>
              <a:t> está llena de violencia por causa de ellos; por eso voy a destruirlos junto con la tierra</a:t>
            </a:r>
            <a:r>
              <a:rPr lang="en-US" sz="2800" dirty="0">
                <a:latin typeface="Calibri" panose="020F0502020204030204" pitchFamily="34" charset="0"/>
                <a:cs typeface="Calibri" panose="020F0502020204030204" pitchFamily="34" charset="0"/>
              </a:rPr>
              <a:t>.’”</a:t>
            </a:r>
          </a:p>
          <a:p>
            <a:pPr algn="just" eaLnBrk="1" hangingPunct="1">
              <a:defRPr/>
            </a:pPr>
            <a:endParaRPr lang="en-US" sz="3600" dirty="0">
              <a:latin typeface="Calibri" panose="020F0502020204030204" pitchFamily="34" charset="0"/>
              <a:cs typeface="Calibri" panose="020F0502020204030204" pitchFamily="34" charset="0"/>
            </a:endParaRPr>
          </a:p>
        </p:txBody>
      </p:sp>
      <p:pic>
        <p:nvPicPr>
          <p:cNvPr id="2050" name="Picture 2" descr="Genesis 6:11-12 – 356 Day Bible Challenge">
            <a:extLst>
              <a:ext uri="{FF2B5EF4-FFF2-40B4-BE49-F238E27FC236}">
                <a16:creationId xmlns:a16="http://schemas.microsoft.com/office/drawing/2014/main" id="{51345493-A380-F66A-3838-E5C47570E00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39778" y="3810000"/>
            <a:ext cx="126444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33465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5B0B0-42D5-9B62-50EC-BD29317284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798A2-CDD1-CEC9-876F-A636CDD6D51B}"/>
              </a:ext>
            </a:extLst>
          </p:cNvPr>
          <p:cNvSpPr>
            <a:spLocks noGrp="1"/>
          </p:cNvSpPr>
          <p:nvPr>
            <p:ph type="title"/>
          </p:nvPr>
        </p:nvSpPr>
        <p:spPr>
          <a:xfrm>
            <a:off x="2895600" y="0"/>
            <a:ext cx="2971800" cy="1143000"/>
          </a:xfrm>
        </p:spPr>
        <p:txBody>
          <a:bodyPr/>
          <a:lstStyle/>
          <a:p>
            <a:pPr algn="ctr"/>
            <a:r>
              <a:rPr lang="en-US" sz="3600" dirty="0">
                <a:effectLst>
                  <a:outerShdw blurRad="38100" dist="38100" dir="2700000" algn="tl">
                    <a:srgbClr val="000000">
                      <a:alpha val="43137"/>
                    </a:srgbClr>
                  </a:outerShdw>
                </a:effectLst>
              </a:rPr>
              <a:t>¿Diluvio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a:extLst>
              <a:ext uri="{FF2B5EF4-FFF2-40B4-BE49-F238E27FC236}">
                <a16:creationId xmlns:a16="http://schemas.microsoft.com/office/drawing/2014/main" id="{0A540750-9410-C056-A870-EDB7B5C34B20}"/>
              </a:ext>
            </a:extLst>
          </p:cNvPr>
          <p:cNvSpPr>
            <a:spLocks noGrp="1"/>
          </p:cNvSpPr>
          <p:nvPr>
            <p:ph idx="1"/>
          </p:nvPr>
        </p:nvSpPr>
        <p:spPr>
          <a:xfrm>
            <a:off x="114300" y="1143000"/>
            <a:ext cx="8915400" cy="5334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Definición</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Motivo</a:t>
            </a:r>
            <a:r>
              <a:rPr lang="en-US" dirty="0">
                <a:effectLst>
                  <a:outerShdw blurRad="38100" dist="38100" dir="2700000" algn="tl">
                    <a:srgbClr val="000000">
                      <a:alpha val="43137"/>
                    </a:srgbClr>
                  </a:outerShdw>
                </a:effectLst>
                <a:latin typeface="Calibri" panose="020F0502020204030204" pitchFamily="34" charset="0"/>
                <a:ea typeface="+mn-ea"/>
                <a:cs typeface="+mn-cs"/>
              </a:rPr>
              <a:t> - </a:t>
            </a:r>
            <a:r>
              <a:rPr lang="es-CO" dirty="0">
                <a:effectLst>
                  <a:outerShdw blurRad="38100" dist="38100" dir="2700000" algn="tl">
                    <a:srgbClr val="000000">
                      <a:alpha val="43137"/>
                    </a:srgbClr>
                  </a:outerShdw>
                </a:effectLst>
                <a:latin typeface="Calibri" panose="020F0502020204030204" pitchFamily="34" charset="0"/>
                <a:ea typeface="+mn-ea"/>
                <a:cs typeface="+mn-cs"/>
              </a:rPr>
              <a:t>Sincretismo de la Biblia con una protología de la tierra antigua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Argumentos biblícos</a:t>
            </a:r>
          </a:p>
          <a:p>
            <a:pPr marL="914400" lvl="1" indent="-457200" algn="just" eaLnBrk="1" hangingPunct="1">
              <a:spcBef>
                <a:spcPts val="0"/>
              </a:spcBef>
              <a:spcAft>
                <a:spcPts val="900"/>
              </a:spcAft>
              <a:defRPr/>
            </a:pPr>
            <a:r>
              <a:rPr lang="es-CO" sz="3000" dirty="0">
                <a:effectLst>
                  <a:outerShdw blurRad="38100" dist="38100" dir="2700000" algn="tl">
                    <a:srgbClr val="000000">
                      <a:alpha val="43137"/>
                    </a:srgbClr>
                  </a:outerShdw>
                </a:effectLst>
                <a:cs typeface="Calibri" panose="020F0502020204030204" pitchFamily="34" charset="0"/>
              </a:rPr>
              <a:t>Uso de "todo" en un sentido relativo</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(Génesis 41:57; </a:t>
            </a:r>
            <a:r>
              <a:rPr lang="en-US" sz="3000" dirty="0">
                <a:effectLst>
                  <a:outerShdw blurRad="38100" dist="38100" dir="2700000" algn="tl">
                    <a:srgbClr val="000000">
                      <a:alpha val="43137"/>
                    </a:srgbClr>
                  </a:outerShdw>
                </a:effectLst>
                <a:cs typeface="Calibri" panose="020F0502020204030204" pitchFamily="34" charset="0"/>
              </a:rPr>
              <a:t>É</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xodo 9:25, 10:15; Deuteronomio 2:25; y 1 Reyes 10:24)</a:t>
            </a:r>
          </a:p>
          <a:p>
            <a:pPr marL="914400" lvl="1" indent="-457200" algn="just" eaLnBrk="1" hangingPunct="1">
              <a:spcBef>
                <a:spcPts val="0"/>
              </a:spcBef>
              <a:spcAft>
                <a:spcPts val="9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cs typeface="Calibri" panose="020F0502020204030204" pitchFamily="34" charset="0"/>
              </a:rPr>
              <a:t>Tierra</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000" dirty="0">
                <a:effectLst>
                  <a:outerShdw blurRad="38100" dist="38100" dir="2700000" algn="tl">
                    <a:srgbClr val="000000">
                      <a:alpha val="43137"/>
                    </a:srgbClr>
                  </a:outerShdw>
                </a:effectLst>
                <a:cs typeface="Calibri" panose="020F0502020204030204" pitchFamily="34" charset="0"/>
              </a:rPr>
              <a:t>Tierras locales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(Zac. 12:12; Mat. 2:6)</a:t>
            </a:r>
          </a:p>
          <a:p>
            <a:pPr marL="914400" lvl="1" indent="-457200" algn="just" eaLnBrk="1" hangingPunct="1">
              <a:spcBef>
                <a:spcPts val="0"/>
              </a:spcBef>
              <a:spcAft>
                <a:spcPts val="900"/>
              </a:spcAft>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Lenguaje fenomenológico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 10:12-13</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b="1" u="sng" dirty="0">
              <a:solidFill>
                <a:srgbClr val="FFFFCC"/>
              </a:solidFill>
            </a:endParaRPr>
          </a:p>
        </p:txBody>
      </p:sp>
      <p:pic>
        <p:nvPicPr>
          <p:cNvPr id="6" name="Picture 5">
            <a:extLst>
              <a:ext uri="{FF2B5EF4-FFF2-40B4-BE49-F238E27FC236}">
                <a16:creationId xmlns:a16="http://schemas.microsoft.com/office/drawing/2014/main" id="{9DEF0D75-682C-C95D-E42B-2D64A5744A80}"/>
              </a:ext>
            </a:extLst>
          </p:cNvPr>
          <p:cNvPicPr>
            <a:picLocks noChangeAspect="1"/>
          </p:cNvPicPr>
          <p:nvPr/>
        </p:nvPicPr>
        <p:blipFill>
          <a:blip r:embed="rId2"/>
          <a:stretch>
            <a:fillRect/>
          </a:stretch>
        </p:blipFill>
        <p:spPr>
          <a:xfrm>
            <a:off x="7560437" y="88301"/>
            <a:ext cx="1469263" cy="1054699"/>
          </a:xfrm>
          <a:prstGeom prst="rect">
            <a:avLst/>
          </a:prstGeom>
        </p:spPr>
      </p:pic>
    </p:spTree>
    <p:extLst>
      <p:ext uri="{BB962C8B-B14F-4D97-AF65-F5344CB8AC3E}">
        <p14:creationId xmlns:p14="http://schemas.microsoft.com/office/powerpoint/2010/main" val="36389444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57200" y="228600"/>
            <a:ext cx="6743700" cy="1143000"/>
          </a:xfrm>
        </p:spPr>
        <p:txBody>
          <a:bodyPr/>
          <a:lstStyle/>
          <a:p>
            <a:pPr algn="ctr"/>
            <a:r>
              <a:rPr lang="es-CO" sz="3600" dirty="0">
                <a:effectLst>
                  <a:outerShdw blurRad="38100" dist="38100" dir="2700000" algn="tl">
                    <a:srgbClr val="000000">
                      <a:alpha val="43137"/>
                    </a:srgbClr>
                  </a:outerShdw>
                </a:effectLst>
              </a:rPr>
              <a:t>Respondiendo a los argumentos bíblicos del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¿Sentido relativo de "todo"?</a:t>
            </a: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libri" panose="020F0502020204030204" pitchFamily="34" charset="0"/>
                <a:ea typeface="+mn-ea"/>
                <a:cs typeface="+mn-cs"/>
              </a:rPr>
              <a:t>Gén. 7:19-23</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todo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definir</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Doble “</a:t>
            </a:r>
            <a:r>
              <a:rPr lang="en-US" dirty="0">
                <a:effectLst>
                  <a:outerShdw blurRad="38100" dist="38100" dir="2700000" algn="tl">
                    <a:srgbClr val="000000">
                      <a:alpha val="43137"/>
                    </a:srgbClr>
                  </a:outerShdw>
                </a:effectLst>
                <a:cs typeface="Calibri" panose="020F0502020204030204" pitchFamily="34" charset="0"/>
              </a:rPr>
              <a:t>todo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514350"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Tierra significa “la tierra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¿Lenguaje fenomenológico?</a:t>
            </a:r>
            <a:r>
              <a:rPr lang="en-US" dirty="0">
                <a:effectLst>
                  <a:outerShdw blurRad="38100" dist="38100" dir="2700000" algn="tl">
                    <a:srgbClr val="000000">
                      <a:alpha val="43137"/>
                    </a:srgbClr>
                  </a:outerShdw>
                </a:effectLst>
                <a:latin typeface="Calibri" panose="020F0502020204030204" pitchFamily="34" charset="0"/>
                <a:ea typeface="+mn-ea"/>
                <a:cs typeface="+mn-cs"/>
              </a:rPr>
              <a:t>– Gén. 7:11; 8:2</a:t>
            </a:r>
          </a:p>
        </p:txBody>
      </p:sp>
      <p:pic>
        <p:nvPicPr>
          <p:cNvPr id="3" name="Picture 2">
            <a:extLst>
              <a:ext uri="{FF2B5EF4-FFF2-40B4-BE49-F238E27FC236}">
                <a16:creationId xmlns:a16="http://schemas.microsoft.com/office/drawing/2014/main" id="{343E6C7A-AE6E-3264-05AB-D5D4627A1A7B}"/>
              </a:ext>
            </a:extLst>
          </p:cNvPr>
          <p:cNvPicPr>
            <a:picLocks noChangeAspect="1"/>
          </p:cNvPicPr>
          <p:nvPr/>
        </p:nvPicPr>
        <p:blipFill>
          <a:blip r:embed="rId2"/>
          <a:stretch>
            <a:fillRect/>
          </a:stretch>
        </p:blipFill>
        <p:spPr>
          <a:xfrm>
            <a:off x="7543800" y="76200"/>
            <a:ext cx="1469263" cy="10607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72140-1BBB-0ECD-3452-AF44C8DA6D77}"/>
            </a:ext>
          </a:extLst>
        </p:cNvPr>
        <p:cNvGrpSpPr/>
        <p:nvPr/>
      </p:nvGrpSpPr>
      <p:grpSpPr>
        <a:xfrm>
          <a:off x="0" y="0"/>
          <a:ext cx="0" cy="0"/>
          <a:chOff x="0" y="0"/>
          <a:chExt cx="0" cy="0"/>
        </a:xfrm>
      </p:grpSpPr>
      <p:sp>
        <p:nvSpPr>
          <p:cNvPr id="7171" name="Rectangle 3">
            <a:extLst>
              <a:ext uri="{FF2B5EF4-FFF2-40B4-BE49-F238E27FC236}">
                <a16:creationId xmlns:a16="http://schemas.microsoft.com/office/drawing/2014/main" id="{74942FA9-4652-1E9E-D8B7-DF2004EE1640}"/>
              </a:ext>
            </a:extLst>
          </p:cNvPr>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dirty="0"/>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24F72A46-1322-E173-7DB3-D980762304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C45D1130-7353-36DF-255F-D655CB009AF3}"/>
              </a:ext>
            </a:extLst>
          </p:cNvPr>
          <p:cNvSpPr>
            <a:spLocks noGrp="1" noChangeArrowheads="1"/>
          </p:cNvSpPr>
          <p:nvPr>
            <p:ph type="title"/>
          </p:nvPr>
        </p:nvSpPr>
        <p:spPr>
          <a:xfrm>
            <a:off x="2324100" y="223837"/>
            <a:ext cx="5219700" cy="914400"/>
          </a:xfrm>
        </p:spPr>
        <p:txBody>
          <a:bodyPr/>
          <a:lstStyle/>
          <a:p>
            <a:pPr algn="ctr" eaLnBrk="1" hangingPunct="1"/>
            <a:r>
              <a:rPr lang="en-US" sz="3600" dirty="0"/>
              <a:t>ESTRUCTURA DE GÉNESIS</a:t>
            </a:r>
          </a:p>
        </p:txBody>
      </p:sp>
    </p:spTree>
    <p:extLst>
      <p:ext uri="{BB962C8B-B14F-4D97-AF65-F5344CB8AC3E}">
        <p14:creationId xmlns:p14="http://schemas.microsoft.com/office/powerpoint/2010/main" val="2137558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E7FF9-2A65-DCDC-F13F-ABD9FEF05725}"/>
            </a:ext>
          </a:extLst>
        </p:cNvPr>
        <p:cNvGrpSpPr/>
        <p:nvPr/>
      </p:nvGrpSpPr>
      <p:grpSpPr>
        <a:xfrm>
          <a:off x="0" y="0"/>
          <a:ext cx="0" cy="0"/>
          <a:chOff x="0" y="0"/>
          <a:chExt cx="0" cy="0"/>
        </a:xfrm>
      </p:grpSpPr>
      <p:sp>
        <p:nvSpPr>
          <p:cNvPr id="163842" name="Rectangle 2">
            <a:extLst>
              <a:ext uri="{FF2B5EF4-FFF2-40B4-BE49-F238E27FC236}">
                <a16:creationId xmlns:a16="http://schemas.microsoft.com/office/drawing/2014/main" id="{B14B8F49-6907-369F-7C4B-8B399ABCECEA}"/>
              </a:ext>
            </a:extLst>
          </p:cNvPr>
          <p:cNvSpPr>
            <a:spLocks noGrp="1" noChangeArrowheads="1"/>
          </p:cNvSpPr>
          <p:nvPr>
            <p:ph type="title"/>
          </p:nvPr>
        </p:nvSpPr>
        <p:spPr>
          <a:xfrm>
            <a:off x="457200" y="228600"/>
            <a:ext cx="6743700" cy="1143000"/>
          </a:xfrm>
        </p:spPr>
        <p:txBody>
          <a:bodyPr/>
          <a:lstStyle/>
          <a:p>
            <a:pPr algn="ctr"/>
            <a:r>
              <a:rPr lang="es-CO" sz="3600" dirty="0">
                <a:effectLst>
                  <a:outerShdw blurRad="38100" dist="38100" dir="2700000" algn="tl">
                    <a:srgbClr val="000000">
                      <a:alpha val="43137"/>
                    </a:srgbClr>
                  </a:outerShdw>
                </a:effectLst>
              </a:rPr>
              <a:t>Respondiendo a los argumentos bíblicos del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a:extLst>
              <a:ext uri="{FF2B5EF4-FFF2-40B4-BE49-F238E27FC236}">
                <a16:creationId xmlns:a16="http://schemas.microsoft.com/office/drawing/2014/main" id="{5E6AD946-6267-7EA4-5806-B01FF87F4FEE}"/>
              </a:ext>
            </a:extLst>
          </p:cNvPr>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¿Sentido relativo de "todo"?</a:t>
            </a:r>
            <a:r>
              <a:rPr lang="en-US" b="1" u="sng" dirty="0">
                <a:solidFill>
                  <a:srgbClr val="FFFFCC"/>
                </a:solidFill>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Gén. 7:19-23</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todo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definir</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Doble “</a:t>
            </a:r>
            <a:r>
              <a:rPr lang="en-US" dirty="0">
                <a:effectLst>
                  <a:outerShdw blurRad="38100" dist="38100" dir="2700000" algn="tl">
                    <a:srgbClr val="000000">
                      <a:alpha val="43137"/>
                    </a:srgbClr>
                  </a:outerShdw>
                </a:effectLst>
                <a:cs typeface="Calibri" panose="020F0502020204030204" pitchFamily="34" charset="0"/>
              </a:rPr>
              <a:t>todo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514350"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Tierra significa “la tierra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¿Lenguaje fenomenológico?</a:t>
            </a:r>
            <a:r>
              <a:rPr lang="en-US" dirty="0">
                <a:effectLst>
                  <a:outerShdw blurRad="38100" dist="38100" dir="2700000" algn="tl">
                    <a:srgbClr val="000000">
                      <a:alpha val="43137"/>
                    </a:srgbClr>
                  </a:outerShdw>
                </a:effectLst>
                <a:latin typeface="Calibri" panose="020F0502020204030204" pitchFamily="34" charset="0"/>
                <a:ea typeface="+mn-ea"/>
                <a:cs typeface="+mn-cs"/>
              </a:rPr>
              <a:t>– Gén. 7:11; 8:2</a:t>
            </a:r>
          </a:p>
        </p:txBody>
      </p:sp>
      <p:pic>
        <p:nvPicPr>
          <p:cNvPr id="3" name="Picture 2">
            <a:extLst>
              <a:ext uri="{FF2B5EF4-FFF2-40B4-BE49-F238E27FC236}">
                <a16:creationId xmlns:a16="http://schemas.microsoft.com/office/drawing/2014/main" id="{918D47E9-1DB9-75F6-D4CB-560DA32A7092}"/>
              </a:ext>
            </a:extLst>
          </p:cNvPr>
          <p:cNvPicPr>
            <a:picLocks noChangeAspect="1"/>
          </p:cNvPicPr>
          <p:nvPr/>
        </p:nvPicPr>
        <p:blipFill>
          <a:blip r:embed="rId2"/>
          <a:stretch>
            <a:fillRect/>
          </a:stretch>
        </p:blipFill>
        <p:spPr>
          <a:xfrm>
            <a:off x="7543800" y="76200"/>
            <a:ext cx="1469263" cy="1060796"/>
          </a:xfrm>
          <a:prstGeom prst="rect">
            <a:avLst/>
          </a:prstGeom>
        </p:spPr>
      </p:pic>
    </p:spTree>
    <p:extLst>
      <p:ext uri="{BB962C8B-B14F-4D97-AF65-F5344CB8AC3E}">
        <p14:creationId xmlns:p14="http://schemas.microsoft.com/office/powerpoint/2010/main" val="4264394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90C6A-F559-4628-9FB2-67DCB837C68C}"/>
              </a:ext>
            </a:extLst>
          </p:cNvPr>
          <p:cNvPicPr>
            <a:picLocks noChangeAspect="1"/>
          </p:cNvPicPr>
          <p:nvPr/>
        </p:nvPicPr>
        <p:blipFill>
          <a:blip r:embed="rId2"/>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lvl="0" indent="0" algn="ctr" defTabSz="685800">
              <a:spcBef>
                <a:spcPct val="0"/>
              </a:spcBef>
              <a:spcAft>
                <a:spcPts val="1200"/>
              </a:spcAft>
              <a:buClr>
                <a:srgbClr val="00FFFF"/>
              </a:buClr>
              <a:buNone/>
              <a:defRPr/>
            </a:pPr>
            <a:r>
              <a:rPr lang="en-US" sz="4000" kern="1200" dirty="0">
                <a:solidFill>
                  <a:srgbClr val="00FFFF"/>
                </a:solidFill>
                <a:cs typeface="Arial" panose="020B0604020202020204" pitchFamily="34" charset="0"/>
              </a:rPr>
              <a:t>Genesis 7:19-23</a:t>
            </a:r>
          </a:p>
          <a:p>
            <a:pPr marL="0" lvl="0" indent="0" algn="just" eaLnBrk="1" hangingPunct="1">
              <a:spcBef>
                <a:spcPts val="0"/>
              </a:spcBef>
              <a:buClr>
                <a:srgbClr val="00FFFF"/>
              </a:buClr>
              <a:buSzPct val="75000"/>
              <a:buNone/>
              <a:defRPr/>
            </a:pP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Las aguas continuaron aumentando más y más sobre la tierra, y fueron cubiertos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todos</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los altos montes que hay debajo de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todos</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los cielos…21 Y pereció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toda</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carne que se mueve sobre la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tierra</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aves, ganados, bestias, y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lo que se mueve sobre la tierra, y todo ser humano. 22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aquello en cuya nariz había aliento de espíritu de vida,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lo que había sobre la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tierra</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firme, murió. 23 El Señor exterminó, pues,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ser viviente que había sobre la superficie de la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tierra</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Desde el hombre hasta los ganados, los reptiles y las aves del cielo, fueron exterminados de la </a:t>
            </a:r>
            <a:r>
              <a:rPr lang="es-CO"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tierra</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t>
            </a:r>
            <a:r>
              <a:rPr lang="es-CO" sz="26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Solo</a:t>
            </a:r>
            <a:r>
              <a:rPr lang="es-CO" sz="26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quedó Noé y los que estaban con él en el arca</a:t>
            </a:r>
            <a:r>
              <a:rPr lang="en-US" sz="2800" dirty="0">
                <a:solidFill>
                  <a:srgbClr val="FFFFFF"/>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 </a:t>
            </a:r>
          </a:p>
        </p:txBody>
      </p:sp>
    </p:spTree>
    <p:extLst>
      <p:ext uri="{BB962C8B-B14F-4D97-AF65-F5344CB8AC3E}">
        <p14:creationId xmlns:p14="http://schemas.microsoft.com/office/powerpoint/2010/main" val="295812114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32B2A-8DA1-67A6-56EF-F027DB006048}"/>
            </a:ext>
          </a:extLst>
        </p:cNvPr>
        <p:cNvGrpSpPr/>
        <p:nvPr/>
      </p:nvGrpSpPr>
      <p:grpSpPr>
        <a:xfrm>
          <a:off x="0" y="0"/>
          <a:ext cx="0" cy="0"/>
          <a:chOff x="0" y="0"/>
          <a:chExt cx="0" cy="0"/>
        </a:xfrm>
      </p:grpSpPr>
      <p:sp>
        <p:nvSpPr>
          <p:cNvPr id="166914" name="Rectangle 2">
            <a:extLst>
              <a:ext uri="{FF2B5EF4-FFF2-40B4-BE49-F238E27FC236}">
                <a16:creationId xmlns:a16="http://schemas.microsoft.com/office/drawing/2014/main" id="{74C57B4A-0157-1F54-AAFD-91C5D59C8A36}"/>
              </a:ext>
            </a:extLst>
          </p:cNvPr>
          <p:cNvSpPr>
            <a:spLocks noGrp="1" noChangeArrowheads="1"/>
          </p:cNvSpPr>
          <p:nvPr>
            <p:ph type="title"/>
          </p:nvPr>
        </p:nvSpPr>
        <p:spPr>
          <a:xfrm>
            <a:off x="685800" y="228600"/>
            <a:ext cx="7772400" cy="914400"/>
          </a:xfrm>
        </p:spPr>
        <p:txBody>
          <a:bodyPr/>
          <a:lstStyle/>
          <a:p>
            <a:pPr algn="ctr" eaLnBrk="1" hangingPunct="1"/>
            <a:r>
              <a:rPr lang="en-US" sz="3600" kern="1200" dirty="0">
                <a:effectLst>
                  <a:outerShdw blurRad="38100" dist="38100" dir="2700000" algn="tl">
                    <a:srgbClr val="000000">
                      <a:alpha val="43137"/>
                    </a:srgbClr>
                  </a:outerShdw>
                </a:effectLst>
                <a:latin typeface="Calibri" panose="020F0502020204030204" pitchFamily="34" charset="0"/>
              </a:rPr>
              <a:t>H.C. Leupold </a:t>
            </a:r>
            <a:br>
              <a:rPr lang="en-US" sz="2000" dirty="0">
                <a:effectLst>
                  <a:outerShdw blurRad="38100" dist="38100" dir="2700000" algn="tl">
                    <a:srgbClr val="000000">
                      <a:alpha val="43137"/>
                    </a:srgbClr>
                  </a:outerShdw>
                </a:effectLst>
                <a:latin typeface="Book Antiqua" pitchFamily="18" charset="0"/>
                <a:cs typeface="Calibri" panose="020F0502020204030204" pitchFamily="34" charset="0"/>
              </a:rPr>
            </a:br>
            <a:r>
              <a:rPr lang="en-US" sz="20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Exposition of Genesis</a:t>
            </a:r>
            <a:r>
              <a:rPr lang="en-US" sz="2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Baker, 1942), vol. 1, p. 301-302. </a:t>
            </a:r>
          </a:p>
        </p:txBody>
      </p:sp>
      <p:sp>
        <p:nvSpPr>
          <p:cNvPr id="45059" name="Rectangle 3">
            <a:extLst>
              <a:ext uri="{FF2B5EF4-FFF2-40B4-BE49-F238E27FC236}">
                <a16:creationId xmlns:a16="http://schemas.microsoft.com/office/drawing/2014/main" id="{9046F999-78DC-E477-59E8-038AA79C7E34}"/>
              </a:ext>
            </a:extLst>
          </p:cNvPr>
          <p:cNvSpPr>
            <a:spLocks noGrp="1" noChangeArrowheads="1"/>
          </p:cNvSpPr>
          <p:nvPr>
            <p:ph type="body" idx="1"/>
          </p:nvPr>
        </p:nvSpPr>
        <p:spPr>
          <a:xfrm>
            <a:off x="0" y="1393179"/>
            <a:ext cx="9144000" cy="5410200"/>
          </a:xfrm>
        </p:spPr>
        <p:txBody>
          <a:bodyPr/>
          <a:lstStyle/>
          <a:p>
            <a:pPr marL="0" indent="0" algn="just" eaLnBrk="1" hangingPunct="1">
              <a:buFont typeface="Wingdings" pitchFamily="2" charset="2"/>
              <a:buNone/>
              <a:defRPr/>
            </a:pPr>
            <a:r>
              <a:rPr lang="en-US" sz="26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a:t>
            </a:r>
            <a:r>
              <a:rPr lang="es-CO" sz="24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todos</a:t>
            </a:r>
            <a:r>
              <a:rPr lang="es-CO" sz="24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los altos montes debajo de </a:t>
            </a:r>
            <a:r>
              <a:rPr lang="es-CO" sz="2400" b="1" u="sng" dirty="0">
                <a:solidFill>
                  <a:srgbClr val="FFFFCC"/>
                </a:solidFill>
                <a:effectLst>
                  <a:outerShdw blurRad="38100" dist="38100" dir="2700000" algn="tl">
                    <a:srgbClr val="000000">
                      <a:alpha val="43137"/>
                    </a:srgbClr>
                  </a:outerShdw>
                </a:effectLst>
                <a:latin typeface="Abadi MT Condensed Light" pitchFamily="34" charset="0"/>
                <a:cs typeface="Calibri" panose="020F0502020204030204" pitchFamily="34" charset="0"/>
              </a:rPr>
              <a:t>todos</a:t>
            </a:r>
            <a:r>
              <a:rPr lang="es-CO" sz="2400" dirty="0">
                <a:effectLst>
                  <a:outerShdw blurRad="38100" dist="38100" dir="2700000" algn="tl">
                    <a:srgbClr val="000000">
                      <a:alpha val="43137"/>
                    </a:srgbClr>
                  </a:outerShdw>
                </a:effectLst>
                <a:latin typeface="Abadi MT Condensed Light" pitchFamily="34" charset="0"/>
                <a:cs typeface="Calibri" panose="020F0502020204030204" pitchFamily="34" charset="0"/>
              </a:rPr>
              <a:t> los cielos.” Una sola de estas expresiones casi exigiría la impresión de que el autor intenta comunicar la idea de la absoluta universalidad del Diluvio… Sin embargo, dado que se sabe que “todo” se usa en un sentido relativo, el escritor elimina toda ambigüedad al añadir la frase “debajo de todos los cielos”. Un doble “todo” (kol) no puede permitir un sentido tan relativo. Casi constituye un superlativo hebreo. Por lo tanto, creemos que el texto resuelve la cuestión de la universalidad del diluvio. Como objeción a esta interpretación, aquellos que creen en un diluvio limitado… señalan el hecho de que kol se usa en un sentido relativo, como claramente ocurre en pasajes como Génesis 41:57; Éxodo 9:25, 10:15; Deuteronomio 2:25; y 1 Reyes 10:24. Sin embargo, seguimos insistiendo en que este hecho podría refutar un solo kol, pero nunca un doble kol, como aparece en nuestro versículo</a:t>
            </a:r>
            <a:r>
              <a:rPr lang="en-US" sz="2400" dirty="0">
                <a:effectLst>
                  <a:outerShdw blurRad="38100" dist="38100" dir="2700000" algn="tl">
                    <a:srgbClr val="000000">
                      <a:alpha val="43137"/>
                    </a:srgbClr>
                  </a:outerShdw>
                </a:effectLst>
                <a:latin typeface="Abadi MT Condensed Light" pitchFamily="34" charset="0"/>
                <a:cs typeface="Calibri" panose="020F0502020204030204" pitchFamily="34" charset="0"/>
              </a:rPr>
              <a:t>.”</a:t>
            </a:r>
          </a:p>
        </p:txBody>
      </p:sp>
    </p:spTree>
    <p:extLst>
      <p:ext uri="{BB962C8B-B14F-4D97-AF65-F5344CB8AC3E}">
        <p14:creationId xmlns:p14="http://schemas.microsoft.com/office/powerpoint/2010/main" val="40205875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2F2A3-F138-3F70-931C-0EC05B9C1C71}"/>
            </a:ext>
          </a:extLst>
        </p:cNvPr>
        <p:cNvGrpSpPr/>
        <p:nvPr/>
      </p:nvGrpSpPr>
      <p:grpSpPr>
        <a:xfrm>
          <a:off x="0" y="0"/>
          <a:ext cx="0" cy="0"/>
          <a:chOff x="0" y="0"/>
          <a:chExt cx="0" cy="0"/>
        </a:xfrm>
      </p:grpSpPr>
      <p:sp>
        <p:nvSpPr>
          <p:cNvPr id="163842" name="Rectangle 2">
            <a:extLst>
              <a:ext uri="{FF2B5EF4-FFF2-40B4-BE49-F238E27FC236}">
                <a16:creationId xmlns:a16="http://schemas.microsoft.com/office/drawing/2014/main" id="{F5C816EF-8F79-E09B-596C-7B820C9B9798}"/>
              </a:ext>
            </a:extLst>
          </p:cNvPr>
          <p:cNvSpPr>
            <a:spLocks noGrp="1" noChangeArrowheads="1"/>
          </p:cNvSpPr>
          <p:nvPr>
            <p:ph type="title"/>
          </p:nvPr>
        </p:nvSpPr>
        <p:spPr>
          <a:xfrm>
            <a:off x="457200" y="228600"/>
            <a:ext cx="6743700" cy="1143000"/>
          </a:xfrm>
        </p:spPr>
        <p:txBody>
          <a:bodyPr/>
          <a:lstStyle/>
          <a:p>
            <a:pPr algn="ctr"/>
            <a:r>
              <a:rPr lang="es-CO" sz="3600" dirty="0">
                <a:effectLst>
                  <a:outerShdw blurRad="38100" dist="38100" dir="2700000" algn="tl">
                    <a:srgbClr val="000000">
                      <a:alpha val="43137"/>
                    </a:srgbClr>
                  </a:outerShdw>
                </a:effectLst>
              </a:rPr>
              <a:t>Respondiendo a los argumentos bíblicos del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a:extLst>
              <a:ext uri="{FF2B5EF4-FFF2-40B4-BE49-F238E27FC236}">
                <a16:creationId xmlns:a16="http://schemas.microsoft.com/office/drawing/2014/main" id="{A9AD2431-319A-DFC2-CB7A-FC35404FF1FB}"/>
              </a:ext>
            </a:extLst>
          </p:cNvPr>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¿Sentido relativo de "todo"?</a:t>
            </a: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libri" panose="020F0502020204030204" pitchFamily="34" charset="0"/>
                <a:ea typeface="+mn-ea"/>
                <a:cs typeface="+mn-cs"/>
              </a:rPr>
              <a:t>Gén. 7:19-23</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todo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definir</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Doble “</a:t>
            </a:r>
            <a:r>
              <a:rPr lang="en-US" dirty="0">
                <a:effectLst>
                  <a:outerShdw blurRad="38100" dist="38100" dir="2700000" algn="tl">
                    <a:srgbClr val="000000">
                      <a:alpha val="43137"/>
                    </a:srgbClr>
                  </a:outerShdw>
                </a:effectLst>
                <a:cs typeface="Calibri" panose="020F0502020204030204" pitchFamily="34" charset="0"/>
              </a:rPr>
              <a:t>todo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51435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Tierra significa “la tierra</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¿Lenguaje fenomenológico?</a:t>
            </a:r>
            <a:r>
              <a:rPr lang="en-US" dirty="0">
                <a:effectLst>
                  <a:outerShdw blurRad="38100" dist="38100" dir="2700000" algn="tl">
                    <a:srgbClr val="000000">
                      <a:alpha val="43137"/>
                    </a:srgbClr>
                  </a:outerShdw>
                </a:effectLst>
                <a:latin typeface="Calibri" panose="020F0502020204030204" pitchFamily="34" charset="0"/>
                <a:ea typeface="+mn-ea"/>
                <a:cs typeface="+mn-cs"/>
              </a:rPr>
              <a:t>– Gén. 7:11; 8:2</a:t>
            </a:r>
          </a:p>
        </p:txBody>
      </p:sp>
      <p:pic>
        <p:nvPicPr>
          <p:cNvPr id="3" name="Picture 2">
            <a:extLst>
              <a:ext uri="{FF2B5EF4-FFF2-40B4-BE49-F238E27FC236}">
                <a16:creationId xmlns:a16="http://schemas.microsoft.com/office/drawing/2014/main" id="{0B25EC15-447E-DAB6-5F78-5D519ACDAEE1}"/>
              </a:ext>
            </a:extLst>
          </p:cNvPr>
          <p:cNvPicPr>
            <a:picLocks noChangeAspect="1"/>
          </p:cNvPicPr>
          <p:nvPr/>
        </p:nvPicPr>
        <p:blipFill>
          <a:blip r:embed="rId2"/>
          <a:stretch>
            <a:fillRect/>
          </a:stretch>
        </p:blipFill>
        <p:spPr>
          <a:xfrm>
            <a:off x="7543800" y="76200"/>
            <a:ext cx="1469263" cy="1060796"/>
          </a:xfrm>
          <a:prstGeom prst="rect">
            <a:avLst/>
          </a:prstGeom>
        </p:spPr>
      </p:pic>
    </p:spTree>
    <p:extLst>
      <p:ext uri="{BB962C8B-B14F-4D97-AF65-F5344CB8AC3E}">
        <p14:creationId xmlns:p14="http://schemas.microsoft.com/office/powerpoint/2010/main" val="3882298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0" hangingPunct="0">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rPr>
              <a:t>Genesis 1:1-3</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el principio Dios creó los cielos y la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tierra</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La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tierra</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estaba sin orden y vacía, y las tinieblas cubrían la superficie del abismo, y el Espíritu de Dios se movía sobre la superficie de las aguas. 3 Entonces dijo Dios: «Sea la luz». Y hubo luz.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90413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CC194-D918-E723-EF51-1A54FCB215CF}"/>
            </a:ext>
          </a:extLst>
        </p:cNvPr>
        <p:cNvGrpSpPr/>
        <p:nvPr/>
      </p:nvGrpSpPr>
      <p:grpSpPr>
        <a:xfrm>
          <a:off x="0" y="0"/>
          <a:ext cx="0" cy="0"/>
          <a:chOff x="0" y="0"/>
          <a:chExt cx="0" cy="0"/>
        </a:xfrm>
      </p:grpSpPr>
      <p:sp>
        <p:nvSpPr>
          <p:cNvPr id="163842" name="Rectangle 2">
            <a:extLst>
              <a:ext uri="{FF2B5EF4-FFF2-40B4-BE49-F238E27FC236}">
                <a16:creationId xmlns:a16="http://schemas.microsoft.com/office/drawing/2014/main" id="{805C58F2-4CD4-6DD6-E85D-6AB315AEE769}"/>
              </a:ext>
            </a:extLst>
          </p:cNvPr>
          <p:cNvSpPr>
            <a:spLocks noGrp="1" noChangeArrowheads="1"/>
          </p:cNvSpPr>
          <p:nvPr>
            <p:ph type="title"/>
          </p:nvPr>
        </p:nvSpPr>
        <p:spPr>
          <a:xfrm>
            <a:off x="457200" y="228600"/>
            <a:ext cx="6743700" cy="1143000"/>
          </a:xfrm>
        </p:spPr>
        <p:txBody>
          <a:bodyPr/>
          <a:lstStyle/>
          <a:p>
            <a:pPr algn="ctr"/>
            <a:r>
              <a:rPr lang="es-CO" sz="3600" dirty="0">
                <a:effectLst>
                  <a:outerShdw blurRad="38100" dist="38100" dir="2700000" algn="tl">
                    <a:srgbClr val="000000">
                      <a:alpha val="43137"/>
                    </a:srgbClr>
                  </a:outerShdw>
                </a:effectLst>
              </a:rPr>
              <a:t>Respondiendo a los argumentos bíblicos del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a:extLst>
              <a:ext uri="{FF2B5EF4-FFF2-40B4-BE49-F238E27FC236}">
                <a16:creationId xmlns:a16="http://schemas.microsoft.com/office/drawing/2014/main" id="{5B73E2CB-1DB5-E1A6-1214-7D59F5EA2DA3}"/>
              </a:ext>
            </a:extLst>
          </p:cNvPr>
          <p:cNvSpPr>
            <a:spLocks noGrp="1" noChangeArrowheads="1"/>
          </p:cNvSpPr>
          <p:nvPr>
            <p:ph type="body" idx="1"/>
          </p:nvPr>
        </p:nvSpPr>
        <p:spPr>
          <a:xfrm>
            <a:off x="457200" y="1600200"/>
            <a:ext cx="8305800" cy="3810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¿Sentido relativo de "todo"?</a:t>
            </a:r>
            <a:r>
              <a:rPr lang="en-US"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libri" panose="020F0502020204030204" pitchFamily="34" charset="0"/>
                <a:ea typeface="+mn-ea"/>
                <a:cs typeface="+mn-cs"/>
              </a:rPr>
              <a:t>Gén. 7:19-23</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todo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definir</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Doble “</a:t>
            </a:r>
            <a:r>
              <a:rPr lang="en-US" dirty="0">
                <a:effectLst>
                  <a:outerShdw blurRad="38100" dist="38100" dir="2700000" algn="tl">
                    <a:srgbClr val="000000">
                      <a:alpha val="43137"/>
                    </a:srgbClr>
                  </a:outerShdw>
                </a:effectLst>
                <a:cs typeface="Calibri" panose="020F0502020204030204" pitchFamily="34" charset="0"/>
              </a:rPr>
              <a:t>todo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514350"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Tierra significa “la tierra</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(Gén. 1:1)</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¿Lenguaje fenomenológico?</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 Gén. 7:11; 8:2</a:t>
            </a:r>
          </a:p>
        </p:txBody>
      </p:sp>
      <p:pic>
        <p:nvPicPr>
          <p:cNvPr id="3" name="Picture 2">
            <a:extLst>
              <a:ext uri="{FF2B5EF4-FFF2-40B4-BE49-F238E27FC236}">
                <a16:creationId xmlns:a16="http://schemas.microsoft.com/office/drawing/2014/main" id="{BF82D726-E379-E5E7-6103-3DCCE173B968}"/>
              </a:ext>
            </a:extLst>
          </p:cNvPr>
          <p:cNvPicPr>
            <a:picLocks noChangeAspect="1"/>
          </p:cNvPicPr>
          <p:nvPr/>
        </p:nvPicPr>
        <p:blipFill>
          <a:blip r:embed="rId2"/>
          <a:stretch>
            <a:fillRect/>
          </a:stretch>
        </p:blipFill>
        <p:spPr>
          <a:xfrm>
            <a:off x="7543800" y="76200"/>
            <a:ext cx="1469263" cy="1060796"/>
          </a:xfrm>
          <a:prstGeom prst="rect">
            <a:avLst/>
          </a:prstGeom>
        </p:spPr>
      </p:pic>
    </p:spTree>
    <p:extLst>
      <p:ext uri="{BB962C8B-B14F-4D97-AF65-F5344CB8AC3E}">
        <p14:creationId xmlns:p14="http://schemas.microsoft.com/office/powerpoint/2010/main" val="34364713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228600"/>
            <a:ext cx="6743700" cy="914400"/>
          </a:xfrm>
        </p:spPr>
        <p:txBody>
          <a:bodyPr/>
          <a:lstStyle/>
          <a:p>
            <a:pPr algn="ctr" eaLnBrk="1" hangingPunct="1"/>
            <a:r>
              <a:rPr lang="es-CO" sz="3600" dirty="0">
                <a:effectLst>
                  <a:outerShdw blurRad="38100" dist="38100" dir="2700000" algn="tl">
                    <a:srgbClr val="000000">
                      <a:alpha val="43137"/>
                    </a:srgbClr>
                  </a:outerShdw>
                </a:effectLst>
              </a:rPr>
              <a:t>Razones en contra de una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¿Tamaño del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(135 metros largo X 22.5 metros ancho X 13.5 metros alto)?</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Analogía con el Segundo Advenimiento global </a:t>
            </a:r>
            <a:r>
              <a:rPr lang="en-US" dirty="0">
                <a:effectLst>
                  <a:outerShdw blurRad="38100" dist="38100" dir="2700000" algn="tl">
                    <a:srgbClr val="000000">
                      <a:alpha val="43137"/>
                    </a:srgbClr>
                  </a:outerShdw>
                </a:effectLst>
                <a:latin typeface="Calibri" panose="020F0502020204030204" pitchFamily="34" charset="0"/>
                <a:ea typeface="+mn-ea"/>
                <a:cs typeface="+mn-cs"/>
              </a:rPr>
              <a:t>(Mat 24:37-39; </a:t>
            </a:r>
            <a:r>
              <a:rPr lang="en-US" dirty="0">
                <a:effectLst>
                  <a:outerShdw blurRad="38100" dist="38100" dir="2700000" algn="tl">
                    <a:srgbClr val="000000">
                      <a:alpha val="43137"/>
                    </a:srgbClr>
                  </a:outerShdw>
                </a:effectLst>
                <a:ea typeface="+mn-ea"/>
                <a:cs typeface="+mn-cs"/>
              </a:rPr>
              <a:t>Apc</a:t>
            </a:r>
            <a:r>
              <a:rPr lang="en-US" dirty="0">
                <a:effectLst>
                  <a:outerShdw blurRad="38100" dist="38100" dir="2700000" algn="tl">
                    <a:srgbClr val="000000">
                      <a:alpha val="43137"/>
                    </a:srgbClr>
                  </a:outerShdw>
                </a:effectLst>
                <a:latin typeface="Calibri" panose="020F0502020204030204" pitchFamily="34" charset="0"/>
                <a:ea typeface="+mn-ea"/>
                <a:cs typeface="+mn-cs"/>
              </a:rPr>
              <a:t> 1:7; 2 P</a:t>
            </a:r>
            <a:r>
              <a:rPr lang="en-US" dirty="0">
                <a:effectLst>
                  <a:outerShdw blurRad="38100" dist="38100" dir="2700000" algn="tl">
                    <a:srgbClr val="000000">
                      <a:alpha val="43137"/>
                    </a:srgbClr>
                  </a:outerShdw>
                </a:effectLst>
                <a:ea typeface="+mn-ea"/>
                <a:cs typeface="+mn-cs"/>
              </a:rPr>
              <a:t>edro</a:t>
            </a:r>
            <a:r>
              <a:rPr lang="en-US" dirty="0">
                <a:effectLst>
                  <a:outerShdw blurRad="38100" dist="38100" dir="2700000" algn="tl">
                    <a:srgbClr val="000000">
                      <a:alpha val="43137"/>
                    </a:srgbClr>
                  </a:outerShdw>
                </a:effectLst>
                <a:latin typeface="Calibri" panose="020F0502020204030204" pitchFamily="34" charset="0"/>
                <a:ea typeface="+mn-ea"/>
                <a:cs typeface="+mn-cs"/>
              </a:rPr>
              <a: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¿Animales y aves en el arca?</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Historia de la Iglesia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3E382957-0516-A01C-E691-E313147AD0F8}"/>
              </a:ext>
            </a:extLst>
          </p:cNvPr>
          <p:cNvPicPr>
            <a:picLocks noChangeAspect="1"/>
          </p:cNvPicPr>
          <p:nvPr/>
        </p:nvPicPr>
        <p:blipFill>
          <a:blip r:embed="rId2"/>
          <a:stretch>
            <a:fillRect/>
          </a:stretch>
        </p:blipFill>
        <p:spPr>
          <a:xfrm>
            <a:off x="7522337" y="82204"/>
            <a:ext cx="1469263" cy="1060796"/>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7B753-3AFD-FC83-5B94-99C0914A7877}"/>
            </a:ext>
          </a:extLst>
        </p:cNvPr>
        <p:cNvGrpSpPr/>
        <p:nvPr/>
      </p:nvGrpSpPr>
      <p:grpSpPr>
        <a:xfrm>
          <a:off x="0" y="0"/>
          <a:ext cx="0" cy="0"/>
          <a:chOff x="0" y="0"/>
          <a:chExt cx="0" cy="0"/>
        </a:xfrm>
      </p:grpSpPr>
      <p:sp>
        <p:nvSpPr>
          <p:cNvPr id="163842" name="Rectangle 2">
            <a:extLst>
              <a:ext uri="{FF2B5EF4-FFF2-40B4-BE49-F238E27FC236}">
                <a16:creationId xmlns:a16="http://schemas.microsoft.com/office/drawing/2014/main" id="{394EC518-88F6-41A8-F0C7-87E898103DE2}"/>
              </a:ext>
            </a:extLst>
          </p:cNvPr>
          <p:cNvSpPr>
            <a:spLocks noGrp="1" noChangeArrowheads="1"/>
          </p:cNvSpPr>
          <p:nvPr>
            <p:ph type="title"/>
          </p:nvPr>
        </p:nvSpPr>
        <p:spPr>
          <a:xfrm>
            <a:off x="685800" y="228600"/>
            <a:ext cx="6743700" cy="914400"/>
          </a:xfrm>
        </p:spPr>
        <p:txBody>
          <a:bodyPr/>
          <a:lstStyle/>
          <a:p>
            <a:pPr algn="ctr" eaLnBrk="1" hangingPunct="1"/>
            <a:r>
              <a:rPr lang="es-CO" sz="3600" dirty="0">
                <a:effectLst>
                  <a:outerShdw blurRad="38100" dist="38100" dir="2700000" algn="tl">
                    <a:srgbClr val="000000">
                      <a:alpha val="43137"/>
                    </a:srgbClr>
                  </a:outerShdw>
                </a:effectLst>
              </a:rPr>
              <a:t>Razones en contra de una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a:extLst>
              <a:ext uri="{FF2B5EF4-FFF2-40B4-BE49-F238E27FC236}">
                <a16:creationId xmlns:a16="http://schemas.microsoft.com/office/drawing/2014/main" id="{4ACAB712-3603-51D7-A120-8A9F0C3543F2}"/>
              </a:ext>
            </a:extLst>
          </p:cNvPr>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¿Tamaño del arca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(135 metros largo X 22.5 metros ancho X 13.5 metros alto)?</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Analogía con el Segundo Advenimiento global </a:t>
            </a:r>
            <a:r>
              <a:rPr lang="en-US" dirty="0">
                <a:effectLst>
                  <a:outerShdw blurRad="38100" dist="38100" dir="2700000" algn="tl">
                    <a:srgbClr val="000000">
                      <a:alpha val="43137"/>
                    </a:srgbClr>
                  </a:outerShdw>
                </a:effectLst>
                <a:latin typeface="Calibri" panose="020F0502020204030204" pitchFamily="34" charset="0"/>
                <a:ea typeface="+mn-ea"/>
                <a:cs typeface="+mn-cs"/>
              </a:rPr>
              <a:t>(Mat 24:37-39; </a:t>
            </a:r>
            <a:r>
              <a:rPr lang="en-US" dirty="0">
                <a:effectLst>
                  <a:outerShdw blurRad="38100" dist="38100" dir="2700000" algn="tl">
                    <a:srgbClr val="000000">
                      <a:alpha val="43137"/>
                    </a:srgbClr>
                  </a:outerShdw>
                </a:effectLst>
                <a:ea typeface="+mn-ea"/>
                <a:cs typeface="+mn-cs"/>
              </a:rPr>
              <a:t>Apc</a:t>
            </a:r>
            <a:r>
              <a:rPr lang="en-US" dirty="0">
                <a:effectLst>
                  <a:outerShdw blurRad="38100" dist="38100" dir="2700000" algn="tl">
                    <a:srgbClr val="000000">
                      <a:alpha val="43137"/>
                    </a:srgbClr>
                  </a:outerShdw>
                </a:effectLst>
                <a:latin typeface="Calibri" panose="020F0502020204030204" pitchFamily="34" charset="0"/>
                <a:ea typeface="+mn-ea"/>
                <a:cs typeface="+mn-cs"/>
              </a:rPr>
              <a:t> 1:7; 2 P</a:t>
            </a:r>
            <a:r>
              <a:rPr lang="en-US" dirty="0">
                <a:effectLst>
                  <a:outerShdw blurRad="38100" dist="38100" dir="2700000" algn="tl">
                    <a:srgbClr val="000000">
                      <a:alpha val="43137"/>
                    </a:srgbClr>
                  </a:outerShdw>
                </a:effectLst>
                <a:ea typeface="+mn-ea"/>
                <a:cs typeface="+mn-cs"/>
              </a:rPr>
              <a:t>edro</a:t>
            </a:r>
            <a:r>
              <a:rPr lang="en-US" dirty="0">
                <a:effectLst>
                  <a:outerShdw blurRad="38100" dist="38100" dir="2700000" algn="tl">
                    <a:srgbClr val="000000">
                      <a:alpha val="43137"/>
                    </a:srgbClr>
                  </a:outerShdw>
                </a:effectLst>
                <a:latin typeface="Calibri" panose="020F0502020204030204" pitchFamily="34" charset="0"/>
                <a:ea typeface="+mn-ea"/>
                <a:cs typeface="+mn-cs"/>
              </a:rPr>
              <a: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¿Animales y aves en el arca?</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Historia de la Iglesia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0785EBCC-DE0D-FFD8-7F38-54D5F0EBE037}"/>
              </a:ext>
            </a:extLst>
          </p:cNvPr>
          <p:cNvPicPr>
            <a:picLocks noChangeAspect="1"/>
          </p:cNvPicPr>
          <p:nvPr/>
        </p:nvPicPr>
        <p:blipFill>
          <a:blip r:embed="rId2"/>
          <a:stretch>
            <a:fillRect/>
          </a:stretch>
        </p:blipFill>
        <p:spPr>
          <a:xfrm>
            <a:off x="7522337" y="82204"/>
            <a:ext cx="1469263" cy="1060796"/>
          </a:xfrm>
          <a:prstGeom prst="rect">
            <a:avLst/>
          </a:prstGeom>
        </p:spPr>
      </p:pic>
    </p:spTree>
    <p:extLst>
      <p:ext uri="{BB962C8B-B14F-4D97-AF65-F5344CB8AC3E}">
        <p14:creationId xmlns:p14="http://schemas.microsoft.com/office/powerpoint/2010/main" val="42338728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623AB-6C69-4838-454B-40CF3EBD248D}"/>
            </a:ext>
          </a:extLst>
        </p:cNvPr>
        <p:cNvGrpSpPr/>
        <p:nvPr/>
      </p:nvGrpSpPr>
      <p:grpSpPr>
        <a:xfrm>
          <a:off x="0" y="0"/>
          <a:ext cx="0" cy="0"/>
          <a:chOff x="0" y="0"/>
          <a:chExt cx="0" cy="0"/>
        </a:xfrm>
      </p:grpSpPr>
      <p:sp>
        <p:nvSpPr>
          <p:cNvPr id="145411" name="Rectangle 3">
            <a:extLst>
              <a:ext uri="{FF2B5EF4-FFF2-40B4-BE49-F238E27FC236}">
                <a16:creationId xmlns:a16="http://schemas.microsoft.com/office/drawing/2014/main" id="{D96525B8-F198-C54B-BE1E-8AFA00E22C9D}"/>
              </a:ext>
            </a:extLst>
          </p:cNvPr>
          <p:cNvSpPr>
            <a:spLocks noGrp="1" noChangeArrowheads="1"/>
          </p:cNvSpPr>
          <p:nvPr>
            <p:ph type="body" idx="1"/>
          </p:nvPr>
        </p:nvSpPr>
        <p:spPr>
          <a:xfrm>
            <a:off x="914399" y="1393853"/>
            <a:ext cx="7315200" cy="2743200"/>
          </a:xfrm>
        </p:spPr>
        <p:txBody>
          <a:bodyPr/>
          <a:lstStyle/>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latin typeface="Calibri" panose="020F0502020204030204" pitchFamily="34" charset="0"/>
                <a:ea typeface="+mn-ea"/>
                <a:cs typeface="+mn-cs"/>
              </a:rPr>
              <a:t>Arca = </a:t>
            </a:r>
            <a:r>
              <a:rPr lang="es-CO" dirty="0">
                <a:effectLst>
                  <a:outerShdw blurRad="38100" dist="38100" dir="2700000" algn="tl">
                    <a:srgbClr val="000000">
                      <a:alpha val="43137"/>
                    </a:srgbClr>
                  </a:outerShdw>
                </a:effectLst>
                <a:latin typeface="Calibri" panose="020F0502020204030204" pitchFamily="34" charset="0"/>
                <a:ea typeface="+mn-ea"/>
                <a:cs typeface="+mn-cs"/>
              </a:rPr>
              <a:t>135 metros largo X 22.5 metros ancho X 13.5 metros alto.</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a:p>
            <a:pPr marL="457200" lvl="1" indent="-457200" algn="just" eaLnBrk="1" hangingPunct="1">
              <a:spcBef>
                <a:spcPts val="0"/>
              </a:spcBef>
              <a:spcAft>
                <a:spcPts val="36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Arca capaz de albergar 125,000 animales</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sp>
        <p:nvSpPr>
          <p:cNvPr id="5" name="Rectangle 2">
            <a:extLst>
              <a:ext uri="{FF2B5EF4-FFF2-40B4-BE49-F238E27FC236}">
                <a16:creationId xmlns:a16="http://schemas.microsoft.com/office/drawing/2014/main" id="{3A51517C-BD97-78A5-32C6-8B6B28E5927B}"/>
              </a:ext>
            </a:extLst>
          </p:cNvPr>
          <p:cNvSpPr>
            <a:spLocks noGrp="1" noChangeArrowheads="1"/>
          </p:cNvSpPr>
          <p:nvPr>
            <p:ph type="title"/>
          </p:nvPr>
        </p:nvSpPr>
        <p:spPr>
          <a:xfrm>
            <a:off x="0" y="228600"/>
            <a:ext cx="9144000" cy="1143000"/>
          </a:xfrm>
        </p:spPr>
        <p:txBody>
          <a:bodyPr/>
          <a:lstStyle/>
          <a:p>
            <a:pPr algn="ctr" eaLnBrk="1" hangingPunct="1"/>
            <a:r>
              <a:rPr lang="en-US" sz="3400" dirty="0">
                <a:effectLst>
                  <a:outerShdw blurRad="38100" dist="38100" dir="2700000" algn="tl">
                    <a:srgbClr val="000000">
                      <a:alpha val="43137"/>
                    </a:srgbClr>
                  </a:outerShdw>
                </a:effectLst>
              </a:rPr>
              <a:t>Dimensiones del Arca</a:t>
            </a:r>
            <a:br>
              <a:rPr lang="en-US" sz="34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Génesis</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 </a:t>
            </a:r>
            <a:r>
              <a:rPr lang="en-US" sz="2800" dirty="0">
                <a:solidFill>
                  <a:schemeClr val="tx1"/>
                </a:solidFill>
                <a:effectLst>
                  <a:outerShdw blurRad="38100" dist="38100" dir="2700000" algn="tl">
                    <a:srgbClr val="000000">
                      <a:alpha val="43137"/>
                    </a:srgbClr>
                  </a:outerShdw>
                </a:effectLst>
                <a:ea typeface="+mn-ea"/>
                <a:cs typeface="+mn-cs"/>
              </a:rPr>
              <a:t>6</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:15)</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9" name="Picture 8">
            <a:extLst>
              <a:ext uri="{FF2B5EF4-FFF2-40B4-BE49-F238E27FC236}">
                <a16:creationId xmlns:a16="http://schemas.microsoft.com/office/drawing/2014/main" id="{98068C1D-93CA-754C-E37A-A1C305D06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3565174"/>
            <a:ext cx="5666895" cy="3187629"/>
          </a:xfrm>
          <a:prstGeom prst="rect">
            <a:avLst/>
          </a:prstGeom>
        </p:spPr>
      </p:pic>
      <p:pic>
        <p:nvPicPr>
          <p:cNvPr id="2" name="Picture 1">
            <a:extLst>
              <a:ext uri="{FF2B5EF4-FFF2-40B4-BE49-F238E27FC236}">
                <a16:creationId xmlns:a16="http://schemas.microsoft.com/office/drawing/2014/main" id="{E0382709-1198-E5B5-09A4-528B5D99EE18}"/>
              </a:ext>
            </a:extLst>
          </p:cNvPr>
          <p:cNvPicPr>
            <a:picLocks noChangeAspect="1"/>
          </p:cNvPicPr>
          <p:nvPr/>
        </p:nvPicPr>
        <p:blipFill>
          <a:blip r:embed="rId3"/>
          <a:stretch>
            <a:fillRect/>
          </a:stretch>
        </p:blipFill>
        <p:spPr>
          <a:xfrm>
            <a:off x="7315200" y="121812"/>
            <a:ext cx="1743607" cy="1249788"/>
          </a:xfrm>
          <a:prstGeom prst="rect">
            <a:avLst/>
          </a:prstGeom>
        </p:spPr>
      </p:pic>
    </p:spTree>
    <p:extLst>
      <p:ext uri="{BB962C8B-B14F-4D97-AF65-F5344CB8AC3E}">
        <p14:creationId xmlns:p14="http://schemas.microsoft.com/office/powerpoint/2010/main" val="31676256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1"/>
          </p:nvPr>
        </p:nvSpPr>
        <p:spPr>
          <a:xfrm>
            <a:off x="266700" y="2057400"/>
            <a:ext cx="8610600" cy="3048000"/>
          </a:xfrm>
        </p:spPr>
        <p:txBody>
          <a:bodyPr/>
          <a:lstStyle/>
          <a:p>
            <a:pPr marL="0" indent="0" algn="just" eaLnBrk="1" hangingPunct="1">
              <a:buFont typeface="Wingdings" pitchFamily="2" charset="2"/>
              <a:buNone/>
              <a:defRPr/>
            </a:pPr>
            <a:r>
              <a:rPr 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Primero, cuando Dios envía juicio, da amplia advertencia con anticipación. Envía un portavoz, un profeta, y le da a ese profeta una especie de plataforma desde la cual ser escuchado. Para los antediluvianos, Noé fue ese profeta y el andamiaje alrededor del arca fue su plataforma</a:t>
            </a:r>
            <a:r>
              <a:rPr lang="en-US" dirty="0">
                <a:effectLst>
                  <a:outerShdw blurRad="38100" dist="38100" dir="2700000" algn="tl">
                    <a:srgbClr val="000000">
                      <a:alpha val="43137"/>
                    </a:srgbClr>
                  </a:outerShdw>
                </a:effectLst>
              </a:rPr>
              <a:t>.” </a:t>
            </a:r>
          </a:p>
        </p:txBody>
      </p:sp>
      <p:sp>
        <p:nvSpPr>
          <p:cNvPr id="151555" name="Text Box 3"/>
          <p:cNvSpPr txBox="1">
            <a:spLocks noChangeArrowheads="1"/>
          </p:cNvSpPr>
          <p:nvPr/>
        </p:nvSpPr>
        <p:spPr bwMode="auto">
          <a:xfrm>
            <a:off x="2352675" y="228600"/>
            <a:ext cx="4438650" cy="1338828"/>
          </a:xfrm>
          <a:prstGeom prst="rect">
            <a:avLst/>
          </a:prstGeom>
          <a:noFill/>
          <a:ln w="9525">
            <a:noFill/>
            <a:miter lim="800000"/>
            <a:headEnd/>
            <a:tailEnd/>
          </a:ln>
          <a:effectLst/>
        </p:spPr>
        <p:txBody>
          <a:bodyPr wrap="square">
            <a:spAutoFit/>
          </a:bodyPr>
          <a:lstStyle/>
          <a:p>
            <a:pPr algn="ctr">
              <a:spcBef>
                <a:spcPts val="0"/>
              </a:spcBef>
              <a:spcAft>
                <a:spcPts val="600"/>
              </a:spcAft>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Hugh Ross </a:t>
            </a:r>
          </a:p>
          <a:p>
            <a:pPr algn="ctr">
              <a:spcBef>
                <a:spcPts val="0"/>
              </a:spcBef>
              <a:defRPr/>
            </a:pPr>
            <a:r>
              <a:rPr lang="en-US" sz="2000" i="1" dirty="0">
                <a:effectLst>
                  <a:outerShdw blurRad="38100" dist="38100" dir="2700000" algn="tl">
                    <a:srgbClr val="000000">
                      <a:alpha val="43137"/>
                    </a:srgbClr>
                  </a:outerShdw>
                </a:effectLst>
                <a:latin typeface="Calibri" panose="020F0502020204030204" pitchFamily="34" charset="0"/>
              </a:rPr>
              <a:t>The Genesis Question</a:t>
            </a:r>
            <a:r>
              <a:rPr lang="en-US" sz="2000" dirty="0">
                <a:effectLst>
                  <a:outerShdw blurRad="38100" dist="38100" dir="2700000" algn="tl">
                    <a:srgbClr val="000000">
                      <a:alpha val="43137"/>
                    </a:srgbClr>
                  </a:outerShdw>
                </a:effectLst>
                <a:latin typeface="Calibri" panose="020F0502020204030204" pitchFamily="34" charset="0"/>
              </a:rPr>
              <a:t> (Navpress, Colorado Springs, CO 1998), 164-65.</a:t>
            </a:r>
          </a:p>
        </p:txBody>
      </p:sp>
      <p:pic>
        <p:nvPicPr>
          <p:cNvPr id="2" name="Picture 1">
            <a:extLst>
              <a:ext uri="{FF2B5EF4-FFF2-40B4-BE49-F238E27FC236}">
                <a16:creationId xmlns:a16="http://schemas.microsoft.com/office/drawing/2014/main" id="{D9A23A5B-390E-8BA8-4EDD-16CE3258D2E3}"/>
              </a:ext>
            </a:extLst>
          </p:cNvPr>
          <p:cNvPicPr>
            <a:picLocks noChangeAspect="1"/>
          </p:cNvPicPr>
          <p:nvPr/>
        </p:nvPicPr>
        <p:blipFill>
          <a:blip r:embed="rId2"/>
          <a:stretch>
            <a:fillRect/>
          </a:stretch>
        </p:blipFill>
        <p:spPr>
          <a:xfrm>
            <a:off x="7359933" y="76200"/>
            <a:ext cx="1743607" cy="12497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0758-1316-BCC1-6B63-676E4E4BE594}"/>
            </a:ext>
          </a:extLst>
        </p:cNvPr>
        <p:cNvGrpSpPr/>
        <p:nvPr/>
      </p:nvGrpSpPr>
      <p:grpSpPr>
        <a:xfrm>
          <a:off x="0" y="0"/>
          <a:ext cx="0" cy="0"/>
          <a:chOff x="0" y="0"/>
          <a:chExt cx="0" cy="0"/>
        </a:xfrm>
      </p:grpSpPr>
      <p:sp>
        <p:nvSpPr>
          <p:cNvPr id="139266" name="Rectangle 2">
            <a:extLst>
              <a:ext uri="{FF2B5EF4-FFF2-40B4-BE49-F238E27FC236}">
                <a16:creationId xmlns:a16="http://schemas.microsoft.com/office/drawing/2014/main" id="{0C1B0AD2-005F-C8CA-4FC7-A83A763C2A26}"/>
              </a:ext>
            </a:extLst>
          </p:cNvPr>
          <p:cNvSpPr>
            <a:spLocks noGrp="1" noChangeArrowheads="1"/>
          </p:cNvSpPr>
          <p:nvPr>
            <p:ph type="title"/>
          </p:nvPr>
        </p:nvSpPr>
        <p:spPr>
          <a:xfrm>
            <a:off x="3467100" y="228600"/>
            <a:ext cx="2209800" cy="11430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El Diluvio</a:t>
            </a:r>
            <a:br>
              <a:rPr lang="en-US" sz="3600" dirty="0">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(Gén 6–9)</a:t>
            </a:r>
          </a:p>
        </p:txBody>
      </p:sp>
      <p:sp>
        <p:nvSpPr>
          <p:cNvPr id="35843" name="Rectangle 3">
            <a:extLst>
              <a:ext uri="{FF2B5EF4-FFF2-40B4-BE49-F238E27FC236}">
                <a16:creationId xmlns:a16="http://schemas.microsoft.com/office/drawing/2014/main" id="{AE15BEBD-B893-3C65-3978-487A7493CC65}"/>
              </a:ext>
            </a:extLst>
          </p:cNvPr>
          <p:cNvSpPr>
            <a:spLocks noGrp="1" noChangeArrowheads="1"/>
          </p:cNvSpPr>
          <p:nvPr>
            <p:ph type="body" idx="1"/>
          </p:nvPr>
        </p:nvSpPr>
        <p:spPr>
          <a:xfrm>
            <a:off x="1409700" y="1946275"/>
            <a:ext cx="6819900" cy="3463925"/>
          </a:xfrm>
        </p:spPr>
        <p:txBody>
          <a:bodyPr/>
          <a:lstStyle/>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s-CO" noProof="0" dirty="0">
                <a:effectLst>
                  <a:outerShdw blurRad="38100" dist="38100" dir="2700000" algn="tl">
                    <a:srgbClr val="000000">
                      <a:alpha val="43137"/>
                    </a:srgbClr>
                  </a:outerShdw>
                </a:effectLst>
                <a:ea typeface="+mn-ea"/>
                <a:cs typeface="+mn-cs"/>
              </a:rPr>
              <a:t>Eventos</a:t>
            </a:r>
            <a:r>
              <a:rPr lang="en-US" dirty="0">
                <a:effectLst>
                  <a:outerShdw blurRad="38100" dist="38100" dir="2700000" algn="tl">
                    <a:srgbClr val="000000">
                      <a:alpha val="43137"/>
                    </a:srgbClr>
                  </a:outerShdw>
                </a:effectLst>
                <a:ea typeface="+mn-ea"/>
                <a:cs typeface="+mn-cs"/>
              </a:rPr>
              <a:t> antes del diluvio </a:t>
            </a:r>
            <a:r>
              <a:rPr lang="en-US" dirty="0">
                <a:effectLst>
                  <a:outerShdw blurRad="38100" dist="38100" dir="2700000" algn="tl">
                    <a:srgbClr val="000000">
                      <a:alpha val="43137"/>
                    </a:srgbClr>
                  </a:outerShdw>
                </a:effectLst>
                <a:latin typeface="Calibri" panose="020F0502020204030204" pitchFamily="34" charset="0"/>
                <a:ea typeface="+mn-ea"/>
                <a:cs typeface="+mn-cs"/>
              </a:rPr>
              <a:t>(G</a:t>
            </a:r>
            <a:r>
              <a:rPr lang="en-US" dirty="0">
                <a:effectLst>
                  <a:outerShdw blurRad="38100" dist="38100" dir="2700000" algn="tl">
                    <a:srgbClr val="000000">
                      <a:alpha val="43137"/>
                    </a:srgbClr>
                  </a:outerShdw>
                </a:effectLst>
                <a:ea typeface="+mn-ea"/>
                <a:cs typeface="+mn-cs"/>
              </a:rPr>
              <a:t>é</a:t>
            </a:r>
            <a:r>
              <a:rPr lang="en-US" dirty="0">
                <a:effectLst>
                  <a:outerShdw blurRad="38100" dist="38100" dir="2700000" algn="tl">
                    <a:srgbClr val="000000">
                      <a:alpha val="43137"/>
                    </a:srgbClr>
                  </a:outerShdw>
                </a:effectLst>
                <a:latin typeface="Calibri" panose="020F0502020204030204" pitchFamily="34" charset="0"/>
                <a:ea typeface="+mn-ea"/>
                <a:cs typeface="+mn-cs"/>
              </a:rPr>
              <a:t>n 6)</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El diluvio (G</a:t>
            </a:r>
            <a:r>
              <a:rPr lang="en-US" b="1" u="sng" dirty="0">
                <a:solidFill>
                  <a:srgbClr val="FFFFCC"/>
                </a:solidFill>
                <a:effectLst>
                  <a:outerShdw blurRad="38100" dist="38100" dir="2700000" algn="tl">
                    <a:srgbClr val="000000">
                      <a:alpha val="43137"/>
                    </a:srgbClr>
                  </a:outerShdw>
                </a:effectLst>
                <a:ea typeface="+mn-ea"/>
                <a:cs typeface="+mn-cs"/>
              </a:rPr>
              <a:t>é</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n 7)</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Las aguas bajan </a:t>
            </a:r>
            <a:r>
              <a:rPr lang="en-US" dirty="0">
                <a:effectLst>
                  <a:outerShdw blurRad="38100" dist="38100" dir="2700000" algn="tl">
                    <a:srgbClr val="000000">
                      <a:alpha val="43137"/>
                    </a:srgbClr>
                  </a:outerShdw>
                </a:effectLst>
                <a:latin typeface="Calibri" panose="020F0502020204030204" pitchFamily="34" charset="0"/>
                <a:ea typeface="+mn-ea"/>
                <a:cs typeface="+mn-cs"/>
              </a:rPr>
              <a:t>(Gén 8)</a:t>
            </a:r>
          </a:p>
          <a:p>
            <a:pPr marL="457200" lvl="1" indent="-457200" eaLnBrk="1" hangingPunct="1">
              <a:spcBef>
                <a:spcPts val="0"/>
              </a:spcBef>
              <a:spcAft>
                <a:spcPts val="36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Eventos posteriores al diluvio </a:t>
            </a:r>
            <a:r>
              <a:rPr lang="en-US" dirty="0">
                <a:effectLst>
                  <a:outerShdw blurRad="38100" dist="38100" dir="2700000" algn="tl">
                    <a:srgbClr val="000000">
                      <a:alpha val="43137"/>
                    </a:srgbClr>
                  </a:outerShdw>
                </a:effectLst>
                <a:latin typeface="Calibri" panose="020F0502020204030204" pitchFamily="34" charset="0"/>
                <a:ea typeface="+mn-ea"/>
                <a:cs typeface="+mn-cs"/>
              </a:rPr>
              <a:t>(Gén 9)</a:t>
            </a:r>
          </a:p>
        </p:txBody>
      </p:sp>
      <p:pic>
        <p:nvPicPr>
          <p:cNvPr id="2" name="Picture 1">
            <a:extLst>
              <a:ext uri="{FF2B5EF4-FFF2-40B4-BE49-F238E27FC236}">
                <a16:creationId xmlns:a16="http://schemas.microsoft.com/office/drawing/2014/main" id="{28659144-F488-DDCB-261D-C92C99C9CFD0}"/>
              </a:ext>
            </a:extLst>
          </p:cNvPr>
          <p:cNvPicPr>
            <a:picLocks noChangeAspect="1"/>
          </p:cNvPicPr>
          <p:nvPr/>
        </p:nvPicPr>
        <p:blipFill>
          <a:blip r:embed="rId2"/>
          <a:stretch>
            <a:fillRect/>
          </a:stretch>
        </p:blipFill>
        <p:spPr>
          <a:xfrm>
            <a:off x="7315200" y="31694"/>
            <a:ext cx="1743607" cy="1249788"/>
          </a:xfrm>
          <a:prstGeom prst="rect">
            <a:avLst/>
          </a:prstGeom>
        </p:spPr>
      </p:pic>
    </p:spTree>
    <p:extLst>
      <p:ext uri="{BB962C8B-B14F-4D97-AF65-F5344CB8AC3E}">
        <p14:creationId xmlns:p14="http://schemas.microsoft.com/office/powerpoint/2010/main" val="4774805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9E0AE-A1E3-54C6-F674-43864E569285}"/>
            </a:ext>
          </a:extLst>
        </p:cNvPr>
        <p:cNvGrpSpPr/>
        <p:nvPr/>
      </p:nvGrpSpPr>
      <p:grpSpPr>
        <a:xfrm>
          <a:off x="0" y="0"/>
          <a:ext cx="0" cy="0"/>
          <a:chOff x="0" y="0"/>
          <a:chExt cx="0" cy="0"/>
        </a:xfrm>
      </p:grpSpPr>
      <p:sp>
        <p:nvSpPr>
          <p:cNvPr id="163842" name="Rectangle 2">
            <a:extLst>
              <a:ext uri="{FF2B5EF4-FFF2-40B4-BE49-F238E27FC236}">
                <a16:creationId xmlns:a16="http://schemas.microsoft.com/office/drawing/2014/main" id="{A3734DAC-BE10-10CF-B008-7D2D2DD4FFC1}"/>
              </a:ext>
            </a:extLst>
          </p:cNvPr>
          <p:cNvSpPr>
            <a:spLocks noGrp="1" noChangeArrowheads="1"/>
          </p:cNvSpPr>
          <p:nvPr>
            <p:ph type="title"/>
          </p:nvPr>
        </p:nvSpPr>
        <p:spPr>
          <a:xfrm>
            <a:off x="685800" y="228600"/>
            <a:ext cx="6743700" cy="914400"/>
          </a:xfrm>
        </p:spPr>
        <p:txBody>
          <a:bodyPr/>
          <a:lstStyle/>
          <a:p>
            <a:pPr algn="ctr" eaLnBrk="1" hangingPunct="1"/>
            <a:r>
              <a:rPr lang="es-CO" sz="3600" dirty="0">
                <a:effectLst>
                  <a:outerShdw blurRad="38100" dist="38100" dir="2700000" algn="tl">
                    <a:srgbClr val="000000">
                      <a:alpha val="43137"/>
                    </a:srgbClr>
                  </a:outerShdw>
                </a:effectLst>
              </a:rPr>
              <a:t>Razones en contra de una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a:extLst>
              <a:ext uri="{FF2B5EF4-FFF2-40B4-BE49-F238E27FC236}">
                <a16:creationId xmlns:a16="http://schemas.microsoft.com/office/drawing/2014/main" id="{C2DD0E23-0F3A-262A-BFE3-078042B08322}"/>
              </a:ext>
            </a:extLst>
          </p:cNvPr>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¿Tamaño del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(135 metros largo X 22.5 metros ancho X 13.5 metros alto)?</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b="1" u="sng" dirty="0">
                <a:solidFill>
                  <a:srgbClr val="FFFFCC"/>
                </a:solidFill>
                <a:effectLst>
                  <a:outerShdw blurRad="38100" dist="38100" dir="2700000" algn="tl">
                    <a:srgbClr val="000000">
                      <a:alpha val="43137"/>
                    </a:srgbClr>
                  </a:outerShdw>
                </a:effectLst>
                <a:ea typeface="+mn-ea"/>
                <a:cs typeface="+mn-cs"/>
              </a:rPr>
              <a:t>Analogía con el Segundo Advenimiento global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(Mat 24:37-39; </a:t>
            </a:r>
            <a:r>
              <a:rPr lang="en-US" b="1" u="sng" dirty="0">
                <a:solidFill>
                  <a:srgbClr val="FFFFCC"/>
                </a:solidFill>
                <a:effectLst>
                  <a:outerShdw blurRad="38100" dist="38100" dir="2700000" algn="tl">
                    <a:srgbClr val="000000">
                      <a:alpha val="43137"/>
                    </a:srgbClr>
                  </a:outerShdw>
                </a:effectLst>
                <a:ea typeface="+mn-ea"/>
                <a:cs typeface="+mn-cs"/>
              </a:rPr>
              <a:t>Apc</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 1:7; 2 P</a:t>
            </a:r>
            <a:r>
              <a:rPr lang="en-US" b="1" u="sng" dirty="0">
                <a:solidFill>
                  <a:srgbClr val="FFFFCC"/>
                </a:solidFill>
                <a:effectLst>
                  <a:outerShdw blurRad="38100" dist="38100" dir="2700000" algn="tl">
                    <a:srgbClr val="000000">
                      <a:alpha val="43137"/>
                    </a:srgbClr>
                  </a:outerShdw>
                </a:effectLst>
                <a:ea typeface="+mn-ea"/>
                <a:cs typeface="+mn-cs"/>
              </a:rPr>
              <a:t>edro</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rPr>
              <a: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¿Animales y aves en el arca?</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Historia de la Iglesia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3F6E7E95-4A55-516E-3CF2-2BE4E0383E0C}"/>
              </a:ext>
            </a:extLst>
          </p:cNvPr>
          <p:cNvPicPr>
            <a:picLocks noChangeAspect="1"/>
          </p:cNvPicPr>
          <p:nvPr/>
        </p:nvPicPr>
        <p:blipFill>
          <a:blip r:embed="rId2"/>
          <a:stretch>
            <a:fillRect/>
          </a:stretch>
        </p:blipFill>
        <p:spPr>
          <a:xfrm>
            <a:off x="7522337" y="82204"/>
            <a:ext cx="1469263" cy="1060796"/>
          </a:xfrm>
          <a:prstGeom prst="rect">
            <a:avLst/>
          </a:prstGeom>
        </p:spPr>
      </p:pic>
    </p:spTree>
    <p:extLst>
      <p:ext uri="{BB962C8B-B14F-4D97-AF65-F5344CB8AC3E}">
        <p14:creationId xmlns:p14="http://schemas.microsoft.com/office/powerpoint/2010/main" val="14811729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6EA9C-66D2-E9E7-FF75-61FB50FBE497}"/>
            </a:ext>
          </a:extLst>
        </p:cNvPr>
        <p:cNvGrpSpPr/>
        <p:nvPr/>
      </p:nvGrpSpPr>
      <p:grpSpPr>
        <a:xfrm>
          <a:off x="0" y="0"/>
          <a:ext cx="0" cy="0"/>
          <a:chOff x="0" y="0"/>
          <a:chExt cx="0" cy="0"/>
        </a:xfrm>
      </p:grpSpPr>
      <p:sp>
        <p:nvSpPr>
          <p:cNvPr id="163842" name="Rectangle 2">
            <a:extLst>
              <a:ext uri="{FF2B5EF4-FFF2-40B4-BE49-F238E27FC236}">
                <a16:creationId xmlns:a16="http://schemas.microsoft.com/office/drawing/2014/main" id="{1021136D-F5AA-E8BB-27ED-46389DA28C32}"/>
              </a:ext>
            </a:extLst>
          </p:cNvPr>
          <p:cNvSpPr>
            <a:spLocks noGrp="1" noChangeArrowheads="1"/>
          </p:cNvSpPr>
          <p:nvPr>
            <p:ph type="title"/>
          </p:nvPr>
        </p:nvSpPr>
        <p:spPr>
          <a:xfrm>
            <a:off x="685800" y="228600"/>
            <a:ext cx="6743700" cy="914400"/>
          </a:xfrm>
        </p:spPr>
        <p:txBody>
          <a:bodyPr/>
          <a:lstStyle/>
          <a:p>
            <a:pPr algn="ctr" eaLnBrk="1" hangingPunct="1"/>
            <a:r>
              <a:rPr lang="es-CO" sz="3600" dirty="0">
                <a:effectLst>
                  <a:outerShdw blurRad="38100" dist="38100" dir="2700000" algn="tl">
                    <a:srgbClr val="000000">
                      <a:alpha val="43137"/>
                    </a:srgbClr>
                  </a:outerShdw>
                </a:effectLst>
              </a:rPr>
              <a:t>Razones en contra de una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a:extLst>
              <a:ext uri="{FF2B5EF4-FFF2-40B4-BE49-F238E27FC236}">
                <a16:creationId xmlns:a16="http://schemas.microsoft.com/office/drawing/2014/main" id="{93EF963E-D3F1-1373-86D8-2A6768CBA151}"/>
              </a:ext>
            </a:extLst>
          </p:cNvPr>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¿Tamaño del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(135 metros largo X 22.5 metros ancho X 13.5 metros alto)?</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Analogía con el Segundo Advenimiento global </a:t>
            </a:r>
            <a:r>
              <a:rPr lang="en-US" dirty="0">
                <a:effectLst>
                  <a:outerShdw blurRad="38100" dist="38100" dir="2700000" algn="tl">
                    <a:srgbClr val="000000">
                      <a:alpha val="43137"/>
                    </a:srgbClr>
                  </a:outerShdw>
                </a:effectLst>
                <a:latin typeface="Calibri" panose="020F0502020204030204" pitchFamily="34" charset="0"/>
                <a:ea typeface="+mn-ea"/>
                <a:cs typeface="+mn-cs"/>
              </a:rPr>
              <a:t>(Mat 24:37-39; </a:t>
            </a:r>
            <a:r>
              <a:rPr lang="en-US" dirty="0">
                <a:effectLst>
                  <a:outerShdw blurRad="38100" dist="38100" dir="2700000" algn="tl">
                    <a:srgbClr val="000000">
                      <a:alpha val="43137"/>
                    </a:srgbClr>
                  </a:outerShdw>
                </a:effectLst>
                <a:ea typeface="+mn-ea"/>
                <a:cs typeface="+mn-cs"/>
              </a:rPr>
              <a:t>Apc</a:t>
            </a:r>
            <a:r>
              <a:rPr lang="en-US" dirty="0">
                <a:effectLst>
                  <a:outerShdw blurRad="38100" dist="38100" dir="2700000" algn="tl">
                    <a:srgbClr val="000000">
                      <a:alpha val="43137"/>
                    </a:srgbClr>
                  </a:outerShdw>
                </a:effectLst>
                <a:latin typeface="Calibri" panose="020F0502020204030204" pitchFamily="34" charset="0"/>
                <a:ea typeface="+mn-ea"/>
                <a:cs typeface="+mn-cs"/>
              </a:rPr>
              <a:t> 1:7; 2 P</a:t>
            </a:r>
            <a:r>
              <a:rPr lang="en-US" dirty="0">
                <a:effectLst>
                  <a:outerShdw blurRad="38100" dist="38100" dir="2700000" algn="tl">
                    <a:srgbClr val="000000">
                      <a:alpha val="43137"/>
                    </a:srgbClr>
                  </a:outerShdw>
                </a:effectLst>
                <a:ea typeface="+mn-ea"/>
                <a:cs typeface="+mn-cs"/>
              </a:rPr>
              <a:t>edro</a:t>
            </a:r>
            <a:r>
              <a:rPr lang="en-US" dirty="0">
                <a:effectLst>
                  <a:outerShdw blurRad="38100" dist="38100" dir="2700000" algn="tl">
                    <a:srgbClr val="000000">
                      <a:alpha val="43137"/>
                    </a:srgbClr>
                  </a:outerShdw>
                </a:effectLst>
                <a:latin typeface="Calibri" panose="020F0502020204030204" pitchFamily="34" charset="0"/>
                <a:ea typeface="+mn-ea"/>
                <a:cs typeface="+mn-cs"/>
              </a:rPr>
              <a: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b="1" u="sng" dirty="0">
                <a:solidFill>
                  <a:srgbClr val="FFFFCC"/>
                </a:solidFill>
                <a:effectLst>
                  <a:outerShdw blurRad="38100" dist="38100" dir="2700000" algn="tl">
                    <a:srgbClr val="000000">
                      <a:alpha val="43137"/>
                    </a:srgbClr>
                  </a:outerShdw>
                </a:effectLst>
                <a:ea typeface="+mn-ea"/>
                <a:cs typeface="+mn-cs"/>
              </a:rPr>
              <a:t>¿Animales y aves en el arca?</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Historia de la Iglesia</a:t>
            </a: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30550169-1F09-3E6F-40F2-FF8ACC47B147}"/>
              </a:ext>
            </a:extLst>
          </p:cNvPr>
          <p:cNvPicPr>
            <a:picLocks noChangeAspect="1"/>
          </p:cNvPicPr>
          <p:nvPr/>
        </p:nvPicPr>
        <p:blipFill>
          <a:blip r:embed="rId2"/>
          <a:stretch>
            <a:fillRect/>
          </a:stretch>
        </p:blipFill>
        <p:spPr>
          <a:xfrm>
            <a:off x="7522337" y="82204"/>
            <a:ext cx="1469263" cy="1060796"/>
          </a:xfrm>
          <a:prstGeom prst="rect">
            <a:avLst/>
          </a:prstGeom>
        </p:spPr>
      </p:pic>
    </p:spTree>
    <p:extLst>
      <p:ext uri="{BB962C8B-B14F-4D97-AF65-F5344CB8AC3E}">
        <p14:creationId xmlns:p14="http://schemas.microsoft.com/office/powerpoint/2010/main" val="4710210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665EB-7F12-36AF-7FDB-7728B3E460BC}"/>
            </a:ext>
          </a:extLst>
        </p:cNvPr>
        <p:cNvGrpSpPr/>
        <p:nvPr/>
      </p:nvGrpSpPr>
      <p:grpSpPr>
        <a:xfrm>
          <a:off x="0" y="0"/>
          <a:ext cx="0" cy="0"/>
          <a:chOff x="0" y="0"/>
          <a:chExt cx="0" cy="0"/>
        </a:xfrm>
      </p:grpSpPr>
      <p:sp>
        <p:nvSpPr>
          <p:cNvPr id="163842" name="Rectangle 2">
            <a:extLst>
              <a:ext uri="{FF2B5EF4-FFF2-40B4-BE49-F238E27FC236}">
                <a16:creationId xmlns:a16="http://schemas.microsoft.com/office/drawing/2014/main" id="{D9E6800B-D92A-6801-D515-D7BA7B9E369F}"/>
              </a:ext>
            </a:extLst>
          </p:cNvPr>
          <p:cNvSpPr>
            <a:spLocks noGrp="1" noChangeArrowheads="1"/>
          </p:cNvSpPr>
          <p:nvPr>
            <p:ph type="title"/>
          </p:nvPr>
        </p:nvSpPr>
        <p:spPr>
          <a:xfrm>
            <a:off x="685800" y="228600"/>
            <a:ext cx="6743700" cy="914400"/>
          </a:xfrm>
        </p:spPr>
        <p:txBody>
          <a:bodyPr/>
          <a:lstStyle/>
          <a:p>
            <a:pPr algn="ctr" eaLnBrk="1" hangingPunct="1"/>
            <a:r>
              <a:rPr lang="es-CO" sz="3600" dirty="0">
                <a:effectLst>
                  <a:outerShdw blurRad="38100" dist="38100" dir="2700000" algn="tl">
                    <a:srgbClr val="000000">
                      <a:alpha val="43137"/>
                    </a:srgbClr>
                  </a:outerShdw>
                </a:effectLst>
              </a:rPr>
              <a:t>Razones en contra de una diluvio local</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46083" name="Rectangle 3">
            <a:extLst>
              <a:ext uri="{FF2B5EF4-FFF2-40B4-BE49-F238E27FC236}">
                <a16:creationId xmlns:a16="http://schemas.microsoft.com/office/drawing/2014/main" id="{67E17C10-4D2F-072D-D4A0-7319D32457B0}"/>
              </a:ext>
            </a:extLst>
          </p:cNvPr>
          <p:cNvSpPr>
            <a:spLocks noGrp="1" noChangeArrowheads="1"/>
          </p:cNvSpPr>
          <p:nvPr>
            <p:ph type="body" idx="1"/>
          </p:nvPr>
        </p:nvSpPr>
        <p:spPr>
          <a:xfrm>
            <a:off x="152400" y="1600200"/>
            <a:ext cx="8839200" cy="39624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¿Tamaño del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(135 metros largo X 22.5 metros ancho X 13.5 metros alto)?</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Analogía con el Segundo Advenimiento global </a:t>
            </a:r>
            <a:r>
              <a:rPr lang="en-US" dirty="0">
                <a:effectLst>
                  <a:outerShdw blurRad="38100" dist="38100" dir="2700000" algn="tl">
                    <a:srgbClr val="000000">
                      <a:alpha val="43137"/>
                    </a:srgbClr>
                  </a:outerShdw>
                </a:effectLst>
                <a:latin typeface="Calibri" panose="020F0502020204030204" pitchFamily="34" charset="0"/>
                <a:ea typeface="+mn-ea"/>
                <a:cs typeface="+mn-cs"/>
              </a:rPr>
              <a:t>(Mat 24:37-39; </a:t>
            </a:r>
            <a:r>
              <a:rPr lang="en-US" dirty="0">
                <a:effectLst>
                  <a:outerShdw blurRad="38100" dist="38100" dir="2700000" algn="tl">
                    <a:srgbClr val="000000">
                      <a:alpha val="43137"/>
                    </a:srgbClr>
                  </a:outerShdw>
                </a:effectLst>
                <a:ea typeface="+mn-ea"/>
                <a:cs typeface="+mn-cs"/>
              </a:rPr>
              <a:t>Apc</a:t>
            </a:r>
            <a:r>
              <a:rPr lang="en-US" dirty="0">
                <a:effectLst>
                  <a:outerShdw blurRad="38100" dist="38100" dir="2700000" algn="tl">
                    <a:srgbClr val="000000">
                      <a:alpha val="43137"/>
                    </a:srgbClr>
                  </a:outerShdw>
                </a:effectLst>
                <a:latin typeface="Calibri" panose="020F0502020204030204" pitchFamily="34" charset="0"/>
                <a:ea typeface="+mn-ea"/>
                <a:cs typeface="+mn-cs"/>
              </a:rPr>
              <a:t> 1:7; 2 P</a:t>
            </a:r>
            <a:r>
              <a:rPr lang="en-US" dirty="0">
                <a:effectLst>
                  <a:outerShdw blurRad="38100" dist="38100" dir="2700000" algn="tl">
                    <a:srgbClr val="000000">
                      <a:alpha val="43137"/>
                    </a:srgbClr>
                  </a:outerShdw>
                </a:effectLst>
                <a:ea typeface="+mn-ea"/>
                <a:cs typeface="+mn-cs"/>
              </a:rPr>
              <a:t>edro</a:t>
            </a:r>
            <a:r>
              <a:rPr lang="en-US" dirty="0">
                <a:effectLst>
                  <a:outerShdw blurRad="38100" dist="38100" dir="2700000" algn="tl">
                    <a:srgbClr val="000000">
                      <a:alpha val="43137"/>
                    </a:srgbClr>
                  </a:outerShdw>
                </a:effectLst>
                <a:latin typeface="Calibri" panose="020F0502020204030204" pitchFamily="34" charset="0"/>
                <a:ea typeface="+mn-ea"/>
                <a:cs typeface="+mn-cs"/>
              </a:rPr>
              <a:t> 3:5-7)</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s-CO" dirty="0">
                <a:effectLst>
                  <a:outerShdw blurRad="38100" dist="38100" dir="2700000" algn="tl">
                    <a:srgbClr val="000000">
                      <a:alpha val="43137"/>
                    </a:srgbClr>
                  </a:outerShdw>
                </a:effectLst>
                <a:ea typeface="+mn-ea"/>
                <a:cs typeface="+mn-cs"/>
              </a:rPr>
              <a:t>¿Animales y aves en el arca?</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ea typeface="+mn-ea"/>
                <a:cs typeface="+mn-cs"/>
              </a:rPr>
              <a:t>Historia de la Iglesia</a:t>
            </a:r>
            <a:endParaRPr lang="en-US" b="1" u="sng"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1EE9D49A-5697-BE4D-7D2E-FF56998EE361}"/>
              </a:ext>
            </a:extLst>
          </p:cNvPr>
          <p:cNvPicPr>
            <a:picLocks noChangeAspect="1"/>
          </p:cNvPicPr>
          <p:nvPr/>
        </p:nvPicPr>
        <p:blipFill>
          <a:blip r:embed="rId2"/>
          <a:stretch>
            <a:fillRect/>
          </a:stretch>
        </p:blipFill>
        <p:spPr>
          <a:xfrm>
            <a:off x="7522337" y="82204"/>
            <a:ext cx="1469263" cy="1060796"/>
          </a:xfrm>
          <a:prstGeom prst="rect">
            <a:avLst/>
          </a:prstGeom>
        </p:spPr>
      </p:pic>
    </p:spTree>
    <p:extLst>
      <p:ext uri="{BB962C8B-B14F-4D97-AF65-F5344CB8AC3E}">
        <p14:creationId xmlns:p14="http://schemas.microsoft.com/office/powerpoint/2010/main" val="40040978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31E3095-4D57-4C0A-B114-982189459F99}"/>
              </a:ext>
            </a:extLst>
          </p:cNvPr>
          <p:cNvGraphicFramePr>
            <a:graphicFrameLocks noGrp="1"/>
          </p:cNvGraphicFramePr>
          <p:nvPr>
            <p:extLst>
              <p:ext uri="{D42A27DB-BD31-4B8C-83A1-F6EECF244321}">
                <p14:modId xmlns:p14="http://schemas.microsoft.com/office/powerpoint/2010/main" val="3203272619"/>
              </p:ext>
            </p:extLst>
          </p:nvPr>
        </p:nvGraphicFramePr>
        <p:xfrm>
          <a:off x="209550" y="197976"/>
          <a:ext cx="8724902" cy="6035328"/>
        </p:xfrm>
        <a:graphic>
          <a:graphicData uri="http://schemas.openxmlformats.org/drawingml/2006/table">
            <a:tbl>
              <a:tblPr>
                <a:tableStyleId>{D7AC3CCA-C797-4891-BE02-D94E43425B78}</a:tableStyleId>
              </a:tblPr>
              <a:tblGrid>
                <a:gridCol w="3524250">
                  <a:extLst>
                    <a:ext uri="{9D8B030D-6E8A-4147-A177-3AD203B41FA5}">
                      <a16:colId xmlns:a16="http://schemas.microsoft.com/office/drawing/2014/main" val="740347930"/>
                    </a:ext>
                  </a:extLst>
                </a:gridCol>
                <a:gridCol w="2600326">
                  <a:extLst>
                    <a:ext uri="{9D8B030D-6E8A-4147-A177-3AD203B41FA5}">
                      <a16:colId xmlns:a16="http://schemas.microsoft.com/office/drawing/2014/main" val="20000"/>
                    </a:ext>
                  </a:extLst>
                </a:gridCol>
                <a:gridCol w="2600326">
                  <a:extLst>
                    <a:ext uri="{9D8B030D-6E8A-4147-A177-3AD203B41FA5}">
                      <a16:colId xmlns:a16="http://schemas.microsoft.com/office/drawing/2014/main" val="20001"/>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¿CREYENTE O INCRÉDULO?</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Escritor</a:t>
                      </a:r>
                    </a:p>
                  </a:txBody>
                  <a:tcPr marT="45736" marB="45736"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Diluvio Local</a:t>
                      </a:r>
                    </a:p>
                  </a:txBody>
                  <a:tcPr marT="45736" marB="45736"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Diluvio Global</a:t>
                      </a:r>
                    </a:p>
                  </a:txBody>
                  <a:tcPr marT="45736" marB="45736" anchor="ctr"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Filón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algn="ct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Josefo</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Justino Mártir</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Teófilo de Antioquía</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Tertuliano</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0006"/>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Gregorio Nacianceno</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4801045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Juan Crisóstomo</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117134561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Agustín de Hipona</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X</a:t>
                      </a:r>
                    </a:p>
                  </a:txBody>
                  <a:tcPr marT="45736" marB="4573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sym typeface="Wingdings" panose="05000000000000000000" pitchFamily="2" charset="2"/>
                        </a:rPr>
                        <a:t></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marT="45736" marB="45736" anchor="ctr" horzOverflow="overflow"/>
                </a:tc>
                <a:extLst>
                  <a:ext uri="{0D108BD9-81ED-4DB2-BD59-A6C34878D82A}">
                    <a16:rowId xmlns:a16="http://schemas.microsoft.com/office/drawing/2014/main" val="3419978033"/>
                  </a:ext>
                </a:extLst>
              </a:tr>
              <a:tr h="4572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SOURCE: Jonathan Sarfati, </a:t>
                      </a:r>
                      <a:r>
                        <a:rPr kumimoji="0" lang="en-US" sz="1800" b="0" i="1" u="none" strike="noStrike" cap="none" normalizeH="0" baseline="0" dirty="0">
                          <a:ln>
                            <a:noFill/>
                          </a:ln>
                          <a:solidFill>
                            <a:schemeClr val="bg2"/>
                          </a:solidFill>
                          <a:effectLst/>
                          <a:latin typeface="Calibri" panose="020F0502020204030204" pitchFamily="34" charset="0"/>
                          <a:cs typeface="Calibri" panose="020F0502020204030204" pitchFamily="34" charset="0"/>
                        </a:rPr>
                        <a:t>Refuting Compromise </a:t>
                      </a:r>
                      <a:r>
                        <a:rPr kumimoji="0" lang="en-US" sz="1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(Green Forest, AR: Master Books), 244. </a:t>
                      </a:r>
                    </a:p>
                  </a:txBody>
                  <a:tcPr marT="45726" marB="45726"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770886374"/>
                  </a:ext>
                </a:extLst>
              </a:tr>
            </a:tbl>
          </a:graphicData>
        </a:graphic>
      </p:graphicFrame>
    </p:spTree>
    <p:extLst>
      <p:ext uri="{BB962C8B-B14F-4D97-AF65-F5344CB8AC3E}">
        <p14:creationId xmlns:p14="http://schemas.microsoft.com/office/powerpoint/2010/main" val="72698556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6768DE5A-E1BA-4BD4-8752-7A548D464DE0}"/>
              </a:ext>
            </a:extLst>
          </p:cNvPr>
          <p:cNvSpPr>
            <a:spLocks noGrp="1" noChangeArrowheads="1"/>
          </p:cNvSpPr>
          <p:nvPr>
            <p:ph type="body" idx="1"/>
          </p:nvPr>
        </p:nvSpPr>
        <p:spPr>
          <a:xfrm>
            <a:off x="2676525" y="2078038"/>
            <a:ext cx="6238876" cy="2701925"/>
          </a:xfrm>
        </p:spPr>
        <p:txBody>
          <a:bodyPr/>
          <a:lstStyle/>
          <a:p>
            <a:pPr marL="0" indent="0" algn="just" eaLnBrk="1" hangingPunct="1">
              <a:buFont typeface="Wingdings" panose="05000000000000000000" pitchFamily="2" charset="2"/>
              <a:buNone/>
              <a:defRPr/>
            </a:pPr>
            <a:r>
              <a:rPr lang="en-US" dirty="0">
                <a:effectLst>
                  <a:outerShdw blurRad="38100" dist="38100" dir="2700000" algn="tl">
                    <a:srgbClr val="000000">
                      <a:alpha val="43137"/>
                    </a:srgbClr>
                  </a:outerShdw>
                </a:effectLst>
                <a:cs typeface="Calibri" panose="020F0502020204030204" pitchFamily="34" charset="0"/>
              </a:rPr>
              <a:t>“</a:t>
            </a:r>
            <a:r>
              <a:rPr lang="es-CO" i="1" dirty="0">
                <a:effectLst>
                  <a:outerShdw blurRad="38100" dist="38100" dir="2700000" algn="tl">
                    <a:srgbClr val="000000">
                      <a:alpha val="43137"/>
                    </a:srgbClr>
                  </a:outerShdw>
                </a:effectLst>
                <a:cs typeface="Calibri" panose="020F0502020204030204" pitchFamily="34" charset="0"/>
              </a:rPr>
              <a:t>“</a:t>
            </a:r>
            <a:r>
              <a:rPr lang="es-CO" dirty="0">
                <a:effectLst>
                  <a:outerShdw blurRad="38100" dist="38100" dir="2700000" algn="tl">
                    <a:srgbClr val="000000">
                      <a:alpha val="43137"/>
                    </a:srgbClr>
                  </a:outerShdw>
                </a:effectLst>
                <a:cs typeface="Calibri" panose="020F0502020204030204" pitchFamily="34" charset="0"/>
              </a:rPr>
              <a:t>Y el diluvio duró cuarenta días, etc. Moisés insiste conspicuamente en este hecho, para mostrar que </a:t>
            </a:r>
            <a:r>
              <a:rPr lang="es-CO" b="1" u="sng" dirty="0">
                <a:solidFill>
                  <a:srgbClr val="FFFFCC"/>
                </a:solidFill>
                <a:effectLst>
                  <a:outerShdw blurRad="38100" dist="38100" dir="2700000" algn="tl">
                    <a:srgbClr val="000000">
                      <a:alpha val="43137"/>
                    </a:srgbClr>
                  </a:outerShdw>
                </a:effectLst>
                <a:cs typeface="Calibri" panose="020F0502020204030204" pitchFamily="34" charset="0"/>
              </a:rPr>
              <a:t>todo el mundo</a:t>
            </a:r>
            <a:r>
              <a:rPr lang="es-CO" dirty="0">
                <a:effectLst>
                  <a:outerShdw blurRad="38100" dist="38100" dir="2700000" algn="tl">
                    <a:srgbClr val="000000">
                      <a:alpha val="43137"/>
                    </a:srgbClr>
                  </a:outerShdw>
                </a:effectLst>
                <a:cs typeface="Calibri" panose="020F0502020204030204" pitchFamily="34" charset="0"/>
              </a:rPr>
              <a:t> estaba sumergido en las aguas</a:t>
            </a:r>
            <a:r>
              <a:rPr lang="es-CO" i="1"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a:t>
            </a:r>
          </a:p>
        </p:txBody>
      </p:sp>
      <p:sp>
        <p:nvSpPr>
          <p:cNvPr id="4" name="Rectangle 3">
            <a:extLst>
              <a:ext uri="{FF2B5EF4-FFF2-40B4-BE49-F238E27FC236}">
                <a16:creationId xmlns:a16="http://schemas.microsoft.com/office/drawing/2014/main" id="{0B571A8C-43E3-46D7-84D8-B20DECB10E5B}"/>
              </a:ext>
            </a:extLst>
          </p:cNvPr>
          <p:cNvSpPr/>
          <p:nvPr/>
        </p:nvSpPr>
        <p:spPr>
          <a:xfrm>
            <a:off x="2390775" y="228600"/>
            <a:ext cx="4362450" cy="1338828"/>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Calvin</a:t>
            </a:r>
          </a:p>
          <a:p>
            <a:pPr algn="ctr"/>
            <a:r>
              <a:rPr lang="en-US" sz="2000" i="1"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a:t>
            </a:r>
            <a:r>
              <a:rPr lang="en-US" sz="200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1554 (Edinburgh, UK: Banner of Truth, 1984), p. 272, emphasis mine. </a:t>
            </a:r>
            <a:endParaRPr lang="en-US" sz="20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3" name="Picture 2">
            <a:extLst>
              <a:ext uri="{FF2B5EF4-FFF2-40B4-BE49-F238E27FC236}">
                <a16:creationId xmlns:a16="http://schemas.microsoft.com/office/drawing/2014/main" id="{E1F3F7D8-A9B9-4220-A474-0B3B731F54F7}"/>
              </a:ext>
            </a:extLst>
          </p:cNvPr>
          <p:cNvPicPr>
            <a:picLocks noChangeAspect="1"/>
          </p:cNvPicPr>
          <p:nvPr/>
        </p:nvPicPr>
        <p:blipFill>
          <a:blip r:embed="rId2"/>
          <a:stretch>
            <a:fillRect/>
          </a:stretch>
        </p:blipFill>
        <p:spPr>
          <a:xfrm>
            <a:off x="228600" y="1895475"/>
            <a:ext cx="2143125" cy="3067050"/>
          </a:xfrm>
          <a:prstGeom prst="ellipse">
            <a:avLst/>
          </a:prstGeom>
        </p:spPr>
      </p:pic>
      <p:pic>
        <p:nvPicPr>
          <p:cNvPr id="6" name="Picture 5">
            <a:extLst>
              <a:ext uri="{FF2B5EF4-FFF2-40B4-BE49-F238E27FC236}">
                <a16:creationId xmlns:a16="http://schemas.microsoft.com/office/drawing/2014/main" id="{E410F713-715E-C5AA-F08B-87CFAE837332}"/>
              </a:ext>
            </a:extLst>
          </p:cNvPr>
          <p:cNvPicPr>
            <a:picLocks noChangeAspect="1"/>
          </p:cNvPicPr>
          <p:nvPr/>
        </p:nvPicPr>
        <p:blipFill>
          <a:blip r:embed="rId3"/>
          <a:stretch>
            <a:fillRect/>
          </a:stretch>
        </p:blipFill>
        <p:spPr>
          <a:xfrm>
            <a:off x="7543800" y="76200"/>
            <a:ext cx="1469263" cy="1066892"/>
          </a:xfrm>
          <a:prstGeom prst="rect">
            <a:avLst/>
          </a:prstGeom>
        </p:spPr>
      </p:pic>
    </p:spTree>
    <p:extLst>
      <p:ext uri="{BB962C8B-B14F-4D97-AF65-F5344CB8AC3E}">
        <p14:creationId xmlns:p14="http://schemas.microsoft.com/office/powerpoint/2010/main" val="34338438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8C1E1-092B-87EA-EC4E-C2806E1BFB38}"/>
            </a:ext>
          </a:extLst>
        </p:cNvPr>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D375FDA8-FB32-0EAA-F06D-D388C6B8CA40}"/>
              </a:ext>
            </a:extLst>
          </p:cNvPr>
          <p:cNvGraphicFramePr>
            <a:graphicFrameLocks noGrp="1"/>
          </p:cNvGraphicFramePr>
          <p:nvPr>
            <p:extLst>
              <p:ext uri="{D42A27DB-BD31-4B8C-83A1-F6EECF244321}">
                <p14:modId xmlns:p14="http://schemas.microsoft.com/office/powerpoint/2010/main" val="361047938"/>
              </p:ext>
            </p:extLst>
          </p:nvPr>
        </p:nvGraphicFramePr>
        <p:xfrm>
          <a:off x="219074" y="137144"/>
          <a:ext cx="8705852" cy="6278912"/>
        </p:xfrm>
        <a:graphic>
          <a:graphicData uri="http://schemas.openxmlformats.org/drawingml/2006/table">
            <a:tbl>
              <a:tblPr>
                <a:tableStyleId>{D7AC3CCA-C797-4891-BE02-D94E43425B78}</a:tableStyleId>
              </a:tblPr>
              <a:tblGrid>
                <a:gridCol w="552450">
                  <a:extLst>
                    <a:ext uri="{9D8B030D-6E8A-4147-A177-3AD203B41FA5}">
                      <a16:colId xmlns:a16="http://schemas.microsoft.com/office/drawing/2014/main" val="740347930"/>
                    </a:ext>
                  </a:extLst>
                </a:gridCol>
                <a:gridCol w="18288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810002">
                  <a:extLst>
                    <a:ext uri="{9D8B030D-6E8A-4147-A177-3AD203B41FA5}">
                      <a16:colId xmlns:a16="http://schemas.microsoft.com/office/drawing/2014/main" val="2120792666"/>
                    </a:ext>
                  </a:extLst>
                </a:gridCol>
              </a:tblGrid>
              <a:tr h="73152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CO"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EL UNIFORMITARIANISMO NO ES BIBLICISMO</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algn="ctr"/>
                      <a:r>
                        <a:rPr lang="en-US" sz="2400" b="1" dirty="0">
                          <a:latin typeface="Calibri" panose="020F0502020204030204" pitchFamily="34" charset="0"/>
                          <a:cs typeface="Calibri" panose="020F0502020204030204" pitchFamily="34" charset="0"/>
                        </a:rPr>
                        <a:t>ERA</a:t>
                      </a:r>
                    </a:p>
                  </a:txBody>
                  <a:tcPr anchor="ctr"/>
                </a:tc>
                <a:tc>
                  <a:txBody>
                    <a:bodyPr/>
                    <a:lstStyle/>
                    <a:p>
                      <a:pPr algn="ctr"/>
                      <a:r>
                        <a:rPr lang="en-US" sz="2400" b="1" dirty="0">
                          <a:solidFill>
                            <a:srgbClr val="C00000"/>
                          </a:solidFill>
                          <a:latin typeface="Calibri" panose="020F0502020204030204" pitchFamily="34" charset="0"/>
                          <a:cs typeface="Calibri" panose="020F0502020204030204" pitchFamily="34" charset="0"/>
                        </a:rPr>
                        <a:t>ESCRITURAS</a:t>
                      </a:r>
                    </a:p>
                  </a:txBody>
                  <a:tcPr anchor="ctr"/>
                </a:tc>
                <a:tc>
                  <a:txBody>
                    <a:bodyPr/>
                    <a:lstStyle/>
                    <a:p>
                      <a:pPr algn="ct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DISTINTIVOS</a:t>
                      </a:r>
                      <a:endPar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1"/>
                  </a:ext>
                </a:extLst>
              </a:tr>
              <a:tr h="457200">
                <a:tc>
                  <a:txBody>
                    <a:bodyPr/>
                    <a:lstStyle/>
                    <a:p>
                      <a:r>
                        <a:rPr lang="en-US" sz="2000" dirty="0">
                          <a:latin typeface="Calibri" panose="020F0502020204030204" pitchFamily="34" charset="0"/>
                          <a:cs typeface="Calibri" panose="020F0502020204030204" pitchFamily="34" charset="0"/>
                        </a:rPr>
                        <a:t>1.</a:t>
                      </a:r>
                    </a:p>
                  </a:txBody>
                  <a:tcPr anchor="ctr"/>
                </a:tc>
                <a:tc>
                  <a:txBody>
                    <a:bodyPr/>
                    <a:lstStyle/>
                    <a:p>
                      <a:pPr algn="ctr"/>
                      <a:r>
                        <a:rPr lang="en-US" sz="2000" dirty="0">
                          <a:latin typeface="Calibri" panose="020F0502020204030204" pitchFamily="34" charset="0"/>
                          <a:cs typeface="Calibri" panose="020F0502020204030204" pitchFamily="34" charset="0"/>
                        </a:rPr>
                        <a:t>CREACIÓN</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Génesis 1-2</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No muerte</a:t>
                      </a:r>
                    </a:p>
                  </a:txBody>
                  <a:tcPr anchor="ctr"/>
                </a:tc>
                <a:extLst>
                  <a:ext uri="{0D108BD9-81ED-4DB2-BD59-A6C34878D82A}">
                    <a16:rowId xmlns:a16="http://schemas.microsoft.com/office/drawing/2014/main" val="10002"/>
                  </a:ext>
                </a:extLst>
              </a:tr>
              <a:tr h="457200">
                <a:tc>
                  <a:txBody>
                    <a:bodyPr/>
                    <a:lstStyle/>
                    <a:p>
                      <a:r>
                        <a:rPr lang="en-US" sz="2000" dirty="0">
                          <a:latin typeface="Calibri" panose="020F0502020204030204" pitchFamily="34" charset="0"/>
                          <a:cs typeface="Calibri" panose="020F0502020204030204" pitchFamily="34" charset="0"/>
                        </a:rPr>
                        <a:t>2.</a:t>
                      </a:r>
                    </a:p>
                  </a:txBody>
                  <a:tcPr anchor="ctr"/>
                </a:tc>
                <a:tc>
                  <a:txBody>
                    <a:bodyPr/>
                    <a:lstStyle/>
                    <a:p>
                      <a:pPr algn="ctr"/>
                      <a:r>
                        <a:rPr lang="en-US" sz="2000" dirty="0">
                          <a:latin typeface="Calibri" panose="020F0502020204030204" pitchFamily="34" charset="0"/>
                          <a:cs typeface="Calibri" panose="020F0502020204030204" pitchFamily="34" charset="0"/>
                        </a:rPr>
                        <a:t>CAÍDA</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Génesis 3-6</a:t>
                      </a:r>
                    </a:p>
                  </a:txBody>
                  <a:tcPr anchor="ctr"/>
                </a:tc>
                <a:tc>
                  <a:txBody>
                    <a:bodyPr/>
                    <a:lstStyle/>
                    <a:p>
                      <a:r>
                        <a:rPr kumimoji="0" lang="es-CO"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Muerte, embarazos y labores dolorosos, vidas largas, sin gobierno humano</a:t>
                      </a:r>
                      <a:endPar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3"/>
                  </a:ext>
                </a:extLst>
              </a:tr>
              <a:tr h="457200">
                <a:tc>
                  <a:txBody>
                    <a:bodyPr/>
                    <a:lstStyle/>
                    <a:p>
                      <a:r>
                        <a:rPr lang="en-US" sz="2000" dirty="0">
                          <a:latin typeface="Calibri" panose="020F0502020204030204" pitchFamily="34" charset="0"/>
                          <a:cs typeface="Calibri" panose="020F0502020204030204" pitchFamily="34" charset="0"/>
                        </a:rPr>
                        <a:t>3.</a:t>
                      </a:r>
                    </a:p>
                  </a:txBody>
                  <a:tcPr anchor="ctr"/>
                </a:tc>
                <a:tc>
                  <a:txBody>
                    <a:bodyPr/>
                    <a:lstStyle/>
                    <a:p>
                      <a:pPr algn="ctr"/>
                      <a:r>
                        <a:rPr lang="en-US" sz="2000" dirty="0">
                          <a:latin typeface="Calibri" panose="020F0502020204030204" pitchFamily="34" charset="0"/>
                          <a:cs typeface="Calibri" panose="020F0502020204030204" pitchFamily="34" charset="0"/>
                        </a:rPr>
                        <a:t>DILUVIO</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Génesis 7-10</a:t>
                      </a:r>
                    </a:p>
                  </a:txBody>
                  <a:tcPr anchor="ctr"/>
                </a:tc>
                <a:tc>
                  <a:txBody>
                    <a:bodyPr/>
                    <a:lstStyle/>
                    <a:p>
                      <a:r>
                        <a:rPr kumimoji="0" lang="es-CO"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Vidas más cortas, gobierno humano, un idioma, sin naciones</a:t>
                      </a:r>
                      <a:endPar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004"/>
                  </a:ext>
                </a:extLst>
              </a:tr>
              <a:tr h="457200">
                <a:tc>
                  <a:txBody>
                    <a:bodyPr/>
                    <a:lstStyle/>
                    <a:p>
                      <a:r>
                        <a:rPr lang="en-US" sz="2000" b="1" u="sng" dirty="0">
                          <a:latin typeface="Calibri" panose="020F0502020204030204" pitchFamily="34" charset="0"/>
                          <a:cs typeface="Calibri" panose="020F0502020204030204" pitchFamily="34" charset="0"/>
                        </a:rPr>
                        <a:t>4.</a:t>
                      </a:r>
                    </a:p>
                  </a:txBody>
                  <a:tcPr anchor="ctr">
                    <a:solidFill>
                      <a:srgbClr val="FFFFCC"/>
                    </a:solidFill>
                  </a:tcPr>
                </a:tc>
                <a:tc>
                  <a:txBody>
                    <a:bodyPr/>
                    <a:lstStyle/>
                    <a:p>
                      <a:pPr algn="ctr"/>
                      <a:r>
                        <a:rPr lang="en-US" sz="2000" b="1" u="sng" dirty="0">
                          <a:latin typeface="Calibri" panose="020F0502020204030204" pitchFamily="34" charset="0"/>
                          <a:cs typeface="Calibri" panose="020F0502020204030204" pitchFamily="34" charset="0"/>
                        </a:rPr>
                        <a:t>BABEL</a:t>
                      </a:r>
                    </a:p>
                  </a:txBody>
                  <a:tcPr anchor="ctr">
                    <a:solidFill>
                      <a:srgbClr val="FFFFCC"/>
                    </a:solidFill>
                  </a:tcPr>
                </a:tc>
                <a:tc>
                  <a:txBody>
                    <a:bodyPr/>
                    <a:lstStyle/>
                    <a:p>
                      <a:r>
                        <a:rPr lang="en-US" sz="2000" b="1" u="sng" dirty="0">
                          <a:solidFill>
                            <a:srgbClr val="C00000"/>
                          </a:solidFill>
                          <a:latin typeface="Calibri" panose="020F0502020204030204" pitchFamily="34" charset="0"/>
                          <a:cs typeface="Calibri" panose="020F0502020204030204" pitchFamily="34" charset="0"/>
                        </a:rPr>
                        <a:t>Génesis 11-presente</a:t>
                      </a:r>
                    </a:p>
                  </a:txBody>
                  <a:tcPr anchor="ctr">
                    <a:solidFill>
                      <a:srgbClr val="FFFFCC"/>
                    </a:solidFill>
                  </a:tcPr>
                </a:tc>
                <a:tc>
                  <a:txBody>
                    <a:bodyPr/>
                    <a:lstStyle/>
                    <a:p>
                      <a:r>
                        <a:rPr kumimoji="0" lang="es-CO" sz="2000" b="1" u="sng"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Sin gobierno global, con múltiples idiomas, naciones y etnias</a:t>
                      </a:r>
                      <a:endParaRPr kumimoji="0" lang="en-US" sz="2000" b="1" u="sng"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solidFill>
                      <a:srgbClr val="FFFFCC"/>
                    </a:solidFill>
                  </a:tcPr>
                </a:tc>
                <a:extLst>
                  <a:ext uri="{0D108BD9-81ED-4DB2-BD59-A6C34878D82A}">
                    <a16:rowId xmlns:a16="http://schemas.microsoft.com/office/drawing/2014/main" val="10005"/>
                  </a:ext>
                </a:extLst>
              </a:tr>
              <a:tr h="457200">
                <a:tc>
                  <a:txBody>
                    <a:bodyPr/>
                    <a:lstStyle/>
                    <a:p>
                      <a:r>
                        <a:rPr lang="en-US" sz="2000" dirty="0">
                          <a:latin typeface="Calibri" panose="020F0502020204030204" pitchFamily="34" charset="0"/>
                          <a:cs typeface="Calibri" panose="020F0502020204030204" pitchFamily="34" charset="0"/>
                        </a:rPr>
                        <a:t>5.</a:t>
                      </a:r>
                    </a:p>
                  </a:txBody>
                  <a:tcPr anchor="ctr"/>
                </a:tc>
                <a:tc>
                  <a:txBody>
                    <a:bodyPr/>
                    <a:lstStyle/>
                    <a:p>
                      <a:pPr algn="ctr"/>
                      <a:r>
                        <a:rPr lang="en-US" sz="2000" dirty="0">
                          <a:latin typeface="Calibri" panose="020F0502020204030204" pitchFamily="34" charset="0"/>
                          <a:cs typeface="Calibri" panose="020F0502020204030204" pitchFamily="34" charset="0"/>
                        </a:rPr>
                        <a:t>ANTICRISTO</a:t>
                      </a:r>
                    </a:p>
                  </a:txBody>
                  <a:tcPr anchor="ctr"/>
                </a:tc>
                <a:tc>
                  <a:txBody>
                    <a:bodyPr/>
                    <a:lstStyle/>
                    <a:p>
                      <a:r>
                        <a:rPr lang="es-CO" sz="2000" b="1" dirty="0">
                          <a:solidFill>
                            <a:srgbClr val="C00000"/>
                          </a:solidFill>
                          <a:latin typeface="Calibri" panose="020F0502020204030204" pitchFamily="34" charset="0"/>
                          <a:cs typeface="Calibri" panose="020F0502020204030204" pitchFamily="34" charset="0"/>
                        </a:rPr>
                        <a:t>Del Rapto al Segundo Advenimiento</a:t>
                      </a:r>
                      <a:endParaRPr lang="en-US" sz="2000" b="1" dirty="0">
                        <a:solidFill>
                          <a:srgbClr val="C00000"/>
                        </a:solidFill>
                        <a:latin typeface="Calibri" panose="020F0502020204030204" pitchFamily="34" charset="0"/>
                        <a:cs typeface="Calibri" panose="020F0502020204030204" pitchFamily="34" charset="0"/>
                      </a:endParaRP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Gobierno global, El Espíritu Santo es removido</a:t>
                      </a:r>
                    </a:p>
                  </a:txBody>
                  <a:tcPr anchor="ctr"/>
                </a:tc>
                <a:extLst>
                  <a:ext uri="{0D108BD9-81ED-4DB2-BD59-A6C34878D82A}">
                    <a16:rowId xmlns:a16="http://schemas.microsoft.com/office/drawing/2014/main" val="10006"/>
                  </a:ext>
                </a:extLst>
              </a:tr>
              <a:tr h="457200">
                <a:tc>
                  <a:txBody>
                    <a:bodyPr/>
                    <a:lstStyle/>
                    <a:p>
                      <a:r>
                        <a:rPr lang="en-US" sz="2000" dirty="0">
                          <a:latin typeface="Calibri" panose="020F0502020204030204" pitchFamily="34" charset="0"/>
                          <a:cs typeface="Calibri" panose="020F0502020204030204" pitchFamily="34" charset="0"/>
                        </a:rPr>
                        <a:t>6.</a:t>
                      </a:r>
                    </a:p>
                  </a:txBody>
                  <a:tcPr anchor="ctr"/>
                </a:tc>
                <a:tc>
                  <a:txBody>
                    <a:bodyPr/>
                    <a:lstStyle/>
                    <a:p>
                      <a:pPr algn="ctr"/>
                      <a:r>
                        <a:rPr lang="en-US" sz="2000" dirty="0">
                          <a:latin typeface="Calibri" panose="020F0502020204030204" pitchFamily="34" charset="0"/>
                          <a:cs typeface="Calibri" panose="020F0502020204030204" pitchFamily="34" charset="0"/>
                        </a:rPr>
                        <a:t>REINO</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Apc. 20:1-10</a:t>
                      </a:r>
                    </a:p>
                  </a:txBody>
                  <a:tcPr anchor="ctr"/>
                </a:tc>
                <a:tc>
                  <a:txBody>
                    <a:bodyPr/>
                    <a:lstStyle/>
                    <a:p>
                      <a:r>
                        <a:rPr kumimoji="0" lang="es-CO"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Vidas largas, condiciones del reino, realidad de la muerte, tierra renovada</a:t>
                      </a:r>
                      <a:endPar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48010455"/>
                  </a:ext>
                </a:extLst>
              </a:tr>
              <a:tr h="457200">
                <a:tc>
                  <a:txBody>
                    <a:bodyPr/>
                    <a:lstStyle/>
                    <a:p>
                      <a:r>
                        <a:rPr lang="en-US" sz="2000" dirty="0">
                          <a:latin typeface="Calibri" panose="020F0502020204030204" pitchFamily="34" charset="0"/>
                          <a:cs typeface="Calibri" panose="020F0502020204030204" pitchFamily="34" charset="0"/>
                        </a:rPr>
                        <a:t>7.</a:t>
                      </a:r>
                    </a:p>
                  </a:txBody>
                  <a:tcPr anchor="ctr"/>
                </a:tc>
                <a:tc>
                  <a:txBody>
                    <a:bodyPr/>
                    <a:lstStyle/>
                    <a:p>
                      <a:pPr algn="ctr"/>
                      <a:r>
                        <a:rPr lang="en-US" sz="1900" dirty="0">
                          <a:latin typeface="Calibri" panose="020F0502020204030204" pitchFamily="34" charset="0"/>
                          <a:cs typeface="Calibri" panose="020F0502020204030204" pitchFamily="34" charset="0"/>
                        </a:rPr>
                        <a:t>ESTADO ETERNO</a:t>
                      </a:r>
                    </a:p>
                  </a:txBody>
                  <a:tcPr anchor="ctr"/>
                </a:tc>
                <a:tc>
                  <a:txBody>
                    <a:bodyPr/>
                    <a:lstStyle/>
                    <a:p>
                      <a:r>
                        <a:rPr lang="en-US" sz="2000" b="1" dirty="0">
                          <a:solidFill>
                            <a:srgbClr val="C00000"/>
                          </a:solidFill>
                          <a:latin typeface="Calibri" panose="020F0502020204030204" pitchFamily="34" charset="0"/>
                          <a:cs typeface="Calibri" panose="020F0502020204030204" pitchFamily="34" charset="0"/>
                        </a:rPr>
                        <a:t>Apc. 21-22</a:t>
                      </a:r>
                    </a:p>
                  </a:txBody>
                  <a:tcPr anchor="ctr"/>
                </a:tc>
                <a:tc>
                  <a:txBody>
                    <a:bodyPr/>
                    <a:lstStyle/>
                    <a:p>
                      <a:r>
                        <a:rPr kumimoji="0" lang="en-US" sz="20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Sin muerte, tierra nueva</a:t>
                      </a:r>
                    </a:p>
                  </a:txBody>
                  <a:tcPr anchor="ctr"/>
                </a:tc>
                <a:extLst>
                  <a:ext uri="{0D108BD9-81ED-4DB2-BD59-A6C34878D82A}">
                    <a16:rowId xmlns:a16="http://schemas.microsoft.com/office/drawing/2014/main" val="1171345614"/>
                  </a:ext>
                </a:extLst>
              </a:tr>
            </a:tbl>
          </a:graphicData>
        </a:graphic>
      </p:graphicFrame>
    </p:spTree>
    <p:extLst>
      <p:ext uri="{BB962C8B-B14F-4D97-AF65-F5344CB8AC3E}">
        <p14:creationId xmlns:p14="http://schemas.microsoft.com/office/powerpoint/2010/main" val="439960237"/>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Conclusión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9DD5-10DF-FD9D-0C47-118E7A33422E}"/>
            </a:ext>
          </a:extLst>
        </p:cNvPr>
        <p:cNvGrpSpPr/>
        <p:nvPr/>
      </p:nvGrpSpPr>
      <p:grpSpPr>
        <a:xfrm>
          <a:off x="0" y="0"/>
          <a:ext cx="0" cy="0"/>
          <a:chOff x="0" y="0"/>
          <a:chExt cx="0" cy="0"/>
        </a:xfrm>
      </p:grpSpPr>
      <p:sp>
        <p:nvSpPr>
          <p:cNvPr id="159746" name="Rectangle 2">
            <a:extLst>
              <a:ext uri="{FF2B5EF4-FFF2-40B4-BE49-F238E27FC236}">
                <a16:creationId xmlns:a16="http://schemas.microsoft.com/office/drawing/2014/main" id="{5E109D19-9415-4CC2-74D2-4BB763289EEF}"/>
              </a:ext>
            </a:extLst>
          </p:cNvPr>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7 </a:t>
            </a:r>
            <a:r>
              <a:rPr lang="en-US" sz="3600" dirty="0">
                <a:effectLst>
                  <a:outerShdw blurRad="38100" dist="38100" dir="2700000" algn="tl">
                    <a:srgbClr val="000000">
                      <a:alpha val="43137"/>
                    </a:srgbClr>
                  </a:outerShdw>
                </a:effectLst>
              </a:rPr>
              <a:t>Esquema</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148483" name="Rectangle 3">
            <a:extLst>
              <a:ext uri="{FF2B5EF4-FFF2-40B4-BE49-F238E27FC236}">
                <a16:creationId xmlns:a16="http://schemas.microsoft.com/office/drawing/2014/main" id="{4B1BB85E-F1C0-418F-2B89-55A7DD1FC927}"/>
              </a:ext>
            </a:extLst>
          </p:cNvPr>
          <p:cNvSpPr>
            <a:spLocks noGrp="1" noChangeArrowheads="1"/>
          </p:cNvSpPr>
          <p:nvPr>
            <p:ph type="body" idx="1"/>
          </p:nvPr>
        </p:nvSpPr>
        <p:spPr>
          <a:xfrm>
            <a:off x="609600" y="1600200"/>
            <a:ext cx="8077200"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s-CO" dirty="0">
                <a:effectLst>
                  <a:outerShdw blurRad="38100" dist="38100" dir="2700000" algn="tl">
                    <a:srgbClr val="000000">
                      <a:alpha val="43137"/>
                    </a:srgbClr>
                  </a:outerShdw>
                </a:effectLst>
                <a:ea typeface="+mn-ea"/>
                <a:cs typeface="+mn-cs"/>
              </a:rPr>
              <a:t>Las instrucciones de Dios para entrar en 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Entrada al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Dios sella 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El diluvio descrito </a:t>
            </a:r>
            <a:r>
              <a:rPr lang="en-US" dirty="0">
                <a:effectLst>
                  <a:outerShdw blurRad="38100" dist="38100" dir="2700000" algn="tl">
                    <a:srgbClr val="000000">
                      <a:alpha val="43137"/>
                    </a:srgbClr>
                  </a:outerShdw>
                </a:effectLst>
                <a:latin typeface="Calibri" panose="020F0502020204030204" pitchFamily="34" charset="0"/>
                <a:ea typeface="+mn-ea"/>
                <a:cs typeface="+mn-cs"/>
              </a:rPr>
              <a:t>(7:17-24)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6D0AA77A-C1B6-19A3-1EA2-554B211ADA5E}"/>
              </a:ext>
            </a:extLst>
          </p:cNvPr>
          <p:cNvPicPr>
            <a:picLocks noChangeAspect="1"/>
          </p:cNvPicPr>
          <p:nvPr/>
        </p:nvPicPr>
        <p:blipFill>
          <a:blip r:embed="rId2"/>
          <a:stretch>
            <a:fillRect/>
          </a:stretch>
        </p:blipFill>
        <p:spPr>
          <a:xfrm>
            <a:off x="7315200" y="44726"/>
            <a:ext cx="1743607" cy="1249788"/>
          </a:xfrm>
          <a:prstGeom prst="rect">
            <a:avLst/>
          </a:prstGeom>
        </p:spPr>
      </p:pic>
    </p:spTree>
    <p:extLst>
      <p:ext uri="{BB962C8B-B14F-4D97-AF65-F5344CB8AC3E}">
        <p14:creationId xmlns:p14="http://schemas.microsoft.com/office/powerpoint/2010/main" val="33900770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260969"/>
            <a:ext cx="8839200" cy="2862322"/>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te bendiga y te guarde;</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haga resplandecer Su rostro sobre ti,</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tenga de ti misericordia;</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alce sobre ti Su rostro,</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 dé paz”</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45493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idx="4294967295"/>
          </p:nvPr>
        </p:nvSpPr>
        <p:spPr>
          <a:xfrm>
            <a:off x="2857500" y="228600"/>
            <a:ext cx="3429000" cy="1097280"/>
          </a:xfrm>
        </p:spPr>
        <p:txBody>
          <a:bodyPr/>
          <a:lstStyle/>
          <a:p>
            <a:pPr lvl="0" algn="ctr" eaLnBrk="1" hangingPunct="1">
              <a:spcBef>
                <a:spcPct val="20000"/>
              </a:spcBef>
              <a:buClr>
                <a:srgbClr val="00FFFF"/>
              </a:buClr>
              <a:buSzPct val="75000"/>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rPr>
              <a:t>Génesis 7</a:t>
            </a:r>
            <a:br>
              <a:rPr lang="en-US" sz="3600" dirty="0">
                <a:solidFill>
                  <a:schemeClr val="tx2"/>
                </a:solidFill>
                <a:effectLst>
                  <a:outerShdw blurRad="38100" dist="38100" dir="2700000" algn="tl">
                    <a:srgbClr val="000000">
                      <a:alpha val="43137"/>
                    </a:srgbClr>
                  </a:outerShdw>
                </a:effectLst>
                <a:latin typeface="Calibri" panose="020F0502020204030204" pitchFamily="34" charset="0"/>
              </a:rPr>
            </a:b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El Diluvio</a:t>
            </a:r>
            <a:endParaRPr lang="en-US" sz="32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4" name="Picture 3">
            <a:extLst>
              <a:ext uri="{FF2B5EF4-FFF2-40B4-BE49-F238E27FC236}">
                <a16:creationId xmlns:a16="http://schemas.microsoft.com/office/drawing/2014/main" id="{1A5DEF34-151F-4412-B2B3-743E96FB24AE}"/>
              </a:ext>
            </a:extLst>
          </p:cNvPr>
          <p:cNvPicPr>
            <a:picLocks noChangeAspect="1"/>
          </p:cNvPicPr>
          <p:nvPr/>
        </p:nvPicPr>
        <p:blipFill>
          <a:blip r:embed="rId2"/>
          <a:stretch>
            <a:fillRect/>
          </a:stretch>
        </p:blipFill>
        <p:spPr>
          <a:xfrm>
            <a:off x="874059" y="1676400"/>
            <a:ext cx="7395882" cy="4572000"/>
          </a:xfrm>
          <a:prstGeom prst="rect">
            <a:avLst/>
          </a:prstGeom>
        </p:spPr>
      </p:pic>
      <p:pic>
        <p:nvPicPr>
          <p:cNvPr id="3" name="Picture 2">
            <a:extLst>
              <a:ext uri="{FF2B5EF4-FFF2-40B4-BE49-F238E27FC236}">
                <a16:creationId xmlns:a16="http://schemas.microsoft.com/office/drawing/2014/main" id="{2C4E2E7B-071E-4E00-A2FE-8A209CF07BD1}"/>
              </a:ext>
            </a:extLst>
          </p:cNvPr>
          <p:cNvPicPr>
            <a:picLocks noChangeAspect="1"/>
          </p:cNvPicPr>
          <p:nvPr/>
        </p:nvPicPr>
        <p:blipFill>
          <a:blip r:embed="rId3"/>
          <a:stretch>
            <a:fillRect/>
          </a:stretch>
        </p:blipFill>
        <p:spPr>
          <a:xfrm>
            <a:off x="7315200" y="38437"/>
            <a:ext cx="1743607" cy="12497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438400" y="167640"/>
            <a:ext cx="42672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Génesis 7 </a:t>
            </a:r>
            <a:r>
              <a:rPr lang="en-US" sz="3600" dirty="0">
                <a:effectLst>
                  <a:outerShdw blurRad="38100" dist="38100" dir="2700000" algn="tl">
                    <a:srgbClr val="000000">
                      <a:alpha val="43137"/>
                    </a:srgbClr>
                  </a:outerShdw>
                </a:effectLst>
              </a:rPr>
              <a:t>Esquema</a:t>
            </a:r>
            <a:endParaRPr lang="en-US" sz="3600" dirty="0">
              <a:effectLst>
                <a:outerShdw blurRad="38100" dist="38100" dir="2700000" algn="tl">
                  <a:srgbClr val="000000">
                    <a:alpha val="43137"/>
                  </a:srgbClr>
                </a:outerShdw>
              </a:effectLst>
              <a:latin typeface="Calibri" panose="020F0502020204030204" pitchFamily="34" charset="0"/>
            </a:endParaRPr>
          </a:p>
        </p:txBody>
      </p:sp>
      <p:sp>
        <p:nvSpPr>
          <p:cNvPr id="148483" name="Rectangle 3"/>
          <p:cNvSpPr>
            <a:spLocks noGrp="1" noChangeArrowheads="1"/>
          </p:cNvSpPr>
          <p:nvPr>
            <p:ph type="body" idx="1"/>
          </p:nvPr>
        </p:nvSpPr>
        <p:spPr>
          <a:xfrm>
            <a:off x="609600" y="1600200"/>
            <a:ext cx="8077200" cy="4268972"/>
          </a:xfrm>
        </p:spPr>
        <p:txBody>
          <a:bodyPr/>
          <a:lstStyle/>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s-CO" dirty="0">
                <a:effectLst>
                  <a:outerShdw blurRad="38100" dist="38100" dir="2700000" algn="tl">
                    <a:srgbClr val="000000">
                      <a:alpha val="43137"/>
                    </a:srgbClr>
                  </a:outerShdw>
                </a:effectLst>
                <a:ea typeface="+mn-ea"/>
                <a:cs typeface="+mn-cs"/>
              </a:rPr>
              <a:t>Las instrucciones de Dios para entrar en 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(7:1-4)</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Entrada al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(7:5-12)</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Dios sella el arca </a:t>
            </a:r>
            <a:r>
              <a:rPr lang="en-US" dirty="0">
                <a:effectLst>
                  <a:outerShdw blurRad="38100" dist="38100" dir="2700000" algn="tl">
                    <a:srgbClr val="000000">
                      <a:alpha val="43137"/>
                    </a:srgbClr>
                  </a:outerShdw>
                </a:effectLst>
                <a:latin typeface="Calibri" panose="020F0502020204030204" pitchFamily="34" charset="0"/>
                <a:ea typeface="+mn-ea"/>
                <a:cs typeface="+mn-cs"/>
              </a:rPr>
              <a:t>(7:13-16)</a:t>
            </a:r>
          </a:p>
          <a:p>
            <a:pPr marL="571500" lvl="1" indent="-571500" eaLnBrk="1" hangingPunct="1">
              <a:lnSpc>
                <a:spcPct val="150000"/>
              </a:lnSpc>
              <a:spcBef>
                <a:spcPts val="0"/>
              </a:spcBef>
              <a:spcAft>
                <a:spcPts val="2400"/>
              </a:spcAft>
              <a:buClr>
                <a:schemeClr val="tx2"/>
              </a:buClr>
              <a:buSzPct val="100000"/>
              <a:buFont typeface="+mj-lt"/>
              <a:buAutoNum type="romanUcPeriod"/>
              <a:defRPr/>
            </a:pPr>
            <a:r>
              <a:rPr lang="en-US" dirty="0">
                <a:effectLst>
                  <a:outerShdw blurRad="38100" dist="38100" dir="2700000" algn="tl">
                    <a:srgbClr val="000000">
                      <a:alpha val="43137"/>
                    </a:srgbClr>
                  </a:outerShdw>
                </a:effectLst>
                <a:ea typeface="+mn-ea"/>
                <a:cs typeface="+mn-cs"/>
              </a:rPr>
              <a:t>El diluvio descrito </a:t>
            </a:r>
            <a:r>
              <a:rPr lang="en-US" dirty="0">
                <a:effectLst>
                  <a:outerShdw blurRad="38100" dist="38100" dir="2700000" algn="tl">
                    <a:srgbClr val="000000">
                      <a:alpha val="43137"/>
                    </a:srgbClr>
                  </a:outerShdw>
                </a:effectLst>
                <a:latin typeface="Calibri" panose="020F0502020204030204" pitchFamily="34" charset="0"/>
                <a:ea typeface="+mn-ea"/>
                <a:cs typeface="+mn-cs"/>
              </a:rPr>
              <a:t>(7:17-24)</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endParaRPr lang="en-US" dirty="0">
              <a:effectLst>
                <a:outerShdw blurRad="38100" dist="38100" dir="2700000" algn="tl">
                  <a:srgbClr val="000000">
                    <a:alpha val="43137"/>
                  </a:srgbClr>
                </a:outerShdw>
              </a:effectLst>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761D08A8-ADCA-3707-2016-6E606B5B7F32}"/>
              </a:ext>
            </a:extLst>
          </p:cNvPr>
          <p:cNvPicPr>
            <a:picLocks noChangeAspect="1"/>
          </p:cNvPicPr>
          <p:nvPr/>
        </p:nvPicPr>
        <p:blipFill>
          <a:blip r:embed="rId2"/>
          <a:stretch>
            <a:fillRect/>
          </a:stretch>
        </p:blipFill>
        <p:spPr>
          <a:xfrm>
            <a:off x="7315200" y="44726"/>
            <a:ext cx="1743607" cy="1249788"/>
          </a:xfrm>
          <a:prstGeom prst="rect">
            <a:avLst/>
          </a:prstGeom>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14879</TotalTime>
  <Words>4071</Words>
  <Application>Microsoft Office PowerPoint</Application>
  <PresentationFormat>On-screen Show (4:3)</PresentationFormat>
  <Paragraphs>340</Paragraphs>
  <Slides>78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Abadi MT Condensed Light</vt:lpstr>
      <vt:lpstr>Arial</vt:lpstr>
      <vt:lpstr>Book Antiqua</vt:lpstr>
      <vt:lpstr>Calibri</vt:lpstr>
      <vt:lpstr>Century Gothic</vt:lpstr>
      <vt:lpstr>Times New Roman</vt:lpstr>
      <vt:lpstr>Wingdings</vt:lpstr>
      <vt:lpstr>Azure</vt:lpstr>
      <vt:lpstr>PowerPoint Presentation</vt:lpstr>
      <vt:lpstr>ESTRUCTURA DE GÉNESIS</vt:lpstr>
      <vt:lpstr>ESTRUCTURA DE GÉNESIS</vt:lpstr>
      <vt:lpstr>ESTRUCTURA DE GÉNESIS</vt:lpstr>
      <vt:lpstr>PowerPoint Presentation</vt:lpstr>
      <vt:lpstr>ESTRUCTURA DE GÉNESIS</vt:lpstr>
      <vt:lpstr>El Diluvio (Gén 6–9)</vt:lpstr>
      <vt:lpstr>Génesis 7 El Diluvio</vt:lpstr>
      <vt:lpstr>Génesis 7 Esquema</vt:lpstr>
      <vt:lpstr>Génesis 7 Esquema</vt:lpstr>
      <vt:lpstr>PowerPoint Presentation</vt:lpstr>
      <vt:lpstr>PowerPoint Presentation</vt:lpstr>
      <vt:lpstr>¿Cómo pudo Noé meter a todos  los animales en el arca? (Juan 3:12)</vt:lpstr>
      <vt:lpstr>¿Cómo pudo Noé meter a todos  los animales en el arca? (Juan 3:12)</vt:lpstr>
      <vt:lpstr>¿Cómo pudo Noé meter a todos  los animales en el arca? (Juan 3:12)</vt:lpstr>
      <vt:lpstr>PowerPoint Presentation</vt:lpstr>
      <vt:lpstr>PowerPoint Presentation</vt:lpstr>
      <vt:lpstr>PowerPoint Presentation</vt:lpstr>
      <vt:lpstr>PowerPoint Presentation</vt:lpstr>
      <vt:lpstr>Génesis 7 Esquema</vt:lpstr>
      <vt:lpstr>PowerPoint Presentation</vt:lpstr>
      <vt:lpstr>PowerPoint Presentation</vt:lpstr>
      <vt:lpstr>PowerPoint Presentation</vt:lpstr>
      <vt:lpstr>PowerPoint Presentation</vt:lpstr>
      <vt:lpstr>PowerPoint Presentation</vt:lpstr>
      <vt:lpstr>Dr. John Walvoord "An Interview: Dr. John Walvoord Looks at Dallas Seminary," Dallas Connection (Winter 1994, Vol. 1, No. 3), p. 4.</vt:lpstr>
      <vt:lpstr>PowerPoint Presentation</vt:lpstr>
      <vt:lpstr>PowerPoint Presentation</vt:lpstr>
      <vt:lpstr>Día 2 Teoría del Dosel (Gén 1:6-8)</vt:lpstr>
      <vt:lpstr>PowerPoint Presentation</vt:lpstr>
      <vt:lpstr>PowerPoint Presentation</vt:lpstr>
      <vt:lpstr>PowerPoint Presentation</vt:lpstr>
      <vt:lpstr>Génesis 7 Esquema</vt:lpstr>
      <vt:lpstr>PowerPoint Presentation</vt:lpstr>
      <vt:lpstr>PowerPoint Presentation</vt:lpstr>
      <vt:lpstr>PowerPoint Presentation</vt:lpstr>
      <vt:lpstr>PowerPoint Presentation</vt:lpstr>
      <vt:lpstr>PowerPoint Presentation</vt:lpstr>
      <vt:lpstr>Génesis 7 Esquema</vt:lpstr>
      <vt:lpstr>Dimensiones del Arca (Génesis 6:15)</vt:lpstr>
      <vt:lpstr>PowerPoint Presentation</vt:lpstr>
      <vt:lpstr>PowerPoint Presentation</vt:lpstr>
      <vt:lpstr>H.C. Leupold  Exposition of Genesis (Grand Rapids: Baker, 1942), vol. 1, p. 301-302. </vt:lpstr>
      <vt:lpstr>PowerPoint Presentation</vt:lpstr>
      <vt:lpstr>PowerPoint Presentation</vt:lpstr>
      <vt:lpstr>PowerPoint Presentation</vt:lpstr>
      <vt:lpstr>PowerPoint Presentation</vt:lpstr>
      <vt:lpstr>PowerPoint Presentation</vt:lpstr>
      <vt:lpstr>PowerPoint Presentation</vt:lpstr>
      <vt:lpstr>¿Diluvio Local?</vt:lpstr>
      <vt:lpstr>¿Diluvio Local?</vt:lpstr>
      <vt:lpstr>¿Diluvio Local?</vt:lpstr>
      <vt:lpstr>¿Diluvio Local?</vt:lpstr>
      <vt:lpstr>¿Diluvio Local?</vt:lpstr>
      <vt:lpstr>PowerPoint Presentation</vt:lpstr>
      <vt:lpstr>¿Diluvio Local?</vt:lpstr>
      <vt:lpstr>PowerPoint Presentation</vt:lpstr>
      <vt:lpstr>¿Diluvio Local?</vt:lpstr>
      <vt:lpstr>Respondiendo a los argumentos bíblicos del diluvio local</vt:lpstr>
      <vt:lpstr>Respondiendo a los argumentos bíblicos del diluvio local</vt:lpstr>
      <vt:lpstr>PowerPoint Presentation</vt:lpstr>
      <vt:lpstr>H.C. Leupold  Exposition of Genesis (Grand Rapids: Baker, 1942), vol. 1, p. 301-302. </vt:lpstr>
      <vt:lpstr>Respondiendo a los argumentos bíblicos del diluvio local</vt:lpstr>
      <vt:lpstr>PowerPoint Presentation</vt:lpstr>
      <vt:lpstr>Respondiendo a los argumentos bíblicos del diluvio local</vt:lpstr>
      <vt:lpstr>Razones en contra de una diluvio local</vt:lpstr>
      <vt:lpstr>Razones en contra de una diluvio local</vt:lpstr>
      <vt:lpstr>Dimensiones del Arca (Génesis 6:15)</vt:lpstr>
      <vt:lpstr>PowerPoint Presentation</vt:lpstr>
      <vt:lpstr>Razones en contra de una diluvio local</vt:lpstr>
      <vt:lpstr>Razones en contra de una diluvio local</vt:lpstr>
      <vt:lpstr>Razones en contra de una diluvio local</vt:lpstr>
      <vt:lpstr>PowerPoint Presentation</vt:lpstr>
      <vt:lpstr>PowerPoint Presentation</vt:lpstr>
      <vt:lpstr>PowerPoint Presentation</vt:lpstr>
      <vt:lpstr>Conclusión</vt:lpstr>
      <vt:lpstr>Génesis 7 Esquema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030 - 7v1-24</dc:title>
  <dc:subject>Genesis 7</dc:subject>
  <dc:creator>A. Woods</dc:creator>
  <dc:description>Modified by Jim McGowan</dc:description>
  <cp:lastModifiedBy>Claudia Mora</cp:lastModifiedBy>
  <cp:revision>1501</cp:revision>
  <cp:lastPrinted>2021-03-20T14:35:09Z</cp:lastPrinted>
  <dcterms:created xsi:type="dcterms:W3CDTF">2009-03-17T12:21:13Z</dcterms:created>
  <dcterms:modified xsi:type="dcterms:W3CDTF">2026-03-22T01:56:16Z</dcterms:modified>
</cp:coreProperties>
</file>