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2"/>
  </p:notesMasterIdLst>
  <p:handoutMasterIdLst>
    <p:handoutMasterId r:id="rId103"/>
  </p:handoutMasterIdLst>
  <p:sldIdLst>
    <p:sldId id="2018" r:id="rId2"/>
    <p:sldId id="2158" r:id="rId3"/>
    <p:sldId id="28018" r:id="rId4"/>
    <p:sldId id="28375" r:id="rId5"/>
    <p:sldId id="2041" r:id="rId6"/>
    <p:sldId id="28480" r:id="rId7"/>
    <p:sldId id="28514" r:id="rId8"/>
    <p:sldId id="28520" r:id="rId9"/>
    <p:sldId id="28521" r:id="rId10"/>
    <p:sldId id="28425" r:id="rId11"/>
    <p:sldId id="28373" r:id="rId12"/>
    <p:sldId id="28376" r:id="rId13"/>
    <p:sldId id="7487" r:id="rId14"/>
    <p:sldId id="7488" r:id="rId15"/>
    <p:sldId id="8588" r:id="rId16"/>
    <p:sldId id="28522" r:id="rId17"/>
    <p:sldId id="5181" r:id="rId18"/>
    <p:sldId id="28515" r:id="rId19"/>
    <p:sldId id="28523" r:id="rId20"/>
    <p:sldId id="28524" r:id="rId21"/>
    <p:sldId id="28525" r:id="rId22"/>
    <p:sldId id="9922" r:id="rId23"/>
    <p:sldId id="5497" r:id="rId24"/>
    <p:sldId id="28526" r:id="rId25"/>
    <p:sldId id="28581" r:id="rId26"/>
    <p:sldId id="28582" r:id="rId27"/>
    <p:sldId id="28458" r:id="rId28"/>
    <p:sldId id="28527" r:id="rId29"/>
    <p:sldId id="28583" r:id="rId30"/>
    <p:sldId id="4886" r:id="rId31"/>
    <p:sldId id="5538" r:id="rId32"/>
    <p:sldId id="5540" r:id="rId33"/>
    <p:sldId id="28528" r:id="rId34"/>
    <p:sldId id="28516" r:id="rId35"/>
    <p:sldId id="28529" r:id="rId36"/>
    <p:sldId id="28574" r:id="rId37"/>
    <p:sldId id="27663" r:id="rId38"/>
    <p:sldId id="28584" r:id="rId39"/>
    <p:sldId id="28585" r:id="rId40"/>
    <p:sldId id="28485" r:id="rId41"/>
    <p:sldId id="3193" r:id="rId42"/>
    <p:sldId id="28575" r:id="rId43"/>
    <p:sldId id="28576" r:id="rId44"/>
    <p:sldId id="28586" r:id="rId45"/>
    <p:sldId id="28577" r:id="rId46"/>
    <p:sldId id="6576" r:id="rId47"/>
    <p:sldId id="28462" r:id="rId48"/>
    <p:sldId id="1379" r:id="rId49"/>
    <p:sldId id="1354" r:id="rId50"/>
    <p:sldId id="3738" r:id="rId51"/>
    <p:sldId id="5179" r:id="rId52"/>
    <p:sldId id="28512" r:id="rId53"/>
    <p:sldId id="28578" r:id="rId54"/>
    <p:sldId id="8974" r:id="rId55"/>
    <p:sldId id="7921" r:id="rId56"/>
    <p:sldId id="7978" r:id="rId57"/>
    <p:sldId id="3637" r:id="rId58"/>
    <p:sldId id="28579" r:id="rId59"/>
    <p:sldId id="28587" r:id="rId60"/>
    <p:sldId id="28588" r:id="rId61"/>
    <p:sldId id="28580" r:id="rId62"/>
    <p:sldId id="28517" r:id="rId63"/>
    <p:sldId id="28537" r:id="rId64"/>
    <p:sldId id="28538" r:id="rId65"/>
    <p:sldId id="28098" r:id="rId66"/>
    <p:sldId id="28539" r:id="rId67"/>
    <p:sldId id="28589" r:id="rId68"/>
    <p:sldId id="962" r:id="rId69"/>
    <p:sldId id="28540" r:id="rId70"/>
    <p:sldId id="28541" r:id="rId71"/>
    <p:sldId id="28451" r:id="rId72"/>
    <p:sldId id="28542" r:id="rId73"/>
    <p:sldId id="28590" r:id="rId74"/>
    <p:sldId id="28591" r:id="rId75"/>
    <p:sldId id="28592" r:id="rId76"/>
    <p:sldId id="28543" r:id="rId77"/>
    <p:sldId id="28593" r:id="rId78"/>
    <p:sldId id="28594" r:id="rId79"/>
    <p:sldId id="28595" r:id="rId80"/>
    <p:sldId id="28544" r:id="rId81"/>
    <p:sldId id="28596" r:id="rId82"/>
    <p:sldId id="28518" r:id="rId83"/>
    <p:sldId id="28545" r:id="rId84"/>
    <p:sldId id="28546" r:id="rId85"/>
    <p:sldId id="28547" r:id="rId86"/>
    <p:sldId id="28548" r:id="rId87"/>
    <p:sldId id="28519" r:id="rId88"/>
    <p:sldId id="28549" r:id="rId89"/>
    <p:sldId id="28550" r:id="rId90"/>
    <p:sldId id="28551" r:id="rId91"/>
    <p:sldId id="28552" r:id="rId92"/>
    <p:sldId id="28597" r:id="rId93"/>
    <p:sldId id="28455" r:id="rId94"/>
    <p:sldId id="28553" r:id="rId95"/>
    <p:sldId id="28598" r:id="rId96"/>
    <p:sldId id="28599" r:id="rId97"/>
    <p:sldId id="28600" r:id="rId98"/>
    <p:sldId id="28601" r:id="rId99"/>
    <p:sldId id="28603" r:id="rId100"/>
    <p:sldId id="28602" r:id="rId101"/>
  </p:sldIdLst>
  <p:sldSz cx="12192000" cy="6858000"/>
  <p:notesSz cx="7315200" cy="9601200"/>
  <p:custDataLst>
    <p:tags r:id="rId10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4" autoAdjust="0"/>
    <p:restoredTop sz="95974" autoAdjust="0"/>
  </p:normalViewPr>
  <p:slideViewPr>
    <p:cSldViewPr>
      <p:cViewPr varScale="1">
        <p:scale>
          <a:sx n="118" d="100"/>
          <a:sy n="118" d="100"/>
        </p:scale>
        <p:origin x="89"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662"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delSld modSld modHandout">
      <pc:chgData name="Jim McGowan" userId="7cd36c50-75f2-4725-a6b3-0fe31ea99fa6" providerId="ADAL" clId="{449CE0BA-7942-4027-A788-A2C5851605C8}" dt="2026-03-19T13:23:54.424" v="71" actId="47"/>
      <pc:docMkLst>
        <pc:docMk/>
      </pc:docMkLst>
      <pc:sldChg chg="modSp mod">
        <pc:chgData name="Jim McGowan" userId="7cd36c50-75f2-4725-a6b3-0fe31ea99fa6" providerId="ADAL" clId="{449CE0BA-7942-4027-A788-A2C5851605C8}" dt="2026-03-18T22:55:44.230" v="70" actId="20577"/>
        <pc:sldMkLst>
          <pc:docMk/>
          <pc:sldMk cId="2952855867" sldId="2158"/>
        </pc:sldMkLst>
        <pc:spChg chg="mod">
          <ac:chgData name="Jim McGowan" userId="7cd36c50-75f2-4725-a6b3-0fe31ea99fa6" providerId="ADAL" clId="{449CE0BA-7942-4027-A788-A2C5851605C8}" dt="2026-03-18T22:55:44.230" v="70" actId="20577"/>
          <ac:spMkLst>
            <pc:docMk/>
            <pc:sldMk cId="2952855867" sldId="2158"/>
            <ac:spMk id="9219" creationId="{7C6FA43D-FD39-45EF-C247-3B31B14FAA8F}"/>
          </ac:spMkLst>
        </pc:spChg>
      </pc:sldChg>
      <pc:sldChg chg="modSp">
        <pc:chgData name="Jim McGowan" userId="7cd36c50-75f2-4725-a6b3-0fe31ea99fa6" providerId="ADAL" clId="{449CE0BA-7942-4027-A788-A2C5851605C8}" dt="2026-03-18T22:50:08.939" v="26"/>
        <pc:sldMkLst>
          <pc:docMk/>
          <pc:sldMk cId="141486100" sldId="7487"/>
        </pc:sldMkLst>
        <pc:spChg chg="mod">
          <ac:chgData name="Jim McGowan" userId="7cd36c50-75f2-4725-a6b3-0fe31ea99fa6" providerId="ADAL" clId="{449CE0BA-7942-4027-A788-A2C5851605C8}" dt="2026-03-18T22:50:08.939" v="26"/>
          <ac:spMkLst>
            <pc:docMk/>
            <pc:sldMk cId="141486100" sldId="7487"/>
            <ac:spMk id="30724" creationId="{00000000-0000-0000-0000-000000000000}"/>
          </ac:spMkLst>
        </pc:spChg>
        <pc:spChg chg="mod">
          <ac:chgData name="Jim McGowan" userId="7cd36c50-75f2-4725-a6b3-0fe31ea99fa6" providerId="ADAL" clId="{449CE0BA-7942-4027-A788-A2C5851605C8}" dt="2026-03-18T22:50:03.233" v="25"/>
          <ac:spMkLst>
            <pc:docMk/>
            <pc:sldMk cId="141486100" sldId="7487"/>
            <ac:spMk id="183299" creationId="{00000000-0000-0000-0000-000000000000}"/>
          </ac:spMkLst>
        </pc:spChg>
      </pc:sldChg>
      <pc:sldChg chg="modSp">
        <pc:chgData name="Jim McGowan" userId="7cd36c50-75f2-4725-a6b3-0fe31ea99fa6" providerId="ADAL" clId="{449CE0BA-7942-4027-A788-A2C5851605C8}" dt="2026-03-18T22:50:26.427" v="28"/>
        <pc:sldMkLst>
          <pc:docMk/>
          <pc:sldMk cId="36574325" sldId="7488"/>
        </pc:sldMkLst>
        <pc:spChg chg="mod">
          <ac:chgData name="Jim McGowan" userId="7cd36c50-75f2-4725-a6b3-0fe31ea99fa6" providerId="ADAL" clId="{449CE0BA-7942-4027-A788-A2C5851605C8}" dt="2026-03-18T22:50:26.427" v="28"/>
          <ac:spMkLst>
            <pc:docMk/>
            <pc:sldMk cId="36574325" sldId="7488"/>
            <ac:spMk id="31747" creationId="{00000000-0000-0000-0000-000000000000}"/>
          </ac:spMkLst>
        </pc:spChg>
        <pc:spChg chg="mod">
          <ac:chgData name="Jim McGowan" userId="7cd36c50-75f2-4725-a6b3-0fe31ea99fa6" providerId="ADAL" clId="{449CE0BA-7942-4027-A788-A2C5851605C8}" dt="2026-03-18T22:50:20.584" v="27"/>
          <ac:spMkLst>
            <pc:docMk/>
            <pc:sldMk cId="36574325" sldId="7488"/>
            <ac:spMk id="193541" creationId="{00000000-0000-0000-0000-000000000000}"/>
          </ac:spMkLst>
        </pc:spChg>
      </pc:sldChg>
      <pc:sldChg chg="modSp mod">
        <pc:chgData name="Jim McGowan" userId="7cd36c50-75f2-4725-a6b3-0fe31ea99fa6" providerId="ADAL" clId="{449CE0BA-7942-4027-A788-A2C5851605C8}" dt="2026-03-18T22:49:43.623" v="24" actId="1035"/>
        <pc:sldMkLst>
          <pc:docMk/>
          <pc:sldMk cId="1732203267" sldId="28376"/>
        </pc:sldMkLst>
        <pc:spChg chg="mod">
          <ac:chgData name="Jim McGowan" userId="7cd36c50-75f2-4725-a6b3-0fe31ea99fa6" providerId="ADAL" clId="{449CE0BA-7942-4027-A788-A2C5851605C8}" dt="2026-03-18T22:49:43.623" v="24" actId="1035"/>
          <ac:spMkLst>
            <pc:docMk/>
            <pc:sldMk cId="1732203267" sldId="28376"/>
            <ac:spMk id="3" creationId="{00000000-0000-0000-0000-000000000000}"/>
          </ac:spMkLst>
        </pc:spChg>
      </pc:sldChg>
      <pc:sldChg chg="modSp mod">
        <pc:chgData name="Jim McGowan" userId="7cd36c50-75f2-4725-a6b3-0fe31ea99fa6" providerId="ADAL" clId="{449CE0BA-7942-4027-A788-A2C5851605C8}" dt="2026-03-18T22:43:22.631" v="1" actId="255"/>
        <pc:sldMkLst>
          <pc:docMk/>
          <pc:sldMk cId="3472019903" sldId="28425"/>
        </pc:sldMkLst>
        <pc:spChg chg="mod">
          <ac:chgData name="Jim McGowan" userId="7cd36c50-75f2-4725-a6b3-0fe31ea99fa6" providerId="ADAL" clId="{449CE0BA-7942-4027-A788-A2C5851605C8}" dt="2026-03-18T22:43:22.631" v="1" actId="255"/>
          <ac:spMkLst>
            <pc:docMk/>
            <pc:sldMk cId="3472019903" sldId="28425"/>
            <ac:spMk id="68611" creationId="{BEC77095-B60C-181F-D174-AD1EB253C903}"/>
          </ac:spMkLst>
        </pc:spChg>
      </pc:sldChg>
      <pc:sldChg chg="modSp">
        <pc:chgData name="Jim McGowan" userId="7cd36c50-75f2-4725-a6b3-0fe31ea99fa6" providerId="ADAL" clId="{449CE0BA-7942-4027-A788-A2C5851605C8}" dt="2026-03-18T22:43:54.810" v="3"/>
        <pc:sldMkLst>
          <pc:docMk/>
          <pc:sldMk cId="1890730047" sldId="28582"/>
        </pc:sldMkLst>
        <pc:spChg chg="mod">
          <ac:chgData name="Jim McGowan" userId="7cd36c50-75f2-4725-a6b3-0fe31ea99fa6" providerId="ADAL" clId="{449CE0BA-7942-4027-A788-A2C5851605C8}" dt="2026-03-18T22:43:54.810" v="3"/>
          <ac:spMkLst>
            <pc:docMk/>
            <pc:sldMk cId="1890730047" sldId="28582"/>
            <ac:spMk id="68611" creationId="{BEC77095-B60C-181F-D174-AD1EB253C903}"/>
          </ac:spMkLst>
        </pc:spChg>
      </pc:sldChg>
      <pc:sldChg chg="modSp">
        <pc:chgData name="Jim McGowan" userId="7cd36c50-75f2-4725-a6b3-0fe31ea99fa6" providerId="ADAL" clId="{449CE0BA-7942-4027-A788-A2C5851605C8}" dt="2026-03-18T22:44:12.316" v="5"/>
        <pc:sldMkLst>
          <pc:docMk/>
          <pc:sldMk cId="2651891425" sldId="28583"/>
        </pc:sldMkLst>
        <pc:spChg chg="mod">
          <ac:chgData name="Jim McGowan" userId="7cd36c50-75f2-4725-a6b3-0fe31ea99fa6" providerId="ADAL" clId="{449CE0BA-7942-4027-A788-A2C5851605C8}" dt="2026-03-18T22:44:12.316" v="5"/>
          <ac:spMkLst>
            <pc:docMk/>
            <pc:sldMk cId="2651891425" sldId="28583"/>
            <ac:spMk id="16387" creationId="{D9342E5D-804D-F26A-2A75-C3EFEE0F6964}"/>
          </ac:spMkLst>
        </pc:spChg>
      </pc:sldChg>
      <pc:sldChg chg="modSp">
        <pc:chgData name="Jim McGowan" userId="7cd36c50-75f2-4725-a6b3-0fe31ea99fa6" providerId="ADAL" clId="{449CE0BA-7942-4027-A788-A2C5851605C8}" dt="2026-03-18T22:45:54.998" v="7"/>
        <pc:sldMkLst>
          <pc:docMk/>
          <pc:sldMk cId="1855984767" sldId="28587"/>
        </pc:sldMkLst>
        <pc:spChg chg="mod">
          <ac:chgData name="Jim McGowan" userId="7cd36c50-75f2-4725-a6b3-0fe31ea99fa6" providerId="ADAL" clId="{449CE0BA-7942-4027-A788-A2C5851605C8}" dt="2026-03-18T22:45:54.998" v="7"/>
          <ac:spMkLst>
            <pc:docMk/>
            <pc:sldMk cId="1855984767" sldId="28587"/>
            <ac:spMk id="16387" creationId="{D9342E5D-804D-F26A-2A75-C3EFEE0F6964}"/>
          </ac:spMkLst>
        </pc:spChg>
      </pc:sldChg>
      <pc:sldChg chg="modSp mod">
        <pc:chgData name="Jim McGowan" userId="7cd36c50-75f2-4725-a6b3-0fe31ea99fa6" providerId="ADAL" clId="{449CE0BA-7942-4027-A788-A2C5851605C8}" dt="2026-03-18T22:46:17.107" v="10"/>
        <pc:sldMkLst>
          <pc:docMk/>
          <pc:sldMk cId="558200677" sldId="28588"/>
        </pc:sldMkLst>
        <pc:spChg chg="mod">
          <ac:chgData name="Jim McGowan" userId="7cd36c50-75f2-4725-a6b3-0fe31ea99fa6" providerId="ADAL" clId="{449CE0BA-7942-4027-A788-A2C5851605C8}" dt="2026-03-18T22:46:17.107" v="10"/>
          <ac:spMkLst>
            <pc:docMk/>
            <pc:sldMk cId="558200677" sldId="28588"/>
            <ac:spMk id="68611" creationId="{BEC77095-B60C-181F-D174-AD1EB253C903}"/>
          </ac:spMkLst>
        </pc:spChg>
      </pc:sldChg>
      <pc:sldChg chg="modSp mod">
        <pc:chgData name="Jim McGowan" userId="7cd36c50-75f2-4725-a6b3-0fe31ea99fa6" providerId="ADAL" clId="{449CE0BA-7942-4027-A788-A2C5851605C8}" dt="2026-03-18T22:48:28.111" v="15" actId="1035"/>
        <pc:sldMkLst>
          <pc:docMk/>
          <pc:sldMk cId="3351482586" sldId="28600"/>
        </pc:sldMkLst>
        <pc:spChg chg="mod">
          <ac:chgData name="Jim McGowan" userId="7cd36c50-75f2-4725-a6b3-0fe31ea99fa6" providerId="ADAL" clId="{449CE0BA-7942-4027-A788-A2C5851605C8}" dt="2026-03-18T22:48:28.111" v="15" actId="1035"/>
          <ac:spMkLst>
            <pc:docMk/>
            <pc:sldMk cId="3351482586" sldId="28600"/>
            <ac:spMk id="3" creationId="{00000000-0000-0000-0000-000000000000}"/>
          </ac:spMkLst>
        </pc:spChg>
      </pc:sldChg>
      <pc:sldMasterChg chg="delSldLayout">
        <pc:chgData name="Jim McGowan" userId="7cd36c50-75f2-4725-a6b3-0fe31ea99fa6" providerId="ADAL" clId="{449CE0BA-7942-4027-A788-A2C5851605C8}" dt="2026-03-19T13:23:54.424" v="71" actId="47"/>
        <pc:sldMasterMkLst>
          <pc:docMk/>
          <pc:sldMasterMk cId="0" sldId="2147483649"/>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036 Exodus 10v1-29</a:t>
            </a:r>
          </a:p>
          <a:p>
            <a:pPr>
              <a:defRPr/>
            </a:pPr>
            <a:r>
              <a:rPr lang="en-US" sz="1500" dirty="0"/>
              <a:t>03-22-2026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3/21/26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44</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95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100</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3/21/26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571341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73D7A69B-240F-9490-3B78-AA9ACAFA152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C4BB3F-31D0-1834-2657-BE62B7E3A3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C4FD1D-E285-C670-3D55-AF9E15CB32FC}"/>
              </a:ext>
            </a:extLst>
          </p:cNvPr>
          <p:cNvSpPr>
            <a:spLocks noGrp="1"/>
          </p:cNvSpPr>
          <p:nvPr>
            <p:ph type="sldNum" sz="quarter" idx="12"/>
          </p:nvPr>
        </p:nvSpPr>
        <p:spPr/>
        <p:txBody>
          <a:bodyPr/>
          <a:lstStyle>
            <a:lvl1pPr>
              <a:defRPr/>
            </a:lvl1pPr>
          </a:lstStyle>
          <a:p>
            <a:pPr>
              <a:defRPr/>
            </a:pPr>
            <a:fld id="{A96BFB24-C9C2-4924-804D-8CCEFF8DC791}" type="slidenum">
              <a:rPr lang="en-US" altLang="en-US"/>
              <a:pPr>
                <a:defRPr/>
              </a:pPr>
              <a:t>‹#›</a:t>
            </a:fld>
            <a:endParaRPr lang="en-US" altLang="en-US"/>
          </a:p>
        </p:txBody>
      </p:sp>
    </p:spTree>
    <p:extLst>
      <p:ext uri="{BB962C8B-B14F-4D97-AF65-F5344CB8AC3E}">
        <p14:creationId xmlns:p14="http://schemas.microsoft.com/office/powerpoint/2010/main" val="126480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1" r:id="rId15"/>
    <p:sldLayoutId id="214748368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950626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8" y="1447800"/>
            <a:ext cx="7955280" cy="358140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85901" y="228600"/>
            <a:ext cx="9220198"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p:cNvSpPr>
            <a:spLocks noChangeArrowheads="1"/>
          </p:cNvSpPr>
          <p:nvPr/>
        </p:nvSpPr>
        <p:spPr bwMode="auto">
          <a:xfrm>
            <a:off x="609600" y="13716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sine qua non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consistent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reveals that the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distinct from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overall purpose is to bring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 to Himself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Charles Ryrie,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Dispensationalism</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4148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03689" y="228600"/>
            <a:ext cx="3984625" cy="9144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Dictionary of Premillennial Theology</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657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80702"/>
            <a:ext cx="7797460" cy="6657409"/>
          </a:xfrm>
          <a:prstGeom prst="rect">
            <a:avLst/>
          </a:prstGeom>
          <a:solidFill>
            <a:schemeClr val="bg2"/>
          </a:solidFill>
          <a:ln>
            <a:solidFill>
              <a:schemeClr val="tx1"/>
            </a:solidFill>
          </a:ln>
        </p:spPr>
      </p:pic>
    </p:spTree>
    <p:extLst>
      <p:ext uri="{BB962C8B-B14F-4D97-AF65-F5344CB8AC3E}">
        <p14:creationId xmlns:p14="http://schemas.microsoft.com/office/powerpoint/2010/main" val="38333247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 hardens Pharaoh (1)</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purpose (2)</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Instructions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4094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spcBef>
                <a:spcPts val="0"/>
              </a:spcBef>
              <a:spcAft>
                <a:spcPts val="900"/>
              </a:spcAft>
              <a:buNone/>
              <a:defRPr/>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Deuteronomy</a:t>
            </a:r>
            <a:r>
              <a:rPr lang="en-US" alt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 6:4-7</a:t>
            </a:r>
            <a:endPar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Hear, Israel! The Lord is our God, the Lord is one!...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These words, which I am commanding you today, shall be on your heart.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1" y="1690043"/>
            <a:ext cx="7620000" cy="43297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FFD42F08-173B-3465-25E0-F53CFC2522E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0043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Question (3b)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Consequence (4)</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Severity (5-6a)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(6b)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10:3-6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0002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a:t>
            </a:r>
            <a:r>
              <a:rPr lang="en-US" altLang="en-US" sz="3000">
                <a:latin typeface="Calibri" panose="020F0502020204030204" pitchFamily="34" charset="0"/>
                <a:ea typeface="Calibri" panose="020F0502020204030204" pitchFamily="34" charset="0"/>
                <a:cs typeface="Calibri" panose="020F0502020204030204" pitchFamily="34" charset="0"/>
              </a:rPr>
              <a:t>12:31–15:21)</a:t>
            </a:r>
            <a:endParaRPr lang="en-US" altLang="en-US" sz="3000" dirty="0">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Entrance (3a)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Question (3b)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Consequence (4)</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Severity (5-6a)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(6b)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10:3-6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7856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(3a)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Question (3b)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Consequence (4)</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Severity (5-6a)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(6b)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10:3-6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798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47900" y="990600"/>
            <a:ext cx="7696200" cy="48768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 - 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 - Relational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 - 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God, the God of Israel (33:20) - 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9773737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Question (3b)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Consequence (4)</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Severity (5-6a)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(6b)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10:3-6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1765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2120062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0" i="0" u="none" strike="noStrike" dirty="0">
                <a:effectLst>
                  <a:outerShdw blurRad="38100" dist="38100" dir="2700000" algn="tl">
                    <a:srgbClr val="000000">
                      <a:alpha val="43137"/>
                    </a:srgbClr>
                  </a:outerShdw>
                </a:effectLst>
              </a:rPr>
              <a:t>The Egyptian deities challenged by this plague would have been </a:t>
            </a:r>
            <a:r>
              <a:rPr lang="en-US" b="0" i="1" u="none" strike="noStrike" dirty="0" err="1">
                <a:effectLst>
                  <a:outerShdw blurRad="38100" dist="38100" dir="2700000" algn="tl">
                    <a:srgbClr val="000000">
                      <a:alpha val="43137"/>
                    </a:srgbClr>
                  </a:outerShdw>
                </a:effectLst>
              </a:rPr>
              <a:t>Serapia</a:t>
            </a:r>
            <a:r>
              <a:rPr lang="en-US" b="0" i="0" u="none" strike="noStrike" dirty="0">
                <a:effectLst>
                  <a:outerShdw blurRad="38100" dist="38100" dir="2700000" algn="tl">
                    <a:srgbClr val="000000">
                      <a:alpha val="43137"/>
                    </a:srgbClr>
                  </a:outerShdw>
                </a:effectLst>
              </a:rPr>
              <a:t>, whose specialty was protecting the Egyptians from locust infestations; as well as the same gods challenged by the previous plague, </a:t>
            </a:r>
            <a:r>
              <a:rPr lang="en-US" b="0" i="1" u="none" strike="noStrike" dirty="0" err="1">
                <a:effectLst>
                  <a:outerShdw blurRad="38100" dist="38100" dir="2700000" algn="tl">
                    <a:srgbClr val="000000">
                      <a:alpha val="43137"/>
                    </a:srgbClr>
                  </a:outerShdw>
                </a:effectLst>
              </a:rPr>
              <a:t>Shu</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Nut</a:t>
            </a:r>
            <a:r>
              <a:rPr lang="en-US" b="0" i="0" u="none" strike="noStrike" dirty="0">
                <a:effectLst>
                  <a:outerShdw blurRad="38100" dist="38100" dir="2700000" algn="tl">
                    <a:srgbClr val="000000">
                      <a:alpha val="43137"/>
                    </a:srgbClr>
                  </a:outerShdw>
                </a:effectLst>
              </a:rPr>
              <a:t>, the respective sky god and goddess; </a:t>
            </a:r>
            <a:r>
              <a:rPr lang="en-US" b="0" i="1" u="none" strike="noStrike" dirty="0">
                <a:effectLst>
                  <a:outerShdw blurRad="38100" dist="38100" dir="2700000" algn="tl">
                    <a:srgbClr val="000000">
                      <a:alpha val="43137"/>
                    </a:srgbClr>
                  </a:outerShdw>
                </a:effectLst>
              </a:rPr>
              <a:t>Set</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Isis</a:t>
            </a:r>
            <a:r>
              <a:rPr lang="en-US" b="0" i="0" u="none" strike="noStrike" dirty="0">
                <a:effectLst>
                  <a:outerShdw blurRad="38100" dist="38100" dir="2700000" algn="tl">
                    <a:srgbClr val="000000">
                      <a:alpha val="43137"/>
                    </a:srgbClr>
                  </a:outerShdw>
                </a:effectLst>
              </a:rPr>
              <a:t>, the respective god and goddess charged with providing weather conditions conducive to agriculture; and </a:t>
            </a:r>
            <a:r>
              <a:rPr lang="en-US" b="0" i="1" u="none" strike="noStrike" dirty="0" err="1">
                <a:effectLst>
                  <a:outerShdw blurRad="38100" dist="38100" dir="2700000" algn="tl">
                    <a:srgbClr val="000000">
                      <a:alpha val="43137"/>
                    </a:srgbClr>
                  </a:outerShdw>
                </a:effectLst>
              </a:rPr>
              <a:t>Osirus</a:t>
            </a:r>
            <a:r>
              <a:rPr lang="en-US" b="0" i="0" u="none" strike="noStrike" dirty="0">
                <a:effectLst>
                  <a:outerShdw blurRad="38100" dist="38100" dir="2700000" algn="tl">
                    <a:srgbClr val="000000">
                      <a:alpha val="43137"/>
                    </a:srgbClr>
                  </a:outerShdw>
                </a:effectLst>
              </a:rPr>
              <a:t>, the god charged with crop production</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0730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5850849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Question (3b)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Consequence (4)</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Severity (5-6a)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(6b)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10:3-6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9909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10:14–15</a:t>
            </a:r>
            <a:r>
              <a:rPr lang="en-US" b="0" i="0" dirty="0">
                <a:effectLst>
                  <a:outerShdw blurRad="38100" dist="38100" dir="2700000" algn="tl">
                    <a:srgbClr val="000000">
                      <a:alpha val="43137"/>
                    </a:srgbClr>
                  </a:outerShdw>
                </a:effectLst>
              </a:rPr>
              <a:t> </a:t>
            </a:r>
            <a:r>
              <a:rPr lang="en-US" b="0" i="1" dirty="0">
                <a:effectLst>
                  <a:outerShdw blurRad="38100" dist="38100" dir="2700000" algn="tl">
                    <a:srgbClr val="000000">
                      <a:alpha val="43137"/>
                    </a:srgbClr>
                  </a:outerShdw>
                </a:effectLst>
              </a:rPr>
              <a:t>locusts.</a:t>
            </a:r>
            <a:r>
              <a:rPr lang="en-US" b="0" i="0" dirty="0">
                <a:effectLst>
                  <a:outerShdw blurRad="38100" dist="38100" dir="2700000" algn="tl">
                    <a:srgbClr val="000000">
                      <a:alpha val="43137"/>
                    </a:srgbClr>
                  </a:outerShdw>
                </a:effectLst>
              </a:rPr>
              <a:t> “One of the most destructive of creatures. A swarm may have an average density of 130,000,000 locusts per square mile. They can denude hundreds of square miles quickly, bringing horror, despair, and terrible economic consequences to the inhabitants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106</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518914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514350">
              <a:spcBef>
                <a:spcPct val="0"/>
              </a:spcBef>
              <a:spcAft>
                <a:spcPts val="9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Jeremiah 30:7</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Jacob’s distress (Gen. 32:8; 35:10), But he will be saved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2338622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Question (3b)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Consequence (4)</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Severity (5-6a)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Exit (6b)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10:3-6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4253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7637741" cy="42535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Moses &amp; Aaron Speak to Pharaoh Again (7-11</a:t>
            </a:r>
            <a:r>
              <a:rPr lang="en-US" sz="2800" b="1" dirty="0">
                <a:solidFill>
                  <a:srgbClr val="FFFFCC"/>
                </a:solidFill>
                <a:cs typeface="Calibri" panose="020F0502020204030204" pitchFamily="34" charset="0"/>
              </a:rPr>
              <a:t>)</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DAAACE24-6293-FE2E-C171-C9E5A21A991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2048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6741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F2C72-7B61-881C-6AF3-2661A7935EF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37295-9CFA-59CE-CC0C-2845C0FAD00E}"/>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p>
        </p:txBody>
      </p:sp>
      <p:sp>
        <p:nvSpPr>
          <p:cNvPr id="4" name="Rectangle 2">
            <a:extLst>
              <a:ext uri="{FF2B5EF4-FFF2-40B4-BE49-F238E27FC236}">
                <a16:creationId xmlns:a16="http://schemas.microsoft.com/office/drawing/2014/main" id="{BDDB9909-5B9F-59FA-90DA-154D0DB1C126}"/>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1A18EB3-A473-3737-90C7-B2A35D15BD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809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3751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5511576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0AD0-5A0D-545F-75CC-C14EFBBA258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5FD05B1-016E-B871-3444-CE208F1C082E}"/>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4147ED5-CC91-9BD1-CDA3-96F11F4D9B9E}"/>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A0A18D5-A472-A445-72D2-007654135C2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730008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257DA-B6FE-2216-26E1-B53A950155B6}"/>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a:t>
            </a:r>
            <a:r>
              <a:rPr lang="en-US" sz="4000" dirty="0" err="1">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Corintians</a:t>
            </a: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p>
            <a:pPr algn="just"/>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a:t>
            </a:r>
            <a:r>
              <a:rPr lang="en-US" sz="3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decaying</a:t>
            </a:r>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our inner man is being renewed day by day.”</a:t>
            </a:r>
          </a:p>
        </p:txBody>
      </p:sp>
      <p:pic>
        <p:nvPicPr>
          <p:cNvPr id="3" name="Picture 2">
            <a:extLst>
              <a:ext uri="{FF2B5EF4-FFF2-40B4-BE49-F238E27FC236}">
                <a16:creationId xmlns:a16="http://schemas.microsoft.com/office/drawing/2014/main" id="{02E185EF-4D20-49A6-9761-B9C3940D1E52}"/>
              </a:ext>
            </a:extLst>
          </p:cNvPr>
          <p:cNvPicPr>
            <a:picLocks noChangeAspect="1"/>
          </p:cNvPicPr>
          <p:nvPr/>
        </p:nvPicPr>
        <p:blipFill>
          <a:blip r:embed="rId3"/>
          <a:stretch>
            <a:fillRect/>
          </a:stretch>
        </p:blipFill>
        <p:spPr>
          <a:xfrm>
            <a:off x="5077522" y="2590800"/>
            <a:ext cx="2036956" cy="2286000"/>
          </a:xfrm>
          <a:prstGeom prst="rect">
            <a:avLst/>
          </a:prstGeom>
        </p:spPr>
      </p:pic>
    </p:spTree>
    <p:extLst>
      <p:ext uri="{BB962C8B-B14F-4D97-AF65-F5344CB8AC3E}">
        <p14:creationId xmlns:p14="http://schemas.microsoft.com/office/powerpoint/2010/main" val="1312854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C735-E039-A2F2-4FED-D2D35EEACFF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413C3CD-ABD8-D348-AA45-C15AAC703DB1}"/>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B2CFF728-AE3E-655C-D3B1-5E64EBC5FCC4}"/>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1E60C4A-2D66-CFFB-C207-32DF9D899C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0036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82B40-6B77-3095-D8FD-7B4871511F7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F3B699-3A56-45E3-D058-5B8AEE2B8D44}"/>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CDEB5F32-E200-7635-D90E-60E300EE7957}"/>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3EF8827-743A-9393-F557-CCB3076757B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55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1547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3F88-2D3A-95DA-A7BC-496E2788BA4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AA97C2E-87A5-BA98-7374-B2A46B579BCD}"/>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5C87C47C-A444-4067-9BA0-B8715816E693}"/>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59592A8-F7E2-CDEE-4691-3ABAABA9159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008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600200"/>
            <a:ext cx="4766649" cy="42672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48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BBB2-1327-05BC-4C20-BDF9A5680230}"/>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F9B3B3D7-D854-D8C9-D73F-9CB17155C65B}"/>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758267F1-AE10-BCED-B573-6EBACAC0D880}"/>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783310E6-4A78-B589-3EA2-292BBACB14EA}"/>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844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5245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181811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FE1E7-5AE2-CC26-2E9D-48D00D49BBD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AEE6BEF-4754-C077-67F5-680B28D8BA40}"/>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3434C601-00E4-9A2B-B46F-7086AB24AF9B}"/>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C5BDDFD-72EA-318E-0DF8-089A973EA8B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7128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204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37157"/>
          <a:ext cx="10972801" cy="6583686"/>
        </p:xfrm>
        <a:graphic>
          <a:graphicData uri="http://schemas.openxmlformats.org/drawingml/2006/table">
            <a:tbl>
              <a:tblPr firstRow="1" bandRow="1">
                <a:tableStyleId>{073A0DAA-6AF3-43AB-8588-CEC1D06C72B9}</a:tableStyleId>
              </a:tblPr>
              <a:tblGrid>
                <a:gridCol w="3216165">
                  <a:extLst>
                    <a:ext uri="{9D8B030D-6E8A-4147-A177-3AD203B41FA5}">
                      <a16:colId xmlns:a16="http://schemas.microsoft.com/office/drawing/2014/main" val="2807051881"/>
                    </a:ext>
                  </a:extLst>
                </a:gridCol>
                <a:gridCol w="1922994">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9144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73152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 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2. 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3. 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4. Pentecost</a:t>
                      </a:r>
                    </a:p>
                  </a:txBody>
                  <a:tcPr marT="45723" marB="45723"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4686761"/>
                  </a:ext>
                </a:extLst>
              </a:tr>
              <a:tr h="365760">
                <a:tc gridSpan="4">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chemeClr val="bg2"/>
                          </a:solidFill>
                          <a:latin typeface="Calibri" panose="020F0502020204030204" pitchFamily="34" charset="0"/>
                          <a:ea typeface="+mn-ea"/>
                          <a:cs typeface="+mn-cs"/>
                        </a:rPr>
                        <a:t>INTER-ADVENT AGE (CHURCH AGE)</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bg2"/>
                        </a:solidFill>
                        <a:effectLst/>
                        <a:latin typeface="Calibri" panose="020F0502020204030204" pitchFamily="34" charset="0"/>
                      </a:endParaRPr>
                    </a:p>
                  </a:txBody>
                  <a:tcPr marT="45723" marB="45723" anchor="ctr" horzOverflow="overflow"/>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bg2"/>
                        </a:solidFill>
                        <a:effectLst/>
                        <a:latin typeface="Calibri" panose="020F0502020204030204" pitchFamily="34" charset="0"/>
                      </a:endParaRPr>
                    </a:p>
                  </a:txBody>
                  <a:tcPr marT="45723" marB="45723" anchor="ctr" horzOverflow="overflow"/>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bg2"/>
                        </a:solidFill>
                        <a:effectLst/>
                        <a:latin typeface="Calibri" panose="020F0502020204030204" pitchFamily="34" charset="0"/>
                      </a:endParaRPr>
                    </a:p>
                  </a:txBody>
                  <a:tcPr marT="45723" marB="45723" anchor="ctr" horzOverflow="overflow"/>
                </a:tc>
                <a:extLst>
                  <a:ext uri="{0D108BD9-81ED-4DB2-BD59-A6C34878D82A}">
                    <a16:rowId xmlns:a16="http://schemas.microsoft.com/office/drawing/2014/main" val="3773672936"/>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5. Trumpets</a:t>
                      </a:r>
                    </a:p>
                  </a:txBody>
                  <a:tcPr marT="45723" marB="45723"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15589415"/>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6. Atonement (Eze. 39)</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4008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7. 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55253875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73DC6-B54E-2574-4B80-6370EBC0E47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9E2DB5D-969A-1FFF-2C51-D2F720AED87F}"/>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6C4C15E-78CA-94FF-52A5-6C913F9C1C92}"/>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3982059-3D2E-2534-9EEC-C4F3DBB72FD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5566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10:7–10</a:t>
            </a:r>
            <a:r>
              <a:rPr lang="en-US" b="0" i="0" dirty="0">
                <a:effectLst>
                  <a:outerShdw blurRad="38100" dist="38100" dir="2700000" algn="tl">
                    <a:srgbClr val="000000">
                      <a:alpha val="43137"/>
                    </a:srgbClr>
                  </a:outerShdw>
                </a:effectLst>
              </a:rPr>
              <a:t> “In response to the pleas of his servants, Pharaoh offered Moses another compromise. He would let the men go, but not their families or children, charging Moses with wanting to do </a:t>
            </a:r>
            <a:r>
              <a:rPr lang="en-US" b="0" i="1" dirty="0">
                <a:effectLst>
                  <a:outerShdw blurRad="38100" dist="38100" dir="2700000" algn="tl">
                    <a:srgbClr val="000000">
                      <a:alpha val="43137"/>
                    </a:srgbClr>
                  </a:outerShdw>
                </a:effectLst>
              </a:rPr>
              <a:t>evil</a:t>
            </a:r>
            <a:r>
              <a:rPr lang="en-US" b="0" i="0" dirty="0">
                <a:effectLst>
                  <a:outerShdw blurRad="38100" dist="38100" dir="2700000" algn="tl">
                    <a:srgbClr val="000000">
                      <a:alpha val="43137"/>
                    </a:srgbClr>
                  </a:outerShdw>
                </a:effectLst>
              </a:rPr>
              <a:t> by depriving him of such a large number of workers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105</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8559847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7637741" cy="44059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1A54DA91-AA8F-03EA-7551-B5B1556D3F6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3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494145" y="1629728"/>
            <a:ext cx="10972800" cy="4923472"/>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i="0" dirty="0">
                <a:solidFill>
                  <a:srgbClr val="FFFFCC"/>
                </a:solidFill>
                <a:effectLst>
                  <a:outerShdw blurRad="38100" dist="38100" dir="2700000" algn="tl">
                    <a:srgbClr val="000000">
                      <a:alpha val="43137"/>
                    </a:srgbClr>
                  </a:outerShdw>
                </a:effectLst>
              </a:rPr>
              <a:t>10:10</a:t>
            </a:r>
            <a:r>
              <a:rPr lang="en-US" b="1" i="0" dirty="0">
                <a:effectLst>
                  <a:outerShdw blurRad="38100" dist="38100" dir="2700000" algn="tl">
                    <a:srgbClr val="000000">
                      <a:alpha val="43137"/>
                    </a:srgbClr>
                  </a:outerShdw>
                </a:effectLst>
              </a:rPr>
              <a:t>. </a:t>
            </a:r>
            <a:r>
              <a:rPr lang="en-US" b="1" i="0" dirty="0">
                <a:solidFill>
                  <a:srgbClr val="FFFFCC"/>
                </a:solidFill>
                <a:effectLst>
                  <a:outerShdw blurRad="38100" dist="38100" dir="2700000" algn="tl">
                    <a:srgbClr val="000000">
                      <a:alpha val="43137"/>
                    </a:srgbClr>
                  </a:outerShdw>
                </a:effectLst>
              </a:rPr>
              <a:t>Evil is before you</a:t>
            </a:r>
            <a:r>
              <a:rPr lang="en-US" b="0" i="0" dirty="0">
                <a:effectLst>
                  <a:outerShdw blurRad="38100" dist="38100" dir="2700000" algn="tl">
                    <a:srgbClr val="000000">
                      <a:alpha val="43137"/>
                    </a:srgbClr>
                  </a:outerShdw>
                </a:effectLst>
              </a:rPr>
              <a:t>. “Many interpreters have stumbled over the explanation of this phrase. Pharaoh seems to be uncharacteristically warning Moses to beware of approaching evil. The difficulty of ascertaining Pharaoh’s intent disappears, however, when one takes into account that the Hebrew word </a:t>
            </a:r>
            <a:r>
              <a:rPr lang="en-US" b="0" i="1" dirty="0" err="1">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usually translated as ‘evil,’ is also the name of the Egyptian sun god,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Each pharaoh was considered to be Ra’s divine son. The intent of Pharaoh may be conveyed as ‘My god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is before you; your god YHWH may be strong, but do not forget that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is just as strong</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96-97).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200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A4F6-965A-BC12-CFC9-A2F18D1881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DFF3D1E-8071-39A2-3DBF-9BE3313A6AF7}"/>
              </a:ext>
            </a:extLst>
          </p:cNvPr>
          <p:cNvSpPr>
            <a:spLocks noGrp="1" noChangeArrowheads="1"/>
          </p:cNvSpPr>
          <p:nvPr>
            <p:ph type="body" idx="1"/>
          </p:nvPr>
        </p:nvSpPr>
        <p:spPr>
          <a:xfrm>
            <a:off x="1066801" y="1516652"/>
            <a:ext cx="6248400" cy="4807947"/>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servants’ question (7)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question (8c)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answer (9)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(10-11a)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Exit (11b)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E24BD427-501E-23EB-19F5-B3B635F123D8}"/>
              </a:ext>
            </a:extLst>
          </p:cNvPr>
          <p:cNvSpPr>
            <a:spLocks noGrp="1" noChangeArrowheads="1"/>
          </p:cNvSpPr>
          <p:nvPr>
            <p:ph type="title"/>
          </p:nvPr>
        </p:nvSpPr>
        <p:spPr>
          <a:xfrm>
            <a:off x="3267075" y="228600"/>
            <a:ext cx="6158214"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10:7-11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&amp; Aaron Speak to Pharaoh Again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3D0E159-BBCE-556F-D769-10B73CAA3AE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673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046D0616-49D6-D1A8-540D-F6D972B02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374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2832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5745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6153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490689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660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C0C00E1A-AB1B-3E35-5DD2-69D9ACBE9B5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582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(12)</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(13a)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Locusts’ manifestation (13b-14a)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Locusts’ severity (14b-15)</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10:12-15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882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Number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14b)</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Consumption (15b)</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67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Number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14b)</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Consumption (15b)</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916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20758835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514350">
              <a:spcBef>
                <a:spcPct val="0"/>
              </a:spcBef>
              <a:spcAft>
                <a:spcPts val="9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Jeremiah 30:7</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Jacob’s distress (Gen. 32:8; 35:10), But he will be saved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1250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38562023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Number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14b)</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Consumption (15b)</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569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563497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69723460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645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 hardens Pharaoh (1)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purpose (2)</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Instructions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8307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600" dirty="0">
                <a:effectLst>
                  <a:outerShdw blurRad="38100" dist="38100" dir="2700000" algn="tl">
                    <a:srgbClr val="000000">
                      <a:alpha val="43137"/>
                    </a:srgbClr>
                  </a:outerShdw>
                </a:effectLst>
                <a:cs typeface="Calibri" panose="020F0502020204030204" pitchFamily="34" charset="0"/>
              </a:rPr>
              <a:t>:14b-15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Locusts’ Severity</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Number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14b)</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Darkness (15a)</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Consumption (15b)</a:t>
            </a:r>
            <a:endParaRPr lang="en-US" sz="280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4562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429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43297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F470A118-0C2D-755A-F01A-C8861FB982C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10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6746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3926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Request (17)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94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Summoning (16a)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Repentance (16b)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Request (17)</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10:16-17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 &amp; Aaron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3883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God Answers (18-20)</a:t>
            </a:r>
          </a:p>
        </p:txBody>
      </p:sp>
      <p:pic>
        <p:nvPicPr>
          <p:cNvPr id="3" name="Picture 2">
            <a:extLst>
              <a:ext uri="{FF2B5EF4-FFF2-40B4-BE49-F238E27FC236}">
                <a16:creationId xmlns:a16="http://schemas.microsoft.com/office/drawing/2014/main" id="{3E9FF57C-FA36-8DFB-9222-66A35080A2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683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627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8921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 hardens Pharaoh (1)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purpose (2)</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Instructions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1789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311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758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11804600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6179338" y="6014132"/>
            <a:ext cx="2343307" cy="621774"/>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88484090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Exit (18a)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Supplication (18b)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answers (19)</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(20)</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Exodus 10:18-20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Answers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0649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23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348141875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447800"/>
            <a:ext cx="8001001" cy="358140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148258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16625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LOCUSTS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:1-20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7637741" cy="4405957"/>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God’s Instructions (1-2)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Moses &amp; Aaron Speak to Pharaoh Again (7-11)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(12-15)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&amp; Aaron (16-17)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God Answers (18-20)</a:t>
            </a:r>
          </a:p>
        </p:txBody>
      </p:sp>
      <p:pic>
        <p:nvPicPr>
          <p:cNvPr id="3" name="Picture 2">
            <a:extLst>
              <a:ext uri="{FF2B5EF4-FFF2-40B4-BE49-F238E27FC236}">
                <a16:creationId xmlns:a16="http://schemas.microsoft.com/office/drawing/2014/main" id="{1A54DA91-AA8F-03EA-7551-B5B1556D3F6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8680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60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14313</TotalTime>
  <Words>4704</Words>
  <Application>Microsoft Office PowerPoint</Application>
  <PresentationFormat>Widescreen</PresentationFormat>
  <Paragraphs>664</Paragraphs>
  <Slides>100</Slides>
  <Notes>8</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Azure</vt:lpstr>
      <vt:lpstr>PowerPoint Presentation</vt:lpstr>
      <vt:lpstr>EXODUS STRUCTURE/OUTLINE</vt:lpstr>
      <vt:lpstr>REDEMPTION (1:1–12:30)</vt:lpstr>
      <vt:lpstr>PowerPoint Presentation</vt:lpstr>
      <vt:lpstr>TEN PLAGUES REDEMPTION (7:14–12:30)</vt:lpstr>
      <vt:lpstr>LOCUSTS Exodus 10:1-20</vt:lpstr>
      <vt:lpstr>LOCUSTS Exodus 10:1-20</vt:lpstr>
      <vt:lpstr>I. Exodus 10:1-2 God’s Instructions</vt:lpstr>
      <vt:lpstr>I. Exodus 10:1-2 God’s Instructions</vt:lpstr>
      <vt:lpstr>PowerPoint Presentation</vt:lpstr>
      <vt:lpstr>Charles Ryrie Ryrie Study Bible, page 96</vt:lpstr>
      <vt:lpstr>GOD HARDENING PHARAOH'S HEART</vt:lpstr>
      <vt:lpstr>Dispensational Theology is a System of Theology</vt:lpstr>
      <vt:lpstr>Doxological Purpose</vt:lpstr>
      <vt:lpstr>PowerPoint Presentation</vt:lpstr>
      <vt:lpstr>I. Exodus 10:1-2 God’s Instructions</vt:lpstr>
      <vt:lpstr>PowerPoint Presentation</vt:lpstr>
      <vt:lpstr>LOCUSTS Exodus 10:1-20</vt:lpstr>
      <vt:lpstr>II. Exodus 10:3-6 Moses &amp; Aaron Speak to Pharaoh</vt:lpstr>
      <vt:lpstr>II. Exodus 10:3-6 Moses &amp; Aaron Speak to Pharaoh</vt:lpstr>
      <vt:lpstr>II. Exodus 10:3-6 Moses &amp; Aaron Speak to Pharaoh</vt:lpstr>
      <vt:lpstr>Names for God in Genesis</vt:lpstr>
      <vt:lpstr>PowerPoint Presentation</vt:lpstr>
      <vt:lpstr>II. Exodus 10:3-6 Moses &amp; Aaron Speak to Pharaoh</vt:lpstr>
      <vt:lpstr>PowerPoint Presentation</vt:lpstr>
      <vt:lpstr>PowerPoint Presentation</vt:lpstr>
      <vt:lpstr>PowerPoint Presentation</vt:lpstr>
      <vt:lpstr>II. Exodus 10:3-6 Moses &amp; Aaron Speak to Pharaoh</vt:lpstr>
      <vt:lpstr>Charles Ryrie Ryrie Study Bible, page 106</vt:lpstr>
      <vt:lpstr>PowerPoint Presentation</vt:lpstr>
      <vt:lpstr>PowerPoint Presentation</vt:lpstr>
      <vt:lpstr>PowerPoint Presentation</vt:lpstr>
      <vt:lpstr>II. Exodus 10:3-6 Moses &amp; Aaron Speak to Pharaoh</vt:lpstr>
      <vt:lpstr>LOCUSTS Exodus 10:1-20</vt:lpstr>
      <vt:lpstr>III. Exodus 10:7-11 Moses &amp; Aaron Speak to Pharaoh Again</vt:lpstr>
      <vt:lpstr>III. Exodus 10:7-11 Moses &amp; Aaron Speak to Pharaoh Again</vt:lpstr>
      <vt:lpstr>PowerPoint Presentation</vt:lpstr>
      <vt:lpstr>PowerPoint Presentation</vt:lpstr>
      <vt:lpstr>PowerPoint Presentation</vt:lpstr>
      <vt:lpstr>IV. Answering Annihilationist Biblical Arguments</vt:lpstr>
      <vt:lpstr>PowerPoint Presentation</vt:lpstr>
      <vt:lpstr>III. Exodus 10:7-11 Moses &amp; Aaron Speak to Pharaoh Again</vt:lpstr>
      <vt:lpstr>III. Exodus 10:7-11 Moses &amp; Aaron Speak to Pharaoh Again</vt:lpstr>
      <vt:lpstr>PowerPoint Presentation</vt:lpstr>
      <vt:lpstr>III. Exodus 10:7-11 Moses &amp; Aaron Speak to Pharaoh Again</vt:lpstr>
      <vt:lpstr>Satan as Ruler of this World</vt:lpstr>
      <vt:lpstr>Names &amp; Titles Demonstrating Satan’s Post-Fall, Earthly Authority  (Job 1:7; 2:2; Luke 4:5-8; Rom. 8:19-22)</vt:lpstr>
      <vt:lpstr>PowerPoint Presentation</vt:lpstr>
      <vt:lpstr>PowerPoint Presentation</vt:lpstr>
      <vt:lpstr>PowerPoint Presentation</vt:lpstr>
      <vt:lpstr>Ultimate Exodus  (Rev 11:15)</vt:lpstr>
      <vt:lpstr>PowerPoint Presentation</vt:lpstr>
      <vt:lpstr>III. Exodus 10:7-11 Moses &amp; Aaron Speak to Pharaoh Again</vt:lpstr>
      <vt:lpstr>PowerPoint Presentation</vt:lpstr>
      <vt:lpstr>PowerPoint Presentation</vt:lpstr>
      <vt:lpstr>PowerPoint Presentation</vt:lpstr>
      <vt:lpstr>PowerPoint Presentation</vt:lpstr>
      <vt:lpstr>III. Exodus 10:7-11 Moses &amp; Aaron Speak to Pharaoh Again</vt:lpstr>
      <vt:lpstr>Charles Ryrie Ryrie Study Bible, page 105</vt:lpstr>
      <vt:lpstr>PowerPoint Presentation</vt:lpstr>
      <vt:lpstr>III. Exodus 10:7-11 Moses &amp; Aaron Speak to Pharaoh Again</vt:lpstr>
      <vt:lpstr>LOCUSTS Exodus 10:1-20</vt:lpstr>
      <vt:lpstr>IV. Exodus 10:12-15 Plague’s Manifestation</vt:lpstr>
      <vt:lpstr>IV. Exodus 10:12-15 Plague’s Manifestation</vt:lpstr>
      <vt:lpstr>PowerPoint Presentation</vt:lpstr>
      <vt:lpstr>IV. Exodus 10:12-15 Plague’s Manifestation</vt:lpstr>
      <vt:lpstr>PowerPoint Presentation</vt:lpstr>
      <vt:lpstr>PowerPoint Presentation</vt:lpstr>
      <vt:lpstr>IV. Exodus 10:12-15 Plague’s Manifestation</vt:lpstr>
      <vt:lpstr>IV. Exodus 10:12-15 Plague’s Manifestation</vt:lpstr>
      <vt:lpstr>Exodus 10:14b-15 Locusts’ Severity</vt:lpstr>
      <vt:lpstr>Exodus 10:14b-15 Locusts’ Severity</vt:lpstr>
      <vt:lpstr>PowerPoint Presentation</vt:lpstr>
      <vt:lpstr>PowerPoint Presentation</vt:lpstr>
      <vt:lpstr>PowerPoint Presentation</vt:lpstr>
      <vt:lpstr>Exodus 10:14b-15 Locusts’ Severity</vt:lpstr>
      <vt:lpstr>Ultimate Exodus  (Rev 11:15)</vt:lpstr>
      <vt:lpstr>PowerPoint Presentation</vt:lpstr>
      <vt:lpstr>PowerPoint Presentation</vt:lpstr>
      <vt:lpstr>Exodus 10:14b-15 Locusts’ Severity</vt:lpstr>
      <vt:lpstr>PowerPoint Presentation</vt:lpstr>
      <vt:lpstr>LOCUSTS Exodus 10:1-20</vt:lpstr>
      <vt:lpstr>V. Exodus 10:16-17 Pharaoh Speaks to Moses &amp; Aaron</vt:lpstr>
      <vt:lpstr>V. Exodus 10:16-17 Pharaoh Speaks to Moses &amp; Aaron</vt:lpstr>
      <vt:lpstr>V. Exodus 10:16-17 Pharaoh Speaks to Moses &amp; Aaron</vt:lpstr>
      <vt:lpstr>V. Exodus 10:16-17 Pharaoh Speaks to Moses &amp; Aaron</vt:lpstr>
      <vt:lpstr>LOCUSTS Exodus 10:1-20</vt:lpstr>
      <vt:lpstr>VI. Exodus 10:18-20 God Answers</vt:lpstr>
      <vt:lpstr>VI. Exodus 10:18-20 God Answers</vt:lpstr>
      <vt:lpstr>VI. Exodus 10:18-20 God Answers</vt:lpstr>
      <vt:lpstr>VI. Exodus 10:18-20 God Answers</vt:lpstr>
      <vt:lpstr>PowerPoint Presentation</vt:lpstr>
      <vt:lpstr>PowerPoint Presentation</vt:lpstr>
      <vt:lpstr>VI. Exodus 10:18-20 God Answers</vt:lpstr>
      <vt:lpstr>PowerPoint Presentation</vt:lpstr>
      <vt:lpstr>Charles Ryrie Ryrie Study Bible, page 96</vt:lpstr>
      <vt:lpstr>GOD HARDENING PHARAOH'S HEART</vt:lpstr>
      <vt:lpstr>Conclusion</vt:lpstr>
      <vt:lpstr>LOCUSTS Exodus 10:1-20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036 Exodus 10v1-29</dc:title>
  <dc:subject>Exodus</dc:subject>
  <dc:creator>A. Woods</dc:creator>
  <dc:description>Modified by Jim McGowan</dc:description>
  <cp:lastModifiedBy>awoods@slbc.org</cp:lastModifiedBy>
  <cp:revision>1661</cp:revision>
  <cp:lastPrinted>2025-11-07T19:10:39Z</cp:lastPrinted>
  <dcterms:created xsi:type="dcterms:W3CDTF">2009-03-17T12:21:13Z</dcterms:created>
  <dcterms:modified xsi:type="dcterms:W3CDTF">2026-03-21T17:23:35Z</dcterms:modified>
</cp:coreProperties>
</file>