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8" r:id="rId3"/>
    <p:sldId id="593" r:id="rId4"/>
    <p:sldId id="594" r:id="rId5"/>
    <p:sldId id="493" r:id="rId6"/>
    <p:sldId id="639" r:id="rId7"/>
    <p:sldId id="644" r:id="rId8"/>
    <p:sldId id="643" r:id="rId9"/>
    <p:sldId id="646" r:id="rId10"/>
    <p:sldId id="587" r:id="rId11"/>
    <p:sldId id="647" r:id="rId12"/>
    <p:sldId id="648" r:id="rId13"/>
    <p:sldId id="650" r:id="rId14"/>
    <p:sldId id="651" r:id="rId15"/>
    <p:sldId id="652" r:id="rId16"/>
    <p:sldId id="653" r:id="rId17"/>
    <p:sldId id="654" r:id="rId18"/>
    <p:sldId id="655" r:id="rId19"/>
    <p:sldId id="656" r:id="rId20"/>
    <p:sldId id="657" r:id="rId21"/>
    <p:sldId id="658" r:id="rId22"/>
    <p:sldId id="659" r:id="rId23"/>
    <p:sldId id="660" r:id="rId24"/>
    <p:sldId id="661" r:id="rId25"/>
    <p:sldId id="662" r:id="rId26"/>
    <p:sldId id="663" r:id="rId27"/>
    <p:sldId id="664" r:id="rId28"/>
    <p:sldId id="641" r:id="rId29"/>
    <p:sldId id="613" r:id="rId30"/>
    <p:sldId id="665" r:id="rId31"/>
    <p:sldId id="669" r:id="rId32"/>
    <p:sldId id="666" r:id="rId33"/>
    <p:sldId id="266" r:id="rId34"/>
    <p:sldId id="6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AF95"/>
    <a:srgbClr val="323747"/>
    <a:srgbClr val="F38103"/>
    <a:srgbClr val="4D5973"/>
    <a:srgbClr val="2C3041"/>
    <a:srgbClr val="AED793"/>
    <a:srgbClr val="A3D6F4"/>
    <a:srgbClr val="3D4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6BBB03-ED08-4661-A0A1-146BDCDD4B61}" v="33" dt="2026-03-14T23:40:35.7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3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9A141-76B7-4C8A-8B3B-E3310E9B582D}" type="datetimeFigureOut">
              <a:rPr lang="en-US" smtClean="0"/>
              <a:t>2026-03-15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19C5-3630-4112-869F-46D869B81955}" type="slidenum">
              <a:rPr lang="en-US" smtClean="0"/>
              <a:t>‹#›</a:t>
            </a:fld>
            <a:endParaRPr lang="en-US" dirty="0"/>
          </a:p>
        </p:txBody>
      </p:sp>
    </p:spTree>
    <p:extLst>
      <p:ext uri="{BB962C8B-B14F-4D97-AF65-F5344CB8AC3E}">
        <p14:creationId xmlns:p14="http://schemas.microsoft.com/office/powerpoint/2010/main" val="3942158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76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2026-03-15</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87800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2026-03-15</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886984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F31CD0-8859-ACED-E60F-E7A6BCC765CA}"/>
              </a:ext>
            </a:extLst>
          </p:cNvPr>
          <p:cNvSpPr/>
          <p:nvPr userDrawn="1"/>
        </p:nvSpPr>
        <p:spPr>
          <a:xfrm>
            <a:off x="1251283" y="1041400"/>
            <a:ext cx="9785685" cy="494230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3DC5D9-A43C-4505-290F-6ACC0B54DE17}"/>
              </a:ext>
            </a:extLst>
          </p:cNvPr>
          <p:cNvSpPr>
            <a:spLocks noGrp="1"/>
          </p:cNvSpPr>
          <p:nvPr>
            <p:ph type="ctrTitle"/>
          </p:nvPr>
        </p:nvSpPr>
        <p:spPr>
          <a:xfrm>
            <a:off x="1524000" y="1041400"/>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7BC5228E-4B0A-40B5-D890-BD02CE6C9806}"/>
              </a:ext>
            </a:extLst>
          </p:cNvPr>
          <p:cNvSpPr>
            <a:spLocks noGrp="1"/>
          </p:cNvSpPr>
          <p:nvPr>
            <p:ph type="subTitle" idx="1"/>
          </p:nvPr>
        </p:nvSpPr>
        <p:spPr>
          <a:xfrm>
            <a:off x="1524000" y="3856038"/>
            <a:ext cx="9144000" cy="2133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13034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2026-03-15</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9171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2026-03-15</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669087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2026-03-15</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7152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2026-03-15</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1671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2026-03-15</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797500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2026-03-15</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95418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2026-03-15</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130982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1FD5-94D9-3133-1E2C-5AFBF1D9C8D9}"/>
              </a:ext>
            </a:extLst>
          </p:cNvPr>
          <p:cNvSpPr>
            <a:spLocks noGrp="1"/>
          </p:cNvSpPr>
          <p:nvPr>
            <p:ph type="title"/>
          </p:nvPr>
        </p:nvSpPr>
        <p:spPr>
          <a:xfrm>
            <a:off x="838200" y="299755"/>
            <a:ext cx="10515600" cy="1325563"/>
          </a:xfrm>
        </p:spPr>
        <p:txBody>
          <a:bodyPr anchor="b"/>
          <a:lstStyle/>
          <a:p>
            <a:r>
              <a:rPr lang="en-US"/>
              <a:t>Click to edit Master title style</a:t>
            </a:r>
          </a:p>
        </p:txBody>
      </p:sp>
      <p:sp>
        <p:nvSpPr>
          <p:cNvPr id="3" name="Content Placeholder 2">
            <a:extLst>
              <a:ext uri="{FF2B5EF4-FFF2-40B4-BE49-F238E27FC236}">
                <a16:creationId xmlns:a16="http://schemas.microsoft.com/office/drawing/2014/main" id="{2993B873-D3A3-49F3-4049-2E983D6B94BF}"/>
              </a:ext>
            </a:extLst>
          </p:cNvPr>
          <p:cNvSpPr>
            <a:spLocks noGrp="1"/>
          </p:cNvSpPr>
          <p:nvPr>
            <p:ph idx="1"/>
          </p:nvPr>
        </p:nvSpPr>
        <p:spPr>
          <a:xfrm>
            <a:off x="838200" y="181516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3937F-2A6A-412E-FC8F-8CC1287351B8}"/>
              </a:ext>
            </a:extLst>
          </p:cNvPr>
          <p:cNvSpPr>
            <a:spLocks noGrp="1"/>
          </p:cNvSpPr>
          <p:nvPr>
            <p:ph type="dt" sz="half" idx="10"/>
          </p:nvPr>
        </p:nvSpPr>
        <p:spPr/>
        <p:txBody>
          <a:bodyPr/>
          <a:lstStyle/>
          <a:p>
            <a:fld id="{19FF5F7A-3344-453A-9FDC-4A087DC3CA96}" type="datetime1">
              <a:rPr lang="en-US" smtClean="0"/>
              <a:t>2026-03-15</a:t>
            </a:fld>
            <a:endParaRPr lang="en-US" dirty="0"/>
          </a:p>
        </p:txBody>
      </p:sp>
      <p:sp>
        <p:nvSpPr>
          <p:cNvPr id="5" name="Footer Placeholder 4">
            <a:extLst>
              <a:ext uri="{FF2B5EF4-FFF2-40B4-BE49-F238E27FC236}">
                <a16:creationId xmlns:a16="http://schemas.microsoft.com/office/drawing/2014/main" id="{BE2AE107-E9EA-3C86-A113-F285BF4EE4E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FBDA78-9C76-47A0-9EDC-3BEE5CC8B0F1}"/>
              </a:ext>
            </a:extLst>
          </p:cNvPr>
          <p:cNvSpPr>
            <a:spLocks noGrp="1"/>
          </p:cNvSpPr>
          <p:nvPr>
            <p:ph type="sldNum" sz="quarter" idx="12"/>
          </p:nvPr>
        </p:nvSpPr>
        <p:spPr/>
        <p:txBody>
          <a:bodyPr/>
          <a:lstStyle/>
          <a:p>
            <a:fld id="{911F4346-F410-4D36-8E3C-C1EF28A87118}" type="slidenum">
              <a:rPr lang="en-US" smtClean="0"/>
              <a:t>‹#›</a:t>
            </a:fld>
            <a:endParaRPr lang="en-US" dirty="0"/>
          </a:p>
        </p:txBody>
      </p:sp>
      <p:cxnSp>
        <p:nvCxnSpPr>
          <p:cNvPr id="8" name="Straight Connector 7">
            <a:extLst>
              <a:ext uri="{FF2B5EF4-FFF2-40B4-BE49-F238E27FC236}">
                <a16:creationId xmlns:a16="http://schemas.microsoft.com/office/drawing/2014/main" id="{5E4F3B6F-0E18-8641-D905-EB5C51A307E4}"/>
              </a:ext>
            </a:extLst>
          </p:cNvPr>
          <p:cNvCxnSpPr>
            <a:cxnSpLocks/>
          </p:cNvCxnSpPr>
          <p:nvPr userDrawn="1"/>
        </p:nvCxnSpPr>
        <p:spPr>
          <a:xfrm>
            <a:off x="336883" y="1673777"/>
            <a:ext cx="89675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177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2026-03-15</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4039688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5A87-95C1-3C54-DF4F-2B000CC706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C0FCF9-43FA-CD7B-6093-ED824F0C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CBEFC-4F81-AA05-9B64-639AE18ECE51}"/>
              </a:ext>
            </a:extLst>
          </p:cNvPr>
          <p:cNvSpPr>
            <a:spLocks noGrp="1"/>
          </p:cNvSpPr>
          <p:nvPr>
            <p:ph type="dt" sz="half" idx="10"/>
          </p:nvPr>
        </p:nvSpPr>
        <p:spPr/>
        <p:txBody>
          <a:bodyPr/>
          <a:lstStyle/>
          <a:p>
            <a:fld id="{DB6AC5B1-A999-417D-A070-65FC69FD31E7}" type="datetime1">
              <a:rPr lang="en-US" smtClean="0"/>
              <a:t>2026-03-15</a:t>
            </a:fld>
            <a:endParaRPr lang="en-US" dirty="0"/>
          </a:p>
        </p:txBody>
      </p:sp>
      <p:sp>
        <p:nvSpPr>
          <p:cNvPr id="5" name="Footer Placeholder 4">
            <a:extLst>
              <a:ext uri="{FF2B5EF4-FFF2-40B4-BE49-F238E27FC236}">
                <a16:creationId xmlns:a16="http://schemas.microsoft.com/office/drawing/2014/main" id="{0F339497-6877-4AE7-4CDF-8B477C08AC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8085FE-5788-6294-4AFA-7AA0B89AE74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87922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1C516F-ED56-D3EC-39EF-ACDAAB22CC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B75-076E-5ABC-88D7-EEA87E414A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6B887A-73D8-B0B4-39CC-081D19487404}"/>
              </a:ext>
            </a:extLst>
          </p:cNvPr>
          <p:cNvSpPr>
            <a:spLocks noGrp="1"/>
          </p:cNvSpPr>
          <p:nvPr>
            <p:ph type="dt" sz="half" idx="10"/>
          </p:nvPr>
        </p:nvSpPr>
        <p:spPr/>
        <p:txBody>
          <a:bodyPr/>
          <a:lstStyle/>
          <a:p>
            <a:fld id="{1D08A4B8-1CBB-4DF9-A73F-092B9970A592}" type="datetime1">
              <a:rPr lang="en-US" smtClean="0"/>
              <a:t>2026-03-15</a:t>
            </a:fld>
            <a:endParaRPr lang="en-US" dirty="0"/>
          </a:p>
        </p:txBody>
      </p:sp>
      <p:sp>
        <p:nvSpPr>
          <p:cNvPr id="5" name="Footer Placeholder 4">
            <a:extLst>
              <a:ext uri="{FF2B5EF4-FFF2-40B4-BE49-F238E27FC236}">
                <a16:creationId xmlns:a16="http://schemas.microsoft.com/office/drawing/2014/main" id="{220A3721-DEC2-E67A-9457-E99ADB5B451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872ADB-5686-4B9F-09BF-56D02EF62EF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941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11DC-83B7-EF59-614B-9BC53C310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4D2C62-5101-70D0-723F-146AF111A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CBBAE7-1786-C9F0-2C5B-CDDE722AA55E}"/>
              </a:ext>
            </a:extLst>
          </p:cNvPr>
          <p:cNvSpPr>
            <a:spLocks noGrp="1"/>
          </p:cNvSpPr>
          <p:nvPr>
            <p:ph type="dt" sz="half" idx="10"/>
          </p:nvPr>
        </p:nvSpPr>
        <p:spPr/>
        <p:txBody>
          <a:bodyPr/>
          <a:lstStyle/>
          <a:p>
            <a:fld id="{14A994D6-BDB3-43FE-8D99-BE49D0C802B7}" type="datetime1">
              <a:rPr lang="en-US" smtClean="0"/>
              <a:t>2026-03-15</a:t>
            </a:fld>
            <a:endParaRPr lang="en-US" dirty="0"/>
          </a:p>
        </p:txBody>
      </p:sp>
      <p:sp>
        <p:nvSpPr>
          <p:cNvPr id="5" name="Footer Placeholder 4">
            <a:extLst>
              <a:ext uri="{FF2B5EF4-FFF2-40B4-BE49-F238E27FC236}">
                <a16:creationId xmlns:a16="http://schemas.microsoft.com/office/drawing/2014/main" id="{2C69979F-34AA-4059-FF3A-FA5D880E48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14427E-5041-90D5-07DA-40BCEE15CAE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269836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744B8-ED68-F8F0-9291-4DF5D6844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DF638-F76B-1AED-7D44-5569001B10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44F1F3-FC5F-4FE4-A1E0-42D9D6CAB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25F56-4578-2185-32F1-CBC1AB3C0F8B}"/>
              </a:ext>
            </a:extLst>
          </p:cNvPr>
          <p:cNvSpPr>
            <a:spLocks noGrp="1"/>
          </p:cNvSpPr>
          <p:nvPr>
            <p:ph type="dt" sz="half" idx="10"/>
          </p:nvPr>
        </p:nvSpPr>
        <p:spPr/>
        <p:txBody>
          <a:bodyPr/>
          <a:lstStyle/>
          <a:p>
            <a:fld id="{2AFD0462-785E-424E-B205-874207265204}" type="datetime1">
              <a:rPr lang="en-US" smtClean="0"/>
              <a:t>2026-03-15</a:t>
            </a:fld>
            <a:endParaRPr lang="en-US" dirty="0"/>
          </a:p>
        </p:txBody>
      </p:sp>
      <p:sp>
        <p:nvSpPr>
          <p:cNvPr id="6" name="Footer Placeholder 5">
            <a:extLst>
              <a:ext uri="{FF2B5EF4-FFF2-40B4-BE49-F238E27FC236}">
                <a16:creationId xmlns:a16="http://schemas.microsoft.com/office/drawing/2014/main" id="{6636528B-4A93-077A-2FD0-EB22C7ABF3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ECB9F-37C0-D3FC-E0AF-2BFA5168DF9E}"/>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8910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8930-317A-0486-275A-AC083C4BD6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B8748-49F6-18F5-3E70-2828630C1C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CB081C-0BFC-C0A3-DA15-ACBE2F084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04B377-1A74-DD90-6E8E-F09F09AB2A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9EB02-6BDD-880A-5A89-31E0A490A9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D21072-8B13-801C-F3DB-894B3EA18BA7}"/>
              </a:ext>
            </a:extLst>
          </p:cNvPr>
          <p:cNvSpPr>
            <a:spLocks noGrp="1"/>
          </p:cNvSpPr>
          <p:nvPr>
            <p:ph type="dt" sz="half" idx="10"/>
          </p:nvPr>
        </p:nvSpPr>
        <p:spPr/>
        <p:txBody>
          <a:bodyPr/>
          <a:lstStyle/>
          <a:p>
            <a:fld id="{C5619D1D-8B62-44A3-9382-D08D38657782}" type="datetime1">
              <a:rPr lang="en-US" smtClean="0"/>
              <a:t>2026-03-15</a:t>
            </a:fld>
            <a:endParaRPr lang="en-US" dirty="0"/>
          </a:p>
        </p:txBody>
      </p:sp>
      <p:sp>
        <p:nvSpPr>
          <p:cNvPr id="8" name="Footer Placeholder 7">
            <a:extLst>
              <a:ext uri="{FF2B5EF4-FFF2-40B4-BE49-F238E27FC236}">
                <a16:creationId xmlns:a16="http://schemas.microsoft.com/office/drawing/2014/main" id="{AF9A48FD-6B18-DDE3-0364-2D4A3FBFC49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988163E-BA9B-B504-17C0-9CBBFF025F65}"/>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47949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034A-9F38-50F3-6E65-52C85AE693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6FCBB-D48D-73F1-A36C-B9E385F5AE70}"/>
              </a:ext>
            </a:extLst>
          </p:cNvPr>
          <p:cNvSpPr>
            <a:spLocks noGrp="1"/>
          </p:cNvSpPr>
          <p:nvPr>
            <p:ph type="dt" sz="half" idx="10"/>
          </p:nvPr>
        </p:nvSpPr>
        <p:spPr/>
        <p:txBody>
          <a:bodyPr/>
          <a:lstStyle/>
          <a:p>
            <a:fld id="{6C6B4065-B144-49DE-AB4D-E92B97533B86}" type="datetime1">
              <a:rPr lang="en-US" smtClean="0"/>
              <a:t>2026-03-15</a:t>
            </a:fld>
            <a:endParaRPr lang="en-US" dirty="0"/>
          </a:p>
        </p:txBody>
      </p:sp>
      <p:sp>
        <p:nvSpPr>
          <p:cNvPr id="4" name="Footer Placeholder 3">
            <a:extLst>
              <a:ext uri="{FF2B5EF4-FFF2-40B4-BE49-F238E27FC236}">
                <a16:creationId xmlns:a16="http://schemas.microsoft.com/office/drawing/2014/main" id="{921EA4E7-1B18-7C35-012E-E4E59E7E8C9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5354F7-C9C1-F62C-12E8-BF5A5F04F083}"/>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2491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6A89C4-1E0B-33EB-B844-DA50E2902A9E}"/>
              </a:ext>
            </a:extLst>
          </p:cNvPr>
          <p:cNvSpPr>
            <a:spLocks noGrp="1"/>
          </p:cNvSpPr>
          <p:nvPr>
            <p:ph type="dt" sz="half" idx="10"/>
          </p:nvPr>
        </p:nvSpPr>
        <p:spPr/>
        <p:txBody>
          <a:bodyPr/>
          <a:lstStyle/>
          <a:p>
            <a:fld id="{6883EE4A-36A7-40E4-B09B-3DC13E6FEFE5}" type="datetime1">
              <a:rPr lang="en-US" smtClean="0"/>
              <a:t>2026-03-15</a:t>
            </a:fld>
            <a:endParaRPr lang="en-US" dirty="0"/>
          </a:p>
        </p:txBody>
      </p:sp>
      <p:sp>
        <p:nvSpPr>
          <p:cNvPr id="3" name="Footer Placeholder 2">
            <a:extLst>
              <a:ext uri="{FF2B5EF4-FFF2-40B4-BE49-F238E27FC236}">
                <a16:creationId xmlns:a16="http://schemas.microsoft.com/office/drawing/2014/main" id="{DCC7E982-3B4E-5AC2-7938-AD053FCEB80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CB36882-1D92-58D3-9C46-8318F8085E74}"/>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087206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951D-74B8-0777-0C48-E3F2D0BF29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03E704-3BA3-75A7-8182-3E55942A6E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913ECD-93F8-1F47-C690-DA6B14E4C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AF2D26-2FD5-9ECD-D8CA-17C387A1C25C}"/>
              </a:ext>
            </a:extLst>
          </p:cNvPr>
          <p:cNvSpPr>
            <a:spLocks noGrp="1"/>
          </p:cNvSpPr>
          <p:nvPr>
            <p:ph type="dt" sz="half" idx="10"/>
          </p:nvPr>
        </p:nvSpPr>
        <p:spPr/>
        <p:txBody>
          <a:bodyPr/>
          <a:lstStyle/>
          <a:p>
            <a:fld id="{8E299304-6B7A-4872-B5FB-CDA890EA1757}" type="datetime1">
              <a:rPr lang="en-US" smtClean="0"/>
              <a:t>2026-03-15</a:t>
            </a:fld>
            <a:endParaRPr lang="en-US" dirty="0"/>
          </a:p>
        </p:txBody>
      </p:sp>
      <p:sp>
        <p:nvSpPr>
          <p:cNvPr id="6" name="Footer Placeholder 5">
            <a:extLst>
              <a:ext uri="{FF2B5EF4-FFF2-40B4-BE49-F238E27FC236}">
                <a16:creationId xmlns:a16="http://schemas.microsoft.com/office/drawing/2014/main" id="{7800EFA4-CE2F-2B92-DCC0-EBB0D56E5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03D5FD1-A7BC-C506-C0D3-1DC8CFC6A178}"/>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34255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BB589-6A59-5F72-EFD4-E3ADE048D9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B4999B-FCA5-FA5B-DADE-36BEA331E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9517F9B-A558-47E7-5FDF-58063F1D3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40AC31-B6F9-5EE3-FAD3-072745D3C2E6}"/>
              </a:ext>
            </a:extLst>
          </p:cNvPr>
          <p:cNvSpPr>
            <a:spLocks noGrp="1"/>
          </p:cNvSpPr>
          <p:nvPr>
            <p:ph type="dt" sz="half" idx="10"/>
          </p:nvPr>
        </p:nvSpPr>
        <p:spPr/>
        <p:txBody>
          <a:bodyPr/>
          <a:lstStyle/>
          <a:p>
            <a:fld id="{DA86355F-1A34-41CB-B6C4-197CB3E18BCE}" type="datetime1">
              <a:rPr lang="en-US" smtClean="0"/>
              <a:t>2026-03-15</a:t>
            </a:fld>
            <a:endParaRPr lang="en-US" dirty="0"/>
          </a:p>
        </p:txBody>
      </p:sp>
      <p:sp>
        <p:nvSpPr>
          <p:cNvPr id="6" name="Footer Placeholder 5">
            <a:extLst>
              <a:ext uri="{FF2B5EF4-FFF2-40B4-BE49-F238E27FC236}">
                <a16:creationId xmlns:a16="http://schemas.microsoft.com/office/drawing/2014/main" id="{4AB4B49B-9FC4-20A8-5B3B-B4B2A8926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99399-A685-5446-FA80-A800102BBC07}"/>
              </a:ext>
            </a:extLst>
          </p:cNvPr>
          <p:cNvSpPr>
            <a:spLocks noGrp="1"/>
          </p:cNvSpPr>
          <p:nvPr>
            <p:ph type="sldNum" sz="quarter" idx="12"/>
          </p:nvPr>
        </p:nvSpPr>
        <p:spPr/>
        <p:txBody>
          <a:bodyPr/>
          <a:lstStyle/>
          <a:p>
            <a:fld id="{911F4346-F410-4D36-8E3C-C1EF28A87118}" type="slidenum">
              <a:rPr lang="en-US" smtClean="0"/>
              <a:t>‹#›</a:t>
            </a:fld>
            <a:endParaRPr lang="en-US" dirty="0"/>
          </a:p>
        </p:txBody>
      </p:sp>
    </p:spTree>
    <p:extLst>
      <p:ext uri="{BB962C8B-B14F-4D97-AF65-F5344CB8AC3E}">
        <p14:creationId xmlns:p14="http://schemas.microsoft.com/office/powerpoint/2010/main" val="274556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2026-03-15</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831357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3DC8FB-1AA8-084E-FEDB-B229EB01B9DC}"/>
              </a:ext>
            </a:extLst>
          </p:cNvPr>
          <p:cNvPicPr>
            <a:picLocks noChangeAspect="1"/>
          </p:cNvPicPr>
          <p:nvPr userDrawn="1"/>
        </p:nvPicPr>
        <p:blipFill>
          <a:blip r:embed="rId13"/>
          <a:stretch>
            <a:fillRect/>
          </a:stretch>
        </p:blipFill>
        <p:spPr>
          <a:xfrm>
            <a:off x="0" y="1380"/>
            <a:ext cx="12192000" cy="6855239"/>
          </a:xfrm>
          <a:prstGeom prst="rect">
            <a:avLst/>
          </a:prstGeom>
        </p:spPr>
      </p:pic>
      <p:sp>
        <p:nvSpPr>
          <p:cNvPr id="9" name="Rectangle 8">
            <a:extLst>
              <a:ext uri="{FF2B5EF4-FFF2-40B4-BE49-F238E27FC236}">
                <a16:creationId xmlns:a16="http://schemas.microsoft.com/office/drawing/2014/main" id="{146C680A-A4E9-CF94-8EAF-287402746E9D}"/>
              </a:ext>
            </a:extLst>
          </p:cNvPr>
          <p:cNvSpPr/>
          <p:nvPr userDrawn="1"/>
        </p:nvSpPr>
        <p:spPr>
          <a:xfrm>
            <a:off x="0" y="0"/>
            <a:ext cx="12192000" cy="6858000"/>
          </a:xfrm>
          <a:prstGeom prst="rect">
            <a:avLst/>
          </a:prstGeom>
          <a:gradFill>
            <a:gsLst>
              <a:gs pos="0">
                <a:schemeClr val="tx1">
                  <a:alpha val="49000"/>
                </a:schemeClr>
              </a:gs>
              <a:gs pos="44000">
                <a:schemeClr val="accent2">
                  <a:lumMod val="50000"/>
                  <a:alpha val="61000"/>
                </a:schemeClr>
              </a:gs>
              <a:gs pos="100000">
                <a:schemeClr val="accent2">
                  <a:lumMod val="29000"/>
                </a:schemeClr>
              </a:gs>
            </a:gsLst>
            <a:lin ang="162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C42F15DD-4698-A3FE-ADF7-F27C634EBC39}"/>
              </a:ext>
            </a:extLst>
          </p:cNvPr>
          <p:cNvSpPr>
            <a:spLocks noGrp="1"/>
          </p:cNvSpPr>
          <p:nvPr>
            <p:ph type="body" idx="1"/>
          </p:nvPr>
        </p:nvSpPr>
        <p:spPr>
          <a:xfrm>
            <a:off x="625003" y="181815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13550221-CAC6-8B30-9BD6-1557AF07AE10}"/>
              </a:ext>
            </a:extLst>
          </p:cNvPr>
          <p:cNvSpPr>
            <a:spLocks noGrp="1"/>
          </p:cNvSpPr>
          <p:nvPr>
            <p:ph type="title"/>
          </p:nvPr>
        </p:nvSpPr>
        <p:spPr>
          <a:xfrm>
            <a:off x="625003" y="30573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36AAFDAC-897B-D5FF-D8E0-58369D9C6427}"/>
              </a:ext>
            </a:extLst>
          </p:cNvPr>
          <p:cNvSpPr>
            <a:spLocks noGrp="1"/>
          </p:cNvSpPr>
          <p:nvPr>
            <p:ph type="dt" sz="half" idx="2"/>
          </p:nvPr>
        </p:nvSpPr>
        <p:spPr>
          <a:xfrm>
            <a:off x="9711743" y="6356350"/>
            <a:ext cx="1159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B7E4A-D8C0-463E-B618-E790AB1D6571}" type="datetime1">
              <a:rPr lang="en-US" smtClean="0"/>
              <a:t>2026-03-15</a:t>
            </a:fld>
            <a:endParaRPr lang="en-US" dirty="0"/>
          </a:p>
        </p:txBody>
      </p:sp>
      <p:sp>
        <p:nvSpPr>
          <p:cNvPr id="5" name="Footer Placeholder 4">
            <a:extLst>
              <a:ext uri="{FF2B5EF4-FFF2-40B4-BE49-F238E27FC236}">
                <a16:creationId xmlns:a16="http://schemas.microsoft.com/office/drawing/2014/main" id="{0F79A36C-D31F-17F5-7405-CFE5769E072E}"/>
              </a:ext>
            </a:extLst>
          </p:cNvPr>
          <p:cNvSpPr>
            <a:spLocks noGrp="1"/>
          </p:cNvSpPr>
          <p:nvPr>
            <p:ph type="ftr" sz="quarter" idx="3"/>
          </p:nvPr>
        </p:nvSpPr>
        <p:spPr>
          <a:xfrm>
            <a:off x="625002" y="6356350"/>
            <a:ext cx="908673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641564-0FDC-E2E1-4D54-8625AEC0764D}"/>
              </a:ext>
            </a:extLst>
          </p:cNvPr>
          <p:cNvSpPr>
            <a:spLocks noGrp="1"/>
          </p:cNvSpPr>
          <p:nvPr>
            <p:ph type="sldNum" sz="quarter" idx="4"/>
          </p:nvPr>
        </p:nvSpPr>
        <p:spPr>
          <a:xfrm>
            <a:off x="10871661" y="6356350"/>
            <a:ext cx="11599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F4346-F410-4D36-8E3C-C1EF28A87118}" type="slidenum">
              <a:rPr lang="en-US" smtClean="0"/>
              <a:t>‹#›</a:t>
            </a:fld>
            <a:endParaRPr lang="en-US" dirty="0"/>
          </a:p>
        </p:txBody>
      </p:sp>
    </p:spTree>
    <p:extLst>
      <p:ext uri="{BB962C8B-B14F-4D97-AF65-F5344CB8AC3E}">
        <p14:creationId xmlns:p14="http://schemas.microsoft.com/office/powerpoint/2010/main" val="33335056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aquatic mammal, shark, dolphin&#10;&#10;Description automatically generated">
            <a:extLst>
              <a:ext uri="{FF2B5EF4-FFF2-40B4-BE49-F238E27FC236}">
                <a16:creationId xmlns:a16="http://schemas.microsoft.com/office/drawing/2014/main" id="{C3375CC3-F969-8FDB-089A-CD848337F4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80" y="0"/>
            <a:ext cx="12145639" cy="6858000"/>
          </a:xfrm>
          <a:prstGeom prst="rect">
            <a:avLst/>
          </a:prstGeom>
        </p:spPr>
      </p:pic>
    </p:spTree>
    <p:extLst>
      <p:ext uri="{BB962C8B-B14F-4D97-AF65-F5344CB8AC3E}">
        <p14:creationId xmlns:p14="http://schemas.microsoft.com/office/powerpoint/2010/main" val="1006045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34BD6-3D9C-C299-594A-64241336C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777D4-CD8F-2509-1195-54F21CE7A205}"/>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23B08863-B818-2E18-EC28-8EA7528622EC}"/>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254651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30D8AB4-6E4E-F072-3A2C-8FDBC96E85BE}"/>
              </a:ext>
            </a:extLst>
          </p:cNvPr>
          <p:cNvSpPr>
            <a:spLocks noGrp="1"/>
          </p:cNvSpPr>
          <p:nvPr>
            <p:ph type="title"/>
          </p:nvPr>
        </p:nvSpPr>
        <p:spPr>
          <a:xfrm>
            <a:off x="406654" y="457200"/>
            <a:ext cx="3932237" cy="1251284"/>
          </a:xfrm>
        </p:spPr>
        <p:txBody>
          <a:bodyPr>
            <a:normAutofit/>
          </a:bodyPr>
          <a:lstStyle/>
          <a:p>
            <a:r>
              <a:rPr lang="en-US" sz="5400" dirty="0"/>
              <a:t>Exodus 24:2-3</a:t>
            </a:r>
          </a:p>
        </p:txBody>
      </p:sp>
      <p:pic>
        <p:nvPicPr>
          <p:cNvPr id="4" name="Picture 3">
            <a:extLst>
              <a:ext uri="{FF2B5EF4-FFF2-40B4-BE49-F238E27FC236}">
                <a16:creationId xmlns:a16="http://schemas.microsoft.com/office/drawing/2014/main" id="{DD6B7272-3A4E-3A99-2AF7-166F63CB31C7}"/>
              </a:ext>
            </a:extLst>
          </p:cNvPr>
          <p:cNvPicPr>
            <a:picLocks noChangeAspect="1"/>
          </p:cNvPicPr>
          <p:nvPr/>
        </p:nvPicPr>
        <p:blipFill>
          <a:blip r:embed="rId2">
            <a:extLst>
              <a:ext uri="{28A0092B-C50C-407E-A947-70E740481C1C}">
                <a14:useLocalDpi xmlns:a14="http://schemas.microsoft.com/office/drawing/2010/main" val="0"/>
              </a:ext>
            </a:extLst>
          </a:blip>
          <a:srcRect l="5448" r="10015" b="-2"/>
          <a:stretch>
            <a:fillRect/>
          </a:stretch>
        </p:blipFill>
        <p:spPr>
          <a:xfrm>
            <a:off x="5183188" y="987425"/>
            <a:ext cx="6172200" cy="4873625"/>
          </a:xfrm>
          <a:prstGeom prst="rect">
            <a:avLst/>
          </a:prstGeom>
          <a:noFill/>
        </p:spPr>
      </p:pic>
      <p:sp>
        <p:nvSpPr>
          <p:cNvPr id="11" name="Text Placeholder 3">
            <a:extLst>
              <a:ext uri="{FF2B5EF4-FFF2-40B4-BE49-F238E27FC236}">
                <a16:creationId xmlns:a16="http://schemas.microsoft.com/office/drawing/2014/main" id="{784F8712-7A44-41D3-812B-B7B0E2E417AA}"/>
              </a:ext>
            </a:extLst>
          </p:cNvPr>
          <p:cNvSpPr>
            <a:spLocks noGrp="1"/>
          </p:cNvSpPr>
          <p:nvPr>
            <p:ph type="body" sz="half" idx="2"/>
          </p:nvPr>
        </p:nvSpPr>
        <p:spPr>
          <a:xfrm>
            <a:off x="517358" y="1708484"/>
            <a:ext cx="4451684" cy="4463715"/>
          </a:xfrm>
        </p:spPr>
        <p:txBody>
          <a:bodyPr>
            <a:normAutofit lnSpcReduction="10000"/>
          </a:bodyPr>
          <a:lstStyle/>
          <a:p>
            <a:r>
              <a:rPr lang="en-US" sz="2800" dirty="0"/>
              <a:t>Moses alone, however, shall come near to the Lord, but they shall not come near, nor shall the people come up with him.” </a:t>
            </a:r>
            <a:r>
              <a:rPr lang="en-US" sz="2800" b="1" dirty="0">
                <a:solidFill>
                  <a:srgbClr val="FFC000"/>
                </a:solidFill>
              </a:rPr>
              <a:t>Then Moses came and recounted to the people all the words of the Lord and all the ordinances</a:t>
            </a:r>
            <a:r>
              <a:rPr lang="en-US" sz="2800" dirty="0"/>
              <a:t>; and all the people answered with one voice and said, “All the words which the Lord has spoken we will do!” </a:t>
            </a:r>
          </a:p>
        </p:txBody>
      </p:sp>
    </p:spTree>
    <p:extLst>
      <p:ext uri="{BB962C8B-B14F-4D97-AF65-F5344CB8AC3E}">
        <p14:creationId xmlns:p14="http://schemas.microsoft.com/office/powerpoint/2010/main" val="1096699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EE6E7-8FDC-A0A1-20A3-D30201397BA1}"/>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D811DAA-A31C-E64A-9A81-71561D7D6594}"/>
              </a:ext>
            </a:extLst>
          </p:cNvPr>
          <p:cNvSpPr>
            <a:spLocks noGrp="1"/>
          </p:cNvSpPr>
          <p:nvPr>
            <p:ph type="title"/>
          </p:nvPr>
        </p:nvSpPr>
        <p:spPr>
          <a:xfrm>
            <a:off x="406654" y="457200"/>
            <a:ext cx="3932237" cy="1251284"/>
          </a:xfrm>
        </p:spPr>
        <p:txBody>
          <a:bodyPr>
            <a:normAutofit/>
          </a:bodyPr>
          <a:lstStyle/>
          <a:p>
            <a:r>
              <a:rPr lang="en-US" sz="5400" dirty="0"/>
              <a:t>Jeremiah 1:17</a:t>
            </a:r>
          </a:p>
        </p:txBody>
      </p:sp>
      <p:pic>
        <p:nvPicPr>
          <p:cNvPr id="4" name="Picture 3">
            <a:extLst>
              <a:ext uri="{FF2B5EF4-FFF2-40B4-BE49-F238E27FC236}">
                <a16:creationId xmlns:a16="http://schemas.microsoft.com/office/drawing/2014/main" id="{B2540822-FBC7-891B-FEAB-C9330DE121E8}"/>
              </a:ext>
            </a:extLst>
          </p:cNvPr>
          <p:cNvPicPr>
            <a:picLocks noChangeAspect="1"/>
          </p:cNvPicPr>
          <p:nvPr/>
        </p:nvPicPr>
        <p:blipFill>
          <a:blip r:embed="rId2">
            <a:extLst>
              <a:ext uri="{28A0092B-C50C-407E-A947-70E740481C1C}">
                <a14:useLocalDpi xmlns:a14="http://schemas.microsoft.com/office/drawing/2010/main" val="0"/>
              </a:ext>
            </a:extLst>
          </a:blip>
          <a:srcRect l="14464" r="14464"/>
          <a:stretch/>
        </p:blipFill>
        <p:spPr>
          <a:xfrm>
            <a:off x="4858338" y="987425"/>
            <a:ext cx="6497050" cy="5130130"/>
          </a:xfrm>
          <a:prstGeom prst="rect">
            <a:avLst/>
          </a:prstGeom>
          <a:noFill/>
        </p:spPr>
      </p:pic>
      <p:sp>
        <p:nvSpPr>
          <p:cNvPr id="11" name="Text Placeholder 3">
            <a:extLst>
              <a:ext uri="{FF2B5EF4-FFF2-40B4-BE49-F238E27FC236}">
                <a16:creationId xmlns:a16="http://schemas.microsoft.com/office/drawing/2014/main" id="{8EC0845E-0918-B155-9282-CBCF771D83C8}"/>
              </a:ext>
            </a:extLst>
          </p:cNvPr>
          <p:cNvSpPr>
            <a:spLocks noGrp="1"/>
          </p:cNvSpPr>
          <p:nvPr>
            <p:ph type="body" sz="half" idx="2"/>
          </p:nvPr>
        </p:nvSpPr>
        <p:spPr>
          <a:xfrm>
            <a:off x="406654" y="1708484"/>
            <a:ext cx="4451684" cy="4463715"/>
          </a:xfrm>
        </p:spPr>
        <p:txBody>
          <a:bodyPr>
            <a:normAutofit/>
          </a:bodyPr>
          <a:lstStyle/>
          <a:p>
            <a:r>
              <a:rPr lang="en-US" sz="2400" dirty="0"/>
              <a:t>“Now, gird up your loins and arise, and speak to them all which I command you.” </a:t>
            </a:r>
            <a:endParaRPr lang="en-US" sz="4000" dirty="0"/>
          </a:p>
        </p:txBody>
      </p:sp>
    </p:spTree>
    <p:extLst>
      <p:ext uri="{BB962C8B-B14F-4D97-AF65-F5344CB8AC3E}">
        <p14:creationId xmlns:p14="http://schemas.microsoft.com/office/powerpoint/2010/main" val="378020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86AD1-290F-8C9D-664D-B35C229EC4A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C8DC234-F353-0FD8-8A3E-65D095F5B100}"/>
              </a:ext>
            </a:extLst>
          </p:cNvPr>
          <p:cNvSpPr>
            <a:spLocks noGrp="1"/>
          </p:cNvSpPr>
          <p:nvPr>
            <p:ph type="title"/>
          </p:nvPr>
        </p:nvSpPr>
        <p:spPr>
          <a:xfrm>
            <a:off x="406654" y="457200"/>
            <a:ext cx="3932237" cy="1251284"/>
          </a:xfrm>
        </p:spPr>
        <p:txBody>
          <a:bodyPr>
            <a:normAutofit/>
          </a:bodyPr>
          <a:lstStyle/>
          <a:p>
            <a:r>
              <a:rPr lang="en-US" sz="5400" dirty="0"/>
              <a:t>Jeremiah 1:17</a:t>
            </a:r>
          </a:p>
        </p:txBody>
      </p:sp>
      <p:pic>
        <p:nvPicPr>
          <p:cNvPr id="4" name="Picture 3">
            <a:extLst>
              <a:ext uri="{FF2B5EF4-FFF2-40B4-BE49-F238E27FC236}">
                <a16:creationId xmlns:a16="http://schemas.microsoft.com/office/drawing/2014/main" id="{B5EB6E56-D11D-5055-A9D5-0E74770013B8}"/>
              </a:ext>
            </a:extLst>
          </p:cNvPr>
          <p:cNvPicPr>
            <a:picLocks noChangeAspect="1"/>
          </p:cNvPicPr>
          <p:nvPr/>
        </p:nvPicPr>
        <p:blipFill>
          <a:blip r:embed="rId2">
            <a:extLst>
              <a:ext uri="{28A0092B-C50C-407E-A947-70E740481C1C}">
                <a14:useLocalDpi xmlns:a14="http://schemas.microsoft.com/office/drawing/2010/main" val="0"/>
              </a:ext>
            </a:extLst>
          </a:blip>
          <a:srcRect l="14464" r="14464"/>
          <a:stretch/>
        </p:blipFill>
        <p:spPr>
          <a:xfrm>
            <a:off x="4858338" y="987425"/>
            <a:ext cx="6497050" cy="5130130"/>
          </a:xfrm>
          <a:prstGeom prst="rect">
            <a:avLst/>
          </a:prstGeom>
          <a:noFill/>
        </p:spPr>
      </p:pic>
      <p:sp>
        <p:nvSpPr>
          <p:cNvPr id="11" name="Text Placeholder 3">
            <a:extLst>
              <a:ext uri="{FF2B5EF4-FFF2-40B4-BE49-F238E27FC236}">
                <a16:creationId xmlns:a16="http://schemas.microsoft.com/office/drawing/2014/main" id="{D70E09B7-5782-C679-A1A0-DF2B65255A5E}"/>
              </a:ext>
            </a:extLst>
          </p:cNvPr>
          <p:cNvSpPr>
            <a:spLocks noGrp="1"/>
          </p:cNvSpPr>
          <p:nvPr>
            <p:ph type="body" sz="half" idx="2"/>
          </p:nvPr>
        </p:nvSpPr>
        <p:spPr>
          <a:xfrm>
            <a:off x="406654" y="1708484"/>
            <a:ext cx="4451684" cy="4463715"/>
          </a:xfrm>
        </p:spPr>
        <p:txBody>
          <a:bodyPr>
            <a:normAutofit/>
          </a:bodyPr>
          <a:lstStyle/>
          <a:p>
            <a:r>
              <a:rPr lang="en-US" sz="2400" dirty="0"/>
              <a:t>“Now, gird up your loins and arise, and speak to them all which I command you.” </a:t>
            </a:r>
            <a:endParaRPr lang="en-US" sz="4000" dirty="0"/>
          </a:p>
        </p:txBody>
      </p:sp>
      <p:sp>
        <p:nvSpPr>
          <p:cNvPr id="2" name="Title 1">
            <a:extLst>
              <a:ext uri="{FF2B5EF4-FFF2-40B4-BE49-F238E27FC236}">
                <a16:creationId xmlns:a16="http://schemas.microsoft.com/office/drawing/2014/main" id="{24B3CB36-1DF8-9107-8670-1689B452D780}"/>
              </a:ext>
            </a:extLst>
          </p:cNvPr>
          <p:cNvSpPr txBox="1">
            <a:spLocks/>
          </p:cNvSpPr>
          <p:nvPr/>
        </p:nvSpPr>
        <p:spPr>
          <a:xfrm>
            <a:off x="406654" y="2798596"/>
            <a:ext cx="3932237" cy="955258"/>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3200" kern="1200">
                <a:solidFill>
                  <a:schemeClr val="bg1"/>
                </a:solidFill>
                <a:latin typeface="Perpetua" panose="02020502060401020303" pitchFamily="18" charset="0"/>
                <a:ea typeface="+mj-ea"/>
                <a:cs typeface="Browallia New" panose="020B0502040204020203" pitchFamily="34" charset="-34"/>
              </a:defRPr>
            </a:lvl1pPr>
          </a:lstStyle>
          <a:p>
            <a:r>
              <a:rPr lang="en-US" sz="5400" dirty="0"/>
              <a:t>Ezekiel 2:7a, 3:17</a:t>
            </a:r>
          </a:p>
        </p:txBody>
      </p:sp>
      <p:sp>
        <p:nvSpPr>
          <p:cNvPr id="3" name="Text Placeholder 3">
            <a:extLst>
              <a:ext uri="{FF2B5EF4-FFF2-40B4-BE49-F238E27FC236}">
                <a16:creationId xmlns:a16="http://schemas.microsoft.com/office/drawing/2014/main" id="{FB7842F9-B3B6-6FE0-00FA-4FE3BB67EB1D}"/>
              </a:ext>
            </a:extLst>
          </p:cNvPr>
          <p:cNvSpPr txBox="1">
            <a:spLocks/>
          </p:cNvSpPr>
          <p:nvPr/>
        </p:nvSpPr>
        <p:spPr>
          <a:xfrm>
            <a:off x="406654" y="3753854"/>
            <a:ext cx="4451684" cy="487880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Browallia New" panose="020B0604020202020204" pitchFamily="34" charset="-34"/>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bg1"/>
                </a:solidFill>
                <a:latin typeface="+mn-lt"/>
                <a:ea typeface="+mn-ea"/>
                <a:cs typeface="Browallia New" panose="020B0604020202020204" pitchFamily="34" charset="-34"/>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bg1"/>
                </a:solidFill>
                <a:latin typeface="+mn-lt"/>
                <a:ea typeface="+mn-ea"/>
                <a:cs typeface="Browallia New" panose="020B0604020202020204" pitchFamily="34" charset="-34"/>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bg1"/>
                </a:solidFill>
                <a:latin typeface="+mn-lt"/>
                <a:ea typeface="+mn-ea"/>
                <a:cs typeface="Browallia New" panose="020B0604020202020204" pitchFamily="34" charset="-34"/>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dirty="0"/>
              <a:t>“But you shall speak My words to them…” </a:t>
            </a:r>
          </a:p>
          <a:p>
            <a:r>
              <a:rPr lang="en-US" sz="2400" dirty="0"/>
              <a:t>“Son of man, I have appointed you a watchman to the house of Israel; whenever you hear a word from My mouth, warn them from Me.”</a:t>
            </a:r>
            <a:endParaRPr lang="en-US" sz="4000" dirty="0"/>
          </a:p>
        </p:txBody>
      </p:sp>
    </p:spTree>
    <p:extLst>
      <p:ext uri="{BB962C8B-B14F-4D97-AF65-F5344CB8AC3E}">
        <p14:creationId xmlns:p14="http://schemas.microsoft.com/office/powerpoint/2010/main" val="981259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CD99F-7E69-C344-3DF0-C9175ABD70C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118715E-E102-5540-735E-3AD7D9FD5B4F}"/>
              </a:ext>
            </a:extLst>
          </p:cNvPr>
          <p:cNvPicPr>
            <a:picLocks noChangeAspect="1"/>
          </p:cNvPicPr>
          <p:nvPr/>
        </p:nvPicPr>
        <p:blipFill>
          <a:blip r:embed="rId2">
            <a:extLst>
              <a:ext uri="{28A0092B-C50C-407E-A947-70E740481C1C}">
                <a14:useLocalDpi xmlns:a14="http://schemas.microsoft.com/office/drawing/2010/main" val="0"/>
              </a:ext>
            </a:extLst>
          </a:blip>
          <a:srcRect l="14493" r="14493"/>
          <a:stretch/>
        </p:blipFill>
        <p:spPr>
          <a:xfrm>
            <a:off x="623222" y="989012"/>
            <a:ext cx="6497050" cy="5130130"/>
          </a:xfrm>
          <a:prstGeom prst="rect">
            <a:avLst/>
          </a:prstGeom>
          <a:noFill/>
        </p:spPr>
      </p:pic>
      <p:sp>
        <p:nvSpPr>
          <p:cNvPr id="10" name="Title 1">
            <a:extLst>
              <a:ext uri="{FF2B5EF4-FFF2-40B4-BE49-F238E27FC236}">
                <a16:creationId xmlns:a16="http://schemas.microsoft.com/office/drawing/2014/main" id="{92751AC2-5D70-BFB3-A9B8-5E581B5F3D0E}"/>
              </a:ext>
            </a:extLst>
          </p:cNvPr>
          <p:cNvSpPr>
            <a:spLocks noGrp="1"/>
          </p:cNvSpPr>
          <p:nvPr>
            <p:ph type="title"/>
          </p:nvPr>
        </p:nvSpPr>
        <p:spPr>
          <a:xfrm>
            <a:off x="7517325" y="457200"/>
            <a:ext cx="3932237" cy="1251284"/>
          </a:xfrm>
        </p:spPr>
        <p:txBody>
          <a:bodyPr>
            <a:normAutofit/>
          </a:bodyPr>
          <a:lstStyle/>
          <a:p>
            <a:r>
              <a:rPr lang="en-US" sz="5400" dirty="0"/>
              <a:t>Ezra 2:7</a:t>
            </a:r>
          </a:p>
        </p:txBody>
      </p:sp>
      <p:sp>
        <p:nvSpPr>
          <p:cNvPr id="12" name="Text Placeholder 3">
            <a:extLst>
              <a:ext uri="{FF2B5EF4-FFF2-40B4-BE49-F238E27FC236}">
                <a16:creationId xmlns:a16="http://schemas.microsoft.com/office/drawing/2014/main" id="{C36FBBF0-837E-2D9E-04D4-6033DDE6CC4C}"/>
              </a:ext>
            </a:extLst>
          </p:cNvPr>
          <p:cNvSpPr>
            <a:spLocks noGrp="1"/>
          </p:cNvSpPr>
          <p:nvPr>
            <p:ph type="body" sz="half" idx="2"/>
          </p:nvPr>
        </p:nvSpPr>
        <p:spPr>
          <a:xfrm>
            <a:off x="7517325" y="1708484"/>
            <a:ext cx="4451684" cy="4463715"/>
          </a:xfrm>
        </p:spPr>
        <p:txBody>
          <a:bodyPr>
            <a:normAutofit/>
          </a:bodyPr>
          <a:lstStyle/>
          <a:p>
            <a:r>
              <a:rPr lang="en-US" sz="2800" dirty="0"/>
              <a:t>“They read from the book, from the law of God, translating to give the sense so that they understood the reading.”</a:t>
            </a:r>
          </a:p>
        </p:txBody>
      </p:sp>
    </p:spTree>
    <p:extLst>
      <p:ext uri="{BB962C8B-B14F-4D97-AF65-F5344CB8AC3E}">
        <p14:creationId xmlns:p14="http://schemas.microsoft.com/office/powerpoint/2010/main" val="203503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E3AD1-F62D-23B2-C022-C1FE257A6B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13A6A6D-0713-BAD6-0CFA-F17E1D828F44}"/>
              </a:ext>
            </a:extLst>
          </p:cNvPr>
          <p:cNvPicPr>
            <a:picLocks noChangeAspect="1"/>
          </p:cNvPicPr>
          <p:nvPr/>
        </p:nvPicPr>
        <p:blipFill>
          <a:blip r:embed="rId2">
            <a:extLst>
              <a:ext uri="{28A0092B-C50C-407E-A947-70E740481C1C}">
                <a14:useLocalDpi xmlns:a14="http://schemas.microsoft.com/office/drawing/2010/main" val="0"/>
              </a:ext>
            </a:extLst>
          </a:blip>
          <a:srcRect l="14552" r="14552"/>
          <a:stretch/>
        </p:blipFill>
        <p:spPr>
          <a:xfrm>
            <a:off x="623222" y="989012"/>
            <a:ext cx="6497050" cy="5130130"/>
          </a:xfrm>
          <a:prstGeom prst="rect">
            <a:avLst/>
          </a:prstGeom>
          <a:noFill/>
        </p:spPr>
      </p:pic>
      <p:sp>
        <p:nvSpPr>
          <p:cNvPr id="10" name="Title 1">
            <a:extLst>
              <a:ext uri="{FF2B5EF4-FFF2-40B4-BE49-F238E27FC236}">
                <a16:creationId xmlns:a16="http://schemas.microsoft.com/office/drawing/2014/main" id="{2D3D91F8-D1A8-0AA8-A2F7-99243D8EA8A9}"/>
              </a:ext>
            </a:extLst>
          </p:cNvPr>
          <p:cNvSpPr>
            <a:spLocks noGrp="1"/>
          </p:cNvSpPr>
          <p:nvPr>
            <p:ph type="title"/>
          </p:nvPr>
        </p:nvSpPr>
        <p:spPr>
          <a:xfrm>
            <a:off x="7517325" y="457200"/>
            <a:ext cx="3932237" cy="1251284"/>
          </a:xfrm>
        </p:spPr>
        <p:txBody>
          <a:bodyPr>
            <a:normAutofit/>
          </a:bodyPr>
          <a:lstStyle/>
          <a:p>
            <a:r>
              <a:rPr lang="en-US" sz="5400" dirty="0"/>
              <a:t>John 1:18</a:t>
            </a:r>
          </a:p>
        </p:txBody>
      </p:sp>
      <p:sp>
        <p:nvSpPr>
          <p:cNvPr id="12" name="Text Placeholder 3">
            <a:extLst>
              <a:ext uri="{FF2B5EF4-FFF2-40B4-BE49-F238E27FC236}">
                <a16:creationId xmlns:a16="http://schemas.microsoft.com/office/drawing/2014/main" id="{2F25A5A2-1B8C-A319-9142-223C2AD756A6}"/>
              </a:ext>
            </a:extLst>
          </p:cNvPr>
          <p:cNvSpPr>
            <a:spLocks noGrp="1"/>
          </p:cNvSpPr>
          <p:nvPr>
            <p:ph type="body" sz="half" idx="2"/>
          </p:nvPr>
        </p:nvSpPr>
        <p:spPr>
          <a:xfrm>
            <a:off x="7517325" y="1708484"/>
            <a:ext cx="4451684" cy="4463715"/>
          </a:xfrm>
        </p:spPr>
        <p:txBody>
          <a:bodyPr>
            <a:normAutofit/>
          </a:bodyPr>
          <a:lstStyle/>
          <a:p>
            <a:r>
              <a:rPr lang="en-US" sz="3600" dirty="0"/>
              <a:t>“No one has seen God at any time; the only begotten God who is in the bosom of the Father, He has </a:t>
            </a:r>
            <a:r>
              <a:rPr lang="en-US" sz="3600" b="1" dirty="0">
                <a:solidFill>
                  <a:srgbClr val="FFC000"/>
                </a:solidFill>
              </a:rPr>
              <a:t>explained</a:t>
            </a:r>
            <a:r>
              <a:rPr lang="en-US" sz="3600" dirty="0"/>
              <a:t> Him.”</a:t>
            </a:r>
          </a:p>
        </p:txBody>
      </p:sp>
    </p:spTree>
    <p:extLst>
      <p:ext uri="{BB962C8B-B14F-4D97-AF65-F5344CB8AC3E}">
        <p14:creationId xmlns:p14="http://schemas.microsoft.com/office/powerpoint/2010/main" val="1739847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12753-18CC-FE43-5BA6-1CCBF3FF714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A811F5-EB8B-D4BD-82B1-447503E7AF4F}"/>
              </a:ext>
            </a:extLst>
          </p:cNvPr>
          <p:cNvPicPr>
            <a:picLocks noChangeAspect="1"/>
          </p:cNvPicPr>
          <p:nvPr/>
        </p:nvPicPr>
        <p:blipFill>
          <a:blip r:embed="rId2">
            <a:extLst>
              <a:ext uri="{28A0092B-C50C-407E-A947-70E740481C1C}">
                <a14:useLocalDpi xmlns:a14="http://schemas.microsoft.com/office/drawing/2010/main" val="0"/>
              </a:ext>
            </a:extLst>
          </a:blip>
          <a:srcRect l="14379" r="14379"/>
          <a:stretch/>
        </p:blipFill>
        <p:spPr>
          <a:xfrm>
            <a:off x="623222" y="989012"/>
            <a:ext cx="6497050" cy="5130130"/>
          </a:xfrm>
          <a:prstGeom prst="rect">
            <a:avLst/>
          </a:prstGeom>
          <a:noFill/>
        </p:spPr>
      </p:pic>
      <p:sp>
        <p:nvSpPr>
          <p:cNvPr id="10" name="Title 1">
            <a:extLst>
              <a:ext uri="{FF2B5EF4-FFF2-40B4-BE49-F238E27FC236}">
                <a16:creationId xmlns:a16="http://schemas.microsoft.com/office/drawing/2014/main" id="{8AB70365-E88E-5261-E417-895D4FBC599C}"/>
              </a:ext>
            </a:extLst>
          </p:cNvPr>
          <p:cNvSpPr>
            <a:spLocks noGrp="1"/>
          </p:cNvSpPr>
          <p:nvPr>
            <p:ph type="title"/>
          </p:nvPr>
        </p:nvSpPr>
        <p:spPr>
          <a:xfrm>
            <a:off x="7517325" y="457200"/>
            <a:ext cx="3932237" cy="1251284"/>
          </a:xfrm>
        </p:spPr>
        <p:txBody>
          <a:bodyPr>
            <a:normAutofit/>
          </a:bodyPr>
          <a:lstStyle/>
          <a:p>
            <a:r>
              <a:rPr lang="en-US" sz="5400" dirty="0"/>
              <a:t>2 Tim 4:3-4</a:t>
            </a:r>
          </a:p>
        </p:txBody>
      </p:sp>
      <p:sp>
        <p:nvSpPr>
          <p:cNvPr id="12" name="Text Placeholder 3">
            <a:extLst>
              <a:ext uri="{FF2B5EF4-FFF2-40B4-BE49-F238E27FC236}">
                <a16:creationId xmlns:a16="http://schemas.microsoft.com/office/drawing/2014/main" id="{AC3FB5B6-20C3-9377-0AD2-8453F90423DC}"/>
              </a:ext>
            </a:extLst>
          </p:cNvPr>
          <p:cNvSpPr>
            <a:spLocks noGrp="1"/>
          </p:cNvSpPr>
          <p:nvPr>
            <p:ph type="body" sz="half" idx="2"/>
          </p:nvPr>
        </p:nvSpPr>
        <p:spPr>
          <a:xfrm>
            <a:off x="7517325" y="1708484"/>
            <a:ext cx="4451684" cy="4463715"/>
          </a:xfrm>
        </p:spPr>
        <p:txBody>
          <a:bodyPr>
            <a:normAutofit fontScale="85000" lnSpcReduction="20000"/>
          </a:bodyPr>
          <a:lstStyle/>
          <a:p>
            <a:r>
              <a:rPr lang="en-US" sz="3600" dirty="0"/>
              <a:t>“For the time will come when they will not endure sound doctrine; but wanting to have their ears tickled, they will accumulate for themselves teachers in accordance to their own desires, and will turn away their ears from the truth and will turn aside to myths.” </a:t>
            </a:r>
          </a:p>
        </p:txBody>
      </p:sp>
    </p:spTree>
    <p:extLst>
      <p:ext uri="{BB962C8B-B14F-4D97-AF65-F5344CB8AC3E}">
        <p14:creationId xmlns:p14="http://schemas.microsoft.com/office/powerpoint/2010/main" val="1981936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FE4E0-0E09-78BC-474A-74569E6E526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93BA0E-A7C3-BE7C-E7EE-D39AAE8234CD}"/>
              </a:ext>
            </a:extLst>
          </p:cNvPr>
          <p:cNvPicPr>
            <a:picLocks noChangeAspect="1"/>
          </p:cNvPicPr>
          <p:nvPr/>
        </p:nvPicPr>
        <p:blipFill>
          <a:blip r:embed="rId2">
            <a:extLst>
              <a:ext uri="{28A0092B-C50C-407E-A947-70E740481C1C}">
                <a14:useLocalDpi xmlns:a14="http://schemas.microsoft.com/office/drawing/2010/main" val="0"/>
              </a:ext>
            </a:extLst>
          </a:blip>
          <a:srcRect l="14379" r="14379"/>
          <a:stretch/>
        </p:blipFill>
        <p:spPr>
          <a:xfrm>
            <a:off x="623222" y="989012"/>
            <a:ext cx="6497050" cy="5130130"/>
          </a:xfrm>
          <a:prstGeom prst="rect">
            <a:avLst/>
          </a:prstGeom>
          <a:noFill/>
        </p:spPr>
      </p:pic>
      <p:sp>
        <p:nvSpPr>
          <p:cNvPr id="10" name="Title 1">
            <a:extLst>
              <a:ext uri="{FF2B5EF4-FFF2-40B4-BE49-F238E27FC236}">
                <a16:creationId xmlns:a16="http://schemas.microsoft.com/office/drawing/2014/main" id="{A91B2222-C3E2-ADCA-C560-B75610D9E081}"/>
              </a:ext>
            </a:extLst>
          </p:cNvPr>
          <p:cNvSpPr>
            <a:spLocks noGrp="1"/>
          </p:cNvSpPr>
          <p:nvPr>
            <p:ph type="title"/>
          </p:nvPr>
        </p:nvSpPr>
        <p:spPr>
          <a:xfrm>
            <a:off x="7517325" y="457200"/>
            <a:ext cx="3932237" cy="1251284"/>
          </a:xfrm>
        </p:spPr>
        <p:txBody>
          <a:bodyPr>
            <a:normAutofit/>
          </a:bodyPr>
          <a:lstStyle/>
          <a:p>
            <a:r>
              <a:rPr lang="en-US" sz="5400" dirty="0"/>
              <a:t>2 Tim 4:3-4</a:t>
            </a:r>
          </a:p>
        </p:txBody>
      </p:sp>
      <p:sp>
        <p:nvSpPr>
          <p:cNvPr id="12" name="Text Placeholder 3">
            <a:extLst>
              <a:ext uri="{FF2B5EF4-FFF2-40B4-BE49-F238E27FC236}">
                <a16:creationId xmlns:a16="http://schemas.microsoft.com/office/drawing/2014/main" id="{880EDFD9-4E3B-909C-AD0D-12FAC40F20B7}"/>
              </a:ext>
            </a:extLst>
          </p:cNvPr>
          <p:cNvSpPr>
            <a:spLocks noGrp="1"/>
          </p:cNvSpPr>
          <p:nvPr>
            <p:ph type="body" sz="half" idx="2"/>
          </p:nvPr>
        </p:nvSpPr>
        <p:spPr>
          <a:xfrm>
            <a:off x="7517325" y="1708484"/>
            <a:ext cx="4451684" cy="4463715"/>
          </a:xfrm>
        </p:spPr>
        <p:txBody>
          <a:bodyPr>
            <a:normAutofit fontScale="85000" lnSpcReduction="20000"/>
          </a:bodyPr>
          <a:lstStyle/>
          <a:p>
            <a:r>
              <a:rPr lang="en-US" sz="3600" dirty="0"/>
              <a:t>“For the time will come when </a:t>
            </a:r>
            <a:r>
              <a:rPr lang="en-US" sz="3600" b="1" dirty="0">
                <a:solidFill>
                  <a:srgbClr val="FFC000"/>
                </a:solidFill>
              </a:rPr>
              <a:t>they</a:t>
            </a:r>
            <a:r>
              <a:rPr lang="en-US" sz="3600" dirty="0"/>
              <a:t> will not endure sound doctrine; but wanting to have </a:t>
            </a:r>
            <a:r>
              <a:rPr lang="en-US" sz="3600" b="1" dirty="0">
                <a:solidFill>
                  <a:srgbClr val="FFC000"/>
                </a:solidFill>
              </a:rPr>
              <a:t>their</a:t>
            </a:r>
            <a:r>
              <a:rPr lang="en-US" sz="3600" dirty="0"/>
              <a:t> ears tickled, </a:t>
            </a:r>
            <a:r>
              <a:rPr lang="en-US" sz="3600" b="1" dirty="0">
                <a:solidFill>
                  <a:srgbClr val="FFC000"/>
                </a:solidFill>
              </a:rPr>
              <a:t>they</a:t>
            </a:r>
            <a:r>
              <a:rPr lang="en-US" sz="3600" dirty="0"/>
              <a:t> will accumulate for </a:t>
            </a:r>
            <a:r>
              <a:rPr lang="en-US" sz="3600" b="1" dirty="0">
                <a:solidFill>
                  <a:srgbClr val="FFC000"/>
                </a:solidFill>
              </a:rPr>
              <a:t>themselves</a:t>
            </a:r>
            <a:r>
              <a:rPr lang="en-US" sz="3600" dirty="0"/>
              <a:t> teachers in accordance to </a:t>
            </a:r>
            <a:r>
              <a:rPr lang="en-US" sz="3600" b="1" dirty="0">
                <a:solidFill>
                  <a:srgbClr val="FFC000"/>
                </a:solidFill>
              </a:rPr>
              <a:t>their</a:t>
            </a:r>
            <a:r>
              <a:rPr lang="en-US" sz="3600" dirty="0"/>
              <a:t> own desires, and will turn away </a:t>
            </a:r>
            <a:r>
              <a:rPr lang="en-US" sz="3600" b="1" dirty="0">
                <a:solidFill>
                  <a:srgbClr val="FFC000"/>
                </a:solidFill>
              </a:rPr>
              <a:t>their</a:t>
            </a:r>
            <a:r>
              <a:rPr lang="en-US" sz="3600" dirty="0"/>
              <a:t> ears from the truth and will turn aside to myths.” </a:t>
            </a:r>
          </a:p>
        </p:txBody>
      </p:sp>
    </p:spTree>
    <p:extLst>
      <p:ext uri="{BB962C8B-B14F-4D97-AF65-F5344CB8AC3E}">
        <p14:creationId xmlns:p14="http://schemas.microsoft.com/office/powerpoint/2010/main" val="3191304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0D925-F9A3-814B-D3C0-E3E9AB2594B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11FB78C-0C7F-F597-5428-91BA8B32510F}"/>
              </a:ext>
            </a:extLst>
          </p:cNvPr>
          <p:cNvPicPr>
            <a:picLocks noChangeAspect="1"/>
          </p:cNvPicPr>
          <p:nvPr/>
        </p:nvPicPr>
        <p:blipFill>
          <a:blip r:embed="rId2">
            <a:extLst>
              <a:ext uri="{28A0092B-C50C-407E-A947-70E740481C1C}">
                <a14:useLocalDpi xmlns:a14="http://schemas.microsoft.com/office/drawing/2010/main" val="0"/>
              </a:ext>
            </a:extLst>
          </a:blip>
          <a:srcRect l="14379" r="14379"/>
          <a:stretch/>
        </p:blipFill>
        <p:spPr>
          <a:xfrm>
            <a:off x="623222" y="989012"/>
            <a:ext cx="6497050" cy="5130130"/>
          </a:xfrm>
          <a:prstGeom prst="rect">
            <a:avLst/>
          </a:prstGeom>
          <a:noFill/>
        </p:spPr>
      </p:pic>
      <p:sp>
        <p:nvSpPr>
          <p:cNvPr id="10" name="Title 1">
            <a:extLst>
              <a:ext uri="{FF2B5EF4-FFF2-40B4-BE49-F238E27FC236}">
                <a16:creationId xmlns:a16="http://schemas.microsoft.com/office/drawing/2014/main" id="{72ACADD1-4C4F-BE2E-ABE1-D14C41929A8E}"/>
              </a:ext>
            </a:extLst>
          </p:cNvPr>
          <p:cNvSpPr>
            <a:spLocks noGrp="1"/>
          </p:cNvSpPr>
          <p:nvPr>
            <p:ph type="title"/>
          </p:nvPr>
        </p:nvSpPr>
        <p:spPr>
          <a:xfrm>
            <a:off x="7517325" y="457200"/>
            <a:ext cx="3932237" cy="1251284"/>
          </a:xfrm>
        </p:spPr>
        <p:txBody>
          <a:bodyPr>
            <a:normAutofit/>
          </a:bodyPr>
          <a:lstStyle/>
          <a:p>
            <a:r>
              <a:rPr lang="en-US" sz="5400" dirty="0"/>
              <a:t>2 Tim 4:1-2</a:t>
            </a:r>
          </a:p>
        </p:txBody>
      </p:sp>
      <p:sp>
        <p:nvSpPr>
          <p:cNvPr id="12" name="Text Placeholder 3">
            <a:extLst>
              <a:ext uri="{FF2B5EF4-FFF2-40B4-BE49-F238E27FC236}">
                <a16:creationId xmlns:a16="http://schemas.microsoft.com/office/drawing/2014/main" id="{58127985-4EA7-0AEB-F60F-A60DA9AE5A4A}"/>
              </a:ext>
            </a:extLst>
          </p:cNvPr>
          <p:cNvSpPr>
            <a:spLocks noGrp="1"/>
          </p:cNvSpPr>
          <p:nvPr>
            <p:ph type="body" sz="half" idx="2"/>
          </p:nvPr>
        </p:nvSpPr>
        <p:spPr>
          <a:xfrm>
            <a:off x="7517325" y="1708484"/>
            <a:ext cx="4451684" cy="4463715"/>
          </a:xfrm>
        </p:spPr>
        <p:txBody>
          <a:bodyPr>
            <a:normAutofit fontScale="85000" lnSpcReduction="20000"/>
          </a:bodyPr>
          <a:lstStyle/>
          <a:p>
            <a:r>
              <a:rPr lang="en-US" sz="3600" dirty="0"/>
              <a:t>I solemnly charge you in the presence of God and of Christ Jesus, who is to judge the living and the dead, and by His appearing and His kingdom: </a:t>
            </a:r>
          </a:p>
          <a:p>
            <a:r>
              <a:rPr lang="en-US" sz="3600" b="1" dirty="0">
                <a:solidFill>
                  <a:srgbClr val="FFC000"/>
                </a:solidFill>
              </a:rPr>
              <a:t>preach</a:t>
            </a:r>
            <a:r>
              <a:rPr lang="en-US" sz="3600" dirty="0"/>
              <a:t> </a:t>
            </a:r>
            <a:r>
              <a:rPr lang="en-US" sz="3600" b="1" dirty="0">
                <a:solidFill>
                  <a:srgbClr val="FFC000"/>
                </a:solidFill>
              </a:rPr>
              <a:t>the word</a:t>
            </a:r>
            <a:r>
              <a:rPr lang="en-US" sz="3600" dirty="0"/>
              <a:t>; be ready in season and out of season; reprove, rebuke, exhort, </a:t>
            </a:r>
            <a:r>
              <a:rPr lang="en-US" sz="3600" b="1" dirty="0">
                <a:solidFill>
                  <a:srgbClr val="FFC000"/>
                </a:solidFill>
              </a:rPr>
              <a:t>with great patience and instruction</a:t>
            </a:r>
            <a:r>
              <a:rPr lang="en-US" sz="3600" dirty="0"/>
              <a:t>.</a:t>
            </a:r>
          </a:p>
        </p:txBody>
      </p:sp>
    </p:spTree>
    <p:extLst>
      <p:ext uri="{BB962C8B-B14F-4D97-AF65-F5344CB8AC3E}">
        <p14:creationId xmlns:p14="http://schemas.microsoft.com/office/powerpoint/2010/main" val="60158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8875C-5C20-ED0F-5FE7-40A39BCAF1A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8727B60-F6B4-5963-A869-44169AF47CB8}"/>
              </a:ext>
            </a:extLst>
          </p:cNvPr>
          <p:cNvSpPr>
            <a:spLocks noGrp="1"/>
          </p:cNvSpPr>
          <p:nvPr>
            <p:ph type="title"/>
          </p:nvPr>
        </p:nvSpPr>
        <p:spPr>
          <a:xfrm>
            <a:off x="406654" y="457200"/>
            <a:ext cx="3932237" cy="1251284"/>
          </a:xfrm>
        </p:spPr>
        <p:txBody>
          <a:bodyPr>
            <a:normAutofit/>
          </a:bodyPr>
          <a:lstStyle/>
          <a:p>
            <a:r>
              <a:rPr lang="en-US" sz="5400" dirty="0"/>
              <a:t>Acts 20:26-28</a:t>
            </a:r>
          </a:p>
        </p:txBody>
      </p:sp>
      <p:pic>
        <p:nvPicPr>
          <p:cNvPr id="4" name="Picture 3">
            <a:extLst>
              <a:ext uri="{FF2B5EF4-FFF2-40B4-BE49-F238E27FC236}">
                <a16:creationId xmlns:a16="http://schemas.microsoft.com/office/drawing/2014/main" id="{72909076-0F2E-CE9E-6ECB-58761016FA4D}"/>
              </a:ext>
            </a:extLst>
          </p:cNvPr>
          <p:cNvPicPr>
            <a:picLocks noChangeAspect="1"/>
          </p:cNvPicPr>
          <p:nvPr/>
        </p:nvPicPr>
        <p:blipFill>
          <a:blip r:embed="rId2">
            <a:extLst>
              <a:ext uri="{28A0092B-C50C-407E-A947-70E740481C1C}">
                <a14:useLocalDpi xmlns:a14="http://schemas.microsoft.com/office/drawing/2010/main" val="0"/>
              </a:ext>
            </a:extLst>
          </a:blip>
          <a:srcRect l="14450" r="14450"/>
          <a:stretch/>
        </p:blipFill>
        <p:spPr>
          <a:xfrm>
            <a:off x="4858338" y="987425"/>
            <a:ext cx="6497050" cy="5130130"/>
          </a:xfrm>
          <a:prstGeom prst="rect">
            <a:avLst/>
          </a:prstGeom>
          <a:noFill/>
        </p:spPr>
      </p:pic>
      <p:sp>
        <p:nvSpPr>
          <p:cNvPr id="11" name="Text Placeholder 3">
            <a:extLst>
              <a:ext uri="{FF2B5EF4-FFF2-40B4-BE49-F238E27FC236}">
                <a16:creationId xmlns:a16="http://schemas.microsoft.com/office/drawing/2014/main" id="{A33CE42E-0478-9E35-18B1-F65BC4DC44F7}"/>
              </a:ext>
            </a:extLst>
          </p:cNvPr>
          <p:cNvSpPr>
            <a:spLocks noGrp="1"/>
          </p:cNvSpPr>
          <p:nvPr>
            <p:ph type="body" sz="half" idx="2"/>
          </p:nvPr>
        </p:nvSpPr>
        <p:spPr>
          <a:xfrm>
            <a:off x="406654" y="1708484"/>
            <a:ext cx="4451684" cy="4908884"/>
          </a:xfrm>
        </p:spPr>
        <p:txBody>
          <a:bodyPr>
            <a:normAutofit lnSpcReduction="10000"/>
          </a:bodyPr>
          <a:lstStyle/>
          <a:p>
            <a:r>
              <a:rPr lang="en-US" sz="2800" dirty="0"/>
              <a:t>“Therefore, I testify to you this day that </a:t>
            </a:r>
            <a:r>
              <a:rPr lang="en-US" sz="2800" dirty="0">
                <a:solidFill>
                  <a:srgbClr val="FFC000"/>
                </a:solidFill>
              </a:rPr>
              <a:t>I am innocent of the blood of all men</a:t>
            </a:r>
            <a:r>
              <a:rPr lang="en-US" sz="2800" dirty="0"/>
              <a:t>. “For I did not shrink from declaring to you the </a:t>
            </a:r>
            <a:r>
              <a:rPr lang="en-US" sz="2800" dirty="0">
                <a:solidFill>
                  <a:srgbClr val="FFC000"/>
                </a:solidFill>
              </a:rPr>
              <a:t>whole purpose of God</a:t>
            </a:r>
            <a:r>
              <a:rPr lang="en-US" sz="2800" dirty="0"/>
              <a:t>. “Be on guard for yourselves and for all the flock, among which the Holy Spirit has made you overseers, to shepherd the church of God which He purchased with His own blood.</a:t>
            </a:r>
          </a:p>
        </p:txBody>
      </p:sp>
    </p:spTree>
    <p:extLst>
      <p:ext uri="{BB962C8B-B14F-4D97-AF65-F5344CB8AC3E}">
        <p14:creationId xmlns:p14="http://schemas.microsoft.com/office/powerpoint/2010/main" val="89955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
        <p:nvSpPr>
          <p:cNvPr id="6" name="Title 1">
            <a:extLst>
              <a:ext uri="{FF2B5EF4-FFF2-40B4-BE49-F238E27FC236}">
                <a16:creationId xmlns:a16="http://schemas.microsoft.com/office/drawing/2014/main" id="{3B6B767C-F229-11DA-6D37-339B4AC99A9C}"/>
              </a:ext>
            </a:extLst>
          </p:cNvPr>
          <p:cNvSpPr>
            <a:spLocks noGrp="1"/>
          </p:cNvSpPr>
          <p:nvPr>
            <p:ph type="title"/>
          </p:nvPr>
        </p:nvSpPr>
        <p:spPr>
          <a:xfrm>
            <a:off x="838200" y="299755"/>
            <a:ext cx="10515600" cy="1325563"/>
          </a:xfrm>
        </p:spPr>
        <p:txBody>
          <a:bodyPr>
            <a:noAutofit/>
          </a:bodyPr>
          <a:lstStyle/>
          <a:p>
            <a:r>
              <a:rPr lang="en-US" sz="4800" dirty="0"/>
              <a:t>INTRODUCTORY MATTERS OF JONAH</a:t>
            </a:r>
          </a:p>
        </p:txBody>
      </p:sp>
    </p:spTree>
    <p:extLst>
      <p:ext uri="{BB962C8B-B14F-4D97-AF65-F5344CB8AC3E}">
        <p14:creationId xmlns:p14="http://schemas.microsoft.com/office/powerpoint/2010/main" val="3992328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B25E-E96B-86CD-EC0F-6CF15986BD6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22BE218-66D9-F82C-D38F-C9961E6757A6}"/>
              </a:ext>
            </a:extLst>
          </p:cNvPr>
          <p:cNvSpPr>
            <a:spLocks noGrp="1"/>
          </p:cNvSpPr>
          <p:nvPr>
            <p:ph type="title"/>
          </p:nvPr>
        </p:nvSpPr>
        <p:spPr>
          <a:xfrm>
            <a:off x="406654" y="457200"/>
            <a:ext cx="3932237" cy="998621"/>
          </a:xfrm>
        </p:spPr>
        <p:txBody>
          <a:bodyPr>
            <a:normAutofit/>
          </a:bodyPr>
          <a:lstStyle/>
          <a:p>
            <a:r>
              <a:rPr lang="en-US" sz="5400" dirty="0"/>
              <a:t>Ezekiel 33:7-9</a:t>
            </a:r>
          </a:p>
        </p:txBody>
      </p:sp>
      <p:pic>
        <p:nvPicPr>
          <p:cNvPr id="4" name="Picture 3">
            <a:extLst>
              <a:ext uri="{FF2B5EF4-FFF2-40B4-BE49-F238E27FC236}">
                <a16:creationId xmlns:a16="http://schemas.microsoft.com/office/drawing/2014/main" id="{BA26706A-287E-BFE5-85DF-5350C3230660}"/>
              </a:ext>
            </a:extLst>
          </p:cNvPr>
          <p:cNvPicPr>
            <a:picLocks noChangeAspect="1"/>
          </p:cNvPicPr>
          <p:nvPr/>
        </p:nvPicPr>
        <p:blipFill>
          <a:blip r:embed="rId2">
            <a:extLst>
              <a:ext uri="{28A0092B-C50C-407E-A947-70E740481C1C}">
                <a14:useLocalDpi xmlns:a14="http://schemas.microsoft.com/office/drawing/2010/main" val="0"/>
              </a:ext>
            </a:extLst>
          </a:blip>
          <a:srcRect l="7774" r="7774"/>
          <a:stretch/>
        </p:blipFill>
        <p:spPr>
          <a:xfrm>
            <a:off x="4858338" y="987425"/>
            <a:ext cx="6497050" cy="5130130"/>
          </a:xfrm>
          <a:prstGeom prst="rect">
            <a:avLst/>
          </a:prstGeom>
          <a:noFill/>
        </p:spPr>
      </p:pic>
      <p:sp>
        <p:nvSpPr>
          <p:cNvPr id="11" name="Text Placeholder 3">
            <a:extLst>
              <a:ext uri="{FF2B5EF4-FFF2-40B4-BE49-F238E27FC236}">
                <a16:creationId xmlns:a16="http://schemas.microsoft.com/office/drawing/2014/main" id="{852F6670-BC85-3642-0FD0-560E7F87BF36}"/>
              </a:ext>
            </a:extLst>
          </p:cNvPr>
          <p:cNvSpPr>
            <a:spLocks noGrp="1"/>
          </p:cNvSpPr>
          <p:nvPr>
            <p:ph type="body" sz="half" idx="2"/>
          </p:nvPr>
        </p:nvSpPr>
        <p:spPr>
          <a:xfrm>
            <a:off x="406654" y="1491916"/>
            <a:ext cx="4451684" cy="4908884"/>
          </a:xfrm>
        </p:spPr>
        <p:txBody>
          <a:bodyPr>
            <a:normAutofit fontScale="85000" lnSpcReduction="10000"/>
          </a:bodyPr>
          <a:lstStyle/>
          <a:p>
            <a:r>
              <a:rPr lang="en-US" sz="2800" dirty="0"/>
              <a:t>“Now as for you, son of man, I have appointed you a watchman for the house of Israel; so </a:t>
            </a:r>
            <a:r>
              <a:rPr lang="en-US" sz="2800" dirty="0">
                <a:solidFill>
                  <a:srgbClr val="FFC000"/>
                </a:solidFill>
              </a:rPr>
              <a:t>you will hear a message from My mouth and give them warning from Me. </a:t>
            </a:r>
            <a:r>
              <a:rPr lang="en-US" sz="2800" u="sng" dirty="0"/>
              <a:t>“When I say </a:t>
            </a:r>
            <a:r>
              <a:rPr lang="en-US" sz="2800" dirty="0"/>
              <a:t>to the wicked, ‘O wicked man, you will surely die,’ </a:t>
            </a:r>
            <a:r>
              <a:rPr lang="en-US" sz="2800" u="sng" dirty="0"/>
              <a:t>and you do not speak </a:t>
            </a:r>
            <a:r>
              <a:rPr lang="en-US" sz="2800" dirty="0"/>
              <a:t>to warn the wicked from his way, that wicked man shall die in his iniquity</a:t>
            </a:r>
            <a:r>
              <a:rPr lang="en-US" sz="2800" b="1" dirty="0">
                <a:solidFill>
                  <a:srgbClr val="FFC000"/>
                </a:solidFill>
              </a:rPr>
              <a:t>, but his blood I will require from your hand. </a:t>
            </a:r>
            <a:r>
              <a:rPr lang="en-US" sz="2800" dirty="0"/>
              <a:t>“</a:t>
            </a:r>
            <a:r>
              <a:rPr lang="en-US" sz="2800" u="sng" dirty="0"/>
              <a:t>But if you on your part warn a wicked man </a:t>
            </a:r>
            <a:r>
              <a:rPr lang="en-US" sz="2800" dirty="0"/>
              <a:t>to turn from his way and he does not turn from his way, he will die in his iniquity, </a:t>
            </a:r>
            <a:r>
              <a:rPr lang="en-US" sz="2800" u="sng" dirty="0"/>
              <a:t>but you have delivered your life.</a:t>
            </a:r>
          </a:p>
        </p:txBody>
      </p:sp>
    </p:spTree>
    <p:extLst>
      <p:ext uri="{BB962C8B-B14F-4D97-AF65-F5344CB8AC3E}">
        <p14:creationId xmlns:p14="http://schemas.microsoft.com/office/powerpoint/2010/main" val="236493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F1F47-842A-53A4-504B-9D4D728DBC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62BD69-500A-6B92-FC31-4EDD143A9B72}"/>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8E02A5CC-9909-F59C-97B8-C1F62C024526}"/>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3507500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6DDF1-3285-3428-865E-F6578C411FB4}"/>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1C7DF1-9010-1EC0-D503-C25782E119F9}"/>
              </a:ext>
            </a:extLst>
          </p:cNvPr>
          <p:cNvSpPr>
            <a:spLocks noGrp="1"/>
          </p:cNvSpPr>
          <p:nvPr>
            <p:ph type="ftr" sz="quarter" idx="11"/>
          </p:nvPr>
        </p:nvSpPr>
        <p:spPr/>
        <p:txBody>
          <a:bodyPr/>
          <a:lstStyle/>
          <a:p>
            <a:endParaRPr lang="en-US" dirty="0"/>
          </a:p>
        </p:txBody>
      </p:sp>
      <p:pic>
        <p:nvPicPr>
          <p:cNvPr id="4" name="Picture 3" descr="A map of the middle east&#10;&#10;AI-generated content may be incorrect.">
            <a:extLst>
              <a:ext uri="{FF2B5EF4-FFF2-40B4-BE49-F238E27FC236}">
                <a16:creationId xmlns:a16="http://schemas.microsoft.com/office/drawing/2014/main" id="{9551DF9B-8488-B940-F0EA-0304C06EC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525" y="82578"/>
            <a:ext cx="12192000" cy="6856617"/>
          </a:xfrm>
          <a:prstGeom prst="rect">
            <a:avLst/>
          </a:prstGeom>
        </p:spPr>
      </p:pic>
      <p:sp>
        <p:nvSpPr>
          <p:cNvPr id="5" name="Oval 4">
            <a:extLst>
              <a:ext uri="{FF2B5EF4-FFF2-40B4-BE49-F238E27FC236}">
                <a16:creationId xmlns:a16="http://schemas.microsoft.com/office/drawing/2014/main" id="{2BD259E4-8FF9-51D4-762F-E5FCBDDB47DE}"/>
              </a:ext>
            </a:extLst>
          </p:cNvPr>
          <p:cNvSpPr/>
          <p:nvPr/>
        </p:nvSpPr>
        <p:spPr>
          <a:xfrm>
            <a:off x="3152064" y="2226796"/>
            <a:ext cx="1470660" cy="1082041"/>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C08AADBB-A584-6D63-05DA-4B8E718DEF6C}"/>
              </a:ext>
            </a:extLst>
          </p:cNvPr>
          <p:cNvSpPr/>
          <p:nvPr/>
        </p:nvSpPr>
        <p:spPr>
          <a:xfrm>
            <a:off x="5811177" y="2408517"/>
            <a:ext cx="715618" cy="71860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7947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ECD52-5869-ACD3-1216-46BC70F50B8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54B245-A226-25C3-9C7B-74E784F11C12}"/>
              </a:ext>
            </a:extLst>
          </p:cNvPr>
          <p:cNvSpPr>
            <a:spLocks noGrp="1"/>
          </p:cNvSpPr>
          <p:nvPr>
            <p:ph idx="1"/>
          </p:nvPr>
        </p:nvSpPr>
        <p:spPr>
          <a:xfrm>
            <a:off x="838199" y="1815164"/>
            <a:ext cx="10956235" cy="5042835"/>
          </a:xfrm>
        </p:spPr>
        <p:txBody>
          <a:bodyPr>
            <a:normAutofit fontScale="92500"/>
          </a:bodyPr>
          <a:lstStyle/>
          <a:p>
            <a:pPr marL="742950" indent="-742950">
              <a:buFont typeface="+mj-lt"/>
              <a:buAutoNum type="arabicPeriod"/>
            </a:pPr>
            <a:r>
              <a:rPr lang="en-US" dirty="0"/>
              <a:t>Who wrote it?  </a:t>
            </a:r>
            <a:r>
              <a:rPr lang="en-US" b="1" dirty="0">
                <a:solidFill>
                  <a:srgbClr val="FFC000"/>
                </a:solidFill>
              </a:rPr>
              <a:t>Jonah</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t>When was it written?  </a:t>
            </a:r>
            <a:r>
              <a:rPr kumimoji="0" lang="en-US" sz="40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770-750 BC</a:t>
            </a:r>
          </a:p>
          <a:p>
            <a:pPr marL="742950" indent="-742950">
              <a:buFont typeface="+mj-lt"/>
              <a:buAutoNum type="arabicPeriod"/>
            </a:pPr>
            <a:r>
              <a:rPr lang="en-US" dirty="0"/>
              <a:t>Who was it written to?  </a:t>
            </a:r>
            <a:r>
              <a:rPr lang="en-US" b="1" dirty="0">
                <a:solidFill>
                  <a:srgbClr val="FFC000"/>
                </a:solidFill>
              </a:rPr>
              <a:t>Israel</a:t>
            </a:r>
          </a:p>
          <a:p>
            <a:pPr marL="742950" indent="-742950">
              <a:buFont typeface="+mj-lt"/>
              <a:buAutoNum type="arabicPeriod"/>
            </a:pPr>
            <a:r>
              <a:rPr lang="en-US" dirty="0"/>
              <a:t>Historicity of the book?  </a:t>
            </a:r>
            <a:r>
              <a:rPr lang="en-US" b="1" dirty="0">
                <a:solidFill>
                  <a:srgbClr val="FFC000"/>
                </a:solidFill>
              </a:rPr>
              <a:t>Fact!</a:t>
            </a:r>
          </a:p>
          <a:p>
            <a:pPr marL="742950" indent="-742950">
              <a:buFont typeface="+mj-lt"/>
              <a:buAutoNum type="arabicPeriod"/>
            </a:pPr>
            <a:r>
              <a:rPr lang="en-US" dirty="0"/>
              <a:t>Genre of the book? </a:t>
            </a:r>
            <a:r>
              <a:rPr lang="en-US" b="1" dirty="0">
                <a:solidFill>
                  <a:srgbClr val="FFC000"/>
                </a:solidFill>
              </a:rPr>
              <a:t>Historical Narrative</a:t>
            </a:r>
          </a:p>
          <a:p>
            <a:pPr marL="742950" indent="-742950">
              <a:buFont typeface="+mj-lt"/>
              <a:buAutoNum type="arabicPeriod"/>
            </a:pPr>
            <a:r>
              <a:rPr lang="en-US" dirty="0"/>
              <a:t>What is it all about? (Message) </a:t>
            </a:r>
            <a:r>
              <a:rPr lang="en-US" b="1" dirty="0">
                <a:solidFill>
                  <a:srgbClr val="FFC000"/>
                </a:solidFill>
              </a:rPr>
              <a:t>To showcase God’s universal love and plan of redemption which extends beyond Israel to include all nations</a:t>
            </a:r>
          </a:p>
          <a:p>
            <a:pPr marL="742950" indent="-742950">
              <a:buFont typeface="+mj-lt"/>
              <a:buAutoNum type="arabicPeriod"/>
            </a:pPr>
            <a:endParaRPr lang="en-US" dirty="0"/>
          </a:p>
        </p:txBody>
      </p:sp>
      <p:sp>
        <p:nvSpPr>
          <p:cNvPr id="6" name="Title 1">
            <a:extLst>
              <a:ext uri="{FF2B5EF4-FFF2-40B4-BE49-F238E27FC236}">
                <a16:creationId xmlns:a16="http://schemas.microsoft.com/office/drawing/2014/main" id="{9AC28954-FB19-4310-6F75-4970A2B974E8}"/>
              </a:ext>
            </a:extLst>
          </p:cNvPr>
          <p:cNvSpPr>
            <a:spLocks noGrp="1"/>
          </p:cNvSpPr>
          <p:nvPr>
            <p:ph type="title"/>
          </p:nvPr>
        </p:nvSpPr>
        <p:spPr>
          <a:xfrm>
            <a:off x="838200" y="299755"/>
            <a:ext cx="10515600" cy="1325563"/>
          </a:xfrm>
        </p:spPr>
        <p:txBody>
          <a:bodyPr>
            <a:noAutofit/>
          </a:bodyPr>
          <a:lstStyle/>
          <a:p>
            <a:r>
              <a:rPr lang="en-US" sz="4800" dirty="0"/>
              <a:t>INTRODUCTORY MATTERS OF JONAH</a:t>
            </a:r>
          </a:p>
        </p:txBody>
      </p:sp>
    </p:spTree>
    <p:extLst>
      <p:ext uri="{BB962C8B-B14F-4D97-AF65-F5344CB8AC3E}">
        <p14:creationId xmlns:p14="http://schemas.microsoft.com/office/powerpoint/2010/main" val="10366969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F1299-F363-2EF6-9495-F3F97E8D2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5320BA-CD75-B20D-266B-E0FE1BE79912}"/>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712A8D32-43E7-4D11-060E-EE0A4E5CC963}"/>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1327694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3C40C-F6A5-66EB-C44B-B66B3EF454D0}"/>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49BC97-5252-044B-3CC9-C112553BCA03}"/>
              </a:ext>
            </a:extLst>
          </p:cNvPr>
          <p:cNvSpPr>
            <a:spLocks noGrp="1"/>
          </p:cNvSpPr>
          <p:nvPr>
            <p:ph type="ftr" sz="quarter" idx="11"/>
          </p:nvPr>
        </p:nvSpPr>
        <p:spPr>
          <a:xfrm>
            <a:off x="3727837"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James D. Nogalski, The Books of Joel, Obadiah, and Jonah, ed. E. J. Young et al., The New International Commentary on the Old Testament (Grand Rapids, MI: William B. Eerdmans Publishing Company, 2023), 369–370.</a:t>
            </a:r>
          </a:p>
        </p:txBody>
      </p:sp>
      <p:sp>
        <p:nvSpPr>
          <p:cNvPr id="6" name="Title 1">
            <a:extLst>
              <a:ext uri="{FF2B5EF4-FFF2-40B4-BE49-F238E27FC236}">
                <a16:creationId xmlns:a16="http://schemas.microsoft.com/office/drawing/2014/main" id="{69F89851-FE3B-5707-70CD-56791EF5CF00}"/>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NICOT - “The Books of Joel, Obadiah, and Jonah”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73D49618-E140-120B-8E29-3F98518819B5}"/>
              </a:ext>
            </a:extLst>
          </p:cNvPr>
          <p:cNvSpPr txBox="1">
            <a:spLocks/>
          </p:cNvSpPr>
          <p:nvPr/>
        </p:nvSpPr>
        <p:spPr>
          <a:xfrm>
            <a:off x="3727837" y="1506200"/>
            <a:ext cx="8058416" cy="494677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“When one reads this sermon within the broader context of Jonah’s flight (ch. 1) and his chagrin at Yahweh’s mercy (ch. 4), especially in light of the statement indicating that Yahweh’s mercy was the reason Jonah fled in the first place (4:2), it becomes painfully obvious that Jonah’s lucid brevity should not be interpreted positively. Jonah is not acting out of a sense of conviction that the delivery of the message will cause the Ninevites to change their ways. Rather, Jonah’s actions should be understood as those of a child forced to do something the child does not want to do. Jonah does just enough to fulfill his commission. He was expected to deliver a message of impending judgment, and that is precisely what he does—that and nothing more. He did not want the Ninevites to change. He wants them to ignore his message so that Yahweh would be forced to follow through with the judgment as promised.”</a:t>
            </a:r>
          </a:p>
        </p:txBody>
      </p:sp>
      <p:pic>
        <p:nvPicPr>
          <p:cNvPr id="3" name="Picture 2">
            <a:extLst>
              <a:ext uri="{FF2B5EF4-FFF2-40B4-BE49-F238E27FC236}">
                <a16:creationId xmlns:a16="http://schemas.microsoft.com/office/drawing/2014/main" id="{B6E27817-4275-F71F-3DDB-18C5B6B57A34}"/>
              </a:ext>
            </a:extLst>
          </p:cNvPr>
          <p:cNvPicPr>
            <a:picLocks noChangeAspect="1"/>
          </p:cNvPicPr>
          <p:nvPr/>
        </p:nvPicPr>
        <p:blipFill>
          <a:blip r:embed="rId2"/>
          <a:stretch>
            <a:fillRect/>
          </a:stretch>
        </p:blipFill>
        <p:spPr>
          <a:xfrm>
            <a:off x="435703" y="1506200"/>
            <a:ext cx="2907296" cy="4413030"/>
          </a:xfrm>
          <a:prstGeom prst="rect">
            <a:avLst/>
          </a:prstGeom>
        </p:spPr>
      </p:pic>
    </p:spTree>
    <p:extLst>
      <p:ext uri="{BB962C8B-B14F-4D97-AF65-F5344CB8AC3E}">
        <p14:creationId xmlns:p14="http://schemas.microsoft.com/office/powerpoint/2010/main" val="585516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B24AC-CC85-E6F3-107D-4F79322EE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B67B0D-305E-C878-6EF7-FA2C86076C0F}"/>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C8E28E42-56EE-9358-D0F5-98E565C087FE}"/>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2528736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D44BB-2CA0-724D-F64F-F4C68D186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C0235-910B-02FE-7A23-8C374F68A7A2}"/>
              </a:ext>
            </a:extLst>
          </p:cNvPr>
          <p:cNvSpPr>
            <a:spLocks noGrp="1"/>
          </p:cNvSpPr>
          <p:nvPr>
            <p:ph type="title"/>
          </p:nvPr>
        </p:nvSpPr>
        <p:spPr/>
        <p:txBody>
          <a:bodyPr>
            <a:noAutofit/>
          </a:bodyPr>
          <a:lstStyle/>
          <a:p>
            <a:r>
              <a:rPr lang="en-US" sz="4800" dirty="0"/>
              <a:t>INTRODUCTORY MATTERS OF JONAH</a:t>
            </a:r>
          </a:p>
        </p:txBody>
      </p:sp>
      <p:sp>
        <p:nvSpPr>
          <p:cNvPr id="3" name="Content Placeholder 2">
            <a:extLst>
              <a:ext uri="{FF2B5EF4-FFF2-40B4-BE49-F238E27FC236}">
                <a16:creationId xmlns:a16="http://schemas.microsoft.com/office/drawing/2014/main" id="{6747B890-5C69-FA09-CA13-CC7CFC692545}"/>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 </a:t>
            </a:r>
            <a:r>
              <a:rPr lang="en-US" sz="3600" b="1" dirty="0">
                <a:solidFill>
                  <a:srgbClr val="FFC000"/>
                </a:solidFill>
              </a:rPr>
              <a:t>5 unique things</a:t>
            </a:r>
          </a:p>
          <a:p>
            <a:pPr marL="742950" indent="-742950">
              <a:buAutoNum type="arabicPeriod" startAt="7"/>
            </a:pPr>
            <a:r>
              <a:rPr lang="en-US" sz="3600" dirty="0"/>
              <a:t>Structure/outline of the book? </a:t>
            </a:r>
          </a:p>
        </p:txBody>
      </p:sp>
    </p:spTree>
    <p:extLst>
      <p:ext uri="{BB962C8B-B14F-4D97-AF65-F5344CB8AC3E}">
        <p14:creationId xmlns:p14="http://schemas.microsoft.com/office/powerpoint/2010/main" val="2445021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1AE35E-6FE3-1AAB-D18A-C34C90C317A3}"/>
              </a:ext>
            </a:extLst>
          </p:cNvPr>
          <p:cNvSpPr>
            <a:spLocks noGrp="1"/>
          </p:cNvSpPr>
          <p:nvPr>
            <p:ph type="ftr" sz="quarter" idx="11"/>
          </p:nvPr>
        </p:nvSpPr>
        <p:spPr/>
        <p:txBody>
          <a:bodyPr/>
          <a:lstStyle/>
          <a:p>
            <a:endParaRPr lang="en-US" dirty="0"/>
          </a:p>
        </p:txBody>
      </p:sp>
      <p:pic>
        <p:nvPicPr>
          <p:cNvPr id="4" name="Picture 3" descr="A person with beard and frost on his face&#10;&#10;AI-generated content may be incorrect.">
            <a:extLst>
              <a:ext uri="{FF2B5EF4-FFF2-40B4-BE49-F238E27FC236}">
                <a16:creationId xmlns:a16="http://schemas.microsoft.com/office/drawing/2014/main" id="{1B45F167-B629-E389-390F-203681E22A85}"/>
              </a:ext>
            </a:extLst>
          </p:cNvPr>
          <p:cNvPicPr>
            <a:picLocks noChangeAspect="1"/>
          </p:cNvPicPr>
          <p:nvPr/>
        </p:nvPicPr>
        <p:blipFill>
          <a:blip r:embed="rId2"/>
          <a:stretch>
            <a:fillRect/>
          </a:stretch>
        </p:blipFill>
        <p:spPr>
          <a:xfrm>
            <a:off x="0" y="12560"/>
            <a:ext cx="12192000" cy="6832879"/>
          </a:xfrm>
          <a:prstGeom prst="rect">
            <a:avLst/>
          </a:prstGeom>
        </p:spPr>
      </p:pic>
      <p:sp>
        <p:nvSpPr>
          <p:cNvPr id="5" name="Content Placeholder 2">
            <a:extLst>
              <a:ext uri="{FF2B5EF4-FFF2-40B4-BE49-F238E27FC236}">
                <a16:creationId xmlns:a16="http://schemas.microsoft.com/office/drawing/2014/main" id="{2DA86C4E-0463-CF57-A283-F616BD2850CB}"/>
              </a:ext>
            </a:extLst>
          </p:cNvPr>
          <p:cNvSpPr txBox="1">
            <a:spLocks/>
          </p:cNvSpPr>
          <p:nvPr/>
        </p:nvSpPr>
        <p:spPr>
          <a:xfrm>
            <a:off x="399561" y="2757948"/>
            <a:ext cx="5895067" cy="347443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a:t>
            </a:r>
            <a:r>
              <a:rPr kumimoji="0" lang="en-US" sz="2800" b="1"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Then he believed in the LORD</a:t>
            </a: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 and He reckoned it to him as righteousness.”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Genesis 15:6</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800" dirty="0">
              <a:solidFill>
                <a:prstClr val="white"/>
              </a:solidFill>
              <a:latin typeface="Calibri"/>
            </a:endParaRPr>
          </a:p>
          <a:p>
            <a:pPr marL="0" indent="0">
              <a:buNone/>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Cf. </a:t>
            </a:r>
            <a:r>
              <a:rPr lang="en-US" sz="2800" b="1" dirty="0">
                <a:solidFill>
                  <a:srgbClr val="FFC000"/>
                </a:solidFill>
              </a:rPr>
              <a:t>Then the people of Nineveh believed in God</a:t>
            </a:r>
            <a:r>
              <a:rPr lang="en-US" sz="2800" dirty="0"/>
              <a:t>; and they called a fast and put on sackcloth from the greatest to the least of them.</a:t>
            </a:r>
          </a:p>
          <a:p>
            <a:pPr marL="0" indent="0">
              <a:buNone/>
              <a:defRPr/>
            </a:pPr>
            <a:r>
              <a:rPr lang="en-US" sz="2800" dirty="0"/>
              <a:t>Jonah 3:5</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p:txBody>
      </p:sp>
    </p:spTree>
    <p:extLst>
      <p:ext uri="{BB962C8B-B14F-4D97-AF65-F5344CB8AC3E}">
        <p14:creationId xmlns:p14="http://schemas.microsoft.com/office/powerpoint/2010/main" val="520945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B99C3-D4B4-F428-6367-3ACDC0E49145}"/>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E545174-80EC-B4A5-2AC3-658DC343FE0B}"/>
              </a:ext>
            </a:extLst>
          </p:cNvPr>
          <p:cNvSpPr>
            <a:spLocks noGrp="1"/>
          </p:cNvSpPr>
          <p:nvPr>
            <p:ph type="ftr" sz="quarter" idx="11"/>
          </p:nvPr>
        </p:nvSpPr>
        <p:spPr>
          <a:xfrm>
            <a:off x="1746343" y="6354724"/>
            <a:ext cx="908673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Hawley, Grant, et al.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21 Tough Questions About 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Allen Texas: Bold Grace, 2015, 34-35.</a:t>
            </a:r>
          </a:p>
        </p:txBody>
      </p:sp>
      <p:pic>
        <p:nvPicPr>
          <p:cNvPr id="4" name="Picture 3">
            <a:extLst>
              <a:ext uri="{FF2B5EF4-FFF2-40B4-BE49-F238E27FC236}">
                <a16:creationId xmlns:a16="http://schemas.microsoft.com/office/drawing/2014/main" id="{3B5272E7-A417-54B4-BE84-0305794D0171}"/>
              </a:ext>
            </a:extLst>
          </p:cNvPr>
          <p:cNvPicPr>
            <a:picLocks noChangeAspect="1"/>
          </p:cNvPicPr>
          <p:nvPr/>
        </p:nvPicPr>
        <p:blipFill>
          <a:blip r:embed="rId2"/>
          <a:stretch>
            <a:fillRect/>
          </a:stretch>
        </p:blipFill>
        <p:spPr>
          <a:xfrm>
            <a:off x="8975332" y="1773073"/>
            <a:ext cx="3033968" cy="4464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9AC7BCC-946A-20FD-FD92-021839071BB0}"/>
              </a:ext>
            </a:extLst>
          </p:cNvPr>
          <p:cNvPicPr>
            <a:picLocks noChangeAspect="1"/>
          </p:cNvPicPr>
          <p:nvPr/>
        </p:nvPicPr>
        <p:blipFill rotWithShape="1">
          <a:blip r:embed="rId3"/>
          <a:srcRect r="12248"/>
          <a:stretch/>
        </p:blipFill>
        <p:spPr>
          <a:xfrm>
            <a:off x="289344" y="479426"/>
            <a:ext cx="1331451" cy="1517288"/>
          </a:xfrm>
          <a:prstGeom prst="rect">
            <a:avLst/>
          </a:prstGeom>
        </p:spPr>
      </p:pic>
      <p:sp>
        <p:nvSpPr>
          <p:cNvPr id="6" name="Title 1">
            <a:extLst>
              <a:ext uri="{FF2B5EF4-FFF2-40B4-BE49-F238E27FC236}">
                <a16:creationId xmlns:a16="http://schemas.microsoft.com/office/drawing/2014/main" id="{CBB3D362-10EE-639C-97F2-CF6E75B56639}"/>
              </a:ext>
            </a:extLst>
          </p:cNvPr>
          <p:cNvSpPr txBox="1">
            <a:spLocks/>
          </p:cNvSpPr>
          <p:nvPr/>
        </p:nvSpPr>
        <p:spPr>
          <a:xfrm>
            <a:off x="1746343" y="620909"/>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“How Were People Saved in the Old Testament”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72FC0EFF-1368-0D84-03F6-B1B1EEE62F43}"/>
              </a:ext>
            </a:extLst>
          </p:cNvPr>
          <p:cNvSpPr txBox="1">
            <a:spLocks/>
          </p:cNvSpPr>
          <p:nvPr/>
        </p:nvSpPr>
        <p:spPr>
          <a:xfrm>
            <a:off x="1699684" y="1673767"/>
            <a:ext cx="7196759" cy="503020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“Faith was the necessary condition for salvation in the OT as well as in the New: “And the people of Nineveh believed God…And Abraham believed in the LORD and He counted it to him as righteousness” (Genesis 15:6). This is not a generic faith in the existence of God, but rather, a specific faith in the revelation of the true God who is the sole origin of salvation. “Salvation belongs to the Lord” (Jonah 2</a:t>
            </a:r>
            <a:r>
              <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sym typeface="Wingdings" panose="05000000000000000000" pitchFamily="2" charset="2"/>
              </a:rPr>
              <a:t>:9).</a:t>
            </a:r>
            <a:endPar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p:txBody>
      </p:sp>
    </p:spTree>
    <p:extLst>
      <p:ext uri="{BB962C8B-B14F-4D97-AF65-F5344CB8AC3E}">
        <p14:creationId xmlns:p14="http://schemas.microsoft.com/office/powerpoint/2010/main" val="4129586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p:txBody>
          <a:bodyPr>
            <a:noAutofit/>
          </a:bodyPr>
          <a:lstStyle/>
          <a:p>
            <a:r>
              <a:rPr lang="en-US" sz="4800" dirty="0"/>
              <a:t>INTRODUCTORY MATTERS OF JONAH</a:t>
            </a:r>
          </a:p>
        </p:txBody>
      </p:sp>
      <p:sp>
        <p:nvSpPr>
          <p:cNvPr id="3" name="Content Placeholder 2">
            <a:extLst>
              <a:ext uri="{FF2B5EF4-FFF2-40B4-BE49-F238E27FC236}">
                <a16:creationId xmlns:a16="http://schemas.microsoft.com/office/drawing/2014/main" id="{C5BFB961-51C5-991A-403F-CB5BE02DA237}"/>
              </a:ext>
            </a:extLst>
          </p:cNvPr>
          <p:cNvSpPr>
            <a:spLocks noGrp="1"/>
          </p:cNvSpPr>
          <p:nvPr>
            <p:ph idx="1"/>
          </p:nvPr>
        </p:nvSpPr>
        <p:spPr>
          <a:xfrm>
            <a:off x="625002" y="1815165"/>
            <a:ext cx="11195937" cy="4351338"/>
          </a:xfrm>
        </p:spPr>
        <p:txBody>
          <a:bodyPr>
            <a:normAutofit/>
          </a:bodyPr>
          <a:lstStyle/>
          <a:p>
            <a:pPr marL="742950" indent="-742950">
              <a:buAutoNum type="arabicPeriod" startAt="7"/>
            </a:pPr>
            <a:r>
              <a:rPr lang="en-US" sz="3600" dirty="0"/>
              <a:t>Why was it written? (Purpose) </a:t>
            </a:r>
            <a:r>
              <a:rPr lang="fr-FR" sz="3600" b="1" dirty="0">
                <a:solidFill>
                  <a:srgbClr val="FFC000"/>
                </a:solidFill>
              </a:rPr>
              <a:t>Expose Israel’s ethnocentrism and encourage national repentance</a:t>
            </a:r>
            <a:endParaRPr lang="en-US" sz="3600" b="1" dirty="0">
              <a:solidFill>
                <a:srgbClr val="FFC000"/>
              </a:solidFill>
            </a:endParaRPr>
          </a:p>
          <a:p>
            <a:pPr marL="742950" indent="-742950">
              <a:buAutoNum type="arabicPeriod" startAt="7"/>
            </a:pPr>
            <a:r>
              <a:rPr lang="en-US" sz="3600" dirty="0"/>
              <a:t>What’s in it? (Survey) </a:t>
            </a:r>
            <a:r>
              <a:rPr lang="en-US" sz="3600" b="1" dirty="0">
                <a:solidFill>
                  <a:srgbClr val="FFC000"/>
                </a:solidFill>
              </a:rPr>
              <a:t>Defiance (1-2) Compliance (3-4)</a:t>
            </a:r>
          </a:p>
          <a:p>
            <a:pPr marL="742950" indent="-742950">
              <a:buAutoNum type="arabicPeriod" startAt="7"/>
            </a:pPr>
            <a:r>
              <a:rPr lang="en-US" sz="3600" dirty="0"/>
              <a:t>Christ in Jonah? </a:t>
            </a:r>
            <a:r>
              <a:rPr lang="en-US" sz="3600" b="1" dirty="0">
                <a:solidFill>
                  <a:srgbClr val="FFC000"/>
                </a:solidFill>
              </a:rPr>
              <a:t>Yes, through Messianic typology</a:t>
            </a:r>
          </a:p>
          <a:p>
            <a:pPr marL="742950" indent="-742950">
              <a:buAutoNum type="arabicPeriod" startAt="7"/>
            </a:pPr>
            <a:r>
              <a:rPr lang="en-US" sz="3600" dirty="0"/>
              <a:t>What makes this book unique? </a:t>
            </a:r>
            <a:r>
              <a:rPr lang="en-US" sz="3600" b="1" dirty="0">
                <a:solidFill>
                  <a:srgbClr val="FFC000"/>
                </a:solidFill>
              </a:rPr>
              <a:t>5 unique things</a:t>
            </a:r>
          </a:p>
          <a:p>
            <a:pPr marL="742950" indent="-742950">
              <a:buAutoNum type="arabicPeriod" startAt="7"/>
            </a:pPr>
            <a:r>
              <a:rPr lang="en-US" sz="3600" dirty="0"/>
              <a:t>Structure/outline of the book? </a:t>
            </a:r>
          </a:p>
        </p:txBody>
      </p:sp>
    </p:spTree>
    <p:extLst>
      <p:ext uri="{BB962C8B-B14F-4D97-AF65-F5344CB8AC3E}">
        <p14:creationId xmlns:p14="http://schemas.microsoft.com/office/powerpoint/2010/main" val="3001628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724B0-60D9-A3F5-378E-5EB1BE19033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51CD99-0F4A-F37B-47A7-47F0B35EEEE0}"/>
              </a:ext>
            </a:extLst>
          </p:cNvPr>
          <p:cNvSpPr>
            <a:spLocks noGrp="1"/>
          </p:cNvSpPr>
          <p:nvPr>
            <p:ph type="ftr" sz="quarter" idx="11"/>
          </p:nvPr>
        </p:nvSpPr>
        <p:spPr>
          <a:xfrm>
            <a:off x="1746343" y="6354724"/>
            <a:ext cx="908673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Cody H. Hughes, “Revival At Nineveh: An Exegesis Of Jonah 3:1–10,” </a:t>
            </a:r>
            <a:r>
              <a:rPr lang="en-US" i="1" dirty="0"/>
              <a:t>Journal of Dispensational Theology</a:t>
            </a:r>
            <a:r>
              <a:rPr lang="en-US" dirty="0"/>
              <a:t> 27, no. 75 (2023).</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itle 1">
            <a:extLst>
              <a:ext uri="{FF2B5EF4-FFF2-40B4-BE49-F238E27FC236}">
                <a16:creationId xmlns:a16="http://schemas.microsoft.com/office/drawing/2014/main" id="{AE5EDAD4-AAF3-7EA3-DB94-B879525A1197}"/>
              </a:ext>
            </a:extLst>
          </p:cNvPr>
          <p:cNvSpPr txBox="1">
            <a:spLocks/>
          </p:cNvSpPr>
          <p:nvPr/>
        </p:nvSpPr>
        <p:spPr>
          <a:xfrm>
            <a:off x="997043" y="620909"/>
            <a:ext cx="10515600"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“Revival At Nineveh”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66FBF83A-2233-DDDF-8977-42A506F717AD}"/>
              </a:ext>
            </a:extLst>
          </p:cNvPr>
          <p:cNvSpPr txBox="1">
            <a:spLocks/>
          </p:cNvSpPr>
          <p:nvPr/>
        </p:nvSpPr>
        <p:spPr>
          <a:xfrm>
            <a:off x="1178984" y="1673767"/>
            <a:ext cx="7196759" cy="468095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““They believed in God. The Hebrew term believe (</a:t>
            </a:r>
            <a:r>
              <a:rPr kumimoji="0" lang="he-IL"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יַּאֲמִ֛ינוּ</a:t>
            </a:r>
            <a:r>
              <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 means to trust, believe, accept as true, or to rely upon. When used as a verb, believe indicates the response of belief or trust in regard to facts, words, or people (Gen 15:6; Isa 28:16)… Faith always requires an object, and the object of the Ninevites trust was in the God of the Bible, Yahweh, due to the message of his prophet. As a result, the Ninevites experienced deliverance in every sense of the word, physically and spiritually (Jon 4:10).”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4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endParaRPr>
          </a:p>
        </p:txBody>
      </p:sp>
      <p:pic>
        <p:nvPicPr>
          <p:cNvPr id="1026" name="Picture 2">
            <a:extLst>
              <a:ext uri="{FF2B5EF4-FFF2-40B4-BE49-F238E27FC236}">
                <a16:creationId xmlns:a16="http://schemas.microsoft.com/office/drawing/2014/main" id="{0887309E-F2ED-A71E-D303-D978FE2AC2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583" t="6852" b="32222"/>
          <a:stretch>
            <a:fillRect/>
          </a:stretch>
        </p:blipFill>
        <p:spPr bwMode="auto">
          <a:xfrm>
            <a:off x="8824819" y="1673767"/>
            <a:ext cx="2370138" cy="401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783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162D0-B591-91B5-709C-B50FF02338D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2EDE042-4452-8FB6-13DB-80AD9C657674}"/>
              </a:ext>
            </a:extLst>
          </p:cNvPr>
          <p:cNvPicPr>
            <a:picLocks noChangeAspect="1"/>
          </p:cNvPicPr>
          <p:nvPr/>
        </p:nvPicPr>
        <p:blipFill>
          <a:blip r:embed="rId2"/>
          <a:srcRect l="3903" t="2970" b="15751"/>
          <a:stretch/>
        </p:blipFill>
        <p:spPr>
          <a:xfrm>
            <a:off x="-1" y="0"/>
            <a:ext cx="12192001" cy="6845630"/>
          </a:xfrm>
          <a:prstGeom prst="rect">
            <a:avLst/>
          </a:prstGeom>
        </p:spPr>
      </p:pic>
      <p:sp>
        <p:nvSpPr>
          <p:cNvPr id="6" name="TextBox 5">
            <a:extLst>
              <a:ext uri="{FF2B5EF4-FFF2-40B4-BE49-F238E27FC236}">
                <a16:creationId xmlns:a16="http://schemas.microsoft.com/office/drawing/2014/main" id="{098EB9DE-8D8F-6038-E3AA-806B7065E889}"/>
              </a:ext>
            </a:extLst>
          </p:cNvPr>
          <p:cNvSpPr txBox="1"/>
          <p:nvPr/>
        </p:nvSpPr>
        <p:spPr>
          <a:xfrm>
            <a:off x="5433391" y="791762"/>
            <a:ext cx="6228521" cy="2246769"/>
          </a:xfrm>
          <a:prstGeom prst="rect">
            <a:avLst/>
          </a:prstGeom>
          <a:noFill/>
        </p:spPr>
        <p:txBody>
          <a:bodyPr wrap="square" rtlCol="0">
            <a:spAutoFit/>
          </a:bodyPr>
          <a:lstStyle/>
          <a:p>
            <a:r>
              <a:rPr lang="en-US" sz="2800" dirty="0">
                <a:solidFill>
                  <a:srgbClr val="C00000"/>
                </a:solidFill>
              </a:rPr>
              <a:t>“</a:t>
            </a:r>
            <a:r>
              <a:rPr lang="en-US" sz="2800" b="1" dirty="0">
                <a:solidFill>
                  <a:srgbClr val="C00000"/>
                </a:solidFill>
              </a:rPr>
              <a:t>The men of Nineveh will stand up with this generation at the judgment</a:t>
            </a:r>
            <a:r>
              <a:rPr lang="en-US" sz="2800" dirty="0">
                <a:solidFill>
                  <a:srgbClr val="C00000"/>
                </a:solidFill>
              </a:rPr>
              <a:t>, and will condemn it because </a:t>
            </a:r>
            <a:r>
              <a:rPr lang="en-US" sz="2800" b="1" dirty="0">
                <a:solidFill>
                  <a:srgbClr val="C00000"/>
                </a:solidFill>
              </a:rPr>
              <a:t>they repented </a:t>
            </a:r>
            <a:r>
              <a:rPr lang="en-US" sz="2800" dirty="0">
                <a:solidFill>
                  <a:srgbClr val="C00000"/>
                </a:solidFill>
              </a:rPr>
              <a:t>at the preaching of Jonah; and behold, something greater than Jonah is here.</a:t>
            </a:r>
          </a:p>
        </p:txBody>
      </p:sp>
      <p:sp>
        <p:nvSpPr>
          <p:cNvPr id="7" name="TextBox 6">
            <a:extLst>
              <a:ext uri="{FF2B5EF4-FFF2-40B4-BE49-F238E27FC236}">
                <a16:creationId xmlns:a16="http://schemas.microsoft.com/office/drawing/2014/main" id="{E66EC76A-2A0C-C5F3-177D-41E63B473F84}"/>
              </a:ext>
            </a:extLst>
          </p:cNvPr>
          <p:cNvSpPr txBox="1"/>
          <p:nvPr/>
        </p:nvSpPr>
        <p:spPr>
          <a:xfrm>
            <a:off x="5565913" y="5984729"/>
            <a:ext cx="5486400" cy="584775"/>
          </a:xfrm>
          <a:prstGeom prst="rect">
            <a:avLst/>
          </a:prstGeom>
          <a:noFill/>
        </p:spPr>
        <p:txBody>
          <a:bodyPr wrap="square" rtlCol="0">
            <a:spAutoFit/>
          </a:bodyPr>
          <a:lstStyle/>
          <a:p>
            <a:r>
              <a:rPr lang="en-US" sz="3200" dirty="0"/>
              <a:t>Matthew 12:41c</a:t>
            </a:r>
          </a:p>
        </p:txBody>
      </p:sp>
    </p:spTree>
    <p:extLst>
      <p:ext uri="{BB962C8B-B14F-4D97-AF65-F5344CB8AC3E}">
        <p14:creationId xmlns:p14="http://schemas.microsoft.com/office/powerpoint/2010/main" val="122273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800" dirty="0"/>
              <a:t>The 3 Phases of Salvation</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3300" y="2030363"/>
            <a:ext cx="10312298" cy="377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6924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377D07-D2CA-F598-5DC5-09F135DAE2B1}"/>
              </a:ext>
            </a:extLst>
          </p:cNvPr>
          <p:cNvSpPr>
            <a:spLocks noGrp="1"/>
          </p:cNvSpPr>
          <p:nvPr>
            <p:ph type="ftr" sz="quarter" idx="11"/>
          </p:nvPr>
        </p:nvSpPr>
        <p:spPr/>
        <p:txBody>
          <a:bodyPr/>
          <a:lstStyle/>
          <a:p>
            <a:endParaRPr lang="en-US" dirty="0"/>
          </a:p>
        </p:txBody>
      </p:sp>
      <p:sp>
        <p:nvSpPr>
          <p:cNvPr id="3" name="Title 1">
            <a:extLst>
              <a:ext uri="{FF2B5EF4-FFF2-40B4-BE49-F238E27FC236}">
                <a16:creationId xmlns:a16="http://schemas.microsoft.com/office/drawing/2014/main" id="{DDC82D5A-1157-C489-78C3-35B0AE77DD41}"/>
              </a:ext>
            </a:extLst>
          </p:cNvPr>
          <p:cNvSpPr txBox="1">
            <a:spLocks/>
          </p:cNvSpPr>
          <p:nvPr/>
        </p:nvSpPr>
        <p:spPr>
          <a:xfrm>
            <a:off x="4255169" y="2766218"/>
            <a:ext cx="4359441" cy="1325563"/>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r>
              <a:rPr lang="en-US" sz="6600" dirty="0"/>
              <a:t>Conclusion</a:t>
            </a:r>
            <a:endParaRPr lang="en-US" sz="6600" dirty="0">
              <a:solidFill>
                <a:srgbClr val="FFC000"/>
              </a:solidFill>
            </a:endParaRPr>
          </a:p>
        </p:txBody>
      </p:sp>
    </p:spTree>
    <p:extLst>
      <p:ext uri="{BB962C8B-B14F-4D97-AF65-F5344CB8AC3E}">
        <p14:creationId xmlns:p14="http://schemas.microsoft.com/office/powerpoint/2010/main" val="65938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3EA4E-0A22-22A6-4831-CAAA3D4E7B27}"/>
              </a:ext>
            </a:extLst>
          </p:cNvPr>
          <p:cNvSpPr>
            <a:spLocks noGrp="1"/>
          </p:cNvSpPr>
          <p:nvPr>
            <p:ph type="title"/>
          </p:nvPr>
        </p:nvSpPr>
        <p:spPr>
          <a:xfrm>
            <a:off x="838200" y="257552"/>
            <a:ext cx="10515600" cy="1325563"/>
          </a:xfrm>
        </p:spPr>
        <p:txBody>
          <a:bodyPr>
            <a:normAutofit/>
          </a:bodyPr>
          <a:lstStyle/>
          <a:p>
            <a:r>
              <a:rPr lang="en-US" sz="6600" dirty="0"/>
              <a:t>What makes this book unique?</a:t>
            </a:r>
            <a:endParaRPr lang="en-US" sz="6600" dirty="0">
              <a:solidFill>
                <a:srgbClr val="FFC000"/>
              </a:solidFill>
            </a:endParaRPr>
          </a:p>
        </p:txBody>
      </p:sp>
      <p:sp>
        <p:nvSpPr>
          <p:cNvPr id="7" name="Content Placeholder 2">
            <a:extLst>
              <a:ext uri="{FF2B5EF4-FFF2-40B4-BE49-F238E27FC236}">
                <a16:creationId xmlns:a16="http://schemas.microsoft.com/office/drawing/2014/main" id="{54B4929B-F718-8D44-0CDF-866CFD9AE2DF}"/>
              </a:ext>
            </a:extLst>
          </p:cNvPr>
          <p:cNvSpPr>
            <a:spLocks noGrp="1"/>
          </p:cNvSpPr>
          <p:nvPr>
            <p:ph idx="1"/>
          </p:nvPr>
        </p:nvSpPr>
        <p:spPr>
          <a:xfrm>
            <a:off x="625002" y="1815164"/>
            <a:ext cx="11275449" cy="5042835"/>
          </a:xfrm>
        </p:spPr>
        <p:txBody>
          <a:bodyPr>
            <a:normAutofit/>
          </a:bodyPr>
          <a:lstStyle/>
          <a:p>
            <a:r>
              <a:rPr lang="en-US" dirty="0"/>
              <a:t>Disobedience may bring turmoil in the believer’s life, but God will always pursue in faithfulness.</a:t>
            </a:r>
          </a:p>
          <a:p>
            <a:r>
              <a:rPr lang="en-US" dirty="0"/>
              <a:t>God’s relentless love, grace, and mercy towards man.</a:t>
            </a:r>
          </a:p>
          <a:p>
            <a:r>
              <a:rPr lang="en-US" dirty="0"/>
              <a:t>God’s sovereignty</a:t>
            </a:r>
          </a:p>
          <a:p>
            <a:r>
              <a:rPr lang="en-US" dirty="0"/>
              <a:t>God’s/Israel’s missionary purpose</a:t>
            </a:r>
          </a:p>
          <a:p>
            <a:r>
              <a:rPr lang="en-US" dirty="0"/>
              <a:t>Examples of appropriate responses to God</a:t>
            </a:r>
          </a:p>
          <a:p>
            <a:endParaRPr lang="en-US" dirty="0"/>
          </a:p>
          <a:p>
            <a:endParaRPr lang="en-US" b="1" dirty="0">
              <a:solidFill>
                <a:srgbClr val="FFC000"/>
              </a:solidFill>
            </a:endParaRPr>
          </a:p>
          <a:p>
            <a:endParaRPr lang="en-US" dirty="0"/>
          </a:p>
          <a:p>
            <a:endParaRPr lang="en-US" dirty="0"/>
          </a:p>
        </p:txBody>
      </p:sp>
    </p:spTree>
    <p:extLst>
      <p:ext uri="{BB962C8B-B14F-4D97-AF65-F5344CB8AC3E}">
        <p14:creationId xmlns:p14="http://schemas.microsoft.com/office/powerpoint/2010/main" val="137512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32A5A-7DE6-A408-7B1D-D721BA73C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96FA2-0650-A713-D842-DFFD835C5CD7}"/>
              </a:ext>
            </a:extLst>
          </p:cNvPr>
          <p:cNvSpPr>
            <a:spLocks noGrp="1"/>
          </p:cNvSpPr>
          <p:nvPr>
            <p:ph type="title"/>
          </p:nvPr>
        </p:nvSpPr>
        <p:spPr/>
        <p:txBody>
          <a:bodyPr>
            <a:normAutofit/>
          </a:bodyPr>
          <a:lstStyle/>
          <a:p>
            <a:r>
              <a:rPr lang="en-US" dirty="0">
                <a:solidFill>
                  <a:srgbClr val="FFC000"/>
                </a:solidFill>
              </a:rPr>
              <a:t>A. The Preaching Prophet (3:1-10)</a:t>
            </a:r>
          </a:p>
        </p:txBody>
      </p:sp>
      <p:sp>
        <p:nvSpPr>
          <p:cNvPr id="3" name="Content Placeholder 2">
            <a:extLst>
              <a:ext uri="{FF2B5EF4-FFF2-40B4-BE49-F238E27FC236}">
                <a16:creationId xmlns:a16="http://schemas.microsoft.com/office/drawing/2014/main" id="{38A3244C-8530-4F31-0491-581133FDFC22}"/>
              </a:ext>
            </a:extLst>
          </p:cNvPr>
          <p:cNvSpPr>
            <a:spLocks noGrp="1"/>
          </p:cNvSpPr>
          <p:nvPr>
            <p:ph idx="1"/>
          </p:nvPr>
        </p:nvSpPr>
        <p:spPr>
          <a:xfrm>
            <a:off x="625002" y="1815165"/>
            <a:ext cx="11195937" cy="4351338"/>
          </a:xfrm>
        </p:spPr>
        <p:txBody>
          <a:bodyPr>
            <a:normAutofit/>
          </a:bodyPr>
          <a:lstStyle/>
          <a:p>
            <a:pPr marL="857250" indent="-857250">
              <a:buFont typeface="+mj-lt"/>
              <a:buAutoNum type="romanUcPeriod"/>
            </a:pPr>
            <a:r>
              <a:rPr lang="en-US" sz="3600" dirty="0"/>
              <a:t>Jonah’s re-commission (1-2)</a:t>
            </a:r>
          </a:p>
          <a:p>
            <a:pPr marL="1314450" lvl="1" indent="-857250">
              <a:buFont typeface="+mj-lt"/>
              <a:buAutoNum type="alphaLcParenR"/>
            </a:pPr>
            <a:r>
              <a:rPr lang="en-US" sz="2800" dirty="0">
                <a:solidFill>
                  <a:srgbClr val="FFC000"/>
                </a:solidFill>
              </a:rPr>
              <a:t>God’s attributes in action (1)</a:t>
            </a:r>
          </a:p>
          <a:p>
            <a:pPr marL="1314450" lvl="1" indent="-857250">
              <a:buFont typeface="+mj-lt"/>
              <a:buAutoNum type="alphaLcParenR"/>
            </a:pPr>
            <a:r>
              <a:rPr lang="en-US" sz="2800" dirty="0">
                <a:solidFill>
                  <a:srgbClr val="FFC000"/>
                </a:solidFill>
              </a:rPr>
              <a:t>God’s Instructions (2)</a:t>
            </a:r>
          </a:p>
          <a:p>
            <a:pPr marL="857250" indent="-857250">
              <a:buFont typeface="+mj-lt"/>
              <a:buAutoNum type="romanUcPeriod"/>
            </a:pPr>
            <a:r>
              <a:rPr lang="en-US" sz="3600" dirty="0"/>
              <a:t>Jonah’s sermon to Nineveh (3-4)</a:t>
            </a:r>
          </a:p>
          <a:p>
            <a:pPr marL="1314450" lvl="1" indent="-857250">
              <a:buFont typeface="+mj-lt"/>
              <a:buAutoNum type="alphaLcPeriod"/>
            </a:pPr>
            <a:r>
              <a:rPr lang="en-US" sz="3200" dirty="0">
                <a:solidFill>
                  <a:srgbClr val="FFC000"/>
                </a:solidFill>
              </a:rPr>
              <a:t>Jonah’s obedience (3)</a:t>
            </a:r>
          </a:p>
          <a:p>
            <a:pPr marL="1314450" lvl="1" indent="-857250">
              <a:buFont typeface="+mj-lt"/>
              <a:buAutoNum type="alphaLcPeriod"/>
            </a:pPr>
            <a:r>
              <a:rPr lang="en-US" sz="3200" dirty="0">
                <a:solidFill>
                  <a:srgbClr val="FFC000"/>
                </a:solidFill>
              </a:rPr>
              <a:t>Jonah’s sermon (4)</a:t>
            </a:r>
          </a:p>
          <a:p>
            <a:pPr marL="857250" indent="-857250">
              <a:buFont typeface="+mj-lt"/>
              <a:buAutoNum type="romanUcPeriod"/>
            </a:pPr>
            <a:r>
              <a:rPr lang="en-US" sz="3600" dirty="0"/>
              <a:t>Nineveh's response (5-9)</a:t>
            </a:r>
          </a:p>
          <a:p>
            <a:pPr marL="857250" indent="-857250">
              <a:buFont typeface="+mj-lt"/>
              <a:buAutoNum type="romanUcPeriod"/>
            </a:pPr>
            <a:r>
              <a:rPr lang="en-US" sz="3600" dirty="0"/>
              <a:t>God’s response (10)</a:t>
            </a:r>
          </a:p>
          <a:p>
            <a:pPr marL="857250" indent="-857250">
              <a:buFont typeface="+mj-lt"/>
              <a:buAutoNum type="romanUcPeriod"/>
            </a:pPr>
            <a:endParaRPr lang="en-US" sz="3600" b="1" dirty="0"/>
          </a:p>
          <a:p>
            <a:pPr marL="857250" indent="-857250">
              <a:buFont typeface="+mj-lt"/>
              <a:buAutoNum type="romanUcPeriod"/>
            </a:pPr>
            <a:endParaRPr lang="en-US" sz="3600" b="1" dirty="0"/>
          </a:p>
        </p:txBody>
      </p:sp>
    </p:spTree>
    <p:extLst>
      <p:ext uri="{BB962C8B-B14F-4D97-AF65-F5344CB8AC3E}">
        <p14:creationId xmlns:p14="http://schemas.microsoft.com/office/powerpoint/2010/main" val="2034130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BEB28-D6D6-842A-ABF8-41C9F23459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3B2231-5336-EC3C-51BB-362EF845D26F}"/>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65E5734A-2D68-6218-915E-D49971A89A01}"/>
              </a:ext>
            </a:extLst>
          </p:cNvPr>
          <p:cNvSpPr/>
          <p:nvPr/>
        </p:nvSpPr>
        <p:spPr>
          <a:xfrm>
            <a:off x="0"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36F6C6F-293A-150D-6244-893B0957BB04}"/>
              </a:ext>
            </a:extLst>
          </p:cNvPr>
          <p:cNvSpPr txBox="1"/>
          <p:nvPr/>
        </p:nvSpPr>
        <p:spPr>
          <a:xfrm>
            <a:off x="306664" y="1038537"/>
            <a:ext cx="11577168" cy="4878900"/>
          </a:xfrm>
          <a:prstGeom prst="rect">
            <a:avLst/>
          </a:prstGeom>
          <a:noFill/>
        </p:spPr>
        <p:txBody>
          <a:bodyPr wrap="square" rtlCol="0">
            <a:spAutoFit/>
          </a:bodyPr>
          <a:lstStyle/>
          <a:p>
            <a:pPr marL="457200" indent="-457200">
              <a:lnSpc>
                <a:spcPct val="200000"/>
              </a:lnSpc>
              <a:buFont typeface="Arial" panose="020B0604020202020204" pitchFamily="34" charset="0"/>
              <a:buChar char="•"/>
            </a:pPr>
            <a:r>
              <a:rPr lang="en-US" sz="3200" dirty="0">
                <a:solidFill>
                  <a:srgbClr val="FFC000"/>
                </a:solidFill>
                <a:latin typeface="Times New Roman" panose="02020603050405020304" pitchFamily="18" charset="0"/>
                <a:cs typeface="Times New Roman" panose="02020603050405020304" pitchFamily="18" charset="0"/>
              </a:rPr>
              <a:t>channun </a:t>
            </a:r>
            <a:r>
              <a:rPr lang="he-IL" sz="3200" dirty="0">
                <a:solidFill>
                  <a:srgbClr val="FFC000"/>
                </a:solidFill>
                <a:latin typeface="Times New Roman" panose="02020603050405020304" pitchFamily="18" charset="0"/>
                <a:cs typeface="Times New Roman" panose="02020603050405020304" pitchFamily="18" charset="0"/>
              </a:rPr>
              <a:t>חַנּוּן</a:t>
            </a:r>
            <a:r>
              <a:rPr lang="en-US" sz="3200" b="1" dirty="0">
                <a:solidFill>
                  <a:srgbClr val="FFC000"/>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gracious, kind, merciful</a:t>
            </a:r>
          </a:p>
          <a:p>
            <a:pPr marL="914400" lvl="1" indent="-457200">
              <a:lnSpc>
                <a:spcPct val="20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Root – </a:t>
            </a:r>
            <a:r>
              <a:rPr lang="en-US" sz="3200" i="1" dirty="0">
                <a:solidFill>
                  <a:schemeClr val="bg1"/>
                </a:solidFill>
                <a:latin typeface="Times New Roman" panose="02020603050405020304" pitchFamily="18" charset="0"/>
                <a:cs typeface="Times New Roman" panose="02020603050405020304" pitchFamily="18" charset="0"/>
              </a:rPr>
              <a:t>hen </a:t>
            </a:r>
            <a:r>
              <a:rPr lang="he-IL" sz="3200" dirty="0">
                <a:solidFill>
                  <a:schemeClr val="bg1"/>
                </a:solidFill>
                <a:latin typeface="Times New Roman" panose="02020603050405020304" pitchFamily="18" charset="0"/>
                <a:cs typeface="Times New Roman" panose="02020603050405020304" pitchFamily="18" charset="0"/>
              </a:rPr>
              <a:t>חַן</a:t>
            </a:r>
            <a:r>
              <a:rPr lang="en-US" sz="3200" dirty="0">
                <a:solidFill>
                  <a:schemeClr val="bg1"/>
                </a:solidFill>
                <a:latin typeface="Times New Roman" panose="02020603050405020304" pitchFamily="18" charset="0"/>
                <a:cs typeface="Times New Roman" panose="02020603050405020304" pitchFamily="18" charset="0"/>
              </a:rPr>
              <a:t> – grace, favor freely given</a:t>
            </a:r>
          </a:p>
          <a:p>
            <a:pPr marL="457200" indent="-457200">
              <a:lnSpc>
                <a:spcPct val="200000"/>
              </a:lnSpc>
              <a:buFont typeface="Arial" panose="020B0604020202020204" pitchFamily="34" charset="0"/>
              <a:buChar char="•"/>
            </a:pPr>
            <a:r>
              <a:rPr lang="en-US" sz="3200" dirty="0">
                <a:solidFill>
                  <a:srgbClr val="FFC000"/>
                </a:solidFill>
                <a:latin typeface="Times New Roman" panose="02020603050405020304" pitchFamily="18" charset="0"/>
                <a:cs typeface="Times New Roman" panose="02020603050405020304" pitchFamily="18" charset="0"/>
              </a:rPr>
              <a:t>rachum </a:t>
            </a:r>
            <a:r>
              <a:rPr lang="he-IL" sz="3200" dirty="0">
                <a:solidFill>
                  <a:srgbClr val="FFC000"/>
                </a:solidFill>
                <a:latin typeface="Times New Roman" panose="02020603050405020304" pitchFamily="18" charset="0"/>
                <a:cs typeface="Times New Roman" panose="02020603050405020304" pitchFamily="18" charset="0"/>
              </a:rPr>
              <a:t>רַחוּם</a:t>
            </a:r>
            <a:r>
              <a:rPr lang="en-US" sz="3200" dirty="0">
                <a:solidFill>
                  <a:schemeClr val="bg1"/>
                </a:solidFill>
                <a:latin typeface="Times New Roman" panose="02020603050405020304" pitchFamily="18" charset="0"/>
                <a:cs typeface="Times New Roman" panose="02020603050405020304" pitchFamily="18" charset="0"/>
              </a:rPr>
              <a:t> – compassionate, merciful</a:t>
            </a:r>
          </a:p>
          <a:p>
            <a:pPr marL="914400" lvl="1" indent="-457200">
              <a:lnSpc>
                <a:spcPct val="200000"/>
              </a:lnSpc>
              <a:buFont typeface="Arial" panose="020B0604020202020204" pitchFamily="34" charset="0"/>
              <a:buChar char="•"/>
            </a:pPr>
            <a:r>
              <a:rPr lang="en-US" sz="3200" dirty="0">
                <a:solidFill>
                  <a:schemeClr val="bg1"/>
                </a:solidFill>
                <a:latin typeface="Times New Roman" panose="02020603050405020304" pitchFamily="18" charset="0"/>
                <a:cs typeface="Times New Roman" panose="02020603050405020304" pitchFamily="18" charset="0"/>
              </a:rPr>
              <a:t>Root – </a:t>
            </a:r>
            <a:r>
              <a:rPr lang="en-US" sz="3200" i="1" dirty="0">
                <a:solidFill>
                  <a:schemeClr val="bg1"/>
                </a:solidFill>
                <a:latin typeface="Times New Roman" panose="02020603050405020304" pitchFamily="18" charset="0"/>
                <a:cs typeface="Times New Roman" panose="02020603050405020304" pitchFamily="18" charset="0"/>
              </a:rPr>
              <a:t>rehem</a:t>
            </a:r>
            <a:r>
              <a:rPr lang="en-US" sz="3200" dirty="0">
                <a:solidFill>
                  <a:schemeClr val="bg1"/>
                </a:solidFill>
                <a:latin typeface="Times New Roman" panose="02020603050405020304" pitchFamily="18" charset="0"/>
                <a:cs typeface="Times New Roman" panose="02020603050405020304" pitchFamily="18" charset="0"/>
              </a:rPr>
              <a:t> </a:t>
            </a:r>
            <a:r>
              <a:rPr lang="he-IL" sz="3200" dirty="0">
                <a:solidFill>
                  <a:schemeClr val="bg1"/>
                </a:solidFill>
                <a:latin typeface="Times New Roman" panose="02020603050405020304" pitchFamily="18" charset="0"/>
                <a:cs typeface="Times New Roman" panose="02020603050405020304" pitchFamily="18" charset="0"/>
              </a:rPr>
              <a:t>רחם</a:t>
            </a:r>
            <a:r>
              <a:rPr lang="en-US" sz="3200" dirty="0">
                <a:solidFill>
                  <a:schemeClr val="bg1"/>
                </a:solidFill>
                <a:latin typeface="Times New Roman" panose="02020603050405020304" pitchFamily="18" charset="0"/>
                <a:cs typeface="Times New Roman" panose="02020603050405020304" pitchFamily="18" charset="0"/>
              </a:rPr>
              <a:t> – womb, bowels</a:t>
            </a:r>
          </a:p>
          <a:p>
            <a:pPr marL="457200" indent="-457200">
              <a:lnSpc>
                <a:spcPct val="200000"/>
              </a:lnSpc>
              <a:buFont typeface="Arial" panose="020B0604020202020204" pitchFamily="34" charset="0"/>
              <a:buChar char="•"/>
            </a:pPr>
            <a:endParaRPr lang="en-US" sz="3200" dirty="0">
              <a:solidFill>
                <a:schemeClr val="bg1"/>
              </a:solidFill>
            </a:endParaRPr>
          </a:p>
        </p:txBody>
      </p:sp>
    </p:spTree>
    <p:extLst>
      <p:ext uri="{BB962C8B-B14F-4D97-AF65-F5344CB8AC3E}">
        <p14:creationId xmlns:p14="http://schemas.microsoft.com/office/powerpoint/2010/main" val="4040096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CCD20-E203-F90E-5C2D-51719CD837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247F32A-634D-3BB4-071E-5AC4CB936F4F}"/>
              </a:ext>
            </a:extLst>
          </p:cNvPr>
          <p:cNvPicPr>
            <a:picLocks noChangeAspect="1"/>
          </p:cNvPicPr>
          <p:nvPr/>
        </p:nvPicPr>
        <p:blipFill>
          <a:blip r:embed="rId2"/>
          <a:srcRect l="5547" r="5547"/>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71C06118-86C6-B77C-69D8-647D8FD56E91}"/>
              </a:ext>
            </a:extLst>
          </p:cNvPr>
          <p:cNvSpPr/>
          <p:nvPr/>
        </p:nvSpPr>
        <p:spPr>
          <a:xfrm>
            <a:off x="-1504" y="0"/>
            <a:ext cx="12193504" cy="6856718"/>
          </a:xfrm>
          <a:prstGeom prst="rect">
            <a:avLst/>
          </a:prstGeom>
          <a:solidFill>
            <a:schemeClr val="tx1">
              <a:lumMod val="85000"/>
              <a:lumOff val="15000"/>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p>
        </p:txBody>
      </p:sp>
      <p:sp>
        <p:nvSpPr>
          <p:cNvPr id="2" name="TextBox 1">
            <a:extLst>
              <a:ext uri="{FF2B5EF4-FFF2-40B4-BE49-F238E27FC236}">
                <a16:creationId xmlns:a16="http://schemas.microsoft.com/office/drawing/2014/main" id="{3E046577-1E7E-3401-E87D-E3BB98A86135}"/>
              </a:ext>
            </a:extLst>
          </p:cNvPr>
          <p:cNvSpPr txBox="1"/>
          <p:nvPr/>
        </p:nvSpPr>
        <p:spPr>
          <a:xfrm>
            <a:off x="306664" y="561459"/>
            <a:ext cx="11577168" cy="518667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3200" dirty="0">
                <a:solidFill>
                  <a:srgbClr val="FFC000"/>
                </a:solidFill>
              </a:rPr>
              <a:t>Mercy</a:t>
            </a:r>
            <a:r>
              <a:rPr lang="en-US" sz="3200" dirty="0">
                <a:solidFill>
                  <a:schemeClr val="accent3">
                    <a:lumMod val="40000"/>
                    <a:lumOff val="60000"/>
                  </a:schemeClr>
                </a:solidFill>
              </a:rPr>
              <a:t> - the undeserved kindness or forgiveness shown to someone who is guilty, suffering, or in need. </a:t>
            </a:r>
          </a:p>
          <a:p>
            <a:pPr marL="457200" indent="-457200">
              <a:lnSpc>
                <a:spcPct val="150000"/>
              </a:lnSpc>
              <a:buFont typeface="Arial" panose="020B0604020202020204" pitchFamily="34" charset="0"/>
              <a:buChar char="•"/>
            </a:pPr>
            <a:r>
              <a:rPr lang="en-US" sz="3200" dirty="0">
                <a:solidFill>
                  <a:srgbClr val="FFC000"/>
                </a:solidFill>
              </a:rPr>
              <a:t>Compassion</a:t>
            </a:r>
            <a:r>
              <a:rPr lang="en-US" sz="3200" dirty="0">
                <a:solidFill>
                  <a:schemeClr val="accent3">
                    <a:lumMod val="40000"/>
                    <a:lumOff val="60000"/>
                  </a:schemeClr>
                </a:solidFill>
              </a:rPr>
              <a:t> - the deep, heartfelt sympathy and willingness to relieve another’s distress—an active, emotional identification with the suffering of others which leads to action.</a:t>
            </a:r>
          </a:p>
          <a:p>
            <a:pPr marL="457200" indent="-457200">
              <a:lnSpc>
                <a:spcPct val="150000"/>
              </a:lnSpc>
              <a:buFont typeface="Arial" panose="020B0604020202020204" pitchFamily="34" charset="0"/>
              <a:buChar char="•"/>
            </a:pPr>
            <a:r>
              <a:rPr lang="en-US" sz="3200" dirty="0">
                <a:solidFill>
                  <a:srgbClr val="FFC000"/>
                </a:solidFill>
              </a:rPr>
              <a:t>Graciousness</a:t>
            </a:r>
            <a:r>
              <a:rPr lang="en-US" sz="3200" dirty="0">
                <a:solidFill>
                  <a:schemeClr val="accent3">
                    <a:lumMod val="40000"/>
                    <a:lumOff val="60000"/>
                  </a:schemeClr>
                </a:solidFill>
              </a:rPr>
              <a:t> - the undeserved kindness and or favor to men in need.</a:t>
            </a:r>
          </a:p>
        </p:txBody>
      </p:sp>
    </p:spTree>
    <p:extLst>
      <p:ext uri="{BB962C8B-B14F-4D97-AF65-F5344CB8AC3E}">
        <p14:creationId xmlns:p14="http://schemas.microsoft.com/office/powerpoint/2010/main" val="1583319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E4A24-F5EB-2F51-A0A6-4E6E9B690A2A}"/>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513FACD9-F82D-B273-7FA8-0558C770715D}"/>
              </a:ext>
            </a:extLst>
          </p:cNvPr>
          <p:cNvSpPr>
            <a:spLocks noGrp="1"/>
          </p:cNvSpPr>
          <p:nvPr>
            <p:ph type="ftr" sz="quarter" idx="11"/>
          </p:nvPr>
        </p:nvSpPr>
        <p:spPr>
          <a:xfrm>
            <a:off x="3383280" y="6354724"/>
            <a:ext cx="744980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Lewis Sperry Chafer, </a:t>
            </a:r>
            <a:r>
              <a:rPr kumimoji="0" lang="en-US" sz="1200" b="0" i="1" u="none" strike="noStrike" kern="1200" cap="none" spc="0" normalizeH="0" baseline="0" noProof="0" dirty="0">
                <a:ln>
                  <a:noFill/>
                </a:ln>
                <a:solidFill>
                  <a:prstClr val="black">
                    <a:tint val="75000"/>
                  </a:prstClr>
                </a:solidFill>
                <a:effectLst/>
                <a:uLnTx/>
                <a:uFillTx/>
                <a:latin typeface="Calibri"/>
                <a:ea typeface="+mn-ea"/>
                <a:cs typeface="+mn-cs"/>
              </a:rPr>
              <a:t>Grace</a:t>
            </a: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 (Philadelphia, PA: Sunday School Times Company, 1922), 4-16.</a:t>
            </a:r>
          </a:p>
        </p:txBody>
      </p:sp>
      <p:pic>
        <p:nvPicPr>
          <p:cNvPr id="4" name="Picture 3">
            <a:extLst>
              <a:ext uri="{FF2B5EF4-FFF2-40B4-BE49-F238E27FC236}">
                <a16:creationId xmlns:a16="http://schemas.microsoft.com/office/drawing/2014/main" id="{3788EF5D-265E-A3F6-A530-43FA223EE1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47267" y="1869954"/>
            <a:ext cx="2438986" cy="39053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060D0BE-DCB1-5D6F-54F8-F498A00ED396}"/>
              </a:ext>
            </a:extLst>
          </p:cNvPr>
          <p:cNvPicPr>
            <a:picLocks noChangeAspect="1"/>
          </p:cNvPicPr>
          <p:nvPr/>
        </p:nvPicPr>
        <p:blipFill rotWithShape="1">
          <a:blip r:embed="rId3">
            <a:extLst>
              <a:ext uri="{28A0092B-C50C-407E-A947-70E740481C1C}">
                <a14:useLocalDpi xmlns:a14="http://schemas.microsoft.com/office/drawing/2010/main" val="0"/>
              </a:ext>
            </a:extLst>
          </a:blip>
          <a:srcRect l="20735" r="20735"/>
          <a:stretch/>
        </p:blipFill>
        <p:spPr>
          <a:xfrm>
            <a:off x="405747" y="1869954"/>
            <a:ext cx="1331451" cy="1517288"/>
          </a:xfrm>
          <a:prstGeom prst="rect">
            <a:avLst/>
          </a:prstGeom>
        </p:spPr>
      </p:pic>
      <p:sp>
        <p:nvSpPr>
          <p:cNvPr id="6" name="Title 1">
            <a:extLst>
              <a:ext uri="{FF2B5EF4-FFF2-40B4-BE49-F238E27FC236}">
                <a16:creationId xmlns:a16="http://schemas.microsoft.com/office/drawing/2014/main" id="{E5D3DEC9-BCD9-F6B6-10C4-D17231DC4D7A}"/>
              </a:ext>
            </a:extLst>
          </p:cNvPr>
          <p:cNvSpPr txBox="1">
            <a:spLocks/>
          </p:cNvSpPr>
          <p:nvPr/>
        </p:nvSpPr>
        <p:spPr>
          <a:xfrm>
            <a:off x="435703" y="524268"/>
            <a:ext cx="10515600" cy="766287"/>
          </a:xfrm>
          <a:prstGeom prst="rect">
            <a:avLst/>
          </a:prstGeom>
        </p:spPr>
        <p:txBody>
          <a:bodyPr>
            <a:normAutofit/>
          </a:bodyPr>
          <a:lstStyle>
            <a:lvl1pPr algn="l" defTabSz="914400" rtl="0" eaLnBrk="1" latinLnBrk="0" hangingPunct="1">
              <a:lnSpc>
                <a:spcPct val="90000"/>
              </a:lnSpc>
              <a:spcBef>
                <a:spcPct val="0"/>
              </a:spcBef>
              <a:buNone/>
              <a:defRPr sz="6000" kern="1200">
                <a:solidFill>
                  <a:schemeClr val="bg1"/>
                </a:solidFill>
                <a:latin typeface="Perpetua" panose="02020502060401020303" pitchFamily="18" charset="0"/>
                <a:ea typeface="+mj-ea"/>
                <a:cs typeface="Browallia New" panose="020B0502040204020203" pitchFamily="34" charset="-34"/>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Perpetua" panose="02020502060401020303" pitchFamily="18" charset="0"/>
                <a:ea typeface="+mj-ea"/>
                <a:cs typeface="Browallia New" panose="020B0502040204020203" pitchFamily="34" charset="-34"/>
              </a:rPr>
              <a:t>“Grace: An Exposition of God’s Marvelous Gift” </a:t>
            </a:r>
            <a:endParaRPr kumimoji="0" lang="en-US" sz="4400" b="0" i="0" u="none" strike="noStrike" kern="1200" cap="none" spc="0" normalizeH="0" baseline="0" noProof="0" dirty="0">
              <a:ln>
                <a:noFill/>
              </a:ln>
              <a:solidFill>
                <a:srgbClr val="FFC000"/>
              </a:solidFill>
              <a:effectLst/>
              <a:uLnTx/>
              <a:uFillTx/>
              <a:latin typeface="Perpetua" panose="02020502060401020303" pitchFamily="18" charset="0"/>
              <a:ea typeface="+mj-ea"/>
              <a:cs typeface="Browallia New" panose="020B0502040204020203" pitchFamily="34" charset="-34"/>
            </a:endParaRPr>
          </a:p>
        </p:txBody>
      </p:sp>
      <p:sp>
        <p:nvSpPr>
          <p:cNvPr id="7" name="Content Placeholder 2">
            <a:extLst>
              <a:ext uri="{FF2B5EF4-FFF2-40B4-BE49-F238E27FC236}">
                <a16:creationId xmlns:a16="http://schemas.microsoft.com/office/drawing/2014/main" id="{AE088569-ED95-EBD6-E4DB-25B5DD7B34EE}"/>
              </a:ext>
            </a:extLst>
          </p:cNvPr>
          <p:cNvSpPr txBox="1">
            <a:spLocks/>
          </p:cNvSpPr>
          <p:nvPr/>
        </p:nvSpPr>
        <p:spPr>
          <a:xfrm>
            <a:off x="1988820" y="1773073"/>
            <a:ext cx="6986512" cy="446401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bg1"/>
                </a:solidFill>
                <a:latin typeface="+mn-lt"/>
                <a:ea typeface="+mn-ea"/>
                <a:cs typeface="Browallia New" panose="020B0604020202020204" pitchFamily="34" charset="-34"/>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bg1"/>
                </a:solidFill>
                <a:latin typeface="+mn-lt"/>
                <a:ea typeface="+mn-ea"/>
                <a:cs typeface="Browallia New" panose="020B0604020202020204" pitchFamily="34"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bg1"/>
                </a:solidFill>
                <a:latin typeface="+mn-lt"/>
                <a:ea typeface="+mn-ea"/>
                <a:cs typeface="Browallia New" panose="020B0604020202020204" pitchFamily="34"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latin typeface="+mn-lt"/>
                <a:ea typeface="+mn-ea"/>
                <a:cs typeface="Browallia New" panose="020B0604020202020204" pitchFamily="34"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i="0" u="none" strike="noStrike" kern="1200" cap="none" spc="0" normalizeH="0" baseline="0" noProof="0" dirty="0">
                <a:ln>
                  <a:noFill/>
                </a:ln>
                <a:solidFill>
                  <a:srgbClr val="FFC000"/>
                </a:solidFill>
                <a:effectLst/>
                <a:uLnTx/>
                <a:uFillTx/>
                <a:latin typeface="Calibri"/>
                <a:ea typeface="+mn-ea"/>
                <a:cs typeface="Browallia New" panose="020B0604020202020204" pitchFamily="34" charset="-34"/>
              </a:rPr>
              <a:t>Grace is not withheld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be lessened because of demerit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cannot incur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not exercised in the just 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is never the over-payment of a debt</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unsaved</a:t>
            </a:r>
          </a:p>
          <a:p>
            <a:pPr marL="742950" marR="0" lvl="0" indent="-7429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white"/>
                </a:solidFill>
                <a:effectLst/>
                <a:uLnTx/>
                <a:uFillTx/>
                <a:latin typeface="Calibri"/>
                <a:ea typeface="+mn-ea"/>
                <a:cs typeface="Browallia New" panose="020B0604020202020204" pitchFamily="34" charset="-34"/>
              </a:rPr>
              <a:t>Grace does not appear in the immediate divine dealings with the sins of the saved</a:t>
            </a:r>
          </a:p>
        </p:txBody>
      </p:sp>
    </p:spTree>
    <p:extLst>
      <p:ext uri="{BB962C8B-B14F-4D97-AF65-F5344CB8AC3E}">
        <p14:creationId xmlns:p14="http://schemas.microsoft.com/office/powerpoint/2010/main" val="3130531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36BFF-E17E-F098-177B-97D0E062F8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246B94-5CDD-D7A3-7A79-86575357FE3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993" y="12371"/>
            <a:ext cx="12148013" cy="6833257"/>
          </a:xfrm>
          <a:prstGeom prst="rect">
            <a:avLst/>
          </a:prstGeom>
        </p:spPr>
      </p:pic>
      <p:sp>
        <p:nvSpPr>
          <p:cNvPr id="2" name="Rectangle: Rounded Corners 1">
            <a:extLst>
              <a:ext uri="{FF2B5EF4-FFF2-40B4-BE49-F238E27FC236}">
                <a16:creationId xmlns:a16="http://schemas.microsoft.com/office/drawing/2014/main" id="{023F69A8-D0DC-DD12-C05C-3C6D17FCE1BA}"/>
              </a:ext>
            </a:extLst>
          </p:cNvPr>
          <p:cNvSpPr/>
          <p:nvPr/>
        </p:nvSpPr>
        <p:spPr>
          <a:xfrm>
            <a:off x="21993" y="5156200"/>
            <a:ext cx="12148013" cy="1663700"/>
          </a:xfrm>
          <a:prstGeom prst="roundRect">
            <a:avLst>
              <a:gd name="adj" fmla="val 0"/>
            </a:avLst>
          </a:prstGeom>
          <a:solidFill>
            <a:schemeClr val="bg1">
              <a:lumMod val="95000"/>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6D9EF23-AEEF-D44B-C2C1-504CD584D871}"/>
              </a:ext>
            </a:extLst>
          </p:cNvPr>
          <p:cNvSpPr txBox="1"/>
          <p:nvPr/>
        </p:nvSpPr>
        <p:spPr>
          <a:xfrm>
            <a:off x="473479" y="5340566"/>
            <a:ext cx="11718521" cy="1077218"/>
          </a:xfrm>
          <a:prstGeom prst="rect">
            <a:avLst/>
          </a:prstGeom>
          <a:noFill/>
        </p:spPr>
        <p:txBody>
          <a:bodyPr wrap="square" rtlCol="0">
            <a:spAutoFit/>
          </a:bodyPr>
          <a:lstStyle/>
          <a:p>
            <a:r>
              <a:rPr lang="en-US" sz="3200" b="1" dirty="0"/>
              <a:t>“Then the LORD commanded the fish, and it vomited Jonah up onto the dry land.”</a:t>
            </a:r>
          </a:p>
        </p:txBody>
      </p:sp>
      <p:sp>
        <p:nvSpPr>
          <p:cNvPr id="7" name="TextBox 6">
            <a:extLst>
              <a:ext uri="{FF2B5EF4-FFF2-40B4-BE49-F238E27FC236}">
                <a16:creationId xmlns:a16="http://schemas.microsoft.com/office/drawing/2014/main" id="{722CE67B-EDF4-7D0E-E117-FAD719E7B34C}"/>
              </a:ext>
            </a:extLst>
          </p:cNvPr>
          <p:cNvSpPr txBox="1"/>
          <p:nvPr/>
        </p:nvSpPr>
        <p:spPr>
          <a:xfrm>
            <a:off x="6332739" y="6125397"/>
            <a:ext cx="5486400" cy="584775"/>
          </a:xfrm>
          <a:prstGeom prst="rect">
            <a:avLst/>
          </a:prstGeom>
          <a:noFill/>
        </p:spPr>
        <p:txBody>
          <a:bodyPr wrap="square" rtlCol="0">
            <a:spAutoFit/>
          </a:bodyPr>
          <a:lstStyle/>
          <a:p>
            <a:pPr algn="r"/>
            <a:r>
              <a:rPr lang="en-US" sz="3200" b="1" dirty="0"/>
              <a:t>Jonah 2:10</a:t>
            </a:r>
          </a:p>
        </p:txBody>
      </p:sp>
    </p:spTree>
    <p:extLst>
      <p:ext uri="{BB962C8B-B14F-4D97-AF65-F5344CB8AC3E}">
        <p14:creationId xmlns:p14="http://schemas.microsoft.com/office/powerpoint/2010/main" val="1551488691"/>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
      <a:majorFont>
        <a:latin typeface="Anime Ace 3 BB"/>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11116</TotalTime>
  <Words>1956</Words>
  <Application>Microsoft Office PowerPoint</Application>
  <PresentationFormat>Widescreen</PresentationFormat>
  <Paragraphs>139</Paragraphs>
  <Slides>33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Aptos</vt:lpstr>
      <vt:lpstr>Arial</vt:lpstr>
      <vt:lpstr>Calibri</vt:lpstr>
      <vt:lpstr>Perpetua</vt:lpstr>
      <vt:lpstr>Times New Roman</vt:lpstr>
      <vt:lpstr>1_Office Theme</vt:lpstr>
      <vt:lpstr>2_Office Theme</vt:lpstr>
      <vt:lpstr>PowerPoint Presentation</vt:lpstr>
      <vt:lpstr>INTRODUCTORY MATTERS OF JONAH</vt:lpstr>
      <vt:lpstr>INTRODUCTORY MATTERS OF JONAH</vt:lpstr>
      <vt:lpstr>What makes this book unique?</vt:lpstr>
      <vt:lpstr>A. The Preaching Prophet (3:1-10)</vt:lpstr>
      <vt:lpstr>PowerPoint Presentation</vt:lpstr>
      <vt:lpstr>PowerPoint Presentation</vt:lpstr>
      <vt:lpstr>PowerPoint Presentation</vt:lpstr>
      <vt:lpstr>PowerPoint Presentation</vt:lpstr>
      <vt:lpstr>A. The Preaching Prophet (3:1-10)</vt:lpstr>
      <vt:lpstr>Exodus 24:2-3</vt:lpstr>
      <vt:lpstr>Jeremiah 1:17</vt:lpstr>
      <vt:lpstr>Jeremiah 1:17</vt:lpstr>
      <vt:lpstr>Ezra 2:7</vt:lpstr>
      <vt:lpstr>John 1:18</vt:lpstr>
      <vt:lpstr>2 Tim 4:3-4</vt:lpstr>
      <vt:lpstr>2 Tim 4:3-4</vt:lpstr>
      <vt:lpstr>2 Tim 4:1-2</vt:lpstr>
      <vt:lpstr>Acts 20:26-28</vt:lpstr>
      <vt:lpstr>Ezekiel 33:7-9</vt:lpstr>
      <vt:lpstr>A. The Preaching Prophet (3:1-10)</vt:lpstr>
      <vt:lpstr>PowerPoint Presentation</vt:lpstr>
      <vt:lpstr>INTRODUCTORY MATTERS OF JONAH</vt:lpstr>
      <vt:lpstr>A. The Preaching Prophet (3:1-10)</vt:lpstr>
      <vt:lpstr>PowerPoint Presentation</vt:lpstr>
      <vt:lpstr>A. The Preaching Prophet (3:1-10)</vt:lpstr>
      <vt:lpstr>INTRODUCTORY MATTERS OF JONAH</vt:lpstr>
      <vt:lpstr>PowerPoint Presentation</vt:lpstr>
      <vt:lpstr>PowerPoint Presentation</vt:lpstr>
      <vt:lpstr>PowerPoint Presentation</vt:lpstr>
      <vt:lpstr>PowerPoint Presentation</vt:lpstr>
      <vt:lpstr>The 3 Phases of Salvation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Morris</dc:creator>
  <cp:lastModifiedBy>Michael Wrenn</cp:lastModifiedBy>
  <cp:revision>5</cp:revision>
  <dcterms:created xsi:type="dcterms:W3CDTF">2023-10-01T06:05:59Z</dcterms:created>
  <dcterms:modified xsi:type="dcterms:W3CDTF">2026-03-15T12:16:48Z</dcterms:modified>
</cp:coreProperties>
</file>