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handoutMasterIdLst>
    <p:handoutMasterId r:id="rId52"/>
  </p:handoutMasterIdLst>
  <p:sldIdLst>
    <p:sldId id="7044" r:id="rId2"/>
    <p:sldId id="7045" r:id="rId3"/>
    <p:sldId id="7046" r:id="rId4"/>
    <p:sldId id="7047" r:id="rId5"/>
    <p:sldId id="7048" r:id="rId6"/>
    <p:sldId id="7049" r:id="rId7"/>
    <p:sldId id="7111" r:id="rId8"/>
    <p:sldId id="7112" r:id="rId9"/>
    <p:sldId id="7200" r:id="rId10"/>
    <p:sldId id="7192" r:id="rId11"/>
    <p:sldId id="7201" r:id="rId12"/>
    <p:sldId id="7193" r:id="rId13"/>
    <p:sldId id="7195" r:id="rId14"/>
    <p:sldId id="7194" r:id="rId15"/>
    <p:sldId id="7196" r:id="rId16"/>
    <p:sldId id="7197" r:id="rId17"/>
    <p:sldId id="7114" r:id="rId18"/>
    <p:sldId id="7115" r:id="rId19"/>
    <p:sldId id="7178" r:id="rId20"/>
    <p:sldId id="2219" r:id="rId21"/>
    <p:sldId id="7113" r:id="rId22"/>
    <p:sldId id="7180" r:id="rId23"/>
    <p:sldId id="6873" r:id="rId24"/>
    <p:sldId id="7181" r:id="rId25"/>
    <p:sldId id="7116" r:id="rId26"/>
    <p:sldId id="7182" r:id="rId27"/>
    <p:sldId id="7183" r:id="rId28"/>
    <p:sldId id="7120" r:id="rId29"/>
    <p:sldId id="7184" r:id="rId30"/>
    <p:sldId id="7121" r:id="rId31"/>
    <p:sldId id="7117" r:id="rId32"/>
    <p:sldId id="2153" r:id="rId33"/>
    <p:sldId id="7185" r:id="rId34"/>
    <p:sldId id="7186" r:id="rId35"/>
    <p:sldId id="7187" r:id="rId36"/>
    <p:sldId id="7015" r:id="rId37"/>
    <p:sldId id="7014" r:id="rId38"/>
    <p:sldId id="7118" r:id="rId39"/>
    <p:sldId id="7199" r:id="rId40"/>
    <p:sldId id="2331" r:id="rId41"/>
    <p:sldId id="272" r:id="rId42"/>
    <p:sldId id="7119" r:id="rId43"/>
    <p:sldId id="7122" r:id="rId44"/>
    <p:sldId id="7198" r:id="rId45"/>
    <p:sldId id="7123" r:id="rId46"/>
    <p:sldId id="7124" r:id="rId47"/>
    <p:sldId id="7125" r:id="rId48"/>
    <p:sldId id="7202" r:id="rId49"/>
    <p:sldId id="6956" r:id="rId5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118" d="100"/>
          <a:sy n="118" d="100"/>
        </p:scale>
        <p:origin x="11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411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029 - 6v14-22 </a:t>
            </a:r>
          </a:p>
          <a:p>
            <a:pPr>
              <a:defRPr/>
            </a:pPr>
            <a:r>
              <a:rPr lang="en-US" sz="1600" dirty="0"/>
              <a:t>03-21-2021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3/12/2026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17</a:t>
            </a:fld>
            <a:endParaRPr lang="en-US" altLang="en-US" dirty="0"/>
          </a:p>
        </p:txBody>
      </p:sp>
    </p:spTree>
    <p:extLst>
      <p:ext uri="{BB962C8B-B14F-4D97-AF65-F5344CB8AC3E}">
        <p14:creationId xmlns:p14="http://schemas.microsoft.com/office/powerpoint/2010/main" val="188018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164408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Dr. Andy Woods</a:t>
            </a:r>
          </a:p>
        </p:txBody>
      </p:sp>
      <p:sp>
        <p:nvSpPr>
          <p:cNvPr id="5" name="Date Placeholder 4"/>
          <p:cNvSpPr>
            <a:spLocks noGrp="1"/>
          </p:cNvSpPr>
          <p:nvPr>
            <p:ph type="dt" idx="1"/>
          </p:nvPr>
        </p:nvSpPr>
        <p:spPr/>
        <p:txBody>
          <a:bodyPr/>
          <a:lstStyle/>
          <a:p>
            <a:pPr>
              <a:defRPr/>
            </a:pPr>
            <a:r>
              <a:rPr lang="en-US" dirty="0"/>
              <a:t>9/11/2016</a:t>
            </a:r>
          </a:p>
        </p:txBody>
      </p:sp>
      <p:sp>
        <p:nvSpPr>
          <p:cNvPr id="6" name="Footer Placeholder 5"/>
          <p:cNvSpPr>
            <a:spLocks noGrp="1"/>
          </p:cNvSpPr>
          <p:nvPr>
            <p:ph type="ftr" sz="quarter" idx="4"/>
          </p:nvPr>
        </p:nvSpPr>
        <p:spPr/>
        <p:txBody>
          <a:bodyPr/>
          <a:lstStyle/>
          <a:p>
            <a:pPr>
              <a:defRPr/>
            </a:pPr>
            <a:r>
              <a:rPr lang="en-US" dirty="0"/>
              <a:t>Sugar Land Bible Church</a:t>
            </a:r>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49</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dirty="0"/>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dirty="0"/>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dirty="0"/>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572083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BACD5C-721D-4620-9BE3-71CB2888C0E7}" type="slidenum">
              <a:rPr lang="en-US"/>
              <a:pPr>
                <a:defRPr/>
              </a:pPr>
              <a:t>‹#›</a:t>
            </a:fld>
            <a:endParaRPr lang="en-US" dirty="0"/>
          </a:p>
        </p:txBody>
      </p:sp>
    </p:spTree>
    <p:extLst>
      <p:ext uri="{BB962C8B-B14F-4D97-AF65-F5344CB8AC3E}">
        <p14:creationId xmlns:p14="http://schemas.microsoft.com/office/powerpoint/2010/main" val="1044167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Date Placeholder 4">
            <a:extLst>
              <a:ext uri="{FF2B5EF4-FFF2-40B4-BE49-F238E27FC236}">
                <a16:creationId xmlns:a16="http://schemas.microsoft.com/office/drawing/2014/main" id="{C554A83C-80B4-4452-AD5F-CE47F1AEAA2C}"/>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A246028D-4493-4342-AF7C-9746886B777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7176A5B6-EC48-42AA-AE88-CDE215A52D69}"/>
              </a:ext>
            </a:extLst>
          </p:cNvPr>
          <p:cNvSpPr>
            <a:spLocks noGrp="1"/>
          </p:cNvSpPr>
          <p:nvPr>
            <p:ph type="sldNum" sz="quarter" idx="12"/>
          </p:nvPr>
        </p:nvSpPr>
        <p:spPr/>
        <p:txBody>
          <a:bodyPr/>
          <a:lstStyle>
            <a:lvl1pPr>
              <a:defRPr/>
            </a:lvl1pPr>
          </a:lstStyle>
          <a:p>
            <a:fld id="{5B801907-E13D-49E7-B97C-B7D64D3A8369}" type="slidenum">
              <a:rPr lang="en-US" altLang="en-US"/>
              <a:pPr/>
              <a:t>‹#›</a:t>
            </a:fld>
            <a:endParaRPr lang="en-US" altLang="en-US" dirty="0"/>
          </a:p>
        </p:txBody>
      </p:sp>
    </p:spTree>
    <p:extLst>
      <p:ext uri="{BB962C8B-B14F-4D97-AF65-F5344CB8AC3E}">
        <p14:creationId xmlns:p14="http://schemas.microsoft.com/office/powerpoint/2010/main" val="322424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 id="2147488920" r:id="rId14"/>
    <p:sldLayoutId id="214748892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Génesis 6-9</a:t>
            </a:r>
          </a:p>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El Diluvio y la Continuación de la Promesa Mesiánica </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396" y="1966546"/>
            <a:ext cx="6705600" cy="3519854"/>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1349001" y="4953000"/>
            <a:ext cx="6445995" cy="400110"/>
          </a:xfrm>
          <a:prstGeom prst="rect">
            <a:avLst/>
          </a:prstGeom>
          <a:noFill/>
        </p:spPr>
        <p:txBody>
          <a:bodyPr wrap="none" rtlCol="0">
            <a:spAutoFit/>
          </a:bodyPr>
          <a:lstStyle/>
          <a:p>
            <a:r>
              <a:rPr lang="en-US" sz="2000" dirty="0">
                <a:solidFill>
                  <a:schemeClr val="tx1">
                    <a:lumMod val="75000"/>
                  </a:schemeClr>
                </a:solidFill>
                <a:latin typeface="Century Gothic" panose="020B0502020202020204" pitchFamily="34" charset="0"/>
              </a:rPr>
              <a:t>el libro de los orígenes         |   por  dr. andy woods</a:t>
            </a:r>
            <a:endParaRPr lang="es-CO" sz="20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98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524000" y="228600"/>
            <a:ext cx="49530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La Instrucción de Dios</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(Gén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estructura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razón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Los animales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comida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obediencia (6:22)</a:t>
            </a:r>
          </a:p>
        </p:txBody>
      </p:sp>
      <p:pic>
        <p:nvPicPr>
          <p:cNvPr id="2" name="Picture 1">
            <a:extLst>
              <a:ext uri="{FF2B5EF4-FFF2-40B4-BE49-F238E27FC236}">
                <a16:creationId xmlns:a16="http://schemas.microsoft.com/office/drawing/2014/main" id="{35E6133E-E44E-6F02-0BC8-2026E3F15769}"/>
              </a:ext>
            </a:extLst>
          </p:cNvPr>
          <p:cNvPicPr>
            <a:picLocks noChangeAspect="1"/>
          </p:cNvPicPr>
          <p:nvPr/>
        </p:nvPicPr>
        <p:blipFill>
          <a:blip r:embed="rId2"/>
          <a:stretch>
            <a:fillRect/>
          </a:stretch>
        </p:blipFill>
        <p:spPr>
          <a:xfrm>
            <a:off x="7315200" y="101582"/>
            <a:ext cx="1743607" cy="1249788"/>
          </a:xfrm>
          <a:prstGeom prst="rect">
            <a:avLst/>
          </a:prstGeom>
        </p:spPr>
      </p:pic>
    </p:spTree>
    <p:extLst>
      <p:ext uri="{BB962C8B-B14F-4D97-AF65-F5344CB8AC3E}">
        <p14:creationId xmlns:p14="http://schemas.microsoft.com/office/powerpoint/2010/main" val="4794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16665-7F53-C7B5-1BD9-2FE1BF3CED71}"/>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4808839F-8B27-F9FF-FD94-CC258CF5500C}"/>
              </a:ext>
            </a:extLst>
          </p:cNvPr>
          <p:cNvSpPr>
            <a:spLocks noGrp="1" noChangeArrowheads="1"/>
          </p:cNvSpPr>
          <p:nvPr>
            <p:ph type="title"/>
          </p:nvPr>
        </p:nvSpPr>
        <p:spPr>
          <a:xfrm>
            <a:off x="1524000" y="228600"/>
            <a:ext cx="49530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La Instrucción de Dios</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(Gén 6:14-22)</a:t>
            </a:r>
          </a:p>
        </p:txBody>
      </p:sp>
      <p:sp>
        <p:nvSpPr>
          <p:cNvPr id="124931" name="Rectangle 3">
            <a:extLst>
              <a:ext uri="{FF2B5EF4-FFF2-40B4-BE49-F238E27FC236}">
                <a16:creationId xmlns:a16="http://schemas.microsoft.com/office/drawing/2014/main" id="{F84AB41F-2520-4A4A-BBD1-9AF6EF2F3F65}"/>
              </a:ext>
            </a:extLst>
          </p:cNvPr>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 estructura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razón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Los animales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comida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obediencia (6:22)</a:t>
            </a:r>
          </a:p>
        </p:txBody>
      </p:sp>
      <p:pic>
        <p:nvPicPr>
          <p:cNvPr id="2" name="Picture 1">
            <a:extLst>
              <a:ext uri="{FF2B5EF4-FFF2-40B4-BE49-F238E27FC236}">
                <a16:creationId xmlns:a16="http://schemas.microsoft.com/office/drawing/2014/main" id="{35A58DA3-C6E5-655D-4AC5-260E768410B4}"/>
              </a:ext>
            </a:extLst>
          </p:cNvPr>
          <p:cNvPicPr>
            <a:picLocks noChangeAspect="1"/>
          </p:cNvPicPr>
          <p:nvPr/>
        </p:nvPicPr>
        <p:blipFill>
          <a:blip r:embed="rId2"/>
          <a:stretch>
            <a:fillRect/>
          </a:stretch>
        </p:blipFill>
        <p:spPr>
          <a:xfrm>
            <a:off x="7315200" y="101582"/>
            <a:ext cx="1743607" cy="1249788"/>
          </a:xfrm>
          <a:prstGeom prst="rect">
            <a:avLst/>
          </a:prstGeom>
        </p:spPr>
      </p:pic>
    </p:spTree>
    <p:extLst>
      <p:ext uri="{BB962C8B-B14F-4D97-AF65-F5344CB8AC3E}">
        <p14:creationId xmlns:p14="http://schemas.microsoft.com/office/powerpoint/2010/main" val="34554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399" y="1393853"/>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Arca = </a:t>
            </a:r>
            <a:r>
              <a:rPr lang="es-CO"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Arca capaz de albergar 125.000 animales</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Dimensiones del Arca</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Génesis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3810000"/>
            <a:ext cx="5119446" cy="2879689"/>
          </a:xfrm>
          <a:prstGeom prst="rect">
            <a:avLst/>
          </a:prstGeom>
        </p:spPr>
      </p:pic>
      <p:pic>
        <p:nvPicPr>
          <p:cNvPr id="2" name="Picture 1">
            <a:extLst>
              <a:ext uri="{FF2B5EF4-FFF2-40B4-BE49-F238E27FC236}">
                <a16:creationId xmlns:a16="http://schemas.microsoft.com/office/drawing/2014/main" id="{06F47F4D-D3E7-5022-28CB-49AA621E3C4B}"/>
              </a:ext>
            </a:extLst>
          </p:cNvPr>
          <p:cNvPicPr>
            <a:picLocks noChangeAspect="1"/>
          </p:cNvPicPr>
          <p:nvPr/>
        </p:nvPicPr>
        <p:blipFill>
          <a:blip r:embed="rId3"/>
          <a:stretch>
            <a:fillRect/>
          </a:stretch>
        </p:blipFill>
        <p:spPr>
          <a:xfrm>
            <a:off x="7315200" y="121812"/>
            <a:ext cx="1743607" cy="12497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266700" y="2057400"/>
            <a:ext cx="8610600" cy="3048000"/>
          </a:xfrm>
        </p:spPr>
        <p:txBody>
          <a:bodyPr/>
          <a:lstStyle/>
          <a:p>
            <a:pPr marL="0" indent="0" algn="just" eaLnBrk="1" hangingPunct="1">
              <a:buFont typeface="Wingdings" pitchFamily="2" charset="2"/>
              <a:buNone/>
              <a:defRPr/>
            </a:pPr>
            <a:r>
              <a:rPr 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Primero, cuando Dios envía juicio, da amplia advertencia con anticipación. Envía un portavoz, un profeta, y le da a ese profeta una especie de plataforma desde la cual ser escuchado. Para los antediluvianos, Noé fue ese profeta y el andamiaje alrededor del arca fue su plataforma</a:t>
            </a:r>
            <a:r>
              <a:rPr lang="en-US" dirty="0">
                <a:effectLst>
                  <a:outerShdw blurRad="38100" dist="38100" dir="2700000" algn="tl">
                    <a:srgbClr val="000000">
                      <a:alpha val="43137"/>
                    </a:srgbClr>
                  </a:outerShdw>
                </a:effectLst>
              </a:rPr>
              <a:t>.” </a:t>
            </a:r>
          </a:p>
        </p:txBody>
      </p:sp>
      <p:sp>
        <p:nvSpPr>
          <p:cNvPr id="151555" name="Text Box 3"/>
          <p:cNvSpPr txBox="1">
            <a:spLocks noChangeArrowheads="1"/>
          </p:cNvSpPr>
          <p:nvPr/>
        </p:nvSpPr>
        <p:spPr bwMode="auto">
          <a:xfrm>
            <a:off x="2352675" y="228600"/>
            <a:ext cx="4438650" cy="1338828"/>
          </a:xfrm>
          <a:prstGeom prst="rect">
            <a:avLst/>
          </a:prstGeom>
          <a:noFill/>
          <a:ln w="9525">
            <a:noFill/>
            <a:miter lim="800000"/>
            <a:headEnd/>
            <a:tailEnd/>
          </a:ln>
          <a:effectLst/>
        </p:spPr>
        <p:txBody>
          <a:bodyPr wrap="square">
            <a:spAutoFit/>
          </a:bodyPr>
          <a:lstStyle/>
          <a:p>
            <a:pPr algn="ctr">
              <a:spcBef>
                <a:spcPts val="0"/>
              </a:spcBef>
              <a:spcAft>
                <a:spcPts val="600"/>
              </a:spcAft>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Hugh Ross </a:t>
            </a:r>
          </a:p>
          <a:p>
            <a:pPr algn="ctr">
              <a:spcBef>
                <a:spcPts val="0"/>
              </a:spcBef>
              <a:defRPr/>
            </a:pPr>
            <a:r>
              <a:rPr lang="en-US" sz="2000" i="1" dirty="0">
                <a:effectLst>
                  <a:outerShdw blurRad="38100" dist="38100" dir="2700000" algn="tl">
                    <a:srgbClr val="000000">
                      <a:alpha val="43137"/>
                    </a:srgbClr>
                  </a:outerShdw>
                </a:effectLst>
                <a:latin typeface="Calibri" panose="020F0502020204030204" pitchFamily="34" charset="0"/>
              </a:rPr>
              <a:t>The Genesis Question</a:t>
            </a:r>
            <a:r>
              <a:rPr lang="en-US" sz="2000" dirty="0">
                <a:effectLst>
                  <a:outerShdw blurRad="38100" dist="38100" dir="2700000" algn="tl">
                    <a:srgbClr val="000000">
                      <a:alpha val="43137"/>
                    </a:srgbClr>
                  </a:outerShdw>
                </a:effectLst>
                <a:latin typeface="Calibri" panose="020F0502020204030204" pitchFamily="34" charset="0"/>
              </a:rPr>
              <a:t> (Navpress, Colorado Springs, CO 1998), 164-65.</a:t>
            </a:r>
          </a:p>
        </p:txBody>
      </p:sp>
      <p:pic>
        <p:nvPicPr>
          <p:cNvPr id="2" name="Picture 1">
            <a:extLst>
              <a:ext uri="{FF2B5EF4-FFF2-40B4-BE49-F238E27FC236}">
                <a16:creationId xmlns:a16="http://schemas.microsoft.com/office/drawing/2014/main" id="{D9A23A5B-390E-8BA8-4EDD-16CE3258D2E3}"/>
              </a:ext>
            </a:extLst>
          </p:cNvPr>
          <p:cNvPicPr>
            <a:picLocks noChangeAspect="1"/>
          </p:cNvPicPr>
          <p:nvPr/>
        </p:nvPicPr>
        <p:blipFill>
          <a:blip r:embed="rId2"/>
          <a:stretch>
            <a:fillRect/>
          </a:stretch>
        </p:blipFill>
        <p:spPr>
          <a:xfrm>
            <a:off x="7359933" y="76200"/>
            <a:ext cx="1743607" cy="12497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324100" y="228600"/>
            <a:ext cx="4495800" cy="944880"/>
          </a:xfrm>
        </p:spPr>
        <p:txBody>
          <a:bodyPr/>
          <a:lstStyle/>
          <a:p>
            <a:pPr algn="ctr" eaLnBrk="1" hangingPunct="1"/>
            <a:r>
              <a:rPr lang="en-US" sz="3600" dirty="0">
                <a:effectLst>
                  <a:outerShdw blurRad="38100" dist="38100" dir="2700000" algn="tl">
                    <a:srgbClr val="000000">
                      <a:alpha val="43137"/>
                    </a:srgbClr>
                  </a:outerShdw>
                </a:effectLst>
              </a:rPr>
              <a:t>Dimensiones del Arca</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46435" name="Rectangle 3"/>
          <p:cNvSpPr>
            <a:spLocks noGrp="1" noChangeArrowheads="1"/>
          </p:cNvSpPr>
          <p:nvPr>
            <p:ph type="body" idx="1"/>
          </p:nvPr>
        </p:nvSpPr>
        <p:spPr>
          <a:xfrm>
            <a:off x="1524000" y="1447800"/>
            <a:ext cx="6781800" cy="2514599"/>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Relato bíblico del diluvio</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Tradiciones extra bíblicas del diluvio </a:t>
            </a:r>
            <a:r>
              <a:rPr lang="en-US" dirty="0">
                <a:effectLst>
                  <a:outerShdw blurRad="38100" dist="38100" dir="2700000" algn="tl">
                    <a:srgbClr val="000000">
                      <a:alpha val="43137"/>
                    </a:srgbClr>
                  </a:outerShdw>
                </a:effectLst>
                <a:latin typeface="Calibri" panose="020F0502020204030204" pitchFamily="34" charset="0"/>
                <a:ea typeface="+mn-ea"/>
                <a:cs typeface="+mn-cs"/>
              </a:rPr>
              <a:t>(300)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Similitudes y diferencias</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2" name="Picture 1">
            <a:extLst>
              <a:ext uri="{FF2B5EF4-FFF2-40B4-BE49-F238E27FC236}">
                <a16:creationId xmlns:a16="http://schemas.microsoft.com/office/drawing/2014/main" id="{255E4E26-C037-44B1-A9A7-7D7097982E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3029" y="4495800"/>
            <a:ext cx="3697941" cy="2286000"/>
          </a:xfrm>
          <a:prstGeom prst="rect">
            <a:avLst/>
          </a:prstGeom>
        </p:spPr>
      </p:pic>
      <p:pic>
        <p:nvPicPr>
          <p:cNvPr id="3" name="Picture 2">
            <a:extLst>
              <a:ext uri="{FF2B5EF4-FFF2-40B4-BE49-F238E27FC236}">
                <a16:creationId xmlns:a16="http://schemas.microsoft.com/office/drawing/2014/main" id="{1F28C327-FB88-2529-7595-BCA3CE08304B}"/>
              </a:ext>
            </a:extLst>
          </p:cNvPr>
          <p:cNvPicPr>
            <a:picLocks noChangeAspect="1"/>
          </p:cNvPicPr>
          <p:nvPr/>
        </p:nvPicPr>
        <p:blipFill>
          <a:blip r:embed="rId3"/>
          <a:stretch>
            <a:fillRect/>
          </a:stretch>
        </p:blipFill>
        <p:spPr>
          <a:xfrm>
            <a:off x="7315200" y="76146"/>
            <a:ext cx="1743607" cy="12497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69" name="Group 65"/>
          <p:cNvGraphicFramePr>
            <a:graphicFrameLocks noGrp="1"/>
          </p:cNvGraphicFramePr>
          <p:nvPr>
            <p:ph type="tbl" idx="1"/>
          </p:nvPr>
        </p:nvGraphicFramePr>
        <p:xfrm>
          <a:off x="30480" y="108395"/>
          <a:ext cx="9083040" cy="6641211"/>
        </p:xfrm>
        <a:graphic>
          <a:graphicData uri="http://schemas.openxmlformats.org/drawingml/2006/table">
            <a:tbl>
              <a:tblPr>
                <a:tableStyleId>{D7AC3CCA-C797-4891-BE02-D94E43425B78}</a:tableStyleId>
              </a:tblPr>
              <a:tblGrid>
                <a:gridCol w="2484120">
                  <a:extLst>
                    <a:ext uri="{9D8B030D-6E8A-4147-A177-3AD203B41FA5}">
                      <a16:colId xmlns:a16="http://schemas.microsoft.com/office/drawing/2014/main" val="20000"/>
                    </a:ext>
                  </a:extLst>
                </a:gridCol>
                <a:gridCol w="324612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El Diluvio: Relato bíblico vs. Babilónico</a:t>
                      </a: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extLst>
                  <a:ext uri="{0D108BD9-81ED-4DB2-BD59-A6C34878D82A}">
                    <a16:rowId xmlns:a16="http://schemas.microsoft.com/office/drawing/2014/main" val="3425373405"/>
                  </a:ext>
                </a:extLst>
              </a:tr>
              <a:tr h="43230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Tema</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GÉNESIS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ÉPICA  DE GILGAMESH</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9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Inundación planificada</a:t>
                      </a:r>
                      <a:endParaRPr kumimoji="0" lang="en-US" sz="19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Dios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Consejo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Visión de Dios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Monoteísmo</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Politeísmo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2"/>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9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Revelación a un héroe</a:t>
                      </a:r>
                      <a:endParaRPr kumimoji="0" lang="en-US" sz="19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Dios advirtió a Noé</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Ea advirtió a Utnapishtim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3"/>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Motivo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Pecado</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Ruido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4"/>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Castigo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Ética</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Confuso, arrepentido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5"/>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Salvación del héroe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CO"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Incluido en el plan de Dios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Hecho en secreto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6"/>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Vidas salvadas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8</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Rep. de todos los seres vivos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7"/>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Barco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300x50x30 cubits-3 levels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120x120x120 cubits-7 levels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8"/>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Duración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40 días, 40 noches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6 días, 6 noches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9"/>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Desembarco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Montañas de Ararat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Monte Nisir</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0"/>
                  </a:ext>
                </a:extLst>
              </a:tr>
              <a:tr h="4342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Aves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CO"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Cuervo y paloma (tres veces)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Paloma, golondrina, cuervo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Sacrificio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Alabanza</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Apaciguamiento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2"/>
                  </a:ext>
                </a:extLst>
              </a:tr>
              <a:tr h="45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Bendición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Pacto</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Divinidad, inmortalidad</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69" name="Group 65"/>
          <p:cNvGraphicFramePr>
            <a:graphicFrameLocks noGrp="1"/>
          </p:cNvGraphicFramePr>
          <p:nvPr>
            <p:ph type="tbl" idx="1"/>
          </p:nvPr>
        </p:nvGraphicFramePr>
        <p:xfrm>
          <a:off x="64770" y="108395"/>
          <a:ext cx="9014460" cy="6678727"/>
        </p:xfrm>
        <a:graphic>
          <a:graphicData uri="http://schemas.openxmlformats.org/drawingml/2006/table">
            <a:tbl>
              <a:tblPr>
                <a:tableStyleId>{D7AC3CCA-C797-4891-BE02-D94E43425B78}</a:tableStyleId>
              </a:tblPr>
              <a:tblGrid>
                <a:gridCol w="4507230">
                  <a:extLst>
                    <a:ext uri="{9D8B030D-6E8A-4147-A177-3AD203B41FA5}">
                      <a16:colId xmlns:a16="http://schemas.microsoft.com/office/drawing/2014/main" val="20001"/>
                    </a:ext>
                  </a:extLst>
                </a:gridCol>
                <a:gridCol w="4507230">
                  <a:extLst>
                    <a:ext uri="{9D8B030D-6E8A-4147-A177-3AD203B41FA5}">
                      <a16:colId xmlns:a16="http://schemas.microsoft.com/office/drawing/2014/main" val="20002"/>
                    </a:ext>
                  </a:extLst>
                </a:gridCol>
              </a:tblGrid>
              <a:tr h="54864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0" i="0" u="none" strike="noStrike" kern="0" cap="none" spc="0" normalizeH="0" baseline="0" noProof="0" dirty="0">
                          <a:ln>
                            <a:noFill/>
                          </a:ln>
                          <a:solidFill>
                            <a:srgbClr val="00FFFF"/>
                          </a:solidFill>
                          <a:effectLst/>
                          <a:uLnTx/>
                          <a:uFillTx/>
                          <a:latin typeface="Calibri" panose="020F0502020204030204" pitchFamily="34" charset="0"/>
                          <a:ea typeface="+mj-ea"/>
                          <a:cs typeface="Calibri" panose="020F0502020204030204" pitchFamily="34" charset="0"/>
                        </a:rPr>
                        <a:t>Relato de La Creación: Biblica vs. Babilónica</a:t>
                      </a:r>
                      <a:endParaRPr kumimoji="0" lang="en-US" sz="1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extLst>
                  <a:ext uri="{0D108BD9-81ED-4DB2-BD59-A6C34878D82A}">
                    <a16:rowId xmlns:a16="http://schemas.microsoft.com/office/drawing/2014/main" val="3425373405"/>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GÉNESIS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pPr>
                      <a:r>
                        <a:rPr kumimoji="0" 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ENUMA ELISH</a:t>
                      </a:r>
                    </a:p>
                  </a:txBody>
                  <a:tcPr anchor="ctr" horzOverflow="overflow"/>
                </a:tc>
                <a:extLst>
                  <a:ext uri="{0D108BD9-81ED-4DB2-BD59-A6C34878D82A}">
                    <a16:rowId xmlns:a16="http://schemas.microsoft.com/office/drawing/2014/main" val="10000"/>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Propósito: alabar a Dios</a:t>
                      </a: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Propósito: alabar a Marduk</a:t>
                      </a:r>
                    </a:p>
                  </a:txBody>
                  <a:tcPr anchor="ctr" horzOverflow="overflow"/>
                </a:tc>
                <a:extLst>
                  <a:ext uri="{0D108BD9-81ED-4DB2-BD59-A6C34878D82A}">
                    <a16:rowId xmlns:a16="http://schemas.microsoft.com/office/drawing/2014/main" val="10001"/>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Empieza por lo profundo</a:t>
                      </a: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Empieza por lo profundo</a:t>
                      </a:r>
                    </a:p>
                  </a:txBody>
                  <a:tcPr anchor="ctr" horzOverflow="overflow"/>
                </a:tc>
                <a:extLst>
                  <a:ext uri="{0D108BD9-81ED-4DB2-BD59-A6C34878D82A}">
                    <a16:rowId xmlns:a16="http://schemas.microsoft.com/office/drawing/2014/main" val="10002"/>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Secuencia de días</a:t>
                      </a: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s-CO"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hay secuencia de días</a:t>
                      </a:r>
                      <a:endPar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10003"/>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s-CO"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Ex nihilo (por medio de la palabra)</a:t>
                      </a:r>
                      <a:endPar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Creación a partir de materia anteriormente existente</a:t>
                      </a:r>
                    </a:p>
                  </a:txBody>
                  <a:tcPr anchor="ctr" horzOverflow="overflow"/>
                </a:tc>
                <a:extLst>
                  <a:ext uri="{0D108BD9-81ED-4DB2-BD59-A6C34878D82A}">
                    <a16:rowId xmlns:a16="http://schemas.microsoft.com/office/drawing/2014/main" val="10004"/>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s-CO"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Aguas divididas por encima y por debajo del firmamento</a:t>
                      </a:r>
                      <a:endPar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s-CO"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Aguas divididas arriba y abajo del cadáver de Tiamat</a:t>
                      </a:r>
                      <a:endPar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10005"/>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s-CO"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El hombre gobierna la creación</a:t>
                      </a:r>
                      <a:endPar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s-CO"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El hombre creado para aliviar la carga de trabajo de su dios</a:t>
                      </a:r>
                      <a:endPar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10006"/>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s-CO"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El hombre creado de la tierra</a:t>
                      </a:r>
                      <a:endPar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s-CO"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El hombre creado a partir de un superhéroe asesinado</a:t>
                      </a:r>
                      <a:endPar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10007"/>
                  </a:ext>
                </a:extLst>
              </a:tr>
              <a:tr h="430327">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1600" dirty="0">
                          <a:latin typeface="Calibri" panose="020F0502020204030204" pitchFamily="34" charset="0"/>
                          <a:cs typeface="Calibri" panose="020F0502020204030204" pitchFamily="34" charset="0"/>
                        </a:rPr>
                        <a:t>Comparisons/contrasts taken from Walton, </a:t>
                      </a:r>
                      <a:r>
                        <a:rPr lang="en-US" sz="1600" i="1" dirty="0">
                          <a:latin typeface="Calibri" panose="020F0502020204030204" pitchFamily="34" charset="0"/>
                          <a:cs typeface="Calibri" panose="020F0502020204030204" pitchFamily="34" charset="0"/>
                        </a:rPr>
                        <a:t>Chronological and Background charts of the OT</a:t>
                      </a:r>
                      <a:r>
                        <a:rPr lang="en-US" sz="1600" dirty="0">
                          <a:latin typeface="Calibri" panose="020F0502020204030204" pitchFamily="34" charset="0"/>
                          <a:cs typeface="Calibri" panose="020F0502020204030204" pitchFamily="34" charset="0"/>
                        </a:rPr>
                        <a:t>, 80-81.</a:t>
                      </a:r>
                    </a:p>
                  </a:txBody>
                  <a:tcPr anchor="ctr" horzOverflow="overflow"/>
                </a:tc>
                <a:tc hMerge="1">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endParaRPr kumimoji="0" lang="en-US" sz="20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2867846877"/>
                  </a:ext>
                </a:extLst>
              </a:tr>
            </a:tbl>
          </a:graphicData>
        </a:graphic>
      </p:graphicFrame>
    </p:spTree>
    <p:extLst>
      <p:ext uri="{BB962C8B-B14F-4D97-AF65-F5344CB8AC3E}">
        <p14:creationId xmlns:p14="http://schemas.microsoft.com/office/powerpoint/2010/main" val="264181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5240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sz="3100" dirty="0">
                <a:effectLst>
                  <a:outerShdw blurRad="38100" dist="38100" dir="2700000" algn="tl">
                    <a:srgbClr val="000000">
                      <a:alpha val="43137"/>
                    </a:srgbClr>
                  </a:outerShdw>
                </a:effectLst>
              </a:rPr>
              <a:t>La undécima observación está relacionada con la arqueología. Existen dos listas de reyes provenientes de la arqueología que reflejan lo que está sucediendo en este capítulo. La primera es la Lista de los Reyes Sumerios de Sumeria en Mesopotamia, que data aproximadamente del año 2000 a.C. Enumera un total de diez reyes, con un total de 241,200 años. Eso da un promedio de aproximadamente 24,000 años por rey. Por lo tanto, el concepto de longevidad de diez generaciones es algo que se refleja en la Lista de los Reyes Sumerios</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422041C9-17E9-B466-8187-B0D31153EC7D}"/>
              </a:ext>
            </a:extLst>
          </p:cNvPr>
          <p:cNvPicPr>
            <a:picLocks noChangeAspect="1"/>
          </p:cNvPicPr>
          <p:nvPr/>
        </p:nvPicPr>
        <p:blipFill>
          <a:blip r:embed="rId4"/>
          <a:stretch>
            <a:fillRect/>
          </a:stretch>
        </p:blipFill>
        <p:spPr>
          <a:xfrm>
            <a:off x="7464413" y="76200"/>
            <a:ext cx="1603387" cy="1146147"/>
          </a:xfrm>
          <a:prstGeom prst="rect">
            <a:avLst/>
          </a:prstGeom>
        </p:spPr>
      </p:pic>
    </p:spTree>
    <p:extLst>
      <p:ext uri="{BB962C8B-B14F-4D97-AF65-F5344CB8AC3E}">
        <p14:creationId xmlns:p14="http://schemas.microsoft.com/office/powerpoint/2010/main" val="6927674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6002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También es interesante que, después de la lista de los diez reyes, se añade: “</a:t>
            </a:r>
            <a:r>
              <a:rPr lang="es-CO" b="1" u="sng" dirty="0">
                <a:solidFill>
                  <a:srgbClr val="FFFFCC"/>
                </a:solidFill>
                <a:effectLst>
                  <a:outerShdw blurRad="38100" dist="38100" dir="2700000" algn="tl">
                    <a:srgbClr val="000000">
                      <a:alpha val="43137"/>
                    </a:srgbClr>
                  </a:outerShdw>
                </a:effectLst>
              </a:rPr>
              <a:t>y entonces vino el diluvio</a:t>
            </a:r>
            <a:r>
              <a:rPr lang="es-CO" dirty="0">
                <a:effectLst>
                  <a:outerShdw blurRad="38100" dist="38100" dir="2700000" algn="tl">
                    <a:srgbClr val="000000">
                      <a:alpha val="43137"/>
                    </a:srgbClr>
                  </a:outerShdw>
                </a:effectLst>
              </a:rPr>
              <a:t>.” El diluvio vino con el décimo, tal como se menciona en este pasaje de Génesis 5. La segunda es la Lista de los Reyes de Berusso. Berusso fue un sacerdote babilonio del siglo III a.C., y él también lista diez reyes antes del diluvio</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0658AB7F-C0E5-DD64-8ADC-CAF15BC90696}"/>
              </a:ext>
            </a:extLst>
          </p:cNvPr>
          <p:cNvPicPr>
            <a:picLocks noChangeAspect="1"/>
          </p:cNvPicPr>
          <p:nvPr/>
        </p:nvPicPr>
        <p:blipFill>
          <a:blip r:embed="rId4"/>
          <a:stretch>
            <a:fillRect/>
          </a:stretch>
        </p:blipFill>
        <p:spPr>
          <a:xfrm>
            <a:off x="7458317" y="108261"/>
            <a:ext cx="1609483" cy="1146147"/>
          </a:xfrm>
          <a:prstGeom prst="rect">
            <a:avLst/>
          </a:prstGeom>
        </p:spPr>
      </p:pic>
      <p:pic>
        <p:nvPicPr>
          <p:cNvPr id="3" name="Picture 2">
            <a:extLst>
              <a:ext uri="{FF2B5EF4-FFF2-40B4-BE49-F238E27FC236}">
                <a16:creationId xmlns:a16="http://schemas.microsoft.com/office/drawing/2014/main" id="{A00C188A-65BF-38DF-AEDA-25BA23E9976F}"/>
              </a:ext>
            </a:extLst>
          </p:cNvPr>
          <p:cNvPicPr>
            <a:picLocks noChangeAspect="1"/>
          </p:cNvPicPr>
          <p:nvPr/>
        </p:nvPicPr>
        <p:blipFill>
          <a:blip r:embed="rId5"/>
          <a:stretch>
            <a:fillRect/>
          </a:stretch>
        </p:blipFill>
        <p:spPr>
          <a:xfrm>
            <a:off x="3048000" y="4883132"/>
            <a:ext cx="3279932" cy="1853345"/>
          </a:xfrm>
          <a:prstGeom prst="rect">
            <a:avLst/>
          </a:prstGeom>
        </p:spPr>
      </p:pic>
    </p:spTree>
    <p:extLst>
      <p:ext uri="{BB962C8B-B14F-4D97-AF65-F5344CB8AC3E}">
        <p14:creationId xmlns:p14="http://schemas.microsoft.com/office/powerpoint/2010/main" val="4668501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533400" y="228600"/>
            <a:ext cx="8077200" cy="1143000"/>
          </a:xfrm>
        </p:spPr>
        <p:txBody>
          <a:bodyPr/>
          <a:lstStyle/>
          <a:p>
            <a:pPr algn="ctr" eaLnBrk="1" hangingPunct="1"/>
            <a:r>
              <a:rPr lang="es-CO" sz="3200" dirty="0">
                <a:effectLst>
                  <a:outerShdw blurRad="38100" dist="38100" dir="2700000" algn="tl">
                    <a:srgbClr val="000000">
                      <a:alpha val="43137"/>
                    </a:srgbClr>
                  </a:outerShdw>
                </a:effectLst>
                <a:cs typeface="Calibri" panose="020F0502020204030204" pitchFamily="34" charset="0"/>
              </a:rPr>
              <a:t>Explicación de similitudes y diferencias entre los relatos bíblicos y paganos del diluvio</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46435" name="Rectangle 3"/>
          <p:cNvSpPr>
            <a:spLocks noGrp="1" noChangeArrowheads="1"/>
          </p:cNvSpPr>
          <p:nvPr>
            <p:ph type="body" idx="1"/>
          </p:nvPr>
        </p:nvSpPr>
        <p:spPr>
          <a:xfrm>
            <a:off x="0" y="1600200"/>
            <a:ext cx="9144000" cy="3733800"/>
          </a:xfrm>
        </p:spPr>
        <p:txBody>
          <a:bodyPr/>
          <a:lstStyle/>
          <a:p>
            <a:pPr marL="514350" indent="-514350" algn="just" eaLnBrk="1" hangingPunct="1">
              <a:spcBef>
                <a:spcPts val="0"/>
              </a:spcBef>
              <a:spcAft>
                <a:spcPts val="2400"/>
              </a:spcAft>
              <a:buFont typeface="+mj-lt"/>
              <a:buAutoNum type="arabicPeriod"/>
              <a:defRPr/>
            </a:pPr>
            <a:r>
              <a:rPr lang="es-CO" sz="2800" dirty="0">
                <a:effectLst>
                  <a:outerShdw blurRad="38100" dist="38100" dir="2700000" algn="tl">
                    <a:srgbClr val="000000">
                      <a:alpha val="43137"/>
                    </a:srgbClr>
                  </a:outerShdw>
                </a:effectLst>
                <a:cs typeface="Calibri" panose="020F0502020204030204" pitchFamily="34" charset="0"/>
              </a:rPr>
              <a:t>¿Los relatos paganos (creación babilónica – Enuma Elish y diluvio – Gilgamesh) tomados de la Biblia? – Poco probable, ya que algunos relatos paganos (1800 a.C.) preceden a la época en que se escribió Gen. (1446 a.C.)</a:t>
            </a:r>
          </a:p>
          <a:p>
            <a:pPr marL="514350" indent="-514350" algn="just" eaLnBrk="1" hangingPunct="1">
              <a:spcBef>
                <a:spcPts val="0"/>
              </a:spcBef>
              <a:spcAft>
                <a:spcPts val="2400"/>
              </a:spcAft>
              <a:buFont typeface="+mj-lt"/>
              <a:buAutoNum type="arabicPeriod"/>
              <a:defRPr/>
            </a:pPr>
            <a:r>
              <a:rPr lang="es-CO" sz="2800" dirty="0">
                <a:effectLst>
                  <a:outerShdw blurRad="38100" dist="38100" dir="2700000" algn="tl">
                    <a:srgbClr val="000000">
                      <a:alpha val="43137"/>
                    </a:srgbClr>
                  </a:outerShdw>
                </a:effectLst>
                <a:cs typeface="Calibri" panose="020F0502020204030204" pitchFamily="34" charset="0"/>
              </a:rPr>
              <a:t>¿La Biblia tomó prestada de los relatos paganos? – Una posibilidad</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AB55644-8D14-D870-8E88-DA021429A361}"/>
              </a:ext>
            </a:extLst>
          </p:cNvPr>
          <p:cNvPicPr>
            <a:picLocks noChangeAspect="1"/>
          </p:cNvPicPr>
          <p:nvPr/>
        </p:nvPicPr>
        <p:blipFill>
          <a:blip r:embed="rId2"/>
          <a:stretch>
            <a:fillRect/>
          </a:stretch>
        </p:blipFill>
        <p:spPr>
          <a:xfrm>
            <a:off x="7467600" y="5638800"/>
            <a:ext cx="1615580" cy="11461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ESTRUCTURA DE GÉNESIS</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051">
            <a:extLst>
              <a:ext uri="{FF2B5EF4-FFF2-40B4-BE49-F238E27FC236}">
                <a16:creationId xmlns:a16="http://schemas.microsoft.com/office/drawing/2014/main" id="{0389B6FF-46AB-77AF-6E6B-6C6F0DEB78E5}"/>
              </a:ext>
            </a:extLst>
          </p:cNvPr>
          <p:cNvSpPr txBox="1">
            <a:spLocks noChangeArrowheads="1"/>
          </p:cNvSpPr>
          <p:nvPr/>
        </p:nvSpPr>
        <p:spPr bwMode="auto">
          <a:xfrm>
            <a:off x="990600" y="1600200"/>
            <a:ext cx="8153400" cy="19558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b="1" u="sng" kern="0" dirty="0">
                <a:solidFill>
                  <a:srgbClr val="FFFFCC"/>
                </a:solidFill>
              </a:rPr>
              <a:t>Orígen de la raza humana (Gén. 1</a:t>
            </a:r>
            <a:r>
              <a:rPr lang="en-US" b="1" u="sng" kern="0" dirty="0">
                <a:solidFill>
                  <a:srgbClr val="FFFFCC"/>
                </a:solidFill>
                <a:cs typeface="Calibri" panose="020F0502020204030204" pitchFamily="34" charset="0"/>
              </a:rPr>
              <a:t>‒11)</a:t>
            </a:r>
            <a:endParaRPr lang="en-US" b="1" u="sng" kern="0" dirty="0">
              <a:solidFill>
                <a:srgbClr val="FFFFCC"/>
              </a:solidFill>
            </a:endParaRPr>
          </a:p>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kern="0" dirty="0"/>
              <a:t>Orígen de la raza hebrea (Gén. 12</a:t>
            </a:r>
            <a:r>
              <a:rPr lang="en-US" kern="0" dirty="0">
                <a:cs typeface="Calibri" panose="020F0502020204030204" pitchFamily="34" charset="0"/>
              </a:rPr>
              <a:t>‒50)</a:t>
            </a:r>
            <a:endParaRPr lang="en-US" kern="0" dirty="0"/>
          </a:p>
        </p:txBody>
      </p:sp>
    </p:spTree>
    <p:extLst>
      <p:ext uri="{BB962C8B-B14F-4D97-AF65-F5344CB8AC3E}">
        <p14:creationId xmlns:p14="http://schemas.microsoft.com/office/powerpoint/2010/main" val="1248121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1"/>
          </p:nvPr>
        </p:nvSpPr>
        <p:spPr>
          <a:xfrm>
            <a:off x="114300" y="1600200"/>
            <a:ext cx="8915400" cy="4648200"/>
          </a:xfrm>
        </p:spPr>
        <p:txBody>
          <a:bodyPr/>
          <a:lstStyle/>
          <a:p>
            <a:pPr marL="0" indent="0" algn="just" eaLnBrk="1" hangingPunct="1">
              <a:spcBef>
                <a:spcPts val="0"/>
              </a:spcBef>
              <a:spcAft>
                <a:spcPts val="2400"/>
              </a:spcAft>
              <a:buSzPct val="100000"/>
              <a:buNone/>
              <a:defRPr/>
            </a:pPr>
            <a:r>
              <a:rPr lang="en-US" sz="3000" dirty="0">
                <a:solidFill>
                  <a:schemeClr val="tx2"/>
                </a:solidFill>
                <a:effectLst>
                  <a:outerShdw blurRad="38100" dist="38100" dir="2700000" algn="tl">
                    <a:srgbClr val="000000">
                      <a:alpha val="43137"/>
                    </a:srgbClr>
                  </a:outerShdw>
                </a:effectLst>
                <a:cs typeface="Calibri" panose="020F0502020204030204" pitchFamily="34" charset="0"/>
              </a:rPr>
              <a:t>3.</a:t>
            </a:r>
            <a:r>
              <a:rPr lang="en-US" sz="3000" dirty="0">
                <a:effectLst>
                  <a:outerShdw blurRad="38100" dist="38100" dir="2700000" algn="tl">
                    <a:srgbClr val="000000">
                      <a:alpha val="43137"/>
                    </a:srgbClr>
                  </a:outerShdw>
                </a:effectLst>
                <a:cs typeface="Calibri" panose="020F0502020204030204" pitchFamily="34" charset="0"/>
              </a:rPr>
              <a:t>	Fuente </a:t>
            </a:r>
            <a:r>
              <a:rPr lang="es-CO" sz="3000" noProof="0" dirty="0">
                <a:effectLst>
                  <a:outerShdw blurRad="38100" dist="38100" dir="2700000" algn="tl">
                    <a:srgbClr val="000000">
                      <a:alpha val="43137"/>
                    </a:srgbClr>
                  </a:outerShdw>
                </a:effectLst>
                <a:cs typeface="Calibri" panose="020F0502020204030204" pitchFamily="34" charset="0"/>
              </a:rPr>
              <a:t>común</a:t>
            </a:r>
            <a:endParaRPr lang="en-US" sz="3000" dirty="0">
              <a:effectLst>
                <a:outerShdw blurRad="38100" dist="38100" dir="2700000" algn="tl">
                  <a:srgbClr val="000000">
                    <a:alpha val="43137"/>
                  </a:srgbClr>
                </a:outerShdw>
              </a:effectLst>
              <a:cs typeface="Calibri" panose="020F0502020204030204" pitchFamily="34" charset="0"/>
            </a:endParaRPr>
          </a:p>
          <a:p>
            <a:pPr marL="914400" lvl="1" indent="-457200"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Acontecimiento histórico</a:t>
            </a:r>
          </a:p>
          <a:p>
            <a:pPr marL="914400" lvl="1" indent="-457200" eaLnBrk="1" hangingPunct="1">
              <a:spcBef>
                <a:spcPts val="0"/>
              </a:spcBef>
              <a:spcAft>
                <a:spcPts val="900"/>
              </a:spcAft>
              <a:defRPr/>
            </a:pPr>
            <a:r>
              <a:rPr lang="es-CO" sz="3000" dirty="0">
                <a:effectLst>
                  <a:outerShdw blurRad="38100" dist="38100" dir="2700000" algn="tl">
                    <a:srgbClr val="000000">
                      <a:alpha val="43137"/>
                    </a:srgbClr>
                  </a:outerShdw>
                </a:effectLst>
                <a:cs typeface="Calibri" panose="020F0502020204030204" pitchFamily="34" charset="0"/>
              </a:rPr>
              <a:t>Difusión del conocimiento de los hechos históricos en todas las culturas antiguas</a:t>
            </a:r>
          </a:p>
          <a:p>
            <a:pPr marL="914400" lvl="1" indent="-457200"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El ajuste del paganismo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t>
            </a:r>
            <a:r>
              <a:rPr lang="en-US" sz="3000" dirty="0">
                <a:effectLst>
                  <a:outerShdw blurRad="38100" dist="38100" dir="2700000" algn="tl">
                    <a:srgbClr val="000000">
                      <a:alpha val="43137"/>
                    </a:srgbClr>
                  </a:outerShdw>
                </a:effectLst>
                <a:cs typeface="Calibri" panose="020F0502020204030204" pitchFamily="34" charset="0"/>
              </a:rPr>
              <a:t>onoteísmo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pecado, é</a:t>
            </a:r>
            <a:r>
              <a:rPr lang="en-US" sz="3000" dirty="0">
                <a:effectLst>
                  <a:outerShdw blurRad="38100" dist="38100" dir="2700000" algn="tl">
                    <a:srgbClr val="000000">
                      <a:alpha val="43137"/>
                    </a:srgbClr>
                  </a:outerShdw>
                </a:effectLst>
                <a:cs typeface="Calibri" panose="020F0502020204030204" pitchFamily="34" charset="0"/>
              </a:rPr>
              <a:t>tica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 1:18-32</a:t>
            </a:r>
          </a:p>
          <a:p>
            <a:pPr marL="914400" lvl="1" indent="-457200" eaLnBrk="1" hangingPunct="1">
              <a:spcBef>
                <a:spcPts val="0"/>
              </a:spcBef>
              <a:spcAft>
                <a:spcPts val="900"/>
              </a:spcAft>
              <a:defRPr/>
            </a:pP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Reajuste o corrección de Dios a través de Moisés</a:t>
            </a:r>
          </a:p>
        </p:txBody>
      </p:sp>
      <p:sp>
        <p:nvSpPr>
          <p:cNvPr id="6" name="Rectangle 2">
            <a:extLst>
              <a:ext uri="{FF2B5EF4-FFF2-40B4-BE49-F238E27FC236}">
                <a16:creationId xmlns:a16="http://schemas.microsoft.com/office/drawing/2014/main" id="{B0BBCE95-C93B-498D-8A5A-1687D00EC6AD}"/>
              </a:ext>
            </a:extLst>
          </p:cNvPr>
          <p:cNvSpPr>
            <a:spLocks noGrp="1" noChangeArrowheads="1"/>
          </p:cNvSpPr>
          <p:nvPr>
            <p:ph type="title"/>
          </p:nvPr>
        </p:nvSpPr>
        <p:spPr>
          <a:xfrm>
            <a:off x="533400" y="228600"/>
            <a:ext cx="8077200" cy="1143000"/>
          </a:xfrm>
        </p:spPr>
        <p:txBody>
          <a:bodyPr/>
          <a:lstStyle/>
          <a:p>
            <a:pPr algn="ctr" eaLnBrk="1" hangingPunct="1"/>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Explicación de similitudes y diferencias entre los relatos bíblicos y paganos del diluvio</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568B7D1-54E0-0C60-E2F8-03ADF686D02C}"/>
              </a:ext>
            </a:extLst>
          </p:cNvPr>
          <p:cNvPicPr>
            <a:picLocks noChangeAspect="1"/>
          </p:cNvPicPr>
          <p:nvPr/>
        </p:nvPicPr>
        <p:blipFill>
          <a:blip r:embed="rId2"/>
          <a:stretch>
            <a:fillRect/>
          </a:stretch>
        </p:blipFill>
        <p:spPr>
          <a:xfrm>
            <a:off x="7451208" y="5675326"/>
            <a:ext cx="1615580" cy="1146147"/>
          </a:xfrm>
          <a:prstGeom prst="rect">
            <a:avLst/>
          </a:prstGeom>
        </p:spPr>
      </p:pic>
    </p:spTree>
    <p:extLst>
      <p:ext uri="{BB962C8B-B14F-4D97-AF65-F5344CB8AC3E}">
        <p14:creationId xmlns:p14="http://schemas.microsoft.com/office/powerpoint/2010/main" val="1939191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2B410-0C22-4DEB-D828-816410D2CECF}"/>
            </a:ext>
          </a:extLst>
        </p:cNvPr>
        <p:cNvGrpSpPr/>
        <p:nvPr/>
      </p:nvGrpSpPr>
      <p:grpSpPr>
        <a:xfrm>
          <a:off x="0" y="0"/>
          <a:ext cx="0" cy="0"/>
          <a:chOff x="0" y="0"/>
          <a:chExt cx="0" cy="0"/>
        </a:xfrm>
      </p:grpSpPr>
      <p:graphicFrame>
        <p:nvGraphicFramePr>
          <p:cNvPr id="149569" name="Group 65">
            <a:extLst>
              <a:ext uri="{FF2B5EF4-FFF2-40B4-BE49-F238E27FC236}">
                <a16:creationId xmlns:a16="http://schemas.microsoft.com/office/drawing/2014/main" id="{D7B6AB8E-DE3A-9BED-F532-237CD9B8537A}"/>
              </a:ext>
            </a:extLst>
          </p:cNvPr>
          <p:cNvGraphicFramePr>
            <a:graphicFrameLocks noGrp="1"/>
          </p:cNvGraphicFramePr>
          <p:nvPr>
            <p:ph type="tbl" idx="1"/>
          </p:nvPr>
        </p:nvGraphicFramePr>
        <p:xfrm>
          <a:off x="30480" y="108395"/>
          <a:ext cx="9083040" cy="6641211"/>
        </p:xfrm>
        <a:graphic>
          <a:graphicData uri="http://schemas.openxmlformats.org/drawingml/2006/table">
            <a:tbl>
              <a:tblPr>
                <a:tableStyleId>{D7AC3CCA-C797-4891-BE02-D94E43425B78}</a:tableStyleId>
              </a:tblPr>
              <a:tblGrid>
                <a:gridCol w="2484120">
                  <a:extLst>
                    <a:ext uri="{9D8B030D-6E8A-4147-A177-3AD203B41FA5}">
                      <a16:colId xmlns:a16="http://schemas.microsoft.com/office/drawing/2014/main" val="20000"/>
                    </a:ext>
                  </a:extLst>
                </a:gridCol>
                <a:gridCol w="324612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El Diluvio: Relato bíblico vs. Babilónico</a:t>
                      </a: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extLst>
                  <a:ext uri="{0D108BD9-81ED-4DB2-BD59-A6C34878D82A}">
                    <a16:rowId xmlns:a16="http://schemas.microsoft.com/office/drawing/2014/main" val="3425373405"/>
                  </a:ext>
                </a:extLst>
              </a:tr>
              <a:tr h="43230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Tema</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GÉNESIS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ÉPICA  DE GILGAMESH</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9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Inundación planificada</a:t>
                      </a:r>
                      <a:endParaRPr kumimoji="0" lang="en-US" sz="19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Dios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Consejo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Visión de Dios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Monoteísmo</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Politeísmo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2"/>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9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Revelación a un héroe</a:t>
                      </a:r>
                      <a:endParaRPr kumimoji="0" lang="en-US" sz="19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Dios advirtió a Noé</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Ea advirtió a Utnapishtim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3"/>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Motivo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Pecado</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Ruido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4"/>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Castigo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Ética</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Confuso, arrepentido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5"/>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Salvación del héroe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CO"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Incluido en el plan de Dios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Hecho en secreto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6"/>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Vidas salvadas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8</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Rep. de todos los seres vivos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7"/>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Barco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300x50x30 cubits-3 levels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120x120x120 cubits-7 levels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10008"/>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Duración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40 días, 40 noches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6 días, 6 noches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9"/>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Desembarco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Montañas de Ararat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Monte Nisir</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0"/>
                  </a:ext>
                </a:extLst>
              </a:tr>
              <a:tr h="4342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Aves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CO"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Cuervo y paloma (tres veces)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Paloma, golondrina, cuervo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Sacrificio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Alabanza</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Apaciguamiento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2"/>
                  </a:ext>
                </a:extLst>
              </a:tr>
              <a:tr h="45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Bendición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Pacto</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Divinidad, inmortalidad</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769420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469F66-C63E-4E55-AD07-0F8E232E1E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a:extLst>
              <a:ext uri="{FF2B5EF4-FFF2-40B4-BE49-F238E27FC236}">
                <a16:creationId xmlns:a16="http://schemas.microsoft.com/office/drawing/2014/main" id="{8D9C58A4-59F3-4033-808D-8116EC007A6F}"/>
              </a:ext>
            </a:extLst>
          </p:cNvPr>
          <p:cNvSpPr>
            <a:spLocks noGrp="1"/>
          </p:cNvSpPr>
          <p:nvPr>
            <p:ph type="body" idx="4294967295"/>
          </p:nvPr>
        </p:nvSpPr>
        <p:spPr>
          <a:xfrm>
            <a:off x="0" y="0"/>
            <a:ext cx="9144000" cy="3886200"/>
          </a:xfrm>
        </p:spPr>
        <p:txBody>
          <a:bodyPr/>
          <a:lstStyle/>
          <a:p>
            <a:pPr marL="0" indent="0" algn="ctr" defTabSz="685800">
              <a:spcBef>
                <a:spcPct val="0"/>
              </a:spcBef>
              <a:spcAft>
                <a:spcPts val="1200"/>
              </a:spcAft>
              <a:buFont typeface="Wingdings" panose="05000000000000000000" pitchFamily="2" charset="2"/>
              <a:buNone/>
              <a:defRPr/>
            </a:pPr>
            <a:r>
              <a:rPr lang="en-US" altLang="en-US" sz="4000" kern="1200" dirty="0">
                <a:solidFill>
                  <a:schemeClr val="tx2"/>
                </a:solidFill>
                <a:ea typeface="+mj-ea"/>
                <a:cs typeface="Calibri" panose="020F0502020204030204" pitchFamily="34" charset="0"/>
              </a:rPr>
              <a:t>Juan 20:30-31</a:t>
            </a:r>
          </a:p>
          <a:p>
            <a:pPr marL="0" indent="0" algn="just">
              <a:spcBef>
                <a:spcPts val="0"/>
              </a:spcBef>
              <a:buFont typeface="Wingdings" panose="05000000000000000000" pitchFamily="2" charset="2"/>
              <a:buNone/>
              <a:defRPr/>
            </a:pPr>
            <a:r>
              <a:rPr lang="en-US" dirty="0">
                <a:cs typeface="Calibri" panose="020F0502020204030204" pitchFamily="34" charset="0"/>
              </a:rPr>
              <a:t>“</a:t>
            </a:r>
            <a:r>
              <a:rPr lang="en-US" baseline="30000" dirty="0">
                <a:cs typeface="Calibri" panose="020F0502020204030204" pitchFamily="34" charset="0"/>
              </a:rPr>
              <a:t>30</a:t>
            </a:r>
            <a:r>
              <a:rPr lang="en-US" dirty="0">
                <a:cs typeface="Calibri" panose="020F0502020204030204" pitchFamily="34" charset="0"/>
              </a:rPr>
              <a:t> </a:t>
            </a:r>
            <a:r>
              <a:rPr lang="es-CO" dirty="0">
                <a:cs typeface="Calibri" panose="020F0502020204030204" pitchFamily="34" charset="0"/>
              </a:rPr>
              <a:t>Y muchas otras señales hizo también Jesús en presencia de Sus discípulos, que no están escritas en este libro; 31 pero estas se han escrito para que ustedes crean que Jesús es el Cristo, el Hijo de Dios; y para que al creer, tengan vida en Su nombre</a:t>
            </a:r>
            <a:r>
              <a:rPr lang="en-US" dirty="0">
                <a:cs typeface="Calibri" panose="020F0502020204030204" pitchFamily="34" charset="0"/>
              </a:rPr>
              <a:t>.”</a:t>
            </a:r>
          </a:p>
        </p:txBody>
      </p:sp>
      <p:pic>
        <p:nvPicPr>
          <p:cNvPr id="5126" name="Picture 6" descr="http://www.maggiesnotebook.com/wp-content/uploads/2011/08/Apostle_John_35.jpg">
            <a:extLst>
              <a:ext uri="{FF2B5EF4-FFF2-40B4-BE49-F238E27FC236}">
                <a16:creationId xmlns:a16="http://schemas.microsoft.com/office/drawing/2014/main" id="{1D9BC084-A1A9-4E62-9C9D-2CA192A9AD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0713" y="3322320"/>
            <a:ext cx="1282575" cy="1554480"/>
          </a:xfrm>
          <a:prstGeom prst="rect">
            <a:avLst/>
          </a:prstGeom>
        </p:spPr>
      </p:pic>
    </p:spTree>
    <p:extLst>
      <p:ext uri="{BB962C8B-B14F-4D97-AF65-F5344CB8AC3E}">
        <p14:creationId xmlns:p14="http://schemas.microsoft.com/office/powerpoint/2010/main" val="2221103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B7BC9-2BA7-D907-10A6-95EADD416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64" y="74454"/>
            <a:ext cx="8951871" cy="670909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15294B51-EC99-4299-BA6D-2D4D703A945D}"/>
              </a:ext>
            </a:extLst>
          </p:cNvPr>
          <p:cNvSpPr>
            <a:spLocks noGrp="1" noChangeArrowheads="1"/>
          </p:cNvSpPr>
          <p:nvPr>
            <p:ph type="title"/>
          </p:nvPr>
        </p:nvSpPr>
        <p:spPr>
          <a:xfrm>
            <a:off x="457200" y="228600"/>
            <a:ext cx="8153400" cy="609600"/>
          </a:xfrm>
        </p:spPr>
        <p:txBody>
          <a:bodyPr/>
          <a:lstStyle/>
          <a:p>
            <a:pPr>
              <a:defRPr/>
            </a:pPr>
            <a:r>
              <a:rPr lang="es-CO" sz="3600" dirty="0">
                <a:effectLst>
                  <a:outerShdw blurRad="38100" dist="38100" dir="2700000" algn="tl">
                    <a:srgbClr val="000000">
                      <a:alpha val="43137"/>
                    </a:srgbClr>
                  </a:outerShdw>
                </a:effectLst>
                <a:latin typeface="Arial" pitchFamily="34" charset="0"/>
                <a:cs typeface="Arial" pitchFamily="34" charset="0"/>
              </a:rPr>
              <a:t>7 declaraciones de "YO SOY" en Juan</a:t>
            </a:r>
            <a:endParaRPr lang="en-US" sz="3600"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6416" name="Group 32">
            <a:extLst>
              <a:ext uri="{FF2B5EF4-FFF2-40B4-BE49-F238E27FC236}">
                <a16:creationId xmlns:a16="http://schemas.microsoft.com/office/drawing/2014/main" id="{69AAA0F3-DB70-42DB-988D-298F7CABA533}"/>
              </a:ext>
            </a:extLst>
          </p:cNvPr>
          <p:cNvGraphicFramePr>
            <a:graphicFrameLocks noGrp="1"/>
          </p:cNvGraphicFramePr>
          <p:nvPr/>
        </p:nvGraphicFramePr>
        <p:xfrm>
          <a:off x="1600200" y="990600"/>
          <a:ext cx="7391400" cy="5476877"/>
        </p:xfrm>
        <a:graphic>
          <a:graphicData uri="http://schemas.openxmlformats.org/drawingml/2006/table">
            <a:tbl>
              <a:tblPr/>
              <a:tblGrid>
                <a:gridCol w="55435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tblGrid>
              <a:tr h="60861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CO"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Yo soy el Pan de la Vida</a:t>
                      </a:r>
                      <a:endPar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6:35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6069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CO"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Yo soy la Luz del mundo</a:t>
                      </a:r>
                      <a:endPar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8:12</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CO"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Yo Soy la Puerta para las ovejas</a:t>
                      </a:r>
                      <a:endPar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10:7; cf. v.9</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77506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Yo soy el Buen Pastor</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10:11,14</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CO"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Yo soy la Resurrección y la Vida</a:t>
                      </a:r>
                      <a:endPar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11:25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CO"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Yo soy el Camino, la Verdad y la Vida</a:t>
                      </a:r>
                      <a:endPar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14:6</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Yo soy la Vid verdadera</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15:1; cf. v.5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bl>
          </a:graphicData>
        </a:graphic>
      </p:graphicFrame>
      <p:pic>
        <p:nvPicPr>
          <p:cNvPr id="49182" name="Picture 2">
            <a:extLst>
              <a:ext uri="{FF2B5EF4-FFF2-40B4-BE49-F238E27FC236}">
                <a16:creationId xmlns:a16="http://schemas.microsoft.com/office/drawing/2014/main" id="{40494547-9E72-42C2-966C-C7D292154C8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990600"/>
            <a:ext cx="1447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24C3F-82F9-06B0-0FF5-FED3C51D7A7D}"/>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357DB93A-12B4-7F05-ABB4-9632DFE472CD}"/>
              </a:ext>
            </a:extLst>
          </p:cNvPr>
          <p:cNvSpPr>
            <a:spLocks noGrp="1" noChangeArrowheads="1"/>
          </p:cNvSpPr>
          <p:nvPr>
            <p:ph type="title"/>
          </p:nvPr>
        </p:nvSpPr>
        <p:spPr>
          <a:xfrm>
            <a:off x="1524000" y="228600"/>
            <a:ext cx="49530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La Instrucción de Dios</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(Gén 6:14-22)</a:t>
            </a:r>
          </a:p>
        </p:txBody>
      </p:sp>
      <p:sp>
        <p:nvSpPr>
          <p:cNvPr id="124931" name="Rectangle 3">
            <a:extLst>
              <a:ext uri="{FF2B5EF4-FFF2-40B4-BE49-F238E27FC236}">
                <a16:creationId xmlns:a16="http://schemas.microsoft.com/office/drawing/2014/main" id="{38424341-8C70-7D55-7B57-913C3A4B8059}"/>
              </a:ext>
            </a:extLst>
          </p:cNvPr>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estructura (6:14-16)</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 razón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Los animales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comida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obediencia (6:22)</a:t>
            </a:r>
          </a:p>
        </p:txBody>
      </p:sp>
      <p:pic>
        <p:nvPicPr>
          <p:cNvPr id="2" name="Picture 1">
            <a:extLst>
              <a:ext uri="{FF2B5EF4-FFF2-40B4-BE49-F238E27FC236}">
                <a16:creationId xmlns:a16="http://schemas.microsoft.com/office/drawing/2014/main" id="{10D582E0-DC4E-0BED-E523-8748C0F3F964}"/>
              </a:ext>
            </a:extLst>
          </p:cNvPr>
          <p:cNvPicPr>
            <a:picLocks noChangeAspect="1"/>
          </p:cNvPicPr>
          <p:nvPr/>
        </p:nvPicPr>
        <p:blipFill>
          <a:blip r:embed="rId2"/>
          <a:stretch>
            <a:fillRect/>
          </a:stretch>
        </p:blipFill>
        <p:spPr>
          <a:xfrm>
            <a:off x="7315200" y="101582"/>
            <a:ext cx="1743607" cy="1249788"/>
          </a:xfrm>
          <a:prstGeom prst="rect">
            <a:avLst/>
          </a:prstGeom>
        </p:spPr>
      </p:pic>
    </p:spTree>
    <p:extLst>
      <p:ext uri="{BB962C8B-B14F-4D97-AF65-F5344CB8AC3E}">
        <p14:creationId xmlns:p14="http://schemas.microsoft.com/office/powerpoint/2010/main" val="2975284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1" y="548640"/>
          <a:ext cx="8991599" cy="5760720"/>
        </p:xfrm>
        <a:graphic>
          <a:graphicData uri="http://schemas.openxmlformats.org/drawingml/2006/table">
            <a:tbl>
              <a:tblPr firstRow="1" bandRow="1">
                <a:tableStyleId>{5C22544A-7EE6-4342-B048-85BDC9FD1C3A}</a:tableStyleId>
              </a:tblPr>
              <a:tblGrid>
                <a:gridCol w="1904999">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822960">
                <a:tc gridSpan="4">
                  <a:txBody>
                    <a:bodyPr/>
                    <a:lstStyle/>
                    <a:p>
                      <a:pPr algn="ctr"/>
                      <a:r>
                        <a:rPr lang="en-US" sz="32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Pacto Noético vs. Abrahámico &amp; Mosaico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791230926"/>
                  </a:ext>
                </a:extLst>
              </a:tr>
              <a:tr h="822960">
                <a:tc>
                  <a:txBody>
                    <a:bodyPr/>
                    <a:lstStyle/>
                    <a:p>
                      <a:pPr algn="l"/>
                      <a:r>
                        <a:rPr lang="en-US" sz="2400" b="1" u="none" kern="1200" dirty="0">
                          <a:solidFill>
                            <a:schemeClr val="bg2"/>
                          </a:solidFill>
                          <a:latin typeface="Calibri" panose="020F0502020204030204" pitchFamily="34" charset="0"/>
                          <a:ea typeface="+mn-ea"/>
                          <a:cs typeface="+mn-cs"/>
                        </a:rPr>
                        <a:t>Nombre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NOÉTICO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008000"/>
                          </a:solidFill>
                          <a:latin typeface="Calibri" panose="020F0502020204030204" pitchFamily="34" charset="0"/>
                          <a:ea typeface="+mn-ea"/>
                          <a:cs typeface="+mn-cs"/>
                        </a:rPr>
                        <a:t>ABRAHÁMICO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0000CC"/>
                          </a:solidFill>
                          <a:latin typeface="Calibri" panose="020F0502020204030204" pitchFamily="34" charset="0"/>
                          <a:ea typeface="+mn-ea"/>
                          <a:cs typeface="+mn-cs"/>
                        </a:rPr>
                        <a:t>MOSAICO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0"/>
                  </a:ext>
                </a:extLst>
              </a:tr>
              <a:tr h="822960">
                <a:tc>
                  <a:txBody>
                    <a:bodyPr/>
                    <a:lstStyle/>
                    <a:p>
                      <a:r>
                        <a:rPr lang="en-US" sz="2000" b="1" u="none" kern="1200" dirty="0">
                          <a:solidFill>
                            <a:schemeClr val="bg2"/>
                          </a:solidFill>
                          <a:latin typeface="Calibri" panose="020F0502020204030204" pitchFamily="34" charset="0"/>
                          <a:ea typeface="+mn-ea"/>
                          <a:cs typeface="+mn-cs"/>
                        </a:rPr>
                        <a:t>Agente humano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Noé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Abraham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Moisés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1"/>
                  </a:ext>
                </a:extLst>
              </a:tr>
              <a:tr h="822960">
                <a:tc>
                  <a:txBody>
                    <a:bodyPr/>
                    <a:lstStyle/>
                    <a:p>
                      <a:r>
                        <a:rPr lang="en-US" sz="2400" b="1" u="none" kern="1200" dirty="0">
                          <a:solidFill>
                            <a:schemeClr val="bg2"/>
                          </a:solidFill>
                          <a:latin typeface="Calibri" panose="020F0502020204030204" pitchFamily="34" charset="0"/>
                          <a:ea typeface="+mn-ea"/>
                          <a:cs typeface="+mn-cs"/>
                        </a:rPr>
                        <a:t>Escritura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Gén.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Gén. 12‒17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Exod. 19‒40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822960">
                <a:tc>
                  <a:txBody>
                    <a:bodyPr/>
                    <a:lstStyle/>
                    <a:p>
                      <a:r>
                        <a:rPr lang="en-US" sz="2400" b="1" u="none" kern="1200" dirty="0">
                          <a:solidFill>
                            <a:schemeClr val="bg2"/>
                          </a:solidFill>
                          <a:latin typeface="Calibri" panose="020F0502020204030204" pitchFamily="34" charset="0"/>
                          <a:ea typeface="+mn-ea"/>
                          <a:cs typeface="+mn-cs"/>
                        </a:rPr>
                        <a:t>Pacto (</a:t>
                      </a:r>
                      <a:r>
                        <a:rPr lang="en-US" sz="2400" b="1" i="1" u="none" kern="1200" dirty="0">
                          <a:solidFill>
                            <a:schemeClr val="bg2"/>
                          </a:solidFill>
                          <a:latin typeface="Calibri" panose="020F0502020204030204" pitchFamily="34" charset="0"/>
                          <a:ea typeface="+mn-ea"/>
                          <a:cs typeface="+mn-cs"/>
                        </a:rPr>
                        <a:t>Berith</a:t>
                      </a:r>
                      <a:r>
                        <a:rPr lang="en-US" sz="2400" b="1" u="none" kern="1200" dirty="0">
                          <a:solidFill>
                            <a:schemeClr val="bg2"/>
                          </a:solidFill>
                          <a:latin typeface="Calibri" panose="020F050202020403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Gén. 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Gén. 15:18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Exod. 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822960">
                <a:tc>
                  <a:txBody>
                    <a:bodyPr/>
                    <a:lstStyle/>
                    <a:p>
                      <a:r>
                        <a:rPr lang="en-US" sz="2400" b="1" u="none" kern="1200" dirty="0">
                          <a:solidFill>
                            <a:schemeClr val="bg2"/>
                          </a:solidFill>
                          <a:latin typeface="Calibri" panose="020F0502020204030204" pitchFamily="34" charset="0"/>
                          <a:ea typeface="+mn-ea"/>
                          <a:cs typeface="+mn-cs"/>
                        </a:rPr>
                        <a:t>Partido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Mundo, 
Humanidad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Israel 
Hebreos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Israel 
Hebreos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822960">
                <a:tc>
                  <a:txBody>
                    <a:bodyPr/>
                    <a:lstStyle/>
                    <a:p>
                      <a:r>
                        <a:rPr lang="en-US" sz="2400" b="1" u="none" kern="1200" dirty="0">
                          <a:solidFill>
                            <a:schemeClr val="bg2"/>
                          </a:solidFill>
                          <a:latin typeface="Calibri" panose="020F0502020204030204" pitchFamily="34" charset="0"/>
                          <a:ea typeface="+mn-ea"/>
                          <a:cs typeface="+mn-cs"/>
                        </a:rPr>
                        <a: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Pre-Israel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4677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365760"/>
          <a:ext cx="8839200" cy="59436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822960">
                <a:tc gridSpan="4">
                  <a:txBody>
                    <a:bodyPr/>
                    <a:lstStyle/>
                    <a:p>
                      <a:pPr algn="ctr"/>
                      <a:r>
                        <a:rPr lang="es-CO" sz="32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Pacto Noético vs. Abrahámico &amp; Mosaico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791230926"/>
                  </a:ext>
                </a:extLst>
              </a:tr>
              <a:tr h="640080">
                <a:tc>
                  <a:txBody>
                    <a:bodyPr/>
                    <a:lstStyle/>
                    <a:p>
                      <a:r>
                        <a:rPr lang="en-US" sz="2200" b="1" u="none" kern="1200" dirty="0">
                          <a:solidFill>
                            <a:schemeClr val="bg2"/>
                          </a:solidFill>
                          <a:latin typeface="Calibri" panose="020F0502020204030204" pitchFamily="34" charset="0"/>
                          <a:ea typeface="+mn-ea"/>
                          <a:cs typeface="+mn-cs"/>
                        </a:rPr>
                        <a:t>Pacto</a:t>
                      </a:r>
                      <a:endParaRPr lang="en-US" sz="2200" u="none" dirty="0">
                        <a:solidFill>
                          <a:schemeClr val="bg2"/>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NOÉTICO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ABRAHÁMICO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MOSAICO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0"/>
                  </a:ext>
                </a:extLst>
              </a:tr>
              <a:tr h="0">
                <a:tc>
                  <a:txBody>
                    <a:bodyPr/>
                    <a:lstStyle/>
                    <a:p>
                      <a:r>
                        <a:rPr lang="en-US" sz="2200" b="1" u="none" kern="1200" dirty="0">
                          <a:solidFill>
                            <a:schemeClr val="bg2"/>
                          </a:solidFill>
                          <a:latin typeface="Calibri" panose="020F0502020204030204" pitchFamily="34" charset="0"/>
                          <a:ea typeface="+mn-ea"/>
                          <a:cs typeface="+mn-cs"/>
                        </a:rPr>
                        <a:t>Condicional o Incondicional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Incondicional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008000"/>
                          </a:solidFill>
                          <a:latin typeface="Calibri" panose="020F0502020204030204" pitchFamily="34" charset="0"/>
                          <a:ea typeface="+mn-ea"/>
                          <a:cs typeface="+mn-cs"/>
                        </a:rPr>
                        <a:t>Incondicional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Condicional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0">
                <a:tc>
                  <a:txBody>
                    <a:bodyPr/>
                    <a:lstStyle/>
                    <a:p>
                      <a:r>
                        <a:rPr lang="en-US" sz="2200" b="1" u="none" kern="1200" dirty="0">
                          <a:solidFill>
                            <a:schemeClr val="bg2"/>
                          </a:solidFill>
                          <a:latin typeface="Calibri" panose="020F0502020204030204" pitchFamily="34" charset="0"/>
                          <a:ea typeface="+mn-ea"/>
                          <a:cs typeface="+mn-cs"/>
                        </a:rPr>
                        <a:t>Promesas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s-CO" sz="2100" b="1" u="none" kern="1200" dirty="0">
                          <a:solidFill>
                            <a:srgbClr val="C00000"/>
                          </a:solidFill>
                          <a:latin typeface="Calibri" panose="020F0502020204030204" pitchFamily="34" charset="0"/>
                          <a:ea typeface="+mn-ea"/>
                          <a:cs typeface="+mn-cs"/>
                        </a:rPr>
                        <a:t>No más juicio por el diluvio, </a:t>
                      </a:r>
                    </a:p>
                    <a:p>
                      <a:pPr algn="ctr"/>
                      <a:r>
                        <a:rPr lang="es-CO" sz="2100" b="1" u="none" kern="1200" dirty="0">
                          <a:solidFill>
                            <a:srgbClr val="C00000"/>
                          </a:solidFill>
                          <a:latin typeface="Calibri" panose="020F0502020204030204" pitchFamily="34" charset="0"/>
                          <a:ea typeface="+mn-ea"/>
                          <a:cs typeface="+mn-cs"/>
                        </a:rPr>
                        <a:t>la tierra perdura, </a:t>
                      </a:r>
                    </a:p>
                    <a:p>
                      <a:pPr algn="ctr"/>
                      <a:r>
                        <a:rPr lang="es-CO" sz="2100" b="1" u="none" kern="1200" dirty="0">
                          <a:solidFill>
                            <a:srgbClr val="C00000"/>
                          </a:solidFill>
                          <a:latin typeface="Calibri" panose="020F0502020204030204" pitchFamily="34" charset="0"/>
                          <a:ea typeface="+mn-ea"/>
                          <a:cs typeface="+mn-cs"/>
                        </a:rPr>
                        <a:t>pena capital</a:t>
                      </a:r>
                      <a:endParaRPr lang="en-US" sz="2100" b="1" u="none" kern="1200" dirty="0">
                        <a:solidFill>
                          <a:srgbClr val="C00000"/>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s-CO" sz="2200" b="1" u="none" kern="1200" dirty="0">
                          <a:solidFill>
                            <a:srgbClr val="008000"/>
                          </a:solidFill>
                          <a:latin typeface="Calibri" panose="020F0502020204030204" pitchFamily="34" charset="0"/>
                          <a:ea typeface="+mn-ea"/>
                          <a:cs typeface="+mn-cs"/>
                        </a:rPr>
                        <a:t>Propiedad de tierras, semilla y bendiciones</a:t>
                      </a:r>
                      <a:endParaRPr lang="en-US" sz="2200" b="1" u="none" kern="1200" dirty="0">
                        <a:solidFill>
                          <a:srgbClr val="008000"/>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s-CO" sz="2200" b="1" u="none" kern="1200" dirty="0">
                          <a:solidFill>
                            <a:srgbClr val="0000CC"/>
                          </a:solidFill>
                          <a:latin typeface="Calibri" panose="020F0502020204030204" pitchFamily="34" charset="0"/>
                          <a:ea typeface="+mn-ea"/>
                          <a:cs typeface="+mn-cs"/>
                        </a:rPr>
                        <a:t>Disfrute o posesión de tierras, semilla y bendiciones</a:t>
                      </a:r>
                      <a:endParaRPr lang="en-US" sz="2200" b="1" u="none" kern="1200" dirty="0">
                        <a:solidFill>
                          <a:srgbClr val="0000CC"/>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6"/>
                  </a:ext>
                </a:extLst>
              </a:tr>
              <a:tr h="640080">
                <a:tc>
                  <a:txBody>
                    <a:bodyPr/>
                    <a:lstStyle/>
                    <a:p>
                      <a:r>
                        <a:rPr lang="en-US" sz="2200" b="1" u="none" kern="1200" dirty="0">
                          <a:solidFill>
                            <a:schemeClr val="bg2"/>
                          </a:solidFill>
                          <a:latin typeface="Calibri" panose="020F0502020204030204" pitchFamily="34" charset="0"/>
                          <a:ea typeface="+mn-ea"/>
                          <a:cs typeface="+mn-cs"/>
                        </a:rPr>
                        <a:t>Señal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Arco Iris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Circuncisión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Sabbath</a:t>
                      </a:r>
                    </a:p>
                    <a:p>
                      <a:pPr algn="ctr"/>
                      <a:r>
                        <a:rPr lang="en-US" sz="2200" b="1" u="none" kern="1200" dirty="0">
                          <a:solidFill>
                            <a:srgbClr val="0000CC"/>
                          </a:solidFill>
                          <a:latin typeface="Calibri" panose="020F0502020204030204" pitchFamily="34" charset="0"/>
                          <a:ea typeface="+mn-ea"/>
                          <a:cs typeface="+mn-cs"/>
                        </a:rPr>
                        <a:t>Sabádo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7"/>
                  </a:ext>
                </a:extLst>
              </a:tr>
              <a:tr h="0">
                <a:tc>
                  <a:txBody>
                    <a:bodyPr/>
                    <a:lstStyle/>
                    <a:p>
                      <a:r>
                        <a:rPr lang="en-US" sz="2200" b="1" u="none" kern="1200" dirty="0">
                          <a:solidFill>
                            <a:schemeClr val="bg2"/>
                          </a:solidFill>
                          <a:latin typeface="Calibri" panose="020F0502020204030204" pitchFamily="34" charset="0"/>
                          <a:ea typeface="+mn-ea"/>
                          <a:cs typeface="+mn-cs"/>
                        </a:rPr>
                        <a:t>Propósito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Restringir y preservar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Redentivo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Redentivo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8"/>
                  </a:ext>
                </a:extLst>
              </a:tr>
              <a:tr h="0">
                <a:tc>
                  <a:txBody>
                    <a:bodyPr/>
                    <a:lstStyle/>
                    <a:p>
                      <a:r>
                        <a:rPr lang="en-US" sz="2200" b="1" u="none" kern="1200" dirty="0">
                          <a:solidFill>
                            <a:schemeClr val="bg2"/>
                          </a:solidFill>
                          <a:latin typeface="Calibri" panose="020F0502020204030204" pitchFamily="34" charset="0"/>
                          <a:ea typeface="+mn-ea"/>
                          <a:cs typeface="+mn-cs"/>
                        </a:rPr>
                        <a:t>¿Tiene vigencia directa hoy?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Sí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89953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7BC1E-6E68-25F6-5E7E-0C969F559E2B}"/>
            </a:ext>
          </a:extLst>
        </p:cNvPr>
        <p:cNvGrpSpPr/>
        <p:nvPr/>
      </p:nvGrpSpPr>
      <p:grpSpPr>
        <a:xfrm>
          <a:off x="0" y="0"/>
          <a:ext cx="0" cy="0"/>
          <a:chOff x="0" y="0"/>
          <a:chExt cx="0" cy="0"/>
        </a:xfrm>
      </p:grpSpPr>
      <p:graphicFrame>
        <p:nvGraphicFramePr>
          <p:cNvPr id="149569" name="Group 65">
            <a:extLst>
              <a:ext uri="{FF2B5EF4-FFF2-40B4-BE49-F238E27FC236}">
                <a16:creationId xmlns:a16="http://schemas.microsoft.com/office/drawing/2014/main" id="{605F0496-195C-0653-39CD-26E45D77452B}"/>
              </a:ext>
            </a:extLst>
          </p:cNvPr>
          <p:cNvGraphicFramePr>
            <a:graphicFrameLocks noGrp="1"/>
          </p:cNvGraphicFramePr>
          <p:nvPr>
            <p:ph type="tbl" idx="1"/>
            <p:extLst>
              <p:ext uri="{D42A27DB-BD31-4B8C-83A1-F6EECF244321}">
                <p14:modId xmlns:p14="http://schemas.microsoft.com/office/powerpoint/2010/main" val="1498672842"/>
              </p:ext>
            </p:extLst>
          </p:nvPr>
        </p:nvGraphicFramePr>
        <p:xfrm>
          <a:off x="30480" y="108395"/>
          <a:ext cx="9083040" cy="6641211"/>
        </p:xfrm>
        <a:graphic>
          <a:graphicData uri="http://schemas.openxmlformats.org/drawingml/2006/table">
            <a:tbl>
              <a:tblPr>
                <a:tableStyleId>{D7AC3CCA-C797-4891-BE02-D94E43425B78}</a:tableStyleId>
              </a:tblPr>
              <a:tblGrid>
                <a:gridCol w="2484120">
                  <a:extLst>
                    <a:ext uri="{9D8B030D-6E8A-4147-A177-3AD203B41FA5}">
                      <a16:colId xmlns:a16="http://schemas.microsoft.com/office/drawing/2014/main" val="20000"/>
                    </a:ext>
                  </a:extLst>
                </a:gridCol>
                <a:gridCol w="324612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El Diluvio: Relato bíblico vs. Babilónico</a:t>
                      </a: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extLst>
                  <a:ext uri="{0D108BD9-81ED-4DB2-BD59-A6C34878D82A}">
                    <a16:rowId xmlns:a16="http://schemas.microsoft.com/office/drawing/2014/main" val="3425373405"/>
                  </a:ext>
                </a:extLst>
              </a:tr>
              <a:tr h="43230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Tema</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GÉNESIS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ÉPICA  DE GILGAMESH</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9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Inundación planificada</a:t>
                      </a:r>
                      <a:endParaRPr kumimoji="0" lang="en-US" sz="19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Dios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Consejo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Visión de Dios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Monoteísmo</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Politeísmo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2"/>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9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Revelación a un héroe</a:t>
                      </a:r>
                      <a:endParaRPr kumimoji="0" lang="en-US" sz="19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Dios advirtió a Noé</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Ea advirtió a Utnapishtim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3"/>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Motivo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Pecado</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Ruido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4"/>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Castigo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Ética</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Confuso, arrepentido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5"/>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Salvación del héroe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CO"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Incluido en el plan de Dios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Hecho en secreto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6"/>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Vidas salvadas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8</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Rep. de todos los seres vivos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7"/>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Barco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300x50x30 cubits-3 levels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120x120x120 cubits-7 levels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8"/>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Duración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40 días, 40 noches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6 días, 6 noches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9"/>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Desembarco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Montañas de Ararat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Monte Nisir</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0"/>
                  </a:ext>
                </a:extLst>
              </a:tr>
              <a:tr h="4342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Aves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CO"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Cuervo y paloma (tres veces)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Paloma, golondrina, cuervo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Sacrificio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Alabanza</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Apaciguamiento</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2"/>
                  </a:ext>
                </a:extLst>
              </a:tr>
              <a:tr h="45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Bendición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Pacto</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Divinidad, inmortalidad</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689577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FC301-7854-4D51-9B0E-967618A676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267" name="Rectangle 1027"/>
          <p:cNvSpPr>
            <a:spLocks noGrp="1" noChangeArrowheads="1"/>
          </p:cNvSpPr>
          <p:nvPr>
            <p:ph type="body" idx="1"/>
          </p:nvPr>
        </p:nvSpPr>
        <p:spPr>
          <a:xfrm>
            <a:off x="0" y="0"/>
            <a:ext cx="9144000" cy="3200400"/>
          </a:xfrm>
        </p:spPr>
        <p:txBody>
          <a:bodyPr/>
          <a:lstStyle/>
          <a:p>
            <a:pPr algn="ctr" defTabSz="685800">
              <a:lnSpc>
                <a:spcPct val="90000"/>
              </a:lnSpc>
              <a:spcBef>
                <a:spcPts val="0"/>
              </a:spcBef>
              <a:spcAft>
                <a:spcPts val="1200"/>
              </a:spcAft>
              <a:buNone/>
              <a:defRPr/>
            </a:pPr>
            <a:r>
              <a:rPr lang="en-US" altLang="en-US" sz="4000" kern="1200" dirty="0">
                <a:solidFill>
                  <a:schemeClr val="tx2"/>
                </a:solidFill>
                <a:ea typeface="+mj-ea"/>
                <a:cs typeface="Calibri" panose="020F0502020204030204" pitchFamily="34" charset="0"/>
              </a:rPr>
              <a:t>Génesis 8:21</a:t>
            </a:r>
          </a:p>
          <a:p>
            <a:pPr marL="0" indent="0" algn="just" eaLnBrk="1" hangingPunct="1">
              <a:spcBef>
                <a:spcPts val="0"/>
              </a:spcBef>
              <a:buNone/>
              <a:defRPr/>
            </a:pPr>
            <a:r>
              <a:rPr lang="es-CO" altLang="en-US" dirty="0">
                <a:effectLst>
                  <a:outerShdw blurRad="38100" dist="38100" dir="2700000" algn="tl">
                    <a:srgbClr val="000000">
                      <a:alpha val="43137"/>
                    </a:srgbClr>
                  </a:outerShdw>
                </a:effectLst>
              </a:rPr>
              <a:t>El Señor percibió el aroma agradable, y dijo el Señor para sí: «Nunca más volveré a maldecir la tierra por causa del hombre, porque </a:t>
            </a:r>
            <a:r>
              <a:rPr lang="es-CO" altLang="en-US" b="1" u="sng" dirty="0">
                <a:solidFill>
                  <a:srgbClr val="FFFFCC"/>
                </a:solidFill>
                <a:effectLst>
                  <a:outerShdw blurRad="38100" dist="38100" dir="2700000" algn="tl">
                    <a:srgbClr val="000000">
                      <a:alpha val="43137"/>
                    </a:srgbClr>
                  </a:outerShdw>
                </a:effectLst>
              </a:rPr>
              <a:t>la intención del corazón del hombre es mala desde su juventud</a:t>
            </a:r>
            <a:r>
              <a:rPr lang="es-CO" altLang="en-US" dirty="0">
                <a:effectLst>
                  <a:outerShdw blurRad="38100" dist="38100" dir="2700000" algn="tl">
                    <a:srgbClr val="000000">
                      <a:alpha val="43137"/>
                    </a:srgbClr>
                  </a:outerShdw>
                </a:effectLst>
              </a:rPr>
              <a:t>. Nunca más volveré a destruir todo ser viviente como lo he hecho </a:t>
            </a:r>
            <a:r>
              <a:rPr lang="en-US" altLang="en-US" dirty="0">
                <a:effectLst>
                  <a:outerShdw blurRad="38100" dist="38100" dir="2700000" algn="tl">
                    <a:srgbClr val="000000">
                      <a:alpha val="43137"/>
                    </a:srgbClr>
                  </a:outerShdw>
                </a:effectLst>
              </a:rPr>
              <a:t>[énfasis mío].</a:t>
            </a:r>
          </a:p>
        </p:txBody>
      </p:sp>
      <p:pic>
        <p:nvPicPr>
          <p:cNvPr id="2560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3200400"/>
            <a:ext cx="222421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2554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590C1-E68C-0CC2-58D3-0489EC1B3DF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825C477-CA47-D369-D4EB-183FD642C6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671357F5-79C1-7603-A6F6-AA2E792C20A3}"/>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04E9F79D-BB8E-7EA4-E723-CB306FA9B2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16415965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39E53-E32E-3645-69FD-56EC952225ED}"/>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4DCC55E9-6C4B-E632-FD43-D68962F55749}"/>
              </a:ext>
            </a:extLst>
          </p:cNvPr>
          <p:cNvSpPr>
            <a:spLocks noGrp="1" noChangeArrowheads="1"/>
          </p:cNvSpPr>
          <p:nvPr>
            <p:ph type="title"/>
          </p:nvPr>
        </p:nvSpPr>
        <p:spPr>
          <a:xfrm>
            <a:off x="1524000" y="228600"/>
            <a:ext cx="49530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La Instrucción de Dios</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(Gén 6:14-22)</a:t>
            </a:r>
          </a:p>
        </p:txBody>
      </p:sp>
      <p:sp>
        <p:nvSpPr>
          <p:cNvPr id="124931" name="Rectangle 3">
            <a:extLst>
              <a:ext uri="{FF2B5EF4-FFF2-40B4-BE49-F238E27FC236}">
                <a16:creationId xmlns:a16="http://schemas.microsoft.com/office/drawing/2014/main" id="{F56A65F9-A847-547D-1DFA-E9C0EA1F6AFB}"/>
              </a:ext>
            </a:extLst>
          </p:cNvPr>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estructura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razón (6:17-18)</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Los animales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comida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obediencia (6:22)</a:t>
            </a:r>
          </a:p>
        </p:txBody>
      </p:sp>
      <p:pic>
        <p:nvPicPr>
          <p:cNvPr id="2" name="Picture 1">
            <a:extLst>
              <a:ext uri="{FF2B5EF4-FFF2-40B4-BE49-F238E27FC236}">
                <a16:creationId xmlns:a16="http://schemas.microsoft.com/office/drawing/2014/main" id="{02CD4603-648E-AE92-F9C8-F9B14ABEC3BD}"/>
              </a:ext>
            </a:extLst>
          </p:cNvPr>
          <p:cNvPicPr>
            <a:picLocks noChangeAspect="1"/>
          </p:cNvPicPr>
          <p:nvPr/>
        </p:nvPicPr>
        <p:blipFill>
          <a:blip r:embed="rId2"/>
          <a:stretch>
            <a:fillRect/>
          </a:stretch>
        </p:blipFill>
        <p:spPr>
          <a:xfrm>
            <a:off x="7315200" y="101582"/>
            <a:ext cx="1743607" cy="1249788"/>
          </a:xfrm>
          <a:prstGeom prst="rect">
            <a:avLst/>
          </a:prstGeom>
        </p:spPr>
      </p:pic>
    </p:spTree>
    <p:extLst>
      <p:ext uri="{BB962C8B-B14F-4D97-AF65-F5344CB8AC3E}">
        <p14:creationId xmlns:p14="http://schemas.microsoft.com/office/powerpoint/2010/main" val="1966632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ah's ark"/>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15310" y="685800"/>
            <a:ext cx="8513380" cy="5486400"/>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0" y="228600"/>
            <a:ext cx="9144000" cy="1143000"/>
          </a:xfrm>
        </p:spPr>
        <p:txBody>
          <a:bodyPr/>
          <a:lstStyle/>
          <a:p>
            <a:pPr algn="ctr" eaLnBrk="1" hangingPunct="1"/>
            <a:r>
              <a:rPr lang="es-CO" sz="3400" dirty="0">
                <a:effectLst>
                  <a:outerShdw blurRad="38100" dist="38100" dir="2700000" algn="tl">
                    <a:srgbClr val="000000">
                      <a:alpha val="43137"/>
                    </a:srgbClr>
                  </a:outerShdw>
                </a:effectLst>
              </a:rPr>
              <a:t>¿Cómo pudo Noé meter a todos </a:t>
            </a:r>
            <a:br>
              <a:rPr lang="es-CO" sz="3400" dirty="0">
                <a:effectLst>
                  <a:outerShdw blurRad="38100" dist="38100" dir="2700000" algn="tl">
                    <a:srgbClr val="000000">
                      <a:alpha val="43137"/>
                    </a:srgbClr>
                  </a:outerShdw>
                </a:effectLst>
              </a:rPr>
            </a:br>
            <a:r>
              <a:rPr lang="es-CO" sz="3400" dirty="0">
                <a:effectLst>
                  <a:outerShdw blurRad="38100" dist="38100" dir="2700000" algn="tl">
                    <a:srgbClr val="000000">
                      <a:alpha val="43137"/>
                    </a:srgbClr>
                  </a:outerShdw>
                </a:effectLst>
              </a:rPr>
              <a:t>los animales en el arca?</a:t>
            </a:r>
            <a:br>
              <a:rPr lang="es-CO" sz="34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(Juan 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143363" name="Rectangle 3"/>
          <p:cNvSpPr>
            <a:spLocks noGrp="1" noChangeArrowheads="1"/>
          </p:cNvSpPr>
          <p:nvPr>
            <p:ph type="body" idx="1"/>
          </p:nvPr>
        </p:nvSpPr>
        <p:spPr>
          <a:xfrm>
            <a:off x="457200" y="1773238"/>
            <a:ext cx="5257800" cy="33115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No</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rPr>
              <a:t>Criaturas marinas </a:t>
            </a:r>
            <a:r>
              <a:rPr lang="en-US" dirty="0">
                <a:effectLst>
                  <a:outerShdw blurRad="38100" dist="38100" dir="2700000" algn="tl">
                    <a:srgbClr val="000000">
                      <a:alpha val="43137"/>
                    </a:srgbClr>
                  </a:outerShdw>
                </a:effectLst>
                <a:latin typeface="Calibri" panose="020F0502020204030204" pitchFamily="34" charset="0"/>
              </a:rPr>
              <a:t>(6:20)</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rPr>
              <a:t>Insectos</a:t>
            </a:r>
            <a:r>
              <a:rPr lang="en-US" dirty="0">
                <a:effectLst>
                  <a:outerShdw blurRad="38100" dist="38100" dir="2700000" algn="tl">
                    <a:srgbClr val="000000">
                      <a:alpha val="43137"/>
                    </a:srgbClr>
                  </a:outerShdw>
                </a:effectLst>
                <a:latin typeface="Calibri" panose="020F0502020204030204" pitchFamily="34" charset="0"/>
              </a:rPr>
              <a:t> (7:22)</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rPr>
              <a:t>Plantas</a:t>
            </a:r>
            <a:r>
              <a:rPr lang="en-US" dirty="0">
                <a:effectLst>
                  <a:outerShdw blurRad="38100" dist="38100" dir="2700000" algn="tl">
                    <a:srgbClr val="000000">
                      <a:alpha val="43137"/>
                    </a:srgbClr>
                  </a:outerShdw>
                </a:effectLst>
                <a:latin typeface="Calibri" panose="020F0502020204030204" pitchFamily="34" charset="0"/>
              </a:rPr>
              <a:t> (6:20)</a:t>
            </a:r>
            <a:endParaRPr lang="en-US" dirty="0"/>
          </a:p>
        </p:txBody>
      </p:sp>
      <p:sp>
        <p:nvSpPr>
          <p:cNvPr id="153604" name="Text Box 4"/>
          <p:cNvSpPr txBox="1">
            <a:spLocks noChangeArrowheads="1"/>
          </p:cNvSpPr>
          <p:nvPr/>
        </p:nvSpPr>
        <p:spPr bwMode="auto">
          <a:xfrm>
            <a:off x="1219200" y="6172204"/>
            <a:ext cx="7543800" cy="366713"/>
          </a:xfrm>
          <a:prstGeom prst="rect">
            <a:avLst/>
          </a:prstGeom>
          <a:noFill/>
          <a:ln w="9525">
            <a:noFill/>
            <a:miter lim="800000"/>
            <a:headEnd/>
            <a:tailEnd/>
          </a:ln>
        </p:spPr>
        <p:txBody>
          <a:bodyPr>
            <a:spAutoFit/>
          </a:bodyPr>
          <a:lstStyle/>
          <a:p>
            <a:pPr algn="l" eaLnBrk="0" hangingPunct="0">
              <a:spcBef>
                <a:spcPct val="50000"/>
              </a:spcBef>
            </a:pPr>
            <a:endParaRPr lang="en-US" sz="1800" dirty="0">
              <a:latin typeface="Calibri" panose="020F0502020204030204" pitchFamily="34" charset="0"/>
            </a:endParaRPr>
          </a:p>
        </p:txBody>
      </p:sp>
      <p:sp>
        <p:nvSpPr>
          <p:cNvPr id="153605" name="Text Box 5"/>
          <p:cNvSpPr txBox="1">
            <a:spLocks noChangeArrowheads="1"/>
          </p:cNvSpPr>
          <p:nvPr/>
        </p:nvSpPr>
        <p:spPr bwMode="auto">
          <a:xfrm>
            <a:off x="2324100" y="6400800"/>
            <a:ext cx="4495800" cy="366713"/>
          </a:xfrm>
          <a:prstGeom prst="rect">
            <a:avLst/>
          </a:prstGeom>
          <a:noFill/>
          <a:ln w="9525">
            <a:noFill/>
            <a:miter lim="800000"/>
            <a:headEnd/>
            <a:tailEnd/>
          </a:ln>
        </p:spPr>
        <p:txBody>
          <a:bodyPr wrap="square">
            <a:spAutoFit/>
          </a:bodyPr>
          <a:lstStyle/>
          <a:p>
            <a:pPr algn="ctr" eaLnBrk="0" hangingPunct="0">
              <a:spcBef>
                <a:spcPct val="50000"/>
              </a:spcBef>
            </a:pPr>
            <a:r>
              <a:rPr lang="en-US" sz="1800" dirty="0">
                <a:latin typeface="Calibri" panose="020F0502020204030204" pitchFamily="34" charset="0"/>
                <a:cs typeface="Calibri" panose="020F0502020204030204" pitchFamily="34" charset="0"/>
              </a:rPr>
              <a:t>Woodmoorape, </a:t>
            </a:r>
            <a:r>
              <a:rPr lang="en-US" sz="1800" i="1" dirty="0">
                <a:latin typeface="Calibri" panose="020F0502020204030204" pitchFamily="34" charset="0"/>
                <a:cs typeface="Calibri" panose="020F0502020204030204" pitchFamily="34" charset="0"/>
              </a:rPr>
              <a:t>Noah’s Ark: A Feasibility Study</a:t>
            </a:r>
          </a:p>
        </p:txBody>
      </p:sp>
      <p:pic>
        <p:nvPicPr>
          <p:cNvPr id="2" name="Picture 1">
            <a:extLst>
              <a:ext uri="{FF2B5EF4-FFF2-40B4-BE49-F238E27FC236}">
                <a16:creationId xmlns:a16="http://schemas.microsoft.com/office/drawing/2014/main" id="{6172B0FB-EA8D-2E88-D45E-7B2EAD84B5C7}"/>
              </a:ext>
            </a:extLst>
          </p:cNvPr>
          <p:cNvPicPr>
            <a:picLocks noChangeAspect="1"/>
          </p:cNvPicPr>
          <p:nvPr/>
        </p:nvPicPr>
        <p:blipFill>
          <a:blip r:embed="rId2"/>
          <a:stretch>
            <a:fillRect/>
          </a:stretch>
        </p:blipFill>
        <p:spPr>
          <a:xfrm>
            <a:off x="4876801" y="3329952"/>
            <a:ext cx="3655514" cy="272795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609599" y="1371600"/>
            <a:ext cx="8390553" cy="52578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419" noProof="0" dirty="0">
                <a:effectLst>
                  <a:outerShdw blurRad="38100" dist="38100" dir="2700000" algn="tl">
                    <a:srgbClr val="000000">
                      <a:alpha val="43137"/>
                    </a:srgbClr>
                  </a:outerShdw>
                </a:effectLst>
                <a:ea typeface="+mn-ea"/>
                <a:cs typeface="+mn-cs"/>
              </a:rPr>
              <a:t>Limitaciones</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914400" lvl="1" indent="-452438" eaLnBrk="1" hangingPunct="1">
              <a:spcBef>
                <a:spcPts val="0"/>
              </a:spcBef>
              <a:spcAft>
                <a:spcPts val="2400"/>
              </a:spcAft>
              <a:buClr>
                <a:srgbClr val="FF99FF"/>
              </a:buClr>
              <a:defRPr/>
            </a:pPr>
            <a:r>
              <a:rPr lang="es-CO" dirty="0">
                <a:effectLst>
                  <a:outerShdw blurRad="38100" dist="38100" dir="2700000" algn="tl">
                    <a:srgbClr val="000000">
                      <a:alpha val="43137"/>
                    </a:srgbClr>
                  </a:outerShdw>
                </a:effectLst>
              </a:rPr>
              <a:t>¿Siete pares o solo siete? </a:t>
            </a:r>
            <a:r>
              <a:rPr lang="en-US" dirty="0">
                <a:effectLst>
                  <a:outerShdw blurRad="38100" dist="38100" dir="2700000" algn="tl">
                    <a:srgbClr val="000000">
                      <a:alpha val="43137"/>
                    </a:srgbClr>
                  </a:outerShdw>
                </a:effectLst>
                <a:latin typeface="Calibri" panose="020F0502020204030204" pitchFamily="34" charset="0"/>
              </a:rPr>
              <a:t>(7:2)</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rPr>
              <a:t>Solo animales limpios </a:t>
            </a:r>
            <a:r>
              <a:rPr lang="en-US" dirty="0">
                <a:effectLst>
                  <a:outerShdw blurRad="38100" dist="38100" dir="2700000" algn="tl">
                    <a:srgbClr val="000000">
                      <a:alpha val="43137"/>
                    </a:srgbClr>
                  </a:outerShdw>
                </a:effectLst>
                <a:latin typeface="Calibri" panose="020F0502020204030204" pitchFamily="34" charset="0"/>
              </a:rPr>
              <a:t>(7:2; Lev 11; Deut 14)</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Especie (6:20)</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rPr>
              <a:t>Animales extintos exagerados</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rPr>
              <a:t>No estában completamente desarrollados</a:t>
            </a:r>
          </a:p>
          <a:p>
            <a:pPr marL="914400" lvl="1" indent="-452438" eaLnBrk="1" hangingPunct="1">
              <a:spcBef>
                <a:spcPts val="0"/>
              </a:spcBef>
              <a:spcAft>
                <a:spcPts val="2400"/>
              </a:spcAft>
              <a:buClr>
                <a:srgbClr val="FF99FF"/>
              </a:buClr>
              <a:defRPr/>
            </a:pPr>
            <a:r>
              <a:rPr lang="es-419" noProof="0" dirty="0">
                <a:effectLst>
                  <a:outerShdw blurRad="38100" dist="38100" dir="2700000" algn="tl">
                    <a:srgbClr val="000000">
                      <a:alpha val="43137"/>
                    </a:srgbClr>
                  </a:outerShdw>
                </a:effectLst>
                <a:latin typeface="Calibri" panose="020F0502020204030204" pitchFamily="34" charset="0"/>
              </a:rPr>
              <a:t>Hibernación</a:t>
            </a:r>
            <a:endParaRPr lang="en-US" dirty="0">
              <a:effectLst>
                <a:outerShdw blurRad="38100" dist="38100" dir="2700000" algn="tl">
                  <a:srgbClr val="000000">
                    <a:alpha val="43137"/>
                  </a:srgbClr>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28ABDD92-AC0F-445D-88E3-AAD49FC62AB1}"/>
              </a:ext>
            </a:extLst>
          </p:cNvPr>
          <p:cNvSpPr>
            <a:spLocks noGrp="1" noChangeArrowheads="1"/>
          </p:cNvSpPr>
          <p:nvPr>
            <p:ph type="title"/>
          </p:nvPr>
        </p:nvSpPr>
        <p:spPr>
          <a:xfrm>
            <a:off x="0" y="228600"/>
            <a:ext cx="9144000" cy="1143000"/>
          </a:xfrm>
        </p:spPr>
        <p:txBody>
          <a:bodyPr/>
          <a:lstStyle/>
          <a:p>
            <a:pPr algn="ctr" eaLnBrk="1" hangingPunct="1"/>
            <a:r>
              <a:rPr lang="es-CO" sz="3400" dirty="0">
                <a:effectLst>
                  <a:outerShdw blurRad="38100" dist="38100" dir="2700000" algn="tl">
                    <a:srgbClr val="000000">
                      <a:alpha val="43137"/>
                    </a:srgbClr>
                  </a:outerShdw>
                </a:effectLst>
              </a:rPr>
              <a:t>¿Cómo pudo Noé meter a todos </a:t>
            </a:r>
            <a:br>
              <a:rPr lang="es-CO" sz="3400" dirty="0">
                <a:effectLst>
                  <a:outerShdw blurRad="38100" dist="38100" dir="2700000" algn="tl">
                    <a:srgbClr val="000000">
                      <a:alpha val="43137"/>
                    </a:srgbClr>
                  </a:outerShdw>
                </a:effectLst>
              </a:rPr>
            </a:br>
            <a:r>
              <a:rPr lang="es-CO" sz="3400" dirty="0">
                <a:effectLst>
                  <a:outerShdw blurRad="38100" dist="38100" dir="2700000" algn="tl">
                    <a:srgbClr val="000000">
                      <a:alpha val="43137"/>
                    </a:srgbClr>
                  </a:outerShdw>
                </a:effectLst>
              </a:rPr>
              <a:t>los animales en el arca?</a:t>
            </a:r>
            <a:br>
              <a:rPr lang="es-CO" sz="34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(Juan</a:t>
            </a:r>
            <a:r>
              <a:rPr lang="en-US" sz="2800" dirty="0">
                <a:solidFill>
                  <a:schemeClr val="tx1"/>
                </a:solidFill>
                <a:effectLst>
                  <a:outerShdw blurRad="38100" dist="38100" dir="2700000" algn="tl">
                    <a:srgbClr val="000000">
                      <a:alpha val="43137"/>
                    </a:srgbClr>
                  </a:outerShdw>
                </a:effectLst>
                <a:ea typeface="+mn-ea"/>
                <a:cs typeface="+mn-cs"/>
              </a:rPr>
              <a:t> </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2" name="Picture 1">
            <a:extLst>
              <a:ext uri="{FF2B5EF4-FFF2-40B4-BE49-F238E27FC236}">
                <a16:creationId xmlns:a16="http://schemas.microsoft.com/office/drawing/2014/main" id="{03A83BEB-E970-5708-AFAF-EDF69A117323}"/>
              </a:ext>
            </a:extLst>
          </p:cNvPr>
          <p:cNvPicPr>
            <a:picLocks noChangeAspect="1"/>
          </p:cNvPicPr>
          <p:nvPr/>
        </p:nvPicPr>
        <p:blipFill>
          <a:blip r:embed="rId2"/>
          <a:stretch>
            <a:fillRect/>
          </a:stretch>
        </p:blipFill>
        <p:spPr>
          <a:xfrm>
            <a:off x="6980728" y="3657600"/>
            <a:ext cx="1989753" cy="142622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16,000 animales</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Arca = 135 metros largo X 22.5 metros ancho X 13.5 metros alto.</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Capaz de albergar 125.000 animales</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s-CO" sz="3400" dirty="0">
                <a:effectLst>
                  <a:outerShdw blurRad="38100" dist="38100" dir="2700000" algn="tl">
                    <a:srgbClr val="000000">
                      <a:alpha val="43137"/>
                    </a:srgbClr>
                  </a:outerShdw>
                </a:effectLst>
                <a:latin typeface="Calibri" panose="020F0502020204030204" pitchFamily="34" charset="0"/>
              </a:rPr>
              <a:t>¿Cómo pudo Noé meter a todos </a:t>
            </a:r>
            <a:br>
              <a:rPr lang="es-CO" sz="3400" dirty="0">
                <a:effectLst>
                  <a:outerShdw blurRad="38100" dist="38100" dir="2700000" algn="tl">
                    <a:srgbClr val="000000">
                      <a:alpha val="43137"/>
                    </a:srgbClr>
                  </a:outerShdw>
                </a:effectLst>
                <a:latin typeface="Calibri" panose="020F0502020204030204" pitchFamily="34" charset="0"/>
              </a:rPr>
            </a:br>
            <a:r>
              <a:rPr lang="es-CO" sz="3400" dirty="0">
                <a:effectLst>
                  <a:outerShdw blurRad="38100" dist="38100" dir="2700000" algn="tl">
                    <a:srgbClr val="000000">
                      <a:alpha val="43137"/>
                    </a:srgbClr>
                  </a:outerShdw>
                </a:effectLst>
                <a:latin typeface="Calibri" panose="020F0502020204030204" pitchFamily="34" charset="0"/>
              </a:rPr>
              <a:t>los animales en el arca?</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(Juan 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0800" y="4572002"/>
            <a:ext cx="3835400" cy="215741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Many Animals Were On the Ark">
            <a:extLst>
              <a:ext uri="{FF2B5EF4-FFF2-40B4-BE49-F238E27FC236}">
                <a16:creationId xmlns:a16="http://schemas.microsoft.com/office/drawing/2014/main" id="{793BBB80-EC69-4115-B783-D4165E71ADA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74480" y="228601"/>
            <a:ext cx="640014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16208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DE611D1-F1A3-48DA-A6ED-5FAF59CB435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69376" y="228600"/>
            <a:ext cx="640524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8175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5A2C6-3854-D8A9-72D6-742298C276D2}"/>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690BA62E-7F5F-D2E6-4609-DF55A06577FB}"/>
              </a:ext>
            </a:extLst>
          </p:cNvPr>
          <p:cNvSpPr>
            <a:spLocks noGrp="1" noChangeArrowheads="1"/>
          </p:cNvSpPr>
          <p:nvPr>
            <p:ph type="title"/>
          </p:nvPr>
        </p:nvSpPr>
        <p:spPr>
          <a:xfrm>
            <a:off x="1524000" y="228600"/>
            <a:ext cx="49530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La Instrucción de Dios</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(Gén 6:14-22)</a:t>
            </a:r>
          </a:p>
        </p:txBody>
      </p:sp>
      <p:sp>
        <p:nvSpPr>
          <p:cNvPr id="124931" name="Rectangle 3">
            <a:extLst>
              <a:ext uri="{FF2B5EF4-FFF2-40B4-BE49-F238E27FC236}">
                <a16:creationId xmlns:a16="http://schemas.microsoft.com/office/drawing/2014/main" id="{EDF6A28D-87A8-49E6-3221-9F869CFD2CB7}"/>
              </a:ext>
            </a:extLst>
          </p:cNvPr>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estructura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razón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Los animales (6:19-20)</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 comida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obediencia (6:22)</a:t>
            </a:r>
          </a:p>
        </p:txBody>
      </p:sp>
      <p:pic>
        <p:nvPicPr>
          <p:cNvPr id="2" name="Picture 1">
            <a:extLst>
              <a:ext uri="{FF2B5EF4-FFF2-40B4-BE49-F238E27FC236}">
                <a16:creationId xmlns:a16="http://schemas.microsoft.com/office/drawing/2014/main" id="{8198E049-BA01-40C5-3639-6996D7BCFDB9}"/>
              </a:ext>
            </a:extLst>
          </p:cNvPr>
          <p:cNvPicPr>
            <a:picLocks noChangeAspect="1"/>
          </p:cNvPicPr>
          <p:nvPr/>
        </p:nvPicPr>
        <p:blipFill>
          <a:blip r:embed="rId2"/>
          <a:stretch>
            <a:fillRect/>
          </a:stretch>
        </p:blipFill>
        <p:spPr>
          <a:xfrm>
            <a:off x="7315200" y="101582"/>
            <a:ext cx="1743607" cy="1249788"/>
          </a:xfrm>
          <a:prstGeom prst="rect">
            <a:avLst/>
          </a:prstGeom>
        </p:spPr>
      </p:pic>
    </p:spTree>
    <p:extLst>
      <p:ext uri="{BB962C8B-B14F-4D97-AF65-F5344CB8AC3E}">
        <p14:creationId xmlns:p14="http://schemas.microsoft.com/office/powerpoint/2010/main" val="677020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4AA22-6EB1-7C7C-91E4-476B923259C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A4DAC0-AD4D-DEA6-0EE8-33B3B0DA35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5C06CD78-2159-963E-303E-C78CA76632A2}"/>
              </a:ext>
            </a:extLst>
          </p:cNvPr>
          <p:cNvSpPr>
            <a:spLocks noChangeArrowheads="1"/>
          </p:cNvSpPr>
          <p:nvPr/>
        </p:nvSpPr>
        <p:spPr bwMode="auto">
          <a:xfrm>
            <a:off x="0" y="0"/>
            <a:ext cx="91440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1:29-30</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También les dijo Dios: «Miren, Yo les he dado a ustedes toda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da semilla que hay en la superficie de toda la tierra, y todo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árbol</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tiene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fruto</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da semilla; esto les servirá de alimento. 30 Y a todo animal de la tierra, a toda ave de los cielos y a todo lo que se mueve sobre la tierra, y que tiene vida, les he dado toda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verde para alimento». Y así fue.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FAE990D4-6197-24BA-820D-B1AD57E299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381670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 GÉNESIS</a:t>
            </a:r>
          </a:p>
        </p:txBody>
      </p:sp>
    </p:spTree>
    <p:extLst>
      <p:ext uri="{BB962C8B-B14F-4D97-AF65-F5344CB8AC3E}">
        <p14:creationId xmlns:p14="http://schemas.microsoft.com/office/powerpoint/2010/main" val="3787022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97247"/>
            <a:ext cx="8839966" cy="6663506"/>
          </a:xfrm>
          <a:prstGeom prst="rect">
            <a:avLst/>
          </a:prstGeom>
        </p:spPr>
      </p:pic>
    </p:spTree>
    <p:extLst>
      <p:ext uri="{BB962C8B-B14F-4D97-AF65-F5344CB8AC3E}">
        <p14:creationId xmlns:p14="http://schemas.microsoft.com/office/powerpoint/2010/main" val="20392851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09DE79-D103-40C1-AFDF-21360D6C08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210" y="801396"/>
            <a:ext cx="8815580" cy="5255207"/>
          </a:xfrm>
          <a:prstGeom prst="rect">
            <a:avLst/>
          </a:prstGeom>
          <a:ln w="38100">
            <a:solidFill>
              <a:schemeClr val="tx1"/>
            </a:solid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5C723-77A8-0D9B-8ECA-225ACE3AD8FE}"/>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95DA941F-1BF8-F80B-2358-FAE238447367}"/>
              </a:ext>
            </a:extLst>
          </p:cNvPr>
          <p:cNvSpPr>
            <a:spLocks noGrp="1" noChangeArrowheads="1"/>
          </p:cNvSpPr>
          <p:nvPr>
            <p:ph type="title"/>
          </p:nvPr>
        </p:nvSpPr>
        <p:spPr>
          <a:xfrm>
            <a:off x="1524000" y="228600"/>
            <a:ext cx="49530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La Instrucción de Dios</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(Gén 6:14-22)</a:t>
            </a:r>
          </a:p>
        </p:txBody>
      </p:sp>
      <p:sp>
        <p:nvSpPr>
          <p:cNvPr id="124931" name="Rectangle 3">
            <a:extLst>
              <a:ext uri="{FF2B5EF4-FFF2-40B4-BE49-F238E27FC236}">
                <a16:creationId xmlns:a16="http://schemas.microsoft.com/office/drawing/2014/main" id="{63F8CE47-2912-00D3-B400-360F73E175DD}"/>
              </a:ext>
            </a:extLst>
          </p:cNvPr>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estructura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razón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Los animales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comida (6:21)</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 obediencia (6:22)</a:t>
            </a:r>
          </a:p>
        </p:txBody>
      </p:sp>
      <p:pic>
        <p:nvPicPr>
          <p:cNvPr id="2" name="Picture 1">
            <a:extLst>
              <a:ext uri="{FF2B5EF4-FFF2-40B4-BE49-F238E27FC236}">
                <a16:creationId xmlns:a16="http://schemas.microsoft.com/office/drawing/2014/main" id="{4B4BA926-BFB6-97D1-4702-594B02782112}"/>
              </a:ext>
            </a:extLst>
          </p:cNvPr>
          <p:cNvPicPr>
            <a:picLocks noChangeAspect="1"/>
          </p:cNvPicPr>
          <p:nvPr/>
        </p:nvPicPr>
        <p:blipFill>
          <a:blip r:embed="rId2"/>
          <a:stretch>
            <a:fillRect/>
          </a:stretch>
        </p:blipFill>
        <p:spPr>
          <a:xfrm>
            <a:off x="7315200" y="101582"/>
            <a:ext cx="1743607" cy="1249788"/>
          </a:xfrm>
          <a:prstGeom prst="rect">
            <a:avLst/>
          </a:prstGeom>
        </p:spPr>
      </p:pic>
    </p:spTree>
    <p:extLst>
      <p:ext uri="{BB962C8B-B14F-4D97-AF65-F5344CB8AC3E}">
        <p14:creationId xmlns:p14="http://schemas.microsoft.com/office/powerpoint/2010/main" val="1734136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DA457-F560-AA1D-3AE4-93A65A9F311B}"/>
            </a:ext>
          </a:extLst>
        </p:cNvPr>
        <p:cNvGrpSpPr/>
        <p:nvPr/>
      </p:nvGrpSpPr>
      <p:grpSpPr>
        <a:xfrm>
          <a:off x="0" y="0"/>
          <a:ext cx="0" cy="0"/>
          <a:chOff x="0" y="0"/>
          <a:chExt cx="0" cy="0"/>
        </a:xfrm>
      </p:grpSpPr>
      <p:sp>
        <p:nvSpPr>
          <p:cNvPr id="145411" name="Rectangle 3">
            <a:extLst>
              <a:ext uri="{FF2B5EF4-FFF2-40B4-BE49-F238E27FC236}">
                <a16:creationId xmlns:a16="http://schemas.microsoft.com/office/drawing/2014/main" id="{013AF205-7FF4-2BD4-1253-6FEAF6BBA9B1}"/>
              </a:ext>
            </a:extLst>
          </p:cNvPr>
          <p:cNvSpPr>
            <a:spLocks noGrp="1" noChangeArrowheads="1"/>
          </p:cNvSpPr>
          <p:nvPr>
            <p:ph type="body" idx="1"/>
          </p:nvPr>
        </p:nvSpPr>
        <p:spPr>
          <a:xfrm>
            <a:off x="914399" y="1393853"/>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Arca = </a:t>
            </a:r>
            <a:r>
              <a:rPr lang="es-CO"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Arca capaz de albergar 125.000 animales</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5" name="Rectangle 2">
            <a:extLst>
              <a:ext uri="{FF2B5EF4-FFF2-40B4-BE49-F238E27FC236}">
                <a16:creationId xmlns:a16="http://schemas.microsoft.com/office/drawing/2014/main" id="{85B99BD3-BF78-6EC9-DF81-D6F7AA50FEBE}"/>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Dimensiones del Arca</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Génesis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105D6C20-7BBF-1DDD-60AD-2C9E2D6262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6195" y="3940190"/>
            <a:ext cx="4791607" cy="2695279"/>
          </a:xfrm>
          <a:prstGeom prst="rect">
            <a:avLst/>
          </a:prstGeom>
        </p:spPr>
      </p:pic>
      <p:pic>
        <p:nvPicPr>
          <p:cNvPr id="2" name="Picture 1">
            <a:extLst>
              <a:ext uri="{FF2B5EF4-FFF2-40B4-BE49-F238E27FC236}">
                <a16:creationId xmlns:a16="http://schemas.microsoft.com/office/drawing/2014/main" id="{0CE5B4C0-28E3-D257-A92B-F2198BE89781}"/>
              </a:ext>
            </a:extLst>
          </p:cNvPr>
          <p:cNvPicPr>
            <a:picLocks noChangeAspect="1"/>
          </p:cNvPicPr>
          <p:nvPr/>
        </p:nvPicPr>
        <p:blipFill>
          <a:blip r:embed="rId3"/>
          <a:stretch>
            <a:fillRect/>
          </a:stretch>
        </p:blipFill>
        <p:spPr>
          <a:xfrm>
            <a:off x="7315200" y="121812"/>
            <a:ext cx="1743607" cy="1249788"/>
          </a:xfrm>
          <a:prstGeom prst="rect">
            <a:avLst/>
          </a:prstGeom>
        </p:spPr>
      </p:pic>
    </p:spTree>
    <p:extLst>
      <p:ext uri="{BB962C8B-B14F-4D97-AF65-F5344CB8AC3E}">
        <p14:creationId xmlns:p14="http://schemas.microsoft.com/office/powerpoint/2010/main" val="1734253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Conclusión</a:t>
            </a:r>
          </a:p>
        </p:txBody>
      </p:sp>
    </p:spTree>
    <p:extLst>
      <p:ext uri="{BB962C8B-B14F-4D97-AF65-F5344CB8AC3E}">
        <p14:creationId xmlns:p14="http://schemas.microsoft.com/office/powerpoint/2010/main" val="2031753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F769B-A280-F8F4-8502-45F9769D059C}"/>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C1287772-9195-F5EA-1DF5-BCBA9EB90EF7}"/>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a:t>
            </a:r>
            <a:r>
              <a:rPr lang="es-419" b="1" noProof="0" dirty="0">
                <a:solidFill>
                  <a:srgbClr val="FFFFCC"/>
                </a:solidFill>
              </a:rPr>
              <a:t>eventos</a:t>
            </a:r>
            <a:r>
              <a:rPr lang="en-US" b="1" dirty="0">
                <a:solidFill>
                  <a:srgbClr val="FFFFCC"/>
                </a:solidFill>
              </a:rPr>
              <a:t>)</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3F02C9AD-6973-EEBF-2719-67EE72B7E35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BCDC5DD0-B6D3-54C5-1DF4-E0A9D0AD4389}"/>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 GÉNESIS</a:t>
            </a:r>
          </a:p>
        </p:txBody>
      </p:sp>
    </p:spTree>
    <p:extLst>
      <p:ext uri="{BB962C8B-B14F-4D97-AF65-F5344CB8AC3E}">
        <p14:creationId xmlns:p14="http://schemas.microsoft.com/office/powerpoint/2010/main" val="3646225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0758-1316-BCC1-6B63-676E4E4BE594}"/>
            </a:ext>
          </a:extLst>
        </p:cNvPr>
        <p:cNvGrpSpPr/>
        <p:nvPr/>
      </p:nvGrpSpPr>
      <p:grpSpPr>
        <a:xfrm>
          <a:off x="0" y="0"/>
          <a:ext cx="0" cy="0"/>
          <a:chOff x="0" y="0"/>
          <a:chExt cx="0" cy="0"/>
        </a:xfrm>
      </p:grpSpPr>
      <p:sp>
        <p:nvSpPr>
          <p:cNvPr id="139266" name="Rectangle 2">
            <a:extLst>
              <a:ext uri="{FF2B5EF4-FFF2-40B4-BE49-F238E27FC236}">
                <a16:creationId xmlns:a16="http://schemas.microsoft.com/office/drawing/2014/main" id="{0C1B0AD2-005F-C8CA-4FC7-A83A763C2A26}"/>
              </a:ext>
            </a:extLst>
          </p:cNvPr>
          <p:cNvSpPr>
            <a:spLocks noGrp="1" noChangeArrowheads="1"/>
          </p:cNvSpPr>
          <p:nvPr>
            <p:ph type="title"/>
          </p:nvPr>
        </p:nvSpPr>
        <p:spPr>
          <a:xfrm>
            <a:off x="3467100" y="2286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El Diluvio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(Gén 6–9)</a:t>
            </a:r>
          </a:p>
        </p:txBody>
      </p:sp>
      <p:sp>
        <p:nvSpPr>
          <p:cNvPr id="35843" name="Rectangle 3">
            <a:extLst>
              <a:ext uri="{FF2B5EF4-FFF2-40B4-BE49-F238E27FC236}">
                <a16:creationId xmlns:a16="http://schemas.microsoft.com/office/drawing/2014/main" id="{AE15BEBD-B893-3C65-3978-487A7493CC65}"/>
              </a:ext>
            </a:extLst>
          </p:cNvPr>
          <p:cNvSpPr>
            <a:spLocks noGrp="1" noChangeArrowheads="1"/>
          </p:cNvSpPr>
          <p:nvPr>
            <p:ph type="body" idx="1"/>
          </p:nvPr>
        </p:nvSpPr>
        <p:spPr>
          <a:xfrm>
            <a:off x="1409700" y="1946275"/>
            <a:ext cx="68199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s-CO" b="1" u="sng" noProof="0" dirty="0">
                <a:solidFill>
                  <a:srgbClr val="FFFFCC"/>
                </a:solidFill>
                <a:effectLst>
                  <a:outerShdw blurRad="38100" dist="38100" dir="2700000" algn="tl">
                    <a:srgbClr val="000000">
                      <a:alpha val="43137"/>
                    </a:srgbClr>
                  </a:outerShdw>
                </a:effectLst>
                <a:ea typeface="+mn-ea"/>
                <a:cs typeface="+mn-cs"/>
              </a:rPr>
              <a:t>Eventos</a:t>
            </a:r>
            <a:r>
              <a:rPr lang="en-US" b="1" u="sng" dirty="0">
                <a:solidFill>
                  <a:srgbClr val="FFFFCC"/>
                </a:solidFill>
                <a:effectLst>
                  <a:outerShdw blurRad="38100" dist="38100" dir="2700000" algn="tl">
                    <a:srgbClr val="000000">
                      <a:alpha val="43137"/>
                    </a:srgbClr>
                  </a:outerShdw>
                </a:effectLst>
                <a:ea typeface="+mn-ea"/>
                <a:cs typeface="+mn-cs"/>
              </a:rPr>
              <a:t> antes del diluvio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(G</a:t>
            </a:r>
            <a:r>
              <a:rPr lang="en-US" b="1" u="sng" dirty="0">
                <a:solidFill>
                  <a:srgbClr val="FFFFCC"/>
                </a:solidFill>
                <a:effectLst>
                  <a:outerShdw blurRad="38100" dist="38100" dir="2700000" algn="tl">
                    <a:srgbClr val="000000">
                      <a:alpha val="43137"/>
                    </a:srgbClr>
                  </a:outerShdw>
                </a:effectLst>
                <a:ea typeface="+mn-ea"/>
                <a:cs typeface="+mn-cs"/>
              </a:rPr>
              <a:t>é</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El diluvio (G</a:t>
            </a:r>
            <a:r>
              <a:rPr lang="en-US" dirty="0">
                <a:effectLst>
                  <a:outerShdw blurRad="38100" dist="38100" dir="2700000" algn="tl">
                    <a:srgbClr val="000000">
                      <a:alpha val="43137"/>
                    </a:srgbClr>
                  </a:outerShdw>
                </a:effectLst>
                <a:ea typeface="+mn-ea"/>
                <a:cs typeface="+mn-cs"/>
              </a:rPr>
              <a:t>é</a:t>
            </a:r>
            <a:r>
              <a:rPr lang="en-US" dirty="0">
                <a:effectLst>
                  <a:outerShdw blurRad="38100" dist="38100" dir="2700000" algn="tl">
                    <a:srgbClr val="000000">
                      <a:alpha val="43137"/>
                    </a:srgbClr>
                  </a:outerShdw>
                </a:effectLst>
                <a:latin typeface="Calibri" panose="020F0502020204030204" pitchFamily="34" charset="0"/>
                <a:ea typeface="+mn-ea"/>
                <a:cs typeface="+mn-cs"/>
              </a:rPr>
              <a:t>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Las aguas bajan </a:t>
            </a:r>
            <a:r>
              <a:rPr lang="en-US" dirty="0">
                <a:effectLst>
                  <a:outerShdw blurRad="38100" dist="38100" dir="2700000" algn="tl">
                    <a:srgbClr val="000000">
                      <a:alpha val="43137"/>
                    </a:srgbClr>
                  </a:outerShdw>
                </a:effectLst>
                <a:latin typeface="Calibri" panose="020F0502020204030204" pitchFamily="34" charset="0"/>
                <a:ea typeface="+mn-ea"/>
                <a:cs typeface="+mn-cs"/>
              </a:rPr>
              <a:t>(Gén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Eventos posteriores al diluvio </a:t>
            </a:r>
            <a:r>
              <a:rPr lang="en-US" dirty="0">
                <a:effectLst>
                  <a:outerShdw blurRad="38100" dist="38100" dir="2700000" algn="tl">
                    <a:srgbClr val="000000">
                      <a:alpha val="43137"/>
                    </a:srgbClr>
                  </a:outerShdw>
                </a:effectLst>
                <a:latin typeface="Calibri" panose="020F0502020204030204" pitchFamily="34" charset="0"/>
                <a:ea typeface="+mn-ea"/>
                <a:cs typeface="+mn-cs"/>
              </a:rPr>
              <a:t>(Gén 9)</a:t>
            </a:r>
          </a:p>
        </p:txBody>
      </p:sp>
      <p:pic>
        <p:nvPicPr>
          <p:cNvPr id="2" name="Picture 1">
            <a:extLst>
              <a:ext uri="{FF2B5EF4-FFF2-40B4-BE49-F238E27FC236}">
                <a16:creationId xmlns:a16="http://schemas.microsoft.com/office/drawing/2014/main" id="{28659144-F488-DDCB-261D-C92C99C9CFD0}"/>
              </a:ext>
            </a:extLst>
          </p:cNvPr>
          <p:cNvPicPr>
            <a:picLocks noChangeAspect="1"/>
          </p:cNvPicPr>
          <p:nvPr/>
        </p:nvPicPr>
        <p:blipFill>
          <a:blip r:embed="rId2"/>
          <a:stretch>
            <a:fillRect/>
          </a:stretch>
        </p:blipFill>
        <p:spPr>
          <a:xfrm>
            <a:off x="7315200" y="31694"/>
            <a:ext cx="1743607" cy="1249788"/>
          </a:xfrm>
          <a:prstGeom prst="rect">
            <a:avLst/>
          </a:prstGeom>
        </p:spPr>
      </p:pic>
    </p:spTree>
    <p:extLst>
      <p:ext uri="{BB962C8B-B14F-4D97-AF65-F5344CB8AC3E}">
        <p14:creationId xmlns:p14="http://schemas.microsoft.com/office/powerpoint/2010/main" val="477480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F943F-D33D-2D0F-0713-B92D2A401A1E}"/>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7441E68B-353A-4C24-6C4C-E829F08341D3}"/>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6 - Esquema</a:t>
            </a:r>
          </a:p>
        </p:txBody>
      </p:sp>
      <p:sp>
        <p:nvSpPr>
          <p:cNvPr id="124931" name="Rectangle 3">
            <a:extLst>
              <a:ext uri="{FF2B5EF4-FFF2-40B4-BE49-F238E27FC236}">
                <a16:creationId xmlns:a16="http://schemas.microsoft.com/office/drawing/2014/main" id="{02DE2BB3-8C4C-170E-CC92-FF87A34339DD}"/>
              </a:ext>
            </a:extLst>
          </p:cNvPr>
          <p:cNvSpPr>
            <a:spLocks noGrp="1" noChangeArrowheads="1"/>
          </p:cNvSpPr>
          <p:nvPr>
            <p:ph type="body" idx="1"/>
          </p:nvPr>
        </p:nvSpPr>
        <p:spPr>
          <a:xfrm>
            <a:off x="1676400" y="1524000"/>
            <a:ext cx="6248400" cy="3505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El dolor de Dios (Gén 6:1-7)</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 gracia de Dios (6:8-10)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 destrucción de Dios (6:11-13)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La instrucción de Dios (6:14-22)</a:t>
            </a:r>
          </a:p>
        </p:txBody>
      </p:sp>
      <p:pic>
        <p:nvPicPr>
          <p:cNvPr id="4" name="Picture 3">
            <a:extLst>
              <a:ext uri="{FF2B5EF4-FFF2-40B4-BE49-F238E27FC236}">
                <a16:creationId xmlns:a16="http://schemas.microsoft.com/office/drawing/2014/main" id="{0B7A97F7-FAEA-A06F-322B-8FCE9942B28D}"/>
              </a:ext>
            </a:extLst>
          </p:cNvPr>
          <p:cNvPicPr>
            <a:picLocks noChangeAspect="1"/>
          </p:cNvPicPr>
          <p:nvPr/>
        </p:nvPicPr>
        <p:blipFill>
          <a:blip r:embed="rId2"/>
          <a:stretch>
            <a:fillRect/>
          </a:stretch>
        </p:blipFill>
        <p:spPr>
          <a:xfrm>
            <a:off x="7315200" y="60906"/>
            <a:ext cx="1743607" cy="1249788"/>
          </a:xfrm>
          <a:prstGeom prst="rect">
            <a:avLst/>
          </a:prstGeom>
        </p:spPr>
      </p:pic>
    </p:spTree>
    <p:extLst>
      <p:ext uri="{BB962C8B-B14F-4D97-AF65-F5344CB8AC3E}">
        <p14:creationId xmlns:p14="http://schemas.microsoft.com/office/powerpoint/2010/main" val="2897057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5C723-77A8-0D9B-8ECA-225ACE3AD8FE}"/>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95DA941F-1BF8-F80B-2358-FAE238447367}"/>
              </a:ext>
            </a:extLst>
          </p:cNvPr>
          <p:cNvSpPr>
            <a:spLocks noGrp="1" noChangeArrowheads="1"/>
          </p:cNvSpPr>
          <p:nvPr>
            <p:ph type="title"/>
          </p:nvPr>
        </p:nvSpPr>
        <p:spPr>
          <a:xfrm>
            <a:off x="1524000" y="228600"/>
            <a:ext cx="49530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La Instrucción de Dios</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(Gén 6:14-22)</a:t>
            </a:r>
          </a:p>
        </p:txBody>
      </p:sp>
      <p:sp>
        <p:nvSpPr>
          <p:cNvPr id="124931" name="Rectangle 3">
            <a:extLst>
              <a:ext uri="{FF2B5EF4-FFF2-40B4-BE49-F238E27FC236}">
                <a16:creationId xmlns:a16="http://schemas.microsoft.com/office/drawing/2014/main" id="{63F8CE47-2912-00D3-B400-360F73E175DD}"/>
              </a:ext>
            </a:extLst>
          </p:cNvPr>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estructura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razón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Los animales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comida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obediencia (6:22)</a:t>
            </a:r>
          </a:p>
        </p:txBody>
      </p:sp>
      <p:pic>
        <p:nvPicPr>
          <p:cNvPr id="2" name="Picture 1">
            <a:extLst>
              <a:ext uri="{FF2B5EF4-FFF2-40B4-BE49-F238E27FC236}">
                <a16:creationId xmlns:a16="http://schemas.microsoft.com/office/drawing/2014/main" id="{4B4BA926-BFB6-97D1-4702-594B02782112}"/>
              </a:ext>
            </a:extLst>
          </p:cNvPr>
          <p:cNvPicPr>
            <a:picLocks noChangeAspect="1"/>
          </p:cNvPicPr>
          <p:nvPr/>
        </p:nvPicPr>
        <p:blipFill>
          <a:blip r:embed="rId2"/>
          <a:stretch>
            <a:fillRect/>
          </a:stretch>
        </p:blipFill>
        <p:spPr>
          <a:xfrm>
            <a:off x="7315200" y="101582"/>
            <a:ext cx="1743607" cy="1249788"/>
          </a:xfrm>
          <a:prstGeom prst="rect">
            <a:avLst/>
          </a:prstGeom>
        </p:spPr>
      </p:pic>
    </p:spTree>
    <p:extLst>
      <p:ext uri="{BB962C8B-B14F-4D97-AF65-F5344CB8AC3E}">
        <p14:creationId xmlns:p14="http://schemas.microsoft.com/office/powerpoint/2010/main" val="3299480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60969"/>
            <a:ext cx="88392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45493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045B-2BCD-551A-E772-EC0EACCB36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510B8A-B7CA-37A2-D11B-88121CD84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05E3D046-D130-4750-67E0-CF181684F83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BAEF4745-9FDE-E5A8-B85D-387F864A3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11116550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 GÉNESIS</a:t>
            </a:r>
          </a:p>
        </p:txBody>
      </p:sp>
    </p:spTree>
    <p:extLst>
      <p:ext uri="{BB962C8B-B14F-4D97-AF65-F5344CB8AC3E}">
        <p14:creationId xmlns:p14="http://schemas.microsoft.com/office/powerpoint/2010/main" val="213755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8FC7F-9722-81CA-3B17-766542D40DF8}"/>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A4E3C2F8-3C93-37D8-15E0-8D17747BEB3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6 - Esquema</a:t>
            </a:r>
          </a:p>
        </p:txBody>
      </p:sp>
      <p:sp>
        <p:nvSpPr>
          <p:cNvPr id="124931" name="Rectangle 3">
            <a:extLst>
              <a:ext uri="{FF2B5EF4-FFF2-40B4-BE49-F238E27FC236}">
                <a16:creationId xmlns:a16="http://schemas.microsoft.com/office/drawing/2014/main" id="{5C7F8268-A856-C23E-362F-ACCC590283B4}"/>
              </a:ext>
            </a:extLst>
          </p:cNvPr>
          <p:cNvSpPr>
            <a:spLocks noGrp="1" noChangeArrowheads="1"/>
          </p:cNvSpPr>
          <p:nvPr>
            <p:ph type="body" idx="1"/>
          </p:nvPr>
        </p:nvSpPr>
        <p:spPr>
          <a:xfrm>
            <a:off x="1676400" y="1524000"/>
            <a:ext cx="6248400" cy="3505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El dolor de Dios (Gén 6:1-7)</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 gracia de Dios (6:8-10)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 destrucción de Dios (6:11-13)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La instrucción de Dios (6:14-22)</a:t>
            </a:r>
          </a:p>
        </p:txBody>
      </p:sp>
      <p:pic>
        <p:nvPicPr>
          <p:cNvPr id="4" name="Picture 3">
            <a:extLst>
              <a:ext uri="{FF2B5EF4-FFF2-40B4-BE49-F238E27FC236}">
                <a16:creationId xmlns:a16="http://schemas.microsoft.com/office/drawing/2014/main" id="{E88B7606-5D68-AB7A-AE11-7DA595D49D3E}"/>
              </a:ext>
            </a:extLst>
          </p:cNvPr>
          <p:cNvPicPr>
            <a:picLocks noChangeAspect="1"/>
          </p:cNvPicPr>
          <p:nvPr/>
        </p:nvPicPr>
        <p:blipFill>
          <a:blip r:embed="rId2"/>
          <a:stretch>
            <a:fillRect/>
          </a:stretch>
        </p:blipFill>
        <p:spPr>
          <a:xfrm>
            <a:off x="7315200" y="60906"/>
            <a:ext cx="1743607" cy="1249788"/>
          </a:xfrm>
          <a:prstGeom prst="rect">
            <a:avLst/>
          </a:prstGeom>
        </p:spPr>
      </p:pic>
    </p:spTree>
    <p:extLst>
      <p:ext uri="{BB962C8B-B14F-4D97-AF65-F5344CB8AC3E}">
        <p14:creationId xmlns:p14="http://schemas.microsoft.com/office/powerpoint/2010/main" val="370512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752600" y="228600"/>
            <a:ext cx="5257800" cy="914400"/>
          </a:xfrm>
        </p:spPr>
        <p:txBody>
          <a:bodyPr/>
          <a:lstStyle/>
          <a:p>
            <a:pPr algn="ctr" eaLnBrk="1" hangingPunct="1"/>
            <a:r>
              <a:rPr lang="en-US" sz="3600" dirty="0">
                <a:effectLst>
                  <a:outerShdw blurRad="38100" dist="38100" dir="2700000" algn="tl">
                    <a:srgbClr val="000000">
                      <a:alpha val="43137"/>
                    </a:srgbClr>
                  </a:outerShdw>
                </a:effectLst>
              </a:rPr>
              <a:t>Conclusiones de Génesis 6</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37219" name="Rectangle 3"/>
          <p:cNvSpPr>
            <a:spLocks noGrp="1" noChangeArrowheads="1"/>
          </p:cNvSpPr>
          <p:nvPr>
            <p:ph type="body" idx="1"/>
          </p:nvPr>
        </p:nvSpPr>
        <p:spPr>
          <a:xfrm>
            <a:off x="1118394" y="1946275"/>
            <a:ext cx="6907212" cy="2168525"/>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La corrupción del hombre en tiempos de Noé y la "perfección" de Noé</a:t>
            </a:r>
            <a:r>
              <a:rPr lang="en-US" dirty="0">
                <a:effectLst>
                  <a:outerShdw blurRad="38100" dist="38100" dir="2700000" algn="tl">
                    <a:srgbClr val="000000">
                      <a:alpha val="43137"/>
                    </a:srgbClr>
                  </a:outerShdw>
                </a:effectLst>
                <a:latin typeface="Calibri" panose="020F0502020204030204" pitchFamily="34" charset="0"/>
                <a:ea typeface="+mn-ea"/>
                <a:cs typeface="+mn-cs"/>
              </a:rPr>
              <a:t>” (Gén 6:1-13)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Construcción del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(Gén 6:14-22)</a:t>
            </a:r>
          </a:p>
        </p:txBody>
      </p:sp>
      <p:pic>
        <p:nvPicPr>
          <p:cNvPr id="2" name="Picture 1">
            <a:extLst>
              <a:ext uri="{FF2B5EF4-FFF2-40B4-BE49-F238E27FC236}">
                <a16:creationId xmlns:a16="http://schemas.microsoft.com/office/drawing/2014/main" id="{A0790F30-3CF7-09D9-8306-42336CFE518E}"/>
              </a:ext>
            </a:extLst>
          </p:cNvPr>
          <p:cNvPicPr>
            <a:picLocks noChangeAspect="1"/>
          </p:cNvPicPr>
          <p:nvPr/>
        </p:nvPicPr>
        <p:blipFill>
          <a:blip r:embed="rId2"/>
          <a:stretch>
            <a:fillRect/>
          </a:stretch>
        </p:blipFill>
        <p:spPr>
          <a:xfrm>
            <a:off x="7391400" y="112726"/>
            <a:ext cx="1603387" cy="11461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09258-DB55-2829-F1A9-6F6CE2FF6BDE}"/>
            </a:ext>
          </a:extLst>
        </p:cNvPr>
        <p:cNvGrpSpPr/>
        <p:nvPr/>
      </p:nvGrpSpPr>
      <p:grpSpPr>
        <a:xfrm>
          <a:off x="0" y="0"/>
          <a:ext cx="0" cy="0"/>
          <a:chOff x="0" y="0"/>
          <a:chExt cx="0" cy="0"/>
        </a:xfrm>
      </p:grpSpPr>
      <p:sp>
        <p:nvSpPr>
          <p:cNvPr id="140290" name="Rectangle 2">
            <a:extLst>
              <a:ext uri="{FF2B5EF4-FFF2-40B4-BE49-F238E27FC236}">
                <a16:creationId xmlns:a16="http://schemas.microsoft.com/office/drawing/2014/main" id="{802788AC-C9C7-0F1B-2946-F363B58F3EDB}"/>
              </a:ext>
            </a:extLst>
          </p:cNvPr>
          <p:cNvSpPr>
            <a:spLocks noGrp="1" noChangeArrowheads="1"/>
          </p:cNvSpPr>
          <p:nvPr>
            <p:ph type="title"/>
          </p:nvPr>
        </p:nvSpPr>
        <p:spPr>
          <a:xfrm>
            <a:off x="1752600" y="228600"/>
            <a:ext cx="5257800" cy="914400"/>
          </a:xfrm>
        </p:spPr>
        <p:txBody>
          <a:bodyPr/>
          <a:lstStyle/>
          <a:p>
            <a:pPr algn="ctr" eaLnBrk="1" hangingPunct="1"/>
            <a:r>
              <a:rPr lang="en-US" sz="3600" dirty="0">
                <a:effectLst>
                  <a:outerShdw blurRad="38100" dist="38100" dir="2700000" algn="tl">
                    <a:srgbClr val="000000">
                      <a:alpha val="43137"/>
                    </a:srgbClr>
                  </a:outerShdw>
                </a:effectLst>
              </a:rPr>
              <a:t>Conclusiones de Génesis 6</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37219" name="Rectangle 3">
            <a:extLst>
              <a:ext uri="{FF2B5EF4-FFF2-40B4-BE49-F238E27FC236}">
                <a16:creationId xmlns:a16="http://schemas.microsoft.com/office/drawing/2014/main" id="{F38E9287-6891-7CFF-CFF2-9CD0A112A662}"/>
              </a:ext>
            </a:extLst>
          </p:cNvPr>
          <p:cNvSpPr>
            <a:spLocks noGrp="1" noChangeArrowheads="1"/>
          </p:cNvSpPr>
          <p:nvPr>
            <p:ph type="body" idx="1"/>
          </p:nvPr>
        </p:nvSpPr>
        <p:spPr>
          <a:xfrm>
            <a:off x="1118394" y="1946275"/>
            <a:ext cx="6907212" cy="2168525"/>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La corrupción del hombre en tiempos de Noé y la "perfección" de Noé</a:t>
            </a:r>
            <a:r>
              <a:rPr lang="en-US" dirty="0">
                <a:effectLst>
                  <a:outerShdw blurRad="38100" dist="38100" dir="2700000" algn="tl">
                    <a:srgbClr val="000000">
                      <a:alpha val="43137"/>
                    </a:srgbClr>
                  </a:outerShdw>
                </a:effectLst>
                <a:latin typeface="Calibri" panose="020F0502020204030204" pitchFamily="34" charset="0"/>
                <a:ea typeface="+mn-ea"/>
                <a:cs typeface="+mn-cs"/>
              </a:rPr>
              <a:t>” (Gén 6:1-13)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Construcción del arca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(Gén 6:14-22)</a:t>
            </a:r>
          </a:p>
        </p:txBody>
      </p:sp>
      <p:pic>
        <p:nvPicPr>
          <p:cNvPr id="2" name="Picture 1">
            <a:extLst>
              <a:ext uri="{FF2B5EF4-FFF2-40B4-BE49-F238E27FC236}">
                <a16:creationId xmlns:a16="http://schemas.microsoft.com/office/drawing/2014/main" id="{696009BA-9B6B-F292-4CD5-C95B87288A73}"/>
              </a:ext>
            </a:extLst>
          </p:cNvPr>
          <p:cNvPicPr>
            <a:picLocks noChangeAspect="1"/>
          </p:cNvPicPr>
          <p:nvPr/>
        </p:nvPicPr>
        <p:blipFill>
          <a:blip r:embed="rId2"/>
          <a:stretch>
            <a:fillRect/>
          </a:stretch>
        </p:blipFill>
        <p:spPr>
          <a:xfrm>
            <a:off x="7391400" y="112726"/>
            <a:ext cx="1603387" cy="1146147"/>
          </a:xfrm>
          <a:prstGeom prst="rect">
            <a:avLst/>
          </a:prstGeom>
        </p:spPr>
      </p:pic>
    </p:spTree>
    <p:extLst>
      <p:ext uri="{BB962C8B-B14F-4D97-AF65-F5344CB8AC3E}">
        <p14:creationId xmlns:p14="http://schemas.microsoft.com/office/powerpoint/2010/main" val="103841858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14291</TotalTime>
  <Words>2174</Words>
  <Application>Microsoft Office PowerPoint</Application>
  <PresentationFormat>On-screen Show (4:3)</PresentationFormat>
  <Paragraphs>387</Paragraphs>
  <Slides>49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Abadi MT Condensed Light</vt:lpstr>
      <vt:lpstr>Arial</vt:lpstr>
      <vt:lpstr>Calibri</vt:lpstr>
      <vt:lpstr>Century Gothic</vt:lpstr>
      <vt:lpstr>Times New Roman</vt:lpstr>
      <vt:lpstr>Wingdings</vt:lpstr>
      <vt:lpstr>Azure</vt:lpstr>
      <vt:lpstr>PowerPoint Presentation</vt:lpstr>
      <vt:lpstr>ESTRUCTURA DE GÉNESIS</vt:lpstr>
      <vt:lpstr>ESTRUCTURA DE GÉNESIS</vt:lpstr>
      <vt:lpstr>ESTRUCTURA DE GÉNESIS</vt:lpstr>
      <vt:lpstr>PowerPoint Presentation</vt:lpstr>
      <vt:lpstr>ESTRUCTURA DE GÉNESIS</vt:lpstr>
      <vt:lpstr>Génesis 6 - Esquema</vt:lpstr>
      <vt:lpstr>Conclusiones de Génesis 6</vt:lpstr>
      <vt:lpstr>Conclusiones de Génesis 6</vt:lpstr>
      <vt:lpstr>IV. La Instrucción de Dios (Gén 6:14-22)</vt:lpstr>
      <vt:lpstr>IV. La Instrucción de Dios (Gén 6:14-22)</vt:lpstr>
      <vt:lpstr>Dimensiones del Arca (Génesis 6:15)</vt:lpstr>
      <vt:lpstr>PowerPoint Presentation</vt:lpstr>
      <vt:lpstr>Dimensiones del Arca</vt:lpstr>
      <vt:lpstr>PowerPoint Presentation</vt:lpstr>
      <vt:lpstr>PowerPoint Presentation</vt:lpstr>
      <vt:lpstr>PowerPoint Presentation</vt:lpstr>
      <vt:lpstr>PowerPoint Presentation</vt:lpstr>
      <vt:lpstr>Explicación de similitudes y diferencias entre los relatos bíblicos y paganos del diluvio</vt:lpstr>
      <vt:lpstr>Explicación de similitudes y diferencias entre los relatos bíblicos y paganos del diluvio</vt:lpstr>
      <vt:lpstr>PowerPoint Presentation</vt:lpstr>
      <vt:lpstr>PowerPoint Presentation</vt:lpstr>
      <vt:lpstr>PowerPoint Presentation</vt:lpstr>
      <vt:lpstr>7 declaraciones de "YO SOY" en Juan</vt:lpstr>
      <vt:lpstr>IV. La Instrucción de Dios (Gén 6:14-22)</vt:lpstr>
      <vt:lpstr>PowerPoint Presentation</vt:lpstr>
      <vt:lpstr>PowerPoint Presentation</vt:lpstr>
      <vt:lpstr>PowerPoint Presentation</vt:lpstr>
      <vt:lpstr>PowerPoint Presentation</vt:lpstr>
      <vt:lpstr>PowerPoint Presentation</vt:lpstr>
      <vt:lpstr>IV. La Instrucción de Dios (Gén 6:14-22)</vt:lpstr>
      <vt:lpstr>PowerPoint Presentation</vt:lpstr>
      <vt:lpstr>¿Cómo pudo Noé meter a todos  los animales en el arca? (Juan 3:12)</vt:lpstr>
      <vt:lpstr>¿Cómo pudo Noé meter a todos  los animales en el arca? (Juan 3:12)</vt:lpstr>
      <vt:lpstr>¿Cómo pudo Noé meter a todos  los animales en el arca? (Juan 3:12)</vt:lpstr>
      <vt:lpstr>PowerPoint Presentation</vt:lpstr>
      <vt:lpstr>PowerPoint Presentation</vt:lpstr>
      <vt:lpstr>IV. La Instrucción de Dios (Gén 6:14-22)</vt:lpstr>
      <vt:lpstr>PowerPoint Presentation</vt:lpstr>
      <vt:lpstr>PowerPoint Presentation</vt:lpstr>
      <vt:lpstr>PowerPoint Presentation</vt:lpstr>
      <vt:lpstr>IV. La Instrucción de Dios (Gén 6:14-22)</vt:lpstr>
      <vt:lpstr>Dimensiones del Arca (Génesis 6:15)</vt:lpstr>
      <vt:lpstr>Conclusión</vt:lpstr>
      <vt:lpstr>ESTRUCTURA DE GÉNESIS</vt:lpstr>
      <vt:lpstr>El Diluvio (Gén 6–9)</vt:lpstr>
      <vt:lpstr>Génesis 6 - Esquema</vt:lpstr>
      <vt:lpstr>IV. La Instrucción de Dios (Gén 6:14-22)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029 - 6v14-22</dc:title>
  <dc:subject>Genesis 6</dc:subject>
  <dc:creator>A. Woods</dc:creator>
  <dc:description>Modified by Jim McGowan</dc:description>
  <cp:lastModifiedBy>Claudia Mora</cp:lastModifiedBy>
  <cp:revision>1465</cp:revision>
  <cp:lastPrinted>2021-03-20T14:35:09Z</cp:lastPrinted>
  <dcterms:created xsi:type="dcterms:W3CDTF">2009-03-17T12:21:13Z</dcterms:created>
  <dcterms:modified xsi:type="dcterms:W3CDTF">2026-03-12T23:06:39Z</dcterms:modified>
</cp:coreProperties>
</file>