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7044" r:id="rId2"/>
    <p:sldId id="7045" r:id="rId3"/>
    <p:sldId id="7046" r:id="rId4"/>
    <p:sldId id="7047" r:id="rId5"/>
    <p:sldId id="7048" r:id="rId6"/>
    <p:sldId id="7049" r:id="rId7"/>
    <p:sldId id="2090" r:id="rId8"/>
    <p:sldId id="7052" r:id="rId9"/>
    <p:sldId id="6897" r:id="rId10"/>
    <p:sldId id="7147" r:id="rId11"/>
    <p:sldId id="7107" r:id="rId12"/>
    <p:sldId id="7148" r:id="rId13"/>
    <p:sldId id="6878" r:id="rId14"/>
    <p:sldId id="7167" r:id="rId15"/>
    <p:sldId id="7168" r:id="rId16"/>
    <p:sldId id="7108" r:id="rId17"/>
    <p:sldId id="7169" r:id="rId18"/>
    <p:sldId id="7170" r:id="rId19"/>
    <p:sldId id="7171" r:id="rId20"/>
    <p:sldId id="2240" r:id="rId21"/>
    <p:sldId id="7172" r:id="rId22"/>
    <p:sldId id="7173" r:id="rId23"/>
    <p:sldId id="2077" r:id="rId24"/>
    <p:sldId id="7110" r:id="rId25"/>
    <p:sldId id="7174" r:id="rId26"/>
    <p:sldId id="7175" r:id="rId27"/>
    <p:sldId id="7176" r:id="rId28"/>
    <p:sldId id="7177" r:id="rId29"/>
    <p:sldId id="7037" r:id="rId30"/>
    <p:sldId id="7188" r:id="rId31"/>
    <p:sldId id="6820" r:id="rId32"/>
    <p:sldId id="7189" r:id="rId33"/>
    <p:sldId id="7190" r:id="rId34"/>
    <p:sldId id="6543" r:id="rId35"/>
    <p:sldId id="7191" r:id="rId36"/>
    <p:sldId id="1259" r:id="rId37"/>
    <p:sldId id="2091" r:id="rId38"/>
    <p:sldId id="7200" r:id="rId39"/>
    <p:sldId id="7111" r:id="rId40"/>
    <p:sldId id="7192" r:id="rId41"/>
    <p:sldId id="7112" r:id="rId42"/>
    <p:sldId id="7193" r:id="rId43"/>
    <p:sldId id="7194" r:id="rId44"/>
    <p:sldId id="7195" r:id="rId45"/>
    <p:sldId id="7196" r:id="rId46"/>
    <p:sldId id="7197" r:id="rId47"/>
    <p:sldId id="7178" r:id="rId48"/>
    <p:sldId id="7179" r:id="rId49"/>
    <p:sldId id="7114" r:id="rId50"/>
    <p:sldId id="7115" r:id="rId51"/>
    <p:sldId id="7113" r:id="rId52"/>
    <p:sldId id="7180" r:id="rId53"/>
    <p:sldId id="6873" r:id="rId54"/>
    <p:sldId id="7181" r:id="rId55"/>
    <p:sldId id="7116" r:id="rId56"/>
    <p:sldId id="7182" r:id="rId57"/>
    <p:sldId id="7183" r:id="rId58"/>
    <p:sldId id="7120" r:id="rId59"/>
    <p:sldId id="7184" r:id="rId60"/>
    <p:sldId id="7121" r:id="rId61"/>
    <p:sldId id="7117" r:id="rId62"/>
    <p:sldId id="2153" r:id="rId63"/>
    <p:sldId id="7185" r:id="rId64"/>
    <p:sldId id="7186" r:id="rId65"/>
    <p:sldId id="7187" r:id="rId66"/>
    <p:sldId id="7015" r:id="rId67"/>
    <p:sldId id="7014" r:id="rId68"/>
    <p:sldId id="7118" r:id="rId69"/>
    <p:sldId id="7199" r:id="rId70"/>
    <p:sldId id="2331" r:id="rId71"/>
    <p:sldId id="272" r:id="rId72"/>
    <p:sldId id="7119" r:id="rId73"/>
    <p:sldId id="7122" r:id="rId74"/>
    <p:sldId id="7198" r:id="rId75"/>
    <p:sldId id="7123" r:id="rId76"/>
    <p:sldId id="7124" r:id="rId77"/>
    <p:sldId id="7125" r:id="rId78"/>
    <p:sldId id="6956" r:id="rId7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FF"/>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18" d="100"/>
          <a:sy n="118" d="100"/>
        </p:scale>
        <p:origin x="112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411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028 - 6v10-22 </a:t>
            </a:r>
          </a:p>
          <a:p>
            <a:pPr>
              <a:defRPr/>
            </a:pPr>
            <a:r>
              <a:rPr lang="en-US" sz="1600" dirty="0"/>
              <a:t>02-28-2021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2/27/2026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dirty="0"/>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dirty="0"/>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dirty="0"/>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66546"/>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999D-86DC-BE72-EE8F-3D4097F68AD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753E826-98E8-C64D-7C47-22B16C9814BF}"/>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3835BC86-122F-7F5A-9173-211AE92A50DC}"/>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9CB4739B-314A-30CB-3612-140BDFCFA445}"/>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48279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F246-CDC7-CF7C-1437-057777EE078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99A5CAA-948F-4E68-B2F0-87515C6D7F2D}"/>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829D37D6-8ED8-5A4E-9ADE-F5CAC184966C}"/>
              </a:ext>
            </a:extLst>
          </p:cNvPr>
          <p:cNvSpPr>
            <a:spLocks noGrp="1" noChangeArrowheads="1"/>
          </p:cNvSpPr>
          <p:nvPr>
            <p:ph type="body" idx="1"/>
          </p:nvPr>
        </p:nvSpPr>
        <p:spPr>
          <a:xfrm>
            <a:off x="1981200" y="2057400"/>
            <a:ext cx="66294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Los descendientes de la gracia (6:10)</a:t>
            </a:r>
          </a:p>
        </p:txBody>
      </p:sp>
      <p:pic>
        <p:nvPicPr>
          <p:cNvPr id="2" name="Picture 1">
            <a:extLst>
              <a:ext uri="{FF2B5EF4-FFF2-40B4-BE49-F238E27FC236}">
                <a16:creationId xmlns:a16="http://schemas.microsoft.com/office/drawing/2014/main" id="{E7C3B1BE-2648-46AF-F63C-983ABCE02DF5}"/>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292902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:10</a:t>
            </a:r>
          </a:p>
          <a:p>
            <a:pPr marL="0" indent="0" algn="just">
              <a:spcBef>
                <a:spcPts val="0"/>
              </a:spcBef>
              <a:buNone/>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Noé engendró tres hijos: Sem, Cam y Jafet</a:t>
            </a:r>
            <a:r>
              <a:rPr lang="en-US" sz="3600" dirty="0">
                <a:effectLst>
                  <a:outerShdw blurRad="38100" dist="38100" dir="2700000" algn="tl">
                    <a:srgbClr val="000000">
                      <a:alpha val="43137"/>
                    </a:srgbClr>
                  </a:outerShdw>
                </a:effectLst>
              </a:rPr>
              <a:t>.”</a:t>
            </a:r>
          </a:p>
        </p:txBody>
      </p:sp>
      <p:pic>
        <p:nvPicPr>
          <p:cNvPr id="6" name="Picture 5">
            <a:extLst>
              <a:ext uri="{FF2B5EF4-FFF2-40B4-BE49-F238E27FC236}">
                <a16:creationId xmlns:a16="http://schemas.microsoft.com/office/drawing/2014/main" id="{0170935D-0180-4C6C-934A-8FBB4EFE0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5449" y="2057400"/>
            <a:ext cx="3153103" cy="2743200"/>
          </a:xfrm>
          <a:prstGeom prst="rect">
            <a:avLst/>
          </a:prstGeom>
        </p:spPr>
      </p:pic>
    </p:spTree>
    <p:extLst>
      <p:ext uri="{BB962C8B-B14F-4D97-AF65-F5344CB8AC3E}">
        <p14:creationId xmlns:p14="http://schemas.microsoft.com/office/powerpoint/2010/main" val="5518470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978-C7CB-7AF7-8404-32622C7EE490}"/>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8139B0A7-BDAF-B9EF-4F60-A4B3FEB8782A}"/>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873B1A33-BE2D-08DD-F297-3D8868B2D1E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BD04BF92-11D8-6B6A-07EC-9BB29BAB6C0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98650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8C8F1772-5638-09A5-8D98-481E77D5D5ED}"/>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861446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B348-0374-2243-EE80-B02982B2E6C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0C313652-3D67-F21D-0C2B-887E9423ACA9}"/>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1F13FFB0-D1AE-FEC2-68AC-E99183D11E91}"/>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C53F7DBE-945A-E0FF-DCA5-2FC1207FBAC7}"/>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7303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D91D-5D5C-CE23-F415-1982599964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9EFA64-AA42-256A-922C-1C3602F5C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A02D6B25-1CD2-933A-173F-734667D1354F}"/>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BE6E3A43-0575-792C-F4FD-2C07CFEA567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236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D880-2FC3-5334-6D06-D3497125A9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1EE6C6-03E4-4853-A8DE-B5B430CED3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A70DA64-EEBF-D8A6-2D04-D632FAF30FBB}"/>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se había corrompido delante de Dios, y estaba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llena de violencia. 12 Dios miró a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y vio que estaba corrompida, porque toda carne había corrompido su camino sobre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51345493-A380-F66A-3838-E5C47570E0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346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lvl="0" indent="0" algn="ctr" defTabSz="685800">
              <a:spcBef>
                <a:spcPct val="0"/>
              </a:spcBef>
              <a:spcAft>
                <a:spcPts val="1200"/>
              </a:spcAft>
              <a:buNone/>
              <a:defRPr/>
            </a:pPr>
            <a:r>
              <a:rPr lang="en-US" sz="4000" kern="1200" dirty="0">
                <a:solidFill>
                  <a:schemeClr val="tx2"/>
                </a:solidFill>
                <a:ea typeface="+mj-ea"/>
              </a:rPr>
              <a:t>Exodo 9:24</a:t>
            </a:r>
          </a:p>
          <a:p>
            <a:pPr marL="0" lv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a:t>
            </a:r>
            <a:r>
              <a:rPr lang="es-CO" sz="3600" kern="1200" dirty="0">
                <a:solidFill>
                  <a:srgbClr val="FFFFFF"/>
                </a:solidFill>
                <a:effectLst>
                  <a:outerShdw blurRad="38100" dist="38100" dir="2700000" algn="tl">
                    <a:srgbClr val="000000">
                      <a:alpha val="43137"/>
                    </a:srgbClr>
                  </a:outerShdw>
                </a:effectLst>
                <a:cs typeface="Arial" panose="020B0604020202020204" pitchFamily="34" charset="0"/>
              </a:rPr>
              <a:t>Y hubo granizo muy intenso, y fuego centelleando continuamente en medio del granizo, muy pesado, tal como no había habido en </a:t>
            </a:r>
            <a:r>
              <a:rPr lang="es-CO" sz="3600" b="1" u="sng" kern="1200" dirty="0">
                <a:solidFill>
                  <a:srgbClr val="FFFFCC"/>
                </a:solidFill>
                <a:effectLst>
                  <a:outerShdw blurRad="38100" dist="38100" dir="2700000" algn="tl">
                    <a:srgbClr val="000000">
                      <a:alpha val="43137"/>
                    </a:srgbClr>
                  </a:outerShdw>
                </a:effectLst>
                <a:cs typeface="Arial" panose="020B0604020202020204" pitchFamily="34" charset="0"/>
              </a:rPr>
              <a:t>toda</a:t>
            </a:r>
            <a:r>
              <a:rPr lang="es-CO" sz="3600" kern="1200" dirty="0">
                <a:solidFill>
                  <a:srgbClr val="FFFFFF"/>
                </a:solidFill>
                <a:effectLst>
                  <a:outerShdw blurRad="38100" dist="38100" dir="2700000" algn="tl">
                    <a:srgbClr val="000000">
                      <a:alpha val="43137"/>
                    </a:srgbClr>
                  </a:outerShdw>
                </a:effectLst>
                <a:cs typeface="Arial" panose="020B0604020202020204" pitchFamily="34" charset="0"/>
              </a:rPr>
              <a:t> la </a:t>
            </a:r>
            <a:r>
              <a:rPr lang="es-CO" sz="3600" b="1" u="sng" kern="1200" dirty="0">
                <a:solidFill>
                  <a:srgbClr val="FFFFCC"/>
                </a:solidFill>
                <a:effectLst>
                  <a:outerShdw blurRad="38100" dist="38100" dir="2700000" algn="tl">
                    <a:srgbClr val="000000">
                      <a:alpha val="43137"/>
                    </a:srgbClr>
                  </a:outerShdw>
                </a:effectLst>
                <a:cs typeface="Arial" panose="020B0604020202020204" pitchFamily="34" charset="0"/>
              </a:rPr>
              <a:t>tierra</a:t>
            </a:r>
            <a:r>
              <a:rPr lang="es-CO" sz="3600" kern="1200" dirty="0">
                <a:solidFill>
                  <a:srgbClr val="FFFFFF"/>
                </a:solidFill>
                <a:effectLst>
                  <a:outerShdw blurRad="38100" dist="38100" dir="2700000" algn="tl">
                    <a:srgbClr val="000000">
                      <a:alpha val="43137"/>
                    </a:srgbClr>
                  </a:outerShdw>
                </a:effectLst>
                <a:cs typeface="Arial" panose="020B0604020202020204" pitchFamily="34" charset="0"/>
              </a:rPr>
              <a:t> de Egipto desde que llegó a ser una nación.</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a:t>
            </a:r>
            <a:endParaRPr lang="en-US" kern="1200" dirty="0">
              <a:solidFill>
                <a:srgbClr val="FFFFFF"/>
              </a:solidFill>
              <a:effectLst>
                <a:outerShdw blurRad="38100" dist="38100" dir="2700000" algn="tl">
                  <a:srgbClr val="000000">
                    <a:alpha val="43137"/>
                  </a:srgbClr>
                </a:outerShdw>
              </a:effectLst>
              <a:cs typeface="Arial" panose="020B0604020202020204" pitchFamily="34" charset="0"/>
            </a:endParaRP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4483" y="3200400"/>
            <a:ext cx="3515033" cy="1981200"/>
          </a:xfrm>
          <a:prstGeom prst="rect">
            <a:avLst/>
          </a:prstGeom>
        </p:spPr>
      </p:pic>
    </p:spTree>
    <p:extLst>
      <p:ext uri="{BB962C8B-B14F-4D97-AF65-F5344CB8AC3E}">
        <p14:creationId xmlns:p14="http://schemas.microsoft.com/office/powerpoint/2010/main" val="10585082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Dios creó los cielos y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estaba sin orden y vacía, y las tinieblas cubrían la superficie del abismo, y el Espíritu de Dios se movía sobre la superficie de las aguas. 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30418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C2D0-B4DE-72D0-1A34-24BF9BC92D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3E3BEC-E1B3-6F59-50BF-2C3CB74759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074C5266-43F6-FC98-1835-B1B8C230F73D}"/>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a:t>
            </a:r>
            <a:r>
              <a:rPr lang="es-CO" sz="2800" b="1" u="sng" dirty="0">
                <a:solidFill>
                  <a:srgbClr val="FFFFCC"/>
                </a:solidFill>
                <a:latin typeface="Calibri" panose="020F0502020204030204" pitchFamily="34" charset="0"/>
                <a:cs typeface="Calibri" panose="020F0502020204030204" pitchFamily="34" charset="0"/>
              </a:rPr>
              <a:t>toda carne había corrompido su camino</a:t>
            </a:r>
            <a:r>
              <a:rPr lang="es-CO" sz="2800" dirty="0">
                <a:latin typeface="Calibri" panose="020F0502020204030204" pitchFamily="34" charset="0"/>
                <a:cs typeface="Calibri" panose="020F0502020204030204" pitchFamily="34" charset="0"/>
              </a:rPr>
              <a:t>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D9C6A2A5-6068-5AC8-81D8-C03A0AFD9E9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593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dirty="0">
                <a:solidFill>
                  <a:srgbClr val="FFFFCC"/>
                </a:solidFill>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E60D7ADD-D073-F9B4-BDC5-4386857FF9D8}"/>
              </a:ext>
            </a:extLst>
          </p:cNvPr>
          <p:cNvPicPr>
            <a:picLocks noChangeAspect="1"/>
          </p:cNvPicPr>
          <p:nvPr/>
        </p:nvPicPr>
        <p:blipFill>
          <a:blip r:embed="rId3"/>
          <a:stretch>
            <a:fillRect/>
          </a:stretch>
        </p:blipFill>
        <p:spPr>
          <a:xfrm>
            <a:off x="7315200" y="76092"/>
            <a:ext cx="1743607" cy="124978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A270-E1E2-B0D8-6404-42A492E8412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B71BDCD-8194-9EFB-CC63-671BD9C5481E}"/>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DF50BD51-DB33-B10D-D309-9313CB80E76D}"/>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0BA7A839-415B-911E-5CE0-21C0AA2C8966}"/>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2800059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7DEB-C2DD-1DE2-AC91-66FBE93045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ABAF-836A-B4E3-CEEE-1F05597327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6187E65-B2DA-5ED9-5AF2-119580964B90}"/>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FEEE688A-9BF0-9D6F-620B-462538B8D0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405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Juan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 lo digo desde ahora, antes de que pase, para que cuando suceda, crean que Yo soy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se lo he dicho ahora, antes que suceda, para que cuando suceda, crean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8306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95250" y="228600"/>
          <a:ext cx="8953500" cy="667512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s-CO"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Las Predicciones a corto plazo de Cristo</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Profecía</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Escritura</a:t>
                      </a:r>
                    </a:p>
                  </a:txBody>
                  <a:tcPr anchor="ctr"/>
                </a:tc>
                <a:extLst>
                  <a:ext uri="{0D108BD9-81ED-4DB2-BD59-A6C34878D82A}">
                    <a16:rowId xmlns:a16="http://schemas.microsoft.com/office/drawing/2014/main" val="1153634861"/>
                  </a:ext>
                </a:extLst>
              </a:tr>
              <a:tr h="914400">
                <a:tc>
                  <a:txBody>
                    <a:bodyPr/>
                    <a:lstStyle/>
                    <a:p>
                      <a:r>
                        <a:rPr lang="es-CO" sz="3000" dirty="0">
                          <a:latin typeface="Calibri" panose="020F0502020204030204" pitchFamily="34" charset="0"/>
                          <a:cs typeface="Calibri" panose="020F0502020204030204" pitchFamily="34" charset="0"/>
                        </a:rPr>
                        <a:t>Traición por parte de un amigo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13:21</a:t>
                      </a:r>
                    </a:p>
                  </a:txBody>
                  <a:tcPr anchor="ctr"/>
                </a:tc>
                <a:extLst>
                  <a:ext uri="{0D108BD9-81ED-4DB2-BD59-A6C34878D82A}">
                    <a16:rowId xmlns:a16="http://schemas.microsoft.com/office/drawing/2014/main" val="777567912"/>
                  </a:ext>
                </a:extLst>
              </a:tr>
              <a:tr h="914400">
                <a:tc>
                  <a:txBody>
                    <a:bodyPr/>
                    <a:lstStyle/>
                    <a:p>
                      <a:r>
                        <a:rPr lang="es-CO" sz="3000" dirty="0">
                          <a:latin typeface="Calibri" panose="020F0502020204030204" pitchFamily="34" charset="0"/>
                          <a:cs typeface="Calibri" panose="020F0502020204030204" pitchFamily="34" charset="0"/>
                        </a:rPr>
                        <a:t>La triple negación de Pedro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Mateo 26:34, 75</a:t>
                      </a:r>
                    </a:p>
                  </a:txBody>
                  <a:tcPr anchor="ctr"/>
                </a:tc>
                <a:extLst>
                  <a:ext uri="{0D108BD9-81ED-4DB2-BD59-A6C34878D82A}">
                    <a16:rowId xmlns:a16="http://schemas.microsoft.com/office/drawing/2014/main" val="2088523037"/>
                  </a:ext>
                </a:extLst>
              </a:tr>
              <a:tr h="914400">
                <a:tc>
                  <a:txBody>
                    <a:bodyPr/>
                    <a:lstStyle/>
                    <a:p>
                      <a:r>
                        <a:rPr lang="es-CO" sz="3000" dirty="0">
                          <a:latin typeface="Calibri" panose="020F0502020204030204" pitchFamily="34" charset="0"/>
                          <a:cs typeface="Calibri" panose="020F0502020204030204" pitchFamily="34" charset="0"/>
                        </a:rPr>
                        <a:t>La forma en que habría de morir</a:t>
                      </a:r>
                      <a:endParaRPr lang="en-US" sz="3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Mateo 20:18-19</a:t>
                      </a:r>
                    </a:p>
                  </a:txBody>
                  <a:tcPr anchor="ctr"/>
                </a:tc>
                <a:extLst>
                  <a:ext uri="{0D108BD9-81ED-4DB2-BD59-A6C34878D82A}">
                    <a16:rowId xmlns:a16="http://schemas.microsoft.com/office/drawing/2014/main" val="3167288718"/>
                  </a:ext>
                </a:extLst>
              </a:tr>
              <a:tr h="914400">
                <a:tc>
                  <a:txBody>
                    <a:bodyPr/>
                    <a:lstStyle/>
                    <a:p>
                      <a:r>
                        <a:rPr lang="es-CO" sz="3000" dirty="0">
                          <a:latin typeface="Calibri" panose="020F0502020204030204" pitchFamily="34" charset="0"/>
                          <a:cs typeface="Calibri" panose="020F0502020204030204" pitchFamily="34" charset="0"/>
                        </a:rPr>
                        <a:t>La forma en que murieron los discípulos</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21:18-22</a:t>
                      </a:r>
                    </a:p>
                  </a:txBody>
                  <a:tcPr anchor="ctr"/>
                </a:tc>
                <a:extLst>
                  <a:ext uri="{0D108BD9-81ED-4DB2-BD59-A6C34878D82A}">
                    <a16:rowId xmlns:a16="http://schemas.microsoft.com/office/drawing/2014/main" val="1287159523"/>
                  </a:ext>
                </a:extLst>
              </a:tr>
              <a:tr h="914400">
                <a:tc>
                  <a:txBody>
                    <a:bodyPr/>
                    <a:lstStyle/>
                    <a:p>
                      <a:r>
                        <a:rPr lang="es-CO" sz="3000" dirty="0">
                          <a:latin typeface="Calibri" panose="020F0502020204030204" pitchFamily="34" charset="0"/>
                          <a:cs typeface="Calibri" panose="020F0502020204030204" pitchFamily="34" charset="0"/>
                        </a:rPr>
                        <a:t>Eventos del año 70 d.C.</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Lucas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57018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Tertuliano</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34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donde el apóstol Juan fue primero sumergido en aceite hirviente sin sufrir daño, y de allí enviado a su exilio en la isla</a:t>
            </a:r>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2212" y="247574"/>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878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43AC-CDE7-3E5B-9270-7AD1A9415A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BF99D3-299C-55D0-7DE8-366507BBFB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7BA9537A-296F-3441-1AA6-C3EA36F1DCEE}"/>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5BD5B06E-AAA7-8A81-AAED-C77EAD6215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228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Génesis 4 - Esquema</a:t>
            </a:r>
          </a:p>
        </p:txBody>
      </p:sp>
      <p:sp>
        <p:nvSpPr>
          <p:cNvPr id="124931" name="Rectangle 3"/>
          <p:cNvSpPr>
            <a:spLocks noGrp="1" noChangeArrowheads="1"/>
          </p:cNvSpPr>
          <p:nvPr>
            <p:ph type="body" idx="1"/>
          </p:nvPr>
        </p:nvSpPr>
        <p:spPr>
          <a:xfrm>
            <a:off x="1676400" y="20574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Primer asesinato (Gén 4:1-15)</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impía de Caín (4:16-24)</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piadosa de Set (4:25-26)</a:t>
            </a:r>
          </a:p>
        </p:txBody>
      </p:sp>
      <p:pic>
        <p:nvPicPr>
          <p:cNvPr id="3" name="Picture 2">
            <a:extLst>
              <a:ext uri="{FF2B5EF4-FFF2-40B4-BE49-F238E27FC236}">
                <a16:creationId xmlns:a16="http://schemas.microsoft.com/office/drawing/2014/main" id="{2E4EBF62-56A1-5340-19B4-0BD549929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69458"/>
            <a:ext cx="1600970" cy="1143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Génesis 4 - Esquema</a:t>
            </a:r>
          </a:p>
        </p:txBody>
      </p:sp>
      <p:sp>
        <p:nvSpPr>
          <p:cNvPr id="124931" name="Rectangle 3"/>
          <p:cNvSpPr>
            <a:spLocks noGrp="1" noChangeArrowheads="1"/>
          </p:cNvSpPr>
          <p:nvPr>
            <p:ph type="body" idx="1"/>
          </p:nvPr>
        </p:nvSpPr>
        <p:spPr>
          <a:xfrm>
            <a:off x="1676400" y="20574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Primer asesinato (Gén 4:1-15)</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impía de Caín (4:16-24)</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piadosa de Set (4:25-26)</a:t>
            </a:r>
          </a:p>
        </p:txBody>
      </p:sp>
      <p:pic>
        <p:nvPicPr>
          <p:cNvPr id="3" name="Picture 2">
            <a:extLst>
              <a:ext uri="{FF2B5EF4-FFF2-40B4-BE49-F238E27FC236}">
                <a16:creationId xmlns:a16="http://schemas.microsoft.com/office/drawing/2014/main" id="{2E4EBF62-56A1-5340-19B4-0BD549929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69458"/>
            <a:ext cx="1600970" cy="1143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04E4-7B00-F134-6450-D79FF8CFF0B4}"/>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7BB8CF19-92BD-543A-06A8-20FED8D5D225}"/>
              </a:ext>
            </a:extLst>
          </p:cNvPr>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Línea impía de Caín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a:extLst>
              <a:ext uri="{FF2B5EF4-FFF2-40B4-BE49-F238E27FC236}">
                <a16:creationId xmlns:a16="http://schemas.microsoft.com/office/drawing/2014/main" id="{188308D7-CA19-80F8-017F-D687CF9465F7}"/>
              </a:ext>
            </a:extLst>
          </p:cNvPr>
          <p:cNvSpPr>
            <a:spLocks noGrp="1" noChangeArrowheads="1"/>
          </p:cNvSpPr>
          <p:nvPr>
            <p:ph type="body" idx="1"/>
          </p:nvPr>
        </p:nvSpPr>
        <p:spPr>
          <a:xfrm>
            <a:off x="159068" y="1325880"/>
            <a:ext cx="8984932"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s-CO" dirty="0">
                <a:effectLst>
                  <a:outerShdw blurRad="38100" dist="38100" dir="2700000" algn="tl">
                    <a:srgbClr val="000000">
                      <a:alpha val="43137"/>
                    </a:srgbClr>
                  </a:outerShdw>
                </a:effectLst>
              </a:rPr>
              <a:t>Descendencia impía que no producirá al Mesías</a:t>
            </a:r>
            <a:r>
              <a:rPr lang="en-US" dirty="0">
                <a:effectLst>
                  <a:outerShdw blurRad="38100" dist="38100" dir="2700000" algn="tl">
                    <a:srgbClr val="000000">
                      <a:alpha val="43137"/>
                    </a:srgbClr>
                  </a:outerShdw>
                </a:effectLst>
              </a:rPr>
              <a:t> (Gén 3:15)</a:t>
            </a:r>
          </a:p>
          <a:p>
            <a:pPr marL="914400" lvl="2" indent="-452438" eaLnBrk="1" hangingPunct="1">
              <a:spcBef>
                <a:spcPts val="0"/>
              </a:spcBef>
              <a:spcAft>
                <a:spcPts val="1800"/>
              </a:spcAft>
              <a:buClr>
                <a:srgbClr val="00FF99"/>
              </a:buClr>
              <a:buSzPct val="100000"/>
              <a:buFont typeface="+mj-lt"/>
              <a:buAutoNum type="arabicPeriod"/>
              <a:defRPr/>
            </a:pPr>
            <a:r>
              <a:rPr lang="es-CO" dirty="0"/>
              <a:t>Continuación de la línea de Caín </a:t>
            </a:r>
            <a:r>
              <a:rPr lang="en-US" dirty="0"/>
              <a:t>(4:16-18)</a:t>
            </a:r>
          </a:p>
          <a:p>
            <a:pPr marL="914400" lvl="2" indent="-452438" eaLnBrk="1" hangingPunct="1">
              <a:spcBef>
                <a:spcPts val="0"/>
              </a:spcBef>
              <a:spcAft>
                <a:spcPts val="1800"/>
              </a:spcAft>
              <a:buClr>
                <a:srgbClr val="00FF99"/>
              </a:buClr>
              <a:buSzPct val="100000"/>
              <a:buFont typeface="+mj-lt"/>
              <a:buAutoNum type="arabicPeriod"/>
              <a:defRPr/>
            </a:pPr>
            <a:r>
              <a:rPr lang="en-US" dirty="0"/>
              <a:t>Inmoralidad (4:19)</a:t>
            </a:r>
          </a:p>
          <a:p>
            <a:pPr marL="914400" lvl="2" indent="-452438" eaLnBrk="1" hangingPunct="1">
              <a:spcBef>
                <a:spcPts val="0"/>
              </a:spcBef>
              <a:spcAft>
                <a:spcPts val="1800"/>
              </a:spcAft>
              <a:buClr>
                <a:srgbClr val="00FF99"/>
              </a:buClr>
              <a:buSzPct val="100000"/>
              <a:buFont typeface="+mj-lt"/>
              <a:buAutoNum type="arabicPeriod"/>
              <a:defRPr/>
            </a:pPr>
            <a:r>
              <a:rPr lang="en-US" dirty="0"/>
              <a:t>Avance tecnológico pero no espiritual (4:20-22)</a:t>
            </a:r>
          </a:p>
          <a:p>
            <a:pPr marL="914400" lvl="2" indent="-452438" eaLnBrk="1" hangingPunct="1">
              <a:spcBef>
                <a:spcPts val="0"/>
              </a:spcBef>
              <a:spcAft>
                <a:spcPts val="1800"/>
              </a:spcAft>
              <a:buClr>
                <a:srgbClr val="00FF99"/>
              </a:buClr>
              <a:buSzPct val="100000"/>
              <a:buFont typeface="+mj-lt"/>
              <a:buAutoNum type="arabicPeriod"/>
              <a:defRPr/>
            </a:pPr>
            <a:r>
              <a:rPr lang="en-US" dirty="0"/>
              <a:t>Más inmoralidad  (4:23a)</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Violencia (4:23b)</a:t>
            </a:r>
          </a:p>
          <a:p>
            <a:pPr marL="914400" lvl="2" indent="-452438" eaLnBrk="1" hangingPunct="1">
              <a:spcBef>
                <a:spcPts val="0"/>
              </a:spcBef>
              <a:spcAft>
                <a:spcPts val="1800"/>
              </a:spcAft>
              <a:buClr>
                <a:srgbClr val="00FF99"/>
              </a:buClr>
              <a:buSzPct val="100000"/>
              <a:buFont typeface="+mj-lt"/>
              <a:buAutoNum type="arabicPeriod"/>
              <a:defRPr/>
            </a:pPr>
            <a:r>
              <a:rPr lang="en-US" dirty="0"/>
              <a:t>Humanismo (4:24)</a:t>
            </a:r>
          </a:p>
        </p:txBody>
      </p:sp>
      <p:pic>
        <p:nvPicPr>
          <p:cNvPr id="4" name="Picture 3">
            <a:extLst>
              <a:ext uri="{FF2B5EF4-FFF2-40B4-BE49-F238E27FC236}">
                <a16:creationId xmlns:a16="http://schemas.microsoft.com/office/drawing/2014/main" id="{21873E7C-4B38-75E4-BEEC-63CE7B0906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13711" y="4903893"/>
            <a:ext cx="1925489" cy="1649307"/>
          </a:xfrm>
          <a:prstGeom prst="rect">
            <a:avLst/>
          </a:prstGeom>
        </p:spPr>
      </p:pic>
      <p:pic>
        <p:nvPicPr>
          <p:cNvPr id="2" name="Picture 1">
            <a:extLst>
              <a:ext uri="{FF2B5EF4-FFF2-40B4-BE49-F238E27FC236}">
                <a16:creationId xmlns:a16="http://schemas.microsoft.com/office/drawing/2014/main" id="{0D71EEC9-3673-F4FD-6296-305B4650F463}"/>
              </a:ext>
            </a:extLst>
          </p:cNvPr>
          <p:cNvPicPr>
            <a:picLocks noChangeAspect="1"/>
          </p:cNvPicPr>
          <p:nvPr/>
        </p:nvPicPr>
        <p:blipFill>
          <a:blip r:embed="rId3"/>
          <a:stretch>
            <a:fillRect/>
          </a:stretch>
        </p:blipFill>
        <p:spPr>
          <a:xfrm>
            <a:off x="7404471" y="76200"/>
            <a:ext cx="1603387" cy="1146147"/>
          </a:xfrm>
          <a:prstGeom prst="rect">
            <a:avLst/>
          </a:prstGeom>
        </p:spPr>
      </p:pic>
    </p:spTree>
    <p:extLst>
      <p:ext uri="{BB962C8B-B14F-4D97-AF65-F5344CB8AC3E}">
        <p14:creationId xmlns:p14="http://schemas.microsoft.com/office/powerpoint/2010/main" val="45033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s-CO" sz="2800" dirty="0">
                <a:effectLst>
                  <a:outerShdw blurRad="38100" dist="38100" dir="2700000" algn="tl">
                    <a:srgbClr val="000000">
                      <a:alpha val="43137"/>
                    </a:srgbClr>
                  </a:outerShdw>
                </a:effectLst>
                <a:latin typeface="Calibri" panose="020F0502020204030204" pitchFamily="34" charset="0"/>
              </a:rPr>
              <a:t>Y dijo Dios: «Hagamos al hombre a Nuestra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conforme a Nuestra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semejanza</a:t>
            </a:r>
            <a:r>
              <a:rPr lang="es-CO" sz="2800" dirty="0">
                <a:effectLst>
                  <a:outerShdw blurRad="38100" dist="38100" dir="2700000" algn="tl">
                    <a:srgbClr val="000000">
                      <a:alpha val="43137"/>
                    </a:srgbClr>
                  </a:outerShdw>
                </a:effectLst>
                <a:latin typeface="Calibri" panose="020F0502020204030204" pitchFamily="34" charset="0"/>
              </a:rPr>
              <a:t>; y ejerza dominio sobre los peces del mar, sobre las aves del cielo, sobre los ganados, sobre toda la tierra, y sobre todo reptil que se arrastra sobre la tierra». 27 Dios creó al hombre 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Suya, 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de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Dios</a:t>
            </a:r>
            <a:r>
              <a:rPr lang="es-CO" sz="2800" dirty="0">
                <a:effectLst>
                  <a:outerShdw blurRad="38100" dist="38100" dir="2700000" algn="tl">
                    <a:srgbClr val="000000">
                      <a:alpha val="43137"/>
                    </a:srgbClr>
                  </a:outerShdw>
                </a:effectLst>
                <a:latin typeface="Calibri" panose="020F0502020204030204" pitchFamily="34" charset="0"/>
              </a:rPr>
              <a:t> lo creó;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varón y hembra</a:t>
            </a:r>
            <a:r>
              <a:rPr lang="es-CO" sz="2800" dirty="0">
                <a:effectLst>
                  <a:outerShdw blurRad="38100" dist="38100" dir="2700000" algn="tl">
                    <a:srgbClr val="000000">
                      <a:alpha val="43137"/>
                    </a:srgbClr>
                  </a:outerShdw>
                </a:effectLst>
                <a:latin typeface="Calibri" panose="020F0502020204030204" pitchFamily="34" charset="0"/>
              </a:rPr>
              <a:t> los creó. 28 Dios los bendijo y les dijo: «Sean fecundos y multiplíquense. Llenen la tierra y sométanla. Ejerzan dominio sobre los peces del mar, sobre las aves del cielo y sobre todo ser viviente que se mueve sobre la tierra»</a:t>
            </a:r>
            <a:r>
              <a:rPr lang="en-US" sz="28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1513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2362200"/>
            <a:ext cx="2633700" cy="2286198"/>
          </a:xfrm>
          <a:prstGeom prst="rect">
            <a:avLst/>
          </a:prstGeom>
        </p:spPr>
      </p:pic>
    </p:spTree>
    <p:extLst>
      <p:ext uri="{BB962C8B-B14F-4D97-AF65-F5344CB8AC3E}">
        <p14:creationId xmlns:p14="http://schemas.microsoft.com/office/powerpoint/2010/main" val="11504929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Apocalipsis 9:20-21</a:t>
            </a:r>
          </a:p>
          <a:p>
            <a:pPr marL="0" lvl="0" indent="0" algn="just">
              <a:spcBef>
                <a:spcPct val="0"/>
              </a:spcBef>
              <a:buClrTx/>
              <a:buSzTx/>
              <a:buNone/>
            </a:pPr>
            <a:r>
              <a:rPr lang="en-US" altLang="en-US" dirty="0">
                <a:effectLst>
                  <a:outerShdw blurRad="38100" dist="38100" dir="2700000" algn="tl">
                    <a:srgbClr val="000000">
                      <a:alpha val="43137"/>
                    </a:srgbClr>
                  </a:outerShdw>
                </a:effectLst>
                <a:cs typeface="Arial" panose="020B0604020202020204" pitchFamily="34" charset="0"/>
              </a:rPr>
              <a:t>“</a:t>
            </a:r>
            <a:r>
              <a:rPr lang="es-CO" dirty="0">
                <a:effectLst>
                  <a:outerShdw blurRad="38100" dist="38100" dir="2700000" algn="tl">
                    <a:srgbClr val="000000">
                      <a:alpha val="43137"/>
                    </a:srgbClr>
                  </a:outerShdw>
                </a:effectLst>
              </a:rPr>
              <a:t>El resto de la humanidad, los que no fueron muertos por estas plagas, no se arrepintieron de las obras de sus manos ni dejaron de adorar a los demonios y a los ídolos de oro, de plata, de bronce, de piedra, y de madera, que no pueden ver ni oír ni andar. 21 Tampoco se arrepintieron de sus </a:t>
            </a:r>
            <a:r>
              <a:rPr lang="es-CO" b="1" u="sng" dirty="0">
                <a:solidFill>
                  <a:srgbClr val="FFFFCC"/>
                </a:solidFill>
                <a:effectLst>
                  <a:outerShdw blurRad="38100" dist="38100" dir="2700000" algn="tl">
                    <a:srgbClr val="000000">
                      <a:alpha val="43137"/>
                    </a:srgbClr>
                  </a:outerShdw>
                </a:effectLst>
              </a:rPr>
              <a:t>homicidios</a:t>
            </a:r>
            <a:r>
              <a:rPr lang="es-CO" dirty="0">
                <a:effectLst>
                  <a:outerShdw blurRad="38100" dist="38100" dir="2700000" algn="tl">
                    <a:srgbClr val="000000">
                      <a:alpha val="43137"/>
                    </a:srgbClr>
                  </a:outerShdw>
                </a:effectLst>
              </a:rPr>
              <a:t> ni de sus hechicerías ni de su inmoralidad ni de sus robos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95070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52600" y="228600"/>
            <a:ext cx="5257800" cy="914400"/>
          </a:xfrm>
        </p:spPr>
        <p:txBody>
          <a:bodyPr/>
          <a:lstStyle/>
          <a:p>
            <a:pPr algn="ctr" eaLnBrk="1" hangingPunct="1"/>
            <a:r>
              <a:rPr lang="en-US" sz="3600" dirty="0">
                <a:effectLst>
                  <a:outerShdw blurRad="38100" dist="38100" dir="2700000" algn="tl">
                    <a:srgbClr val="000000">
                      <a:alpha val="43137"/>
                    </a:srgbClr>
                  </a:outerShdw>
                </a:effectLst>
              </a:rPr>
              <a:t>Conclusiones de Génesis 6</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37219" name="Rectangle 3"/>
          <p:cNvSpPr>
            <a:spLocks noGrp="1" noChangeArrowheads="1"/>
          </p:cNvSpPr>
          <p:nvPr>
            <p:ph type="body" idx="1"/>
          </p:nvPr>
        </p:nvSpPr>
        <p:spPr>
          <a:xfrm>
            <a:off x="1118394" y="1946275"/>
            <a:ext cx="6907212" cy="2168525"/>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 corrupción del hombre en tiempos de Noé y la "perfección" de Noé</a:t>
            </a:r>
            <a:r>
              <a:rPr lang="en-US" dirty="0">
                <a:effectLst>
                  <a:outerShdw blurRad="38100" dist="38100" dir="2700000" algn="tl">
                    <a:srgbClr val="000000">
                      <a:alpha val="43137"/>
                    </a:srgbClr>
                  </a:outerShdw>
                </a:effectLst>
                <a:latin typeface="Calibri" panose="020F0502020204030204" pitchFamily="34" charset="0"/>
                <a:ea typeface="+mn-ea"/>
                <a:cs typeface="+mn-cs"/>
              </a:rPr>
              <a:t>” (Gén 6:1-13)</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Construcción del arca </a:t>
            </a:r>
            <a:r>
              <a:rPr lang="en-US" dirty="0">
                <a:effectLst>
                  <a:outerShdw blurRad="38100" dist="38100" dir="2700000" algn="tl">
                    <a:srgbClr val="000000">
                      <a:alpha val="43137"/>
                    </a:srgbClr>
                  </a:outerShdw>
                </a:effectLst>
                <a:latin typeface="Calibri" panose="020F0502020204030204" pitchFamily="34" charset="0"/>
                <a:ea typeface="+mn-ea"/>
                <a:cs typeface="+mn-cs"/>
              </a:rPr>
              <a:t>(Gén 6:14-22)</a:t>
            </a:r>
          </a:p>
        </p:txBody>
      </p:sp>
      <p:pic>
        <p:nvPicPr>
          <p:cNvPr id="2" name="Picture 1">
            <a:extLst>
              <a:ext uri="{FF2B5EF4-FFF2-40B4-BE49-F238E27FC236}">
                <a16:creationId xmlns:a16="http://schemas.microsoft.com/office/drawing/2014/main" id="{A0790F30-3CF7-09D9-8306-42336CFE518E}"/>
              </a:ext>
            </a:extLst>
          </p:cNvPr>
          <p:cNvPicPr>
            <a:picLocks noChangeAspect="1"/>
          </p:cNvPicPr>
          <p:nvPr/>
        </p:nvPicPr>
        <p:blipFill>
          <a:blip r:embed="rId2"/>
          <a:stretch>
            <a:fillRect/>
          </a:stretch>
        </p:blipFill>
        <p:spPr>
          <a:xfrm>
            <a:off x="7391400" y="112726"/>
            <a:ext cx="1603387" cy="114614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9258-DB55-2829-F1A9-6F6CE2FF6BDE}"/>
            </a:ext>
          </a:extLst>
        </p:cNvPr>
        <p:cNvGrpSpPr/>
        <p:nvPr/>
      </p:nvGrpSpPr>
      <p:grpSpPr>
        <a:xfrm>
          <a:off x="0" y="0"/>
          <a:ext cx="0" cy="0"/>
          <a:chOff x="0" y="0"/>
          <a:chExt cx="0" cy="0"/>
        </a:xfrm>
      </p:grpSpPr>
      <p:sp>
        <p:nvSpPr>
          <p:cNvPr id="140290" name="Rectangle 2">
            <a:extLst>
              <a:ext uri="{FF2B5EF4-FFF2-40B4-BE49-F238E27FC236}">
                <a16:creationId xmlns:a16="http://schemas.microsoft.com/office/drawing/2014/main" id="{802788AC-C9C7-0F1B-2946-F363B58F3EDB}"/>
              </a:ext>
            </a:extLst>
          </p:cNvPr>
          <p:cNvSpPr>
            <a:spLocks noGrp="1" noChangeArrowheads="1"/>
          </p:cNvSpPr>
          <p:nvPr>
            <p:ph type="title"/>
          </p:nvPr>
        </p:nvSpPr>
        <p:spPr>
          <a:xfrm>
            <a:off x="1752600" y="228600"/>
            <a:ext cx="5257800" cy="914400"/>
          </a:xfrm>
        </p:spPr>
        <p:txBody>
          <a:bodyPr/>
          <a:lstStyle/>
          <a:p>
            <a:pPr algn="ctr" eaLnBrk="1" hangingPunct="1"/>
            <a:r>
              <a:rPr lang="en-US" sz="3600" dirty="0">
                <a:effectLst>
                  <a:outerShdw blurRad="38100" dist="38100" dir="2700000" algn="tl">
                    <a:srgbClr val="000000">
                      <a:alpha val="43137"/>
                    </a:srgbClr>
                  </a:outerShdw>
                </a:effectLst>
              </a:rPr>
              <a:t>Conclusiones de Génesis 6</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37219" name="Rectangle 3">
            <a:extLst>
              <a:ext uri="{FF2B5EF4-FFF2-40B4-BE49-F238E27FC236}">
                <a16:creationId xmlns:a16="http://schemas.microsoft.com/office/drawing/2014/main" id="{F38E9287-6891-7CFF-CFF2-9CD0A112A662}"/>
              </a:ext>
            </a:extLst>
          </p:cNvPr>
          <p:cNvSpPr>
            <a:spLocks noGrp="1" noChangeArrowheads="1"/>
          </p:cNvSpPr>
          <p:nvPr>
            <p:ph type="body" idx="1"/>
          </p:nvPr>
        </p:nvSpPr>
        <p:spPr>
          <a:xfrm>
            <a:off x="1118394" y="1946275"/>
            <a:ext cx="6907212" cy="2168525"/>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 corrupción del hombre en tiempos de Noé y la "perfección" de Noé</a:t>
            </a:r>
            <a:r>
              <a:rPr lang="en-US" dirty="0">
                <a:effectLst>
                  <a:outerShdw blurRad="38100" dist="38100" dir="2700000" algn="tl">
                    <a:srgbClr val="000000">
                      <a:alpha val="43137"/>
                    </a:srgbClr>
                  </a:outerShdw>
                </a:effectLst>
                <a:latin typeface="Calibri" panose="020F0502020204030204" pitchFamily="34" charset="0"/>
                <a:ea typeface="+mn-ea"/>
                <a:cs typeface="+mn-cs"/>
              </a:rPr>
              <a:t>” (Gén 6:1-13)</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Construcción del arca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(Gén 6:14-22)</a:t>
            </a:r>
          </a:p>
        </p:txBody>
      </p:sp>
      <p:pic>
        <p:nvPicPr>
          <p:cNvPr id="2" name="Picture 1">
            <a:extLst>
              <a:ext uri="{FF2B5EF4-FFF2-40B4-BE49-F238E27FC236}">
                <a16:creationId xmlns:a16="http://schemas.microsoft.com/office/drawing/2014/main" id="{696009BA-9B6B-F292-4CD5-C95B87288A73}"/>
              </a:ext>
            </a:extLst>
          </p:cNvPr>
          <p:cNvPicPr>
            <a:picLocks noChangeAspect="1"/>
          </p:cNvPicPr>
          <p:nvPr/>
        </p:nvPicPr>
        <p:blipFill>
          <a:blip r:embed="rId2"/>
          <a:stretch>
            <a:fillRect/>
          </a:stretch>
        </p:blipFill>
        <p:spPr>
          <a:xfrm>
            <a:off x="7391400" y="112726"/>
            <a:ext cx="1603387" cy="1146147"/>
          </a:xfrm>
          <a:prstGeom prst="rect">
            <a:avLst/>
          </a:prstGeom>
        </p:spPr>
      </p:pic>
    </p:spTree>
    <p:extLst>
      <p:ext uri="{BB962C8B-B14F-4D97-AF65-F5344CB8AC3E}">
        <p14:creationId xmlns:p14="http://schemas.microsoft.com/office/powerpoint/2010/main" val="1038418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FC7F-9722-81CA-3B17-766542D40DF8}"/>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A4E3C2F8-3C93-37D8-15E0-8D17747BEB3C}"/>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5C7F8268-A856-C23E-362F-ACCC590283B4}"/>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E88B7606-5D68-AB7A-AE11-7DA595D49D3E}"/>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0512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E6133E-E44E-6F02-0BC8-2026E3F1576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47940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6665-7F53-C7B5-1BD9-2FE1BF3CED7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808839F-8B27-F9FF-FD94-CC258CF5500C}"/>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84AB41F-2520-4A4A-BBD1-9AF6EF2F3F65}"/>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A58DA3-C6E5-655D-4AC5-260E768410B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34554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6F47F4D-D3E7-5022-28CB-49AA621E3C4B}"/>
              </a:ext>
            </a:extLst>
          </p:cNvPr>
          <p:cNvPicPr>
            <a:picLocks noChangeAspect="1"/>
          </p:cNvPicPr>
          <p:nvPr/>
        </p:nvPicPr>
        <p:blipFill>
          <a:blip r:embed="rId3"/>
          <a:stretch>
            <a:fillRect/>
          </a:stretch>
        </p:blipFill>
        <p:spPr>
          <a:xfrm>
            <a:off x="7315200" y="121812"/>
            <a:ext cx="1743607" cy="124978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rPr>
              <a:t>Dimensiones del Arca</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46435" name="Rectangle 3"/>
          <p:cNvSpPr>
            <a:spLocks noGrp="1" noChangeArrowheads="1"/>
          </p:cNvSpPr>
          <p:nvPr>
            <p:ph type="body" idx="1"/>
          </p:nvPr>
        </p:nvSpPr>
        <p:spPr>
          <a:xfrm>
            <a:off x="1524000" y="1447800"/>
            <a:ext cx="6781800"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Relato bíblico del diluvio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Tradiciones extra bíblicas del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Similitudes y diferencias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29" y="4495800"/>
            <a:ext cx="3697941" cy="2286000"/>
          </a:xfrm>
          <a:prstGeom prst="rect">
            <a:avLst/>
          </a:prstGeom>
        </p:spPr>
      </p:pic>
      <p:pic>
        <p:nvPicPr>
          <p:cNvPr id="3" name="Picture 2">
            <a:extLst>
              <a:ext uri="{FF2B5EF4-FFF2-40B4-BE49-F238E27FC236}">
                <a16:creationId xmlns:a16="http://schemas.microsoft.com/office/drawing/2014/main" id="{1F28C327-FB88-2529-7595-BCA3CE08304B}"/>
              </a:ext>
            </a:extLst>
          </p:cNvPr>
          <p:cNvPicPr>
            <a:picLocks noChangeAspect="1"/>
          </p:cNvPicPr>
          <p:nvPr/>
        </p:nvPicPr>
        <p:blipFill>
          <a:blip r:embed="rId3"/>
          <a:stretch>
            <a:fillRect/>
          </a:stretch>
        </p:blipFill>
        <p:spPr>
          <a:xfrm>
            <a:off x="7315200" y="76146"/>
            <a:ext cx="1743607" cy="124978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66700" y="2057400"/>
            <a:ext cx="86106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Primero, cuando Dios envía juicio, da amplia advertencia con anticipación. Envía un portavoz, un profeta, y le da a ese profeta una especie de plataforma desde la cual ser escuchado. Para los antediluvianos, Noé fue ese profeta y el andamiaje alrededor del arca fue su plataforma</a:t>
            </a:r>
            <a:r>
              <a:rPr lang="en-US" dirty="0">
                <a:effectLst>
                  <a:outerShdw blurRad="38100" dist="38100" dir="2700000" algn="tl">
                    <a:srgbClr val="000000">
                      <a:alpha val="43137"/>
                    </a:srgbClr>
                  </a:outerShdw>
                </a:effectLst>
              </a:rPr>
              <a:t>.”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(Navpress, Colorado Springs, CO 1998), 164-65.</a:t>
            </a:r>
          </a:p>
        </p:txBody>
      </p:sp>
      <p:pic>
        <p:nvPicPr>
          <p:cNvPr id="2" name="Picture 1">
            <a:extLst>
              <a:ext uri="{FF2B5EF4-FFF2-40B4-BE49-F238E27FC236}">
                <a16:creationId xmlns:a16="http://schemas.microsoft.com/office/drawing/2014/main" id="{D9A23A5B-390E-8BA8-4EDD-16CE3258D2E3}"/>
              </a:ext>
            </a:extLst>
          </p:cNvPr>
          <p:cNvPicPr>
            <a:picLocks noChangeAspect="1"/>
          </p:cNvPicPr>
          <p:nvPr/>
        </p:nvPicPr>
        <p:blipFill>
          <a:blip r:embed="rId2"/>
          <a:stretch>
            <a:fillRect/>
          </a:stretch>
        </p:blipFill>
        <p:spPr>
          <a:xfrm>
            <a:off x="7359933" y="76200"/>
            <a:ext cx="1743607" cy="124978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Relato de La Creación: Biblica vs. Babilónica</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GÉNESIS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Propósito: alabar a Dios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Propósito: alabar a Marduk</a:t>
                      </a: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Empieza por lo profundo</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Empieza por lo profundo</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Secuencia de días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hay secuencia de días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nihilo (por medio de la palabra)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Creación a partir de materia anteriormente existente</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Aguas divididas por encima y por debajo del firmamento</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Aguas divididas arriba y abajo del cadáver de Tiamat</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gobierna la creación</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para aliviar la carga de trabajo de su dios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creado de la tierra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a partir de un superhéroe asesinado</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2641818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¿Los relatos paganos (creación babilónica – Enuma Elish y diluvio – Gilgamesh) tomados de la Biblia? – Poco probable, ya que algunos relatos paganos (1800 a.C.) preceden a la época en que se escribió Gen. (1446 a.C.)</a:t>
            </a:r>
          </a:p>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¿La Biblia tomó prestada de los relatos paganos? – Una posibilidad</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Fuente común</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Acontecimiento histórico</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Biblia Noaíca</a:t>
            </a:r>
          </a:p>
          <a:p>
            <a:pPr marL="914400" lvl="1" indent="-457200" eaLnBrk="1" hangingPunct="1">
              <a:spcBef>
                <a:spcPts val="0"/>
              </a:spcBef>
              <a:spcAft>
                <a:spcPts val="900"/>
              </a:spcAft>
              <a:defRPr/>
            </a:pP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Difusión del conocimiento de los hechos históricos en todas las culturas antiguas</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El ajuste del paganismo (monoteísmo, pecado, ética) - Rom. 1:18-32</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Reajuste o corrección de Dios a través de Moisés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430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sz="3100" dirty="0">
                <a:effectLst>
                  <a:outerShdw blurRad="38100" dist="38100" dir="2700000" algn="tl">
                    <a:srgbClr val="000000">
                      <a:alpha val="43137"/>
                    </a:srgbClr>
                  </a:outerShdw>
                </a:effectLst>
              </a:rPr>
              <a:t>La undécima observación está relacionada con la arqueología. Existen dos listas de reyes provenientes de la arqueología que reflejan lo que está sucediendo en este capítulo. La primera es la Lista de los Reyes Sumerios de Sumeria en Mesopotamia, que data aproximadamente del año 2000 a.C. Enumera un total de diez reyes, con un total de 241,200 años. Eso da un promedio de aproximadamente 24,000 años por rey. Por lo tanto, el concepto de longevidad de diez generaciones es algo que se refleja en la Lista de los Reyes Sumerios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422041C9-17E9-B466-8187-B0D31153EC7D}"/>
              </a:ext>
            </a:extLst>
          </p:cNvPr>
          <p:cNvPicPr>
            <a:picLocks noChangeAspect="1"/>
          </p:cNvPicPr>
          <p:nvPr/>
        </p:nvPicPr>
        <p:blipFill>
          <a:blip r:embed="rId4"/>
          <a:stretch>
            <a:fillRect/>
          </a:stretch>
        </p:blipFill>
        <p:spPr>
          <a:xfrm>
            <a:off x="7464413" y="76200"/>
            <a:ext cx="1603387" cy="1146147"/>
          </a:xfrm>
          <a:prstGeom prst="rect">
            <a:avLst/>
          </a:prstGeom>
        </p:spPr>
      </p:pic>
    </p:spTree>
    <p:extLst>
      <p:ext uri="{BB962C8B-B14F-4D97-AF65-F5344CB8AC3E}">
        <p14:creationId xmlns:p14="http://schemas.microsoft.com/office/powerpoint/2010/main" val="6927674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También es interesante que, después de la lista de los diez reyes, se añade: “</a:t>
            </a:r>
            <a:r>
              <a:rPr lang="es-CO" b="1" u="sng" dirty="0">
                <a:solidFill>
                  <a:srgbClr val="FFFFCC"/>
                </a:solidFill>
                <a:effectLst>
                  <a:outerShdw blurRad="38100" dist="38100" dir="2700000" algn="tl">
                    <a:srgbClr val="000000">
                      <a:alpha val="43137"/>
                    </a:srgbClr>
                  </a:outerShdw>
                </a:effectLst>
              </a:rPr>
              <a:t>y entonces vino el diluvio</a:t>
            </a:r>
            <a:r>
              <a:rPr lang="es-CO" dirty="0">
                <a:effectLst>
                  <a:outerShdw blurRad="38100" dist="38100" dir="2700000" algn="tl">
                    <a:srgbClr val="000000">
                      <a:alpha val="43137"/>
                    </a:srgbClr>
                  </a:outerShdw>
                </a:effectLst>
              </a:rPr>
              <a:t>.” El diluvio vino con el décimo, tal como se menciona en este pasaje de Génesis 5. La segunda es la Lista de los Reyes de Berusso. Berusso fue un sacerdote babilonio del siglo III a.C., y él también lista diez reyes antes del diluvio</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0658AB7F-C0E5-DD64-8ADC-CAF15BC90696}"/>
              </a:ext>
            </a:extLst>
          </p:cNvPr>
          <p:cNvPicPr>
            <a:picLocks noChangeAspect="1"/>
          </p:cNvPicPr>
          <p:nvPr/>
        </p:nvPicPr>
        <p:blipFill>
          <a:blip r:embed="rId4"/>
          <a:stretch>
            <a:fillRect/>
          </a:stretch>
        </p:blipFill>
        <p:spPr>
          <a:xfrm>
            <a:off x="7458317" y="108261"/>
            <a:ext cx="1609483" cy="1146147"/>
          </a:xfrm>
          <a:prstGeom prst="rect">
            <a:avLst/>
          </a:prstGeom>
        </p:spPr>
      </p:pic>
      <p:pic>
        <p:nvPicPr>
          <p:cNvPr id="3" name="Picture 2">
            <a:extLst>
              <a:ext uri="{FF2B5EF4-FFF2-40B4-BE49-F238E27FC236}">
                <a16:creationId xmlns:a16="http://schemas.microsoft.com/office/drawing/2014/main" id="{A00C188A-65BF-38DF-AEDA-25BA23E9976F}"/>
              </a:ext>
            </a:extLst>
          </p:cNvPr>
          <p:cNvPicPr>
            <a:picLocks noChangeAspect="1"/>
          </p:cNvPicPr>
          <p:nvPr/>
        </p:nvPicPr>
        <p:blipFill>
          <a:blip r:embed="rId5"/>
          <a:stretch>
            <a:fillRect/>
          </a:stretch>
        </p:blipFill>
        <p:spPr>
          <a:xfrm>
            <a:off x="3505200" y="4784985"/>
            <a:ext cx="3279932" cy="1853345"/>
          </a:xfrm>
          <a:prstGeom prst="rect">
            <a:avLst/>
          </a:prstGeom>
        </p:spPr>
      </p:pic>
    </p:spTree>
    <p:extLst>
      <p:ext uri="{BB962C8B-B14F-4D97-AF65-F5344CB8AC3E}">
        <p14:creationId xmlns:p14="http://schemas.microsoft.com/office/powerpoint/2010/main" val="46685015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B410-0C22-4DEB-D828-816410D2CECF}"/>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D7B6AB8E-DE3A-9BED-F532-237CD9B8537A}"/>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69420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Juan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a:t>
            </a:r>
            <a:r>
              <a:rPr lang="es-CO" dirty="0">
                <a:cs typeface="Calibri" panose="020F0502020204030204" pitchFamily="34" charset="0"/>
              </a:rPr>
              <a:t>Y muchas otras señales hizo también Jesús en presencia de Sus discípulos, que no están escritas en este libro; 31 pero estas se han escrito para que ustedes crean que Jesús es el Cristo, el Hijo de Dios; y para que al creer, tengan vida en Su nombre</a:t>
            </a:r>
            <a:r>
              <a:rPr lang="en-US" dirty="0">
                <a:cs typeface="Calibri" panose="020F0502020204030204" pitchFamily="34" charset="0"/>
              </a:rPr>
              <a:t>.”</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2221103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B7BC9-2BA7-D907-10A6-95EADD416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64" y="74454"/>
            <a:ext cx="8951871" cy="670909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457200" y="228600"/>
            <a:ext cx="8153400" cy="609600"/>
          </a:xfrm>
        </p:spPr>
        <p:txBody>
          <a:bodyPr/>
          <a:lstStyle/>
          <a:p>
            <a:pPr>
              <a:defRPr/>
            </a:pPr>
            <a:r>
              <a:rPr lang="es-CO" sz="3600" dirty="0">
                <a:effectLst>
                  <a:outerShdw blurRad="38100" dist="38100" dir="2700000" algn="tl">
                    <a:srgbClr val="000000">
                      <a:alpha val="43137"/>
                    </a:srgbClr>
                  </a:outerShdw>
                </a:effectLst>
                <a:latin typeface="Arial" pitchFamily="34" charset="0"/>
                <a:cs typeface="Arial" pitchFamily="34" charset="0"/>
              </a:rPr>
              <a:t>7 declaraciones de "YO SOY" en Juan</a:t>
            </a:r>
            <a:endParaRPr lang="en-US" sz="36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Pan de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Luz del mundo</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Puerta para las ovejas</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Buen Pastor</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Resurrección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Camino, la Verdad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Vid verdadera</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4C3F-82F9-06B0-0FF5-FED3C51D7A7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57DB93A-12B4-7F05-ABB4-9632DFE472CD}"/>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38424341-8C70-7D55-7B57-913C3A4B8059}"/>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10D582E0-DC4E-0BED-E523-8748C0F3F96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2975284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0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Escritura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4677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65760"/>
          <a:ext cx="8839200" cy="59436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100" b="1" u="none" kern="1200" dirty="0">
                          <a:solidFill>
                            <a:srgbClr val="C00000"/>
                          </a:solidFill>
                          <a:latin typeface="Calibri" panose="020F0502020204030204" pitchFamily="34" charset="0"/>
                          <a:ea typeface="+mn-ea"/>
                          <a:cs typeface="+mn-cs"/>
                        </a:rPr>
                        <a:t>No más juicio por el diluvio, </a:t>
                      </a:r>
                    </a:p>
                    <a:p>
                      <a:pPr algn="ctr"/>
                      <a:r>
                        <a:rPr lang="es-CO" sz="2100" b="1" u="none" kern="1200" dirty="0">
                          <a:solidFill>
                            <a:srgbClr val="C00000"/>
                          </a:solidFill>
                          <a:latin typeface="Calibri" panose="020F0502020204030204" pitchFamily="34" charset="0"/>
                          <a:ea typeface="+mn-ea"/>
                          <a:cs typeface="+mn-cs"/>
                        </a:rPr>
                        <a:t>la tierra perdura, </a:t>
                      </a:r>
                    </a:p>
                    <a:p>
                      <a:pPr algn="ctr"/>
                      <a:r>
                        <a:rPr lang="es-CO" sz="2100" b="1" u="none" kern="1200" dirty="0">
                          <a:solidFill>
                            <a:srgbClr val="C00000"/>
                          </a:solidFill>
                          <a:latin typeface="Calibri" panose="020F0502020204030204" pitchFamily="34" charset="0"/>
                          <a:ea typeface="+mn-ea"/>
                          <a:cs typeface="+mn-cs"/>
                        </a:rPr>
                        <a:t>pena capital</a:t>
                      </a:r>
                      <a:endParaRPr lang="en-US" sz="21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p>
                      <a:pPr algn="ctr"/>
                      <a:r>
                        <a:rPr lang="en-US" sz="2200" b="1" u="none" kern="1200" dirty="0">
                          <a:solidFill>
                            <a:srgbClr val="0000CC"/>
                          </a:solidFill>
                          <a:latin typeface="Calibri" panose="020F0502020204030204" pitchFamily="34" charset="0"/>
                          <a:ea typeface="+mn-ea"/>
                          <a:cs typeface="+mn-cs"/>
                        </a:rPr>
                        <a:t>Sabádo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¿Tiene vigencia directa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48995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BC1E-6E68-25F6-5E7E-0C969F559E2B}"/>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605F0496-195C-0653-39CD-26E45D77452B}"/>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689577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Génesis 8:21</a:t>
            </a:r>
          </a:p>
          <a:p>
            <a:pPr marL="0" indent="0" algn="just" eaLnBrk="1" hangingPunct="1">
              <a:spcBef>
                <a:spcPts val="0"/>
              </a:spcBef>
              <a:buNone/>
              <a:defRPr/>
            </a:pPr>
            <a:r>
              <a:rPr lang="es-CO" altLang="en-US" dirty="0">
                <a:effectLst>
                  <a:outerShdw blurRad="38100" dist="38100" dir="2700000" algn="tl">
                    <a:srgbClr val="000000">
                      <a:alpha val="43137"/>
                    </a:srgbClr>
                  </a:outerShdw>
                </a:effectLst>
              </a:rPr>
              <a:t>El Señor percibió el aroma agradable, y dijo el Señor para sí: «Nunca más volveré a maldecir la tierra por causa del hombre, porque </a:t>
            </a:r>
            <a:r>
              <a:rPr lang="es-CO" altLang="en-US" b="1" u="sng" dirty="0">
                <a:solidFill>
                  <a:srgbClr val="FFFFCC"/>
                </a:solidFill>
                <a:effectLst>
                  <a:outerShdw blurRad="38100" dist="38100" dir="2700000" algn="tl">
                    <a:srgbClr val="000000">
                      <a:alpha val="43137"/>
                    </a:srgbClr>
                  </a:outerShdw>
                </a:effectLst>
              </a:rPr>
              <a:t>la intención del corazón del hombre es mala desde su juventud</a:t>
            </a:r>
            <a:r>
              <a:rPr lang="es-CO" altLang="en-US" dirty="0">
                <a:effectLst>
                  <a:outerShdw blurRad="38100" dist="38100" dir="2700000" algn="tl">
                    <a:srgbClr val="000000">
                      <a:alpha val="43137"/>
                    </a:srgbClr>
                  </a:outerShdw>
                </a:effectLst>
              </a:rPr>
              <a:t>. Nunca más volveré a destruir todo ser viviente como lo he hecho </a:t>
            </a:r>
            <a:r>
              <a:rPr lang="en-US" altLang="en-US" dirty="0">
                <a:effectLst>
                  <a:outerShdw blurRad="38100" dist="38100" dir="2700000" algn="tl">
                    <a:srgbClr val="000000">
                      <a:alpha val="43137"/>
                    </a:srgbClr>
                  </a:outerShdw>
                </a:effectLst>
              </a:rPr>
              <a:t>[énfasis mío].</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320040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2554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90C1-E68C-0CC2-58D3-0489EC1B3D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25C477-CA47-D369-D4EB-183FD642C6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671357F5-79C1-7603-A6F6-AA2E792C20A3}"/>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04E9F79D-BB8E-7EA4-E723-CB306FA9B2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64159652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9E53-E32E-3645-69FD-56EC952225E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DCC55E9-6C4B-E632-FD43-D68962F55749}"/>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56A65F9-A847-547D-1DFA-E9C0EA1F6AFB}"/>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02CD4603-648E-AE92-F9C8-F9B14ABEC3BD}"/>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966632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5310" y="685800"/>
            <a:ext cx="8513380" cy="5486400"/>
          </a:xfrm>
          <a:prstGeom prst="rect">
            <a:avLst/>
          </a:prstGeom>
          <a:noFill/>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52578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Criaturas marinas </a:t>
            </a:r>
            <a:r>
              <a:rPr lang="en-US" dirty="0">
                <a:effectLst>
                  <a:outerShdw blurRad="38100" dist="38100" dir="2700000" algn="tl">
                    <a:srgbClr val="000000">
                      <a:alpha val="43137"/>
                    </a:srgbClr>
                  </a:outerShdw>
                </a:effectLst>
                <a:latin typeface="Calibri" panose="020F0502020204030204" pitchFamily="34" charset="0"/>
              </a:rPr>
              <a:t>(6:20)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Insectos</a:t>
            </a:r>
            <a:r>
              <a:rPr lang="en-US" dirty="0">
                <a:effectLst>
                  <a:outerShdw blurRad="38100" dist="38100" dir="2700000" algn="tl">
                    <a:srgbClr val="000000">
                      <a:alpha val="43137"/>
                    </a:srgbClr>
                  </a:outerShdw>
                </a:effectLst>
                <a:latin typeface="Calibri" panose="020F0502020204030204" pitchFamily="34" charset="0"/>
              </a:rPr>
              <a:t>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Plantas</a:t>
            </a:r>
            <a:r>
              <a:rPr lang="en-US" dirty="0">
                <a:effectLst>
                  <a:outerShdw blurRad="38100" dist="38100" dir="2700000" algn="tl">
                    <a:srgbClr val="000000">
                      <a:alpha val="43137"/>
                    </a:srgbClr>
                  </a:outerShdw>
                </a:effectLst>
                <a:latin typeface="Calibri" panose="020F0502020204030204" pitchFamily="34" charset="0"/>
              </a:rPr>
              <a:t>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a:latin typeface="Calibri" panose="020F0502020204030204" pitchFamily="34" charset="0"/>
                <a:cs typeface="Calibri" panose="020F0502020204030204" pitchFamily="34" charset="0"/>
              </a:rPr>
              <a:t>Woodmoorape, </a:t>
            </a:r>
            <a:r>
              <a:rPr lang="en-US" sz="1800" i="1" dirty="0">
                <a:latin typeface="Calibri" panose="020F0502020204030204" pitchFamily="34" charset="0"/>
                <a:cs typeface="Calibri" panose="020F0502020204030204" pitchFamily="34" charset="0"/>
              </a:rPr>
              <a:t>Noah’s Ark: A Feasibility Study</a:t>
            </a:r>
          </a:p>
        </p:txBody>
      </p:sp>
      <p:pic>
        <p:nvPicPr>
          <p:cNvPr id="2" name="Picture 1">
            <a:extLst>
              <a:ext uri="{FF2B5EF4-FFF2-40B4-BE49-F238E27FC236}">
                <a16:creationId xmlns:a16="http://schemas.microsoft.com/office/drawing/2014/main" id="{6172B0FB-EA8D-2E88-D45E-7B2EAD84B5C7}"/>
              </a:ext>
            </a:extLst>
          </p:cNvPr>
          <p:cNvPicPr>
            <a:picLocks noChangeAspect="1"/>
          </p:cNvPicPr>
          <p:nvPr/>
        </p:nvPicPr>
        <p:blipFill>
          <a:blip r:embed="rId2"/>
          <a:stretch>
            <a:fillRect/>
          </a:stretch>
        </p:blipFill>
        <p:spPr>
          <a:xfrm>
            <a:off x="4876801" y="3329952"/>
            <a:ext cx="3655514" cy="272795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599" y="1371600"/>
            <a:ext cx="8390553" cy="52578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s-419" noProof="0" dirty="0">
                <a:effectLst>
                  <a:outerShdw blurRad="38100" dist="38100" dir="2700000" algn="tl">
                    <a:srgbClr val="000000">
                      <a:alpha val="43137"/>
                    </a:srgbClr>
                  </a:outerShdw>
                </a:effectLst>
                <a:ea typeface="+mn-ea"/>
                <a:cs typeface="+mn-cs"/>
              </a:rPr>
              <a:t>Limitaciones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914400" lvl="1" indent="-452438" eaLnBrk="1" hangingPunct="1">
              <a:spcBef>
                <a:spcPts val="0"/>
              </a:spcBef>
              <a:spcAft>
                <a:spcPts val="2400"/>
              </a:spcAft>
              <a:buClr>
                <a:srgbClr val="FF99FF"/>
              </a:buClr>
              <a:defRPr/>
            </a:pPr>
            <a:r>
              <a:rPr lang="es-CO" dirty="0">
                <a:effectLst>
                  <a:outerShdw blurRad="38100" dist="38100" dir="2700000" algn="tl">
                    <a:srgbClr val="000000">
                      <a:alpha val="43137"/>
                    </a:srgbClr>
                  </a:outerShdw>
                </a:effectLst>
              </a:rPr>
              <a:t>¿Siete pares o solo siete? </a:t>
            </a:r>
            <a:r>
              <a:rPr lang="en-US" dirty="0">
                <a:effectLst>
                  <a:outerShdw blurRad="38100" dist="38100" dir="2700000" algn="tl">
                    <a:srgbClr val="000000">
                      <a:alpha val="43137"/>
                    </a:srgbClr>
                  </a:outerShdw>
                </a:effectLst>
                <a:latin typeface="Calibri" panose="020F0502020204030204" pitchFamily="34" charset="0"/>
              </a:rPr>
              <a:t>(7:2)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Solo animales limpios </a:t>
            </a:r>
            <a:r>
              <a:rPr lang="en-US" dirty="0">
                <a:effectLst>
                  <a:outerShdw blurRad="38100" dist="38100" dir="2700000" algn="tl">
                    <a:srgbClr val="000000">
                      <a:alpha val="43137"/>
                    </a:srgbClr>
                  </a:outerShdw>
                </a:effectLst>
                <a:latin typeface="Calibri" panose="020F0502020204030204" pitchFamily="34" charset="0"/>
              </a:rPr>
              <a:t>(7:2; Lev 11; Deut 14)</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Especie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Animales extintos exagerados</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No estában completamente desarrollados</a:t>
            </a:r>
          </a:p>
          <a:p>
            <a:pPr marL="914400" lvl="1" indent="-452438" eaLnBrk="1" hangingPunct="1">
              <a:spcBef>
                <a:spcPts val="0"/>
              </a:spcBef>
              <a:spcAft>
                <a:spcPts val="2400"/>
              </a:spcAft>
              <a:buClr>
                <a:srgbClr val="FF99FF"/>
              </a:buClr>
              <a:defRPr/>
            </a:pPr>
            <a:r>
              <a:rPr lang="es-419" noProof="0" dirty="0">
                <a:effectLst>
                  <a:outerShdw blurRad="38100" dist="38100" dir="2700000" algn="tl">
                    <a:srgbClr val="000000">
                      <a:alpha val="43137"/>
                    </a:srgbClr>
                  </a:outerShdw>
                </a:effectLst>
                <a:latin typeface="Calibri" panose="020F0502020204030204" pitchFamily="34" charset="0"/>
              </a:rPr>
              <a:t>Hibernación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a:t>
            </a:r>
            <a:r>
              <a:rPr lang="en-US" sz="2800" dirty="0">
                <a:solidFill>
                  <a:schemeClr val="tx1"/>
                </a:solidFill>
                <a:effectLst>
                  <a:outerShdw blurRad="38100" dist="38100" dir="2700000" algn="tl">
                    <a:srgbClr val="000000">
                      <a:alpha val="43137"/>
                    </a:srgbClr>
                  </a:outerShdw>
                </a:effectLst>
                <a:ea typeface="+mn-ea"/>
                <a:cs typeface="+mn-cs"/>
              </a:rPr>
              <a:t> </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3A83BEB-E970-5708-AFAF-EDF69A117323}"/>
              </a:ext>
            </a:extLst>
          </p:cNvPr>
          <p:cNvPicPr>
            <a:picLocks noChangeAspect="1"/>
          </p:cNvPicPr>
          <p:nvPr/>
        </p:nvPicPr>
        <p:blipFill>
          <a:blip r:embed="rId2"/>
          <a:stretch>
            <a:fillRect/>
          </a:stretch>
        </p:blipFill>
        <p:spPr>
          <a:xfrm>
            <a:off x="6980728" y="3657600"/>
            <a:ext cx="1989753" cy="142622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animales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135 metros largo X 22.5 metros ancho X 13.5 metros alto.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¿Cómo pudo Noé meter a todos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los animales en 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4572002"/>
            <a:ext cx="3835400" cy="2157413"/>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A2C6-3854-D8A9-72D6-742298C276D2}"/>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690BA62E-7F5F-D2E6-4609-DF55A06577FB}"/>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EDF6A28D-87A8-49E6-3221-9F869CFD2CB7}"/>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8198E049-BA01-40C5-3639-6996D7BCFDB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677020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4AA22-6EB1-7C7C-91E4-476B923259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A4DAC0-AD4D-DEA6-0EE8-33B3B0DA35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5C06CD78-2159-963E-303E-C78CA76632A2}"/>
              </a:ext>
            </a:extLst>
          </p:cNvPr>
          <p:cNvSpPr>
            <a:spLocks noChangeArrowheads="1"/>
          </p:cNvSpPr>
          <p:nvPr/>
        </p:nvSpPr>
        <p:spPr bwMode="auto">
          <a:xfrm>
            <a:off x="0" y="0"/>
            <a:ext cx="9144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También les dijo Dios: «Miren, Yo les he dado a ustedes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que hay en la superficie de toda la tierra, y todo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árbol</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tiene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fruto</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esto les servirá de alimento. 30 Y a todo animal de la tierra, a toda ave de los cielos y a todo lo que se mueve sobre la tierra, y que tiene vida, les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verde para alimento». Y así fue.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AE990D4-6197-24BA-820D-B1AD57E299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100" y="3505200"/>
            <a:ext cx="1955800" cy="1371600"/>
          </a:xfrm>
          <a:prstGeom prst="rect">
            <a:avLst/>
          </a:prstGeom>
        </p:spPr>
      </p:pic>
    </p:spTree>
    <p:extLst>
      <p:ext uri="{BB962C8B-B14F-4D97-AF65-F5344CB8AC3E}">
        <p14:creationId xmlns:p14="http://schemas.microsoft.com/office/powerpoint/2010/main" val="3381670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Eventos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A5D273D1-B013-7DD7-4500-01EBA90B5200}"/>
              </a:ext>
            </a:extLst>
          </p:cNvPr>
          <p:cNvPicPr>
            <a:picLocks noChangeAspect="1"/>
          </p:cNvPicPr>
          <p:nvPr/>
        </p:nvPicPr>
        <p:blipFill>
          <a:blip r:embed="rId2"/>
          <a:stretch>
            <a:fillRect/>
          </a:stretch>
        </p:blipFill>
        <p:spPr>
          <a:xfrm>
            <a:off x="7315200" y="31694"/>
            <a:ext cx="1743607" cy="124978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9DE79-D103-40C1-AFDF-21360D6C08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210" y="801396"/>
            <a:ext cx="8815580" cy="5255207"/>
          </a:xfrm>
          <a:prstGeom prst="rect">
            <a:avLst/>
          </a:prstGeom>
          <a:ln w="38100">
            <a:solidFill>
              <a:schemeClr val="tx1"/>
            </a:solidFill>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C723-77A8-0D9B-8ECA-225ACE3AD8F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95DA941F-1BF8-F80B-2358-FAE238447367}"/>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63F8CE47-2912-00D3-B400-360F73E175DD}"/>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4B4BA926-BFB6-97D1-4702-594B02782112}"/>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734136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A457-F560-AA1D-3AE4-93A65A9F311B}"/>
            </a:ext>
          </a:extLst>
        </p:cNvPr>
        <p:cNvGrpSpPr/>
        <p:nvPr/>
      </p:nvGrpSpPr>
      <p:grpSpPr>
        <a:xfrm>
          <a:off x="0" y="0"/>
          <a:ext cx="0" cy="0"/>
          <a:chOff x="0" y="0"/>
          <a:chExt cx="0" cy="0"/>
        </a:xfrm>
      </p:grpSpPr>
      <p:sp>
        <p:nvSpPr>
          <p:cNvPr id="145411" name="Rectangle 3">
            <a:extLst>
              <a:ext uri="{FF2B5EF4-FFF2-40B4-BE49-F238E27FC236}">
                <a16:creationId xmlns:a16="http://schemas.microsoft.com/office/drawing/2014/main" id="{013AF205-7FF4-2BD4-1253-6FEAF6BBA9B1}"/>
              </a:ext>
            </a:extLst>
          </p:cNvPr>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85B99BD3-BF78-6EC9-DF81-D6F7AA50FEBE}"/>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105D6C20-7BBF-1DDD-60AD-2C9E2D626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CE5B4C0-28E3-D257-A92B-F2198BE89781}"/>
              </a:ext>
            </a:extLst>
          </p:cNvPr>
          <p:cNvPicPr>
            <a:picLocks noChangeAspect="1"/>
          </p:cNvPicPr>
          <p:nvPr/>
        </p:nvPicPr>
        <p:blipFill>
          <a:blip r:embed="rId3"/>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17342533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Conclusión</a:t>
            </a:r>
          </a:p>
        </p:txBody>
      </p:sp>
    </p:spTree>
    <p:extLst>
      <p:ext uri="{BB962C8B-B14F-4D97-AF65-F5344CB8AC3E}">
        <p14:creationId xmlns:p14="http://schemas.microsoft.com/office/powerpoint/2010/main" val="2031753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769B-A280-F8F4-8502-45F9769D059C}"/>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C1287772-9195-F5EA-1DF5-BCBA9EB90EF7}"/>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a:t>
            </a:r>
            <a:r>
              <a:rPr lang="es-419" b="1" noProof="0" dirty="0">
                <a:solidFill>
                  <a:srgbClr val="FFFFCC"/>
                </a:solidFill>
              </a:rPr>
              <a:t>eventos</a:t>
            </a:r>
            <a:r>
              <a:rPr lang="en-US" b="1" dirty="0">
                <a:solidFill>
                  <a:srgbClr val="FFFFCC"/>
                </a:solidFill>
              </a:rPr>
              <a:t>)</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3F02C9AD-6973-EEBF-2719-67EE72B7E3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BCDC5DD0-B6D3-54C5-1DF4-E0A9D0AD4389}"/>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3646225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0758-1316-BCC1-6B63-676E4E4BE594}"/>
            </a:ext>
          </a:extLst>
        </p:cNvPr>
        <p:cNvGrpSpPr/>
        <p:nvPr/>
      </p:nvGrpSpPr>
      <p:grpSpPr>
        <a:xfrm>
          <a:off x="0" y="0"/>
          <a:ext cx="0" cy="0"/>
          <a:chOff x="0" y="0"/>
          <a:chExt cx="0" cy="0"/>
        </a:xfrm>
      </p:grpSpPr>
      <p:sp>
        <p:nvSpPr>
          <p:cNvPr id="139266" name="Rectangle 2">
            <a:extLst>
              <a:ext uri="{FF2B5EF4-FFF2-40B4-BE49-F238E27FC236}">
                <a16:creationId xmlns:a16="http://schemas.microsoft.com/office/drawing/2014/main" id="{0C1B0AD2-005F-C8CA-4FC7-A83A763C2A26}"/>
              </a:ext>
            </a:extLst>
          </p:cNvPr>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a:extLst>
              <a:ext uri="{FF2B5EF4-FFF2-40B4-BE49-F238E27FC236}">
                <a16:creationId xmlns:a16="http://schemas.microsoft.com/office/drawing/2014/main" id="{AE15BEBD-B893-3C65-3978-487A7493CC65}"/>
              </a:ext>
            </a:extLst>
          </p:cNvPr>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b="1" u="sng" noProof="0" dirty="0">
                <a:solidFill>
                  <a:srgbClr val="FFFFCC"/>
                </a:solidFill>
                <a:effectLst>
                  <a:outerShdw blurRad="38100" dist="38100" dir="2700000" algn="tl">
                    <a:srgbClr val="000000">
                      <a:alpha val="43137"/>
                    </a:srgbClr>
                  </a:outerShdw>
                </a:effectLst>
                <a:ea typeface="+mn-ea"/>
                <a:cs typeface="+mn-cs"/>
              </a:rPr>
              <a:t>Eventos</a:t>
            </a:r>
            <a:r>
              <a:rPr lang="en-US" b="1" u="sng" dirty="0">
                <a:solidFill>
                  <a:srgbClr val="FFFFCC"/>
                </a:solidFill>
                <a:effectLst>
                  <a:outerShdw blurRad="38100" dist="38100" dir="2700000" algn="tl">
                    <a:srgbClr val="000000">
                      <a:alpha val="43137"/>
                    </a:srgbClr>
                  </a:outerShdw>
                </a:effectLst>
                <a:ea typeface="+mn-ea"/>
                <a:cs typeface="+mn-cs"/>
              </a:rPr>
              <a:t>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28659144-F488-DDCB-261D-C92C99C9CFD0}"/>
              </a:ext>
            </a:extLst>
          </p:cNvPr>
          <p:cNvPicPr>
            <a:picLocks noChangeAspect="1"/>
          </p:cNvPicPr>
          <p:nvPr/>
        </p:nvPicPr>
        <p:blipFill>
          <a:blip r:embed="rId2"/>
          <a:stretch>
            <a:fillRect/>
          </a:stretch>
        </p:blipFill>
        <p:spPr>
          <a:xfrm>
            <a:off x="7315200" y="31694"/>
            <a:ext cx="1743607" cy="1249788"/>
          </a:xfrm>
          <a:prstGeom prst="rect">
            <a:avLst/>
          </a:prstGeom>
        </p:spPr>
      </p:pic>
    </p:spTree>
    <p:extLst>
      <p:ext uri="{BB962C8B-B14F-4D97-AF65-F5344CB8AC3E}">
        <p14:creationId xmlns:p14="http://schemas.microsoft.com/office/powerpoint/2010/main" val="4774805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943F-D33D-2D0F-0713-B92D2A401A1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7441E68B-353A-4C24-6C4C-E829F08341D3}"/>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02DE2BB3-8C4C-170E-CC92-FF87A34339DD}"/>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0B7A97F7-FAEA-A06F-322B-8FCE9942B28D}"/>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2897057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F61B-664F-A267-1F77-188E8E679DD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BE6EB82-0A17-FC46-5C57-E0F2ABEDA7CB}"/>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78102F5A-4371-D782-9E6E-7F32692E39B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8A1DB552-EF4F-6FD5-B14C-BB40556DBFF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993140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398457A3-0694-DCDA-920F-D2783E0743E4}"/>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3937928854"/>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14113</TotalTime>
  <Words>3517</Words>
  <Application>Microsoft Office PowerPoint</Application>
  <PresentationFormat>On-screen Show (4:3)</PresentationFormat>
  <Paragraphs>491</Paragraphs>
  <Slides>78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Abadi MT Condensed Light</vt:lpstr>
      <vt:lpstr>Arial</vt:lpstr>
      <vt:lpstr>Calibri</vt:lpstr>
      <vt:lpstr>Century Gothic</vt:lpstr>
      <vt:lpstr>Times New Roman</vt:lpstr>
      <vt:lpstr>Wingdings</vt:lpstr>
      <vt:lpstr>Azure</vt:lpstr>
      <vt:lpstr>PowerPoint Presentation</vt:lpstr>
      <vt:lpstr>ESTRUCTURA DE GÉNESIS</vt:lpstr>
      <vt:lpstr>ESTRUCTURA DE GÉNESIS</vt:lpstr>
      <vt:lpstr>ESTRUCTURA DE GÉNESIS</vt:lpstr>
      <vt:lpstr>PowerPoint Presentation</vt:lpstr>
      <vt:lpstr>ESTRUCTURA DE GÉNESIS</vt:lpstr>
      <vt:lpstr>El Diluvio (Gén 6–9)</vt:lpstr>
      <vt:lpstr>Génesis 6 - Esquema</vt:lpstr>
      <vt:lpstr>I. El Dolor de Dios (Gén 6:1-7)</vt:lpstr>
      <vt:lpstr>Génesis 6 - Esquema</vt:lpstr>
      <vt:lpstr>II. La Gracia de Dios (Gen 6:8-10)</vt:lpstr>
      <vt:lpstr>PowerPoint Presentation</vt:lpstr>
      <vt:lpstr>PowerPoint Presentation</vt:lpstr>
      <vt:lpstr>Génesis 6 - Esquema</vt:lpstr>
      <vt:lpstr>III. La Destrucción de Dios (Gén 6:11-13)</vt:lpstr>
      <vt:lpstr>III. La Destrucción de Dios (Gén 6:11-13)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La Destrucción de Dios (Gén 6:11-13)</vt:lpstr>
      <vt:lpstr>PowerPoint Presentation</vt:lpstr>
      <vt:lpstr>PowerPoint Presentation</vt:lpstr>
      <vt:lpstr>PowerPoint Presentation</vt:lpstr>
      <vt:lpstr>Tertuliano Prescription Against Heretics, 36</vt:lpstr>
      <vt:lpstr>PowerPoint Presentation</vt:lpstr>
      <vt:lpstr>PowerPoint Presentation</vt:lpstr>
      <vt:lpstr>Génesis 4 - Esquema</vt:lpstr>
      <vt:lpstr>Génesis 4 - Esquema</vt:lpstr>
      <vt:lpstr>Línea impía de Caín (Gén 4:16-24)</vt:lpstr>
      <vt:lpstr>PowerPoint Presentation</vt:lpstr>
      <vt:lpstr>PowerPoint Presentation</vt:lpstr>
      <vt:lpstr>PowerPoint Presentation</vt:lpstr>
      <vt:lpstr>Conclusiones de Génesis 6</vt:lpstr>
      <vt:lpstr>Conclusiones de Génesis 6</vt:lpstr>
      <vt:lpstr>Génesis 6 - Esquema</vt:lpstr>
      <vt:lpstr>IV. La Instrucción de Dios (Gén 6:14-22)</vt:lpstr>
      <vt:lpstr>IV. La Instrucción de Dios (Gén 6:14-22)</vt:lpstr>
      <vt:lpstr>Dimensiones del Arca (Génesis 6:15)</vt:lpstr>
      <vt:lpstr>Dimensiones del Arca</vt:lpstr>
      <vt:lpstr>PowerPoint Presentation</vt:lpstr>
      <vt:lpstr>PowerPoint Presentation</vt:lpstr>
      <vt:lpstr>PowerPoint Presentation</vt:lpstr>
      <vt:lpstr>Explicación de similitudes y diferencias entre los relatos bíblicos y paganos del diluvio</vt:lpstr>
      <vt:lpstr>Explicación de similitudes y diferencias entre los relatos bíblicos y paganos del diluvio</vt:lpstr>
      <vt:lpstr>PowerPoint Presentation</vt:lpstr>
      <vt:lpstr>PowerPoint Presentation</vt:lpstr>
      <vt:lpstr>PowerPoint Presentation</vt:lpstr>
      <vt:lpstr>PowerPoint Presentation</vt:lpstr>
      <vt:lpstr>PowerPoint Presentation</vt:lpstr>
      <vt:lpstr>7 declaraciones de "YO SOY" en Juan</vt:lpstr>
      <vt:lpstr>IV. La Instrucción de Dios (Gén 6:14-22)</vt:lpstr>
      <vt:lpstr>PowerPoint Presentation</vt:lpstr>
      <vt:lpstr>PowerPoint Presentation</vt:lpstr>
      <vt:lpstr>PowerPoint Presentation</vt:lpstr>
      <vt:lpstr>PowerPoint Presentation</vt:lpstr>
      <vt:lpstr>PowerPoint Presentation</vt:lpstr>
      <vt:lpstr>IV. La Instrucción de Dios (Gén 6:14-22)</vt:lpstr>
      <vt:lpstr>PowerPoint Presentation</vt:lpstr>
      <vt:lpstr>¿Cómo pudo Noé meter a todos  los animales en el arca? (Juan 3:12)</vt:lpstr>
      <vt:lpstr>¿Cómo pudo Noé meter a todos  los animales en el arca? (Juan 3:12)</vt:lpstr>
      <vt:lpstr>¿Cómo pudo Noé meter a todos  los animales en el arca? (Juan 3:12)</vt:lpstr>
      <vt:lpstr>PowerPoint Presentation</vt:lpstr>
      <vt:lpstr>PowerPoint Presentation</vt:lpstr>
      <vt:lpstr>IV. La Instrucción de Dios (Gén 6:14-22)</vt:lpstr>
      <vt:lpstr>PowerPoint Presentation</vt:lpstr>
      <vt:lpstr>PowerPoint Presentation</vt:lpstr>
      <vt:lpstr>PowerPoint Presentation</vt:lpstr>
      <vt:lpstr>IV. La Instrucción de Dios (Gén 6:14-22)</vt:lpstr>
      <vt:lpstr>Dimensiones del Arca (Génesis 6:15)</vt:lpstr>
      <vt:lpstr>Conclusión</vt:lpstr>
      <vt:lpstr>ESTRUCTURA DE GÉNESIS</vt:lpstr>
      <vt:lpstr>El Diluvio (Gén 6–9)</vt:lpstr>
      <vt:lpstr>Génesis 6 - Esquema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028 - 6v10-22</dc:title>
  <dc:subject>Genesis 6</dc:subject>
  <dc:creator>A. Woods</dc:creator>
  <dc:description>Modified by Jim McGowan</dc:description>
  <cp:lastModifiedBy>Claudia Mora</cp:lastModifiedBy>
  <cp:revision>1455</cp:revision>
  <cp:lastPrinted>2021-02-27T23:15:04Z</cp:lastPrinted>
  <dcterms:created xsi:type="dcterms:W3CDTF">2009-03-17T12:21:13Z</dcterms:created>
  <dcterms:modified xsi:type="dcterms:W3CDTF">2026-02-27T21:33:35Z</dcterms:modified>
</cp:coreProperties>
</file>