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10"/>
  </p:notesMasterIdLst>
  <p:handoutMasterIdLst>
    <p:handoutMasterId r:id="rId111"/>
  </p:handoutMasterIdLst>
  <p:sldIdLst>
    <p:sldId id="7044" r:id="rId2"/>
    <p:sldId id="7045" r:id="rId3"/>
    <p:sldId id="7046" r:id="rId4"/>
    <p:sldId id="7047" r:id="rId5"/>
    <p:sldId id="7048" r:id="rId6"/>
    <p:sldId id="7049" r:id="rId7"/>
    <p:sldId id="2090" r:id="rId8"/>
    <p:sldId id="7052" r:id="rId9"/>
    <p:sldId id="6897" r:id="rId10"/>
    <p:sldId id="2077" r:id="rId11"/>
    <p:sldId id="6899" r:id="rId12"/>
    <p:sldId id="7053" r:id="rId13"/>
    <p:sldId id="2331" r:id="rId14"/>
    <p:sldId id="7029" r:id="rId15"/>
    <p:sldId id="7138" r:id="rId16"/>
    <p:sldId id="7139" r:id="rId17"/>
    <p:sldId id="7140" r:id="rId18"/>
    <p:sldId id="7141" r:id="rId19"/>
    <p:sldId id="7142" r:id="rId20"/>
    <p:sldId id="7143" r:id="rId21"/>
    <p:sldId id="7144" r:id="rId22"/>
    <p:sldId id="7145" r:id="rId23"/>
    <p:sldId id="7030" r:id="rId24"/>
    <p:sldId id="7146" r:id="rId25"/>
    <p:sldId id="7147" r:id="rId26"/>
    <p:sldId id="7148" r:id="rId27"/>
    <p:sldId id="7149" r:id="rId28"/>
    <p:sldId id="7150" r:id="rId29"/>
    <p:sldId id="7151" r:id="rId30"/>
    <p:sldId id="2052" r:id="rId31"/>
    <p:sldId id="7156" r:id="rId32"/>
    <p:sldId id="7157" r:id="rId33"/>
    <p:sldId id="7158" r:id="rId34"/>
    <p:sldId id="7152" r:id="rId35"/>
    <p:sldId id="7159" r:id="rId36"/>
    <p:sldId id="7153" r:id="rId37"/>
    <p:sldId id="7154" r:id="rId38"/>
    <p:sldId id="7155" r:id="rId39"/>
    <p:sldId id="7160" r:id="rId40"/>
    <p:sldId id="7104" r:id="rId41"/>
    <p:sldId id="7161" r:id="rId42"/>
    <p:sldId id="7162" r:id="rId43"/>
    <p:sldId id="7164" r:id="rId44"/>
    <p:sldId id="7163" r:id="rId45"/>
    <p:sldId id="7165" r:id="rId46"/>
    <p:sldId id="6825" r:id="rId47"/>
    <p:sldId id="7166" r:id="rId48"/>
    <p:sldId id="1988" r:id="rId49"/>
    <p:sldId id="7106" r:id="rId50"/>
    <p:sldId id="7107" r:id="rId51"/>
    <p:sldId id="7034" r:id="rId52"/>
    <p:sldId id="6878" r:id="rId53"/>
    <p:sldId id="7167" r:id="rId54"/>
    <p:sldId id="7168" r:id="rId55"/>
    <p:sldId id="7108" r:id="rId56"/>
    <p:sldId id="2141" r:id="rId57"/>
    <p:sldId id="7170" r:id="rId58"/>
    <p:sldId id="7171" r:id="rId59"/>
    <p:sldId id="7172" r:id="rId60"/>
    <p:sldId id="7173" r:id="rId61"/>
    <p:sldId id="7110" r:id="rId62"/>
    <p:sldId id="7174" r:id="rId63"/>
    <p:sldId id="7175" r:id="rId64"/>
    <p:sldId id="7176" r:id="rId65"/>
    <p:sldId id="7169" r:id="rId66"/>
    <p:sldId id="7188" r:id="rId67"/>
    <p:sldId id="7189" r:id="rId68"/>
    <p:sldId id="7190" r:id="rId69"/>
    <p:sldId id="6543" r:id="rId70"/>
    <p:sldId id="7191" r:id="rId71"/>
    <p:sldId id="1259" r:id="rId72"/>
    <p:sldId id="7111" r:id="rId73"/>
    <p:sldId id="7192" r:id="rId74"/>
    <p:sldId id="7112" r:id="rId75"/>
    <p:sldId id="7193" r:id="rId76"/>
    <p:sldId id="7194" r:id="rId77"/>
    <p:sldId id="7195" r:id="rId78"/>
    <p:sldId id="7196" r:id="rId79"/>
    <p:sldId id="7177" r:id="rId80"/>
    <p:sldId id="7178" r:id="rId81"/>
    <p:sldId id="7179" r:id="rId82"/>
    <p:sldId id="7114" r:id="rId83"/>
    <p:sldId id="7115" r:id="rId84"/>
    <p:sldId id="7113" r:id="rId85"/>
    <p:sldId id="7180" r:id="rId86"/>
    <p:sldId id="6873" r:id="rId87"/>
    <p:sldId id="7181" r:id="rId88"/>
    <p:sldId id="7116" r:id="rId89"/>
    <p:sldId id="7182" r:id="rId90"/>
    <p:sldId id="7183" r:id="rId91"/>
    <p:sldId id="7120" r:id="rId92"/>
    <p:sldId id="7184" r:id="rId93"/>
    <p:sldId id="7121" r:id="rId94"/>
    <p:sldId id="7117" r:id="rId95"/>
    <p:sldId id="2153" r:id="rId96"/>
    <p:sldId id="7185" r:id="rId97"/>
    <p:sldId id="7186" r:id="rId98"/>
    <p:sldId id="7187" r:id="rId99"/>
    <p:sldId id="7015" r:id="rId100"/>
    <p:sldId id="7014" r:id="rId101"/>
    <p:sldId id="7118" r:id="rId102"/>
    <p:sldId id="272" r:id="rId103"/>
    <p:sldId id="7119" r:id="rId104"/>
    <p:sldId id="7122" r:id="rId105"/>
    <p:sldId id="7197" r:id="rId106"/>
    <p:sldId id="7123" r:id="rId107"/>
    <p:sldId id="7124" r:id="rId108"/>
    <p:sldId id="7125" r:id="rId109"/>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CC"/>
    <a:srgbClr val="000066"/>
    <a:srgbClr val="FFCCFF"/>
    <a:srgbClr val="0000FF"/>
    <a:srgbClr val="FFFF99"/>
    <a:srgbClr val="0099FF"/>
    <a:srgbClr val="FFFF00"/>
    <a:srgbClr val="A50021"/>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42" autoAdjust="0"/>
    <p:restoredTop sz="96778" autoAdjust="0"/>
  </p:normalViewPr>
  <p:slideViewPr>
    <p:cSldViewPr>
      <p:cViewPr varScale="1">
        <p:scale>
          <a:sx n="118" d="100"/>
          <a:sy n="118" d="100"/>
        </p:scale>
        <p:origin x="112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91" d="100"/>
          <a:sy n="91" d="100"/>
        </p:scale>
        <p:origin x="3240"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027 - 6v5-22 </a:t>
            </a:r>
          </a:p>
          <a:p>
            <a:pPr>
              <a:defRPr/>
            </a:pPr>
            <a:r>
              <a:rPr lang="en-US" sz="1600" dirty="0"/>
              <a:t>02-21-2021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2/19/2026</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CO"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82</a:t>
            </a:fld>
            <a:endParaRPr lang="en-US" altLang="en-US" dirty="0"/>
          </a:p>
        </p:txBody>
      </p:sp>
    </p:spTree>
    <p:extLst>
      <p:ext uri="{BB962C8B-B14F-4D97-AF65-F5344CB8AC3E}">
        <p14:creationId xmlns:p14="http://schemas.microsoft.com/office/powerpoint/2010/main" val="1880183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CO"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83</a:t>
            </a:fld>
            <a:endParaRPr lang="en-US" altLang="en-US" dirty="0"/>
          </a:p>
        </p:txBody>
      </p:sp>
    </p:spTree>
    <p:extLst>
      <p:ext uri="{BB962C8B-B14F-4D97-AF65-F5344CB8AC3E}">
        <p14:creationId xmlns:p14="http://schemas.microsoft.com/office/powerpoint/2010/main" val="1644080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4"/>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fld id="{F434306A-9547-419F-A264-AAB67C05F398}" type="slidenum">
              <a:rPr lang="en-US" altLang="en-US"/>
              <a:pPr/>
              <a:t>‹#›</a:t>
            </a:fld>
            <a:endParaRPr lang="en-US" altLang="en-US"/>
          </a:p>
        </p:txBody>
      </p:sp>
    </p:spTree>
    <p:extLst>
      <p:ext uri="{BB962C8B-B14F-4D97-AF65-F5344CB8AC3E}">
        <p14:creationId xmlns:p14="http://schemas.microsoft.com/office/powerpoint/2010/main" val="295793296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1169988" y="1946275"/>
            <a:ext cx="3810000" cy="4114800"/>
          </a:xfrm>
        </p:spPr>
        <p:txBody>
          <a:bodyPr/>
          <a:lstStyle/>
          <a:p>
            <a:pPr lvl="0"/>
            <a:endParaRPr lang="en-US" noProof="0" dirty="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1572083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BACD5C-721D-4620-9BE3-71CB2888C0E7}" type="slidenum">
              <a:rPr lang="en-US"/>
              <a:pPr>
                <a:defRPr/>
              </a:pPr>
              <a:t>‹#›</a:t>
            </a:fld>
            <a:endParaRPr lang="en-US"/>
          </a:p>
        </p:txBody>
      </p:sp>
    </p:spTree>
    <p:extLst>
      <p:ext uri="{BB962C8B-B14F-4D97-AF65-F5344CB8AC3E}">
        <p14:creationId xmlns:p14="http://schemas.microsoft.com/office/powerpoint/2010/main" val="1044167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32388" y="1946275"/>
            <a:ext cx="3810000" cy="4114800"/>
          </a:xfrm>
        </p:spPr>
        <p:txBody>
          <a:bodyPr/>
          <a:lstStyle/>
          <a:p>
            <a:pPr lvl="0"/>
            <a:endParaRPr lang="en-US" noProof="0"/>
          </a:p>
        </p:txBody>
      </p:sp>
      <p:sp>
        <p:nvSpPr>
          <p:cNvPr id="5" name="Date Placeholder 4">
            <a:extLst>
              <a:ext uri="{FF2B5EF4-FFF2-40B4-BE49-F238E27FC236}">
                <a16:creationId xmlns:a16="http://schemas.microsoft.com/office/drawing/2014/main" id="{C554A83C-80B4-4452-AD5F-CE47F1AEAA2C}"/>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A246028D-4493-4342-AF7C-9746886B777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7176A5B6-EC48-42AA-AE88-CDE215A52D69}"/>
              </a:ext>
            </a:extLst>
          </p:cNvPr>
          <p:cNvSpPr>
            <a:spLocks noGrp="1"/>
          </p:cNvSpPr>
          <p:nvPr>
            <p:ph type="sldNum" sz="quarter" idx="12"/>
          </p:nvPr>
        </p:nvSpPr>
        <p:spPr/>
        <p:txBody>
          <a:bodyPr/>
          <a:lstStyle>
            <a:lvl1pPr>
              <a:defRPr/>
            </a:lvl1pPr>
          </a:lstStyle>
          <a:p>
            <a:fld id="{5B801907-E13D-49E7-B97C-B7D64D3A8369}" type="slidenum">
              <a:rPr lang="en-US" altLang="en-US"/>
              <a:pPr/>
              <a:t>‹#›</a:t>
            </a:fld>
            <a:endParaRPr lang="en-US" altLang="en-US"/>
          </a:p>
        </p:txBody>
      </p:sp>
    </p:spTree>
    <p:extLst>
      <p:ext uri="{BB962C8B-B14F-4D97-AF65-F5344CB8AC3E}">
        <p14:creationId xmlns:p14="http://schemas.microsoft.com/office/powerpoint/2010/main" val="3224241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a:extLst>
              <a:ext uri="{FF2B5EF4-FFF2-40B4-BE49-F238E27FC236}">
                <a16:creationId xmlns:a16="http://schemas.microsoft.com/office/drawing/2014/main" id="{242ACCD8-69B6-4D29-B6D1-D27667734C20}"/>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36">
            <a:extLst>
              <a:ext uri="{FF2B5EF4-FFF2-40B4-BE49-F238E27FC236}">
                <a16:creationId xmlns:a16="http://schemas.microsoft.com/office/drawing/2014/main" id="{5D769A06-A41E-4136-8681-533AA6DA0E83}"/>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3D5232A0-F6CF-4BD0-94D9-EEBAA6FAC045}"/>
              </a:ext>
            </a:extLst>
          </p:cNvPr>
          <p:cNvSpPr>
            <a:spLocks noGrp="1" noChangeArrowheads="1"/>
          </p:cNvSpPr>
          <p:nvPr>
            <p:ph type="sldNum" sz="quarter" idx="12"/>
          </p:nvPr>
        </p:nvSpPr>
        <p:spPr>
          <a:xfrm>
            <a:off x="7010400" y="6248400"/>
            <a:ext cx="1905000" cy="457200"/>
          </a:xfrm>
          <a:prstGeom prst="rect">
            <a:avLst/>
          </a:prstGeom>
        </p:spPr>
        <p:txBody>
          <a:bodyPr/>
          <a:lstStyle>
            <a:lvl1pPr>
              <a:defRPr/>
            </a:lvl1pPr>
          </a:lstStyle>
          <a:p>
            <a:fld id="{4DEAC9B5-4087-4335-B365-4E4244BF1DAB}" type="slidenum">
              <a:rPr lang="en-US" altLang="en-US"/>
              <a:pPr/>
              <a:t>‹#›</a:t>
            </a:fld>
            <a:endParaRPr lang="en-US" altLang="en-US"/>
          </a:p>
        </p:txBody>
      </p:sp>
    </p:spTree>
    <p:extLst>
      <p:ext uri="{BB962C8B-B14F-4D97-AF65-F5344CB8AC3E}">
        <p14:creationId xmlns:p14="http://schemas.microsoft.com/office/powerpoint/2010/main" val="2952366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19" r:id="rId13"/>
    <p:sldLayoutId id="2147488920" r:id="rId14"/>
    <p:sldLayoutId id="2147488921" r:id="rId15"/>
    <p:sldLayoutId id="2147488922" r:id="rId16"/>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44.png"/></Relationships>
</file>

<file path=ppt/slides/_rels/slide8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46.png"/><Relationship Id="rId4" Type="http://schemas.openxmlformats.org/officeDocument/2006/relationships/image" Target="../media/image4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E1458CD8-D940-42DA-B266-2FCD81C4F388}"/>
              </a:ext>
            </a:extLst>
          </p:cNvPr>
          <p:cNvSpPr txBox="1">
            <a:spLocks noChangeArrowheads="1"/>
          </p:cNvSpPr>
          <p:nvPr/>
        </p:nvSpPr>
        <p:spPr bwMode="auto">
          <a:xfrm>
            <a:off x="0" y="228600"/>
            <a:ext cx="91440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ts val="0"/>
              </a:spcBef>
              <a:buFont typeface="Wingdings" panose="05000000000000000000" pitchFamily="2" charset="2"/>
              <a:buNone/>
            </a:pPr>
            <a:r>
              <a:rPr lang="es-CO" altLang="en-US" sz="3600" dirty="0">
                <a:solidFill>
                  <a:schemeClr val="tx2"/>
                </a:solidFill>
                <a:effectLst>
                  <a:outerShdw blurRad="38100" dist="38100" dir="2700000" algn="tl">
                    <a:srgbClr val="000000">
                      <a:alpha val="43137"/>
                    </a:srgbClr>
                  </a:outerShdw>
                </a:effectLst>
                <a:ea typeface="+mj-ea"/>
                <a:cs typeface="+mj-cs"/>
              </a:rPr>
              <a:t>Génesis 6-9</a:t>
            </a:r>
          </a:p>
          <a:p>
            <a:pPr marL="0" indent="0" algn="ctr" eaLnBrk="1" hangingPunct="1">
              <a:spcBef>
                <a:spcPts val="0"/>
              </a:spcBef>
              <a:buFont typeface="Wingdings" panose="05000000000000000000" pitchFamily="2" charset="2"/>
              <a:buNone/>
            </a:pPr>
            <a:r>
              <a:rPr lang="es-CO" altLang="en-US" sz="3600" dirty="0">
                <a:solidFill>
                  <a:schemeClr val="tx2"/>
                </a:solidFill>
                <a:effectLst>
                  <a:outerShdw blurRad="38100" dist="38100" dir="2700000" algn="tl">
                    <a:srgbClr val="000000">
                      <a:alpha val="43137"/>
                    </a:srgbClr>
                  </a:outerShdw>
                </a:effectLst>
                <a:ea typeface="+mj-ea"/>
                <a:cs typeface="+mj-cs"/>
              </a:rPr>
              <a:t>El Diluvio y la Continuación de la Promesa Mesiánica </a:t>
            </a:r>
          </a:p>
        </p:txBody>
      </p:sp>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9396" y="1966546"/>
            <a:ext cx="6705600" cy="3519854"/>
          </a:xfrm>
          <a:prstGeom prst="rect">
            <a:avLst/>
          </a:prstGeom>
        </p:spPr>
      </p:pic>
      <p:sp>
        <p:nvSpPr>
          <p:cNvPr id="8" name="Subtitle 2">
            <a:extLst>
              <a:ext uri="{FF2B5EF4-FFF2-40B4-BE49-F238E27FC236}">
                <a16:creationId xmlns:a16="http://schemas.microsoft.com/office/drawing/2014/main" id="{2133A89A-43F1-98A3-1B2F-799DC9E35CE5}"/>
              </a:ext>
            </a:extLst>
          </p:cNvPr>
          <p:cNvSpPr txBox="1">
            <a:spLocks/>
          </p:cNvSpPr>
          <p:nvPr/>
        </p:nvSpPr>
        <p:spPr bwMode="auto">
          <a:xfrm>
            <a:off x="995362" y="5424854"/>
            <a:ext cx="7153275" cy="12954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buClr>
                <a:srgbClr val="00FFFF"/>
              </a:buClr>
              <a:buFont typeface="Wingdings" panose="05000000000000000000" pitchFamily="2" charset="2"/>
              <a:buNone/>
              <a:defRPr/>
            </a:pPr>
            <a:r>
              <a:rPr lang="en-US" altLang="en-US" sz="2800" dirty="0">
                <a:solidFill>
                  <a:srgbClr val="00FFFF"/>
                </a:solidFill>
                <a:effectLst>
                  <a:outerShdw blurRad="38100" dist="38100" dir="2700000" algn="tl">
                    <a:srgbClr val="000000">
                      <a:alpha val="43137"/>
                    </a:srgbClr>
                  </a:outerShdw>
                </a:effectLst>
                <a:latin typeface="Calibri" panose="020F0502020204030204" pitchFamily="34" charset="0"/>
              </a:rPr>
              <a:t>Dr. Andy Woods</a:t>
            </a:r>
          </a:p>
          <a:p>
            <a:pPr marL="0" indent="0" algn="ctr" eaLnBrk="1" hangingPunct="1">
              <a:buClr>
                <a:srgbClr val="00FFFF"/>
              </a:buClr>
              <a:buFont typeface="Wingdings" panose="05000000000000000000" pitchFamily="2" charset="2"/>
              <a:buNone/>
              <a:defRPr/>
            </a:pPr>
            <a:r>
              <a:rPr lang="en-US" altLang="en-US" sz="2000" dirty="0">
                <a:effectLst>
                  <a:outerShdw blurRad="38100" dist="38100" dir="2700000" algn="tl">
                    <a:srgbClr val="000000">
                      <a:alpha val="43137"/>
                    </a:srgbClr>
                  </a:outerShdw>
                </a:effectLst>
                <a:latin typeface="Calibri" panose="020F0502020204030204" pitchFamily="34" charset="0"/>
              </a:rPr>
              <a:t>Pastor Principal – Sugar Land Bible Church</a:t>
            </a:r>
          </a:p>
          <a:p>
            <a:pPr marL="0" indent="0" algn="ctr" eaLnBrk="1" hangingPunct="1">
              <a:buClr>
                <a:srgbClr val="00FFFF"/>
              </a:buClr>
              <a:buFont typeface="Wingdings" panose="05000000000000000000" pitchFamily="2" charset="2"/>
              <a:buNone/>
              <a:defRPr/>
            </a:pPr>
            <a:r>
              <a:rPr lang="en-US" altLang="en-US" sz="2000" dirty="0">
                <a:effectLst>
                  <a:outerShdw blurRad="38100" dist="38100" dir="2700000" algn="tl">
                    <a:srgbClr val="000000">
                      <a:alpha val="43137"/>
                    </a:srgbClr>
                  </a:outerShdw>
                </a:effectLst>
                <a:latin typeface="Calibri" panose="020F0502020204030204" pitchFamily="34" charset="0"/>
              </a:rPr>
              <a:t>Presidente – Seminario Teológico Chafer</a:t>
            </a:r>
          </a:p>
        </p:txBody>
      </p:sp>
      <p:sp>
        <p:nvSpPr>
          <p:cNvPr id="2" name="TextBox 1">
            <a:extLst>
              <a:ext uri="{FF2B5EF4-FFF2-40B4-BE49-F238E27FC236}">
                <a16:creationId xmlns:a16="http://schemas.microsoft.com/office/drawing/2014/main" id="{C42AF8FB-BF49-8C5B-5CDF-C0CE53780664}"/>
              </a:ext>
            </a:extLst>
          </p:cNvPr>
          <p:cNvSpPr txBox="1"/>
          <p:nvPr/>
        </p:nvSpPr>
        <p:spPr>
          <a:xfrm>
            <a:off x="1349001" y="4953000"/>
            <a:ext cx="6445995" cy="400110"/>
          </a:xfrm>
          <a:prstGeom prst="rect">
            <a:avLst/>
          </a:prstGeom>
          <a:noFill/>
        </p:spPr>
        <p:txBody>
          <a:bodyPr wrap="none" rtlCol="0">
            <a:spAutoFit/>
          </a:bodyPr>
          <a:lstStyle/>
          <a:p>
            <a:r>
              <a:rPr lang="en-US" sz="2000" dirty="0">
                <a:solidFill>
                  <a:schemeClr val="tx1">
                    <a:lumMod val="75000"/>
                  </a:schemeClr>
                </a:solidFill>
                <a:latin typeface="Century Gothic" panose="020B0502020202020204" pitchFamily="34" charset="0"/>
              </a:rPr>
              <a:t>el libro de los orígenes         |   por  dr. andy woods</a:t>
            </a:r>
            <a:endParaRPr lang="es-CO" sz="2000" dirty="0">
              <a:solidFill>
                <a:schemeClr val="tx1">
                  <a:lumMod val="75000"/>
                </a:schemeClr>
              </a:solidFill>
              <a:latin typeface="Century Gothic" panose="020B0502020202020204" pitchFamily="34" charset="0"/>
            </a:endParaRPr>
          </a:p>
        </p:txBody>
      </p:sp>
      <p:sp>
        <p:nvSpPr>
          <p:cNvPr id="3" name="Flowchart: Data 2">
            <a:extLst>
              <a:ext uri="{FF2B5EF4-FFF2-40B4-BE49-F238E27FC236}">
                <a16:creationId xmlns:a16="http://schemas.microsoft.com/office/drawing/2014/main" id="{5BB26294-E3FF-1C77-7B4C-3A0CDE113BBF}"/>
              </a:ext>
            </a:extLst>
          </p:cNvPr>
          <p:cNvSpPr/>
          <p:nvPr/>
        </p:nvSpPr>
        <p:spPr bwMode="auto">
          <a:xfrm rot="1831805">
            <a:off x="2575285" y="2828099"/>
            <a:ext cx="144962" cy="278487"/>
          </a:xfrm>
          <a:prstGeom prst="flowChartInputOutput">
            <a:avLst/>
          </a:prstGeom>
          <a:solidFill>
            <a:schemeClr val="tx1">
              <a:lumMod val="85000"/>
            </a:schemeClr>
          </a:solidFill>
          <a:ln w="9525" cap="flat" cmpd="sng" algn="ctr">
            <a:solidFill>
              <a:schemeClr val="tx1">
                <a:lumMod val="8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CO"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15980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3"/>
          <p:cNvSpPr>
            <a:spLocks noGrp="1" noChangeArrowheads="1"/>
          </p:cNvSpPr>
          <p:nvPr>
            <p:ph type="body" idx="1"/>
          </p:nvPr>
        </p:nvSpPr>
        <p:spPr>
          <a:xfrm>
            <a:off x="2228850" y="1577961"/>
            <a:ext cx="4686300" cy="2917839"/>
          </a:xfrm>
        </p:spPr>
        <p:txBody>
          <a:bodyPr/>
          <a:lstStyle/>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Población – Gén. 6:1</a:t>
            </a:r>
          </a:p>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Procreación – Gén. 6:2</a:t>
            </a:r>
          </a:p>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Paciencia – Gén. 6:3</a:t>
            </a:r>
          </a:p>
          <a:p>
            <a:pPr marL="514350" lvl="1" indent="-514350" eaLnBrk="1" hangingPunct="1">
              <a:spcBef>
                <a:spcPts val="0"/>
              </a:spcBef>
              <a:spcAft>
                <a:spcPts val="2400"/>
              </a:spcAft>
              <a:buClr>
                <a:srgbClr val="00FF99"/>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ea typeface="+mn-ea"/>
                <a:cs typeface="+mn-cs"/>
              </a:rPr>
              <a:t>Producto – Gén. 6:4</a:t>
            </a:r>
          </a:p>
        </p:txBody>
      </p:sp>
      <p:sp>
        <p:nvSpPr>
          <p:cNvPr id="6" name="Rectangle 2">
            <a:extLst>
              <a:ext uri="{FF2B5EF4-FFF2-40B4-BE49-F238E27FC236}">
                <a16:creationId xmlns:a16="http://schemas.microsoft.com/office/drawing/2014/main" id="{95BBE15D-B167-4B77-979D-E98A1F8AB3CA}"/>
              </a:ext>
            </a:extLst>
          </p:cNvPr>
          <p:cNvSpPr txBox="1">
            <a:spLocks noChangeArrowheads="1"/>
          </p:cNvSpPr>
          <p:nvPr/>
        </p:nvSpPr>
        <p:spPr bwMode="auto">
          <a:xfrm>
            <a:off x="1752600" y="228600"/>
            <a:ext cx="563880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buClr>
                <a:srgbClr val="CC66FF"/>
              </a:buClr>
            </a:pPr>
            <a:r>
              <a:rPr lang="en-US" sz="3600" dirty="0">
                <a:effectLst>
                  <a:outerShdw blurRad="38100" dist="38100" dir="2700000" algn="tl">
                    <a:srgbClr val="000000">
                      <a:alpha val="43137"/>
                    </a:srgbClr>
                  </a:outerShdw>
                </a:effectLst>
              </a:rPr>
              <a:t>A. El Pecado Específico</a:t>
            </a:r>
            <a:br>
              <a:rPr lang="en-US" sz="3600" kern="0" dirty="0">
                <a:effectLst>
                  <a:outerShdw blurRad="38100" dist="38100" dir="2700000" algn="tl">
                    <a:srgbClr val="000000">
                      <a:alpha val="43137"/>
                    </a:srgbClr>
                  </a:outerShdw>
                </a:effectLst>
              </a:rPr>
            </a:br>
            <a:r>
              <a:rPr lang="en-US" sz="2800" kern="0" dirty="0">
                <a:solidFill>
                  <a:schemeClr val="tx1"/>
                </a:solidFill>
              </a:rPr>
              <a:t>(6:1-4)</a:t>
            </a:r>
            <a:endParaRPr lang="en-US" sz="2800" kern="0" dirty="0">
              <a:solidFill>
                <a:schemeClr val="tx1"/>
              </a:solidFill>
              <a:effectLst>
                <a:outerShdw blurRad="38100" dist="38100" dir="2700000" algn="tl">
                  <a:srgbClr val="000000">
                    <a:alpha val="43137"/>
                  </a:srgbClr>
                </a:outerShdw>
              </a:effectLst>
              <a:ea typeface="+mn-ea"/>
              <a:cs typeface="+mn-cs"/>
            </a:endParaRPr>
          </a:p>
        </p:txBody>
      </p:sp>
      <p:pic>
        <p:nvPicPr>
          <p:cNvPr id="7" name="Picture 7" descr="clip0095">
            <a:extLst>
              <a:ext uri="{FF2B5EF4-FFF2-40B4-BE49-F238E27FC236}">
                <a16:creationId xmlns:a16="http://schemas.microsoft.com/office/drawing/2014/main" id="{59D11833-CA30-480F-9387-1832A0863D2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86546" y="4724400"/>
            <a:ext cx="2770909" cy="1828800"/>
          </a:xfrm>
          <a:prstGeom prst="rect">
            <a:avLst/>
          </a:prstGeom>
          <a:noFill/>
          <a:ln w="9525">
            <a:noFill/>
            <a:miter lim="800000"/>
            <a:headEnd/>
            <a:tailEnd/>
          </a:ln>
          <a:effectLst/>
        </p:spPr>
      </p:pic>
      <p:pic>
        <p:nvPicPr>
          <p:cNvPr id="2" name="Picture 1">
            <a:extLst>
              <a:ext uri="{FF2B5EF4-FFF2-40B4-BE49-F238E27FC236}">
                <a16:creationId xmlns:a16="http://schemas.microsoft.com/office/drawing/2014/main" id="{E60D7ADD-D073-F9B4-BDC5-4386857FF9D8}"/>
              </a:ext>
            </a:extLst>
          </p:cNvPr>
          <p:cNvPicPr>
            <a:picLocks noChangeAspect="1"/>
          </p:cNvPicPr>
          <p:nvPr/>
        </p:nvPicPr>
        <p:blipFill>
          <a:blip r:embed="rId3"/>
          <a:stretch>
            <a:fillRect/>
          </a:stretch>
        </p:blipFill>
        <p:spPr>
          <a:xfrm>
            <a:off x="7315200" y="76092"/>
            <a:ext cx="1743607" cy="1249788"/>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DE611D1-F1A3-48DA-A6ED-5FAF59CB4357}"/>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369376" y="228600"/>
            <a:ext cx="6405248"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817564"/>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5A2C6-3854-D8A9-72D6-742298C276D2}"/>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690BA62E-7F5F-D2E6-4609-DF55A06577FB}"/>
              </a:ext>
            </a:extLst>
          </p:cNvPr>
          <p:cNvSpPr>
            <a:spLocks noGrp="1" noChangeArrowheads="1"/>
          </p:cNvSpPr>
          <p:nvPr>
            <p:ph type="title"/>
          </p:nvPr>
        </p:nvSpPr>
        <p:spPr>
          <a:xfrm>
            <a:off x="1524000" y="228600"/>
            <a:ext cx="49530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IV. La Instrucción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(Gén 6:14-22)</a:t>
            </a:r>
          </a:p>
        </p:txBody>
      </p:sp>
      <p:sp>
        <p:nvSpPr>
          <p:cNvPr id="124931" name="Rectangle 3">
            <a:extLst>
              <a:ext uri="{FF2B5EF4-FFF2-40B4-BE49-F238E27FC236}">
                <a16:creationId xmlns:a16="http://schemas.microsoft.com/office/drawing/2014/main" id="{EDF6A28D-87A8-49E6-3221-9F869CFD2CB7}"/>
              </a:ext>
            </a:extLst>
          </p:cNvPr>
          <p:cNvSpPr>
            <a:spLocks noGrp="1" noChangeArrowheads="1"/>
          </p:cNvSpPr>
          <p:nvPr>
            <p:ph type="body" idx="1"/>
          </p:nvPr>
        </p:nvSpPr>
        <p:spPr>
          <a:xfrm>
            <a:off x="2190750" y="1752600"/>
            <a:ext cx="4762500" cy="41910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estructura (6:14-16)</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razón (6:17-18)</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Los animales (6:19-20)</a:t>
            </a:r>
          </a:p>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La comida (6:21)</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obediencia (6:22)</a:t>
            </a:r>
          </a:p>
        </p:txBody>
      </p:sp>
      <p:pic>
        <p:nvPicPr>
          <p:cNvPr id="2" name="Picture 1">
            <a:extLst>
              <a:ext uri="{FF2B5EF4-FFF2-40B4-BE49-F238E27FC236}">
                <a16:creationId xmlns:a16="http://schemas.microsoft.com/office/drawing/2014/main" id="{8198E049-BA01-40C5-3639-6996D7BCFDB9}"/>
              </a:ext>
            </a:extLst>
          </p:cNvPr>
          <p:cNvPicPr>
            <a:picLocks noChangeAspect="1"/>
          </p:cNvPicPr>
          <p:nvPr/>
        </p:nvPicPr>
        <p:blipFill>
          <a:blip r:embed="rId2"/>
          <a:stretch>
            <a:fillRect/>
          </a:stretch>
        </p:blipFill>
        <p:spPr>
          <a:xfrm>
            <a:off x="7315200" y="101582"/>
            <a:ext cx="1743607" cy="1249788"/>
          </a:xfrm>
          <a:prstGeom prst="rect">
            <a:avLst/>
          </a:prstGeom>
        </p:spPr>
      </p:pic>
    </p:spTree>
    <p:extLst>
      <p:ext uri="{BB962C8B-B14F-4D97-AF65-F5344CB8AC3E}">
        <p14:creationId xmlns:p14="http://schemas.microsoft.com/office/powerpoint/2010/main" val="67702046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09DE79-D103-40C1-AFDF-21360D6C084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4210" y="801396"/>
            <a:ext cx="8815580" cy="5255207"/>
          </a:xfrm>
          <a:prstGeom prst="rect">
            <a:avLst/>
          </a:prstGeom>
          <a:ln w="38100">
            <a:solidFill>
              <a:schemeClr val="tx1"/>
            </a:solidFill>
          </a:ln>
        </p:spPr>
      </p:pic>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5C723-77A8-0D9B-8ECA-225ACE3AD8FE}"/>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95DA941F-1BF8-F80B-2358-FAE238447367}"/>
              </a:ext>
            </a:extLst>
          </p:cNvPr>
          <p:cNvSpPr>
            <a:spLocks noGrp="1" noChangeArrowheads="1"/>
          </p:cNvSpPr>
          <p:nvPr>
            <p:ph type="title"/>
          </p:nvPr>
        </p:nvSpPr>
        <p:spPr>
          <a:xfrm>
            <a:off x="1524000" y="228600"/>
            <a:ext cx="49530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IV. La Instrucción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(Gén 6:14-22)</a:t>
            </a:r>
          </a:p>
        </p:txBody>
      </p:sp>
      <p:sp>
        <p:nvSpPr>
          <p:cNvPr id="124931" name="Rectangle 3">
            <a:extLst>
              <a:ext uri="{FF2B5EF4-FFF2-40B4-BE49-F238E27FC236}">
                <a16:creationId xmlns:a16="http://schemas.microsoft.com/office/drawing/2014/main" id="{63F8CE47-2912-00D3-B400-360F73E175DD}"/>
              </a:ext>
            </a:extLst>
          </p:cNvPr>
          <p:cNvSpPr>
            <a:spLocks noGrp="1" noChangeArrowheads="1"/>
          </p:cNvSpPr>
          <p:nvPr>
            <p:ph type="body" idx="1"/>
          </p:nvPr>
        </p:nvSpPr>
        <p:spPr>
          <a:xfrm>
            <a:off x="2190750" y="1752600"/>
            <a:ext cx="4762500" cy="41910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estructura (6:14-16)</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razón (6:17-18)</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Los animales (6:19-20)</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comida (6:21)</a:t>
            </a:r>
          </a:p>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La obediencia (6:22)</a:t>
            </a:r>
          </a:p>
        </p:txBody>
      </p:sp>
      <p:pic>
        <p:nvPicPr>
          <p:cNvPr id="2" name="Picture 1">
            <a:extLst>
              <a:ext uri="{FF2B5EF4-FFF2-40B4-BE49-F238E27FC236}">
                <a16:creationId xmlns:a16="http://schemas.microsoft.com/office/drawing/2014/main" id="{4B4BA926-BFB6-97D1-4702-594B02782112}"/>
              </a:ext>
            </a:extLst>
          </p:cNvPr>
          <p:cNvPicPr>
            <a:picLocks noChangeAspect="1"/>
          </p:cNvPicPr>
          <p:nvPr/>
        </p:nvPicPr>
        <p:blipFill>
          <a:blip r:embed="rId2"/>
          <a:stretch>
            <a:fillRect/>
          </a:stretch>
        </p:blipFill>
        <p:spPr>
          <a:xfrm>
            <a:off x="7315200" y="101582"/>
            <a:ext cx="1743607" cy="1249788"/>
          </a:xfrm>
          <a:prstGeom prst="rect">
            <a:avLst/>
          </a:prstGeom>
        </p:spPr>
      </p:pic>
    </p:spTree>
    <p:extLst>
      <p:ext uri="{BB962C8B-B14F-4D97-AF65-F5344CB8AC3E}">
        <p14:creationId xmlns:p14="http://schemas.microsoft.com/office/powerpoint/2010/main" val="173413651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DA457-F560-AA1D-3AE4-93A65A9F311B}"/>
            </a:ext>
          </a:extLst>
        </p:cNvPr>
        <p:cNvGrpSpPr/>
        <p:nvPr/>
      </p:nvGrpSpPr>
      <p:grpSpPr>
        <a:xfrm>
          <a:off x="0" y="0"/>
          <a:ext cx="0" cy="0"/>
          <a:chOff x="0" y="0"/>
          <a:chExt cx="0" cy="0"/>
        </a:xfrm>
      </p:grpSpPr>
      <p:sp>
        <p:nvSpPr>
          <p:cNvPr id="145411" name="Rectangle 3">
            <a:extLst>
              <a:ext uri="{FF2B5EF4-FFF2-40B4-BE49-F238E27FC236}">
                <a16:creationId xmlns:a16="http://schemas.microsoft.com/office/drawing/2014/main" id="{013AF205-7FF4-2BD4-1253-6FEAF6BBA9B1}"/>
              </a:ext>
            </a:extLst>
          </p:cNvPr>
          <p:cNvSpPr>
            <a:spLocks noGrp="1" noChangeArrowheads="1"/>
          </p:cNvSpPr>
          <p:nvPr>
            <p:ph type="body" idx="1"/>
          </p:nvPr>
        </p:nvSpPr>
        <p:spPr>
          <a:xfrm>
            <a:off x="914399" y="1393853"/>
            <a:ext cx="7315200" cy="2743200"/>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Arca = </a:t>
            </a:r>
            <a:r>
              <a:rPr lang="es-CO" dirty="0">
                <a:effectLst>
                  <a:outerShdw blurRad="38100" dist="38100" dir="2700000" algn="tl">
                    <a:srgbClr val="000000">
                      <a:alpha val="43137"/>
                    </a:srgbClr>
                  </a:outerShdw>
                </a:effectLst>
                <a:latin typeface="Calibri" panose="020F0502020204030204" pitchFamily="34" charset="0"/>
                <a:ea typeface="+mn-ea"/>
                <a:cs typeface="+mn-cs"/>
              </a:rPr>
              <a:t>135 metros largo X 22.5 metros ancho X 13.5 metros alto.</a:t>
            </a:r>
            <a:endParaRPr lang="en-US" dirty="0">
              <a:effectLst>
                <a:outerShdw blurRad="38100" dist="38100" dir="2700000" algn="tl">
                  <a:srgbClr val="000000">
                    <a:alpha val="43137"/>
                  </a:srgbClr>
                </a:outerShdw>
              </a:effectLst>
              <a:latin typeface="Calibri" panose="020F0502020204030204" pitchFamily="34" charset="0"/>
              <a:ea typeface="+mn-ea"/>
              <a:cs typeface="+mn-cs"/>
            </a:endParaRP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Arca capaz de albergar 125.000 animales</a:t>
            </a:r>
            <a:endParaRPr lang="en-US" dirty="0">
              <a:effectLst>
                <a:outerShdw blurRad="38100" dist="38100" dir="2700000" algn="tl">
                  <a:srgbClr val="000000">
                    <a:alpha val="43137"/>
                  </a:srgbClr>
                </a:outerShdw>
              </a:effectLst>
              <a:latin typeface="Calibri" panose="020F0502020204030204" pitchFamily="34" charset="0"/>
              <a:ea typeface="+mn-ea"/>
              <a:cs typeface="+mn-cs"/>
            </a:endParaRPr>
          </a:p>
        </p:txBody>
      </p:sp>
      <p:sp>
        <p:nvSpPr>
          <p:cNvPr id="5" name="Rectangle 2">
            <a:extLst>
              <a:ext uri="{FF2B5EF4-FFF2-40B4-BE49-F238E27FC236}">
                <a16:creationId xmlns:a16="http://schemas.microsoft.com/office/drawing/2014/main" id="{85B99BD3-BF78-6EC9-DF81-D6F7AA50FEBE}"/>
              </a:ext>
            </a:extLst>
          </p:cNvPr>
          <p:cNvSpPr>
            <a:spLocks noGrp="1" noChangeArrowheads="1"/>
          </p:cNvSpPr>
          <p:nvPr>
            <p:ph type="title"/>
          </p:nvPr>
        </p:nvSpPr>
        <p:spPr>
          <a:xfrm>
            <a:off x="0" y="228600"/>
            <a:ext cx="9144000" cy="1143000"/>
          </a:xfrm>
        </p:spPr>
        <p:txBody>
          <a:bodyPr/>
          <a:lstStyle/>
          <a:p>
            <a:pPr algn="ctr" eaLnBrk="1" hangingPunct="1"/>
            <a:r>
              <a:rPr lang="en-US" sz="3400" dirty="0">
                <a:effectLst>
                  <a:outerShdw blurRad="38100" dist="38100" dir="2700000" algn="tl">
                    <a:srgbClr val="000000">
                      <a:alpha val="43137"/>
                    </a:srgbClr>
                  </a:outerShdw>
                </a:effectLst>
              </a:rPr>
              <a:t>Dimensiones del Arca</a:t>
            </a:r>
            <a:br>
              <a:rPr lang="en-US" sz="34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a:t>
            </a:r>
            <a:r>
              <a:rPr lang="en-US" sz="2800" dirty="0">
                <a:solidFill>
                  <a:schemeClr val="tx1"/>
                </a:solidFill>
                <a:effectLst>
                  <a:outerShdw blurRad="38100" dist="38100" dir="2700000" algn="tl">
                    <a:srgbClr val="000000">
                      <a:alpha val="43137"/>
                    </a:srgbClr>
                  </a:outerShdw>
                </a:effectLst>
                <a:ea typeface="+mn-ea"/>
                <a:cs typeface="+mn-cs"/>
              </a:rPr>
              <a:t>Génesis</a:t>
            </a: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 </a:t>
            </a:r>
            <a:r>
              <a:rPr lang="en-US" sz="2800" dirty="0">
                <a:solidFill>
                  <a:schemeClr val="tx1"/>
                </a:solidFill>
                <a:effectLst>
                  <a:outerShdw blurRad="38100" dist="38100" dir="2700000" algn="tl">
                    <a:srgbClr val="000000">
                      <a:alpha val="43137"/>
                    </a:srgbClr>
                  </a:outerShdw>
                </a:effectLst>
                <a:ea typeface="+mn-ea"/>
                <a:cs typeface="+mn-cs"/>
              </a:rPr>
              <a:t>6</a:t>
            </a: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:15)</a:t>
            </a: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9" name="Picture 8">
            <a:extLst>
              <a:ext uri="{FF2B5EF4-FFF2-40B4-BE49-F238E27FC236}">
                <a16:creationId xmlns:a16="http://schemas.microsoft.com/office/drawing/2014/main" id="{105D6C20-7BBF-1DDD-60AD-2C9E2D626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29000" y="3565174"/>
            <a:ext cx="5666895" cy="3187629"/>
          </a:xfrm>
          <a:prstGeom prst="rect">
            <a:avLst/>
          </a:prstGeom>
        </p:spPr>
      </p:pic>
      <p:pic>
        <p:nvPicPr>
          <p:cNvPr id="2" name="Picture 1">
            <a:extLst>
              <a:ext uri="{FF2B5EF4-FFF2-40B4-BE49-F238E27FC236}">
                <a16:creationId xmlns:a16="http://schemas.microsoft.com/office/drawing/2014/main" id="{0CE5B4C0-28E3-D257-A92B-F2198BE89781}"/>
              </a:ext>
            </a:extLst>
          </p:cNvPr>
          <p:cNvPicPr>
            <a:picLocks noChangeAspect="1"/>
          </p:cNvPicPr>
          <p:nvPr/>
        </p:nvPicPr>
        <p:blipFill>
          <a:blip r:embed="rId3"/>
          <a:stretch>
            <a:fillRect/>
          </a:stretch>
        </p:blipFill>
        <p:spPr>
          <a:xfrm>
            <a:off x="7315200" y="121812"/>
            <a:ext cx="1743607" cy="1249788"/>
          </a:xfrm>
          <a:prstGeom prst="rect">
            <a:avLst/>
          </a:prstGeom>
        </p:spPr>
      </p:pic>
    </p:spTree>
    <p:extLst>
      <p:ext uri="{BB962C8B-B14F-4D97-AF65-F5344CB8AC3E}">
        <p14:creationId xmlns:p14="http://schemas.microsoft.com/office/powerpoint/2010/main" val="173425339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685800" y="2857500"/>
            <a:ext cx="7772400" cy="1143000"/>
          </a:xfrm>
        </p:spPr>
        <p:txBody>
          <a:bodyPr/>
          <a:lstStyle/>
          <a:p>
            <a:pPr algn="ctr"/>
            <a:r>
              <a:rPr lang="en-US" altLang="en-US" sz="6000" dirty="0">
                <a:effectLst>
                  <a:outerShdw blurRad="38100" dist="38100" dir="2700000" algn="tl">
                    <a:srgbClr val="000000">
                      <a:alpha val="43137"/>
                    </a:srgbClr>
                  </a:outerShdw>
                </a:effectLst>
                <a:latin typeface="Calibri" panose="020F0502020204030204" pitchFamily="34" charset="0"/>
              </a:rPr>
              <a:t>Conclusión</a:t>
            </a:r>
          </a:p>
        </p:txBody>
      </p:sp>
    </p:spTree>
    <p:extLst>
      <p:ext uri="{BB962C8B-B14F-4D97-AF65-F5344CB8AC3E}">
        <p14:creationId xmlns:p14="http://schemas.microsoft.com/office/powerpoint/2010/main" val="2031753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F769B-A280-F8F4-8502-45F9769D059C}"/>
            </a:ext>
          </a:extLst>
        </p:cNvPr>
        <p:cNvGrpSpPr/>
        <p:nvPr/>
      </p:nvGrpSpPr>
      <p:grpSpPr>
        <a:xfrm>
          <a:off x="0" y="0"/>
          <a:ext cx="0" cy="0"/>
          <a:chOff x="0" y="0"/>
          <a:chExt cx="0" cy="0"/>
        </a:xfrm>
      </p:grpSpPr>
      <p:sp>
        <p:nvSpPr>
          <p:cNvPr id="7171" name="Rectangle 3">
            <a:extLst>
              <a:ext uri="{FF2B5EF4-FFF2-40B4-BE49-F238E27FC236}">
                <a16:creationId xmlns:a16="http://schemas.microsoft.com/office/drawing/2014/main" id="{C1287772-9195-F5EA-1DF5-BCBA9EB90EF7}"/>
              </a:ext>
            </a:extLst>
          </p:cNvPr>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rPr>
              <a:t>Génesis 1-11 (cuatro </a:t>
            </a:r>
            <a:r>
              <a:rPr lang="es-419" b="1" noProof="0" dirty="0">
                <a:solidFill>
                  <a:srgbClr val="FFFFCC"/>
                </a:solidFill>
              </a:rPr>
              <a:t>eventos</a:t>
            </a:r>
            <a:r>
              <a:rPr lang="en-US" b="1" dirty="0">
                <a:solidFill>
                  <a:srgbClr val="FFFFCC"/>
                </a:solidFill>
              </a:rPr>
              <a:t>)</a:t>
            </a:r>
          </a:p>
          <a:p>
            <a:pPr marL="914400" lvl="1" indent="-457200" eaLnBrk="1" hangingPunct="1">
              <a:spcBef>
                <a:spcPts val="0"/>
              </a:spcBef>
              <a:spcAft>
                <a:spcPts val="3000"/>
              </a:spcAft>
              <a:buSzPct val="100000"/>
              <a:buFont typeface="+mj-lt"/>
              <a:buAutoNum type="alphaUcPeriod"/>
              <a:defRPr/>
            </a:pPr>
            <a:r>
              <a:rPr lang="en-US" dirty="0"/>
              <a:t>Creación (1-2)</a:t>
            </a:r>
          </a:p>
          <a:p>
            <a:pPr marL="914400" lvl="1" indent="-457200" eaLnBrk="1" hangingPunct="1">
              <a:spcBef>
                <a:spcPts val="0"/>
              </a:spcBef>
              <a:spcAft>
                <a:spcPts val="3000"/>
              </a:spcAft>
              <a:buSzPct val="100000"/>
              <a:buFont typeface="+mj-lt"/>
              <a:buAutoNum type="alphaUcPeriod"/>
              <a:defRPr/>
            </a:pPr>
            <a:r>
              <a:rPr lang="en-US" dirty="0"/>
              <a:t>Caída (3-5)</a:t>
            </a:r>
          </a:p>
          <a:p>
            <a:pPr marL="914400" lvl="1" indent="-457200" eaLnBrk="1" hangingPunct="1">
              <a:spcBef>
                <a:spcPts val="0"/>
              </a:spcBef>
              <a:spcAft>
                <a:spcPts val="3000"/>
              </a:spcAft>
              <a:buSzPct val="100000"/>
              <a:buFont typeface="+mj-lt"/>
              <a:buAutoNum type="alphaUcPeriod"/>
              <a:defRPr/>
            </a:pPr>
            <a:r>
              <a:rPr lang="en-US" b="1" u="sng" dirty="0">
                <a:solidFill>
                  <a:srgbClr val="FFFFCC"/>
                </a:solidFill>
              </a:rPr>
              <a:t>Diluvio (6-9)</a:t>
            </a:r>
          </a:p>
          <a:p>
            <a:pPr marL="914400" lvl="1" indent="-457200" eaLnBrk="1" hangingPunct="1">
              <a:spcBef>
                <a:spcPts val="0"/>
              </a:spcBef>
              <a:spcAft>
                <a:spcPts val="3000"/>
              </a:spcAft>
              <a:buSzPct val="100000"/>
              <a:buFont typeface="+mj-lt"/>
              <a:buAutoNum type="alphaUcPeriod"/>
              <a:defRPr/>
            </a:pPr>
            <a:r>
              <a:rPr lang="en-US" dirty="0"/>
              <a:t>Dispersión nacional (10-11)</a:t>
            </a:r>
          </a:p>
        </p:txBody>
      </p:sp>
      <p:pic>
        <p:nvPicPr>
          <p:cNvPr id="2" name="Picture 4" descr="5 Bible Lessons to Learn From the Book of Genesis | Jack Wellman">
            <a:extLst>
              <a:ext uri="{FF2B5EF4-FFF2-40B4-BE49-F238E27FC236}">
                <a16:creationId xmlns:a16="http://schemas.microsoft.com/office/drawing/2014/main" id="{3F02C9AD-6973-EEBF-2719-67EE72B7E35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BCDC5DD0-B6D3-54C5-1DF4-E0A9D0AD4389}"/>
              </a:ext>
            </a:extLst>
          </p:cNvPr>
          <p:cNvSpPr>
            <a:spLocks noGrp="1" noChangeArrowheads="1"/>
          </p:cNvSpPr>
          <p:nvPr>
            <p:ph type="title"/>
          </p:nvPr>
        </p:nvSpPr>
        <p:spPr>
          <a:xfrm>
            <a:off x="2324100" y="223837"/>
            <a:ext cx="5219700" cy="914400"/>
          </a:xfrm>
        </p:spPr>
        <p:txBody>
          <a:bodyPr/>
          <a:lstStyle/>
          <a:p>
            <a:pPr algn="ctr" eaLnBrk="1" hangingPunct="1"/>
            <a:r>
              <a:rPr lang="en-US" sz="3600" dirty="0"/>
              <a:t>ESTRUCTURA DEL GÉNESIS</a:t>
            </a:r>
          </a:p>
        </p:txBody>
      </p:sp>
    </p:spTree>
    <p:extLst>
      <p:ext uri="{BB962C8B-B14F-4D97-AF65-F5344CB8AC3E}">
        <p14:creationId xmlns:p14="http://schemas.microsoft.com/office/powerpoint/2010/main" val="364622577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20758-1316-BCC1-6B63-676E4E4BE594}"/>
            </a:ext>
          </a:extLst>
        </p:cNvPr>
        <p:cNvGrpSpPr/>
        <p:nvPr/>
      </p:nvGrpSpPr>
      <p:grpSpPr>
        <a:xfrm>
          <a:off x="0" y="0"/>
          <a:ext cx="0" cy="0"/>
          <a:chOff x="0" y="0"/>
          <a:chExt cx="0" cy="0"/>
        </a:xfrm>
      </p:grpSpPr>
      <p:sp>
        <p:nvSpPr>
          <p:cNvPr id="139266" name="Rectangle 2">
            <a:extLst>
              <a:ext uri="{FF2B5EF4-FFF2-40B4-BE49-F238E27FC236}">
                <a16:creationId xmlns:a16="http://schemas.microsoft.com/office/drawing/2014/main" id="{0C1B0AD2-005F-C8CA-4FC7-A83A763C2A26}"/>
              </a:ext>
            </a:extLst>
          </p:cNvPr>
          <p:cNvSpPr>
            <a:spLocks noGrp="1" noChangeArrowheads="1"/>
          </p:cNvSpPr>
          <p:nvPr>
            <p:ph type="title"/>
          </p:nvPr>
        </p:nvSpPr>
        <p:spPr>
          <a:xfrm>
            <a:off x="3467100" y="228600"/>
            <a:ext cx="2209800" cy="11430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El Diluvio</a:t>
            </a:r>
            <a:br>
              <a:rPr lang="en-US" sz="36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(Gén 6–9)</a:t>
            </a:r>
          </a:p>
        </p:txBody>
      </p:sp>
      <p:sp>
        <p:nvSpPr>
          <p:cNvPr id="35843" name="Rectangle 3">
            <a:extLst>
              <a:ext uri="{FF2B5EF4-FFF2-40B4-BE49-F238E27FC236}">
                <a16:creationId xmlns:a16="http://schemas.microsoft.com/office/drawing/2014/main" id="{AE15BEBD-B893-3C65-3978-487A7493CC65}"/>
              </a:ext>
            </a:extLst>
          </p:cNvPr>
          <p:cNvSpPr>
            <a:spLocks noGrp="1" noChangeArrowheads="1"/>
          </p:cNvSpPr>
          <p:nvPr>
            <p:ph type="body" idx="1"/>
          </p:nvPr>
        </p:nvSpPr>
        <p:spPr>
          <a:xfrm>
            <a:off x="1409700" y="1946275"/>
            <a:ext cx="6819900" cy="3463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s-CO" b="1" u="sng" noProof="0" dirty="0">
                <a:solidFill>
                  <a:srgbClr val="FFFFCC"/>
                </a:solidFill>
                <a:effectLst>
                  <a:outerShdw blurRad="38100" dist="38100" dir="2700000" algn="tl">
                    <a:srgbClr val="000000">
                      <a:alpha val="43137"/>
                    </a:srgbClr>
                  </a:outerShdw>
                </a:effectLst>
                <a:ea typeface="+mn-ea"/>
                <a:cs typeface="+mn-cs"/>
              </a:rPr>
              <a:t>Eventos</a:t>
            </a:r>
            <a:r>
              <a:rPr lang="en-US" b="1" u="sng" dirty="0">
                <a:solidFill>
                  <a:srgbClr val="FFFFCC"/>
                </a:solidFill>
                <a:effectLst>
                  <a:outerShdw blurRad="38100" dist="38100" dir="2700000" algn="tl">
                    <a:srgbClr val="000000">
                      <a:alpha val="43137"/>
                    </a:srgbClr>
                  </a:outerShdw>
                </a:effectLst>
                <a:ea typeface="+mn-ea"/>
                <a:cs typeface="+mn-cs"/>
              </a:rPr>
              <a:t> antes del diluvio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(G</a:t>
            </a:r>
            <a:r>
              <a:rPr lang="en-US" b="1" u="sng" dirty="0">
                <a:solidFill>
                  <a:srgbClr val="FFFFCC"/>
                </a:solidFill>
                <a:effectLst>
                  <a:outerShdw blurRad="38100" dist="38100" dir="2700000" algn="tl">
                    <a:srgbClr val="000000">
                      <a:alpha val="43137"/>
                    </a:srgbClr>
                  </a:outerShdw>
                </a:effectLst>
                <a:ea typeface="+mn-ea"/>
                <a:cs typeface="+mn-cs"/>
              </a:rPr>
              <a:t>é</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n 6)</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El diluvio (G</a:t>
            </a:r>
            <a:r>
              <a:rPr lang="en-US" dirty="0">
                <a:effectLst>
                  <a:outerShdw blurRad="38100" dist="38100" dir="2700000" algn="tl">
                    <a:srgbClr val="000000">
                      <a:alpha val="43137"/>
                    </a:srgbClr>
                  </a:outerShdw>
                </a:effectLst>
                <a:ea typeface="+mn-ea"/>
                <a:cs typeface="+mn-cs"/>
              </a:rPr>
              <a:t>é</a:t>
            </a:r>
            <a:r>
              <a:rPr lang="en-US" dirty="0">
                <a:effectLst>
                  <a:outerShdw blurRad="38100" dist="38100" dir="2700000" algn="tl">
                    <a:srgbClr val="000000">
                      <a:alpha val="43137"/>
                    </a:srgbClr>
                  </a:outerShdw>
                </a:effectLst>
                <a:latin typeface="Calibri" panose="020F0502020204030204" pitchFamily="34" charset="0"/>
                <a:ea typeface="+mn-ea"/>
                <a:cs typeface="+mn-cs"/>
              </a:rPr>
              <a:t>n 7)</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Las aguas bajan </a:t>
            </a:r>
            <a:r>
              <a:rPr lang="en-US" dirty="0">
                <a:effectLst>
                  <a:outerShdw blurRad="38100" dist="38100" dir="2700000" algn="tl">
                    <a:srgbClr val="000000">
                      <a:alpha val="43137"/>
                    </a:srgbClr>
                  </a:outerShdw>
                </a:effectLst>
                <a:latin typeface="Calibri" panose="020F0502020204030204" pitchFamily="34" charset="0"/>
                <a:ea typeface="+mn-ea"/>
                <a:cs typeface="+mn-cs"/>
              </a:rPr>
              <a:t>(Gén 8)</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Eventos posteriores al diluvio </a:t>
            </a:r>
            <a:r>
              <a:rPr lang="en-US" dirty="0">
                <a:effectLst>
                  <a:outerShdw blurRad="38100" dist="38100" dir="2700000" algn="tl">
                    <a:srgbClr val="000000">
                      <a:alpha val="43137"/>
                    </a:srgbClr>
                  </a:outerShdw>
                </a:effectLst>
                <a:latin typeface="Calibri" panose="020F0502020204030204" pitchFamily="34" charset="0"/>
                <a:ea typeface="+mn-ea"/>
                <a:cs typeface="+mn-cs"/>
              </a:rPr>
              <a:t>(Gén 9)</a:t>
            </a:r>
          </a:p>
        </p:txBody>
      </p:sp>
      <p:pic>
        <p:nvPicPr>
          <p:cNvPr id="2" name="Picture 1">
            <a:extLst>
              <a:ext uri="{FF2B5EF4-FFF2-40B4-BE49-F238E27FC236}">
                <a16:creationId xmlns:a16="http://schemas.microsoft.com/office/drawing/2014/main" id="{28659144-F488-DDCB-261D-C92C99C9CFD0}"/>
              </a:ext>
            </a:extLst>
          </p:cNvPr>
          <p:cNvPicPr>
            <a:picLocks noChangeAspect="1"/>
          </p:cNvPicPr>
          <p:nvPr/>
        </p:nvPicPr>
        <p:blipFill>
          <a:blip r:embed="rId2"/>
          <a:stretch>
            <a:fillRect/>
          </a:stretch>
        </p:blipFill>
        <p:spPr>
          <a:xfrm>
            <a:off x="7315200" y="31694"/>
            <a:ext cx="1743607" cy="1249788"/>
          </a:xfrm>
          <a:prstGeom prst="rect">
            <a:avLst/>
          </a:prstGeom>
        </p:spPr>
      </p:pic>
    </p:spTree>
    <p:extLst>
      <p:ext uri="{BB962C8B-B14F-4D97-AF65-F5344CB8AC3E}">
        <p14:creationId xmlns:p14="http://schemas.microsoft.com/office/powerpoint/2010/main" val="47748054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F943F-D33D-2D0F-0713-B92D2A401A1E}"/>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7441E68B-353A-4C24-6C4C-E829F08341D3}"/>
              </a:ext>
            </a:extLst>
          </p:cNvPr>
          <p:cNvSpPr>
            <a:spLocks noGrp="1" noChangeArrowheads="1"/>
          </p:cNvSpPr>
          <p:nvPr>
            <p:ph type="title"/>
          </p:nvPr>
        </p:nvSpPr>
        <p:spPr>
          <a:xfrm>
            <a:off x="2552700" y="228600"/>
            <a:ext cx="4038600" cy="914400"/>
          </a:xfrm>
        </p:spPr>
        <p:txBody>
          <a:bodyPr/>
          <a:lstStyle/>
          <a:p>
            <a:pPr algn="ctr" eaLnBrk="1" hangingPunct="1"/>
            <a:r>
              <a:rPr lang="en-US" sz="3600" dirty="0">
                <a:effectLst>
                  <a:outerShdw blurRad="38100" dist="38100" dir="2700000" algn="tl">
                    <a:srgbClr val="000000">
                      <a:alpha val="43137"/>
                    </a:srgbClr>
                  </a:outerShdw>
                </a:effectLst>
              </a:rPr>
              <a:t>Génesis 6 - Esquema</a:t>
            </a:r>
          </a:p>
        </p:txBody>
      </p:sp>
      <p:sp>
        <p:nvSpPr>
          <p:cNvPr id="124931" name="Rectangle 3">
            <a:extLst>
              <a:ext uri="{FF2B5EF4-FFF2-40B4-BE49-F238E27FC236}">
                <a16:creationId xmlns:a16="http://schemas.microsoft.com/office/drawing/2014/main" id="{02DE2BB3-8C4C-170E-CC92-FF87A34339DD}"/>
              </a:ext>
            </a:extLst>
          </p:cNvPr>
          <p:cNvSpPr>
            <a:spLocks noGrp="1" noChangeArrowheads="1"/>
          </p:cNvSpPr>
          <p:nvPr>
            <p:ph type="body" idx="1"/>
          </p:nvPr>
        </p:nvSpPr>
        <p:spPr>
          <a:xfrm>
            <a:off x="1676400" y="1524000"/>
            <a:ext cx="6248400" cy="3505200"/>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El dolor de Dios (Gén 6:1-7)</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gracia de Dios (6:8-10)</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destrucción de Dios (6:11-13)</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instrucción de Dios (6:14-22)</a:t>
            </a:r>
          </a:p>
        </p:txBody>
      </p:sp>
      <p:pic>
        <p:nvPicPr>
          <p:cNvPr id="4" name="Picture 3">
            <a:extLst>
              <a:ext uri="{FF2B5EF4-FFF2-40B4-BE49-F238E27FC236}">
                <a16:creationId xmlns:a16="http://schemas.microsoft.com/office/drawing/2014/main" id="{0B7A97F7-FAEA-A06F-322B-8FCE9942B28D}"/>
              </a:ext>
            </a:extLst>
          </p:cNvPr>
          <p:cNvPicPr>
            <a:picLocks noChangeAspect="1"/>
          </p:cNvPicPr>
          <p:nvPr/>
        </p:nvPicPr>
        <p:blipFill>
          <a:blip r:embed="rId2"/>
          <a:stretch>
            <a:fillRect/>
          </a:stretch>
        </p:blipFill>
        <p:spPr>
          <a:xfrm>
            <a:off x="7315200" y="60906"/>
            <a:ext cx="1743607" cy="1249788"/>
          </a:xfrm>
          <a:prstGeom prst="rect">
            <a:avLst/>
          </a:prstGeom>
        </p:spPr>
      </p:pic>
    </p:spTree>
    <p:extLst>
      <p:ext uri="{BB962C8B-B14F-4D97-AF65-F5344CB8AC3E}">
        <p14:creationId xmlns:p14="http://schemas.microsoft.com/office/powerpoint/2010/main" val="2897057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55E19-9EAB-4716-BF97-4F82CC6117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48768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Génesis 6:1-4</a:t>
            </a:r>
          </a:p>
          <a:p>
            <a:pPr marL="0" marR="0" lvl="0" indent="0" algn="just" defTabSz="914400" rtl="0" eaLnBrk="0" fontAlgn="base" latinLnBrk="0" hangingPunct="0">
              <a:lnSpc>
                <a:spcPct val="100000"/>
              </a:lnSpc>
              <a:spcBef>
                <a:spcPts val="0"/>
              </a:spcBef>
              <a:spcAft>
                <a:spcPct val="0"/>
              </a:spcAft>
              <a:buClr>
                <a:srgbClr val="00FFFF"/>
              </a:buClr>
              <a:buSzPct val="75000"/>
              <a:buFont typeface="Wingdings" panose="05000000000000000000" pitchFamily="2" charset="2"/>
              <a:buNone/>
              <a:tabLst/>
              <a:defRPr/>
            </a:pPr>
            <a:r>
              <a:rPr kumimoji="0" lang="en-US"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a:t>
            </a:r>
            <a:r>
              <a:rPr kumimoji="0" lang="en-US" sz="2700" b="0" i="0" u="none" strike="noStrike" kern="0" cap="none" spc="0" normalizeH="0" baseline="30000" noProof="0" dirty="0">
                <a:ln>
                  <a:noFill/>
                </a:ln>
                <a:solidFill>
                  <a:srgbClr val="FFFFFF"/>
                </a:solidFill>
                <a:effectLst/>
                <a:uLnTx/>
                <a:uFillTx/>
                <a:latin typeface="Calibri" panose="020F0502020204030204" pitchFamily="34" charset="0"/>
                <a:ea typeface="+mn-ea"/>
                <a:cs typeface="+mn-cs"/>
              </a:rPr>
              <a:t>1 </a:t>
            </a:r>
            <a:r>
              <a:rPr kumimoji="0" lang="es-CO"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Aconteció que </a:t>
            </a:r>
            <a:r>
              <a:rPr kumimoji="0" lang="es-CO" sz="2700" i="0" strike="noStrike" kern="0" cap="none" spc="0" normalizeH="0" baseline="0" noProof="0" dirty="0">
                <a:ln>
                  <a:noFill/>
                </a:ln>
                <a:effectLst>
                  <a:outerShdw blurRad="38100" dist="38100" dir="2700000" algn="tl">
                    <a:srgbClr val="000000">
                      <a:alpha val="43137"/>
                    </a:srgbClr>
                  </a:outerShdw>
                </a:effectLst>
                <a:uLnTx/>
                <a:uFillTx/>
                <a:latin typeface="Calibri" panose="020F0502020204030204" pitchFamily="34" charset="0"/>
                <a:ea typeface="+mn-ea"/>
                <a:cs typeface="+mn-cs"/>
              </a:rPr>
              <a:t>cuando los hombres comenzaron a multiplicarse sobre la superficie de la tierra</a:t>
            </a:r>
            <a:r>
              <a:rPr kumimoji="0" lang="es-CO"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 y les nacieron hijas, 2 los hijos de Dios vieron que las hijas de los hombres eran hermosas, y tomaron para sí mujeres de entre todas las que les gustaban. 3 Entonces el Señor dijo: «Mi Espíritu no luchará para siempre con el hombre, porque ciertamente él es carne. Serán, pues, sus días 120 años». </a:t>
            </a:r>
            <a:r>
              <a:rPr kumimoji="0" lang="es-CO" sz="27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4 Había gigantes [Nefilim</a:t>
            </a:r>
            <a:r>
              <a:rPr lang="es-CO" sz="2700" b="1" u="sng" dirty="0">
                <a:solidFill>
                  <a:srgbClr val="FFFFCC"/>
                </a:solidFill>
                <a:effectLst>
                  <a:outerShdw blurRad="38100" dist="38100" dir="2700000" algn="tl">
                    <a:srgbClr val="000000">
                      <a:alpha val="43137"/>
                    </a:srgbClr>
                  </a:outerShdw>
                </a:effectLst>
              </a:rPr>
              <a:t>]</a:t>
            </a:r>
            <a:r>
              <a:rPr kumimoji="0" lang="es-CO" sz="27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 en la tierra en aquellos días, y también después, cuando los hijos de Dios se unieron a las hijas de los hombres y ellas les dieron hijos. Estos son los héroes[e] de la antigüedad, hombres de renombre</a:t>
            </a:r>
            <a:r>
              <a:rPr kumimoji="0" lang="en-US" sz="27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a:t>
            </a:r>
          </a:p>
        </p:txBody>
      </p:sp>
    </p:spTree>
    <p:extLst>
      <p:ext uri="{BB962C8B-B14F-4D97-AF65-F5344CB8AC3E}">
        <p14:creationId xmlns:p14="http://schemas.microsoft.com/office/powerpoint/2010/main" val="227021849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55E19-9EAB-4716-BF97-4F82CC6117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48768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Génesis 6:1-4</a:t>
            </a:r>
          </a:p>
          <a:p>
            <a:pPr marL="0" marR="0" lvl="0" indent="0" algn="just" defTabSz="914400" rtl="0" eaLnBrk="0" fontAlgn="base" latinLnBrk="0" hangingPunct="0">
              <a:lnSpc>
                <a:spcPct val="100000"/>
              </a:lnSpc>
              <a:spcBef>
                <a:spcPts val="0"/>
              </a:spcBef>
              <a:spcAft>
                <a:spcPct val="0"/>
              </a:spcAft>
              <a:buClr>
                <a:srgbClr val="00FFFF"/>
              </a:buClr>
              <a:buSzPct val="75000"/>
              <a:buFont typeface="Wingdings" panose="05000000000000000000" pitchFamily="2" charset="2"/>
              <a:buNone/>
              <a:tabLst/>
              <a:defRPr/>
            </a:pPr>
            <a:r>
              <a:rPr kumimoji="0" lang="en-US"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a:t>
            </a:r>
            <a:r>
              <a:rPr kumimoji="0" lang="en-US" sz="2700" b="0" i="0" u="none" strike="noStrike" kern="0" cap="none" spc="0" normalizeH="0" baseline="30000" noProof="0" dirty="0">
                <a:ln>
                  <a:noFill/>
                </a:ln>
                <a:solidFill>
                  <a:srgbClr val="FFFFFF"/>
                </a:solidFill>
                <a:effectLst/>
                <a:uLnTx/>
                <a:uFillTx/>
                <a:latin typeface="Calibri" panose="020F0502020204030204" pitchFamily="34" charset="0"/>
                <a:ea typeface="+mn-ea"/>
                <a:cs typeface="+mn-cs"/>
              </a:rPr>
              <a:t>1 </a:t>
            </a:r>
            <a:r>
              <a:rPr kumimoji="0" lang="es-CO"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Aconteció que </a:t>
            </a:r>
            <a:r>
              <a:rPr kumimoji="0" lang="es-CO" sz="2700" i="0" strike="noStrike" kern="0" cap="none" spc="0" normalizeH="0" baseline="0" noProof="0" dirty="0">
                <a:ln>
                  <a:noFill/>
                </a:ln>
                <a:effectLst>
                  <a:outerShdw blurRad="38100" dist="38100" dir="2700000" algn="tl">
                    <a:srgbClr val="000000">
                      <a:alpha val="43137"/>
                    </a:srgbClr>
                  </a:outerShdw>
                </a:effectLst>
                <a:uLnTx/>
                <a:uFillTx/>
                <a:latin typeface="Calibri" panose="020F0502020204030204" pitchFamily="34" charset="0"/>
                <a:ea typeface="+mn-ea"/>
                <a:cs typeface="+mn-cs"/>
              </a:rPr>
              <a:t>cuando los hombres comenzaron a multiplicarse sobre la superficie de la tierra</a:t>
            </a:r>
            <a:r>
              <a:rPr kumimoji="0" lang="es-CO"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 y les nacieron hijas, 2 los hijos de Dios vieron que las hijas de los hombres eran hermosas, y tomaron para sí mujeres de entre todas las que les gustaban. 3 Entonces el Señor dijo: «Mi Espíritu no luchará para siempre con el hombre, porque ciertamente él es carne. Serán, pues, sus días 120 años». 4 Había </a:t>
            </a:r>
            <a:r>
              <a:rPr kumimoji="0" lang="es-CO" sz="27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gigantes [Nefilim]</a:t>
            </a:r>
            <a:r>
              <a:rPr kumimoji="0" lang="es-CO"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 en la tierra en aquellos días, y también después, cuando los hijos de Dios se unieron a las hijas de los hombres y ellas les dieron hijos. Estos son los héroes[e] de la antigüedad, hombres de renombre</a:t>
            </a:r>
            <a:r>
              <a:rPr kumimoji="0" lang="en-US"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a:t>
            </a:r>
          </a:p>
        </p:txBody>
      </p:sp>
    </p:spTree>
    <p:extLst>
      <p:ext uri="{BB962C8B-B14F-4D97-AF65-F5344CB8AC3E}">
        <p14:creationId xmlns:p14="http://schemas.microsoft.com/office/powerpoint/2010/main" val="375017761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017" y="97247"/>
            <a:ext cx="8839966" cy="6663506"/>
          </a:xfrm>
          <a:prstGeom prst="rect">
            <a:avLst/>
          </a:prstGeom>
        </p:spPr>
      </p:pic>
    </p:spTree>
    <p:extLst>
      <p:ext uri="{BB962C8B-B14F-4D97-AF65-F5344CB8AC3E}">
        <p14:creationId xmlns:p14="http://schemas.microsoft.com/office/powerpoint/2010/main" val="20392851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Génesis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:5</a:t>
            </a:r>
          </a:p>
          <a:p>
            <a:pPr marL="0" indent="0" algn="just">
              <a:spcBef>
                <a:spcPts val="0"/>
              </a:spcBef>
              <a:buNone/>
            </a:pPr>
            <a:r>
              <a:rPr lang="en-US" sz="3600" dirty="0">
                <a:effectLst>
                  <a:outerShdw blurRad="38100" dist="38100" dir="2700000" algn="tl">
                    <a:srgbClr val="000000">
                      <a:alpha val="43137"/>
                    </a:srgbClr>
                  </a:outerShdw>
                </a:effectLst>
              </a:rPr>
              <a:t>“</a:t>
            </a:r>
            <a:r>
              <a:rPr lang="es-CO" sz="3600" dirty="0">
                <a:effectLst>
                  <a:outerShdw blurRad="38100" dist="38100" dir="2700000" algn="tl">
                    <a:srgbClr val="000000">
                      <a:alpha val="43137"/>
                    </a:srgbClr>
                  </a:outerShdw>
                </a:effectLst>
              </a:rPr>
              <a:t>El Señor vio que era mucha la maldad de los hombres en la tierra, y que </a:t>
            </a:r>
            <a:r>
              <a:rPr lang="es-CO" sz="3600" b="1" u="sng" dirty="0">
                <a:solidFill>
                  <a:srgbClr val="FFFFCC"/>
                </a:solidFill>
                <a:effectLst>
                  <a:outerShdw blurRad="38100" dist="38100" dir="2700000" algn="tl">
                    <a:srgbClr val="000000">
                      <a:alpha val="43137"/>
                    </a:srgbClr>
                  </a:outerShdw>
                </a:effectLst>
              </a:rPr>
              <a:t>toda</a:t>
            </a:r>
            <a:r>
              <a:rPr lang="es-CO" sz="3600" dirty="0">
                <a:effectLst>
                  <a:outerShdw blurRad="38100" dist="38100" dir="2700000" algn="tl">
                    <a:srgbClr val="000000">
                      <a:alpha val="43137"/>
                    </a:srgbClr>
                  </a:outerShdw>
                </a:effectLst>
              </a:rPr>
              <a:t> intención de los pensamientos de su corazón era solo hacer </a:t>
            </a:r>
            <a:r>
              <a:rPr lang="es-CO" sz="3600" b="1" u="sng" dirty="0">
                <a:solidFill>
                  <a:srgbClr val="FFFFCC"/>
                </a:solidFill>
                <a:effectLst>
                  <a:outerShdw blurRad="38100" dist="38100" dir="2700000" algn="tl">
                    <a:srgbClr val="000000">
                      <a:alpha val="43137"/>
                    </a:srgbClr>
                  </a:outerShdw>
                </a:effectLst>
              </a:rPr>
              <a:t>siempre</a:t>
            </a:r>
            <a:r>
              <a:rPr lang="es-CO" sz="3600" dirty="0">
                <a:effectLst>
                  <a:outerShdw blurRad="38100" dist="38100" dir="2700000" algn="tl">
                    <a:srgbClr val="000000">
                      <a:alpha val="43137"/>
                    </a:srgbClr>
                  </a:outerShdw>
                </a:effectLst>
              </a:rPr>
              <a:t> el mal</a:t>
            </a:r>
            <a:r>
              <a:rPr lang="en-US" sz="3600" dirty="0">
                <a:effectLst>
                  <a:outerShdw blurRad="38100" dist="38100" dir="2700000" algn="tl">
                    <a:srgbClr val="000000">
                      <a:alpha val="43137"/>
                    </a:srgbClr>
                  </a:outerShdw>
                </a:effectLst>
              </a:rPr>
              <a:t>.”</a:t>
            </a:r>
          </a:p>
        </p:txBody>
      </p:sp>
      <p:pic>
        <p:nvPicPr>
          <p:cNvPr id="4" name="Picture 3">
            <a:extLst>
              <a:ext uri="{FF2B5EF4-FFF2-40B4-BE49-F238E27FC236}">
                <a16:creationId xmlns:a16="http://schemas.microsoft.com/office/drawing/2014/main" id="{41285C7E-58A5-4372-92E8-AB4A705BF9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1496" y="3048000"/>
            <a:ext cx="1921008" cy="1828800"/>
          </a:xfrm>
          <a:prstGeom prst="rect">
            <a:avLst/>
          </a:prstGeom>
        </p:spPr>
      </p:pic>
    </p:spTree>
    <p:extLst>
      <p:ext uri="{BB962C8B-B14F-4D97-AF65-F5344CB8AC3E}">
        <p14:creationId xmlns:p14="http://schemas.microsoft.com/office/powerpoint/2010/main" val="334005180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35BD3DF-DA99-4BB5-9957-E3EE3B98F042}"/>
              </a:ext>
            </a:extLst>
          </p:cNvPr>
          <p:cNvSpPr>
            <a:spLocks noGrp="1" noChangeArrowheads="1"/>
          </p:cNvSpPr>
          <p:nvPr>
            <p:ph type="title"/>
          </p:nvPr>
        </p:nvSpPr>
        <p:spPr>
          <a:xfrm>
            <a:off x="1657350" y="228600"/>
            <a:ext cx="5829300" cy="685800"/>
          </a:xfrm>
        </p:spPr>
        <p:txBody>
          <a:bodyPr/>
          <a:lstStyle/>
          <a:p>
            <a:pPr algn="ctr" eaLnBrk="1" hangingPunct="1"/>
            <a:r>
              <a:rPr lang="en-US" altLang="en-US" sz="3600" dirty="0">
                <a:effectLst>
                  <a:outerShdw blurRad="38100" dist="38100" dir="2700000" algn="tl">
                    <a:srgbClr val="000000">
                      <a:alpha val="43137"/>
                    </a:srgbClr>
                  </a:outerShdw>
                </a:effectLst>
              </a:rPr>
              <a:t>Depravación Total</a:t>
            </a:r>
          </a:p>
        </p:txBody>
      </p:sp>
      <p:sp>
        <p:nvSpPr>
          <p:cNvPr id="37891" name="Rectangle 3">
            <a:extLst>
              <a:ext uri="{FF2B5EF4-FFF2-40B4-BE49-F238E27FC236}">
                <a16:creationId xmlns:a16="http://schemas.microsoft.com/office/drawing/2014/main" id="{5F800F60-9144-4C4B-B5D7-B2FCB7457CFE}"/>
              </a:ext>
            </a:extLst>
          </p:cNvPr>
          <p:cNvSpPr>
            <a:spLocks noGrp="1" noChangeArrowheads="1"/>
          </p:cNvSpPr>
          <p:nvPr>
            <p:ph type="body" idx="1"/>
          </p:nvPr>
        </p:nvSpPr>
        <p:spPr>
          <a:xfrm>
            <a:off x="914400" y="932607"/>
            <a:ext cx="7627143" cy="5181600"/>
          </a:xfrm>
        </p:spPr>
        <p:txBody>
          <a:bodyPr/>
          <a:lstStyle/>
          <a:p>
            <a:pPr marL="457200" indent="-457200" eaLnBrk="1" hangingPunct="1">
              <a:spcBef>
                <a:spcPts val="0"/>
              </a:spcBef>
              <a:spcAft>
                <a:spcPts val="1350"/>
              </a:spcAft>
            </a:pPr>
            <a:r>
              <a:rPr lang="es-CO" altLang="en-US" dirty="0">
                <a:effectLst>
                  <a:outerShdw blurRad="38100" dist="38100" dir="2700000" algn="tl">
                    <a:srgbClr val="000000">
                      <a:alpha val="43137"/>
                    </a:srgbClr>
                  </a:outerShdw>
                </a:effectLst>
              </a:rPr>
              <a:t>Lo que la depravación total </a:t>
            </a:r>
            <a:r>
              <a:rPr lang="es-CO" altLang="en-US" b="1" u="sng" dirty="0">
                <a:solidFill>
                  <a:srgbClr val="FFFFCC"/>
                </a:solidFill>
                <a:effectLst>
                  <a:outerShdw blurRad="38100" dist="38100" dir="2700000" algn="tl">
                    <a:srgbClr val="000000">
                      <a:alpha val="43137"/>
                    </a:srgbClr>
                  </a:outerShdw>
                </a:effectLst>
              </a:rPr>
              <a:t>no es</a:t>
            </a:r>
            <a:r>
              <a:rPr lang="es-CO" altLang="en-US" dirty="0">
                <a:effectLst>
                  <a:outerShdw blurRad="38100" dist="38100" dir="2700000" algn="tl">
                    <a:srgbClr val="000000">
                      <a:alpha val="43137"/>
                    </a:srgbClr>
                  </a:outerShdw>
                </a:effectLst>
              </a:rPr>
              <a:t>:</a:t>
            </a:r>
          </a:p>
          <a:p>
            <a:pPr marL="457200" indent="-457200" eaLnBrk="1" hangingPunct="1">
              <a:spcBef>
                <a:spcPts val="0"/>
              </a:spcBef>
              <a:spcAft>
                <a:spcPts val="1350"/>
              </a:spcAft>
            </a:pPr>
            <a:r>
              <a:rPr lang="es-CO" altLang="en-US" dirty="0">
                <a:effectLst>
                  <a:outerShdw blurRad="38100" dist="38100" dir="2700000" algn="tl">
                    <a:srgbClr val="000000">
                      <a:alpha val="43137"/>
                    </a:srgbClr>
                  </a:outerShdw>
                </a:effectLst>
              </a:rPr>
              <a:t>El hombre es tan malvado como puede ser y se entrega a todos los pecados posibles</a:t>
            </a:r>
          </a:p>
          <a:p>
            <a:pPr marL="457200" indent="-457200" eaLnBrk="1" hangingPunct="1">
              <a:spcBef>
                <a:spcPts val="0"/>
              </a:spcBef>
              <a:spcAft>
                <a:spcPts val="1350"/>
              </a:spcAft>
            </a:pPr>
            <a:r>
              <a:rPr lang="es-CO" altLang="en-US" dirty="0">
                <a:effectLst>
                  <a:outerShdw blurRad="38100" dist="38100" dir="2700000" algn="tl">
                    <a:srgbClr val="000000">
                      <a:alpha val="43137"/>
                    </a:srgbClr>
                  </a:outerShdw>
                </a:effectLst>
              </a:rPr>
              <a:t>El hombre es incapaz de hacer cosas buenas</a:t>
            </a:r>
            <a:endParaRPr lang="en-US" altLang="en-US" dirty="0">
              <a:effectLst>
                <a:outerShdw blurRad="38100" dist="38100" dir="2700000" algn="tl">
                  <a:srgbClr val="000000">
                    <a:alpha val="43137"/>
                  </a:srgbClr>
                </a:outerShdw>
              </a:effectLst>
            </a:endParaRPr>
          </a:p>
          <a:p>
            <a:pPr marL="1371600" lvl="2" indent="-450850" eaLnBrk="1" hangingPunct="1">
              <a:spcBef>
                <a:spcPts val="0"/>
              </a:spcBef>
              <a:spcAft>
                <a:spcPts val="1350"/>
              </a:spcAft>
            </a:pPr>
            <a:r>
              <a:rPr lang="en-US" altLang="en-US" sz="2800" dirty="0">
                <a:effectLst>
                  <a:outerShdw blurRad="38100" dist="38100" dir="2700000" algn="tl">
                    <a:srgbClr val="000000">
                      <a:alpha val="43137"/>
                    </a:srgbClr>
                  </a:outerShdw>
                </a:effectLst>
              </a:rPr>
              <a:t>Gén. 3:22</a:t>
            </a:r>
          </a:p>
          <a:p>
            <a:pPr marL="1371600" lvl="2" indent="-450850" eaLnBrk="1" hangingPunct="1">
              <a:spcBef>
                <a:spcPts val="0"/>
              </a:spcBef>
              <a:spcAft>
                <a:spcPts val="1350"/>
              </a:spcAft>
            </a:pPr>
            <a:r>
              <a:rPr lang="en-US" altLang="en-US" sz="2800" dirty="0">
                <a:effectLst>
                  <a:outerShdw blurRad="38100" dist="38100" dir="2700000" algn="tl">
                    <a:srgbClr val="000000">
                      <a:alpha val="43137"/>
                    </a:srgbClr>
                  </a:outerShdw>
                </a:effectLst>
              </a:rPr>
              <a:t>Mat. 7:11</a:t>
            </a:r>
          </a:p>
          <a:p>
            <a:pPr marL="1371600" lvl="2" indent="-450850" eaLnBrk="1" hangingPunct="1">
              <a:spcBef>
                <a:spcPts val="0"/>
              </a:spcBef>
              <a:spcAft>
                <a:spcPts val="1350"/>
              </a:spcAft>
            </a:pPr>
            <a:r>
              <a:rPr lang="en-US" altLang="en-US" sz="2800" dirty="0">
                <a:effectLst>
                  <a:outerShdw blurRad="38100" dist="38100" dir="2700000" algn="tl">
                    <a:srgbClr val="000000">
                      <a:alpha val="43137"/>
                    </a:srgbClr>
                  </a:outerShdw>
                </a:effectLst>
              </a:rPr>
              <a:t>Hechos 10:1-2</a:t>
            </a:r>
          </a:p>
          <a:p>
            <a:pPr marL="1371600" lvl="2" indent="-450850" eaLnBrk="1" hangingPunct="1">
              <a:spcBef>
                <a:spcPts val="0"/>
              </a:spcBef>
              <a:spcAft>
                <a:spcPts val="1350"/>
              </a:spcAft>
            </a:pPr>
            <a:r>
              <a:rPr lang="en-US" altLang="en-US" sz="2800" dirty="0">
                <a:effectLst>
                  <a:outerShdw blurRad="38100" dist="38100" dir="2700000" algn="tl">
                    <a:srgbClr val="000000">
                      <a:alpha val="43137"/>
                    </a:srgbClr>
                  </a:outerShdw>
                </a:effectLst>
              </a:rPr>
              <a:t>Rom. 2:14-15</a:t>
            </a:r>
          </a:p>
        </p:txBody>
      </p:sp>
      <p:pic>
        <p:nvPicPr>
          <p:cNvPr id="4" name="Picture 2">
            <a:extLst>
              <a:ext uri="{FF2B5EF4-FFF2-40B4-BE49-F238E27FC236}">
                <a16:creationId xmlns:a16="http://schemas.microsoft.com/office/drawing/2014/main" id="{FF9F2589-EB7D-46D5-9893-F9CE0571678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126" y="45720"/>
            <a:ext cx="779562"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58402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952EC2-7783-4129-AC71-819584C45C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Génesis 3:22</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s-CO" sz="3400" dirty="0">
                <a:effectLst>
                  <a:outerShdw blurRad="38100" dist="38100" dir="2700000" algn="tl">
                    <a:srgbClr val="000000">
                      <a:alpha val="43137"/>
                    </a:srgbClr>
                  </a:outerShdw>
                </a:effectLst>
                <a:latin typeface="Calibri" panose="020F0502020204030204" pitchFamily="34" charset="0"/>
              </a:rPr>
              <a:t>Entonces el Señor Dios dijo: «Ahora </a:t>
            </a:r>
            <a:r>
              <a:rPr lang="es-CO" sz="3400" b="1" u="sng" dirty="0">
                <a:solidFill>
                  <a:srgbClr val="FFFFCC"/>
                </a:solidFill>
                <a:effectLst>
                  <a:outerShdw blurRad="38100" dist="38100" dir="2700000" algn="tl">
                    <a:srgbClr val="000000">
                      <a:alpha val="43137"/>
                    </a:srgbClr>
                  </a:outerShdw>
                </a:effectLst>
                <a:latin typeface="Calibri" panose="020F0502020204030204" pitchFamily="34" charset="0"/>
              </a:rPr>
              <a:t>el hombre ha venido a ser como uno de Nosotros, conociendo ellos el bien y el mal</a:t>
            </a:r>
            <a:r>
              <a:rPr lang="es-CO" sz="3400" dirty="0">
                <a:effectLst>
                  <a:outerShdw blurRad="38100" dist="38100" dir="2700000" algn="tl">
                    <a:srgbClr val="000000">
                      <a:alpha val="43137"/>
                    </a:srgbClr>
                  </a:outerShdw>
                </a:effectLst>
                <a:latin typeface="Calibri" panose="020F0502020204030204" pitchFamily="34" charset="0"/>
              </a:rPr>
              <a:t>. Cuidado ahora, no vaya a extender su mano y tome también del árbol de la vida, y coma y viva para siempre».</a:t>
            </a:r>
            <a:endParaRPr lang="en-US" altLang="en-US" sz="3400" dirty="0">
              <a:effectLst>
                <a:outerShdw blurRad="38100" dist="38100" dir="2700000" algn="tl">
                  <a:srgbClr val="000000">
                    <a:alpha val="43137"/>
                  </a:srgbClr>
                </a:outerShdw>
              </a:effectLst>
              <a:latin typeface="Calibri" panose="020F0502020204030204" pitchFamily="34" charset="0"/>
            </a:endParaRPr>
          </a:p>
        </p:txBody>
      </p:sp>
      <p:pic>
        <p:nvPicPr>
          <p:cNvPr id="4" name="Picture 3">
            <a:extLst>
              <a:ext uri="{FF2B5EF4-FFF2-40B4-BE49-F238E27FC236}">
                <a16:creationId xmlns:a16="http://schemas.microsoft.com/office/drawing/2014/main" id="{1C360FCB-D60F-40BB-8DDE-BADB2D2A77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5600" y="2971800"/>
            <a:ext cx="1981200" cy="1981200"/>
          </a:xfrm>
          <a:prstGeom prst="rect">
            <a:avLst/>
          </a:prstGeom>
          <a:ln>
            <a:solidFill>
              <a:srgbClr val="FFFF00"/>
            </a:solidFill>
          </a:ln>
          <a:effectLst>
            <a:glow rad="101600">
              <a:srgbClr val="FFFFCC">
                <a:alpha val="60000"/>
              </a:srgbClr>
            </a:glow>
          </a:effectLst>
        </p:spPr>
      </p:pic>
    </p:spTree>
    <p:extLst>
      <p:ext uri="{BB962C8B-B14F-4D97-AF65-F5344CB8AC3E}">
        <p14:creationId xmlns:p14="http://schemas.microsoft.com/office/powerpoint/2010/main" val="334521716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952EC2-7783-4129-AC71-819584C45C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Mateo 7:11</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600" dirty="0">
                <a:latin typeface="Calibri" panose="020F0502020204030204" pitchFamily="34" charset="0"/>
                <a:cs typeface="Calibri" panose="020F0502020204030204" pitchFamily="34" charset="0"/>
              </a:rPr>
              <a:t>Pues </a:t>
            </a:r>
            <a:r>
              <a:rPr lang="es-CO" sz="3600" b="1" u="sng" dirty="0">
                <a:solidFill>
                  <a:srgbClr val="FFFFCC"/>
                </a:solidFill>
                <a:latin typeface="Calibri" panose="020F0502020204030204" pitchFamily="34" charset="0"/>
                <a:cs typeface="Calibri" panose="020F0502020204030204" pitchFamily="34" charset="0"/>
              </a:rPr>
              <a:t>si ustedes, siendo malos, saben dar buenas dádivas a sus hijos</a:t>
            </a:r>
            <a:r>
              <a:rPr lang="es-CO" sz="3600" dirty="0">
                <a:latin typeface="Calibri" panose="020F0502020204030204" pitchFamily="34" charset="0"/>
                <a:cs typeface="Calibri" panose="020F0502020204030204" pitchFamily="34" charset="0"/>
              </a:rPr>
              <a:t>, ¿cuánto más su Padre que está en los cielos dará cosas buenas a los que le piden?</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AA54842-3454-4053-9D55-5B908FF619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08960" y="3048000"/>
            <a:ext cx="2926080" cy="1828800"/>
          </a:xfrm>
          <a:prstGeom prst="rect">
            <a:avLst/>
          </a:prstGeom>
        </p:spPr>
      </p:pic>
    </p:spTree>
    <p:extLst>
      <p:ext uri="{BB962C8B-B14F-4D97-AF65-F5344CB8AC3E}">
        <p14:creationId xmlns:p14="http://schemas.microsoft.com/office/powerpoint/2010/main" val="297297397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952EC2-7783-4129-AC71-819584C45C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Romanos 2:14-15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b="1" baseline="30000" dirty="0"/>
              <a:t>14 </a:t>
            </a:r>
            <a:r>
              <a:rPr lang="es-CO" sz="3600" dirty="0">
                <a:effectLst>
                  <a:outerShdw blurRad="38100" dist="38100" dir="2700000" algn="tl">
                    <a:srgbClr val="000000">
                      <a:alpha val="43137"/>
                    </a:srgbClr>
                  </a:outerShdw>
                </a:effectLst>
                <a:latin typeface="Calibri" panose="020F0502020204030204" pitchFamily="34" charset="0"/>
              </a:rPr>
              <a:t>Porque cuando los gentiles, que no tienen la ley,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rPr>
              <a:t>cumplen por instinto los dictados de la ley</a:t>
            </a:r>
            <a:r>
              <a:rPr lang="es-CO" sz="3600" dirty="0">
                <a:effectLst>
                  <a:outerShdw blurRad="38100" dist="38100" dir="2700000" algn="tl">
                    <a:srgbClr val="000000">
                      <a:alpha val="43137"/>
                    </a:srgbClr>
                  </a:outerShdw>
                </a:effectLst>
                <a:latin typeface="Calibri" panose="020F0502020204030204" pitchFamily="34" charset="0"/>
              </a:rPr>
              <a:t>, ellos, no teniendo la ley, son una ley para sí mismos. 15 Porque muestran la obra de la ley escrita en sus corazones,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rPr>
              <a:t>su conciencia</a:t>
            </a:r>
            <a:r>
              <a:rPr lang="es-CO" sz="3600" dirty="0">
                <a:effectLst>
                  <a:outerShdw blurRad="38100" dist="38100" dir="2700000" algn="tl">
                    <a:srgbClr val="000000">
                      <a:alpha val="43137"/>
                    </a:srgbClr>
                  </a:outerShdw>
                </a:effectLst>
                <a:latin typeface="Calibri" panose="020F0502020204030204" pitchFamily="34" charset="0"/>
              </a:rPr>
              <a:t> dando testimonio, y sus pensamientos acusándolos unas veces y otras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rPr>
              <a:t>defendiéndolos</a:t>
            </a:r>
            <a:r>
              <a:rPr lang="en-US" sz="3600" dirty="0">
                <a:effectLst>
                  <a:outerShdw blurRad="38100" dist="38100" dir="2700000" algn="tl">
                    <a:srgbClr val="000000">
                      <a:alpha val="43137"/>
                    </a:srgbClr>
                  </a:outerShdw>
                </a:effectLst>
                <a:latin typeface="Calibri" panose="020F0502020204030204" pitchFamily="34" charset="0"/>
              </a:rPr>
              <a:t>.</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94917638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0" y="1103895"/>
            <a:ext cx="9144000" cy="5532967"/>
          </a:xfrm>
          <a:prstGeom prst="rect">
            <a:avLst/>
          </a:prstGeom>
          <a:noFill/>
          <a:ln w="9525">
            <a:noFill/>
            <a:miter lim="800000"/>
            <a:headEnd/>
            <a:tailEnd/>
          </a:ln>
          <a:effectLst/>
        </p:spPr>
        <p:txBody>
          <a:bodyPr/>
          <a:lstStyle/>
          <a:p>
            <a:pPr algn="just"/>
            <a:r>
              <a:rPr lang="en-US" sz="2600" dirty="0">
                <a:latin typeface="Calibri" panose="020F0502020204030204" pitchFamily="34" charset="0"/>
                <a:cs typeface="Calibri" panose="020F0502020204030204" pitchFamily="34" charset="0"/>
              </a:rPr>
              <a:t>“</a:t>
            </a:r>
            <a:r>
              <a:rPr lang="es-CO" dirty="0">
                <a:latin typeface="Calibri" panose="020F0502020204030204" pitchFamily="34" charset="0"/>
                <a:cs typeface="Calibri" panose="020F0502020204030204" pitchFamily="34" charset="0"/>
              </a:rPr>
              <a:t>Las Escrituras hablan de la naturaleza humana como totalmente depravada. Sin embargo, la doctrina de la “depravación total” se malinterpreta y se interpreta erróneamente con facilidad. Desde un punto de vista negativo, es importante saber tanto lo que no significa como lo que sí significa. </a:t>
            </a:r>
            <a:r>
              <a:rPr lang="es-CO" b="1" u="sng" dirty="0">
                <a:solidFill>
                  <a:srgbClr val="FFFFCC"/>
                </a:solidFill>
                <a:latin typeface="Calibri" panose="020F0502020204030204" pitchFamily="34" charset="0"/>
                <a:cs typeface="Calibri" panose="020F0502020204030204" pitchFamily="34" charset="0"/>
              </a:rPr>
              <a:t>Esto no quiere decir que todo pecador esté desprovisto de toda cualidad agradable a los hombres; que cometa, o esté inclinado a cometer, toda forma de pecado; o que esté tan amargamente opuesto a Dios como le sea posible estarlo</a:t>
            </a:r>
            <a:r>
              <a:rPr lang="es-CO" dirty="0">
                <a:latin typeface="Calibri" panose="020F0502020204030204" pitchFamily="34" charset="0"/>
                <a:cs typeface="Calibri" panose="020F0502020204030204" pitchFamily="34" charset="0"/>
              </a:rPr>
              <a:t>. Jesús reconoció la existencia de cualidades agradables en algunos individuos (Marcos 10:21); dijo que los escribas y fariseos hacían algunas de las cosas que Dios demandaba (Mateo 23:23); Pablo afirmó que algunos gentiles “hacen por naturaleza lo que es de la ley” (Romanos 2:14); Dios le dijo a Abraham que la iniquidad de los amorreos llegaría a ser mayor (Génesis 15:16); y Pablo dice que “los hombres malos y los impostores irán de mal en peor” (2 Timoteo 3:13)</a:t>
            </a:r>
            <a:r>
              <a:rPr lang="en-US" dirty="0">
                <a:latin typeface="Calibri" panose="020F0502020204030204" pitchFamily="34" charset="0"/>
                <a:cs typeface="Calibri" panose="020F0502020204030204" pitchFamily="34" charset="0"/>
              </a:rPr>
              <a:t>.”</a:t>
            </a:r>
          </a:p>
        </p:txBody>
      </p:sp>
      <p:sp>
        <p:nvSpPr>
          <p:cNvPr id="6" name="Rectangle 2"/>
          <p:cNvSpPr>
            <a:spLocks noChangeArrowheads="1"/>
          </p:cNvSpPr>
          <p:nvPr/>
        </p:nvSpPr>
        <p:spPr bwMode="auto">
          <a:xfrm>
            <a:off x="1701816" y="221138"/>
            <a:ext cx="5740368" cy="882758"/>
          </a:xfrm>
          <a:prstGeom prst="rect">
            <a:avLst/>
          </a:prstGeom>
          <a:noFill/>
          <a:ln w="9525">
            <a:noFill/>
            <a:miter lim="800000"/>
            <a:headEnd/>
            <a:tailEnd/>
          </a:ln>
          <a:effectLst/>
        </p:spPr>
        <p:txBody>
          <a:bodyPr anchor="ctr"/>
          <a:lstStyle/>
          <a:p>
            <a:pPr algn="ctr">
              <a:spcAft>
                <a:spcPts val="450"/>
              </a:spcAft>
              <a:defRPr/>
            </a:pP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Henry Clarence Thiessen </a:t>
            </a:r>
          </a:p>
          <a:p>
            <a:pPr lvl="0" algn="ctr"/>
            <a:r>
              <a:rPr lang="en-US" sz="1350" i="1" dirty="0">
                <a:solidFill>
                  <a:srgbClr val="FFFFFF"/>
                </a:solidFill>
                <a:latin typeface="Calibri" panose="020F0502020204030204" pitchFamily="34" charset="0"/>
                <a:cs typeface="Calibri" panose="020F0502020204030204" pitchFamily="34" charset="0"/>
              </a:rPr>
              <a:t>Lectures in Systematic Theology</a:t>
            </a:r>
            <a:r>
              <a:rPr lang="en-US" sz="1350" dirty="0">
                <a:solidFill>
                  <a:srgbClr val="FFFFFF"/>
                </a:solidFill>
                <a:latin typeface="Calibri" panose="020F0502020204030204" pitchFamily="34" charset="0"/>
                <a:cs typeface="Calibri" panose="020F0502020204030204" pitchFamily="34" charset="0"/>
              </a:rPr>
              <a:t>, rev. ed. (Grand Rapids: Eerdmans, 1979), 191.</a:t>
            </a:r>
            <a:endParaRPr lang="en-US" sz="21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3438295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685800" y="228600"/>
            <a:ext cx="7772400" cy="914400"/>
          </a:xfrm>
        </p:spPr>
        <p:txBody>
          <a:bodyPr/>
          <a:lstStyle/>
          <a:p>
            <a:pPr algn="ctr" eaLnBrk="1" hangingPunct="1"/>
            <a:r>
              <a:rPr lang="en-US" sz="3600" dirty="0">
                <a:latin typeface="Calibri" panose="020F0502020204030204" pitchFamily="34" charset="0"/>
              </a:rPr>
              <a:t>ESTRUCTURA DE GÉNESIS</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55785"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051">
            <a:extLst>
              <a:ext uri="{FF2B5EF4-FFF2-40B4-BE49-F238E27FC236}">
                <a16:creationId xmlns:a16="http://schemas.microsoft.com/office/drawing/2014/main" id="{0389B6FF-46AB-77AF-6E6B-6C6F0DEB78E5}"/>
              </a:ext>
            </a:extLst>
          </p:cNvPr>
          <p:cNvSpPr txBox="1">
            <a:spLocks noChangeArrowheads="1"/>
          </p:cNvSpPr>
          <p:nvPr/>
        </p:nvSpPr>
        <p:spPr bwMode="auto">
          <a:xfrm>
            <a:off x="990600" y="1600200"/>
            <a:ext cx="8153400" cy="19558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1" indent="-457200" eaLnBrk="1" hangingPunct="1">
              <a:spcBef>
                <a:spcPts val="0"/>
              </a:spcBef>
              <a:spcAft>
                <a:spcPts val="3600"/>
              </a:spcAft>
              <a:buClr>
                <a:schemeClr val="tx2"/>
              </a:buClr>
              <a:buSzPct val="100000"/>
              <a:buFont typeface="Wingdings" panose="05000000000000000000" pitchFamily="2" charset="2"/>
              <a:buAutoNum type="romanUcPeriod"/>
              <a:defRPr/>
            </a:pPr>
            <a:r>
              <a:rPr lang="en-US" b="1" u="sng" kern="0" dirty="0">
                <a:solidFill>
                  <a:srgbClr val="FFFFCC"/>
                </a:solidFill>
              </a:rPr>
              <a:t>Orígen de la raza humana (Gén. 1</a:t>
            </a:r>
            <a:r>
              <a:rPr lang="en-US" b="1" u="sng" kern="0" dirty="0">
                <a:solidFill>
                  <a:srgbClr val="FFFFCC"/>
                </a:solidFill>
                <a:cs typeface="Calibri" panose="020F0502020204030204" pitchFamily="34" charset="0"/>
              </a:rPr>
              <a:t>‒11)</a:t>
            </a:r>
            <a:endParaRPr lang="en-US" b="1" u="sng" kern="0" dirty="0">
              <a:solidFill>
                <a:srgbClr val="FFFFCC"/>
              </a:solidFill>
            </a:endParaRPr>
          </a:p>
          <a:p>
            <a:pPr marL="457200" lvl="1" indent="-457200" eaLnBrk="1" hangingPunct="1">
              <a:spcBef>
                <a:spcPts val="0"/>
              </a:spcBef>
              <a:spcAft>
                <a:spcPts val="3600"/>
              </a:spcAft>
              <a:buClr>
                <a:schemeClr val="tx2"/>
              </a:buClr>
              <a:buSzPct val="100000"/>
              <a:buFont typeface="Wingdings" panose="05000000000000000000" pitchFamily="2" charset="2"/>
              <a:buAutoNum type="romanUcPeriod"/>
              <a:defRPr/>
            </a:pPr>
            <a:r>
              <a:rPr lang="en-US" kern="0" dirty="0"/>
              <a:t>Orígen de la raza hebrea (Gén. 12</a:t>
            </a:r>
            <a:r>
              <a:rPr lang="en-US" kern="0" dirty="0">
                <a:cs typeface="Calibri" panose="020F0502020204030204" pitchFamily="34" charset="0"/>
              </a:rPr>
              <a:t>‒50)</a:t>
            </a:r>
            <a:endParaRPr lang="en-US" kern="0" dirty="0"/>
          </a:p>
        </p:txBody>
      </p:sp>
    </p:spTree>
    <p:extLst>
      <p:ext uri="{BB962C8B-B14F-4D97-AF65-F5344CB8AC3E}">
        <p14:creationId xmlns:p14="http://schemas.microsoft.com/office/powerpoint/2010/main" val="1248121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a:extLst>
              <a:ext uri="{FF2B5EF4-FFF2-40B4-BE49-F238E27FC236}">
                <a16:creationId xmlns:a16="http://schemas.microsoft.com/office/drawing/2014/main" id="{5F800F60-9144-4C4B-B5D7-B2FCB7457CFE}"/>
              </a:ext>
            </a:extLst>
          </p:cNvPr>
          <p:cNvSpPr>
            <a:spLocks noGrp="1" noChangeArrowheads="1"/>
          </p:cNvSpPr>
          <p:nvPr>
            <p:ph type="body" idx="1"/>
          </p:nvPr>
        </p:nvSpPr>
        <p:spPr>
          <a:xfrm>
            <a:off x="0" y="1143000"/>
            <a:ext cx="9144000" cy="5334000"/>
          </a:xfrm>
        </p:spPr>
        <p:txBody>
          <a:bodyPr/>
          <a:lstStyle/>
          <a:p>
            <a:pPr marL="457200" indent="-457200" eaLnBrk="1" hangingPunct="1">
              <a:lnSpc>
                <a:spcPct val="90000"/>
              </a:lnSpc>
              <a:spcBef>
                <a:spcPts val="0"/>
              </a:spcBef>
              <a:spcAft>
                <a:spcPts val="1350"/>
              </a:spcAft>
            </a:pPr>
            <a:r>
              <a:rPr lang="es-CO" altLang="en-US" dirty="0">
                <a:effectLst>
                  <a:outerShdw blurRad="38100" dist="38100" dir="2700000" algn="tl">
                    <a:srgbClr val="000000">
                      <a:alpha val="43137"/>
                    </a:srgbClr>
                  </a:outerShdw>
                </a:effectLst>
              </a:rPr>
              <a:t>La depravación total </a:t>
            </a:r>
            <a:r>
              <a:rPr lang="es-CO" altLang="en-US" b="1" u="sng" dirty="0">
                <a:solidFill>
                  <a:srgbClr val="FFFFCC"/>
                </a:solidFill>
                <a:effectLst>
                  <a:outerShdw blurRad="38100" dist="38100" dir="2700000" algn="tl">
                    <a:srgbClr val="000000">
                      <a:alpha val="43137"/>
                    </a:srgbClr>
                  </a:outerShdw>
                </a:effectLst>
              </a:rPr>
              <a:t>es</a:t>
            </a:r>
            <a:r>
              <a:rPr lang="en-US" altLang="en-US" dirty="0">
                <a:effectLst>
                  <a:outerShdw blurRad="38100" dist="38100" dir="2700000" algn="tl">
                    <a:srgbClr val="000000">
                      <a:alpha val="43137"/>
                    </a:srgbClr>
                  </a:outerShdw>
                </a:effectLst>
              </a:rPr>
              <a:t>:</a:t>
            </a:r>
          </a:p>
          <a:p>
            <a:pPr marL="914400" lvl="1" indent="-487363" eaLnBrk="1" hangingPunct="1">
              <a:lnSpc>
                <a:spcPct val="90000"/>
              </a:lnSpc>
              <a:spcBef>
                <a:spcPts val="0"/>
              </a:spcBef>
              <a:spcAft>
                <a:spcPts val="1350"/>
              </a:spcAft>
            </a:pPr>
            <a:r>
              <a:rPr lang="es-CO" altLang="en-US" dirty="0">
                <a:effectLst>
                  <a:outerShdw blurRad="38100" dist="38100" dir="2700000" algn="tl">
                    <a:srgbClr val="000000">
                      <a:alpha val="43137"/>
                    </a:srgbClr>
                  </a:outerShdw>
                </a:effectLst>
              </a:rPr>
              <a:t>Cada área del ser humano está tocada por el pecado</a:t>
            </a:r>
            <a:endParaRPr lang="en-US" altLang="en-US" dirty="0">
              <a:effectLst>
                <a:outerShdw blurRad="38100" dist="38100" dir="2700000" algn="tl">
                  <a:srgbClr val="000000">
                    <a:alpha val="43137"/>
                  </a:srgbClr>
                </a:outerShdw>
              </a:effectLst>
            </a:endParaRPr>
          </a:p>
          <a:p>
            <a:pPr marL="1371600" lvl="2" indent="-450850" eaLnBrk="1" hangingPunct="1">
              <a:lnSpc>
                <a:spcPct val="90000"/>
              </a:lnSpc>
              <a:spcBef>
                <a:spcPts val="0"/>
              </a:spcBef>
              <a:spcAft>
                <a:spcPts val="1350"/>
              </a:spcAft>
            </a:pPr>
            <a:r>
              <a:rPr lang="en-US" altLang="en-US" sz="3000" dirty="0">
                <a:effectLst>
                  <a:outerShdw blurRad="38100" dist="38100" dir="2700000" algn="tl">
                    <a:srgbClr val="000000">
                      <a:alpha val="43137"/>
                    </a:srgbClr>
                  </a:outerShdw>
                </a:effectLst>
              </a:rPr>
              <a:t>Intelecto (Prov. 3:5-6; 14:12; 2 Cor. 4:4; Rom. 3:11a)</a:t>
            </a:r>
          </a:p>
          <a:p>
            <a:pPr marL="1371600" lvl="2" indent="-450850" eaLnBrk="1" hangingPunct="1">
              <a:lnSpc>
                <a:spcPct val="90000"/>
              </a:lnSpc>
              <a:spcBef>
                <a:spcPts val="0"/>
              </a:spcBef>
              <a:spcAft>
                <a:spcPts val="1350"/>
              </a:spcAft>
            </a:pPr>
            <a:r>
              <a:rPr lang="en-US" altLang="en-US" sz="3000" dirty="0">
                <a:effectLst>
                  <a:outerShdw blurRad="38100" dist="38100" dir="2700000" algn="tl">
                    <a:srgbClr val="000000">
                      <a:alpha val="43137"/>
                    </a:srgbClr>
                  </a:outerShdw>
                </a:effectLst>
              </a:rPr>
              <a:t>Conciencia (1 Tim 4:2)</a:t>
            </a:r>
          </a:p>
          <a:p>
            <a:pPr marL="1371600" lvl="2" indent="-450850" eaLnBrk="1" hangingPunct="1">
              <a:lnSpc>
                <a:spcPct val="90000"/>
              </a:lnSpc>
              <a:spcBef>
                <a:spcPts val="0"/>
              </a:spcBef>
              <a:spcAft>
                <a:spcPts val="1350"/>
              </a:spcAft>
            </a:pPr>
            <a:r>
              <a:rPr lang="en-US" altLang="en-US" sz="3000" dirty="0">
                <a:effectLst>
                  <a:outerShdw blurRad="38100" dist="38100" dir="2700000" algn="tl">
                    <a:srgbClr val="000000">
                      <a:alpha val="43137"/>
                    </a:srgbClr>
                  </a:outerShdw>
                </a:effectLst>
              </a:rPr>
              <a:t>Voluntad (Rom 1:28; 3:11b)</a:t>
            </a:r>
          </a:p>
          <a:p>
            <a:pPr marL="1371600" lvl="2" indent="-450850" eaLnBrk="1" hangingPunct="1">
              <a:lnSpc>
                <a:spcPct val="90000"/>
              </a:lnSpc>
              <a:spcBef>
                <a:spcPts val="0"/>
              </a:spcBef>
              <a:spcAft>
                <a:spcPts val="1350"/>
              </a:spcAft>
            </a:pPr>
            <a:r>
              <a:rPr lang="en-US" altLang="en-US" sz="3000" dirty="0">
                <a:effectLst>
                  <a:outerShdw blurRad="38100" dist="38100" dir="2700000" algn="tl">
                    <a:srgbClr val="000000">
                      <a:alpha val="43137"/>
                    </a:srgbClr>
                  </a:outerShdw>
                </a:effectLst>
              </a:rPr>
              <a:t>Obras (Rom. 3:12)</a:t>
            </a:r>
          </a:p>
          <a:p>
            <a:pPr marL="1371600" lvl="2" indent="-450850" eaLnBrk="1" hangingPunct="1">
              <a:lnSpc>
                <a:spcPct val="90000"/>
              </a:lnSpc>
              <a:spcBef>
                <a:spcPts val="0"/>
              </a:spcBef>
              <a:spcAft>
                <a:spcPts val="1350"/>
              </a:spcAft>
            </a:pPr>
            <a:r>
              <a:rPr lang="en-US" altLang="en-US" sz="3000" dirty="0">
                <a:effectLst>
                  <a:outerShdw blurRad="38100" dist="38100" dir="2700000" algn="tl">
                    <a:srgbClr val="000000">
                      <a:alpha val="43137"/>
                    </a:srgbClr>
                  </a:outerShdw>
                </a:effectLst>
              </a:rPr>
              <a:t>Habla (Rom. 3:13-14)</a:t>
            </a:r>
          </a:p>
          <a:p>
            <a:pPr marL="1371600" lvl="2" indent="-450850" eaLnBrk="1" hangingPunct="1">
              <a:lnSpc>
                <a:spcPct val="90000"/>
              </a:lnSpc>
              <a:spcBef>
                <a:spcPts val="0"/>
              </a:spcBef>
              <a:spcAft>
                <a:spcPts val="1350"/>
              </a:spcAft>
            </a:pPr>
            <a:r>
              <a:rPr lang="en-US" altLang="en-US" sz="3000" dirty="0">
                <a:effectLst>
                  <a:outerShdw blurRad="38100" dist="38100" dir="2700000" algn="tl">
                    <a:srgbClr val="000000">
                      <a:alpha val="43137"/>
                    </a:srgbClr>
                  </a:outerShdw>
                </a:effectLst>
              </a:rPr>
              <a:t>Pies (Rom. 3:15)</a:t>
            </a:r>
          </a:p>
        </p:txBody>
      </p:sp>
      <p:pic>
        <p:nvPicPr>
          <p:cNvPr id="5" name="Picture 2">
            <a:extLst>
              <a:ext uri="{FF2B5EF4-FFF2-40B4-BE49-F238E27FC236}">
                <a16:creationId xmlns:a16="http://schemas.microsoft.com/office/drawing/2014/main" id="{7CDB28EB-8DBC-40C2-AE34-65A1103319C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126" y="45720"/>
            <a:ext cx="779562" cy="914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F031699F-8B76-45AB-A202-F2EF6E533B0F}"/>
              </a:ext>
            </a:extLst>
          </p:cNvPr>
          <p:cNvSpPr>
            <a:spLocks noGrp="1" noChangeArrowheads="1"/>
          </p:cNvSpPr>
          <p:nvPr>
            <p:ph type="title"/>
          </p:nvPr>
        </p:nvSpPr>
        <p:spPr>
          <a:xfrm>
            <a:off x="1657350" y="228600"/>
            <a:ext cx="5829300" cy="685800"/>
          </a:xfrm>
        </p:spPr>
        <p:txBody>
          <a:bodyPr/>
          <a:lstStyle/>
          <a:p>
            <a:pPr algn="ctr" eaLnBrk="1" hangingPunct="1"/>
            <a:r>
              <a:rPr lang="en-US" altLang="en-US" sz="3600" dirty="0">
                <a:effectLst>
                  <a:outerShdw blurRad="38100" dist="38100" dir="2700000" algn="tl">
                    <a:srgbClr val="000000">
                      <a:alpha val="43137"/>
                    </a:srgbClr>
                  </a:outerShdw>
                </a:effectLst>
              </a:rPr>
              <a:t>Depravación Total</a:t>
            </a:r>
          </a:p>
        </p:txBody>
      </p:sp>
    </p:spTree>
    <p:extLst>
      <p:ext uri="{BB962C8B-B14F-4D97-AF65-F5344CB8AC3E}">
        <p14:creationId xmlns:p14="http://schemas.microsoft.com/office/powerpoint/2010/main" val="85979510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a:extLst>
              <a:ext uri="{FF2B5EF4-FFF2-40B4-BE49-F238E27FC236}">
                <a16:creationId xmlns:a16="http://schemas.microsoft.com/office/drawing/2014/main" id="{5F800F60-9144-4C4B-B5D7-B2FCB7457CFE}"/>
              </a:ext>
            </a:extLst>
          </p:cNvPr>
          <p:cNvSpPr>
            <a:spLocks noGrp="1" noChangeArrowheads="1"/>
          </p:cNvSpPr>
          <p:nvPr>
            <p:ph type="body" idx="1"/>
          </p:nvPr>
        </p:nvSpPr>
        <p:spPr>
          <a:xfrm>
            <a:off x="0" y="1143000"/>
            <a:ext cx="9144000" cy="4953000"/>
          </a:xfrm>
        </p:spPr>
        <p:txBody>
          <a:bodyPr/>
          <a:lstStyle/>
          <a:p>
            <a:pPr marL="457200" indent="-457200" eaLnBrk="1" hangingPunct="1">
              <a:lnSpc>
                <a:spcPct val="90000"/>
              </a:lnSpc>
              <a:spcBef>
                <a:spcPts val="0"/>
              </a:spcBef>
              <a:spcAft>
                <a:spcPts val="1350"/>
              </a:spcAft>
            </a:pPr>
            <a:r>
              <a:rPr lang="es-CO" altLang="en-US" dirty="0">
                <a:effectLst>
                  <a:outerShdw blurRad="38100" dist="38100" dir="2700000" algn="tl">
                    <a:srgbClr val="000000">
                      <a:alpha val="43137"/>
                    </a:srgbClr>
                  </a:outerShdw>
                </a:effectLst>
              </a:rPr>
              <a:t>La depravación total </a:t>
            </a:r>
            <a:r>
              <a:rPr lang="es-CO" altLang="en-US" b="1" u="sng" dirty="0">
                <a:solidFill>
                  <a:srgbClr val="FFFFCC"/>
                </a:solidFill>
                <a:effectLst>
                  <a:outerShdw blurRad="38100" dist="38100" dir="2700000" algn="tl">
                    <a:srgbClr val="000000">
                      <a:alpha val="43137"/>
                    </a:srgbClr>
                  </a:outerShdw>
                </a:effectLst>
              </a:rPr>
              <a:t>es</a:t>
            </a:r>
            <a:r>
              <a:rPr lang="en-US" altLang="en-US" dirty="0">
                <a:effectLst>
                  <a:outerShdw blurRad="38100" dist="38100" dir="2700000" algn="tl">
                    <a:srgbClr val="000000">
                      <a:alpha val="43137"/>
                    </a:srgbClr>
                  </a:outerShdw>
                </a:effectLst>
              </a:rPr>
              <a:t>:</a:t>
            </a:r>
          </a:p>
          <a:p>
            <a:pPr marL="914400" lvl="1" indent="-487363" eaLnBrk="1" hangingPunct="1">
              <a:lnSpc>
                <a:spcPct val="90000"/>
              </a:lnSpc>
              <a:spcBef>
                <a:spcPts val="0"/>
              </a:spcBef>
              <a:spcAft>
                <a:spcPts val="1350"/>
              </a:spcAft>
            </a:pPr>
            <a:r>
              <a:rPr lang="es-CO" altLang="en-US" dirty="0">
                <a:effectLst>
                  <a:outerShdw blurRad="38100" dist="38100" dir="2700000" algn="tl">
                    <a:srgbClr val="000000">
                      <a:alpha val="43137"/>
                    </a:srgbClr>
                  </a:outerShdw>
                </a:effectLst>
              </a:rPr>
              <a:t>Cada área del ser humano está tocada por el pecado</a:t>
            </a:r>
            <a:endParaRPr lang="en-US" altLang="en-US" dirty="0">
              <a:effectLst>
                <a:outerShdw blurRad="38100" dist="38100" dir="2700000" algn="tl">
                  <a:srgbClr val="000000">
                    <a:alpha val="43137"/>
                  </a:srgbClr>
                </a:outerShdw>
              </a:effectLst>
            </a:endParaRPr>
          </a:p>
          <a:p>
            <a:pPr marL="1371600" lvl="2" indent="-450850"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Corazón (Mar 7:21; Efs 4:18)</a:t>
            </a:r>
          </a:p>
          <a:p>
            <a:pPr marL="1371600" lvl="2" indent="-450850"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Cuerpo (Gén 3:19; Rom. 8:23)</a:t>
            </a:r>
          </a:p>
          <a:p>
            <a:pPr marL="1371600" lvl="2" indent="-450850"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Ser total (Rom 1:18–3:20)</a:t>
            </a:r>
          </a:p>
          <a:p>
            <a:pPr marL="914400" lvl="1" indent="-487363" eaLnBrk="1" hangingPunct="1">
              <a:lnSpc>
                <a:spcPct val="90000"/>
              </a:lnSpc>
              <a:spcBef>
                <a:spcPts val="0"/>
              </a:spcBef>
              <a:spcAft>
                <a:spcPts val="1350"/>
              </a:spcAft>
            </a:pPr>
            <a:r>
              <a:rPr lang="es-CO" altLang="en-US" dirty="0">
                <a:effectLst>
                  <a:outerShdw blurRad="38100" dist="38100" dir="2700000" algn="tl">
                    <a:srgbClr val="000000">
                      <a:alpha val="43137"/>
                    </a:srgbClr>
                  </a:outerShdw>
                </a:effectLst>
              </a:rPr>
              <a:t>El hombre es incapaz de ganarse el favor de Dios </a:t>
            </a:r>
            <a:r>
              <a:rPr lang="en-US" altLang="en-US" dirty="0">
                <a:effectLst>
                  <a:outerShdw blurRad="38100" dist="38100" dir="2700000" algn="tl">
                    <a:srgbClr val="000000">
                      <a:alpha val="43137"/>
                    </a:srgbClr>
                  </a:outerShdw>
                </a:effectLst>
              </a:rPr>
              <a:t>(Isa 64:6; Es. 2:8-9)</a:t>
            </a:r>
          </a:p>
        </p:txBody>
      </p:sp>
      <p:pic>
        <p:nvPicPr>
          <p:cNvPr id="6" name="Picture 2">
            <a:extLst>
              <a:ext uri="{FF2B5EF4-FFF2-40B4-BE49-F238E27FC236}">
                <a16:creationId xmlns:a16="http://schemas.microsoft.com/office/drawing/2014/main" id="{31382661-0D39-4851-A453-BAFB3C00BBB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126" y="45720"/>
            <a:ext cx="779562" cy="914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AD27B83D-04C7-4A47-905F-BA8CB36EA624}"/>
              </a:ext>
            </a:extLst>
          </p:cNvPr>
          <p:cNvSpPr>
            <a:spLocks noGrp="1" noChangeArrowheads="1"/>
          </p:cNvSpPr>
          <p:nvPr>
            <p:ph type="title"/>
          </p:nvPr>
        </p:nvSpPr>
        <p:spPr>
          <a:xfrm>
            <a:off x="1657350" y="228600"/>
            <a:ext cx="5829300" cy="685800"/>
          </a:xfrm>
        </p:spPr>
        <p:txBody>
          <a:bodyPr/>
          <a:lstStyle/>
          <a:p>
            <a:pPr algn="ctr" eaLnBrk="1" hangingPunct="1"/>
            <a:r>
              <a:rPr lang="en-US" altLang="en-US" sz="3600" dirty="0">
                <a:effectLst>
                  <a:outerShdw blurRad="38100" dist="38100" dir="2700000" algn="tl">
                    <a:srgbClr val="000000">
                      <a:alpha val="43137"/>
                    </a:srgbClr>
                  </a:outerShdw>
                </a:effectLst>
              </a:rPr>
              <a:t>Depravación Total</a:t>
            </a:r>
          </a:p>
        </p:txBody>
      </p:sp>
    </p:spTree>
    <p:extLst>
      <p:ext uri="{BB962C8B-B14F-4D97-AF65-F5344CB8AC3E}">
        <p14:creationId xmlns:p14="http://schemas.microsoft.com/office/powerpoint/2010/main" val="279262848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3DD78-4079-A498-6887-0337D97251F3}"/>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20B80775-AC53-9025-6C72-0CBBA0A40938}"/>
              </a:ext>
            </a:extLst>
          </p:cNvPr>
          <p:cNvSpPr>
            <a:spLocks noGrp="1" noChangeArrowheads="1"/>
          </p:cNvSpPr>
          <p:nvPr>
            <p:ph type="title"/>
          </p:nvPr>
        </p:nvSpPr>
        <p:spPr>
          <a:xfrm>
            <a:off x="1981200" y="228600"/>
            <a:ext cx="4800599"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 El Dolor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(Gén 6:1-7)</a:t>
            </a:r>
          </a:p>
        </p:txBody>
      </p:sp>
      <p:sp>
        <p:nvSpPr>
          <p:cNvPr id="124931" name="Rectangle 3">
            <a:extLst>
              <a:ext uri="{FF2B5EF4-FFF2-40B4-BE49-F238E27FC236}">
                <a16:creationId xmlns:a16="http://schemas.microsoft.com/office/drawing/2014/main" id="{7E055791-9C9A-87B4-3A1C-96132F5BCEC1}"/>
              </a:ext>
            </a:extLst>
          </p:cNvPr>
          <p:cNvSpPr>
            <a:spLocks noGrp="1" noChangeArrowheads="1"/>
          </p:cNvSpPr>
          <p:nvPr>
            <p:ph type="body" idx="1"/>
          </p:nvPr>
        </p:nvSpPr>
        <p:spPr>
          <a:xfrm>
            <a:off x="2057400" y="2057400"/>
            <a:ext cx="5791200" cy="2819400"/>
          </a:xfrm>
        </p:spPr>
        <p:txBody>
          <a:bodyPr/>
          <a:lstStyle/>
          <a:p>
            <a:pPr marL="862013"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El pecado específico (6:1-4)</a:t>
            </a:r>
          </a:p>
          <a:p>
            <a:pPr marL="862013"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El pecado general (6:5)</a:t>
            </a:r>
          </a:p>
          <a:p>
            <a:pPr marL="862013"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La tristeza de Dios (6:6-7)</a:t>
            </a:r>
          </a:p>
        </p:txBody>
      </p:sp>
      <p:pic>
        <p:nvPicPr>
          <p:cNvPr id="3" name="Picture 2">
            <a:extLst>
              <a:ext uri="{FF2B5EF4-FFF2-40B4-BE49-F238E27FC236}">
                <a16:creationId xmlns:a16="http://schemas.microsoft.com/office/drawing/2014/main" id="{AF8DBA81-D49D-D3A6-A058-C1A827FF031F}"/>
              </a:ext>
            </a:extLst>
          </p:cNvPr>
          <p:cNvPicPr>
            <a:picLocks noChangeAspect="1"/>
          </p:cNvPicPr>
          <p:nvPr/>
        </p:nvPicPr>
        <p:blipFill>
          <a:blip r:embed="rId2"/>
          <a:stretch>
            <a:fillRect/>
          </a:stretch>
        </p:blipFill>
        <p:spPr>
          <a:xfrm>
            <a:off x="7315200" y="26973"/>
            <a:ext cx="1743607" cy="1249788"/>
          </a:xfrm>
          <a:prstGeom prst="rect">
            <a:avLst/>
          </a:prstGeom>
        </p:spPr>
      </p:pic>
    </p:spTree>
    <p:extLst>
      <p:ext uri="{BB962C8B-B14F-4D97-AF65-F5344CB8AC3E}">
        <p14:creationId xmlns:p14="http://schemas.microsoft.com/office/powerpoint/2010/main" val="2156988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Génesis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:6-7</a:t>
            </a:r>
          </a:p>
          <a:p>
            <a:pPr marL="0" indent="0" algn="just">
              <a:spcBef>
                <a:spcPts val="0"/>
              </a:spcBef>
              <a:buNone/>
            </a:pPr>
            <a:r>
              <a:rPr lang="en-US" dirty="0">
                <a:effectLst>
                  <a:outerShdw blurRad="38100" dist="38100" dir="2700000" algn="tl">
                    <a:srgbClr val="000000">
                      <a:alpha val="43137"/>
                    </a:srgbClr>
                  </a:outerShdw>
                </a:effectLst>
              </a:rPr>
              <a:t>“</a:t>
            </a:r>
            <a:r>
              <a:rPr lang="en-US" baseline="30000" dirty="0">
                <a:effectLst>
                  <a:outerShdw blurRad="38100" dist="38100" dir="2700000" algn="tl">
                    <a:srgbClr val="000000">
                      <a:alpha val="43137"/>
                    </a:srgbClr>
                  </a:outerShdw>
                </a:effectLst>
              </a:rPr>
              <a:t>6</a:t>
            </a:r>
            <a:r>
              <a:rPr lang="en-US" dirty="0">
                <a:effectLst>
                  <a:outerShdw blurRad="38100" dist="38100" dir="2700000" algn="tl">
                    <a:srgbClr val="000000">
                      <a:alpha val="43137"/>
                    </a:srgbClr>
                  </a:outerShdw>
                </a:effectLst>
              </a:rPr>
              <a:t> </a:t>
            </a:r>
            <a:r>
              <a:rPr lang="es-CO" dirty="0">
                <a:effectLst>
                  <a:outerShdw blurRad="38100" dist="38100" dir="2700000" algn="tl">
                    <a:srgbClr val="000000">
                      <a:alpha val="43137"/>
                    </a:srgbClr>
                  </a:outerShdw>
                </a:effectLst>
              </a:rPr>
              <a:t>Y al Señor le pesó haber hecho al hombre en la tierra, y sintió tristeza en[h] Su corazón. 7 Entonces el Señor dijo: «Borraré de la superficie de la tierra al hombre que he creado, desde el hombre hasta el ganado, los reptiles y las aves del cielo, porque me pesa haberlos hecho». </a:t>
            </a:r>
            <a:r>
              <a:rPr lang="en-US" dirty="0">
                <a:effectLst>
                  <a:outerShdw blurRad="38100" dist="38100" dir="2700000" algn="tl">
                    <a:srgbClr val="000000">
                      <a:alpha val="43137"/>
                    </a:srgbClr>
                  </a:outerShdw>
                </a:effectLst>
              </a:rPr>
              <a:t>’”</a:t>
            </a:r>
          </a:p>
        </p:txBody>
      </p:sp>
      <p:pic>
        <p:nvPicPr>
          <p:cNvPr id="4" name="Picture 3">
            <a:extLst>
              <a:ext uri="{FF2B5EF4-FFF2-40B4-BE49-F238E27FC236}">
                <a16:creationId xmlns:a16="http://schemas.microsoft.com/office/drawing/2014/main" id="{41285C7E-58A5-4372-92E8-AB4A705BF9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87750" y="3810001"/>
            <a:ext cx="1040546" cy="990600"/>
          </a:xfrm>
          <a:prstGeom prst="rect">
            <a:avLst/>
          </a:prstGeom>
        </p:spPr>
      </p:pic>
    </p:spTree>
    <p:extLst>
      <p:ext uri="{BB962C8B-B14F-4D97-AF65-F5344CB8AC3E}">
        <p14:creationId xmlns:p14="http://schemas.microsoft.com/office/powerpoint/2010/main" val="198997982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5D8EB-1C80-48A0-9FEF-01A2A5415E9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6DC6CD0-A20B-7C44-D3DD-D67E06A505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a:extLst>
              <a:ext uri="{FF2B5EF4-FFF2-40B4-BE49-F238E27FC236}">
                <a16:creationId xmlns:a16="http://schemas.microsoft.com/office/drawing/2014/main" id="{228BB028-2FA0-FB7A-D2DF-0FA88ADA75F7}"/>
              </a:ext>
            </a:extLst>
          </p:cNvPr>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Génesis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:6-7</a:t>
            </a:r>
          </a:p>
          <a:p>
            <a:pPr marL="0" indent="0" algn="just">
              <a:spcBef>
                <a:spcPts val="0"/>
              </a:spcBef>
              <a:buNone/>
            </a:pPr>
            <a:r>
              <a:rPr lang="en-US" dirty="0">
                <a:effectLst>
                  <a:outerShdw blurRad="38100" dist="38100" dir="2700000" algn="tl">
                    <a:srgbClr val="000000">
                      <a:alpha val="43137"/>
                    </a:srgbClr>
                  </a:outerShdw>
                </a:effectLst>
              </a:rPr>
              <a:t>“</a:t>
            </a:r>
            <a:r>
              <a:rPr lang="en-US" baseline="30000" dirty="0">
                <a:effectLst>
                  <a:outerShdw blurRad="38100" dist="38100" dir="2700000" algn="tl">
                    <a:srgbClr val="000000">
                      <a:alpha val="43137"/>
                    </a:srgbClr>
                  </a:outerShdw>
                </a:effectLst>
              </a:rPr>
              <a:t>6</a:t>
            </a:r>
            <a:r>
              <a:rPr lang="en-US" dirty="0">
                <a:effectLst>
                  <a:outerShdw blurRad="38100" dist="38100" dir="2700000" algn="tl">
                    <a:srgbClr val="000000">
                      <a:alpha val="43137"/>
                    </a:srgbClr>
                  </a:outerShdw>
                </a:effectLst>
              </a:rPr>
              <a:t> </a:t>
            </a:r>
            <a:r>
              <a:rPr lang="es-CO" dirty="0">
                <a:effectLst>
                  <a:outerShdw blurRad="38100" dist="38100" dir="2700000" algn="tl">
                    <a:srgbClr val="000000">
                      <a:alpha val="43137"/>
                    </a:srgbClr>
                  </a:outerShdw>
                </a:effectLst>
              </a:rPr>
              <a:t>Y al Señor le pesó haber hecho al hombre en la tierra, y </a:t>
            </a:r>
            <a:r>
              <a:rPr lang="es-CO" b="1" u="sng" dirty="0">
                <a:solidFill>
                  <a:srgbClr val="FFFFCC"/>
                </a:solidFill>
                <a:effectLst>
                  <a:outerShdw blurRad="38100" dist="38100" dir="2700000" algn="tl">
                    <a:srgbClr val="000000">
                      <a:alpha val="43137"/>
                    </a:srgbClr>
                  </a:outerShdw>
                </a:effectLst>
              </a:rPr>
              <a:t>sintió tristeza</a:t>
            </a:r>
            <a:r>
              <a:rPr lang="es-CO" dirty="0">
                <a:effectLst>
                  <a:outerShdw blurRad="38100" dist="38100" dir="2700000" algn="tl">
                    <a:srgbClr val="000000">
                      <a:alpha val="43137"/>
                    </a:srgbClr>
                  </a:outerShdw>
                </a:effectLst>
              </a:rPr>
              <a:t> en Su corazón. 7 Entonces el Señor dijo: «Borraré de la superficie de la tierra al hombre que he creado, desde el hombre hasta el ganado, los reptiles y las aves del cielo, porque </a:t>
            </a:r>
            <a:r>
              <a:rPr lang="es-CO" b="1" u="sng" dirty="0">
                <a:solidFill>
                  <a:srgbClr val="FFFFCC"/>
                </a:solidFill>
                <a:effectLst>
                  <a:outerShdw blurRad="38100" dist="38100" dir="2700000" algn="tl">
                    <a:srgbClr val="000000">
                      <a:alpha val="43137"/>
                    </a:srgbClr>
                  </a:outerShdw>
                </a:effectLst>
              </a:rPr>
              <a:t>me pesa</a:t>
            </a:r>
            <a:r>
              <a:rPr lang="es-CO" dirty="0">
                <a:effectLst>
                  <a:outerShdw blurRad="38100" dist="38100" dir="2700000" algn="tl">
                    <a:srgbClr val="000000">
                      <a:alpha val="43137"/>
                    </a:srgbClr>
                  </a:outerShdw>
                </a:effectLst>
              </a:rPr>
              <a:t> haberlos hecho». </a:t>
            </a:r>
            <a:r>
              <a:rPr lang="en-US" dirty="0">
                <a:effectLst>
                  <a:outerShdw blurRad="38100" dist="38100" dir="2700000" algn="tl">
                    <a:srgbClr val="000000">
                      <a:alpha val="43137"/>
                    </a:srgbClr>
                  </a:outerShdw>
                </a:effectLst>
              </a:rPr>
              <a:t>’”</a:t>
            </a:r>
          </a:p>
        </p:txBody>
      </p:sp>
      <p:pic>
        <p:nvPicPr>
          <p:cNvPr id="4" name="Picture 3">
            <a:extLst>
              <a:ext uri="{FF2B5EF4-FFF2-40B4-BE49-F238E27FC236}">
                <a16:creationId xmlns:a16="http://schemas.microsoft.com/office/drawing/2014/main" id="{62E0DCC9-CB3E-DAB5-AE1C-A4F7158B9E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87750" y="3810001"/>
            <a:ext cx="1040546" cy="990600"/>
          </a:xfrm>
          <a:prstGeom prst="rect">
            <a:avLst/>
          </a:prstGeom>
        </p:spPr>
      </p:pic>
    </p:spTree>
    <p:extLst>
      <p:ext uri="{BB962C8B-B14F-4D97-AF65-F5344CB8AC3E}">
        <p14:creationId xmlns:p14="http://schemas.microsoft.com/office/powerpoint/2010/main" val="371930812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D999D-86DC-BE72-EE8F-3D4097F68AD7}"/>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C753E826-98E8-C64D-7C47-22B16C9814BF}"/>
              </a:ext>
            </a:extLst>
          </p:cNvPr>
          <p:cNvSpPr>
            <a:spLocks noGrp="1" noChangeArrowheads="1"/>
          </p:cNvSpPr>
          <p:nvPr>
            <p:ph type="title"/>
          </p:nvPr>
        </p:nvSpPr>
        <p:spPr>
          <a:xfrm>
            <a:off x="2552700" y="228600"/>
            <a:ext cx="4038600" cy="914400"/>
          </a:xfrm>
        </p:spPr>
        <p:txBody>
          <a:bodyPr/>
          <a:lstStyle/>
          <a:p>
            <a:pPr algn="ctr" eaLnBrk="1" hangingPunct="1"/>
            <a:r>
              <a:rPr lang="en-US" sz="3600" dirty="0">
                <a:effectLst>
                  <a:outerShdw blurRad="38100" dist="38100" dir="2700000" algn="tl">
                    <a:srgbClr val="000000">
                      <a:alpha val="43137"/>
                    </a:srgbClr>
                  </a:outerShdw>
                </a:effectLst>
              </a:rPr>
              <a:t>Génesis 6 - Esquema</a:t>
            </a:r>
          </a:p>
        </p:txBody>
      </p:sp>
      <p:sp>
        <p:nvSpPr>
          <p:cNvPr id="124931" name="Rectangle 3">
            <a:extLst>
              <a:ext uri="{FF2B5EF4-FFF2-40B4-BE49-F238E27FC236}">
                <a16:creationId xmlns:a16="http://schemas.microsoft.com/office/drawing/2014/main" id="{3835BC86-122F-7F5A-9173-211AE92A50DC}"/>
              </a:ext>
            </a:extLst>
          </p:cNvPr>
          <p:cNvSpPr>
            <a:spLocks noGrp="1" noChangeArrowheads="1"/>
          </p:cNvSpPr>
          <p:nvPr>
            <p:ph type="body" idx="1"/>
          </p:nvPr>
        </p:nvSpPr>
        <p:spPr>
          <a:xfrm>
            <a:off x="1676400" y="1524000"/>
            <a:ext cx="6248400" cy="3505200"/>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El dolor de Dios (Gén 6:1-7)</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La gracia de Dios (6:8-10)</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destrucción de Dios (6:11-13)</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instrucción de Dios (6:14-22)</a:t>
            </a:r>
          </a:p>
        </p:txBody>
      </p:sp>
      <p:pic>
        <p:nvPicPr>
          <p:cNvPr id="4" name="Picture 3">
            <a:extLst>
              <a:ext uri="{FF2B5EF4-FFF2-40B4-BE49-F238E27FC236}">
                <a16:creationId xmlns:a16="http://schemas.microsoft.com/office/drawing/2014/main" id="{9CB4739B-314A-30CB-3612-140BDFCFA445}"/>
              </a:ext>
            </a:extLst>
          </p:cNvPr>
          <p:cNvPicPr>
            <a:picLocks noChangeAspect="1"/>
          </p:cNvPicPr>
          <p:nvPr/>
        </p:nvPicPr>
        <p:blipFill>
          <a:blip r:embed="rId2"/>
          <a:stretch>
            <a:fillRect/>
          </a:stretch>
        </p:blipFill>
        <p:spPr>
          <a:xfrm>
            <a:off x="7315200" y="60906"/>
            <a:ext cx="1743607" cy="1249788"/>
          </a:xfrm>
          <a:prstGeom prst="rect">
            <a:avLst/>
          </a:prstGeom>
        </p:spPr>
      </p:pic>
    </p:spTree>
    <p:extLst>
      <p:ext uri="{BB962C8B-B14F-4D97-AF65-F5344CB8AC3E}">
        <p14:creationId xmlns:p14="http://schemas.microsoft.com/office/powerpoint/2010/main" val="14827972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771774" y="228600"/>
            <a:ext cx="4010025"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II. La Gracia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6:8-10)</a:t>
            </a:r>
          </a:p>
        </p:txBody>
      </p:sp>
      <p:sp>
        <p:nvSpPr>
          <p:cNvPr id="124931" name="Rectangle 3"/>
          <p:cNvSpPr>
            <a:spLocks noGrp="1" noChangeArrowheads="1"/>
          </p:cNvSpPr>
          <p:nvPr>
            <p:ph type="body" idx="1"/>
          </p:nvPr>
        </p:nvSpPr>
        <p:spPr>
          <a:xfrm>
            <a:off x="1981200" y="2057400"/>
            <a:ext cx="5791200" cy="28194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El objeto (6:8)</a:t>
            </a:r>
          </a:p>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Los resultados (6:9)</a:t>
            </a:r>
          </a:p>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Los descendientes (6:10)</a:t>
            </a:r>
          </a:p>
        </p:txBody>
      </p:sp>
      <p:pic>
        <p:nvPicPr>
          <p:cNvPr id="2" name="Picture 1">
            <a:extLst>
              <a:ext uri="{FF2B5EF4-FFF2-40B4-BE49-F238E27FC236}">
                <a16:creationId xmlns:a16="http://schemas.microsoft.com/office/drawing/2014/main" id="{51B1BA37-BCE8-5F18-30E8-F3F4D3616ED1}"/>
              </a:ext>
            </a:extLst>
          </p:cNvPr>
          <p:cNvPicPr>
            <a:picLocks noChangeAspect="1"/>
          </p:cNvPicPr>
          <p:nvPr/>
        </p:nvPicPr>
        <p:blipFill>
          <a:blip r:embed="rId2"/>
          <a:stretch>
            <a:fillRect/>
          </a:stretch>
        </p:blipFill>
        <p:spPr>
          <a:xfrm>
            <a:off x="7315200" y="96862"/>
            <a:ext cx="1743607" cy="1249788"/>
          </a:xfrm>
          <a:prstGeom prst="rect">
            <a:avLst/>
          </a:prstGeom>
        </p:spPr>
      </p:pic>
    </p:spTree>
    <p:extLst>
      <p:ext uri="{BB962C8B-B14F-4D97-AF65-F5344CB8AC3E}">
        <p14:creationId xmlns:p14="http://schemas.microsoft.com/office/powerpoint/2010/main" val="22004568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3600A-9D93-A5F9-839C-EFE21CF014F9}"/>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2C96F7BD-4873-ABB2-F22B-42968993DBDB}"/>
              </a:ext>
            </a:extLst>
          </p:cNvPr>
          <p:cNvSpPr>
            <a:spLocks noGrp="1" noChangeArrowheads="1"/>
          </p:cNvSpPr>
          <p:nvPr>
            <p:ph type="title"/>
          </p:nvPr>
        </p:nvSpPr>
        <p:spPr>
          <a:xfrm>
            <a:off x="2771774" y="228600"/>
            <a:ext cx="4010025"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II. La Gracia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6:8-10)</a:t>
            </a:r>
          </a:p>
        </p:txBody>
      </p:sp>
      <p:sp>
        <p:nvSpPr>
          <p:cNvPr id="124931" name="Rectangle 3">
            <a:extLst>
              <a:ext uri="{FF2B5EF4-FFF2-40B4-BE49-F238E27FC236}">
                <a16:creationId xmlns:a16="http://schemas.microsoft.com/office/drawing/2014/main" id="{36E72CDF-5AB9-A3D0-345D-FF929D3256FD}"/>
              </a:ext>
            </a:extLst>
          </p:cNvPr>
          <p:cNvSpPr>
            <a:spLocks noGrp="1" noChangeArrowheads="1"/>
          </p:cNvSpPr>
          <p:nvPr>
            <p:ph type="body" idx="1"/>
          </p:nvPr>
        </p:nvSpPr>
        <p:spPr>
          <a:xfrm>
            <a:off x="1981200" y="2057400"/>
            <a:ext cx="5791200" cy="28194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sz="3600" b="1" u="sng" dirty="0">
                <a:solidFill>
                  <a:srgbClr val="FFFFCC"/>
                </a:solidFill>
                <a:effectLst>
                  <a:outerShdw blurRad="38100" dist="38100" dir="2700000" algn="tl">
                    <a:srgbClr val="000000">
                      <a:alpha val="43137"/>
                    </a:srgbClr>
                  </a:outerShdw>
                </a:effectLst>
              </a:rPr>
              <a:t>El objeto (6:8)</a:t>
            </a:r>
          </a:p>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Los resultados (6:9)</a:t>
            </a:r>
          </a:p>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Los descendientes (6:10)</a:t>
            </a:r>
          </a:p>
        </p:txBody>
      </p:sp>
      <p:pic>
        <p:nvPicPr>
          <p:cNvPr id="2" name="Picture 1">
            <a:extLst>
              <a:ext uri="{FF2B5EF4-FFF2-40B4-BE49-F238E27FC236}">
                <a16:creationId xmlns:a16="http://schemas.microsoft.com/office/drawing/2014/main" id="{EA7951E7-E1AF-4318-AF11-FD0B7B73A02A}"/>
              </a:ext>
            </a:extLst>
          </p:cNvPr>
          <p:cNvPicPr>
            <a:picLocks noChangeAspect="1"/>
          </p:cNvPicPr>
          <p:nvPr/>
        </p:nvPicPr>
        <p:blipFill>
          <a:blip r:embed="rId2"/>
          <a:stretch>
            <a:fillRect/>
          </a:stretch>
        </p:blipFill>
        <p:spPr>
          <a:xfrm>
            <a:off x="7315200" y="96862"/>
            <a:ext cx="1743607" cy="1249788"/>
          </a:xfrm>
          <a:prstGeom prst="rect">
            <a:avLst/>
          </a:prstGeom>
        </p:spPr>
      </p:pic>
    </p:spTree>
    <p:extLst>
      <p:ext uri="{BB962C8B-B14F-4D97-AF65-F5344CB8AC3E}">
        <p14:creationId xmlns:p14="http://schemas.microsoft.com/office/powerpoint/2010/main" val="4084367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Génesis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a:t>
            </a:r>
          </a:p>
          <a:p>
            <a:pPr marL="0" indent="0" algn="just">
              <a:spcBef>
                <a:spcPts val="0"/>
              </a:spcBef>
              <a:buNone/>
            </a:pP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8 </a:t>
            </a:r>
            <a:r>
              <a:rPr lang="es-CO" sz="3600" dirty="0">
                <a:effectLst>
                  <a:outerShdw blurRad="38100" dist="38100" dir="2700000" algn="tl">
                    <a:srgbClr val="000000">
                      <a:alpha val="43137"/>
                    </a:srgbClr>
                  </a:outerShdw>
                </a:effectLst>
              </a:rPr>
              <a:t>Pero Noé halló </a:t>
            </a:r>
            <a:r>
              <a:rPr lang="es-CO" sz="3600" b="1" u="sng" dirty="0">
                <a:solidFill>
                  <a:srgbClr val="FFFFCC"/>
                </a:solidFill>
                <a:effectLst>
                  <a:outerShdw blurRad="38100" dist="38100" dir="2700000" algn="tl">
                    <a:srgbClr val="000000">
                      <a:alpha val="43137"/>
                    </a:srgbClr>
                  </a:outerShdw>
                </a:effectLst>
              </a:rPr>
              <a:t>gracia</a:t>
            </a:r>
            <a:r>
              <a:rPr lang="es-CO" sz="3600" dirty="0">
                <a:effectLst>
                  <a:outerShdw blurRad="38100" dist="38100" dir="2700000" algn="tl">
                    <a:srgbClr val="000000">
                      <a:alpha val="43137"/>
                    </a:srgbClr>
                  </a:outerShdw>
                </a:effectLst>
              </a:rPr>
              <a:t> ante los ojos del Señor.</a:t>
            </a:r>
          </a:p>
          <a:p>
            <a:pPr marL="0" indent="0" algn="just">
              <a:spcBef>
                <a:spcPts val="0"/>
              </a:spcBef>
              <a:buNone/>
            </a:pPr>
            <a:r>
              <a:rPr lang="es-CO" sz="3600" dirty="0">
                <a:effectLst>
                  <a:outerShdw blurRad="38100" dist="38100" dir="2700000" algn="tl">
                    <a:srgbClr val="000000">
                      <a:alpha val="43137"/>
                    </a:srgbClr>
                  </a:outerShdw>
                </a:effectLst>
              </a:rPr>
              <a:t>9 Estas son las generaciones de Noé. Noé era un hombre justo, perfecto entre sus contemporáneos. Noé siempre andaba con Dios</a:t>
            </a:r>
            <a:r>
              <a:rPr lang="en-US" sz="36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41285C7E-58A5-4372-92E8-AB4A705BF9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1496" y="3048000"/>
            <a:ext cx="1921008" cy="1828800"/>
          </a:xfrm>
          <a:prstGeom prst="rect">
            <a:avLst/>
          </a:prstGeom>
        </p:spPr>
      </p:pic>
    </p:spTree>
    <p:extLst>
      <p:ext uri="{BB962C8B-B14F-4D97-AF65-F5344CB8AC3E}">
        <p14:creationId xmlns:p14="http://schemas.microsoft.com/office/powerpoint/2010/main" val="226445798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B92D0D-59D9-4370-8593-A6BAC7C2FD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Génesis</a:t>
            </a:r>
            <a:r>
              <a:rPr lang="en-US" sz="4000" kern="1200" dirty="0">
                <a:solidFill>
                  <a:schemeClr val="tx2"/>
                </a:solidFill>
                <a:ea typeface="+mj-ea"/>
                <a:cs typeface="Calibri" panose="020F0502020204030204" pitchFamily="34" charset="0"/>
              </a:rPr>
              <a:t> 9:20-21</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20</a:t>
            </a:r>
            <a:r>
              <a:rPr lang="en-US" sz="3600" b="1" baseline="30000" dirty="0">
                <a:effectLst>
                  <a:outerShdw blurRad="38100" dist="38100" dir="2700000" algn="tl">
                    <a:srgbClr val="000000">
                      <a:alpha val="43137"/>
                    </a:srgbClr>
                  </a:outerShdw>
                </a:effectLst>
              </a:rPr>
              <a:t> </a:t>
            </a:r>
            <a:r>
              <a:rPr lang="es-CO" sz="3600" dirty="0">
                <a:effectLst>
                  <a:outerShdw blurRad="38100" dist="38100" dir="2700000" algn="tl">
                    <a:srgbClr val="000000">
                      <a:alpha val="43137"/>
                    </a:srgbClr>
                  </a:outerShdw>
                </a:effectLst>
              </a:rPr>
              <a:t>Noé comenzó a labrar la tierra, y plantó una viña. 21 Bebió el vino y se </a:t>
            </a:r>
            <a:r>
              <a:rPr lang="es-CO" sz="3600" b="1" u="sng" dirty="0">
                <a:solidFill>
                  <a:srgbClr val="FFFFCC"/>
                </a:solidFill>
                <a:effectLst>
                  <a:outerShdw blurRad="38100" dist="38100" dir="2700000" algn="tl">
                    <a:srgbClr val="000000">
                      <a:alpha val="43137"/>
                    </a:srgbClr>
                  </a:outerShdw>
                </a:effectLst>
              </a:rPr>
              <a:t>embriagó</a:t>
            </a:r>
            <a:r>
              <a:rPr lang="es-CO" sz="3600" dirty="0">
                <a:effectLst>
                  <a:outerShdw blurRad="38100" dist="38100" dir="2700000" algn="tl">
                    <a:srgbClr val="000000">
                      <a:alpha val="43137"/>
                    </a:srgbClr>
                  </a:outerShdw>
                </a:effectLst>
              </a:rPr>
              <a:t>, y se desnudó en medio de su tienda</a:t>
            </a:r>
            <a:r>
              <a:rPr lang="en-US" sz="3600" dirty="0">
                <a:effectLst>
                  <a:outerShdw blurRad="38100" dist="38100" dir="2700000" algn="tl">
                    <a:srgbClr val="000000">
                      <a:alpha val="43137"/>
                    </a:srgbClr>
                  </a:outerShdw>
                </a:effectLst>
              </a:rPr>
              <a:t>.”</a:t>
            </a:r>
          </a:p>
        </p:txBody>
      </p:sp>
      <p:pic>
        <p:nvPicPr>
          <p:cNvPr id="2" name="Picture 1">
            <a:extLst>
              <a:ext uri="{FF2B5EF4-FFF2-40B4-BE49-F238E27FC236}">
                <a16:creationId xmlns:a16="http://schemas.microsoft.com/office/drawing/2014/main" id="{A446B1F8-E327-4727-95BB-26009CB6B5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45035" y="2865120"/>
            <a:ext cx="2653931" cy="2011680"/>
          </a:xfrm>
          <a:prstGeom prst="rect">
            <a:avLst/>
          </a:prstGeom>
        </p:spPr>
      </p:pic>
    </p:spTree>
    <p:extLst>
      <p:ext uri="{BB962C8B-B14F-4D97-AF65-F5344CB8AC3E}">
        <p14:creationId xmlns:p14="http://schemas.microsoft.com/office/powerpoint/2010/main" val="403828160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rPr>
              <a:t>Génesis 1-11 (cuatro eventos)</a:t>
            </a:r>
          </a:p>
          <a:p>
            <a:pPr marL="914400" lvl="1" indent="-457200" eaLnBrk="1" hangingPunct="1">
              <a:spcBef>
                <a:spcPts val="0"/>
              </a:spcBef>
              <a:spcAft>
                <a:spcPts val="3000"/>
              </a:spcAft>
              <a:buSzPct val="100000"/>
              <a:buFont typeface="+mj-lt"/>
              <a:buAutoNum type="alphaUcPeriod"/>
              <a:defRPr/>
            </a:pPr>
            <a:r>
              <a:rPr lang="en-US" b="1" u="sng" dirty="0">
                <a:solidFill>
                  <a:srgbClr val="FFFFCC"/>
                </a:solidFill>
              </a:rPr>
              <a:t>Creación (1-2)</a:t>
            </a:r>
          </a:p>
          <a:p>
            <a:pPr marL="914400" lvl="1" indent="-457200" eaLnBrk="1" hangingPunct="1">
              <a:spcBef>
                <a:spcPts val="0"/>
              </a:spcBef>
              <a:spcAft>
                <a:spcPts val="3000"/>
              </a:spcAft>
              <a:buSzPct val="100000"/>
              <a:buFont typeface="+mj-lt"/>
              <a:buAutoNum type="alphaUcPeriod"/>
              <a:defRPr/>
            </a:pPr>
            <a:r>
              <a:rPr lang="en-US" dirty="0"/>
              <a:t>Caída (3-5)</a:t>
            </a:r>
          </a:p>
          <a:p>
            <a:pPr marL="914400" lvl="1" indent="-457200" eaLnBrk="1" hangingPunct="1">
              <a:spcBef>
                <a:spcPts val="0"/>
              </a:spcBef>
              <a:spcAft>
                <a:spcPts val="3000"/>
              </a:spcAft>
              <a:buSzPct val="100000"/>
              <a:buFont typeface="+mj-lt"/>
              <a:buAutoNum type="alphaUcPeriod"/>
              <a:defRPr/>
            </a:pPr>
            <a:r>
              <a:rPr lang="en-US" dirty="0"/>
              <a:t>Diluvio (6-9)</a:t>
            </a:r>
          </a:p>
          <a:p>
            <a:pPr marL="914400" lvl="1" indent="-457200" eaLnBrk="1" hangingPunct="1">
              <a:spcBef>
                <a:spcPts val="0"/>
              </a:spcBef>
              <a:spcAft>
                <a:spcPts val="3000"/>
              </a:spcAft>
              <a:buSzPct val="100000"/>
              <a:buFont typeface="+mj-lt"/>
              <a:buAutoNum type="alphaUcPeriod"/>
              <a:defRPr/>
            </a:pPr>
            <a:r>
              <a:rPr lang="en-US" dirty="0"/>
              <a:t>Dispersión nacional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2400300" y="228600"/>
            <a:ext cx="4991100" cy="914400"/>
          </a:xfrm>
        </p:spPr>
        <p:txBody>
          <a:bodyPr/>
          <a:lstStyle/>
          <a:p>
            <a:pPr algn="ctr" eaLnBrk="1" hangingPunct="1"/>
            <a:r>
              <a:rPr lang="en-US" sz="3600" dirty="0"/>
              <a:t>ESTRUCTURA DE GÉNESIS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5E6D8C-407C-4FC5-A1B7-E5354F48352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5175" y="228322"/>
            <a:ext cx="8693649" cy="6401355"/>
          </a:xfrm>
          <a:prstGeom prst="rect">
            <a:avLst/>
          </a:prstGeom>
        </p:spPr>
      </p:pic>
    </p:spTree>
    <p:extLst>
      <p:ext uri="{BB962C8B-B14F-4D97-AF65-F5344CB8AC3E}">
        <p14:creationId xmlns:p14="http://schemas.microsoft.com/office/powerpoint/2010/main" val="224047459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2FC301-7854-4D51-9B0E-967618A676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1267" name="Rectangle 1027"/>
          <p:cNvSpPr>
            <a:spLocks noGrp="1" noChangeArrowheads="1"/>
          </p:cNvSpPr>
          <p:nvPr>
            <p:ph type="body" idx="1"/>
          </p:nvPr>
        </p:nvSpPr>
        <p:spPr>
          <a:xfrm>
            <a:off x="1828800" y="152400"/>
            <a:ext cx="5829300" cy="3200400"/>
          </a:xfrm>
        </p:spPr>
        <p:txBody>
          <a:bodyPr/>
          <a:lstStyle/>
          <a:p>
            <a:pPr algn="ctr" defTabSz="685800">
              <a:lnSpc>
                <a:spcPct val="90000"/>
              </a:lnSpc>
              <a:spcBef>
                <a:spcPts val="0"/>
              </a:spcBef>
              <a:spcAft>
                <a:spcPts val="1200"/>
              </a:spcAft>
              <a:buNone/>
              <a:defRPr/>
            </a:pPr>
            <a:r>
              <a:rPr lang="en-US" altLang="en-US" sz="4000" kern="1200" dirty="0">
                <a:solidFill>
                  <a:schemeClr val="tx2"/>
                </a:solidFill>
                <a:ea typeface="+mj-ea"/>
                <a:cs typeface="Calibri" panose="020F0502020204030204" pitchFamily="34" charset="0"/>
              </a:rPr>
              <a:t>Romanos 3:23</a:t>
            </a:r>
          </a:p>
          <a:p>
            <a:pPr marL="0" indent="0" algn="just" eaLnBrk="1" hangingPunct="1">
              <a:spcBef>
                <a:spcPts val="0"/>
              </a:spcBef>
              <a:buNone/>
              <a:defRPr/>
            </a:pPr>
            <a:r>
              <a:rPr lang="en-US" sz="3600" dirty="0">
                <a:effectLst>
                  <a:outerShdw blurRad="38100" dist="38100" dir="2700000" algn="tl">
                    <a:srgbClr val="000000">
                      <a:alpha val="43137"/>
                    </a:srgbClr>
                  </a:outerShdw>
                </a:effectLst>
              </a:rPr>
              <a:t>“</a:t>
            </a:r>
            <a:r>
              <a:rPr lang="es-CO" sz="3600" dirty="0">
                <a:effectLst>
                  <a:outerShdw blurRad="38100" dist="38100" dir="2700000" algn="tl">
                    <a:srgbClr val="000000">
                      <a:alpha val="43137"/>
                    </a:srgbClr>
                  </a:outerShdw>
                </a:effectLst>
              </a:rPr>
              <a:t>por cuanto </a:t>
            </a:r>
            <a:r>
              <a:rPr lang="es-CO" sz="3600" b="1" u="sng" dirty="0">
                <a:solidFill>
                  <a:srgbClr val="FFFFCC"/>
                </a:solidFill>
                <a:effectLst>
                  <a:outerShdw blurRad="38100" dist="38100" dir="2700000" algn="tl">
                    <a:srgbClr val="000000">
                      <a:alpha val="43137"/>
                    </a:srgbClr>
                  </a:outerShdw>
                </a:effectLst>
              </a:rPr>
              <a:t>todos</a:t>
            </a:r>
            <a:r>
              <a:rPr lang="es-CO" sz="3600" dirty="0">
                <a:effectLst>
                  <a:outerShdw blurRad="38100" dist="38100" dir="2700000" algn="tl">
                    <a:srgbClr val="000000">
                      <a:alpha val="43137"/>
                    </a:srgbClr>
                  </a:outerShdw>
                </a:effectLst>
              </a:rPr>
              <a:t> pecaron y no alcanzan la gloria de Dios</a:t>
            </a:r>
            <a:r>
              <a:rPr lang="en-US" altLang="en-US" sz="3600" dirty="0">
                <a:effectLst>
                  <a:outerShdw blurRad="38100" dist="38100" dir="2700000" algn="tl">
                    <a:srgbClr val="000000">
                      <a:alpha val="43137"/>
                    </a:srgbClr>
                  </a:outerShdw>
                </a:effectLst>
              </a:rPr>
              <a:t>.”</a:t>
            </a:r>
          </a:p>
        </p:txBody>
      </p:sp>
      <p:pic>
        <p:nvPicPr>
          <p:cNvPr id="6" name="Picture 1">
            <a:extLst>
              <a:ext uri="{FF2B5EF4-FFF2-40B4-BE49-F238E27FC236}">
                <a16:creationId xmlns:a16="http://schemas.microsoft.com/office/drawing/2014/main" id="{487A66E2-01B1-449B-81B6-C0B3683C0682}"/>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19401" y="2435349"/>
            <a:ext cx="3505200" cy="259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710444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38557-B6FD-AC57-E7C1-5E9A2A2A0CC7}"/>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D1277B80-85E5-4DD6-2144-C414AFFC3079}"/>
              </a:ext>
            </a:extLst>
          </p:cNvPr>
          <p:cNvSpPr>
            <a:spLocks noGrp="1" noChangeArrowheads="1"/>
          </p:cNvSpPr>
          <p:nvPr>
            <p:ph type="title"/>
          </p:nvPr>
        </p:nvSpPr>
        <p:spPr>
          <a:xfrm>
            <a:off x="2771774" y="228600"/>
            <a:ext cx="4010025"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II. La Gracia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6:8-10)</a:t>
            </a:r>
          </a:p>
        </p:txBody>
      </p:sp>
      <p:sp>
        <p:nvSpPr>
          <p:cNvPr id="124931" name="Rectangle 3">
            <a:extLst>
              <a:ext uri="{FF2B5EF4-FFF2-40B4-BE49-F238E27FC236}">
                <a16:creationId xmlns:a16="http://schemas.microsoft.com/office/drawing/2014/main" id="{02E3E995-5DF1-9493-A5BA-58E9E39E82D2}"/>
              </a:ext>
            </a:extLst>
          </p:cNvPr>
          <p:cNvSpPr>
            <a:spLocks noGrp="1" noChangeArrowheads="1"/>
          </p:cNvSpPr>
          <p:nvPr>
            <p:ph type="body" idx="1"/>
          </p:nvPr>
        </p:nvSpPr>
        <p:spPr>
          <a:xfrm>
            <a:off x="1981200" y="2057400"/>
            <a:ext cx="5791200" cy="28194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El objeto (6:8)</a:t>
            </a:r>
          </a:p>
          <a:p>
            <a:pPr marL="461963" lvl="1" indent="-457200" eaLnBrk="1" hangingPunct="1">
              <a:spcBef>
                <a:spcPts val="0"/>
              </a:spcBef>
              <a:spcAft>
                <a:spcPts val="3000"/>
              </a:spcAft>
              <a:buClr>
                <a:srgbClr val="CC66FF"/>
              </a:buClr>
              <a:buSzPct val="100000"/>
              <a:buFont typeface="+mj-lt"/>
              <a:buAutoNum type="alphaUcPeriod"/>
              <a:defRPr/>
            </a:pPr>
            <a:r>
              <a:rPr lang="en-US" sz="3600" b="1" u="sng" dirty="0">
                <a:solidFill>
                  <a:srgbClr val="FFFFCC"/>
                </a:solidFill>
                <a:effectLst>
                  <a:outerShdw blurRad="38100" dist="38100" dir="2700000" algn="tl">
                    <a:srgbClr val="000000">
                      <a:alpha val="43137"/>
                    </a:srgbClr>
                  </a:outerShdw>
                </a:effectLst>
              </a:rPr>
              <a:t>Los resultados (6:9)</a:t>
            </a:r>
          </a:p>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Los descendientes (6:10)</a:t>
            </a:r>
          </a:p>
        </p:txBody>
      </p:sp>
      <p:pic>
        <p:nvPicPr>
          <p:cNvPr id="2" name="Picture 1">
            <a:extLst>
              <a:ext uri="{FF2B5EF4-FFF2-40B4-BE49-F238E27FC236}">
                <a16:creationId xmlns:a16="http://schemas.microsoft.com/office/drawing/2014/main" id="{9160886A-130D-0E42-F652-FB2B9CB2A3CE}"/>
              </a:ext>
            </a:extLst>
          </p:cNvPr>
          <p:cNvPicPr>
            <a:picLocks noChangeAspect="1"/>
          </p:cNvPicPr>
          <p:nvPr/>
        </p:nvPicPr>
        <p:blipFill>
          <a:blip r:embed="rId2"/>
          <a:stretch>
            <a:fillRect/>
          </a:stretch>
        </p:blipFill>
        <p:spPr>
          <a:xfrm>
            <a:off x="7315200" y="96862"/>
            <a:ext cx="1743607" cy="1249788"/>
          </a:xfrm>
          <a:prstGeom prst="rect">
            <a:avLst/>
          </a:prstGeom>
        </p:spPr>
      </p:pic>
    </p:spTree>
    <p:extLst>
      <p:ext uri="{BB962C8B-B14F-4D97-AF65-F5344CB8AC3E}">
        <p14:creationId xmlns:p14="http://schemas.microsoft.com/office/powerpoint/2010/main" val="4710813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09B1E-4FC0-EC42-4D23-B49FB98EA26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0F66C1E-0E94-D9B4-269D-A46ABAF35A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a:extLst>
              <a:ext uri="{FF2B5EF4-FFF2-40B4-BE49-F238E27FC236}">
                <a16:creationId xmlns:a16="http://schemas.microsoft.com/office/drawing/2014/main" id="{94CCE4B4-E5F8-2E6D-B064-059AFB611619}"/>
              </a:ext>
            </a:extLst>
          </p:cNvPr>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Génesis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a:t>
            </a:r>
          </a:p>
          <a:p>
            <a:pPr marL="0" indent="0" algn="just">
              <a:spcBef>
                <a:spcPts val="0"/>
              </a:spcBef>
              <a:buNone/>
            </a:pP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8 </a:t>
            </a:r>
            <a:r>
              <a:rPr lang="es-CO" sz="3600" dirty="0">
                <a:effectLst>
                  <a:outerShdw blurRad="38100" dist="38100" dir="2700000" algn="tl">
                    <a:srgbClr val="000000">
                      <a:alpha val="43137"/>
                    </a:srgbClr>
                  </a:outerShdw>
                </a:effectLst>
              </a:rPr>
              <a:t>Pero Noé halló gracia ante los ojos del Señor.</a:t>
            </a:r>
          </a:p>
          <a:p>
            <a:pPr marL="0" indent="0" algn="just">
              <a:spcBef>
                <a:spcPts val="0"/>
              </a:spcBef>
              <a:buNone/>
            </a:pPr>
            <a:r>
              <a:rPr lang="es-CO" sz="3600" dirty="0">
                <a:effectLst>
                  <a:outerShdw blurRad="38100" dist="38100" dir="2700000" algn="tl">
                    <a:srgbClr val="000000">
                      <a:alpha val="43137"/>
                    </a:srgbClr>
                  </a:outerShdw>
                </a:effectLst>
              </a:rPr>
              <a:t>9 Estas son las generaciones de Noé. Noé era un hombre justo, perfecto entre sus contemporáneos. Noé siempre andaba con Dios</a:t>
            </a:r>
            <a:r>
              <a:rPr lang="en-US" sz="36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56D3D7AE-7FB5-C1DF-7D80-D3E1BCAAB7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1496" y="3048000"/>
            <a:ext cx="1921008" cy="1828800"/>
          </a:xfrm>
          <a:prstGeom prst="rect">
            <a:avLst/>
          </a:prstGeom>
        </p:spPr>
      </p:pic>
    </p:spTree>
    <p:extLst>
      <p:ext uri="{BB962C8B-B14F-4D97-AF65-F5344CB8AC3E}">
        <p14:creationId xmlns:p14="http://schemas.microsoft.com/office/powerpoint/2010/main" val="19488721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F1EAB-710E-A3CC-78F3-422E7EC3772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0271F47-00F2-5BB2-6A68-4A444FF6E6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a:extLst>
              <a:ext uri="{FF2B5EF4-FFF2-40B4-BE49-F238E27FC236}">
                <a16:creationId xmlns:a16="http://schemas.microsoft.com/office/drawing/2014/main" id="{98EF24A7-495C-311F-6B7B-F4A848CF2B62}"/>
              </a:ext>
            </a:extLst>
          </p:cNvPr>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Génesis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a:t>
            </a:r>
          </a:p>
          <a:p>
            <a:pPr marL="0" indent="0" algn="just">
              <a:spcBef>
                <a:spcPts val="0"/>
              </a:spcBef>
              <a:buNone/>
            </a:pP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8 </a:t>
            </a:r>
            <a:r>
              <a:rPr lang="es-CO" sz="3600" dirty="0">
                <a:effectLst>
                  <a:outerShdw blurRad="38100" dist="38100" dir="2700000" algn="tl">
                    <a:srgbClr val="000000">
                      <a:alpha val="43137"/>
                    </a:srgbClr>
                  </a:outerShdw>
                </a:effectLst>
              </a:rPr>
              <a:t>Pero Noé halló gracia ante los ojos del Señor.</a:t>
            </a:r>
          </a:p>
          <a:p>
            <a:pPr marL="0" indent="0" algn="just">
              <a:spcBef>
                <a:spcPts val="0"/>
              </a:spcBef>
              <a:buNone/>
            </a:pPr>
            <a:r>
              <a:rPr lang="es-CO" sz="3600" dirty="0">
                <a:effectLst>
                  <a:outerShdw blurRad="38100" dist="38100" dir="2700000" algn="tl">
                    <a:srgbClr val="000000">
                      <a:alpha val="43137"/>
                    </a:srgbClr>
                  </a:outerShdw>
                </a:effectLst>
              </a:rPr>
              <a:t>9 Estas son las generaciones de Noé. Noé era un hombre justo, perfecto entre sus contemporáneos. </a:t>
            </a:r>
            <a:r>
              <a:rPr lang="es-CO" sz="3600" b="1" u="sng" dirty="0">
                <a:solidFill>
                  <a:srgbClr val="FFFFCC"/>
                </a:solidFill>
                <a:effectLst>
                  <a:outerShdw blurRad="38100" dist="38100" dir="2700000" algn="tl">
                    <a:srgbClr val="000000">
                      <a:alpha val="43137"/>
                    </a:srgbClr>
                  </a:outerShdw>
                </a:effectLst>
              </a:rPr>
              <a:t>Noé siempre andaba con Dios</a:t>
            </a:r>
            <a:r>
              <a:rPr lang="en-US" sz="3600" b="1" u="sng" dirty="0">
                <a:solidFill>
                  <a:srgbClr val="FFFFCC"/>
                </a:solidFill>
                <a:effectLst>
                  <a:outerShdw blurRad="38100" dist="38100" dir="2700000" algn="tl">
                    <a:srgbClr val="000000">
                      <a:alpha val="43137"/>
                    </a:srgbClr>
                  </a:outerShdw>
                </a:effectLst>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20CD3D1F-00F1-4E89-FB59-751EABF6F1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1496" y="3048000"/>
            <a:ext cx="1921008" cy="1828800"/>
          </a:xfrm>
          <a:prstGeom prst="rect">
            <a:avLst/>
          </a:prstGeom>
        </p:spPr>
      </p:pic>
    </p:spTree>
    <p:extLst>
      <p:ext uri="{BB962C8B-B14F-4D97-AF65-F5344CB8AC3E}">
        <p14:creationId xmlns:p14="http://schemas.microsoft.com/office/powerpoint/2010/main" val="213066172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F28FC4-3DFB-4AC4-8B9D-D8EF84A53EF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801314"/>
          </a:xfrm>
          <a:prstGeom prst="rect">
            <a:avLst/>
          </a:prstGeom>
          <a:noFill/>
          <a:ln w="28575">
            <a:noFill/>
            <a:miter lim="800000"/>
            <a:headEnd/>
            <a:tailEnd/>
          </a:ln>
        </p:spPr>
        <p:txBody>
          <a:bodyPr wrap="square">
            <a:spAutoFit/>
          </a:bodyPr>
          <a:lstStyle/>
          <a:p>
            <a:pPr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n-cs"/>
              </a:rPr>
              <a:t>Mateo 7:21-23</a:t>
            </a:r>
          </a:p>
          <a:p>
            <a:pPr algn="just">
              <a:spcBef>
                <a:spcPts val="0"/>
              </a:spcBef>
              <a:spcAft>
                <a:spcPts val="0"/>
              </a:spcAft>
            </a:pPr>
            <a:r>
              <a:rPr lang="en-US" alt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todo el que me dice: “Señor, Señor ”, entrará en el reino de los cielos, sino el que hace la voluntad de Mi Padre que está en los cielos. 22 Muchos me dirán en aquel día: “Señor, Señor, ¿no profetizamos en Tu nombre, y en Tu nombre echamos fuera demonios, y en Tu nombre hicimos muchos milagros?”. 23 Entonces les declararé: “</a:t>
            </a:r>
            <a:r>
              <a:rPr lang="es-CO"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Jamás los conocí</a:t>
            </a:r>
            <a:r>
              <a:rPr lang="es-CO"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apártense de Mí, los que practican la iniquidad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495704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1D6EE-B661-B090-245B-EEEB7B9364C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60D6064-02E0-1649-D0B9-5BF1E8CAE9B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a:extLst>
              <a:ext uri="{FF2B5EF4-FFF2-40B4-BE49-F238E27FC236}">
                <a16:creationId xmlns:a16="http://schemas.microsoft.com/office/drawing/2014/main" id="{BBCB7721-F8D9-4630-9B7B-D8ECE66EA6BE}"/>
              </a:ext>
            </a:extLst>
          </p:cNvPr>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Génesis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a:t>
            </a:r>
          </a:p>
          <a:p>
            <a:pPr marL="0" indent="0" algn="just">
              <a:spcBef>
                <a:spcPts val="0"/>
              </a:spcBef>
              <a:buNone/>
            </a:pP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8 </a:t>
            </a:r>
            <a:r>
              <a:rPr lang="es-CO" sz="3600" dirty="0">
                <a:effectLst>
                  <a:outerShdw blurRad="38100" dist="38100" dir="2700000" algn="tl">
                    <a:srgbClr val="000000">
                      <a:alpha val="43137"/>
                    </a:srgbClr>
                  </a:outerShdw>
                </a:effectLst>
              </a:rPr>
              <a:t>Pero Noé halló gracia ante los ojos del Señor.</a:t>
            </a:r>
          </a:p>
          <a:p>
            <a:pPr marL="0" indent="0" algn="just">
              <a:spcBef>
                <a:spcPts val="0"/>
              </a:spcBef>
              <a:buNone/>
            </a:pPr>
            <a:r>
              <a:rPr lang="es-CO" sz="3600" dirty="0">
                <a:effectLst>
                  <a:outerShdw blurRad="38100" dist="38100" dir="2700000" algn="tl">
                    <a:srgbClr val="000000">
                      <a:alpha val="43137"/>
                    </a:srgbClr>
                  </a:outerShdw>
                </a:effectLst>
              </a:rPr>
              <a:t>9 Estas son las generaciones de Noé. Noé era un hombre </a:t>
            </a:r>
            <a:r>
              <a:rPr lang="es-CO" sz="3600" b="1" u="sng" dirty="0">
                <a:solidFill>
                  <a:srgbClr val="FFFFCC"/>
                </a:solidFill>
                <a:effectLst>
                  <a:outerShdw blurRad="38100" dist="38100" dir="2700000" algn="tl">
                    <a:srgbClr val="000000">
                      <a:alpha val="43137"/>
                    </a:srgbClr>
                  </a:outerShdw>
                </a:effectLst>
              </a:rPr>
              <a:t>justo</a:t>
            </a:r>
            <a:r>
              <a:rPr lang="es-CO" sz="3600" dirty="0">
                <a:effectLst>
                  <a:outerShdw blurRad="38100" dist="38100" dir="2700000" algn="tl">
                    <a:srgbClr val="000000">
                      <a:alpha val="43137"/>
                    </a:srgbClr>
                  </a:outerShdw>
                </a:effectLst>
              </a:rPr>
              <a:t>, </a:t>
            </a:r>
            <a:r>
              <a:rPr lang="es-CO" sz="3600" b="1" u="sng" dirty="0">
                <a:solidFill>
                  <a:srgbClr val="FFFFCC"/>
                </a:solidFill>
                <a:effectLst>
                  <a:outerShdw blurRad="38100" dist="38100" dir="2700000" algn="tl">
                    <a:srgbClr val="000000">
                      <a:alpha val="43137"/>
                    </a:srgbClr>
                  </a:outerShdw>
                </a:effectLst>
              </a:rPr>
              <a:t>perfecto</a:t>
            </a:r>
            <a:r>
              <a:rPr lang="es-CO" sz="3600" dirty="0">
                <a:effectLst>
                  <a:outerShdw blurRad="38100" dist="38100" dir="2700000" algn="tl">
                    <a:srgbClr val="000000">
                      <a:alpha val="43137"/>
                    </a:srgbClr>
                  </a:outerShdw>
                </a:effectLst>
              </a:rPr>
              <a:t> entre sus contemporáneos. Noé siempre andaba con Dios</a:t>
            </a:r>
            <a:r>
              <a:rPr lang="en-US" sz="36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DDE2DCEF-CB65-7F70-3CFA-E684C289A2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1496" y="3048000"/>
            <a:ext cx="1921008" cy="1828800"/>
          </a:xfrm>
          <a:prstGeom prst="rect">
            <a:avLst/>
          </a:prstGeom>
        </p:spPr>
      </p:pic>
    </p:spTree>
    <p:extLst>
      <p:ext uri="{BB962C8B-B14F-4D97-AF65-F5344CB8AC3E}">
        <p14:creationId xmlns:p14="http://schemas.microsoft.com/office/powerpoint/2010/main" val="305213975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9E198-2C76-0DE9-0C4B-4B02BF99739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671C5A6-3AC1-1603-5983-6DED2DAD871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a:extLst>
              <a:ext uri="{FF2B5EF4-FFF2-40B4-BE49-F238E27FC236}">
                <a16:creationId xmlns:a16="http://schemas.microsoft.com/office/drawing/2014/main" id="{8FFC4059-531D-7BF2-CC5B-B2E7BF0E68DB}"/>
              </a:ext>
            </a:extLst>
          </p:cNvPr>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Génesis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a:t>
            </a:r>
          </a:p>
          <a:p>
            <a:pPr marL="0" indent="0" algn="just">
              <a:spcBef>
                <a:spcPts val="0"/>
              </a:spcBef>
              <a:buNone/>
            </a:pP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8 </a:t>
            </a:r>
            <a:r>
              <a:rPr lang="es-CO" sz="3600" dirty="0">
                <a:effectLst>
                  <a:outerShdw blurRad="38100" dist="38100" dir="2700000" algn="tl">
                    <a:srgbClr val="000000">
                      <a:alpha val="43137"/>
                    </a:srgbClr>
                  </a:outerShdw>
                </a:effectLst>
              </a:rPr>
              <a:t>Pero Noé halló </a:t>
            </a:r>
            <a:r>
              <a:rPr lang="es-CO" sz="3600" b="1" u="sng" dirty="0">
                <a:solidFill>
                  <a:srgbClr val="FFFFCC"/>
                </a:solidFill>
                <a:effectLst>
                  <a:outerShdw blurRad="38100" dist="38100" dir="2700000" algn="tl">
                    <a:srgbClr val="000000">
                      <a:alpha val="43137"/>
                    </a:srgbClr>
                  </a:outerShdw>
                </a:effectLst>
              </a:rPr>
              <a:t>gracia</a:t>
            </a:r>
            <a:r>
              <a:rPr lang="es-CO" sz="3600" dirty="0">
                <a:effectLst>
                  <a:outerShdw blurRad="38100" dist="38100" dir="2700000" algn="tl">
                    <a:srgbClr val="000000">
                      <a:alpha val="43137"/>
                    </a:srgbClr>
                  </a:outerShdw>
                </a:effectLst>
              </a:rPr>
              <a:t> ante los ojos del Señor.</a:t>
            </a:r>
          </a:p>
          <a:p>
            <a:pPr marL="0" indent="0" algn="just">
              <a:spcBef>
                <a:spcPts val="0"/>
              </a:spcBef>
              <a:buNone/>
            </a:pPr>
            <a:r>
              <a:rPr lang="es-CO" sz="3600" dirty="0">
                <a:effectLst>
                  <a:outerShdw blurRad="38100" dist="38100" dir="2700000" algn="tl">
                    <a:srgbClr val="000000">
                      <a:alpha val="43137"/>
                    </a:srgbClr>
                  </a:outerShdw>
                </a:effectLst>
              </a:rPr>
              <a:t>9 Estas son las generaciones de Noé. Noé era un hombre justo, perfecto entre sus contemporáneos. Noé siempre andaba con Dios</a:t>
            </a:r>
            <a:r>
              <a:rPr lang="en-US" sz="36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D9C81FBC-FBF9-AC6C-F053-64F158A464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1496" y="3048000"/>
            <a:ext cx="1921008" cy="1828800"/>
          </a:xfrm>
          <a:prstGeom prst="rect">
            <a:avLst/>
          </a:prstGeom>
        </p:spPr>
      </p:pic>
    </p:spTree>
    <p:extLst>
      <p:ext uri="{BB962C8B-B14F-4D97-AF65-F5344CB8AC3E}">
        <p14:creationId xmlns:p14="http://schemas.microsoft.com/office/powerpoint/2010/main" val="135208732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B92D0D-59D9-4370-8593-A6BAC7C2FD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Génesis</a:t>
            </a:r>
            <a:r>
              <a:rPr lang="en-US" sz="4000" kern="1200" dirty="0">
                <a:solidFill>
                  <a:schemeClr val="tx2"/>
                </a:solidFill>
                <a:ea typeface="+mj-ea"/>
                <a:cs typeface="Calibri" panose="020F0502020204030204" pitchFamily="34" charset="0"/>
              </a:rPr>
              <a:t> 9:20-21</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20</a:t>
            </a:r>
            <a:r>
              <a:rPr lang="en-US" sz="3600" b="1" baseline="30000" dirty="0">
                <a:effectLst>
                  <a:outerShdw blurRad="38100" dist="38100" dir="2700000" algn="tl">
                    <a:srgbClr val="000000">
                      <a:alpha val="43137"/>
                    </a:srgbClr>
                  </a:outerShdw>
                </a:effectLst>
              </a:rPr>
              <a:t> </a:t>
            </a:r>
            <a:r>
              <a:rPr lang="es-CO" sz="3600" dirty="0">
                <a:effectLst>
                  <a:outerShdw blurRad="38100" dist="38100" dir="2700000" algn="tl">
                    <a:srgbClr val="000000">
                      <a:alpha val="43137"/>
                    </a:srgbClr>
                  </a:outerShdw>
                </a:effectLst>
              </a:rPr>
              <a:t>Noé comenzó a labrar la tierra, y plantó una viña. 21 Bebió el vino y se </a:t>
            </a:r>
            <a:r>
              <a:rPr lang="es-CO" sz="3600" b="1" u="sng" dirty="0">
                <a:solidFill>
                  <a:srgbClr val="FFFFCC"/>
                </a:solidFill>
                <a:effectLst>
                  <a:outerShdw blurRad="38100" dist="38100" dir="2700000" algn="tl">
                    <a:srgbClr val="000000">
                      <a:alpha val="43137"/>
                    </a:srgbClr>
                  </a:outerShdw>
                </a:effectLst>
              </a:rPr>
              <a:t>embriagó</a:t>
            </a:r>
            <a:r>
              <a:rPr lang="es-CO" sz="3600" dirty="0">
                <a:effectLst>
                  <a:outerShdw blurRad="38100" dist="38100" dir="2700000" algn="tl">
                    <a:srgbClr val="000000">
                      <a:alpha val="43137"/>
                    </a:srgbClr>
                  </a:outerShdw>
                </a:effectLst>
              </a:rPr>
              <a:t>, y se desnudó en medio de su tienda</a:t>
            </a:r>
            <a:r>
              <a:rPr lang="en-US" sz="3600" dirty="0">
                <a:effectLst>
                  <a:outerShdw blurRad="38100" dist="38100" dir="2700000" algn="tl">
                    <a:srgbClr val="000000">
                      <a:alpha val="43137"/>
                    </a:srgbClr>
                  </a:outerShdw>
                </a:effectLst>
              </a:rPr>
              <a:t>.”</a:t>
            </a:r>
          </a:p>
        </p:txBody>
      </p:sp>
      <p:pic>
        <p:nvPicPr>
          <p:cNvPr id="2" name="Picture 1">
            <a:extLst>
              <a:ext uri="{FF2B5EF4-FFF2-40B4-BE49-F238E27FC236}">
                <a16:creationId xmlns:a16="http://schemas.microsoft.com/office/drawing/2014/main" id="{A446B1F8-E327-4727-95BB-26009CB6B5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45035" y="2865120"/>
            <a:ext cx="2653931" cy="2011680"/>
          </a:xfrm>
          <a:prstGeom prst="rect">
            <a:avLst/>
          </a:prstGeom>
        </p:spPr>
      </p:pic>
    </p:spTree>
    <p:extLst>
      <p:ext uri="{BB962C8B-B14F-4D97-AF65-F5344CB8AC3E}">
        <p14:creationId xmlns:p14="http://schemas.microsoft.com/office/powerpoint/2010/main" val="14591487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2FC301-7854-4D51-9B0E-967618A676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1267" name="Rectangle 1027"/>
          <p:cNvSpPr>
            <a:spLocks noGrp="1" noChangeArrowheads="1"/>
          </p:cNvSpPr>
          <p:nvPr>
            <p:ph type="body" idx="1"/>
          </p:nvPr>
        </p:nvSpPr>
        <p:spPr>
          <a:xfrm>
            <a:off x="1828800" y="152400"/>
            <a:ext cx="5829300" cy="3200400"/>
          </a:xfrm>
        </p:spPr>
        <p:txBody>
          <a:bodyPr/>
          <a:lstStyle/>
          <a:p>
            <a:pPr algn="ctr" defTabSz="685800">
              <a:lnSpc>
                <a:spcPct val="90000"/>
              </a:lnSpc>
              <a:spcBef>
                <a:spcPts val="0"/>
              </a:spcBef>
              <a:spcAft>
                <a:spcPts val="1200"/>
              </a:spcAft>
              <a:buNone/>
              <a:defRPr/>
            </a:pPr>
            <a:r>
              <a:rPr lang="en-US" altLang="en-US" sz="4000" kern="1200" dirty="0">
                <a:solidFill>
                  <a:schemeClr val="tx2"/>
                </a:solidFill>
                <a:ea typeface="+mj-ea"/>
                <a:cs typeface="Calibri" panose="020F0502020204030204" pitchFamily="34" charset="0"/>
              </a:rPr>
              <a:t>Romanos 3:23</a:t>
            </a:r>
          </a:p>
          <a:p>
            <a:pPr marL="0" indent="0" algn="just" eaLnBrk="1" hangingPunct="1">
              <a:spcBef>
                <a:spcPts val="0"/>
              </a:spcBef>
              <a:buNone/>
              <a:defRPr/>
            </a:pPr>
            <a:r>
              <a:rPr lang="en-US" sz="3600" dirty="0">
                <a:effectLst>
                  <a:outerShdw blurRad="38100" dist="38100" dir="2700000" algn="tl">
                    <a:srgbClr val="000000">
                      <a:alpha val="43137"/>
                    </a:srgbClr>
                  </a:outerShdw>
                </a:effectLst>
              </a:rPr>
              <a:t>“</a:t>
            </a:r>
            <a:r>
              <a:rPr lang="es-CO" sz="3600" dirty="0">
                <a:effectLst>
                  <a:outerShdw blurRad="38100" dist="38100" dir="2700000" algn="tl">
                    <a:srgbClr val="000000">
                      <a:alpha val="43137"/>
                    </a:srgbClr>
                  </a:outerShdw>
                </a:effectLst>
              </a:rPr>
              <a:t>por cuanto </a:t>
            </a:r>
            <a:r>
              <a:rPr lang="es-CO" sz="3600" b="1" u="sng" dirty="0">
                <a:solidFill>
                  <a:srgbClr val="FFFFCC"/>
                </a:solidFill>
                <a:effectLst>
                  <a:outerShdw blurRad="38100" dist="38100" dir="2700000" algn="tl">
                    <a:srgbClr val="000000">
                      <a:alpha val="43137"/>
                    </a:srgbClr>
                  </a:outerShdw>
                </a:effectLst>
              </a:rPr>
              <a:t>todos</a:t>
            </a:r>
            <a:r>
              <a:rPr lang="es-CO" sz="3600" dirty="0">
                <a:effectLst>
                  <a:outerShdw blurRad="38100" dist="38100" dir="2700000" algn="tl">
                    <a:srgbClr val="000000">
                      <a:alpha val="43137"/>
                    </a:srgbClr>
                  </a:outerShdw>
                </a:effectLst>
              </a:rPr>
              <a:t> pecaron y no alcanzan la gloria de Dios</a:t>
            </a:r>
            <a:r>
              <a:rPr lang="en-US" altLang="en-US" sz="3600" dirty="0">
                <a:effectLst>
                  <a:outerShdw blurRad="38100" dist="38100" dir="2700000" algn="tl">
                    <a:srgbClr val="000000">
                      <a:alpha val="43137"/>
                    </a:srgbClr>
                  </a:outerShdw>
                </a:effectLst>
              </a:rPr>
              <a:t>.”</a:t>
            </a:r>
          </a:p>
        </p:txBody>
      </p:sp>
      <p:pic>
        <p:nvPicPr>
          <p:cNvPr id="6" name="Picture 1">
            <a:extLst>
              <a:ext uri="{FF2B5EF4-FFF2-40B4-BE49-F238E27FC236}">
                <a16:creationId xmlns:a16="http://schemas.microsoft.com/office/drawing/2014/main" id="{487A66E2-01B1-449B-81B6-C0B3683C0682}"/>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19401" y="2435349"/>
            <a:ext cx="3505200" cy="259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70807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72140-1BBB-0ECD-3452-AF44C8DA6D77}"/>
            </a:ext>
          </a:extLst>
        </p:cNvPr>
        <p:cNvGrpSpPr/>
        <p:nvPr/>
      </p:nvGrpSpPr>
      <p:grpSpPr>
        <a:xfrm>
          <a:off x="0" y="0"/>
          <a:ext cx="0" cy="0"/>
          <a:chOff x="0" y="0"/>
          <a:chExt cx="0" cy="0"/>
        </a:xfrm>
      </p:grpSpPr>
      <p:sp>
        <p:nvSpPr>
          <p:cNvPr id="7171" name="Rectangle 3">
            <a:extLst>
              <a:ext uri="{FF2B5EF4-FFF2-40B4-BE49-F238E27FC236}">
                <a16:creationId xmlns:a16="http://schemas.microsoft.com/office/drawing/2014/main" id="{74942FA9-4652-1E9E-D8B7-DF2004EE1640}"/>
              </a:ext>
            </a:extLst>
          </p:cNvPr>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rPr>
              <a:t>Génesis 1-11 (cuatro eventos)</a:t>
            </a:r>
          </a:p>
          <a:p>
            <a:pPr marL="914400" lvl="1" indent="-457200" eaLnBrk="1" hangingPunct="1">
              <a:spcBef>
                <a:spcPts val="0"/>
              </a:spcBef>
              <a:spcAft>
                <a:spcPts val="3000"/>
              </a:spcAft>
              <a:buSzPct val="100000"/>
              <a:buFont typeface="+mj-lt"/>
              <a:buAutoNum type="alphaUcPeriod"/>
              <a:defRPr/>
            </a:pPr>
            <a:r>
              <a:rPr lang="en-US" dirty="0"/>
              <a:t>Creación (1-2)</a:t>
            </a:r>
          </a:p>
          <a:p>
            <a:pPr marL="914400" lvl="1" indent="-457200" eaLnBrk="1" hangingPunct="1">
              <a:spcBef>
                <a:spcPts val="0"/>
              </a:spcBef>
              <a:spcAft>
                <a:spcPts val="3000"/>
              </a:spcAft>
              <a:buSzPct val="100000"/>
              <a:buFont typeface="+mj-lt"/>
              <a:buAutoNum type="alphaUcPeriod"/>
              <a:defRPr/>
            </a:pPr>
            <a:r>
              <a:rPr lang="en-US" b="1" u="sng" dirty="0">
                <a:solidFill>
                  <a:srgbClr val="FFFFCC"/>
                </a:solidFill>
              </a:rPr>
              <a:t>Caída (3-5)</a:t>
            </a:r>
          </a:p>
          <a:p>
            <a:pPr marL="914400" lvl="1" indent="-457200" eaLnBrk="1" hangingPunct="1">
              <a:spcBef>
                <a:spcPts val="0"/>
              </a:spcBef>
              <a:spcAft>
                <a:spcPts val="3000"/>
              </a:spcAft>
              <a:buSzPct val="100000"/>
              <a:buFont typeface="+mj-lt"/>
              <a:buAutoNum type="alphaUcPeriod"/>
              <a:defRPr/>
            </a:pPr>
            <a:r>
              <a:rPr lang="en-US" dirty="0"/>
              <a:t>Diluvio (6-9)</a:t>
            </a:r>
          </a:p>
          <a:p>
            <a:pPr marL="914400" lvl="1" indent="-457200" eaLnBrk="1" hangingPunct="1">
              <a:spcBef>
                <a:spcPts val="0"/>
              </a:spcBef>
              <a:spcAft>
                <a:spcPts val="3000"/>
              </a:spcAft>
              <a:buSzPct val="100000"/>
              <a:buFont typeface="+mj-lt"/>
              <a:buAutoNum type="alphaUcPeriod"/>
              <a:defRPr/>
            </a:pPr>
            <a:r>
              <a:rPr lang="en-US" dirty="0"/>
              <a:t>Dispersión nacional (10-11)</a:t>
            </a:r>
          </a:p>
        </p:txBody>
      </p:sp>
      <p:pic>
        <p:nvPicPr>
          <p:cNvPr id="2" name="Picture 4" descr="5 Bible Lessons to Learn From the Book of Genesis | Jack Wellman">
            <a:extLst>
              <a:ext uri="{FF2B5EF4-FFF2-40B4-BE49-F238E27FC236}">
                <a16:creationId xmlns:a16="http://schemas.microsoft.com/office/drawing/2014/main" id="{24F72A46-1322-E173-7DB3-D9807623041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C45D1130-7353-36DF-255F-D655CB009AF3}"/>
              </a:ext>
            </a:extLst>
          </p:cNvPr>
          <p:cNvSpPr>
            <a:spLocks noGrp="1" noChangeArrowheads="1"/>
          </p:cNvSpPr>
          <p:nvPr>
            <p:ph type="title"/>
          </p:nvPr>
        </p:nvSpPr>
        <p:spPr>
          <a:xfrm>
            <a:off x="2324100" y="223837"/>
            <a:ext cx="5219700" cy="914400"/>
          </a:xfrm>
        </p:spPr>
        <p:txBody>
          <a:bodyPr/>
          <a:lstStyle/>
          <a:p>
            <a:pPr algn="ctr" eaLnBrk="1" hangingPunct="1"/>
            <a:r>
              <a:rPr lang="en-US" sz="3600" dirty="0"/>
              <a:t>ESTRUCTURA DEL GÉNESIS</a:t>
            </a:r>
          </a:p>
        </p:txBody>
      </p:sp>
    </p:spTree>
    <p:extLst>
      <p:ext uri="{BB962C8B-B14F-4D97-AF65-F5344CB8AC3E}">
        <p14:creationId xmlns:p14="http://schemas.microsoft.com/office/powerpoint/2010/main" val="3787022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0E18D-82CF-5DAE-A2E0-80C6A4DC3EF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289245B-C4DC-8CB4-FF84-3F5F4C92DB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a:extLst>
              <a:ext uri="{FF2B5EF4-FFF2-40B4-BE49-F238E27FC236}">
                <a16:creationId xmlns:a16="http://schemas.microsoft.com/office/drawing/2014/main" id="{D7A2F89B-5ED2-503A-885F-3D9E407CD1DD}"/>
              </a:ext>
            </a:extLst>
          </p:cNvPr>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Génesis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a:t>
            </a:r>
          </a:p>
          <a:p>
            <a:pPr marL="0" indent="0" algn="just">
              <a:spcBef>
                <a:spcPts val="0"/>
              </a:spcBef>
              <a:buNone/>
            </a:pP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8 </a:t>
            </a:r>
            <a:r>
              <a:rPr lang="es-CO" sz="3600" dirty="0">
                <a:effectLst>
                  <a:outerShdw blurRad="38100" dist="38100" dir="2700000" algn="tl">
                    <a:srgbClr val="000000">
                      <a:alpha val="43137"/>
                    </a:srgbClr>
                  </a:outerShdw>
                </a:effectLst>
              </a:rPr>
              <a:t>Pero Noé halló gracia ante los ojos del Señor.</a:t>
            </a:r>
          </a:p>
          <a:p>
            <a:pPr marL="0" indent="0" algn="just">
              <a:spcBef>
                <a:spcPts val="0"/>
              </a:spcBef>
              <a:buNone/>
            </a:pPr>
            <a:r>
              <a:rPr lang="es-CO" sz="3600" dirty="0">
                <a:effectLst>
                  <a:outerShdw blurRad="38100" dist="38100" dir="2700000" algn="tl">
                    <a:srgbClr val="000000">
                      <a:alpha val="43137"/>
                    </a:srgbClr>
                  </a:outerShdw>
                </a:effectLst>
              </a:rPr>
              <a:t>9 Estas son las generaciones de Noé. Noé era un hombre </a:t>
            </a:r>
            <a:r>
              <a:rPr lang="es-CO" sz="3600" b="1" u="sng" dirty="0">
                <a:solidFill>
                  <a:srgbClr val="FFFFCC"/>
                </a:solidFill>
                <a:effectLst>
                  <a:outerShdw blurRad="38100" dist="38100" dir="2700000" algn="tl">
                    <a:srgbClr val="000000">
                      <a:alpha val="43137"/>
                    </a:srgbClr>
                  </a:outerShdw>
                </a:effectLst>
              </a:rPr>
              <a:t>justo</a:t>
            </a:r>
            <a:r>
              <a:rPr lang="es-CO" sz="3600" dirty="0">
                <a:effectLst>
                  <a:outerShdw blurRad="38100" dist="38100" dir="2700000" algn="tl">
                    <a:srgbClr val="000000">
                      <a:alpha val="43137"/>
                    </a:srgbClr>
                  </a:outerShdw>
                </a:effectLst>
              </a:rPr>
              <a:t>, </a:t>
            </a:r>
            <a:r>
              <a:rPr lang="es-CO" sz="3600" b="1" u="sng" dirty="0">
                <a:solidFill>
                  <a:srgbClr val="FFFFCC"/>
                </a:solidFill>
                <a:effectLst>
                  <a:outerShdw blurRad="38100" dist="38100" dir="2700000" algn="tl">
                    <a:srgbClr val="000000">
                      <a:alpha val="43137"/>
                    </a:srgbClr>
                  </a:outerShdw>
                </a:effectLst>
              </a:rPr>
              <a:t>perfecto</a:t>
            </a:r>
            <a:r>
              <a:rPr lang="es-CO" sz="3600" dirty="0">
                <a:effectLst>
                  <a:outerShdw blurRad="38100" dist="38100" dir="2700000" algn="tl">
                    <a:srgbClr val="000000">
                      <a:alpha val="43137"/>
                    </a:srgbClr>
                  </a:outerShdw>
                </a:effectLst>
              </a:rPr>
              <a:t> entre sus contemporáneos. Noé siempre andaba con Dios</a:t>
            </a:r>
            <a:r>
              <a:rPr lang="en-US" sz="36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C60548B6-9950-2E08-6BEC-36924F2D8C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1496" y="3048000"/>
            <a:ext cx="1921008" cy="1828800"/>
          </a:xfrm>
          <a:prstGeom prst="rect">
            <a:avLst/>
          </a:prstGeom>
        </p:spPr>
      </p:pic>
    </p:spTree>
    <p:extLst>
      <p:ext uri="{BB962C8B-B14F-4D97-AF65-F5344CB8AC3E}">
        <p14:creationId xmlns:p14="http://schemas.microsoft.com/office/powerpoint/2010/main" val="71774182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Exodos 12:5</a:t>
            </a:r>
            <a:endParaRPr lang="en-US" sz="4000" kern="1200" dirty="0">
              <a:solidFill>
                <a:schemeClr val="tx2"/>
              </a:solidFill>
              <a:ea typeface="+mj-ea"/>
              <a:cs typeface="Calibri" panose="020F0502020204030204" pitchFamily="34" charset="0"/>
            </a:endParaRPr>
          </a:p>
          <a:p>
            <a:pPr marL="0" indent="0" algn="just">
              <a:spcBef>
                <a:spcPts val="0"/>
              </a:spcBef>
              <a:buNone/>
            </a:pPr>
            <a:r>
              <a:rPr lang="en-US" sz="3600" dirty="0"/>
              <a:t>“</a:t>
            </a:r>
            <a:r>
              <a:rPr lang="es-CO" sz="3600" dirty="0"/>
              <a:t>El cordero será un macho </a:t>
            </a:r>
            <a:r>
              <a:rPr lang="es-CO" sz="3600" b="1" u="sng" dirty="0">
                <a:solidFill>
                  <a:srgbClr val="FFFFCC"/>
                </a:solidFill>
              </a:rPr>
              <a:t>sin defecto</a:t>
            </a:r>
            <a:r>
              <a:rPr lang="es-CO" sz="3600" dirty="0"/>
              <a:t>, de un año. Lo apartarán de entre las ovejas o de entre las cabras</a:t>
            </a:r>
            <a:r>
              <a:rPr lang="en-US" sz="3600" dirty="0"/>
              <a:t>.”</a:t>
            </a:r>
            <a:endParaRPr lang="en-US" sz="3600" dirty="0">
              <a:effectLst>
                <a:outerShdw blurRad="38100" dist="38100" dir="2700000" algn="tl">
                  <a:srgbClr val="000000">
                    <a:alpha val="43137"/>
                  </a:srgbClr>
                </a:outerShdw>
              </a:effectLst>
              <a:latin typeface="Calibri" panose="020F0502020204030204" pitchFamily="34" charset="0"/>
            </a:endParaRPr>
          </a:p>
        </p:txBody>
      </p:sp>
      <p:pic>
        <p:nvPicPr>
          <p:cNvPr id="5" name="Picture 6" descr="Image result for passover lamb">
            <a:extLst>
              <a:ext uri="{FF2B5EF4-FFF2-40B4-BE49-F238E27FC236}">
                <a16:creationId xmlns:a16="http://schemas.microsoft.com/office/drawing/2014/main" id="{5FF4C3C5-0A6C-4DF0-BA2F-72A4F2DBBCD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71800" y="3000375"/>
            <a:ext cx="3200400" cy="1800225"/>
          </a:xfrm>
          <a:prstGeom prst="rect">
            <a:avLst/>
          </a:prstGeom>
          <a:noFill/>
        </p:spPr>
      </p:pic>
    </p:spTree>
    <p:extLst>
      <p:ext uri="{BB962C8B-B14F-4D97-AF65-F5344CB8AC3E}">
        <p14:creationId xmlns:p14="http://schemas.microsoft.com/office/powerpoint/2010/main" val="302696675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952EC2-7783-4129-AC71-819584C45C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Génesis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rPr>
              <a:t>»Pondré enemistad</a:t>
            </a:r>
          </a:p>
          <a:p>
            <a:pPr algn="just"/>
            <a:r>
              <a:rPr lang="es-CO" sz="3600" dirty="0">
                <a:effectLst>
                  <a:outerShdw blurRad="38100" dist="38100" dir="2700000" algn="tl">
                    <a:srgbClr val="000000">
                      <a:alpha val="43137"/>
                    </a:srgbClr>
                  </a:outerShdw>
                </a:effectLst>
                <a:latin typeface="Calibri" panose="020F0502020204030204" pitchFamily="34" charset="0"/>
              </a:rPr>
              <a:t>Entre tú y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rPr>
              <a:t>la mujer</a:t>
            </a:r>
            <a:r>
              <a:rPr lang="es-CO" sz="3600" dirty="0">
                <a:effectLst>
                  <a:outerShdw blurRad="38100" dist="38100" dir="2700000" algn="tl">
                    <a:srgbClr val="000000">
                      <a:alpha val="43137"/>
                    </a:srgbClr>
                  </a:outerShdw>
                </a:effectLst>
                <a:latin typeface="Calibri" panose="020F0502020204030204" pitchFamily="34" charset="0"/>
              </a:rPr>
              <a:t>,</a:t>
            </a:r>
          </a:p>
          <a:p>
            <a:pPr algn="just"/>
            <a:r>
              <a:rPr lang="es-CO" sz="3600" dirty="0">
                <a:effectLst>
                  <a:outerShdw blurRad="38100" dist="38100" dir="2700000" algn="tl">
                    <a:srgbClr val="000000">
                      <a:alpha val="43137"/>
                    </a:srgbClr>
                  </a:outerShdw>
                </a:effectLst>
                <a:latin typeface="Calibri" panose="020F0502020204030204" pitchFamily="34" charset="0"/>
              </a:rPr>
              <a:t>Y entre tu simiente y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rPr>
              <a:t>su simiente</a:t>
            </a:r>
            <a:r>
              <a:rPr lang="es-CO" sz="3600" dirty="0">
                <a:effectLst>
                  <a:outerShdw blurRad="38100" dist="38100" dir="2700000" algn="tl">
                    <a:srgbClr val="000000">
                      <a:alpha val="43137"/>
                    </a:srgbClr>
                  </a:outerShdw>
                </a:effectLst>
                <a:latin typeface="Calibri" panose="020F0502020204030204" pitchFamily="34" charset="0"/>
              </a:rPr>
              <a:t>;</a:t>
            </a:r>
          </a:p>
          <a:p>
            <a:pPr algn="just"/>
            <a:r>
              <a:rPr lang="es-CO" sz="3600" b="1" dirty="0">
                <a:solidFill>
                  <a:srgbClr val="FFFFCC"/>
                </a:solidFill>
                <a:effectLst>
                  <a:outerShdw blurRad="38100" dist="38100" dir="2700000" algn="tl">
                    <a:srgbClr val="000000">
                      <a:alpha val="43137"/>
                    </a:srgbClr>
                  </a:outerShdw>
                </a:effectLst>
                <a:latin typeface="Calibri" panose="020F0502020204030204" pitchFamily="34" charset="0"/>
              </a:rPr>
              <a:t>Él te herirá en la cabeza</a:t>
            </a:r>
            <a:r>
              <a:rPr lang="es-CO" sz="3600" dirty="0">
                <a:effectLst>
                  <a:outerShdw blurRad="38100" dist="38100" dir="2700000" algn="tl">
                    <a:srgbClr val="000000">
                      <a:alpha val="43137"/>
                    </a:srgbClr>
                  </a:outerShdw>
                </a:effectLst>
                <a:latin typeface="Calibri" panose="020F0502020204030204" pitchFamily="34" charset="0"/>
              </a:rPr>
              <a:t>,</a:t>
            </a:r>
          </a:p>
          <a:p>
            <a:pPr algn="just"/>
            <a:r>
              <a:rPr lang="es-CO" sz="3600" dirty="0">
                <a:effectLst>
                  <a:outerShdw blurRad="38100" dist="38100" dir="2700000" algn="tl">
                    <a:srgbClr val="000000">
                      <a:alpha val="43137"/>
                    </a:srgbClr>
                  </a:outerShdw>
                </a:effectLst>
                <a:latin typeface="Calibri" panose="020F0502020204030204" pitchFamily="34" charset="0"/>
              </a:rPr>
              <a:t>Y tú lo herirás en el talón»</a:t>
            </a:r>
            <a:r>
              <a:rPr lang="en-US" sz="3600" dirty="0">
                <a:effectLst>
                  <a:outerShdw blurRad="38100" dist="38100" dir="2700000" algn="tl">
                    <a:srgbClr val="000000">
                      <a:alpha val="43137"/>
                    </a:srgbClr>
                  </a:outerShdw>
                </a:effectLst>
                <a:latin typeface="Calibri" panose="020F0502020204030204" pitchFamily="34" charset="0"/>
              </a:rPr>
              <a:t>.</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2F0D0ED2-528D-47B9-8B00-668A647BEF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29400" y="875863"/>
            <a:ext cx="2362200" cy="2755900"/>
          </a:xfrm>
          <a:prstGeom prst="rect">
            <a:avLst/>
          </a:prstGeom>
          <a:ln>
            <a:solidFill>
              <a:srgbClr val="FFFF00"/>
            </a:solidFill>
          </a:ln>
          <a:effectLst>
            <a:glow rad="101600">
              <a:srgbClr val="FFFFCC">
                <a:alpha val="60000"/>
              </a:srgbClr>
            </a:glow>
          </a:effectLst>
        </p:spPr>
      </p:pic>
    </p:spTree>
    <p:extLst>
      <p:ext uri="{BB962C8B-B14F-4D97-AF65-F5344CB8AC3E}">
        <p14:creationId xmlns:p14="http://schemas.microsoft.com/office/powerpoint/2010/main" val="105542758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3"/>
          <p:cNvSpPr>
            <a:spLocks noGrp="1" noChangeArrowheads="1"/>
          </p:cNvSpPr>
          <p:nvPr>
            <p:ph type="body" idx="1"/>
          </p:nvPr>
        </p:nvSpPr>
        <p:spPr>
          <a:xfrm>
            <a:off x="2228850" y="1577961"/>
            <a:ext cx="4686300" cy="2917839"/>
          </a:xfrm>
        </p:spPr>
        <p:txBody>
          <a:bodyPr/>
          <a:lstStyle/>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Población – Gén. 6:1</a:t>
            </a:r>
          </a:p>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Procreación – Gén. 6:2</a:t>
            </a:r>
          </a:p>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Paciencia – Gén. 6:3</a:t>
            </a:r>
          </a:p>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Producto – Gén. 6:4</a:t>
            </a:r>
          </a:p>
        </p:txBody>
      </p:sp>
      <p:sp>
        <p:nvSpPr>
          <p:cNvPr id="6" name="Rectangle 2">
            <a:extLst>
              <a:ext uri="{FF2B5EF4-FFF2-40B4-BE49-F238E27FC236}">
                <a16:creationId xmlns:a16="http://schemas.microsoft.com/office/drawing/2014/main" id="{95BBE15D-B167-4B77-979D-E98A1F8AB3CA}"/>
              </a:ext>
            </a:extLst>
          </p:cNvPr>
          <p:cNvSpPr txBox="1">
            <a:spLocks noChangeArrowheads="1"/>
          </p:cNvSpPr>
          <p:nvPr/>
        </p:nvSpPr>
        <p:spPr bwMode="auto">
          <a:xfrm>
            <a:off x="1752600" y="228600"/>
            <a:ext cx="563880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buClr>
                <a:srgbClr val="CC66FF"/>
              </a:buClr>
            </a:pPr>
            <a:r>
              <a:rPr lang="en-US" sz="3600" dirty="0">
                <a:effectLst>
                  <a:outerShdw blurRad="38100" dist="38100" dir="2700000" algn="tl">
                    <a:srgbClr val="000000">
                      <a:alpha val="43137"/>
                    </a:srgbClr>
                  </a:outerShdw>
                </a:effectLst>
              </a:rPr>
              <a:t>A. El Pecado Específico</a:t>
            </a:r>
            <a:br>
              <a:rPr lang="en-US" sz="3600" kern="0" dirty="0">
                <a:effectLst>
                  <a:outerShdw blurRad="38100" dist="38100" dir="2700000" algn="tl">
                    <a:srgbClr val="000000">
                      <a:alpha val="43137"/>
                    </a:srgbClr>
                  </a:outerShdw>
                </a:effectLst>
              </a:rPr>
            </a:br>
            <a:r>
              <a:rPr lang="en-US" sz="2800" kern="0" dirty="0">
                <a:solidFill>
                  <a:schemeClr val="tx1"/>
                </a:solidFill>
              </a:rPr>
              <a:t>(6:1-4)</a:t>
            </a:r>
            <a:endParaRPr lang="en-US" sz="2800" kern="0" dirty="0">
              <a:solidFill>
                <a:schemeClr val="tx1"/>
              </a:solidFill>
              <a:effectLst>
                <a:outerShdw blurRad="38100" dist="38100" dir="2700000" algn="tl">
                  <a:srgbClr val="000000">
                    <a:alpha val="43137"/>
                  </a:srgbClr>
                </a:outerShdw>
              </a:effectLst>
              <a:ea typeface="+mn-ea"/>
              <a:cs typeface="+mn-cs"/>
            </a:endParaRPr>
          </a:p>
        </p:txBody>
      </p:sp>
      <p:pic>
        <p:nvPicPr>
          <p:cNvPr id="7" name="Picture 7" descr="clip0095">
            <a:extLst>
              <a:ext uri="{FF2B5EF4-FFF2-40B4-BE49-F238E27FC236}">
                <a16:creationId xmlns:a16="http://schemas.microsoft.com/office/drawing/2014/main" id="{59D11833-CA30-480F-9387-1832A0863D2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86546" y="4724400"/>
            <a:ext cx="2770909" cy="1828800"/>
          </a:xfrm>
          <a:prstGeom prst="rect">
            <a:avLst/>
          </a:prstGeom>
          <a:noFill/>
          <a:ln w="9525">
            <a:noFill/>
            <a:miter lim="800000"/>
            <a:headEnd/>
            <a:tailEnd/>
          </a:ln>
          <a:effectLst/>
        </p:spPr>
      </p:pic>
      <p:pic>
        <p:nvPicPr>
          <p:cNvPr id="2" name="Picture 1">
            <a:extLst>
              <a:ext uri="{FF2B5EF4-FFF2-40B4-BE49-F238E27FC236}">
                <a16:creationId xmlns:a16="http://schemas.microsoft.com/office/drawing/2014/main" id="{E60D7ADD-D073-F9B4-BDC5-4386857FF9D8}"/>
              </a:ext>
            </a:extLst>
          </p:cNvPr>
          <p:cNvPicPr>
            <a:picLocks noChangeAspect="1"/>
          </p:cNvPicPr>
          <p:nvPr/>
        </p:nvPicPr>
        <p:blipFill>
          <a:blip r:embed="rId3"/>
          <a:stretch>
            <a:fillRect/>
          </a:stretch>
        </p:blipFill>
        <p:spPr>
          <a:xfrm>
            <a:off x="7315200" y="76092"/>
            <a:ext cx="1743607" cy="1249788"/>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2819400" y="228600"/>
            <a:ext cx="3276600" cy="9448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Noé fué librado</a:t>
            </a:r>
          </a:p>
        </p:txBody>
      </p:sp>
      <p:sp>
        <p:nvSpPr>
          <p:cNvPr id="43011" name="Rectangle 3"/>
          <p:cNvSpPr>
            <a:spLocks noGrp="1" noChangeArrowheads="1"/>
          </p:cNvSpPr>
          <p:nvPr>
            <p:ph type="body" idx="1"/>
          </p:nvPr>
        </p:nvSpPr>
        <p:spPr>
          <a:xfrm>
            <a:off x="1232694" y="1946275"/>
            <a:ext cx="6678612" cy="4114800"/>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Gén 3:15</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Gén 5:1 (Adán) to Gén. 5:32 (Noé)</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Gén 6:9</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Gén 7:1</a:t>
            </a:r>
          </a:p>
        </p:txBody>
      </p:sp>
      <p:pic>
        <p:nvPicPr>
          <p:cNvPr id="2" name="Picture 1">
            <a:extLst>
              <a:ext uri="{FF2B5EF4-FFF2-40B4-BE49-F238E27FC236}">
                <a16:creationId xmlns:a16="http://schemas.microsoft.com/office/drawing/2014/main" id="{74C2D7A9-1A29-E4A6-F483-83C17BCB6139}"/>
              </a:ext>
            </a:extLst>
          </p:cNvPr>
          <p:cNvPicPr>
            <a:picLocks noChangeAspect="1"/>
          </p:cNvPicPr>
          <p:nvPr/>
        </p:nvPicPr>
        <p:blipFill>
          <a:blip r:embed="rId2"/>
          <a:stretch>
            <a:fillRect/>
          </a:stretch>
        </p:blipFill>
        <p:spPr>
          <a:xfrm>
            <a:off x="7315200" y="76146"/>
            <a:ext cx="1743607" cy="1249788"/>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09B1E-4FC0-EC42-4D23-B49FB98EA26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0F66C1E-0E94-D9B4-269D-A46ABAF35A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a:extLst>
              <a:ext uri="{FF2B5EF4-FFF2-40B4-BE49-F238E27FC236}">
                <a16:creationId xmlns:a16="http://schemas.microsoft.com/office/drawing/2014/main" id="{94CCE4B4-E5F8-2E6D-B064-059AFB611619}"/>
              </a:ext>
            </a:extLst>
          </p:cNvPr>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Génesis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a:t>
            </a:r>
          </a:p>
          <a:p>
            <a:pPr marL="0" indent="0" algn="just">
              <a:spcBef>
                <a:spcPts val="0"/>
              </a:spcBef>
              <a:buNone/>
            </a:pP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8 </a:t>
            </a:r>
            <a:r>
              <a:rPr lang="es-CO" sz="3600" dirty="0">
                <a:effectLst>
                  <a:outerShdw blurRad="38100" dist="38100" dir="2700000" algn="tl">
                    <a:srgbClr val="000000">
                      <a:alpha val="43137"/>
                    </a:srgbClr>
                  </a:outerShdw>
                </a:effectLst>
              </a:rPr>
              <a:t>Pero Noé halló gracia ante los ojos del Señor.</a:t>
            </a:r>
          </a:p>
          <a:p>
            <a:pPr marL="0" indent="0" algn="just">
              <a:spcBef>
                <a:spcPts val="0"/>
              </a:spcBef>
              <a:buNone/>
            </a:pPr>
            <a:r>
              <a:rPr lang="es-CO" sz="3600" dirty="0">
                <a:effectLst>
                  <a:outerShdw blurRad="38100" dist="38100" dir="2700000" algn="tl">
                    <a:srgbClr val="000000">
                      <a:alpha val="43137"/>
                    </a:srgbClr>
                  </a:outerShdw>
                </a:effectLst>
              </a:rPr>
              <a:t>9 </a:t>
            </a:r>
            <a:r>
              <a:rPr lang="es-CO" sz="3600" b="1" u="sng" dirty="0">
                <a:solidFill>
                  <a:srgbClr val="FFFFCC"/>
                </a:solidFill>
                <a:effectLst>
                  <a:outerShdw blurRad="38100" dist="38100" dir="2700000" algn="tl">
                    <a:srgbClr val="000000">
                      <a:alpha val="43137"/>
                    </a:srgbClr>
                  </a:outerShdw>
                </a:effectLst>
              </a:rPr>
              <a:t>Estas son las generaciones de Noé</a:t>
            </a:r>
            <a:r>
              <a:rPr lang="es-CO" sz="3600" dirty="0">
                <a:effectLst>
                  <a:outerShdw blurRad="38100" dist="38100" dir="2700000" algn="tl">
                    <a:srgbClr val="000000">
                      <a:alpha val="43137"/>
                    </a:srgbClr>
                  </a:outerShdw>
                </a:effectLst>
              </a:rPr>
              <a:t>. Noé era un hombre justo, perfecto entre sus contemporáneos. Noé siempre andaba con Dios</a:t>
            </a:r>
            <a:r>
              <a:rPr lang="en-US" sz="36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56D3D7AE-7FB5-C1DF-7D80-D3E1BCAAB7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1496" y="3048000"/>
            <a:ext cx="1921008" cy="1828800"/>
          </a:xfrm>
          <a:prstGeom prst="rect">
            <a:avLst/>
          </a:prstGeom>
        </p:spPr>
      </p:pic>
    </p:spTree>
    <p:extLst>
      <p:ext uri="{BB962C8B-B14F-4D97-AF65-F5344CB8AC3E}">
        <p14:creationId xmlns:p14="http://schemas.microsoft.com/office/powerpoint/2010/main" val="58960558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685800" y="228600"/>
            <a:ext cx="7772400" cy="914400"/>
          </a:xfrm>
        </p:spPr>
        <p:txBody>
          <a:bodyPr/>
          <a:lstStyle/>
          <a:p>
            <a:pPr algn="ctr" eaLnBrk="1" hangingPunct="1"/>
            <a:r>
              <a:rPr lang="en-US" sz="3600" i="1" dirty="0"/>
              <a:t>Toledoth</a:t>
            </a:r>
            <a:r>
              <a:rPr lang="en-US" sz="3200" dirty="0"/>
              <a:t> </a:t>
            </a:r>
            <a:br>
              <a:rPr lang="en-US" sz="3200" dirty="0"/>
            </a:br>
            <a:r>
              <a:rPr lang="en-US" sz="2000" i="1" dirty="0">
                <a:solidFill>
                  <a:schemeClr val="tx1"/>
                </a:solidFill>
              </a:rPr>
              <a:t>“</a:t>
            </a:r>
            <a:r>
              <a:rPr lang="es-CO" sz="2000" i="1" dirty="0">
                <a:solidFill>
                  <a:schemeClr val="tx1"/>
                </a:solidFill>
              </a:rPr>
              <a:t>Este es el relato de las generaciones de</a:t>
            </a:r>
            <a:r>
              <a:rPr lang="en-US" sz="2000" i="1" dirty="0">
                <a:solidFill>
                  <a:schemeClr val="tx1"/>
                </a:solidFill>
              </a:rPr>
              <a:t>…”</a:t>
            </a:r>
            <a:endParaRPr lang="en-US" sz="2400" i="1" dirty="0">
              <a:solidFill>
                <a:schemeClr val="tx1"/>
              </a:solidFill>
            </a:endParaRPr>
          </a:p>
        </p:txBody>
      </p:sp>
      <p:sp>
        <p:nvSpPr>
          <p:cNvPr id="6147" name="Rectangle 3"/>
          <p:cNvSpPr>
            <a:spLocks noGrp="1" noChangeArrowheads="1"/>
          </p:cNvSpPr>
          <p:nvPr>
            <p:ph type="body" idx="1"/>
          </p:nvPr>
        </p:nvSpPr>
        <p:spPr>
          <a:xfrm>
            <a:off x="685800" y="1219200"/>
            <a:ext cx="7772400" cy="5562600"/>
          </a:xfrm>
        </p:spPr>
        <p:txBody>
          <a:bodyPr/>
          <a:lstStyle/>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Introducción a las generaciones (1:1–2:3)</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del cielo y la tierra  (2:4–4:26)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de Adán (5:1–6:8)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de Noé (6:9–9:29) </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de los hijos de Noé (10:1–11:9)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Sem (11:10–26)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Taré (11:27–25:11)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Ismael (25:12-18)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Isaac (25:19–35:29)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Esaú (36:1–37:1)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Jacob (37:2–50:26)</a:t>
            </a:r>
            <a:endParaRPr lang="en-US" sz="28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C297F-3133-8DB4-EEAC-AFE42F333DBC}"/>
            </a:ext>
          </a:extLst>
        </p:cNvPr>
        <p:cNvGrpSpPr/>
        <p:nvPr/>
      </p:nvGrpSpPr>
      <p:grpSpPr>
        <a:xfrm>
          <a:off x="0" y="0"/>
          <a:ext cx="0" cy="0"/>
          <a:chOff x="0" y="0"/>
          <a:chExt cx="0" cy="0"/>
        </a:xfrm>
      </p:grpSpPr>
      <p:sp>
        <p:nvSpPr>
          <p:cNvPr id="27649" name="Rectangle 2">
            <a:extLst>
              <a:ext uri="{FF2B5EF4-FFF2-40B4-BE49-F238E27FC236}">
                <a16:creationId xmlns:a16="http://schemas.microsoft.com/office/drawing/2014/main" id="{B2BAF97F-0FB3-4768-965A-3D6032C4DB1F}"/>
              </a:ext>
            </a:extLst>
          </p:cNvPr>
          <p:cNvSpPr>
            <a:spLocks noGrp="1" noChangeArrowheads="1"/>
          </p:cNvSpPr>
          <p:nvPr>
            <p:ph type="title"/>
          </p:nvPr>
        </p:nvSpPr>
        <p:spPr>
          <a:xfrm>
            <a:off x="685800" y="228600"/>
            <a:ext cx="7772400" cy="914400"/>
          </a:xfrm>
        </p:spPr>
        <p:txBody>
          <a:bodyPr/>
          <a:lstStyle/>
          <a:p>
            <a:pPr algn="ctr" eaLnBrk="1" hangingPunct="1"/>
            <a:r>
              <a:rPr lang="en-US" sz="3600" i="1" dirty="0"/>
              <a:t>Toledoth</a:t>
            </a:r>
            <a:r>
              <a:rPr lang="en-US" sz="3200" dirty="0"/>
              <a:t> </a:t>
            </a:r>
            <a:br>
              <a:rPr lang="en-US" sz="3200" dirty="0"/>
            </a:br>
            <a:r>
              <a:rPr lang="en-US" sz="2000" i="1" dirty="0">
                <a:solidFill>
                  <a:schemeClr val="tx1"/>
                </a:solidFill>
              </a:rPr>
              <a:t>“</a:t>
            </a:r>
            <a:r>
              <a:rPr lang="es-CO" sz="2000" i="1" dirty="0">
                <a:solidFill>
                  <a:schemeClr val="tx1"/>
                </a:solidFill>
              </a:rPr>
              <a:t>Este es el relato de las generaciones de</a:t>
            </a:r>
            <a:r>
              <a:rPr lang="en-US" sz="2000" i="1" dirty="0">
                <a:solidFill>
                  <a:schemeClr val="tx1"/>
                </a:solidFill>
              </a:rPr>
              <a:t>…”</a:t>
            </a:r>
            <a:endParaRPr lang="en-US" sz="2400" i="1" dirty="0">
              <a:solidFill>
                <a:schemeClr val="tx1"/>
              </a:solidFill>
            </a:endParaRPr>
          </a:p>
        </p:txBody>
      </p:sp>
      <p:sp>
        <p:nvSpPr>
          <p:cNvPr id="6147" name="Rectangle 3">
            <a:extLst>
              <a:ext uri="{FF2B5EF4-FFF2-40B4-BE49-F238E27FC236}">
                <a16:creationId xmlns:a16="http://schemas.microsoft.com/office/drawing/2014/main" id="{091F80B0-B25B-49AF-CFD3-D46A0768FC52}"/>
              </a:ext>
            </a:extLst>
          </p:cNvPr>
          <p:cNvSpPr>
            <a:spLocks noGrp="1" noChangeArrowheads="1"/>
          </p:cNvSpPr>
          <p:nvPr>
            <p:ph type="body" idx="1"/>
          </p:nvPr>
        </p:nvSpPr>
        <p:spPr>
          <a:xfrm>
            <a:off x="685800" y="1219200"/>
            <a:ext cx="7772400" cy="5562600"/>
          </a:xfrm>
        </p:spPr>
        <p:txBody>
          <a:bodyPr/>
          <a:lstStyle/>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Introducción a las generaciones (1:1–2:3)</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del cielo y la tierra  (2:4–4:26)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de Adán (5:1–6:8)</a:t>
            </a:r>
          </a:p>
          <a:p>
            <a:pPr marL="571500" indent="-571500" eaLnBrk="1" hangingPunct="1">
              <a:spcBef>
                <a:spcPts val="0"/>
              </a:spcBef>
              <a:spcAft>
                <a:spcPts val="600"/>
              </a:spcAft>
              <a:buSzPct val="100000"/>
              <a:buFont typeface="+mj-lt"/>
              <a:buAutoNum type="arabicPeriod"/>
              <a:defRPr/>
            </a:pPr>
            <a:r>
              <a:rPr lang="en-US" sz="2800" b="1" u="sng" dirty="0">
                <a:solidFill>
                  <a:srgbClr val="FFFFCC"/>
                </a:solidFill>
                <a:cs typeface="Calibri" panose="020F0502020204030204" pitchFamily="34" charset="0"/>
              </a:rPr>
              <a:t>Generaciones de Noé (6:9–9:29) </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de los hijos de Noé (10:1–11:9)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Sem (11:10–26)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Taré (11:27–25:11)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Ismael (25:12-18)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Isaac (25:19–35:29)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Esaú (36:1–37:1)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Jacob (37:2–50:26)</a:t>
            </a:r>
            <a:endParaRPr lang="en-US" sz="2800" dirty="0"/>
          </a:p>
        </p:txBody>
      </p:sp>
    </p:spTree>
    <p:extLst>
      <p:ext uri="{BB962C8B-B14F-4D97-AF65-F5344CB8AC3E}">
        <p14:creationId xmlns:p14="http://schemas.microsoft.com/office/powerpoint/2010/main" val="27120426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3502"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B97DB-756E-183C-F47E-4E4EB555FC0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D82E4B2-F70D-FBAB-BD4B-B76CA440B61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a:extLst>
              <a:ext uri="{FF2B5EF4-FFF2-40B4-BE49-F238E27FC236}">
                <a16:creationId xmlns:a16="http://schemas.microsoft.com/office/drawing/2014/main" id="{5CDD6F5A-46EA-D910-A955-D3401AB7AD40}"/>
              </a:ext>
            </a:extLst>
          </p:cNvPr>
          <p:cNvSpPr>
            <a:spLocks noChangeArrowheads="1"/>
          </p:cNvSpPr>
          <p:nvPr/>
        </p:nvSpPr>
        <p:spPr bwMode="auto">
          <a:xfrm>
            <a:off x="0" y="0"/>
            <a:ext cx="9144000" cy="487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Lucas 1:1-4</a:t>
            </a:r>
          </a:p>
          <a:p>
            <a:pPr algn="just"/>
            <a:r>
              <a:rPr lang="en-US" altLang="en-US" sz="2900" dirty="0">
                <a:effectLst>
                  <a:outerShdw blurRad="38100" dist="38100" dir="2700000" algn="tl">
                    <a:srgbClr val="000000">
                      <a:alpha val="43137"/>
                    </a:srgbClr>
                  </a:outerShdw>
                </a:effectLst>
                <a:latin typeface="Calibri" panose="020F0502020204030204" pitchFamily="34" charset="0"/>
              </a:rPr>
              <a:t>“</a:t>
            </a:r>
            <a:r>
              <a:rPr lang="en-US" sz="2900" baseline="30000" dirty="0">
                <a:effectLst>
                  <a:outerShdw blurRad="38100" dist="38100" dir="2700000" algn="tl">
                    <a:srgbClr val="000000">
                      <a:alpha val="43137"/>
                    </a:srgbClr>
                  </a:outerShdw>
                </a:effectLst>
                <a:latin typeface="Calibri" panose="020F0502020204030204" pitchFamily="34" charset="0"/>
              </a:rPr>
              <a:t>1 </a:t>
            </a:r>
            <a:r>
              <a:rPr lang="es-CO" sz="2900" dirty="0">
                <a:effectLst>
                  <a:outerShdw blurRad="38100" dist="38100" dir="2700000" algn="tl">
                    <a:srgbClr val="000000">
                      <a:alpha val="43137"/>
                    </a:srgbClr>
                  </a:outerShdw>
                </a:effectLst>
                <a:latin typeface="Calibri" panose="020F0502020204030204" pitchFamily="34" charset="0"/>
              </a:rPr>
              <a:t>Por cuanto </a:t>
            </a:r>
            <a:r>
              <a:rPr lang="es-CO" sz="2900" b="1" u="sng" dirty="0">
                <a:solidFill>
                  <a:srgbClr val="FFFFCC"/>
                </a:solidFill>
                <a:effectLst>
                  <a:outerShdw blurRad="38100" dist="38100" dir="2700000" algn="tl">
                    <a:srgbClr val="000000">
                      <a:alpha val="43137"/>
                    </a:srgbClr>
                  </a:outerShdw>
                </a:effectLst>
                <a:latin typeface="Calibri" panose="020F0502020204030204" pitchFamily="34" charset="0"/>
              </a:rPr>
              <a:t>muchos han tratado de poner en orden y escribir una historia de las cosas que entre nosotros son muy ciertas</a:t>
            </a:r>
            <a:r>
              <a:rPr lang="es-CO" sz="2900" dirty="0">
                <a:effectLst>
                  <a:outerShdw blurRad="38100" dist="38100" dir="2700000" algn="tl">
                    <a:srgbClr val="000000">
                      <a:alpha val="43137"/>
                    </a:srgbClr>
                  </a:outerShdw>
                </a:effectLst>
                <a:latin typeface="Calibri" panose="020F0502020204030204" pitchFamily="34" charset="0"/>
              </a:rPr>
              <a:t>, 2 tal como nos las dieron a conocer los que desde el principio fueron </a:t>
            </a:r>
            <a:r>
              <a:rPr lang="es-CO" sz="2900" b="1" u="sng" dirty="0">
                <a:solidFill>
                  <a:srgbClr val="FFFFCC"/>
                </a:solidFill>
                <a:effectLst>
                  <a:outerShdw blurRad="38100" dist="38100" dir="2700000" algn="tl">
                    <a:srgbClr val="000000">
                      <a:alpha val="43137"/>
                    </a:srgbClr>
                  </a:outerShdw>
                </a:effectLst>
                <a:latin typeface="Calibri" panose="020F0502020204030204" pitchFamily="34" charset="0"/>
              </a:rPr>
              <a:t>testigos oculares</a:t>
            </a:r>
            <a:r>
              <a:rPr lang="es-CO" sz="2900" dirty="0">
                <a:effectLst>
                  <a:outerShdw blurRad="38100" dist="38100" dir="2700000" algn="tl">
                    <a:srgbClr val="000000">
                      <a:alpha val="43137"/>
                    </a:srgbClr>
                  </a:outerShdw>
                </a:effectLst>
                <a:latin typeface="Calibri" panose="020F0502020204030204" pitchFamily="34" charset="0"/>
              </a:rPr>
              <a:t> y ministros de la palabra, 3 también a mí me ha parecido conveniente, después de haberlo </a:t>
            </a:r>
            <a:r>
              <a:rPr lang="es-CO" sz="2900" b="1" u="sng" dirty="0">
                <a:solidFill>
                  <a:srgbClr val="FFFFCC"/>
                </a:solidFill>
                <a:effectLst>
                  <a:outerShdw blurRad="38100" dist="38100" dir="2700000" algn="tl">
                    <a:srgbClr val="000000">
                      <a:alpha val="43137"/>
                    </a:srgbClr>
                  </a:outerShdw>
                </a:effectLst>
                <a:latin typeface="Calibri" panose="020F0502020204030204" pitchFamily="34" charset="0"/>
              </a:rPr>
              <a:t>investigado</a:t>
            </a:r>
            <a:r>
              <a:rPr lang="es-CO" sz="2900" u="sng" dirty="0">
                <a:effectLst>
                  <a:outerShdw blurRad="38100" dist="38100" dir="2700000" algn="tl">
                    <a:srgbClr val="000000">
                      <a:alpha val="43137"/>
                    </a:srgbClr>
                  </a:outerShdw>
                </a:effectLst>
                <a:latin typeface="Calibri" panose="020F0502020204030204" pitchFamily="34" charset="0"/>
              </a:rPr>
              <a:t> </a:t>
            </a:r>
            <a:r>
              <a:rPr lang="es-CO" sz="2900" b="1" u="sng" dirty="0">
                <a:solidFill>
                  <a:srgbClr val="FFFFCC"/>
                </a:solidFill>
                <a:effectLst>
                  <a:outerShdw blurRad="38100" dist="38100" dir="2700000" algn="tl">
                    <a:srgbClr val="000000">
                      <a:alpha val="43137"/>
                    </a:srgbClr>
                  </a:outerShdw>
                </a:effectLst>
                <a:latin typeface="Calibri" panose="020F0502020204030204" pitchFamily="34" charset="0"/>
              </a:rPr>
              <a:t>todo con diligencia desde el principio</a:t>
            </a:r>
            <a:r>
              <a:rPr lang="es-CO" sz="2900" dirty="0">
                <a:effectLst>
                  <a:outerShdw blurRad="38100" dist="38100" dir="2700000" algn="tl">
                    <a:srgbClr val="000000">
                      <a:alpha val="43137"/>
                    </a:srgbClr>
                  </a:outerShdw>
                </a:effectLst>
                <a:latin typeface="Calibri" panose="020F0502020204030204" pitchFamily="34" charset="0"/>
              </a:rPr>
              <a:t>, escribírtelas ordenadamente, excelentísimo Teófilo, 4 para que sepas la verdad precisa acerca de las cosas que te han sido enseñadas</a:t>
            </a:r>
            <a:r>
              <a:rPr lang="en-US" sz="2900" dirty="0">
                <a:effectLst>
                  <a:outerShdw blurRad="38100" dist="38100" dir="2700000" algn="tl">
                    <a:srgbClr val="000000">
                      <a:alpha val="43137"/>
                    </a:srgbClr>
                  </a:outerShdw>
                </a:effectLst>
                <a:latin typeface="Calibri" panose="020F0502020204030204" pitchFamily="34" charset="0"/>
              </a:rPr>
              <a:t>.</a:t>
            </a:r>
            <a:r>
              <a:rPr lang="en-US" altLang="en-US" sz="29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57530520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6045B-2BCD-551A-E772-EC0EACCB360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7510B8A-B7CA-37A2-D11B-88121CD84E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a:extLst>
              <a:ext uri="{FF2B5EF4-FFF2-40B4-BE49-F238E27FC236}">
                <a16:creationId xmlns:a16="http://schemas.microsoft.com/office/drawing/2014/main" id="{05E3D046-D130-4750-67E0-CF181684F838}"/>
              </a:ext>
            </a:extLst>
          </p:cNvPr>
          <p:cNvSpPr>
            <a:spLocks noChangeArrowheads="1"/>
          </p:cNvSpPr>
          <p:nvPr/>
        </p:nvSpPr>
        <p:spPr bwMode="auto">
          <a:xfrm>
            <a:off x="0" y="0"/>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rPr>
              <a:t>»Pondré enemistad</a:t>
            </a:r>
          </a:p>
          <a:p>
            <a:pPr algn="just"/>
            <a:r>
              <a:rPr lang="es-CO" sz="3600" dirty="0">
                <a:effectLst>
                  <a:outerShdw blurRad="38100" dist="38100" dir="2700000" algn="tl">
                    <a:srgbClr val="000000">
                      <a:alpha val="43137"/>
                    </a:srgbClr>
                  </a:outerShdw>
                </a:effectLst>
                <a:latin typeface="Calibri" panose="020F0502020204030204" pitchFamily="34" charset="0"/>
              </a:rPr>
              <a:t>Entre tú y la mujer,</a:t>
            </a:r>
          </a:p>
          <a:p>
            <a:pPr algn="just"/>
            <a:r>
              <a:rPr lang="es-CO" sz="3600" dirty="0">
                <a:effectLst>
                  <a:outerShdw blurRad="38100" dist="38100" dir="2700000" algn="tl">
                    <a:srgbClr val="000000">
                      <a:alpha val="43137"/>
                    </a:srgbClr>
                  </a:outerShdw>
                </a:effectLst>
                <a:latin typeface="Calibri" panose="020F0502020204030204" pitchFamily="34" charset="0"/>
              </a:rPr>
              <a:t>Y entre tu simiente y su simiente;</a:t>
            </a:r>
          </a:p>
          <a:p>
            <a:pPr algn="just"/>
            <a:r>
              <a:rPr lang="es-CO" sz="3600" dirty="0">
                <a:effectLst>
                  <a:outerShdw blurRad="38100" dist="38100" dir="2700000" algn="tl">
                    <a:srgbClr val="000000">
                      <a:alpha val="43137"/>
                    </a:srgbClr>
                  </a:outerShdw>
                </a:effectLst>
                <a:latin typeface="Calibri" panose="020F0502020204030204" pitchFamily="34" charset="0"/>
              </a:rPr>
              <a:t>Él te herirá en la cabeza,</a:t>
            </a:r>
          </a:p>
          <a:p>
            <a:pPr algn="just"/>
            <a:r>
              <a:rPr lang="es-CO" sz="3600" dirty="0">
                <a:effectLst>
                  <a:outerShdw blurRad="38100" dist="38100" dir="2700000" algn="tl">
                    <a:srgbClr val="000000">
                      <a:alpha val="43137"/>
                    </a:srgbClr>
                  </a:outerShdw>
                </a:effectLst>
                <a:latin typeface="Calibri" panose="020F0502020204030204" pitchFamily="34" charset="0"/>
              </a:rPr>
              <a:t>Y tú lo herirás en el talón».</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BAEF4745-9FDE-E5A8-B85D-387F864A31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58000" y="1371600"/>
            <a:ext cx="1755648" cy="1828800"/>
          </a:xfrm>
          <a:prstGeom prst="rect">
            <a:avLst/>
          </a:prstGeom>
        </p:spPr>
      </p:pic>
    </p:spTree>
    <p:extLst>
      <p:ext uri="{BB962C8B-B14F-4D97-AF65-F5344CB8AC3E}">
        <p14:creationId xmlns:p14="http://schemas.microsoft.com/office/powerpoint/2010/main" val="111165508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3F246-CDC7-CF7C-1437-057777EE0781}"/>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D99A5CAA-948F-4E68-B2F0-87515C6D7F2D}"/>
              </a:ext>
            </a:extLst>
          </p:cNvPr>
          <p:cNvSpPr>
            <a:spLocks noGrp="1" noChangeArrowheads="1"/>
          </p:cNvSpPr>
          <p:nvPr>
            <p:ph type="title"/>
          </p:nvPr>
        </p:nvSpPr>
        <p:spPr>
          <a:xfrm>
            <a:off x="2771774" y="228600"/>
            <a:ext cx="4010025"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II. La Gracia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6:8-10)</a:t>
            </a:r>
          </a:p>
        </p:txBody>
      </p:sp>
      <p:sp>
        <p:nvSpPr>
          <p:cNvPr id="124931" name="Rectangle 3">
            <a:extLst>
              <a:ext uri="{FF2B5EF4-FFF2-40B4-BE49-F238E27FC236}">
                <a16:creationId xmlns:a16="http://schemas.microsoft.com/office/drawing/2014/main" id="{829D37D6-8ED8-5A4E-9ADE-F5CAC184966C}"/>
              </a:ext>
            </a:extLst>
          </p:cNvPr>
          <p:cNvSpPr>
            <a:spLocks noGrp="1" noChangeArrowheads="1"/>
          </p:cNvSpPr>
          <p:nvPr>
            <p:ph type="body" idx="1"/>
          </p:nvPr>
        </p:nvSpPr>
        <p:spPr>
          <a:xfrm>
            <a:off x="1981200" y="2057400"/>
            <a:ext cx="5791200" cy="28194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El objeto (6:8)</a:t>
            </a:r>
          </a:p>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Los resultados (6:9)</a:t>
            </a:r>
          </a:p>
          <a:p>
            <a:pPr marL="461963" lvl="1" indent="-457200" eaLnBrk="1" hangingPunct="1">
              <a:spcBef>
                <a:spcPts val="0"/>
              </a:spcBef>
              <a:spcAft>
                <a:spcPts val="3000"/>
              </a:spcAft>
              <a:buClr>
                <a:srgbClr val="CC66FF"/>
              </a:buClr>
              <a:buSzPct val="100000"/>
              <a:buFont typeface="+mj-lt"/>
              <a:buAutoNum type="alphaUcPeriod"/>
              <a:defRPr/>
            </a:pPr>
            <a:r>
              <a:rPr lang="en-US" sz="3600" b="1" u="sng" dirty="0">
                <a:solidFill>
                  <a:srgbClr val="FFFFCC"/>
                </a:solidFill>
                <a:effectLst>
                  <a:outerShdw blurRad="38100" dist="38100" dir="2700000" algn="tl">
                    <a:srgbClr val="000000">
                      <a:alpha val="43137"/>
                    </a:srgbClr>
                  </a:outerShdw>
                </a:effectLst>
              </a:rPr>
              <a:t>Los descendientes (6:10)</a:t>
            </a:r>
          </a:p>
        </p:txBody>
      </p:sp>
      <p:pic>
        <p:nvPicPr>
          <p:cNvPr id="2" name="Picture 1">
            <a:extLst>
              <a:ext uri="{FF2B5EF4-FFF2-40B4-BE49-F238E27FC236}">
                <a16:creationId xmlns:a16="http://schemas.microsoft.com/office/drawing/2014/main" id="{E7C3B1BE-2648-46AF-F63C-983ABCE02DF5}"/>
              </a:ext>
            </a:extLst>
          </p:cNvPr>
          <p:cNvPicPr>
            <a:picLocks noChangeAspect="1"/>
          </p:cNvPicPr>
          <p:nvPr/>
        </p:nvPicPr>
        <p:blipFill>
          <a:blip r:embed="rId2"/>
          <a:stretch>
            <a:fillRect/>
          </a:stretch>
        </p:blipFill>
        <p:spPr>
          <a:xfrm>
            <a:off x="7315200" y="96862"/>
            <a:ext cx="1743607" cy="1249788"/>
          </a:xfrm>
          <a:prstGeom prst="rect">
            <a:avLst/>
          </a:prstGeom>
        </p:spPr>
      </p:pic>
    </p:spTree>
    <p:extLst>
      <p:ext uri="{BB962C8B-B14F-4D97-AF65-F5344CB8AC3E}">
        <p14:creationId xmlns:p14="http://schemas.microsoft.com/office/powerpoint/2010/main" val="29290283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Génesis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:10</a:t>
            </a:r>
          </a:p>
          <a:p>
            <a:pPr marL="0" indent="0" algn="just">
              <a:spcBef>
                <a:spcPts val="0"/>
              </a:spcBef>
              <a:buNone/>
            </a:pPr>
            <a:r>
              <a:rPr lang="en-US" sz="3600" dirty="0">
                <a:effectLst>
                  <a:outerShdw blurRad="38100" dist="38100" dir="2700000" algn="tl">
                    <a:srgbClr val="000000">
                      <a:alpha val="43137"/>
                    </a:srgbClr>
                  </a:outerShdw>
                </a:effectLst>
              </a:rPr>
              <a:t>“</a:t>
            </a:r>
            <a:r>
              <a:rPr lang="es-CO" sz="3600" dirty="0">
                <a:effectLst>
                  <a:outerShdw blurRad="38100" dist="38100" dir="2700000" algn="tl">
                    <a:srgbClr val="000000">
                      <a:alpha val="43137"/>
                    </a:srgbClr>
                  </a:outerShdw>
                </a:effectLst>
              </a:rPr>
              <a:t>Noé engendró tres hijos: </a:t>
            </a:r>
            <a:r>
              <a:rPr lang="es-CO" sz="3600" dirty="0" err="1">
                <a:effectLst>
                  <a:outerShdw blurRad="38100" dist="38100" dir="2700000" algn="tl">
                    <a:srgbClr val="000000">
                      <a:alpha val="43137"/>
                    </a:srgbClr>
                  </a:outerShdw>
                </a:effectLst>
              </a:rPr>
              <a:t>Sem</a:t>
            </a:r>
            <a:r>
              <a:rPr lang="es-CO" sz="3600" dirty="0">
                <a:effectLst>
                  <a:outerShdw blurRad="38100" dist="38100" dir="2700000" algn="tl">
                    <a:srgbClr val="000000">
                      <a:alpha val="43137"/>
                    </a:srgbClr>
                  </a:outerShdw>
                </a:effectLst>
              </a:rPr>
              <a:t>, Cam y Jafet</a:t>
            </a:r>
            <a:r>
              <a:rPr lang="en-US" sz="3600" dirty="0">
                <a:effectLst>
                  <a:outerShdw blurRad="38100" dist="38100" dir="2700000" algn="tl">
                    <a:srgbClr val="000000">
                      <a:alpha val="43137"/>
                    </a:srgbClr>
                  </a:outerShdw>
                </a:effectLst>
              </a:rPr>
              <a:t>.”</a:t>
            </a:r>
          </a:p>
        </p:txBody>
      </p:sp>
      <p:pic>
        <p:nvPicPr>
          <p:cNvPr id="6" name="Picture 5">
            <a:extLst>
              <a:ext uri="{FF2B5EF4-FFF2-40B4-BE49-F238E27FC236}">
                <a16:creationId xmlns:a16="http://schemas.microsoft.com/office/drawing/2014/main" id="{0170935D-0180-4C6C-934A-8FBB4EFE0D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95449" y="2057400"/>
            <a:ext cx="3153103" cy="2743200"/>
          </a:xfrm>
          <a:prstGeom prst="rect">
            <a:avLst/>
          </a:prstGeom>
        </p:spPr>
      </p:pic>
    </p:spTree>
    <p:extLst>
      <p:ext uri="{BB962C8B-B14F-4D97-AF65-F5344CB8AC3E}">
        <p14:creationId xmlns:p14="http://schemas.microsoft.com/office/powerpoint/2010/main" val="2675908636"/>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cstate="print"/>
          <a:srcRect/>
          <a:stretch>
            <a:fillRect/>
          </a:stretch>
        </p:blipFill>
        <p:spPr bwMode="auto">
          <a:xfrm>
            <a:off x="1104900" y="178594"/>
            <a:ext cx="6934200" cy="6500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16978-C7CB-7AF7-8404-32622C7EE490}"/>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8139B0A7-BDAF-B9EF-4F60-A4B3FEB8782A}"/>
              </a:ext>
            </a:extLst>
          </p:cNvPr>
          <p:cNvSpPr>
            <a:spLocks noGrp="1" noChangeArrowheads="1"/>
          </p:cNvSpPr>
          <p:nvPr>
            <p:ph type="title"/>
          </p:nvPr>
        </p:nvSpPr>
        <p:spPr>
          <a:xfrm>
            <a:off x="2552700" y="228600"/>
            <a:ext cx="4038600" cy="914400"/>
          </a:xfrm>
        </p:spPr>
        <p:txBody>
          <a:bodyPr/>
          <a:lstStyle/>
          <a:p>
            <a:pPr algn="ctr" eaLnBrk="1" hangingPunct="1"/>
            <a:r>
              <a:rPr lang="en-US" sz="3600" dirty="0">
                <a:effectLst>
                  <a:outerShdw blurRad="38100" dist="38100" dir="2700000" algn="tl">
                    <a:srgbClr val="000000">
                      <a:alpha val="43137"/>
                    </a:srgbClr>
                  </a:outerShdw>
                </a:effectLst>
              </a:rPr>
              <a:t>Génesis 6 - Esquema</a:t>
            </a:r>
          </a:p>
        </p:txBody>
      </p:sp>
      <p:sp>
        <p:nvSpPr>
          <p:cNvPr id="124931" name="Rectangle 3">
            <a:extLst>
              <a:ext uri="{FF2B5EF4-FFF2-40B4-BE49-F238E27FC236}">
                <a16:creationId xmlns:a16="http://schemas.microsoft.com/office/drawing/2014/main" id="{873B1A33-BE2D-08DD-F297-3D8868B2D1E3}"/>
              </a:ext>
            </a:extLst>
          </p:cNvPr>
          <p:cNvSpPr>
            <a:spLocks noGrp="1" noChangeArrowheads="1"/>
          </p:cNvSpPr>
          <p:nvPr>
            <p:ph type="body" idx="1"/>
          </p:nvPr>
        </p:nvSpPr>
        <p:spPr>
          <a:xfrm>
            <a:off x="1676400" y="1524000"/>
            <a:ext cx="6248400" cy="3505200"/>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El dolor de Dios (Gén 6:1-7)</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gracia de Dios (6:8-10)</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La destrucción de Dios (6:11-13)</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instrucción de Dios (6:14-22)</a:t>
            </a:r>
          </a:p>
        </p:txBody>
      </p:sp>
      <p:pic>
        <p:nvPicPr>
          <p:cNvPr id="4" name="Picture 3">
            <a:extLst>
              <a:ext uri="{FF2B5EF4-FFF2-40B4-BE49-F238E27FC236}">
                <a16:creationId xmlns:a16="http://schemas.microsoft.com/office/drawing/2014/main" id="{BD04BF92-11D8-6B6A-07EC-9BB29BAB6C0C}"/>
              </a:ext>
            </a:extLst>
          </p:cNvPr>
          <p:cNvPicPr>
            <a:picLocks noChangeAspect="1"/>
          </p:cNvPicPr>
          <p:nvPr/>
        </p:nvPicPr>
        <p:blipFill>
          <a:blip r:embed="rId2"/>
          <a:stretch>
            <a:fillRect/>
          </a:stretch>
        </p:blipFill>
        <p:spPr>
          <a:xfrm>
            <a:off x="7315200" y="60906"/>
            <a:ext cx="1743607" cy="1249788"/>
          </a:xfrm>
          <a:prstGeom prst="rect">
            <a:avLst/>
          </a:prstGeom>
        </p:spPr>
      </p:pic>
    </p:spTree>
    <p:extLst>
      <p:ext uri="{BB962C8B-B14F-4D97-AF65-F5344CB8AC3E}">
        <p14:creationId xmlns:p14="http://schemas.microsoft.com/office/powerpoint/2010/main" val="19865035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1524000" y="228600"/>
            <a:ext cx="58674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III. La Destrucción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(Gén 6:11-13)</a:t>
            </a:r>
          </a:p>
        </p:txBody>
      </p:sp>
      <p:sp>
        <p:nvSpPr>
          <p:cNvPr id="124931" name="Rectangle 3"/>
          <p:cNvSpPr>
            <a:spLocks noGrp="1" noChangeArrowheads="1"/>
          </p:cNvSpPr>
          <p:nvPr>
            <p:ph type="body" idx="1"/>
          </p:nvPr>
        </p:nvSpPr>
        <p:spPr>
          <a:xfrm>
            <a:off x="2438400" y="2057400"/>
            <a:ext cx="4267200" cy="16764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El pecado (6:11-12)</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predicción (6:13)</a:t>
            </a:r>
          </a:p>
        </p:txBody>
      </p:sp>
      <p:pic>
        <p:nvPicPr>
          <p:cNvPr id="2" name="Picture 1">
            <a:extLst>
              <a:ext uri="{FF2B5EF4-FFF2-40B4-BE49-F238E27FC236}">
                <a16:creationId xmlns:a16="http://schemas.microsoft.com/office/drawing/2014/main" id="{8C8F1772-5638-09A5-8D98-481E77D5D5ED}"/>
              </a:ext>
            </a:extLst>
          </p:cNvPr>
          <p:cNvPicPr>
            <a:picLocks noChangeAspect="1"/>
          </p:cNvPicPr>
          <p:nvPr/>
        </p:nvPicPr>
        <p:blipFill>
          <a:blip r:embed="rId2"/>
          <a:stretch>
            <a:fillRect/>
          </a:stretch>
        </p:blipFill>
        <p:spPr>
          <a:xfrm>
            <a:off x="7315200" y="121812"/>
            <a:ext cx="1743607" cy="1249788"/>
          </a:xfrm>
          <a:prstGeom prst="rect">
            <a:avLst/>
          </a:prstGeom>
        </p:spPr>
      </p:pic>
    </p:spTree>
    <p:extLst>
      <p:ext uri="{BB962C8B-B14F-4D97-AF65-F5344CB8AC3E}">
        <p14:creationId xmlns:p14="http://schemas.microsoft.com/office/powerpoint/2010/main" val="8614469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4B348-0374-2243-EE80-B02982B2E6C9}"/>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0C313652-3D67-F21D-0C2B-887E9423ACA9}"/>
              </a:ext>
            </a:extLst>
          </p:cNvPr>
          <p:cNvSpPr>
            <a:spLocks noGrp="1" noChangeArrowheads="1"/>
          </p:cNvSpPr>
          <p:nvPr>
            <p:ph type="title"/>
          </p:nvPr>
        </p:nvSpPr>
        <p:spPr>
          <a:xfrm>
            <a:off x="1524000" y="228600"/>
            <a:ext cx="58674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III. La Destrucción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(Gén 6:11-13)</a:t>
            </a:r>
          </a:p>
        </p:txBody>
      </p:sp>
      <p:sp>
        <p:nvSpPr>
          <p:cNvPr id="124931" name="Rectangle 3">
            <a:extLst>
              <a:ext uri="{FF2B5EF4-FFF2-40B4-BE49-F238E27FC236}">
                <a16:creationId xmlns:a16="http://schemas.microsoft.com/office/drawing/2014/main" id="{1F13FFB0-D1AE-FEC2-68AC-E99183D11E91}"/>
              </a:ext>
            </a:extLst>
          </p:cNvPr>
          <p:cNvSpPr>
            <a:spLocks noGrp="1" noChangeArrowheads="1"/>
          </p:cNvSpPr>
          <p:nvPr>
            <p:ph type="body" idx="1"/>
          </p:nvPr>
        </p:nvSpPr>
        <p:spPr>
          <a:xfrm>
            <a:off x="2438400" y="2057400"/>
            <a:ext cx="4267200" cy="16764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El pecado (6:11-12)</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predicción (6:13)</a:t>
            </a:r>
          </a:p>
        </p:txBody>
      </p:sp>
      <p:pic>
        <p:nvPicPr>
          <p:cNvPr id="2" name="Picture 1">
            <a:extLst>
              <a:ext uri="{FF2B5EF4-FFF2-40B4-BE49-F238E27FC236}">
                <a16:creationId xmlns:a16="http://schemas.microsoft.com/office/drawing/2014/main" id="{C53F7DBE-945A-E0FF-DCA5-2FC1207FBAC7}"/>
              </a:ext>
            </a:extLst>
          </p:cNvPr>
          <p:cNvPicPr>
            <a:picLocks noChangeAspect="1"/>
          </p:cNvPicPr>
          <p:nvPr/>
        </p:nvPicPr>
        <p:blipFill>
          <a:blip r:embed="rId2"/>
          <a:stretch>
            <a:fillRect/>
          </a:stretch>
        </p:blipFill>
        <p:spPr>
          <a:xfrm>
            <a:off x="7315200" y="121812"/>
            <a:ext cx="1743607" cy="1249788"/>
          </a:xfrm>
          <a:prstGeom prst="rect">
            <a:avLst/>
          </a:prstGeom>
        </p:spPr>
      </p:pic>
    </p:spTree>
    <p:extLst>
      <p:ext uri="{BB962C8B-B14F-4D97-AF65-F5344CB8AC3E}">
        <p14:creationId xmlns:p14="http://schemas.microsoft.com/office/powerpoint/2010/main" val="730314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8AE5F3-94D5-41F2-A24D-3D3EFE09C5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431983"/>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6:11-13</a:t>
            </a:r>
          </a:p>
          <a:p>
            <a:pPr algn="just"/>
            <a:r>
              <a:rPr lang="en-US" sz="2800" dirty="0">
                <a:latin typeface="Calibri" panose="020F0502020204030204" pitchFamily="34" charset="0"/>
                <a:cs typeface="Calibri" panose="020F0502020204030204" pitchFamily="34" charset="0"/>
              </a:rPr>
              <a:t>“</a:t>
            </a:r>
            <a:r>
              <a:rPr lang="en-US" sz="2800" baseline="30000" dirty="0">
                <a:effectLst>
                  <a:outerShdw blurRad="38100" dist="38100" dir="2700000" algn="tl">
                    <a:srgbClr val="000000">
                      <a:alpha val="43137"/>
                    </a:srgbClr>
                  </a:outerShdw>
                </a:effectLst>
                <a:latin typeface="Calibri" panose="020F0502020204030204" pitchFamily="34" charset="0"/>
              </a:rPr>
              <a:t>11</a:t>
            </a:r>
            <a:r>
              <a:rPr lang="en-US" sz="2800" dirty="0">
                <a:latin typeface="Calibri" panose="020F0502020204030204" pitchFamily="34" charset="0"/>
                <a:cs typeface="Calibri" panose="020F0502020204030204" pitchFamily="34" charset="0"/>
              </a:rPr>
              <a:t> </a:t>
            </a:r>
            <a:r>
              <a:rPr lang="es-CO" sz="2800" dirty="0">
                <a:latin typeface="Calibri" panose="020F0502020204030204" pitchFamily="34" charset="0"/>
                <a:cs typeface="Calibri" panose="020F0502020204030204" pitchFamily="34" charset="0"/>
              </a:rPr>
              <a:t>Pero la tierra se había corrompido delante de Dios, y estaba la tierra llena de violencia. 12 Dios miró a la tierra, y vio que estaba corrompida, porque toda carne había corrompido su camino sobre la tierra.</a:t>
            </a:r>
          </a:p>
          <a:p>
            <a:pPr algn="just"/>
            <a:r>
              <a:rPr lang="es-CO" sz="2800" dirty="0">
                <a:latin typeface="Calibri" panose="020F0502020204030204" pitchFamily="34" charset="0"/>
                <a:cs typeface="Calibri" panose="020F0502020204030204" pitchFamily="34" charset="0"/>
              </a:rPr>
              <a:t>13 Entonces Dios dijo a Noé: «He decidido poner fin a toda carne, porque la tierra está llena de violencia por causa de ellos; por eso voy a destruirlos junto con la tierra</a:t>
            </a:r>
            <a:r>
              <a:rPr lang="en-US" sz="2800" dirty="0">
                <a:latin typeface="Calibri" panose="020F0502020204030204" pitchFamily="34" charset="0"/>
                <a:cs typeface="Calibri" panose="020F0502020204030204" pitchFamily="34" charset="0"/>
              </a:rPr>
              <a:t>.’”</a:t>
            </a:r>
          </a:p>
          <a:p>
            <a:pPr algn="just" eaLnBrk="1" hangingPunct="1">
              <a:defRPr/>
            </a:pPr>
            <a:endParaRPr lang="en-US" sz="3600" dirty="0">
              <a:latin typeface="Calibri" panose="020F0502020204030204" pitchFamily="34" charset="0"/>
              <a:cs typeface="Calibri" panose="020F0502020204030204" pitchFamily="34" charset="0"/>
            </a:endParaRPr>
          </a:p>
        </p:txBody>
      </p:sp>
      <p:pic>
        <p:nvPicPr>
          <p:cNvPr id="2050" name="Picture 2" descr="Genesis 6:11-12 – 356 Day Bible Challenge">
            <a:extLst>
              <a:ext uri="{FF2B5EF4-FFF2-40B4-BE49-F238E27FC236}">
                <a16:creationId xmlns:a16="http://schemas.microsoft.com/office/drawing/2014/main" id="{19F0439A-A8B1-4AEF-9500-75A84C5CDCC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39778" y="3810000"/>
            <a:ext cx="1264444" cy="10972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5D91D-5D5C-CE23-F415-19825999649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99EFA64-AA42-256A-922C-1C3602F5CF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a:extLst>
              <a:ext uri="{FF2B5EF4-FFF2-40B4-BE49-F238E27FC236}">
                <a16:creationId xmlns:a16="http://schemas.microsoft.com/office/drawing/2014/main" id="{A02D6B25-1CD2-933A-173F-734667D1354F}"/>
              </a:ext>
            </a:extLst>
          </p:cNvPr>
          <p:cNvSpPr>
            <a:spLocks noChangeArrowheads="1"/>
          </p:cNvSpPr>
          <p:nvPr/>
        </p:nvSpPr>
        <p:spPr bwMode="auto">
          <a:xfrm>
            <a:off x="0" y="0"/>
            <a:ext cx="9144000" cy="4431983"/>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6:11-13</a:t>
            </a:r>
          </a:p>
          <a:p>
            <a:pPr algn="just"/>
            <a:r>
              <a:rPr lang="en-US" sz="2800" dirty="0">
                <a:latin typeface="Calibri" panose="020F0502020204030204" pitchFamily="34" charset="0"/>
                <a:cs typeface="Calibri" panose="020F0502020204030204" pitchFamily="34" charset="0"/>
              </a:rPr>
              <a:t>“</a:t>
            </a:r>
            <a:r>
              <a:rPr lang="en-US" sz="2800" baseline="30000" dirty="0">
                <a:effectLst>
                  <a:outerShdw blurRad="38100" dist="38100" dir="2700000" algn="tl">
                    <a:srgbClr val="000000">
                      <a:alpha val="43137"/>
                    </a:srgbClr>
                  </a:outerShdw>
                </a:effectLst>
                <a:latin typeface="Calibri" panose="020F0502020204030204" pitchFamily="34" charset="0"/>
              </a:rPr>
              <a:t>11</a:t>
            </a:r>
            <a:r>
              <a:rPr lang="en-US" sz="2800" dirty="0">
                <a:latin typeface="Calibri" panose="020F0502020204030204" pitchFamily="34" charset="0"/>
                <a:cs typeface="Calibri" panose="020F0502020204030204" pitchFamily="34" charset="0"/>
              </a:rPr>
              <a:t> </a:t>
            </a:r>
            <a:r>
              <a:rPr lang="es-CO" sz="2800" dirty="0">
                <a:latin typeface="Calibri" panose="020F0502020204030204" pitchFamily="34" charset="0"/>
                <a:cs typeface="Calibri" panose="020F0502020204030204" pitchFamily="34" charset="0"/>
              </a:rPr>
              <a:t>Pero la tierra se había corrompido delante de Dios, y estaba la tierra llena de </a:t>
            </a:r>
            <a:r>
              <a:rPr lang="es-CO" sz="2800" b="1" u="sng" dirty="0">
                <a:solidFill>
                  <a:srgbClr val="FFFFCC"/>
                </a:solidFill>
                <a:latin typeface="Calibri" panose="020F0502020204030204" pitchFamily="34" charset="0"/>
                <a:cs typeface="Calibri" panose="020F0502020204030204" pitchFamily="34" charset="0"/>
              </a:rPr>
              <a:t>violencia</a:t>
            </a:r>
            <a:r>
              <a:rPr lang="es-CO" sz="2800" dirty="0">
                <a:latin typeface="Calibri" panose="020F0502020204030204" pitchFamily="34" charset="0"/>
                <a:cs typeface="Calibri" panose="020F0502020204030204" pitchFamily="34" charset="0"/>
              </a:rPr>
              <a:t>. 12 Dios miró a la tierra, y vio que estaba corrompida, porque toda carne había corrompido su camino sobre la tierra.</a:t>
            </a:r>
          </a:p>
          <a:p>
            <a:pPr algn="just"/>
            <a:r>
              <a:rPr lang="es-CO" sz="2800" dirty="0">
                <a:latin typeface="Calibri" panose="020F0502020204030204" pitchFamily="34" charset="0"/>
                <a:cs typeface="Calibri" panose="020F0502020204030204" pitchFamily="34" charset="0"/>
              </a:rPr>
              <a:t>13 Entonces Dios dijo a Noé: «He decidido poner fin a toda carne, porque la tierra está llena de </a:t>
            </a:r>
            <a:r>
              <a:rPr lang="es-CO" sz="2800" b="1" u="sng" dirty="0">
                <a:solidFill>
                  <a:srgbClr val="FFFFCC"/>
                </a:solidFill>
                <a:latin typeface="Calibri" panose="020F0502020204030204" pitchFamily="34" charset="0"/>
                <a:cs typeface="Calibri" panose="020F0502020204030204" pitchFamily="34" charset="0"/>
              </a:rPr>
              <a:t>violencia</a:t>
            </a:r>
            <a:r>
              <a:rPr lang="es-CO" sz="2800" dirty="0">
                <a:latin typeface="Calibri" panose="020F0502020204030204" pitchFamily="34" charset="0"/>
                <a:cs typeface="Calibri" panose="020F0502020204030204" pitchFamily="34" charset="0"/>
              </a:rPr>
              <a:t> por causa de ellos; por eso voy a destruirlos junto con la tierra</a:t>
            </a:r>
            <a:r>
              <a:rPr lang="en-US" sz="2800" dirty="0">
                <a:latin typeface="Calibri" panose="020F0502020204030204" pitchFamily="34" charset="0"/>
                <a:cs typeface="Calibri" panose="020F0502020204030204" pitchFamily="34" charset="0"/>
              </a:rPr>
              <a:t>.’”</a:t>
            </a:r>
          </a:p>
          <a:p>
            <a:pPr algn="just" eaLnBrk="1" hangingPunct="1">
              <a:defRPr/>
            </a:pPr>
            <a:endParaRPr lang="en-US" sz="3600" dirty="0">
              <a:latin typeface="Calibri" panose="020F0502020204030204" pitchFamily="34" charset="0"/>
              <a:cs typeface="Calibri" panose="020F0502020204030204" pitchFamily="34" charset="0"/>
            </a:endParaRPr>
          </a:p>
        </p:txBody>
      </p:sp>
      <p:pic>
        <p:nvPicPr>
          <p:cNvPr id="2050" name="Picture 2" descr="Genesis 6:11-12 – 356 Day Bible Challenge">
            <a:extLst>
              <a:ext uri="{FF2B5EF4-FFF2-40B4-BE49-F238E27FC236}">
                <a16:creationId xmlns:a16="http://schemas.microsoft.com/office/drawing/2014/main" id="{BE6E3A43-0575-792C-F4FD-2C07CFEA567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39778" y="3810000"/>
            <a:ext cx="1264444"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32368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7D880-2FC3-5334-6D06-D3497125A9A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51EE6C6-03E4-4853-A8DE-B5B430CED3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a:extLst>
              <a:ext uri="{FF2B5EF4-FFF2-40B4-BE49-F238E27FC236}">
                <a16:creationId xmlns:a16="http://schemas.microsoft.com/office/drawing/2014/main" id="{2A70DA64-EEBF-D8A6-2D04-D632FAF30FBB}"/>
              </a:ext>
            </a:extLst>
          </p:cNvPr>
          <p:cNvSpPr>
            <a:spLocks noChangeArrowheads="1"/>
          </p:cNvSpPr>
          <p:nvPr/>
        </p:nvSpPr>
        <p:spPr bwMode="auto">
          <a:xfrm>
            <a:off x="0" y="0"/>
            <a:ext cx="9144000" cy="4431983"/>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6:11-13</a:t>
            </a:r>
          </a:p>
          <a:p>
            <a:pPr algn="just"/>
            <a:r>
              <a:rPr lang="en-US" sz="2800" dirty="0">
                <a:latin typeface="Calibri" panose="020F0502020204030204" pitchFamily="34" charset="0"/>
                <a:cs typeface="Calibri" panose="020F0502020204030204" pitchFamily="34" charset="0"/>
              </a:rPr>
              <a:t>“</a:t>
            </a:r>
            <a:r>
              <a:rPr lang="en-US" sz="2800" baseline="30000" dirty="0">
                <a:effectLst>
                  <a:outerShdw blurRad="38100" dist="38100" dir="2700000" algn="tl">
                    <a:srgbClr val="000000">
                      <a:alpha val="43137"/>
                    </a:srgbClr>
                  </a:outerShdw>
                </a:effectLst>
                <a:latin typeface="Calibri" panose="020F0502020204030204" pitchFamily="34" charset="0"/>
              </a:rPr>
              <a:t>11</a:t>
            </a:r>
            <a:r>
              <a:rPr lang="en-US" sz="2800" dirty="0">
                <a:latin typeface="Calibri" panose="020F0502020204030204" pitchFamily="34" charset="0"/>
                <a:cs typeface="Calibri" panose="020F0502020204030204" pitchFamily="34" charset="0"/>
              </a:rPr>
              <a:t> </a:t>
            </a:r>
            <a:r>
              <a:rPr lang="es-CO" sz="2800" dirty="0">
                <a:latin typeface="Calibri" panose="020F0502020204030204" pitchFamily="34" charset="0"/>
                <a:cs typeface="Calibri" panose="020F0502020204030204" pitchFamily="34" charset="0"/>
              </a:rPr>
              <a:t>Pero la </a:t>
            </a:r>
            <a:r>
              <a:rPr lang="es-CO" sz="2800" b="1" u="sng" dirty="0">
                <a:solidFill>
                  <a:srgbClr val="FFFFCC"/>
                </a:solidFill>
                <a:latin typeface="Calibri" panose="020F0502020204030204" pitchFamily="34" charset="0"/>
                <a:cs typeface="Calibri" panose="020F0502020204030204" pitchFamily="34" charset="0"/>
              </a:rPr>
              <a:t>tierra</a:t>
            </a:r>
            <a:r>
              <a:rPr lang="es-CO" sz="2800" dirty="0">
                <a:latin typeface="Calibri" panose="020F0502020204030204" pitchFamily="34" charset="0"/>
                <a:cs typeface="Calibri" panose="020F0502020204030204" pitchFamily="34" charset="0"/>
              </a:rPr>
              <a:t> se había corrompido delante de Dios, y estaba la </a:t>
            </a:r>
            <a:r>
              <a:rPr lang="es-CO" sz="2800" b="1" u="sng" dirty="0">
                <a:solidFill>
                  <a:srgbClr val="FFFFCC"/>
                </a:solidFill>
                <a:latin typeface="Calibri" panose="020F0502020204030204" pitchFamily="34" charset="0"/>
                <a:cs typeface="Calibri" panose="020F0502020204030204" pitchFamily="34" charset="0"/>
              </a:rPr>
              <a:t>tierra</a:t>
            </a:r>
            <a:r>
              <a:rPr lang="es-CO" sz="2800" dirty="0">
                <a:latin typeface="Calibri" panose="020F0502020204030204" pitchFamily="34" charset="0"/>
                <a:cs typeface="Calibri" panose="020F0502020204030204" pitchFamily="34" charset="0"/>
              </a:rPr>
              <a:t> llena de violencia. 12 Dios miró a la </a:t>
            </a:r>
            <a:r>
              <a:rPr lang="es-CO" sz="2800" b="1" u="sng" dirty="0">
                <a:solidFill>
                  <a:srgbClr val="FFFFCC"/>
                </a:solidFill>
                <a:latin typeface="Calibri" panose="020F0502020204030204" pitchFamily="34" charset="0"/>
                <a:cs typeface="Calibri" panose="020F0502020204030204" pitchFamily="34" charset="0"/>
              </a:rPr>
              <a:t>tierra</a:t>
            </a:r>
            <a:r>
              <a:rPr lang="es-CO" sz="2800" dirty="0">
                <a:latin typeface="Calibri" panose="020F0502020204030204" pitchFamily="34" charset="0"/>
                <a:cs typeface="Calibri" panose="020F0502020204030204" pitchFamily="34" charset="0"/>
              </a:rPr>
              <a:t>, y vio que estaba corrompida, porque toda carne había corrompido su camino sobre la </a:t>
            </a:r>
            <a:r>
              <a:rPr lang="es-CO" sz="2800" b="1" u="sng" dirty="0">
                <a:solidFill>
                  <a:srgbClr val="FFFFCC"/>
                </a:solidFill>
                <a:latin typeface="Calibri" panose="020F0502020204030204" pitchFamily="34" charset="0"/>
                <a:cs typeface="Calibri" panose="020F0502020204030204" pitchFamily="34" charset="0"/>
              </a:rPr>
              <a:t>tierra</a:t>
            </a:r>
            <a:r>
              <a:rPr lang="es-CO" sz="2800" dirty="0">
                <a:latin typeface="Calibri" panose="020F0502020204030204" pitchFamily="34" charset="0"/>
                <a:cs typeface="Calibri" panose="020F0502020204030204" pitchFamily="34" charset="0"/>
              </a:rPr>
              <a:t>.</a:t>
            </a:r>
          </a:p>
          <a:p>
            <a:pPr algn="just"/>
            <a:r>
              <a:rPr lang="es-CO" sz="2800" dirty="0">
                <a:latin typeface="Calibri" panose="020F0502020204030204" pitchFamily="34" charset="0"/>
                <a:cs typeface="Calibri" panose="020F0502020204030204" pitchFamily="34" charset="0"/>
              </a:rPr>
              <a:t>13 Entonces Dios dijo a Noé: «He decidido poner fin a toda carne, porque la </a:t>
            </a:r>
            <a:r>
              <a:rPr lang="es-CO" sz="2800" b="1" u="sng" dirty="0">
                <a:solidFill>
                  <a:srgbClr val="FFFFCC"/>
                </a:solidFill>
                <a:latin typeface="Calibri" panose="020F0502020204030204" pitchFamily="34" charset="0"/>
                <a:cs typeface="Calibri" panose="020F0502020204030204" pitchFamily="34" charset="0"/>
              </a:rPr>
              <a:t>tierra</a:t>
            </a:r>
            <a:r>
              <a:rPr lang="es-CO" sz="2800" dirty="0">
                <a:latin typeface="Calibri" panose="020F0502020204030204" pitchFamily="34" charset="0"/>
                <a:cs typeface="Calibri" panose="020F0502020204030204" pitchFamily="34" charset="0"/>
              </a:rPr>
              <a:t> está llena de violencia por causa de ellos; por eso voy a destruirlos junto con la tierra</a:t>
            </a:r>
            <a:r>
              <a:rPr lang="en-US" sz="2800" dirty="0">
                <a:latin typeface="Calibri" panose="020F0502020204030204" pitchFamily="34" charset="0"/>
                <a:cs typeface="Calibri" panose="020F0502020204030204" pitchFamily="34" charset="0"/>
              </a:rPr>
              <a:t>.’”</a:t>
            </a:r>
          </a:p>
          <a:p>
            <a:pPr algn="just" eaLnBrk="1" hangingPunct="1">
              <a:defRPr/>
            </a:pPr>
            <a:endParaRPr lang="en-US" sz="3600" dirty="0">
              <a:latin typeface="Calibri" panose="020F0502020204030204" pitchFamily="34" charset="0"/>
              <a:cs typeface="Calibri" panose="020F0502020204030204" pitchFamily="34" charset="0"/>
            </a:endParaRPr>
          </a:p>
        </p:txBody>
      </p:sp>
      <p:pic>
        <p:nvPicPr>
          <p:cNvPr id="2050" name="Picture 2" descr="Genesis 6:11-12 – 356 Day Bible Challenge">
            <a:extLst>
              <a:ext uri="{FF2B5EF4-FFF2-40B4-BE49-F238E27FC236}">
                <a16:creationId xmlns:a16="http://schemas.microsoft.com/office/drawing/2014/main" id="{51345493-A380-F66A-3838-E5C47570E00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39778" y="3810000"/>
            <a:ext cx="1264444"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334658"/>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1:1-3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 el principio Dios creó los cielos y la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tierra</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 La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tierra</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estaba sin orden y vacía, y las tinieblas cubrían la superficie del abismo, y el Espíritu de Dios se movía sobre la superficie de las aguas. 3 Entonces dijo Dios: «Sea la luz». Y hubo luz</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430418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72140-1BBB-0ECD-3452-AF44C8DA6D77}"/>
            </a:ext>
          </a:extLst>
        </p:cNvPr>
        <p:cNvGrpSpPr/>
        <p:nvPr/>
      </p:nvGrpSpPr>
      <p:grpSpPr>
        <a:xfrm>
          <a:off x="0" y="0"/>
          <a:ext cx="0" cy="0"/>
          <a:chOff x="0" y="0"/>
          <a:chExt cx="0" cy="0"/>
        </a:xfrm>
      </p:grpSpPr>
      <p:sp>
        <p:nvSpPr>
          <p:cNvPr id="7171" name="Rectangle 3">
            <a:extLst>
              <a:ext uri="{FF2B5EF4-FFF2-40B4-BE49-F238E27FC236}">
                <a16:creationId xmlns:a16="http://schemas.microsoft.com/office/drawing/2014/main" id="{74942FA9-4652-1E9E-D8B7-DF2004EE1640}"/>
              </a:ext>
            </a:extLst>
          </p:cNvPr>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rPr>
              <a:t>Génesis 1-11 (cuatro eventos)</a:t>
            </a:r>
          </a:p>
          <a:p>
            <a:pPr marL="914400" lvl="1" indent="-457200" eaLnBrk="1" hangingPunct="1">
              <a:spcBef>
                <a:spcPts val="0"/>
              </a:spcBef>
              <a:spcAft>
                <a:spcPts val="3000"/>
              </a:spcAft>
              <a:buSzPct val="100000"/>
              <a:buFont typeface="+mj-lt"/>
              <a:buAutoNum type="alphaUcPeriod"/>
              <a:defRPr/>
            </a:pPr>
            <a:r>
              <a:rPr lang="en-US" dirty="0"/>
              <a:t>Creación (1-2)</a:t>
            </a:r>
          </a:p>
          <a:p>
            <a:pPr marL="914400" lvl="1" indent="-457200" eaLnBrk="1" hangingPunct="1">
              <a:spcBef>
                <a:spcPts val="0"/>
              </a:spcBef>
              <a:spcAft>
                <a:spcPts val="3000"/>
              </a:spcAft>
              <a:buSzPct val="100000"/>
              <a:buFont typeface="+mj-lt"/>
              <a:buAutoNum type="alphaUcPeriod"/>
              <a:defRPr/>
            </a:pPr>
            <a:r>
              <a:rPr lang="en-US" dirty="0"/>
              <a:t>Caída (3-5)</a:t>
            </a:r>
          </a:p>
          <a:p>
            <a:pPr marL="914400" lvl="1" indent="-457200" eaLnBrk="1" hangingPunct="1">
              <a:spcBef>
                <a:spcPts val="0"/>
              </a:spcBef>
              <a:spcAft>
                <a:spcPts val="3000"/>
              </a:spcAft>
              <a:buSzPct val="100000"/>
              <a:buFont typeface="+mj-lt"/>
              <a:buAutoNum type="alphaUcPeriod"/>
              <a:defRPr/>
            </a:pPr>
            <a:r>
              <a:rPr lang="en-US" b="1" u="sng" dirty="0">
                <a:solidFill>
                  <a:srgbClr val="FFFFCC"/>
                </a:solidFill>
              </a:rPr>
              <a:t>Diluvio (6-9)</a:t>
            </a:r>
          </a:p>
          <a:p>
            <a:pPr marL="914400" lvl="1" indent="-457200" eaLnBrk="1" hangingPunct="1">
              <a:spcBef>
                <a:spcPts val="0"/>
              </a:spcBef>
              <a:spcAft>
                <a:spcPts val="3000"/>
              </a:spcAft>
              <a:buSzPct val="100000"/>
              <a:buFont typeface="+mj-lt"/>
              <a:buAutoNum type="alphaUcPeriod"/>
              <a:defRPr/>
            </a:pPr>
            <a:r>
              <a:rPr lang="en-US" dirty="0"/>
              <a:t>Dispersión nacional (10-11)</a:t>
            </a:r>
          </a:p>
        </p:txBody>
      </p:sp>
      <p:pic>
        <p:nvPicPr>
          <p:cNvPr id="2" name="Picture 4" descr="5 Bible Lessons to Learn From the Book of Genesis | Jack Wellman">
            <a:extLst>
              <a:ext uri="{FF2B5EF4-FFF2-40B4-BE49-F238E27FC236}">
                <a16:creationId xmlns:a16="http://schemas.microsoft.com/office/drawing/2014/main" id="{24F72A46-1322-E173-7DB3-D9807623041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C45D1130-7353-36DF-255F-D655CB009AF3}"/>
              </a:ext>
            </a:extLst>
          </p:cNvPr>
          <p:cNvSpPr>
            <a:spLocks noGrp="1" noChangeArrowheads="1"/>
          </p:cNvSpPr>
          <p:nvPr>
            <p:ph type="title"/>
          </p:nvPr>
        </p:nvSpPr>
        <p:spPr>
          <a:xfrm>
            <a:off x="2324100" y="223837"/>
            <a:ext cx="5219700" cy="914400"/>
          </a:xfrm>
        </p:spPr>
        <p:txBody>
          <a:bodyPr/>
          <a:lstStyle/>
          <a:p>
            <a:pPr algn="ctr" eaLnBrk="1" hangingPunct="1"/>
            <a:r>
              <a:rPr lang="en-US" sz="3600" dirty="0"/>
              <a:t>ESTRUCTURA DEL GÉNESIS</a:t>
            </a:r>
          </a:p>
        </p:txBody>
      </p:sp>
    </p:spTree>
    <p:extLst>
      <p:ext uri="{BB962C8B-B14F-4D97-AF65-F5344CB8AC3E}">
        <p14:creationId xmlns:p14="http://schemas.microsoft.com/office/powerpoint/2010/main" val="21375583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DC2D0-B4DE-72D0-1A34-24BF9BC92D2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13E3BEC-E1B3-6F59-50BF-2C3CB74759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a:extLst>
              <a:ext uri="{FF2B5EF4-FFF2-40B4-BE49-F238E27FC236}">
                <a16:creationId xmlns:a16="http://schemas.microsoft.com/office/drawing/2014/main" id="{074C5266-43F6-FC98-1835-B1B8C230F73D}"/>
              </a:ext>
            </a:extLst>
          </p:cNvPr>
          <p:cNvSpPr>
            <a:spLocks noChangeArrowheads="1"/>
          </p:cNvSpPr>
          <p:nvPr/>
        </p:nvSpPr>
        <p:spPr bwMode="auto">
          <a:xfrm>
            <a:off x="0" y="0"/>
            <a:ext cx="9144000" cy="4431983"/>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6:11-13</a:t>
            </a:r>
          </a:p>
          <a:p>
            <a:pPr algn="just"/>
            <a:r>
              <a:rPr lang="en-US" sz="2800" dirty="0">
                <a:latin typeface="Calibri" panose="020F0502020204030204" pitchFamily="34" charset="0"/>
                <a:cs typeface="Calibri" panose="020F0502020204030204" pitchFamily="34" charset="0"/>
              </a:rPr>
              <a:t>“</a:t>
            </a:r>
            <a:r>
              <a:rPr lang="en-US" sz="2800" baseline="30000" dirty="0">
                <a:effectLst>
                  <a:outerShdw blurRad="38100" dist="38100" dir="2700000" algn="tl">
                    <a:srgbClr val="000000">
                      <a:alpha val="43137"/>
                    </a:srgbClr>
                  </a:outerShdw>
                </a:effectLst>
                <a:latin typeface="Calibri" panose="020F0502020204030204" pitchFamily="34" charset="0"/>
              </a:rPr>
              <a:t>11</a:t>
            </a:r>
            <a:r>
              <a:rPr lang="en-US" sz="2800" dirty="0">
                <a:latin typeface="Calibri" panose="020F0502020204030204" pitchFamily="34" charset="0"/>
                <a:cs typeface="Calibri" panose="020F0502020204030204" pitchFamily="34" charset="0"/>
              </a:rPr>
              <a:t> </a:t>
            </a:r>
            <a:r>
              <a:rPr lang="es-CO" sz="2800" dirty="0">
                <a:latin typeface="Calibri" panose="020F0502020204030204" pitchFamily="34" charset="0"/>
                <a:cs typeface="Calibri" panose="020F0502020204030204" pitchFamily="34" charset="0"/>
              </a:rPr>
              <a:t>Pero la tierra se había corrompido delante de Dios, y estaba la tierra llena de violencia. 12 Dios miró a la tierra, y vio que estaba corrompida, porque </a:t>
            </a:r>
            <a:r>
              <a:rPr lang="es-CO" sz="2800" b="1" u="sng" dirty="0">
                <a:solidFill>
                  <a:srgbClr val="FFFFCC"/>
                </a:solidFill>
                <a:latin typeface="Calibri" panose="020F0502020204030204" pitchFamily="34" charset="0"/>
                <a:cs typeface="Calibri" panose="020F0502020204030204" pitchFamily="34" charset="0"/>
              </a:rPr>
              <a:t>toda carne había corrompido su camino</a:t>
            </a:r>
            <a:r>
              <a:rPr lang="es-CO" sz="2800" dirty="0">
                <a:latin typeface="Calibri" panose="020F0502020204030204" pitchFamily="34" charset="0"/>
                <a:cs typeface="Calibri" panose="020F0502020204030204" pitchFamily="34" charset="0"/>
              </a:rPr>
              <a:t> sobre la tierra.</a:t>
            </a:r>
          </a:p>
          <a:p>
            <a:pPr algn="just"/>
            <a:r>
              <a:rPr lang="es-CO" sz="2800" dirty="0">
                <a:latin typeface="Calibri" panose="020F0502020204030204" pitchFamily="34" charset="0"/>
                <a:cs typeface="Calibri" panose="020F0502020204030204" pitchFamily="34" charset="0"/>
              </a:rPr>
              <a:t>13 Entonces Dios dijo a Noé: «He decidido poner fin a toda carne, porque la tierra está llena de violencia por causa de ellos; por eso voy a destruirlos junto con la tierra</a:t>
            </a:r>
            <a:r>
              <a:rPr lang="en-US" sz="2800" dirty="0">
                <a:latin typeface="Calibri" panose="020F0502020204030204" pitchFamily="34" charset="0"/>
                <a:cs typeface="Calibri" panose="020F0502020204030204" pitchFamily="34" charset="0"/>
              </a:rPr>
              <a:t>.’”</a:t>
            </a:r>
          </a:p>
          <a:p>
            <a:pPr algn="just" eaLnBrk="1" hangingPunct="1">
              <a:defRPr/>
            </a:pPr>
            <a:endParaRPr lang="en-US" sz="3600" dirty="0">
              <a:latin typeface="Calibri" panose="020F0502020204030204" pitchFamily="34" charset="0"/>
              <a:cs typeface="Calibri" panose="020F0502020204030204" pitchFamily="34" charset="0"/>
            </a:endParaRPr>
          </a:p>
        </p:txBody>
      </p:sp>
      <p:pic>
        <p:nvPicPr>
          <p:cNvPr id="2050" name="Picture 2" descr="Genesis 6:11-12 – 356 Day Bible Challenge">
            <a:extLst>
              <a:ext uri="{FF2B5EF4-FFF2-40B4-BE49-F238E27FC236}">
                <a16:creationId xmlns:a16="http://schemas.microsoft.com/office/drawing/2014/main" id="{D9C6A2A5-6068-5AC8-81D8-C03A0AFD9E9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39778" y="3810000"/>
            <a:ext cx="1264444"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45935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6A270-E1E2-B0D8-6404-42A492E84126}"/>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CB71BDCD-8194-9EFB-CC63-671BD9C5481E}"/>
              </a:ext>
            </a:extLst>
          </p:cNvPr>
          <p:cNvSpPr>
            <a:spLocks noGrp="1" noChangeArrowheads="1"/>
          </p:cNvSpPr>
          <p:nvPr>
            <p:ph type="title"/>
          </p:nvPr>
        </p:nvSpPr>
        <p:spPr>
          <a:xfrm>
            <a:off x="1524000" y="228600"/>
            <a:ext cx="58674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III. La Destrucción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(Gén 6:11-13)</a:t>
            </a:r>
          </a:p>
        </p:txBody>
      </p:sp>
      <p:sp>
        <p:nvSpPr>
          <p:cNvPr id="124931" name="Rectangle 3">
            <a:extLst>
              <a:ext uri="{FF2B5EF4-FFF2-40B4-BE49-F238E27FC236}">
                <a16:creationId xmlns:a16="http://schemas.microsoft.com/office/drawing/2014/main" id="{DF50BD51-DB33-B10D-D309-9313CB80E76D}"/>
              </a:ext>
            </a:extLst>
          </p:cNvPr>
          <p:cNvSpPr>
            <a:spLocks noGrp="1" noChangeArrowheads="1"/>
          </p:cNvSpPr>
          <p:nvPr>
            <p:ph type="body" idx="1"/>
          </p:nvPr>
        </p:nvSpPr>
        <p:spPr>
          <a:xfrm>
            <a:off x="2438400" y="2057400"/>
            <a:ext cx="4267200" cy="16764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El pecado (6:11-12)</a:t>
            </a:r>
          </a:p>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La predicción (6:13)</a:t>
            </a:r>
          </a:p>
        </p:txBody>
      </p:sp>
      <p:pic>
        <p:nvPicPr>
          <p:cNvPr id="2" name="Picture 1">
            <a:extLst>
              <a:ext uri="{FF2B5EF4-FFF2-40B4-BE49-F238E27FC236}">
                <a16:creationId xmlns:a16="http://schemas.microsoft.com/office/drawing/2014/main" id="{0BA7A839-415B-911E-5CE0-21C0AA2C8966}"/>
              </a:ext>
            </a:extLst>
          </p:cNvPr>
          <p:cNvPicPr>
            <a:picLocks noChangeAspect="1"/>
          </p:cNvPicPr>
          <p:nvPr/>
        </p:nvPicPr>
        <p:blipFill>
          <a:blip r:embed="rId2"/>
          <a:stretch>
            <a:fillRect/>
          </a:stretch>
        </p:blipFill>
        <p:spPr>
          <a:xfrm>
            <a:off x="7315200" y="121812"/>
            <a:ext cx="1743607" cy="1249788"/>
          </a:xfrm>
          <a:prstGeom prst="rect">
            <a:avLst/>
          </a:prstGeom>
        </p:spPr>
      </p:pic>
    </p:spTree>
    <p:extLst>
      <p:ext uri="{BB962C8B-B14F-4D97-AF65-F5344CB8AC3E}">
        <p14:creationId xmlns:p14="http://schemas.microsoft.com/office/powerpoint/2010/main" val="28000596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97DEB-C2DD-1DE2-AC91-66FBE930450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504ABAF-836A-B4E3-CEEE-1F05597327C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a:extLst>
              <a:ext uri="{FF2B5EF4-FFF2-40B4-BE49-F238E27FC236}">
                <a16:creationId xmlns:a16="http://schemas.microsoft.com/office/drawing/2014/main" id="{26187E65-B2DA-5ED9-5AF2-119580964B90}"/>
              </a:ext>
            </a:extLst>
          </p:cNvPr>
          <p:cNvSpPr>
            <a:spLocks noChangeArrowheads="1"/>
          </p:cNvSpPr>
          <p:nvPr/>
        </p:nvSpPr>
        <p:spPr bwMode="auto">
          <a:xfrm>
            <a:off x="0" y="0"/>
            <a:ext cx="9144000" cy="4431983"/>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6:11-13</a:t>
            </a:r>
          </a:p>
          <a:p>
            <a:pPr algn="just"/>
            <a:r>
              <a:rPr lang="en-US" sz="2800" dirty="0">
                <a:latin typeface="Calibri" panose="020F0502020204030204" pitchFamily="34" charset="0"/>
                <a:cs typeface="Calibri" panose="020F0502020204030204" pitchFamily="34" charset="0"/>
              </a:rPr>
              <a:t>“</a:t>
            </a:r>
            <a:r>
              <a:rPr lang="en-US" sz="2800" baseline="30000" dirty="0">
                <a:effectLst>
                  <a:outerShdw blurRad="38100" dist="38100" dir="2700000" algn="tl">
                    <a:srgbClr val="000000">
                      <a:alpha val="43137"/>
                    </a:srgbClr>
                  </a:outerShdw>
                </a:effectLst>
                <a:latin typeface="Calibri" panose="020F0502020204030204" pitchFamily="34" charset="0"/>
              </a:rPr>
              <a:t>11</a:t>
            </a:r>
            <a:r>
              <a:rPr lang="en-US" sz="2800" dirty="0">
                <a:latin typeface="Calibri" panose="020F0502020204030204" pitchFamily="34" charset="0"/>
                <a:cs typeface="Calibri" panose="020F0502020204030204" pitchFamily="34" charset="0"/>
              </a:rPr>
              <a:t> </a:t>
            </a:r>
            <a:r>
              <a:rPr lang="es-CO" sz="2800" dirty="0">
                <a:latin typeface="Calibri" panose="020F0502020204030204" pitchFamily="34" charset="0"/>
                <a:cs typeface="Calibri" panose="020F0502020204030204" pitchFamily="34" charset="0"/>
              </a:rPr>
              <a:t>Pero la tierra se había corrompido delante de Dios, y estaba la tierra llena de violencia. 12 Dios miró a la tierra, y vio que estaba corrompida, porque toda carne había corrompido su camino sobre la tierra.</a:t>
            </a:r>
          </a:p>
          <a:p>
            <a:pPr algn="just"/>
            <a:r>
              <a:rPr lang="es-CO" sz="2800" dirty="0">
                <a:latin typeface="Calibri" panose="020F0502020204030204" pitchFamily="34" charset="0"/>
                <a:cs typeface="Calibri" panose="020F0502020204030204" pitchFamily="34" charset="0"/>
              </a:rPr>
              <a:t>13 Entonces Dios dijo a Noé: «He decidido poner fin a toda carne, porque la tierra está llena de violencia por causa de ellos; por eso voy a destruirlos junto con la tierra</a:t>
            </a:r>
            <a:r>
              <a:rPr lang="en-US" sz="2800" dirty="0">
                <a:latin typeface="Calibri" panose="020F0502020204030204" pitchFamily="34" charset="0"/>
                <a:cs typeface="Calibri" panose="020F0502020204030204" pitchFamily="34" charset="0"/>
              </a:rPr>
              <a:t>.’”</a:t>
            </a:r>
          </a:p>
          <a:p>
            <a:pPr algn="just" eaLnBrk="1" hangingPunct="1">
              <a:defRPr/>
            </a:pPr>
            <a:endParaRPr lang="en-US" sz="3600" dirty="0">
              <a:latin typeface="Calibri" panose="020F0502020204030204" pitchFamily="34" charset="0"/>
              <a:cs typeface="Calibri" panose="020F0502020204030204" pitchFamily="34" charset="0"/>
            </a:endParaRPr>
          </a:p>
        </p:txBody>
      </p:sp>
      <p:pic>
        <p:nvPicPr>
          <p:cNvPr id="2050" name="Picture 2" descr="Genesis 6:11-12 – 356 Day Bible Challenge">
            <a:extLst>
              <a:ext uri="{FF2B5EF4-FFF2-40B4-BE49-F238E27FC236}">
                <a16:creationId xmlns:a16="http://schemas.microsoft.com/office/drawing/2014/main" id="{FEEE688A-9BF0-9D6F-620B-462538B8D08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39778" y="3810000"/>
            <a:ext cx="1264444"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44054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2831544"/>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Juan 13:19; 14:29</a:t>
            </a:r>
          </a:p>
          <a:p>
            <a:pPr algn="just"/>
            <a:r>
              <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2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 lo digo desde ahora, antes de que pase, para que cuando suceda, crean que Yo soy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2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se lo he dicho ahora, antes que suceda, para que cuando suceda, crean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28306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95250" y="228600"/>
          <a:ext cx="8953500" cy="6675120"/>
        </p:xfrm>
        <a:graphic>
          <a:graphicData uri="http://schemas.openxmlformats.org/drawingml/2006/table">
            <a:tbl>
              <a:tblPr firstRow="1" bandRow="1">
                <a:tableStyleId>{5C22544A-7EE6-4342-B048-85BDC9FD1C3A}</a:tableStyleId>
              </a:tblPr>
              <a:tblGrid>
                <a:gridCol w="4827104">
                  <a:extLst>
                    <a:ext uri="{9D8B030D-6E8A-4147-A177-3AD203B41FA5}">
                      <a16:colId xmlns:a16="http://schemas.microsoft.com/office/drawing/2014/main" val="690753193"/>
                    </a:ext>
                  </a:extLst>
                </a:gridCol>
                <a:gridCol w="4126396">
                  <a:extLst>
                    <a:ext uri="{9D8B030D-6E8A-4147-A177-3AD203B41FA5}">
                      <a16:colId xmlns:a16="http://schemas.microsoft.com/office/drawing/2014/main" val="286287145"/>
                    </a:ext>
                  </a:extLst>
                </a:gridCol>
              </a:tblGrid>
              <a:tr h="914400">
                <a:tc gridSpan="2">
                  <a:txBody>
                    <a:bodyPr/>
                    <a:lstStyle/>
                    <a:p>
                      <a:pPr algn="ctr"/>
                      <a:r>
                        <a:rPr kumimoji="0" lang="es-CO" sz="4000" b="0" i="0" u="none" strike="noStrike" kern="0" cap="none" spc="0" normalizeH="0" baseline="0" noProof="0" dirty="0">
                          <a:ln>
                            <a:noFill/>
                          </a:ln>
                          <a:solidFill>
                            <a:srgbClr val="00FFFF"/>
                          </a:solidFill>
                          <a:effectLst/>
                          <a:uLnTx/>
                          <a:uFillTx/>
                          <a:latin typeface="Calibri" panose="020F0502020204030204" pitchFamily="34" charset="0"/>
                          <a:ea typeface="+mj-ea"/>
                          <a:cs typeface="Calibri" panose="020F0502020204030204" pitchFamily="34" charset="0"/>
                        </a:rPr>
                        <a:t>Las Predicciones a corto plazo de Cristo</a:t>
                      </a:r>
                      <a:endParaRPr lang="en-US" dirty="0">
                        <a:latin typeface="Calibri" panose="020F0502020204030204" pitchFamily="34" charset="0"/>
                        <a:cs typeface="Calibri" panose="020F0502020204030204" pitchFamily="34" charset="0"/>
                      </a:endParaRPr>
                    </a:p>
                  </a:txBody>
                  <a:tcPr anchor="ctr">
                    <a:solidFill>
                      <a:schemeClr val="bg2"/>
                    </a:solidFill>
                  </a:tcPr>
                </a:tc>
                <a:tc hMerge="1">
                  <a:txBody>
                    <a:bodyPr/>
                    <a:lstStyle/>
                    <a:p>
                      <a:endParaRPr lang="en-US" dirty="0"/>
                    </a:p>
                  </a:txBody>
                  <a:tcPr>
                    <a:solidFill>
                      <a:schemeClr val="bg2"/>
                    </a:solidFill>
                  </a:tcPr>
                </a:tc>
                <a:extLst>
                  <a:ext uri="{0D108BD9-81ED-4DB2-BD59-A6C34878D82A}">
                    <a16:rowId xmlns:a16="http://schemas.microsoft.com/office/drawing/2014/main" val="2169232981"/>
                  </a:ext>
                </a:extLst>
              </a:tr>
              <a:tr h="914400">
                <a:tc>
                  <a:txBody>
                    <a:bodyPr/>
                    <a:lstStyle/>
                    <a:p>
                      <a:pPr algn="ctr"/>
                      <a:r>
                        <a:rPr lang="en-US" sz="3000" b="1" dirty="0">
                          <a:solidFill>
                            <a:srgbClr val="0000CC"/>
                          </a:solidFill>
                          <a:latin typeface="Calibri" panose="020F0502020204030204" pitchFamily="34" charset="0"/>
                          <a:cs typeface="Calibri" panose="020F0502020204030204" pitchFamily="34" charset="0"/>
                        </a:rPr>
                        <a:t>Profecía</a:t>
                      </a:r>
                    </a:p>
                  </a:txBody>
                  <a:tcPr anchor="ctr"/>
                </a:tc>
                <a:tc>
                  <a:txBody>
                    <a:bodyPr/>
                    <a:lstStyle/>
                    <a:p>
                      <a:pPr algn="ctr"/>
                      <a:r>
                        <a:rPr lang="en-US" sz="3000" b="1" dirty="0">
                          <a:solidFill>
                            <a:srgbClr val="0000CC"/>
                          </a:solidFill>
                          <a:latin typeface="Calibri" panose="020F0502020204030204" pitchFamily="34" charset="0"/>
                          <a:cs typeface="Calibri" panose="020F0502020204030204" pitchFamily="34" charset="0"/>
                        </a:rPr>
                        <a:t>Escritura</a:t>
                      </a:r>
                    </a:p>
                  </a:txBody>
                  <a:tcPr anchor="ctr"/>
                </a:tc>
                <a:extLst>
                  <a:ext uri="{0D108BD9-81ED-4DB2-BD59-A6C34878D82A}">
                    <a16:rowId xmlns:a16="http://schemas.microsoft.com/office/drawing/2014/main" val="1153634861"/>
                  </a:ext>
                </a:extLst>
              </a:tr>
              <a:tr h="914400">
                <a:tc>
                  <a:txBody>
                    <a:bodyPr/>
                    <a:lstStyle/>
                    <a:p>
                      <a:r>
                        <a:rPr lang="es-CO" sz="3000" dirty="0">
                          <a:latin typeface="Calibri" panose="020F0502020204030204" pitchFamily="34" charset="0"/>
                          <a:cs typeface="Calibri" panose="020F0502020204030204" pitchFamily="34" charset="0"/>
                        </a:rPr>
                        <a:t>Traición por parte de un amigo</a:t>
                      </a:r>
                      <a:endParaRPr lang="en-US" sz="3000" dirty="0">
                        <a:latin typeface="Calibri" panose="020F0502020204030204" pitchFamily="34" charset="0"/>
                        <a:cs typeface="Calibri" panose="020F0502020204030204" pitchFamily="34" charset="0"/>
                      </a:endParaRPr>
                    </a:p>
                  </a:txBody>
                  <a:tcPr anchor="ctr"/>
                </a:tc>
                <a:tc>
                  <a:txBody>
                    <a:bodyPr/>
                    <a:lstStyle/>
                    <a:p>
                      <a:r>
                        <a:rPr lang="en-US" sz="3000" dirty="0">
                          <a:latin typeface="Calibri" panose="020F0502020204030204" pitchFamily="34" charset="0"/>
                          <a:cs typeface="Calibri" panose="020F0502020204030204" pitchFamily="34" charset="0"/>
                        </a:rPr>
                        <a:t>Juan 13:21</a:t>
                      </a:r>
                    </a:p>
                  </a:txBody>
                  <a:tcPr anchor="ctr"/>
                </a:tc>
                <a:extLst>
                  <a:ext uri="{0D108BD9-81ED-4DB2-BD59-A6C34878D82A}">
                    <a16:rowId xmlns:a16="http://schemas.microsoft.com/office/drawing/2014/main" val="777567912"/>
                  </a:ext>
                </a:extLst>
              </a:tr>
              <a:tr h="914400">
                <a:tc>
                  <a:txBody>
                    <a:bodyPr/>
                    <a:lstStyle/>
                    <a:p>
                      <a:r>
                        <a:rPr lang="es-CO" sz="3000" dirty="0">
                          <a:latin typeface="Calibri" panose="020F0502020204030204" pitchFamily="34" charset="0"/>
                          <a:cs typeface="Calibri" panose="020F0502020204030204" pitchFamily="34" charset="0"/>
                        </a:rPr>
                        <a:t>La triple negación de Pedro</a:t>
                      </a:r>
                      <a:endParaRPr lang="en-US" sz="3000" dirty="0">
                        <a:latin typeface="Calibri" panose="020F0502020204030204" pitchFamily="34" charset="0"/>
                        <a:cs typeface="Calibri" panose="020F0502020204030204" pitchFamily="34" charset="0"/>
                      </a:endParaRPr>
                    </a:p>
                  </a:txBody>
                  <a:tcPr anchor="ctr"/>
                </a:tc>
                <a:tc>
                  <a:txBody>
                    <a:bodyPr/>
                    <a:lstStyle/>
                    <a:p>
                      <a:r>
                        <a:rPr lang="en-US" sz="3000" dirty="0">
                          <a:latin typeface="Calibri" panose="020F0502020204030204" pitchFamily="34" charset="0"/>
                          <a:cs typeface="Calibri" panose="020F0502020204030204" pitchFamily="34" charset="0"/>
                        </a:rPr>
                        <a:t>Mateo 26:34, 75</a:t>
                      </a:r>
                    </a:p>
                  </a:txBody>
                  <a:tcPr anchor="ctr"/>
                </a:tc>
                <a:extLst>
                  <a:ext uri="{0D108BD9-81ED-4DB2-BD59-A6C34878D82A}">
                    <a16:rowId xmlns:a16="http://schemas.microsoft.com/office/drawing/2014/main" val="2088523037"/>
                  </a:ext>
                </a:extLst>
              </a:tr>
              <a:tr h="914400">
                <a:tc>
                  <a:txBody>
                    <a:bodyPr/>
                    <a:lstStyle/>
                    <a:p>
                      <a:r>
                        <a:rPr lang="es-CO" sz="3000" dirty="0">
                          <a:latin typeface="Calibri" panose="020F0502020204030204" pitchFamily="34" charset="0"/>
                          <a:cs typeface="Calibri" panose="020F0502020204030204" pitchFamily="34" charset="0"/>
                        </a:rPr>
                        <a:t>La forma en que habría de morir</a:t>
                      </a:r>
                      <a:endParaRPr lang="en-US" sz="3000" dirty="0">
                        <a:latin typeface="Calibri" panose="020F0502020204030204" pitchFamily="34" charset="0"/>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dirty="0">
                          <a:latin typeface="Calibri" panose="020F0502020204030204" pitchFamily="34" charset="0"/>
                          <a:cs typeface="Calibri" panose="020F0502020204030204" pitchFamily="34" charset="0"/>
                        </a:rPr>
                        <a:t>Mateo 20:18-19</a:t>
                      </a:r>
                    </a:p>
                  </a:txBody>
                  <a:tcPr anchor="ctr"/>
                </a:tc>
                <a:extLst>
                  <a:ext uri="{0D108BD9-81ED-4DB2-BD59-A6C34878D82A}">
                    <a16:rowId xmlns:a16="http://schemas.microsoft.com/office/drawing/2014/main" val="3167288718"/>
                  </a:ext>
                </a:extLst>
              </a:tr>
              <a:tr h="914400">
                <a:tc>
                  <a:txBody>
                    <a:bodyPr/>
                    <a:lstStyle/>
                    <a:p>
                      <a:r>
                        <a:rPr lang="es-CO" sz="3000" dirty="0">
                          <a:latin typeface="Calibri" panose="020F0502020204030204" pitchFamily="34" charset="0"/>
                          <a:cs typeface="Calibri" panose="020F0502020204030204" pitchFamily="34" charset="0"/>
                        </a:rPr>
                        <a:t>La forma en que murieron los discípulos</a:t>
                      </a:r>
                      <a:endParaRPr lang="en-US" sz="3000" dirty="0">
                        <a:latin typeface="Calibri" panose="020F0502020204030204" pitchFamily="34" charset="0"/>
                        <a:cs typeface="Calibri" panose="020F0502020204030204" pitchFamily="34" charset="0"/>
                      </a:endParaRPr>
                    </a:p>
                  </a:txBody>
                  <a:tcPr anchor="ctr"/>
                </a:tc>
                <a:tc>
                  <a:txBody>
                    <a:bodyPr/>
                    <a:lstStyle/>
                    <a:p>
                      <a:r>
                        <a:rPr lang="en-US" sz="3000" dirty="0">
                          <a:latin typeface="Calibri" panose="020F0502020204030204" pitchFamily="34" charset="0"/>
                          <a:cs typeface="Calibri" panose="020F0502020204030204" pitchFamily="34" charset="0"/>
                        </a:rPr>
                        <a:t>Juan 21:18-22</a:t>
                      </a:r>
                    </a:p>
                  </a:txBody>
                  <a:tcPr anchor="ctr"/>
                </a:tc>
                <a:extLst>
                  <a:ext uri="{0D108BD9-81ED-4DB2-BD59-A6C34878D82A}">
                    <a16:rowId xmlns:a16="http://schemas.microsoft.com/office/drawing/2014/main" val="1287159523"/>
                  </a:ext>
                </a:extLst>
              </a:tr>
              <a:tr h="914400">
                <a:tc>
                  <a:txBody>
                    <a:bodyPr/>
                    <a:lstStyle/>
                    <a:p>
                      <a:r>
                        <a:rPr lang="es-CO" sz="3000" dirty="0">
                          <a:latin typeface="Calibri" panose="020F0502020204030204" pitchFamily="34" charset="0"/>
                          <a:cs typeface="Calibri" panose="020F0502020204030204" pitchFamily="34" charset="0"/>
                        </a:rPr>
                        <a:t>Eventos del año 70 d.C.</a:t>
                      </a:r>
                      <a:endParaRPr lang="en-US" sz="3000" dirty="0">
                        <a:latin typeface="Calibri" panose="020F0502020204030204" pitchFamily="34" charset="0"/>
                        <a:cs typeface="Calibri" panose="020F0502020204030204" pitchFamily="34" charset="0"/>
                      </a:endParaRPr>
                    </a:p>
                  </a:txBody>
                  <a:tcPr anchor="ctr"/>
                </a:tc>
                <a:tc>
                  <a:txBody>
                    <a:bodyPr/>
                    <a:lstStyle/>
                    <a:p>
                      <a:r>
                        <a:rPr lang="en-US" sz="3000" dirty="0">
                          <a:latin typeface="Calibri" panose="020F0502020204030204" pitchFamily="34" charset="0"/>
                          <a:cs typeface="Calibri" panose="020F0502020204030204" pitchFamily="34" charset="0"/>
                        </a:rPr>
                        <a:t>Lucas 19:41-44</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3570189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1476AD6D-CF8B-4EBE-9C25-A4A244A657D7}"/>
              </a:ext>
            </a:extLst>
          </p:cNvPr>
          <p:cNvSpPr>
            <a:spLocks noGrp="1"/>
          </p:cNvSpPr>
          <p:nvPr>
            <p:ph type="title"/>
          </p:nvPr>
        </p:nvSpPr>
        <p:spPr>
          <a:xfrm>
            <a:off x="1104900" y="228600"/>
            <a:ext cx="6934200" cy="1143000"/>
          </a:xfrm>
        </p:spPr>
        <p:txBody>
          <a:bodyPr/>
          <a:lstStyle/>
          <a:p>
            <a:pPr algn="ctr"/>
            <a:r>
              <a:rPr lang="en-US" altLang="en-US" sz="3600" dirty="0">
                <a:solidFill>
                  <a:srgbClr val="00FFFF"/>
                </a:solidFill>
                <a:cs typeface="Calibri" panose="020F0502020204030204" pitchFamily="34" charset="0"/>
              </a:rPr>
              <a:t>Tertuliano</a:t>
            </a:r>
            <a:br>
              <a:rPr lang="en-US" altLang="en-US" sz="3600" dirty="0">
                <a:solidFill>
                  <a:srgbClr val="00FFFF"/>
                </a:solidFill>
                <a:cs typeface="Calibri" panose="020F0502020204030204" pitchFamily="34" charset="0"/>
              </a:rPr>
            </a:br>
            <a:r>
              <a:rPr lang="en-US" altLang="en-US" sz="2800" i="1" kern="1200" dirty="0">
                <a:solidFill>
                  <a:schemeClr val="tx1"/>
                </a:solidFill>
                <a:effectLst>
                  <a:outerShdw blurRad="38100" dist="38100" dir="2700000" algn="tl">
                    <a:srgbClr val="000000">
                      <a:alpha val="43137"/>
                    </a:srgbClr>
                  </a:outerShdw>
                </a:effectLst>
                <a:ea typeface="+mn-ea"/>
                <a:cs typeface="Calibri" panose="020F0502020204030204" pitchFamily="34" charset="0"/>
              </a:rPr>
              <a:t>Prescription Against Heretics, </a:t>
            </a:r>
            <a:r>
              <a:rPr lang="en-US" altLang="en-US" sz="2800" kern="1200" dirty="0">
                <a:solidFill>
                  <a:schemeClr val="tx1"/>
                </a:solidFill>
                <a:effectLst>
                  <a:outerShdw blurRad="38100" dist="38100" dir="2700000" algn="tl">
                    <a:srgbClr val="000000">
                      <a:alpha val="43137"/>
                    </a:srgbClr>
                  </a:outerShdw>
                </a:effectLst>
                <a:ea typeface="+mn-ea"/>
                <a:cs typeface="Calibri" panose="020F0502020204030204" pitchFamily="34" charset="0"/>
              </a:rPr>
              <a:t>36</a:t>
            </a:r>
          </a:p>
        </p:txBody>
      </p:sp>
      <p:sp>
        <p:nvSpPr>
          <p:cNvPr id="48131" name="Rectangle 2">
            <a:extLst>
              <a:ext uri="{FF2B5EF4-FFF2-40B4-BE49-F238E27FC236}">
                <a16:creationId xmlns:a16="http://schemas.microsoft.com/office/drawing/2014/main" id="{6B7CA89D-2108-4AFB-B737-A1D235DF3B5A}"/>
              </a:ext>
            </a:extLst>
          </p:cNvPr>
          <p:cNvSpPr>
            <a:spLocks noChangeArrowheads="1"/>
          </p:cNvSpPr>
          <p:nvPr/>
        </p:nvSpPr>
        <p:spPr bwMode="auto">
          <a:xfrm>
            <a:off x="4419600" y="1828800"/>
            <a:ext cx="43434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just" eaLnBrk="1" hangingPunct="1"/>
            <a:r>
              <a:rPr lang="en-US" alt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alt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donde el apóstol Juan fue primero sumergido en aceite hirviente sin sufrir daño, y de allí enviado a su exilio en la isla</a:t>
            </a:r>
            <a:r>
              <a:rPr lang="en-US" alt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D9A8802B-9FBF-4F46-A003-6B7CECF4F92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6635" y="2057400"/>
            <a:ext cx="3391965" cy="274320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343AC-CDE7-3E5B-9270-7AD1A9415A2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BBF99D3-299C-55D0-7DE8-366507BBFB0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a:extLst>
              <a:ext uri="{FF2B5EF4-FFF2-40B4-BE49-F238E27FC236}">
                <a16:creationId xmlns:a16="http://schemas.microsoft.com/office/drawing/2014/main" id="{7BA9537A-296F-3441-1AA6-C3EA36F1DCEE}"/>
              </a:ext>
            </a:extLst>
          </p:cNvPr>
          <p:cNvSpPr>
            <a:spLocks noChangeArrowheads="1"/>
          </p:cNvSpPr>
          <p:nvPr/>
        </p:nvSpPr>
        <p:spPr bwMode="auto">
          <a:xfrm>
            <a:off x="0" y="0"/>
            <a:ext cx="9144000" cy="4431983"/>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6:11-13</a:t>
            </a:r>
          </a:p>
          <a:p>
            <a:pPr algn="just"/>
            <a:r>
              <a:rPr lang="en-US" sz="2800" dirty="0">
                <a:latin typeface="Calibri" panose="020F0502020204030204" pitchFamily="34" charset="0"/>
                <a:cs typeface="Calibri" panose="020F0502020204030204" pitchFamily="34" charset="0"/>
              </a:rPr>
              <a:t>“</a:t>
            </a:r>
            <a:r>
              <a:rPr lang="en-US" sz="2800" baseline="30000" dirty="0">
                <a:effectLst>
                  <a:outerShdw blurRad="38100" dist="38100" dir="2700000" algn="tl">
                    <a:srgbClr val="000000">
                      <a:alpha val="43137"/>
                    </a:srgbClr>
                  </a:outerShdw>
                </a:effectLst>
                <a:latin typeface="Calibri" panose="020F0502020204030204" pitchFamily="34" charset="0"/>
              </a:rPr>
              <a:t>11</a:t>
            </a:r>
            <a:r>
              <a:rPr lang="en-US" sz="2800" dirty="0">
                <a:latin typeface="Calibri" panose="020F0502020204030204" pitchFamily="34" charset="0"/>
                <a:cs typeface="Calibri" panose="020F0502020204030204" pitchFamily="34" charset="0"/>
              </a:rPr>
              <a:t> </a:t>
            </a:r>
            <a:r>
              <a:rPr lang="es-CO" sz="2800" dirty="0">
                <a:latin typeface="Calibri" panose="020F0502020204030204" pitchFamily="34" charset="0"/>
                <a:cs typeface="Calibri" panose="020F0502020204030204" pitchFamily="34" charset="0"/>
              </a:rPr>
              <a:t>Pero la tierra se había corrompido delante de Dios, y estaba la tierra llena de </a:t>
            </a:r>
            <a:r>
              <a:rPr lang="es-CO" sz="2800" b="1" u="sng" dirty="0">
                <a:solidFill>
                  <a:srgbClr val="FFFFCC"/>
                </a:solidFill>
                <a:latin typeface="Calibri" panose="020F0502020204030204" pitchFamily="34" charset="0"/>
                <a:cs typeface="Calibri" panose="020F0502020204030204" pitchFamily="34" charset="0"/>
              </a:rPr>
              <a:t>violencia</a:t>
            </a:r>
            <a:r>
              <a:rPr lang="es-CO" sz="2800" dirty="0">
                <a:latin typeface="Calibri" panose="020F0502020204030204" pitchFamily="34" charset="0"/>
                <a:cs typeface="Calibri" panose="020F0502020204030204" pitchFamily="34" charset="0"/>
              </a:rPr>
              <a:t>. 12 Dios miró a la tierra, y vio que estaba corrompida, porque toda carne había corrompido su camino sobre la tierra.</a:t>
            </a:r>
          </a:p>
          <a:p>
            <a:pPr algn="just"/>
            <a:r>
              <a:rPr lang="es-CO" sz="2800" dirty="0">
                <a:latin typeface="Calibri" panose="020F0502020204030204" pitchFamily="34" charset="0"/>
                <a:cs typeface="Calibri" panose="020F0502020204030204" pitchFamily="34" charset="0"/>
              </a:rPr>
              <a:t>13 Entonces Dios dijo a Noé: «He decidido poner fin a toda carne, porque la tierra está llena de </a:t>
            </a:r>
            <a:r>
              <a:rPr lang="es-CO" sz="2800" b="1" u="sng" dirty="0">
                <a:solidFill>
                  <a:srgbClr val="FFFFCC"/>
                </a:solidFill>
                <a:latin typeface="Calibri" panose="020F0502020204030204" pitchFamily="34" charset="0"/>
                <a:cs typeface="Calibri" panose="020F0502020204030204" pitchFamily="34" charset="0"/>
              </a:rPr>
              <a:t>violencia</a:t>
            </a:r>
            <a:r>
              <a:rPr lang="es-CO" sz="2800" dirty="0">
                <a:latin typeface="Calibri" panose="020F0502020204030204" pitchFamily="34" charset="0"/>
                <a:cs typeface="Calibri" panose="020F0502020204030204" pitchFamily="34" charset="0"/>
              </a:rPr>
              <a:t> por causa de ellos; por eso voy a destruirlos junto con la tierra</a:t>
            </a:r>
            <a:r>
              <a:rPr lang="en-US" sz="2800" dirty="0">
                <a:latin typeface="Calibri" panose="020F0502020204030204" pitchFamily="34" charset="0"/>
                <a:cs typeface="Calibri" panose="020F0502020204030204" pitchFamily="34" charset="0"/>
              </a:rPr>
              <a:t>.’”</a:t>
            </a:r>
          </a:p>
          <a:p>
            <a:pPr algn="just" eaLnBrk="1" hangingPunct="1">
              <a:defRPr/>
            </a:pPr>
            <a:endParaRPr lang="en-US" sz="3600" dirty="0">
              <a:latin typeface="Calibri" panose="020F0502020204030204" pitchFamily="34" charset="0"/>
              <a:cs typeface="Calibri" panose="020F0502020204030204" pitchFamily="34" charset="0"/>
            </a:endParaRPr>
          </a:p>
        </p:txBody>
      </p:sp>
      <p:pic>
        <p:nvPicPr>
          <p:cNvPr id="2050" name="Picture 2" descr="Genesis 6:11-12 – 356 Day Bible Challenge">
            <a:extLst>
              <a:ext uri="{FF2B5EF4-FFF2-40B4-BE49-F238E27FC236}">
                <a16:creationId xmlns:a16="http://schemas.microsoft.com/office/drawing/2014/main" id="{5BD5B06E-AAA7-8A81-AAED-C77EAD62151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39778" y="3810000"/>
            <a:ext cx="1264444"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322839"/>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552700" y="228600"/>
            <a:ext cx="4038600" cy="1143000"/>
          </a:xfrm>
        </p:spPr>
        <p:txBody>
          <a:bodyPr/>
          <a:lstStyle/>
          <a:p>
            <a:pPr algn="ctr" eaLnBrk="1" hangingPunct="1"/>
            <a:r>
              <a:rPr lang="en-US" sz="3600" dirty="0">
                <a:effectLst>
                  <a:outerShdw blurRad="38100" dist="38100" dir="2700000" algn="tl">
                    <a:srgbClr val="000000">
                      <a:alpha val="43137"/>
                    </a:srgbClr>
                  </a:outerShdw>
                </a:effectLst>
              </a:rPr>
              <a:t>Génesis 4 - Esquema</a:t>
            </a:r>
          </a:p>
        </p:txBody>
      </p:sp>
      <p:sp>
        <p:nvSpPr>
          <p:cNvPr id="124931" name="Rectangle 3"/>
          <p:cNvSpPr>
            <a:spLocks noGrp="1" noChangeArrowheads="1"/>
          </p:cNvSpPr>
          <p:nvPr>
            <p:ph type="body" idx="1"/>
          </p:nvPr>
        </p:nvSpPr>
        <p:spPr>
          <a:xfrm>
            <a:off x="1676400" y="2057400"/>
            <a:ext cx="5791200" cy="2819400"/>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Primer asesinato (Gén 4:1-15)</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Línea impía de Caín (4:16-24)</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Línea piadosa de Set (4:25-26)</a:t>
            </a:r>
          </a:p>
        </p:txBody>
      </p:sp>
      <p:pic>
        <p:nvPicPr>
          <p:cNvPr id="3" name="Picture 2">
            <a:extLst>
              <a:ext uri="{FF2B5EF4-FFF2-40B4-BE49-F238E27FC236}">
                <a16:creationId xmlns:a16="http://schemas.microsoft.com/office/drawing/2014/main" id="{2E4EBF62-56A1-5340-19B4-0BD549929D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7600" y="69458"/>
            <a:ext cx="1600970" cy="114300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E04E4-7B00-F134-6450-D79FF8CFF0B4}"/>
            </a:ext>
          </a:extLst>
        </p:cNvPr>
        <p:cNvGrpSpPr/>
        <p:nvPr/>
      </p:nvGrpSpPr>
      <p:grpSpPr>
        <a:xfrm>
          <a:off x="0" y="0"/>
          <a:ext cx="0" cy="0"/>
          <a:chOff x="0" y="0"/>
          <a:chExt cx="0" cy="0"/>
        </a:xfrm>
      </p:grpSpPr>
      <p:sp>
        <p:nvSpPr>
          <p:cNvPr id="28673" name="Rectangle 2">
            <a:extLst>
              <a:ext uri="{FF2B5EF4-FFF2-40B4-BE49-F238E27FC236}">
                <a16:creationId xmlns:a16="http://schemas.microsoft.com/office/drawing/2014/main" id="{7BB8CF19-92BD-543A-06A8-20FED8D5D225}"/>
              </a:ext>
            </a:extLst>
          </p:cNvPr>
          <p:cNvSpPr>
            <a:spLocks noGrp="1" noChangeArrowheads="1"/>
          </p:cNvSpPr>
          <p:nvPr>
            <p:ph type="title"/>
          </p:nvPr>
        </p:nvSpPr>
        <p:spPr>
          <a:xfrm>
            <a:off x="1219200" y="228600"/>
            <a:ext cx="6705600" cy="1097280"/>
          </a:xfrm>
        </p:spPr>
        <p:txBody>
          <a:bodyPr/>
          <a:lstStyle/>
          <a:p>
            <a:pPr marL="461963" indent="-461963" algn="ctr" eaLnBrk="1" hangingPunct="1">
              <a:buClr>
                <a:schemeClr val="tx2"/>
              </a:buClr>
              <a:buFont typeface="+mj-lt"/>
              <a:buAutoNum type="romanUcPeriod" startAt="2"/>
            </a:pPr>
            <a:r>
              <a:rPr lang="en-US" sz="3600" dirty="0">
                <a:effectLst>
                  <a:outerShdw blurRad="38100" dist="38100" dir="2700000" algn="tl">
                    <a:srgbClr val="000000">
                      <a:alpha val="43137"/>
                    </a:srgbClr>
                  </a:outerShdw>
                </a:effectLst>
                <a:ea typeface="+mn-ea"/>
                <a:cs typeface="+mn-cs"/>
              </a:rPr>
              <a:t>Línea impía de Caín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(Gén 4:16-24)</a:t>
            </a:r>
            <a:endParaRPr lang="en-US" sz="3200" dirty="0">
              <a:solidFill>
                <a:schemeClr val="tx1"/>
              </a:solidFill>
              <a:effectLst>
                <a:outerShdw blurRad="38100" dist="38100" dir="2700000" algn="tl">
                  <a:srgbClr val="000000">
                    <a:alpha val="43137"/>
                  </a:srgbClr>
                </a:outerShdw>
              </a:effectLst>
              <a:ea typeface="+mn-ea"/>
              <a:cs typeface="+mn-cs"/>
            </a:endParaRPr>
          </a:p>
        </p:txBody>
      </p:sp>
      <p:sp>
        <p:nvSpPr>
          <p:cNvPr id="33795" name="Rectangle 3">
            <a:extLst>
              <a:ext uri="{FF2B5EF4-FFF2-40B4-BE49-F238E27FC236}">
                <a16:creationId xmlns:a16="http://schemas.microsoft.com/office/drawing/2014/main" id="{188308D7-CA19-80F8-017F-D687CF9465F7}"/>
              </a:ext>
            </a:extLst>
          </p:cNvPr>
          <p:cNvSpPr>
            <a:spLocks noGrp="1" noChangeArrowheads="1"/>
          </p:cNvSpPr>
          <p:nvPr>
            <p:ph type="body" idx="1"/>
          </p:nvPr>
        </p:nvSpPr>
        <p:spPr>
          <a:xfrm>
            <a:off x="159068" y="1325880"/>
            <a:ext cx="8984932" cy="41148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s-CO" dirty="0">
                <a:effectLst>
                  <a:outerShdw blurRad="38100" dist="38100" dir="2700000" algn="tl">
                    <a:srgbClr val="000000">
                      <a:alpha val="43137"/>
                    </a:srgbClr>
                  </a:outerShdw>
                </a:effectLst>
              </a:rPr>
              <a:t>Descendencia impía que no producirá al Mesías</a:t>
            </a:r>
            <a:r>
              <a:rPr lang="en-US" dirty="0">
                <a:effectLst>
                  <a:outerShdw blurRad="38100" dist="38100" dir="2700000" algn="tl">
                    <a:srgbClr val="000000">
                      <a:alpha val="43137"/>
                    </a:srgbClr>
                  </a:outerShdw>
                </a:effectLst>
              </a:rPr>
              <a:t> (Gén 3:15)</a:t>
            </a:r>
          </a:p>
          <a:p>
            <a:pPr marL="914400" lvl="2" indent="-452438" eaLnBrk="1" hangingPunct="1">
              <a:spcBef>
                <a:spcPts val="0"/>
              </a:spcBef>
              <a:spcAft>
                <a:spcPts val="1800"/>
              </a:spcAft>
              <a:buClr>
                <a:srgbClr val="00FF99"/>
              </a:buClr>
              <a:buSzPct val="100000"/>
              <a:buFont typeface="+mj-lt"/>
              <a:buAutoNum type="arabicPeriod"/>
              <a:defRPr/>
            </a:pPr>
            <a:r>
              <a:rPr lang="es-CO" dirty="0"/>
              <a:t>Continuación de la línea de Caín </a:t>
            </a:r>
            <a:r>
              <a:rPr lang="en-US" dirty="0"/>
              <a:t>(4:16-18)</a:t>
            </a:r>
          </a:p>
          <a:p>
            <a:pPr marL="914400" lvl="2" indent="-452438" eaLnBrk="1" hangingPunct="1">
              <a:spcBef>
                <a:spcPts val="0"/>
              </a:spcBef>
              <a:spcAft>
                <a:spcPts val="1800"/>
              </a:spcAft>
              <a:buClr>
                <a:srgbClr val="00FF99"/>
              </a:buClr>
              <a:buSzPct val="100000"/>
              <a:buFont typeface="+mj-lt"/>
              <a:buAutoNum type="arabicPeriod"/>
              <a:defRPr/>
            </a:pPr>
            <a:r>
              <a:rPr lang="en-US" dirty="0"/>
              <a:t>Inmoralidad (4:19)</a:t>
            </a:r>
          </a:p>
          <a:p>
            <a:pPr marL="914400" lvl="2" indent="-452438" eaLnBrk="1" hangingPunct="1">
              <a:spcBef>
                <a:spcPts val="0"/>
              </a:spcBef>
              <a:spcAft>
                <a:spcPts val="1800"/>
              </a:spcAft>
              <a:buClr>
                <a:srgbClr val="00FF99"/>
              </a:buClr>
              <a:buSzPct val="100000"/>
              <a:buFont typeface="+mj-lt"/>
              <a:buAutoNum type="arabicPeriod"/>
              <a:defRPr/>
            </a:pPr>
            <a:r>
              <a:rPr lang="en-US" dirty="0"/>
              <a:t>Avance tecnológico pero no espiritual (4:20-22)</a:t>
            </a:r>
          </a:p>
          <a:p>
            <a:pPr marL="914400" lvl="2" indent="-452438" eaLnBrk="1" hangingPunct="1">
              <a:spcBef>
                <a:spcPts val="0"/>
              </a:spcBef>
              <a:spcAft>
                <a:spcPts val="1800"/>
              </a:spcAft>
              <a:buClr>
                <a:srgbClr val="00FF99"/>
              </a:buClr>
              <a:buSzPct val="100000"/>
              <a:buFont typeface="+mj-lt"/>
              <a:buAutoNum type="arabicPeriod"/>
              <a:defRPr/>
            </a:pPr>
            <a:r>
              <a:rPr lang="en-US" dirty="0"/>
              <a:t>Más inmoralidad  (4:23a)</a:t>
            </a:r>
          </a:p>
          <a:p>
            <a:pPr marL="914400" lvl="2" indent="-452438" eaLnBrk="1" hangingPunct="1">
              <a:spcBef>
                <a:spcPts val="0"/>
              </a:spcBef>
              <a:spcAft>
                <a:spcPts val="1800"/>
              </a:spcAft>
              <a:buClr>
                <a:srgbClr val="00FF99"/>
              </a:buClr>
              <a:buSzPct val="100000"/>
              <a:buFont typeface="+mj-lt"/>
              <a:buAutoNum type="arabicPeriod"/>
              <a:defRPr/>
            </a:pPr>
            <a:r>
              <a:rPr lang="en-US" b="1" u="sng" dirty="0">
                <a:solidFill>
                  <a:srgbClr val="FFFFCC"/>
                </a:solidFill>
              </a:rPr>
              <a:t>Violencia (4:23b)</a:t>
            </a:r>
          </a:p>
          <a:p>
            <a:pPr marL="914400" lvl="2" indent="-452438" eaLnBrk="1" hangingPunct="1">
              <a:spcBef>
                <a:spcPts val="0"/>
              </a:spcBef>
              <a:spcAft>
                <a:spcPts val="1800"/>
              </a:spcAft>
              <a:buClr>
                <a:srgbClr val="00FF99"/>
              </a:buClr>
              <a:buSzPct val="100000"/>
              <a:buFont typeface="+mj-lt"/>
              <a:buAutoNum type="arabicPeriod"/>
              <a:defRPr/>
            </a:pPr>
            <a:r>
              <a:rPr lang="en-US" dirty="0"/>
              <a:t>Humanismo (4:24)</a:t>
            </a:r>
          </a:p>
        </p:txBody>
      </p:sp>
      <p:pic>
        <p:nvPicPr>
          <p:cNvPr id="4" name="Picture 3">
            <a:extLst>
              <a:ext uri="{FF2B5EF4-FFF2-40B4-BE49-F238E27FC236}">
                <a16:creationId xmlns:a16="http://schemas.microsoft.com/office/drawing/2014/main" id="{21873E7C-4B38-75E4-BEEC-63CE7B09063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913711" y="4903893"/>
            <a:ext cx="1925489" cy="1649307"/>
          </a:xfrm>
          <a:prstGeom prst="rect">
            <a:avLst/>
          </a:prstGeom>
        </p:spPr>
      </p:pic>
      <p:pic>
        <p:nvPicPr>
          <p:cNvPr id="2" name="Picture 1">
            <a:extLst>
              <a:ext uri="{FF2B5EF4-FFF2-40B4-BE49-F238E27FC236}">
                <a16:creationId xmlns:a16="http://schemas.microsoft.com/office/drawing/2014/main" id="{0D71EEC9-3673-F4FD-6296-305B4650F463}"/>
              </a:ext>
            </a:extLst>
          </p:cNvPr>
          <p:cNvPicPr>
            <a:picLocks noChangeAspect="1"/>
          </p:cNvPicPr>
          <p:nvPr/>
        </p:nvPicPr>
        <p:blipFill>
          <a:blip r:embed="rId3"/>
          <a:stretch>
            <a:fillRect/>
          </a:stretch>
        </p:blipFill>
        <p:spPr>
          <a:xfrm>
            <a:off x="7404471" y="76200"/>
            <a:ext cx="1603387" cy="1146147"/>
          </a:xfrm>
          <a:prstGeom prst="rect">
            <a:avLst/>
          </a:prstGeom>
        </p:spPr>
      </p:pic>
    </p:spTree>
    <p:extLst>
      <p:ext uri="{BB962C8B-B14F-4D97-AF65-F5344CB8AC3E}">
        <p14:creationId xmlns:p14="http://schemas.microsoft.com/office/powerpoint/2010/main" val="4503317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AEE78C-FC44-4C0A-B21D-4CA69B9320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93702"/>
          </a:xfrm>
          <a:prstGeom prst="rect">
            <a:avLst/>
          </a:prstGeom>
          <a:noFill/>
          <a:ln w="28575">
            <a:noFill/>
            <a:miter lim="800000"/>
            <a:headEnd/>
            <a:tailEnd/>
          </a:ln>
        </p:spPr>
        <p:txBody>
          <a:bodyPr wrap="square">
            <a:spAutoFit/>
          </a:bodyPr>
          <a:lstStyle/>
          <a:p>
            <a:pPr algn="ctr">
              <a:spcAft>
                <a:spcPts val="600"/>
              </a:spcAft>
            </a:pPr>
            <a:r>
              <a:rPr lang="en-US" sz="32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1:26-28</a:t>
            </a:r>
          </a:p>
          <a:p>
            <a:pPr algn="just"/>
            <a:r>
              <a:rPr lang="en-US" sz="2800" baseline="30000" dirty="0">
                <a:effectLst>
                  <a:outerShdw blurRad="38100" dist="38100" dir="2700000" algn="tl">
                    <a:srgbClr val="000000">
                      <a:alpha val="43137"/>
                    </a:srgbClr>
                  </a:outerShdw>
                </a:effectLst>
                <a:latin typeface="Calibri" panose="020F0502020204030204" pitchFamily="34" charset="0"/>
              </a:rPr>
              <a:t>26 </a:t>
            </a:r>
            <a:r>
              <a:rPr lang="es-CO" sz="2800" dirty="0">
                <a:effectLst>
                  <a:outerShdw blurRad="38100" dist="38100" dir="2700000" algn="tl">
                    <a:srgbClr val="000000">
                      <a:alpha val="43137"/>
                    </a:srgbClr>
                  </a:outerShdw>
                </a:effectLst>
                <a:latin typeface="Calibri" panose="020F0502020204030204" pitchFamily="34" charset="0"/>
              </a:rPr>
              <a:t>Y dijo Dios: «Hagamos al hombre a Nuestra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rPr>
              <a:t>imagen</a:t>
            </a:r>
            <a:r>
              <a:rPr lang="es-CO" sz="2800" dirty="0">
                <a:effectLst>
                  <a:outerShdw blurRad="38100" dist="38100" dir="2700000" algn="tl">
                    <a:srgbClr val="000000">
                      <a:alpha val="43137"/>
                    </a:srgbClr>
                  </a:outerShdw>
                </a:effectLst>
                <a:latin typeface="Calibri" panose="020F0502020204030204" pitchFamily="34" charset="0"/>
              </a:rPr>
              <a:t>, conforme a Nuestra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rPr>
              <a:t>semejanza</a:t>
            </a:r>
            <a:r>
              <a:rPr lang="es-CO" sz="2800" dirty="0">
                <a:effectLst>
                  <a:outerShdw blurRad="38100" dist="38100" dir="2700000" algn="tl">
                    <a:srgbClr val="000000">
                      <a:alpha val="43137"/>
                    </a:srgbClr>
                  </a:outerShdw>
                </a:effectLst>
                <a:latin typeface="Calibri" panose="020F0502020204030204" pitchFamily="34" charset="0"/>
              </a:rPr>
              <a:t>; y ejerza dominio sobre los peces del mar, sobre las aves del cielo, sobre los ganados, sobre toda la tierra, y sobre todo reptil que se arrastra sobre la tierra». 27 Dios creó al hombre a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rPr>
              <a:t>imagen</a:t>
            </a:r>
            <a:r>
              <a:rPr lang="es-CO" sz="2800" dirty="0">
                <a:effectLst>
                  <a:outerShdw blurRad="38100" dist="38100" dir="2700000" algn="tl">
                    <a:srgbClr val="000000">
                      <a:alpha val="43137"/>
                    </a:srgbClr>
                  </a:outerShdw>
                </a:effectLst>
                <a:latin typeface="Calibri" panose="020F0502020204030204" pitchFamily="34" charset="0"/>
              </a:rPr>
              <a:t> Suya, a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rPr>
              <a:t>imagen</a:t>
            </a:r>
            <a:r>
              <a:rPr lang="es-CO" sz="2800" dirty="0">
                <a:effectLst>
                  <a:outerShdw blurRad="38100" dist="38100" dir="2700000" algn="tl">
                    <a:srgbClr val="000000">
                      <a:alpha val="43137"/>
                    </a:srgbClr>
                  </a:outerShdw>
                </a:effectLst>
                <a:latin typeface="Calibri" panose="020F0502020204030204" pitchFamily="34" charset="0"/>
              </a:rPr>
              <a:t> de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rPr>
              <a:t>Dios</a:t>
            </a:r>
            <a:r>
              <a:rPr lang="es-CO" sz="2800" dirty="0">
                <a:effectLst>
                  <a:outerShdw blurRad="38100" dist="38100" dir="2700000" algn="tl">
                    <a:srgbClr val="000000">
                      <a:alpha val="43137"/>
                    </a:srgbClr>
                  </a:outerShdw>
                </a:effectLst>
                <a:latin typeface="Calibri" panose="020F0502020204030204" pitchFamily="34" charset="0"/>
              </a:rPr>
              <a:t> lo creó;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rPr>
              <a:t>varón y hembra</a:t>
            </a:r>
            <a:r>
              <a:rPr lang="es-CO" sz="2800" dirty="0">
                <a:effectLst>
                  <a:outerShdw blurRad="38100" dist="38100" dir="2700000" algn="tl">
                    <a:srgbClr val="000000">
                      <a:alpha val="43137"/>
                    </a:srgbClr>
                  </a:outerShdw>
                </a:effectLst>
                <a:latin typeface="Calibri" panose="020F0502020204030204" pitchFamily="34" charset="0"/>
              </a:rPr>
              <a:t> los creó. 28 Dios los bendijo y les dijo: «Sean fecundos y multiplíquense. Llenen la tierra y sométanla. Ejerzan dominio sobre los peces del mar, sobre las aves del cielo y sobre todo ser viviente que se mueve sobre la tierra»</a:t>
            </a:r>
            <a:r>
              <a:rPr lang="en-US" sz="28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4015135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3467100" y="228600"/>
            <a:ext cx="2209800" cy="11430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El Diluvio</a:t>
            </a:r>
            <a:br>
              <a:rPr lang="en-US" sz="36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(Gén 6–9)</a:t>
            </a:r>
          </a:p>
        </p:txBody>
      </p:sp>
      <p:sp>
        <p:nvSpPr>
          <p:cNvPr id="35843" name="Rectangle 3"/>
          <p:cNvSpPr>
            <a:spLocks noGrp="1" noChangeArrowheads="1"/>
          </p:cNvSpPr>
          <p:nvPr>
            <p:ph type="body" idx="1"/>
          </p:nvPr>
        </p:nvSpPr>
        <p:spPr>
          <a:xfrm>
            <a:off x="1409700" y="1946275"/>
            <a:ext cx="6819900" cy="3463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Eventos antes del diluvio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(G</a:t>
            </a:r>
            <a:r>
              <a:rPr lang="en-US" b="1" u="sng" dirty="0">
                <a:solidFill>
                  <a:srgbClr val="FFFFCC"/>
                </a:solidFill>
                <a:effectLst>
                  <a:outerShdw blurRad="38100" dist="38100" dir="2700000" algn="tl">
                    <a:srgbClr val="000000">
                      <a:alpha val="43137"/>
                    </a:srgbClr>
                  </a:outerShdw>
                </a:effectLst>
                <a:ea typeface="+mn-ea"/>
                <a:cs typeface="+mn-cs"/>
              </a:rPr>
              <a:t>é</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n 6)</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El diluvio (G</a:t>
            </a:r>
            <a:r>
              <a:rPr lang="en-US" dirty="0">
                <a:effectLst>
                  <a:outerShdw blurRad="38100" dist="38100" dir="2700000" algn="tl">
                    <a:srgbClr val="000000">
                      <a:alpha val="43137"/>
                    </a:srgbClr>
                  </a:outerShdw>
                </a:effectLst>
                <a:ea typeface="+mn-ea"/>
                <a:cs typeface="+mn-cs"/>
              </a:rPr>
              <a:t>é</a:t>
            </a:r>
            <a:r>
              <a:rPr lang="en-US" dirty="0">
                <a:effectLst>
                  <a:outerShdw blurRad="38100" dist="38100" dir="2700000" algn="tl">
                    <a:srgbClr val="000000">
                      <a:alpha val="43137"/>
                    </a:srgbClr>
                  </a:outerShdw>
                </a:effectLst>
                <a:latin typeface="Calibri" panose="020F0502020204030204" pitchFamily="34" charset="0"/>
                <a:ea typeface="+mn-ea"/>
                <a:cs typeface="+mn-cs"/>
              </a:rPr>
              <a:t>n 7)</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Las aguas bajan </a:t>
            </a:r>
            <a:r>
              <a:rPr lang="en-US" dirty="0">
                <a:effectLst>
                  <a:outerShdw blurRad="38100" dist="38100" dir="2700000" algn="tl">
                    <a:srgbClr val="000000">
                      <a:alpha val="43137"/>
                    </a:srgbClr>
                  </a:outerShdw>
                </a:effectLst>
                <a:latin typeface="Calibri" panose="020F0502020204030204" pitchFamily="34" charset="0"/>
                <a:ea typeface="+mn-ea"/>
                <a:cs typeface="+mn-cs"/>
              </a:rPr>
              <a:t>(Gén 8)</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Eventos posteriores al diluvio </a:t>
            </a:r>
            <a:r>
              <a:rPr lang="en-US" dirty="0">
                <a:effectLst>
                  <a:outerShdw blurRad="38100" dist="38100" dir="2700000" algn="tl">
                    <a:srgbClr val="000000">
                      <a:alpha val="43137"/>
                    </a:srgbClr>
                  </a:outerShdw>
                </a:effectLst>
                <a:latin typeface="Calibri" panose="020F0502020204030204" pitchFamily="34" charset="0"/>
                <a:ea typeface="+mn-ea"/>
                <a:cs typeface="+mn-cs"/>
              </a:rPr>
              <a:t>(Gén 9)</a:t>
            </a:r>
          </a:p>
        </p:txBody>
      </p:sp>
      <p:pic>
        <p:nvPicPr>
          <p:cNvPr id="2" name="Picture 1">
            <a:extLst>
              <a:ext uri="{FF2B5EF4-FFF2-40B4-BE49-F238E27FC236}">
                <a16:creationId xmlns:a16="http://schemas.microsoft.com/office/drawing/2014/main" id="{A5D273D1-B013-7DD7-4500-01EBA90B5200}"/>
              </a:ext>
            </a:extLst>
          </p:cNvPr>
          <p:cNvPicPr>
            <a:picLocks noChangeAspect="1"/>
          </p:cNvPicPr>
          <p:nvPr/>
        </p:nvPicPr>
        <p:blipFill>
          <a:blip r:embed="rId2"/>
          <a:stretch>
            <a:fillRect/>
          </a:stretch>
        </p:blipFill>
        <p:spPr>
          <a:xfrm>
            <a:off x="7315200" y="31694"/>
            <a:ext cx="1743607" cy="1249788"/>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C0AEA2-EC96-493E-ABC9-B4244016BC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077766"/>
          </a:xfrm>
          <a:prstGeom prst="rect">
            <a:avLst/>
          </a:prstGeom>
          <a:noFill/>
          <a:ln w="28575">
            <a:noFill/>
            <a:miter lim="800000"/>
            <a:headEnd/>
            <a:tailEnd/>
          </a:ln>
        </p:spPr>
        <p:txBody>
          <a:bodyPr wrap="square">
            <a:spAutoFit/>
          </a:bodyPr>
          <a:lstStyle/>
          <a:p>
            <a:pPr algn="ctr" eaLnBrk="1" hangingPunct="1">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9:6</a:t>
            </a:r>
          </a:p>
          <a:p>
            <a:pPr algn="just" eaLnBrk="1" hangingPunct="1">
              <a:defRPr/>
            </a:pPr>
            <a:r>
              <a:rPr lang="en-US" sz="3600" dirty="0">
                <a:effectLst>
                  <a:outerShdw blurRad="38100" dist="38100" dir="2700000" algn="tl">
                    <a:srgbClr val="000000">
                      <a:alpha val="43000"/>
                    </a:srgbClr>
                  </a:outerShdw>
                </a:effectLst>
                <a:latin typeface="Calibri" panose="020F0502020204030204" pitchFamily="34" charset="0"/>
                <a:cs typeface="Calibri" panose="020F0502020204030204" pitchFamily="34" charset="0"/>
              </a:rPr>
              <a:t>“</a:t>
            </a:r>
            <a:r>
              <a:rPr lang="es-CO" sz="3600" dirty="0">
                <a:latin typeface="Calibri" panose="020F0502020204030204" pitchFamily="34" charset="0"/>
                <a:cs typeface="Calibri" panose="020F0502020204030204" pitchFamily="34" charset="0"/>
              </a:rPr>
              <a:t>-»El que </a:t>
            </a:r>
            <a:r>
              <a:rPr lang="es-CO" sz="3600" b="1" u="sng" dirty="0">
                <a:solidFill>
                  <a:srgbClr val="FFFFCC"/>
                </a:solidFill>
                <a:latin typeface="Calibri" panose="020F0502020204030204" pitchFamily="34" charset="0"/>
                <a:cs typeface="Calibri" panose="020F0502020204030204" pitchFamily="34" charset="0"/>
              </a:rPr>
              <a:t>derrame sangre de hombre,</a:t>
            </a:r>
          </a:p>
          <a:p>
            <a:pPr algn="just" eaLnBrk="1" hangingPunct="1">
              <a:defRPr/>
            </a:pPr>
            <a:r>
              <a:rPr lang="es-CO" sz="3600" b="1" u="sng" dirty="0">
                <a:solidFill>
                  <a:srgbClr val="FFFFCC"/>
                </a:solidFill>
                <a:latin typeface="Calibri" panose="020F0502020204030204" pitchFamily="34" charset="0"/>
                <a:cs typeface="Calibri" panose="020F0502020204030204" pitchFamily="34" charset="0"/>
              </a:rPr>
              <a:t>Por el hombre</a:t>
            </a:r>
            <a:r>
              <a:rPr lang="es-CO" sz="3600" dirty="0">
                <a:latin typeface="Calibri" panose="020F0502020204030204" pitchFamily="34" charset="0"/>
                <a:cs typeface="Calibri" panose="020F0502020204030204" pitchFamily="34" charset="0"/>
              </a:rPr>
              <a:t> su sangre será derramada,</a:t>
            </a:r>
          </a:p>
          <a:p>
            <a:pPr algn="just" eaLnBrk="1" hangingPunct="1">
              <a:defRPr/>
            </a:pPr>
            <a:r>
              <a:rPr lang="es-CO" sz="3600" dirty="0">
                <a:latin typeface="Calibri" panose="020F0502020204030204" pitchFamily="34" charset="0"/>
                <a:cs typeface="Calibri" panose="020F0502020204030204" pitchFamily="34" charset="0"/>
              </a:rPr>
              <a:t>Porque a </a:t>
            </a:r>
            <a:r>
              <a:rPr lang="es-CO" sz="3600" b="1" u="sng" dirty="0">
                <a:solidFill>
                  <a:srgbClr val="FFFFCC"/>
                </a:solidFill>
                <a:latin typeface="Calibri" panose="020F0502020204030204" pitchFamily="34" charset="0"/>
                <a:cs typeface="Calibri" panose="020F0502020204030204" pitchFamily="34" charset="0"/>
              </a:rPr>
              <a:t>imagen de Dios</a:t>
            </a:r>
          </a:p>
          <a:p>
            <a:pPr algn="just" eaLnBrk="1" hangingPunct="1">
              <a:defRPr/>
            </a:pPr>
            <a:r>
              <a:rPr lang="es-CO" sz="3600" dirty="0">
                <a:latin typeface="Calibri" panose="020F0502020204030204" pitchFamily="34" charset="0"/>
                <a:cs typeface="Calibri" panose="020F0502020204030204" pitchFamily="34" charset="0"/>
              </a:rPr>
              <a:t>Hizo Él al hombre</a:t>
            </a:r>
            <a:r>
              <a:rPr lang="en-US" sz="3600" dirty="0">
                <a:latin typeface="Calibri" panose="020F0502020204030204" pitchFamily="34" charset="0"/>
                <a:cs typeface="Calibri" panose="020F0502020204030204" pitchFamily="34" charset="0"/>
              </a:rPr>
              <a:t>.”</a:t>
            </a:r>
            <a:endParaRPr lang="en-US" sz="40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361539B-B511-4397-91B0-3E4C472C2D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81600" y="2362200"/>
            <a:ext cx="2633700" cy="2286198"/>
          </a:xfrm>
          <a:prstGeom prst="rect">
            <a:avLst/>
          </a:prstGeom>
        </p:spPr>
      </p:pic>
    </p:spTree>
    <p:extLst>
      <p:ext uri="{BB962C8B-B14F-4D97-AF65-F5344CB8AC3E}">
        <p14:creationId xmlns:p14="http://schemas.microsoft.com/office/powerpoint/2010/main" val="115049299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53C69A-636A-4C6D-AD58-6A04BCDA9D0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 name="Rectangle 3"/>
          <p:cNvSpPr txBox="1">
            <a:spLocks/>
          </p:cNvSpPr>
          <p:nvPr/>
        </p:nvSpPr>
        <p:spPr bwMode="auto">
          <a:xfrm>
            <a:off x="0" y="0"/>
            <a:ext cx="91440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Tx/>
              <a:buSzTx/>
              <a:buNone/>
              <a:defRPr/>
            </a:pPr>
            <a:r>
              <a:rPr lang="en-US" altLang="en-US" sz="4000" dirty="0">
                <a:solidFill>
                  <a:srgbClr val="00FFFF"/>
                </a:solidFill>
                <a:effectLst>
                  <a:outerShdw blurRad="38100" dist="38100" dir="2700000" algn="tl">
                    <a:srgbClr val="000000">
                      <a:alpha val="43137"/>
                    </a:srgbClr>
                  </a:outerShdw>
                </a:effectLst>
                <a:ea typeface="+mj-ea"/>
                <a:cs typeface="+mj-cs"/>
              </a:rPr>
              <a:t>Apocalipsis 9:20-21</a:t>
            </a:r>
          </a:p>
          <a:p>
            <a:pPr marL="0" lvl="0" indent="0" algn="just">
              <a:spcBef>
                <a:spcPct val="0"/>
              </a:spcBef>
              <a:buClrTx/>
              <a:buSzTx/>
              <a:buNone/>
            </a:pPr>
            <a:r>
              <a:rPr lang="en-US" altLang="en-US" dirty="0">
                <a:effectLst>
                  <a:outerShdw blurRad="38100" dist="38100" dir="2700000" algn="tl">
                    <a:srgbClr val="000000">
                      <a:alpha val="43137"/>
                    </a:srgbClr>
                  </a:outerShdw>
                </a:effectLst>
                <a:cs typeface="Arial" panose="020B0604020202020204" pitchFamily="34" charset="0"/>
              </a:rPr>
              <a:t>“</a:t>
            </a:r>
            <a:r>
              <a:rPr lang="es-CO" dirty="0">
                <a:effectLst>
                  <a:outerShdw blurRad="38100" dist="38100" dir="2700000" algn="tl">
                    <a:srgbClr val="000000">
                      <a:alpha val="43137"/>
                    </a:srgbClr>
                  </a:outerShdw>
                </a:effectLst>
              </a:rPr>
              <a:t>El resto de la humanidad, los que no fueron muertos por estas plagas, no se arrepintieron de las obras de sus manos ni dejaron de adorar a los demonios y a los ídolos de oro, de plata, de bronce, de piedra, y de madera, que no pueden ver ni oír ni andar. 21 Tampoco se arrepintieron de sus </a:t>
            </a:r>
            <a:r>
              <a:rPr lang="es-CO" b="1" u="sng" dirty="0">
                <a:solidFill>
                  <a:srgbClr val="FFFFCC"/>
                </a:solidFill>
                <a:effectLst>
                  <a:outerShdw blurRad="38100" dist="38100" dir="2700000" algn="tl">
                    <a:srgbClr val="000000">
                      <a:alpha val="43137"/>
                    </a:srgbClr>
                  </a:outerShdw>
                </a:effectLst>
              </a:rPr>
              <a:t>homicidios</a:t>
            </a:r>
            <a:r>
              <a:rPr lang="es-CO" dirty="0">
                <a:effectLst>
                  <a:outerShdw blurRad="38100" dist="38100" dir="2700000" algn="tl">
                    <a:srgbClr val="000000">
                      <a:alpha val="43137"/>
                    </a:srgbClr>
                  </a:outerShdw>
                </a:effectLst>
              </a:rPr>
              <a:t> ni de sus hechicerías ni de su inmoralidad ni de sus robos</a:t>
            </a:r>
            <a:r>
              <a:rPr lang="en-US" dirty="0">
                <a:effectLst>
                  <a:outerShdw blurRad="38100" dist="38100" dir="2700000" algn="tl">
                    <a:srgbClr val="000000">
                      <a:alpha val="43137"/>
                    </a:srgbClr>
                  </a:outerShdw>
                </a:effectLst>
              </a:rPr>
              <a:t>.</a:t>
            </a:r>
            <a:r>
              <a:rPr lang="en-US" altLang="en-US"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59507013"/>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8FC7F-9722-81CA-3B17-766542D40DF8}"/>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A4E3C2F8-3C93-37D8-15E0-8D17747BEB3C}"/>
              </a:ext>
            </a:extLst>
          </p:cNvPr>
          <p:cNvSpPr>
            <a:spLocks noGrp="1" noChangeArrowheads="1"/>
          </p:cNvSpPr>
          <p:nvPr>
            <p:ph type="title"/>
          </p:nvPr>
        </p:nvSpPr>
        <p:spPr>
          <a:xfrm>
            <a:off x="2552700" y="228600"/>
            <a:ext cx="4038600" cy="914400"/>
          </a:xfrm>
        </p:spPr>
        <p:txBody>
          <a:bodyPr/>
          <a:lstStyle/>
          <a:p>
            <a:pPr algn="ctr" eaLnBrk="1" hangingPunct="1"/>
            <a:r>
              <a:rPr lang="en-US" sz="3600" dirty="0">
                <a:effectLst>
                  <a:outerShdw blurRad="38100" dist="38100" dir="2700000" algn="tl">
                    <a:srgbClr val="000000">
                      <a:alpha val="43137"/>
                    </a:srgbClr>
                  </a:outerShdw>
                </a:effectLst>
              </a:rPr>
              <a:t>Génesis 6 - Esquema</a:t>
            </a:r>
          </a:p>
        </p:txBody>
      </p:sp>
      <p:sp>
        <p:nvSpPr>
          <p:cNvPr id="124931" name="Rectangle 3">
            <a:extLst>
              <a:ext uri="{FF2B5EF4-FFF2-40B4-BE49-F238E27FC236}">
                <a16:creationId xmlns:a16="http://schemas.microsoft.com/office/drawing/2014/main" id="{5C7F8268-A856-C23E-362F-ACCC590283B4}"/>
              </a:ext>
            </a:extLst>
          </p:cNvPr>
          <p:cNvSpPr>
            <a:spLocks noGrp="1" noChangeArrowheads="1"/>
          </p:cNvSpPr>
          <p:nvPr>
            <p:ph type="body" idx="1"/>
          </p:nvPr>
        </p:nvSpPr>
        <p:spPr>
          <a:xfrm>
            <a:off x="1676400" y="1524000"/>
            <a:ext cx="6248400" cy="3505200"/>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El dolor de Dios (Gén 6:1-7)</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gracia de Dios (6:8-10)</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destrucción de Dios (6:11-13)</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La instrucción de Dios (6:14-22)</a:t>
            </a:r>
          </a:p>
        </p:txBody>
      </p:sp>
      <p:pic>
        <p:nvPicPr>
          <p:cNvPr id="4" name="Picture 3">
            <a:extLst>
              <a:ext uri="{FF2B5EF4-FFF2-40B4-BE49-F238E27FC236}">
                <a16:creationId xmlns:a16="http://schemas.microsoft.com/office/drawing/2014/main" id="{E88B7606-5D68-AB7A-AE11-7DA595D49D3E}"/>
              </a:ext>
            </a:extLst>
          </p:cNvPr>
          <p:cNvPicPr>
            <a:picLocks noChangeAspect="1"/>
          </p:cNvPicPr>
          <p:nvPr/>
        </p:nvPicPr>
        <p:blipFill>
          <a:blip r:embed="rId2"/>
          <a:stretch>
            <a:fillRect/>
          </a:stretch>
        </p:blipFill>
        <p:spPr>
          <a:xfrm>
            <a:off x="7315200" y="60906"/>
            <a:ext cx="1743607" cy="1249788"/>
          </a:xfrm>
          <a:prstGeom prst="rect">
            <a:avLst/>
          </a:prstGeom>
        </p:spPr>
      </p:pic>
    </p:spTree>
    <p:extLst>
      <p:ext uri="{BB962C8B-B14F-4D97-AF65-F5344CB8AC3E}">
        <p14:creationId xmlns:p14="http://schemas.microsoft.com/office/powerpoint/2010/main" val="37051296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1524000" y="228600"/>
            <a:ext cx="49530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IV. La Instrucción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(Gén 6:14-22)</a:t>
            </a:r>
          </a:p>
        </p:txBody>
      </p:sp>
      <p:sp>
        <p:nvSpPr>
          <p:cNvPr id="124931" name="Rectangle 3"/>
          <p:cNvSpPr>
            <a:spLocks noGrp="1" noChangeArrowheads="1"/>
          </p:cNvSpPr>
          <p:nvPr>
            <p:ph type="body" idx="1"/>
          </p:nvPr>
        </p:nvSpPr>
        <p:spPr>
          <a:xfrm>
            <a:off x="2190750" y="1752600"/>
            <a:ext cx="4762500" cy="41910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estructura (6:14-16)</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razón (6:17-18)</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Los animales (6:19-20)</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comida (6:21)</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obediencia (6:22)</a:t>
            </a:r>
          </a:p>
        </p:txBody>
      </p:sp>
      <p:pic>
        <p:nvPicPr>
          <p:cNvPr id="2" name="Picture 1">
            <a:extLst>
              <a:ext uri="{FF2B5EF4-FFF2-40B4-BE49-F238E27FC236}">
                <a16:creationId xmlns:a16="http://schemas.microsoft.com/office/drawing/2014/main" id="{35E6133E-E44E-6F02-0BC8-2026E3F15769}"/>
              </a:ext>
            </a:extLst>
          </p:cNvPr>
          <p:cNvPicPr>
            <a:picLocks noChangeAspect="1"/>
          </p:cNvPicPr>
          <p:nvPr/>
        </p:nvPicPr>
        <p:blipFill>
          <a:blip r:embed="rId2"/>
          <a:stretch>
            <a:fillRect/>
          </a:stretch>
        </p:blipFill>
        <p:spPr>
          <a:xfrm>
            <a:off x="7315200" y="101582"/>
            <a:ext cx="1743607" cy="1249788"/>
          </a:xfrm>
          <a:prstGeom prst="rect">
            <a:avLst/>
          </a:prstGeom>
        </p:spPr>
      </p:pic>
    </p:spTree>
    <p:extLst>
      <p:ext uri="{BB962C8B-B14F-4D97-AF65-F5344CB8AC3E}">
        <p14:creationId xmlns:p14="http://schemas.microsoft.com/office/powerpoint/2010/main" val="479405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16665-7F53-C7B5-1BD9-2FE1BF3CED71}"/>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4808839F-8B27-F9FF-FD94-CC258CF5500C}"/>
              </a:ext>
            </a:extLst>
          </p:cNvPr>
          <p:cNvSpPr>
            <a:spLocks noGrp="1" noChangeArrowheads="1"/>
          </p:cNvSpPr>
          <p:nvPr>
            <p:ph type="title"/>
          </p:nvPr>
        </p:nvSpPr>
        <p:spPr>
          <a:xfrm>
            <a:off x="1524000" y="228600"/>
            <a:ext cx="49530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IV. La Instrucción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(Gén 6:14-22)</a:t>
            </a:r>
          </a:p>
        </p:txBody>
      </p:sp>
      <p:sp>
        <p:nvSpPr>
          <p:cNvPr id="124931" name="Rectangle 3">
            <a:extLst>
              <a:ext uri="{FF2B5EF4-FFF2-40B4-BE49-F238E27FC236}">
                <a16:creationId xmlns:a16="http://schemas.microsoft.com/office/drawing/2014/main" id="{F84AB41F-2520-4A4A-BBD1-9AF6EF2F3F65}"/>
              </a:ext>
            </a:extLst>
          </p:cNvPr>
          <p:cNvSpPr>
            <a:spLocks noGrp="1" noChangeArrowheads="1"/>
          </p:cNvSpPr>
          <p:nvPr>
            <p:ph type="body" idx="1"/>
          </p:nvPr>
        </p:nvSpPr>
        <p:spPr>
          <a:xfrm>
            <a:off x="2190750" y="1752600"/>
            <a:ext cx="4762500" cy="41910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La estructura (6:14-16)</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razón (6:17-18)</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Los animales (6:19-20)</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comida (6:21)</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obediencia (6:22)</a:t>
            </a:r>
          </a:p>
        </p:txBody>
      </p:sp>
      <p:pic>
        <p:nvPicPr>
          <p:cNvPr id="2" name="Picture 1">
            <a:extLst>
              <a:ext uri="{FF2B5EF4-FFF2-40B4-BE49-F238E27FC236}">
                <a16:creationId xmlns:a16="http://schemas.microsoft.com/office/drawing/2014/main" id="{35A58DA3-C6E5-655D-4AC5-260E768410B4}"/>
              </a:ext>
            </a:extLst>
          </p:cNvPr>
          <p:cNvPicPr>
            <a:picLocks noChangeAspect="1"/>
          </p:cNvPicPr>
          <p:nvPr/>
        </p:nvPicPr>
        <p:blipFill>
          <a:blip r:embed="rId2"/>
          <a:stretch>
            <a:fillRect/>
          </a:stretch>
        </p:blipFill>
        <p:spPr>
          <a:xfrm>
            <a:off x="7315200" y="101582"/>
            <a:ext cx="1743607" cy="1249788"/>
          </a:xfrm>
          <a:prstGeom prst="rect">
            <a:avLst/>
          </a:prstGeom>
        </p:spPr>
      </p:pic>
    </p:spTree>
    <p:extLst>
      <p:ext uri="{BB962C8B-B14F-4D97-AF65-F5344CB8AC3E}">
        <p14:creationId xmlns:p14="http://schemas.microsoft.com/office/powerpoint/2010/main" val="345540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3"/>
          <p:cNvSpPr>
            <a:spLocks noGrp="1" noChangeArrowheads="1"/>
          </p:cNvSpPr>
          <p:nvPr>
            <p:ph type="body" idx="1"/>
          </p:nvPr>
        </p:nvSpPr>
        <p:spPr>
          <a:xfrm>
            <a:off x="914399" y="1393853"/>
            <a:ext cx="7315200" cy="2743200"/>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Arca = </a:t>
            </a:r>
            <a:r>
              <a:rPr lang="es-CO" dirty="0">
                <a:effectLst>
                  <a:outerShdw blurRad="38100" dist="38100" dir="2700000" algn="tl">
                    <a:srgbClr val="000000">
                      <a:alpha val="43137"/>
                    </a:srgbClr>
                  </a:outerShdw>
                </a:effectLst>
                <a:latin typeface="Calibri" panose="020F0502020204030204" pitchFamily="34" charset="0"/>
                <a:ea typeface="+mn-ea"/>
                <a:cs typeface="+mn-cs"/>
              </a:rPr>
              <a:t>135 metros largo X 22.5 metros ancho X 13.5 metros alto.</a:t>
            </a:r>
            <a:endParaRPr lang="en-US" dirty="0">
              <a:effectLst>
                <a:outerShdw blurRad="38100" dist="38100" dir="2700000" algn="tl">
                  <a:srgbClr val="000000">
                    <a:alpha val="43137"/>
                  </a:srgbClr>
                </a:outerShdw>
              </a:effectLst>
              <a:latin typeface="Calibri" panose="020F0502020204030204" pitchFamily="34" charset="0"/>
              <a:ea typeface="+mn-ea"/>
              <a:cs typeface="+mn-cs"/>
            </a:endParaRP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Arca capaz de albergar 125.000 animales</a:t>
            </a:r>
            <a:endParaRPr lang="en-US" dirty="0">
              <a:effectLst>
                <a:outerShdw blurRad="38100" dist="38100" dir="2700000" algn="tl">
                  <a:srgbClr val="000000">
                    <a:alpha val="43137"/>
                  </a:srgbClr>
                </a:outerShdw>
              </a:effectLst>
              <a:latin typeface="Calibri" panose="020F0502020204030204" pitchFamily="34" charset="0"/>
              <a:ea typeface="+mn-ea"/>
              <a:cs typeface="+mn-cs"/>
            </a:endParaRPr>
          </a:p>
        </p:txBody>
      </p:sp>
      <p:sp>
        <p:nvSpPr>
          <p:cNvPr id="5" name="Rectangle 2">
            <a:extLst>
              <a:ext uri="{FF2B5EF4-FFF2-40B4-BE49-F238E27FC236}">
                <a16:creationId xmlns:a16="http://schemas.microsoft.com/office/drawing/2014/main" id="{36D1FD63-65ED-4CD0-9296-305F306DB4D3}"/>
              </a:ext>
            </a:extLst>
          </p:cNvPr>
          <p:cNvSpPr>
            <a:spLocks noGrp="1" noChangeArrowheads="1"/>
          </p:cNvSpPr>
          <p:nvPr>
            <p:ph type="title"/>
          </p:nvPr>
        </p:nvSpPr>
        <p:spPr>
          <a:xfrm>
            <a:off x="0" y="228600"/>
            <a:ext cx="9144000" cy="1143000"/>
          </a:xfrm>
        </p:spPr>
        <p:txBody>
          <a:bodyPr/>
          <a:lstStyle/>
          <a:p>
            <a:pPr algn="ctr" eaLnBrk="1" hangingPunct="1"/>
            <a:r>
              <a:rPr lang="en-US" sz="3400" dirty="0">
                <a:effectLst>
                  <a:outerShdw blurRad="38100" dist="38100" dir="2700000" algn="tl">
                    <a:srgbClr val="000000">
                      <a:alpha val="43137"/>
                    </a:srgbClr>
                  </a:outerShdw>
                </a:effectLst>
              </a:rPr>
              <a:t>Dimensiones del Arca</a:t>
            </a:r>
            <a:br>
              <a:rPr lang="en-US" sz="34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a:t>
            </a:r>
            <a:r>
              <a:rPr lang="en-US" sz="2800" dirty="0">
                <a:solidFill>
                  <a:schemeClr val="tx1"/>
                </a:solidFill>
                <a:effectLst>
                  <a:outerShdw blurRad="38100" dist="38100" dir="2700000" algn="tl">
                    <a:srgbClr val="000000">
                      <a:alpha val="43137"/>
                    </a:srgbClr>
                  </a:outerShdw>
                </a:effectLst>
                <a:ea typeface="+mn-ea"/>
                <a:cs typeface="+mn-cs"/>
              </a:rPr>
              <a:t>Génesis</a:t>
            </a: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 </a:t>
            </a:r>
            <a:r>
              <a:rPr lang="en-US" sz="2800" dirty="0">
                <a:solidFill>
                  <a:schemeClr val="tx1"/>
                </a:solidFill>
                <a:effectLst>
                  <a:outerShdw blurRad="38100" dist="38100" dir="2700000" algn="tl">
                    <a:srgbClr val="000000">
                      <a:alpha val="43137"/>
                    </a:srgbClr>
                  </a:outerShdw>
                </a:effectLst>
                <a:ea typeface="+mn-ea"/>
                <a:cs typeface="+mn-cs"/>
              </a:rPr>
              <a:t>6</a:t>
            </a: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:15)</a:t>
            </a: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9" name="Picture 8">
            <a:extLst>
              <a:ext uri="{FF2B5EF4-FFF2-40B4-BE49-F238E27FC236}">
                <a16:creationId xmlns:a16="http://schemas.microsoft.com/office/drawing/2014/main" id="{A0AAF84D-F8C6-4437-B4EC-DE6E4207A8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29000" y="3565174"/>
            <a:ext cx="5666895" cy="3187629"/>
          </a:xfrm>
          <a:prstGeom prst="rect">
            <a:avLst/>
          </a:prstGeom>
        </p:spPr>
      </p:pic>
      <p:pic>
        <p:nvPicPr>
          <p:cNvPr id="2" name="Picture 1">
            <a:extLst>
              <a:ext uri="{FF2B5EF4-FFF2-40B4-BE49-F238E27FC236}">
                <a16:creationId xmlns:a16="http://schemas.microsoft.com/office/drawing/2014/main" id="{06F47F4D-D3E7-5022-28CB-49AA621E3C4B}"/>
              </a:ext>
            </a:extLst>
          </p:cNvPr>
          <p:cNvPicPr>
            <a:picLocks noChangeAspect="1"/>
          </p:cNvPicPr>
          <p:nvPr/>
        </p:nvPicPr>
        <p:blipFill>
          <a:blip r:embed="rId3"/>
          <a:stretch>
            <a:fillRect/>
          </a:stretch>
        </p:blipFill>
        <p:spPr>
          <a:xfrm>
            <a:off x="7315200" y="121812"/>
            <a:ext cx="1743607" cy="1249788"/>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2324100" y="228600"/>
            <a:ext cx="4495800" cy="944880"/>
          </a:xfrm>
        </p:spPr>
        <p:txBody>
          <a:bodyPr/>
          <a:lstStyle/>
          <a:p>
            <a:pPr algn="ctr" eaLnBrk="1" hangingPunct="1"/>
            <a:r>
              <a:rPr lang="en-US" sz="3600" dirty="0">
                <a:effectLst>
                  <a:outerShdw blurRad="38100" dist="38100" dir="2700000" algn="tl">
                    <a:srgbClr val="000000">
                      <a:alpha val="43137"/>
                    </a:srgbClr>
                  </a:outerShdw>
                </a:effectLst>
              </a:rPr>
              <a:t>Dimensiones del Arca</a:t>
            </a:r>
            <a:endParaRPr lang="en-US" sz="3600" dirty="0">
              <a:effectLst>
                <a:outerShdw blurRad="38100" dist="38100" dir="2700000" algn="tl">
                  <a:srgbClr val="000000">
                    <a:alpha val="43137"/>
                  </a:srgbClr>
                </a:outerShdw>
              </a:effectLst>
              <a:latin typeface="Calibri" panose="020F0502020204030204" pitchFamily="34" charset="0"/>
            </a:endParaRPr>
          </a:p>
        </p:txBody>
      </p:sp>
      <p:sp>
        <p:nvSpPr>
          <p:cNvPr id="146435" name="Rectangle 3"/>
          <p:cNvSpPr>
            <a:spLocks noGrp="1" noChangeArrowheads="1"/>
          </p:cNvSpPr>
          <p:nvPr>
            <p:ph type="body" idx="1"/>
          </p:nvPr>
        </p:nvSpPr>
        <p:spPr>
          <a:xfrm>
            <a:off x="1524000" y="1447800"/>
            <a:ext cx="6781800" cy="2514599"/>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Relato bíblico del diluvio</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Tradiciones extra bíblicas del diluvio </a:t>
            </a:r>
            <a:r>
              <a:rPr lang="en-US" dirty="0">
                <a:effectLst>
                  <a:outerShdw blurRad="38100" dist="38100" dir="2700000" algn="tl">
                    <a:srgbClr val="000000">
                      <a:alpha val="43137"/>
                    </a:srgbClr>
                  </a:outerShdw>
                </a:effectLst>
                <a:latin typeface="Calibri" panose="020F0502020204030204" pitchFamily="34" charset="0"/>
                <a:ea typeface="+mn-ea"/>
                <a:cs typeface="+mn-cs"/>
              </a:rPr>
              <a:t>(300)</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Similitudes y diferencias</a:t>
            </a:r>
            <a:endParaRPr lang="en-US"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255E4E26-C037-44B1-A9A7-7D7097982EA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23029" y="4495800"/>
            <a:ext cx="3697941" cy="2286000"/>
          </a:xfrm>
          <a:prstGeom prst="rect">
            <a:avLst/>
          </a:prstGeom>
        </p:spPr>
      </p:pic>
      <p:pic>
        <p:nvPicPr>
          <p:cNvPr id="3" name="Picture 2">
            <a:extLst>
              <a:ext uri="{FF2B5EF4-FFF2-40B4-BE49-F238E27FC236}">
                <a16:creationId xmlns:a16="http://schemas.microsoft.com/office/drawing/2014/main" id="{1F28C327-FB88-2529-7595-BCA3CE08304B}"/>
              </a:ext>
            </a:extLst>
          </p:cNvPr>
          <p:cNvPicPr>
            <a:picLocks noChangeAspect="1"/>
          </p:cNvPicPr>
          <p:nvPr/>
        </p:nvPicPr>
        <p:blipFill>
          <a:blip r:embed="rId3"/>
          <a:stretch>
            <a:fillRect/>
          </a:stretch>
        </p:blipFill>
        <p:spPr>
          <a:xfrm>
            <a:off x="7315200" y="76146"/>
            <a:ext cx="1743607" cy="1249788"/>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body" idx="1"/>
          </p:nvPr>
        </p:nvSpPr>
        <p:spPr>
          <a:xfrm>
            <a:off x="266700" y="2057400"/>
            <a:ext cx="8610600" cy="3048000"/>
          </a:xfrm>
        </p:spPr>
        <p:txBody>
          <a:bodyPr/>
          <a:lstStyle/>
          <a:p>
            <a:pPr marL="0" indent="0" algn="just" eaLnBrk="1" hangingPunct="1">
              <a:buFont typeface="Wingdings" pitchFamily="2" charset="2"/>
              <a:buNone/>
              <a:defRPr/>
            </a:pPr>
            <a:r>
              <a:rPr lang="en-US" dirty="0">
                <a:effectLst>
                  <a:outerShdw blurRad="38100" dist="38100" dir="2700000" algn="tl">
                    <a:srgbClr val="000000">
                      <a:alpha val="43137"/>
                    </a:srgbClr>
                  </a:outerShdw>
                </a:effectLst>
              </a:rPr>
              <a:t>“</a:t>
            </a:r>
            <a:r>
              <a:rPr lang="es-CO" dirty="0">
                <a:effectLst>
                  <a:outerShdw blurRad="38100" dist="38100" dir="2700000" algn="tl">
                    <a:srgbClr val="000000">
                      <a:alpha val="43137"/>
                    </a:srgbClr>
                  </a:outerShdw>
                </a:effectLst>
              </a:rPr>
              <a:t>Primero, cuando Dios envía juicio, da amplia advertencia con anticipación. Envía un portavoz, un profeta, y le da a ese profeta una especie de plataforma desde la cual ser escuchado. Para los antediluvianos, Noé fue ese profeta y el andamiaje alrededor del arca fue su plataforma</a:t>
            </a:r>
            <a:r>
              <a:rPr lang="en-US" dirty="0">
                <a:effectLst>
                  <a:outerShdw blurRad="38100" dist="38100" dir="2700000" algn="tl">
                    <a:srgbClr val="000000">
                      <a:alpha val="43137"/>
                    </a:srgbClr>
                  </a:outerShdw>
                </a:effectLst>
              </a:rPr>
              <a:t>.” </a:t>
            </a:r>
          </a:p>
        </p:txBody>
      </p:sp>
      <p:sp>
        <p:nvSpPr>
          <p:cNvPr id="151555" name="Text Box 3"/>
          <p:cNvSpPr txBox="1">
            <a:spLocks noChangeArrowheads="1"/>
          </p:cNvSpPr>
          <p:nvPr/>
        </p:nvSpPr>
        <p:spPr bwMode="auto">
          <a:xfrm>
            <a:off x="2352675" y="228600"/>
            <a:ext cx="4438650" cy="1338828"/>
          </a:xfrm>
          <a:prstGeom prst="rect">
            <a:avLst/>
          </a:prstGeom>
          <a:noFill/>
          <a:ln w="9525">
            <a:noFill/>
            <a:miter lim="800000"/>
            <a:headEnd/>
            <a:tailEnd/>
          </a:ln>
          <a:effectLst/>
        </p:spPr>
        <p:txBody>
          <a:bodyPr wrap="square">
            <a:spAutoFit/>
          </a:bodyPr>
          <a:lstStyle/>
          <a:p>
            <a:pPr algn="ctr">
              <a:spcBef>
                <a:spcPts val="0"/>
              </a:spcBef>
              <a:spcAft>
                <a:spcPts val="600"/>
              </a:spcAft>
              <a:defRPr/>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Hugh Ross </a:t>
            </a:r>
          </a:p>
          <a:p>
            <a:pPr algn="ctr">
              <a:spcBef>
                <a:spcPts val="0"/>
              </a:spcBef>
              <a:defRPr/>
            </a:pPr>
            <a:r>
              <a:rPr lang="en-US" sz="2000" i="1" dirty="0">
                <a:effectLst>
                  <a:outerShdw blurRad="38100" dist="38100" dir="2700000" algn="tl">
                    <a:srgbClr val="000000">
                      <a:alpha val="43137"/>
                    </a:srgbClr>
                  </a:outerShdw>
                </a:effectLst>
                <a:latin typeface="Calibri" panose="020F0502020204030204" pitchFamily="34" charset="0"/>
              </a:rPr>
              <a:t>The Genesis Question</a:t>
            </a:r>
            <a:r>
              <a:rPr lang="en-US" sz="2000" dirty="0">
                <a:effectLst>
                  <a:outerShdw blurRad="38100" dist="38100" dir="2700000" algn="tl">
                    <a:srgbClr val="000000">
                      <a:alpha val="43137"/>
                    </a:srgbClr>
                  </a:outerShdw>
                </a:effectLst>
                <a:latin typeface="Calibri" panose="020F0502020204030204" pitchFamily="34" charset="0"/>
              </a:rPr>
              <a:t> (Navpress, Colorado Springs, CO 1998), 164-65.</a:t>
            </a:r>
          </a:p>
        </p:txBody>
      </p:sp>
      <p:pic>
        <p:nvPicPr>
          <p:cNvPr id="2" name="Picture 1">
            <a:extLst>
              <a:ext uri="{FF2B5EF4-FFF2-40B4-BE49-F238E27FC236}">
                <a16:creationId xmlns:a16="http://schemas.microsoft.com/office/drawing/2014/main" id="{D9A23A5B-390E-8BA8-4EDD-16CE3258D2E3}"/>
              </a:ext>
            </a:extLst>
          </p:cNvPr>
          <p:cNvPicPr>
            <a:picLocks noChangeAspect="1"/>
          </p:cNvPicPr>
          <p:nvPr/>
        </p:nvPicPr>
        <p:blipFill>
          <a:blip r:embed="rId2"/>
          <a:stretch>
            <a:fillRect/>
          </a:stretch>
        </p:blipFill>
        <p:spPr>
          <a:xfrm>
            <a:off x="7359933" y="76200"/>
            <a:ext cx="1743607" cy="1249788"/>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9569" name="Group 65"/>
          <p:cNvGraphicFramePr>
            <a:graphicFrameLocks noGrp="1"/>
          </p:cNvGraphicFramePr>
          <p:nvPr>
            <p:ph type="tbl" idx="1"/>
          </p:nvPr>
        </p:nvGraphicFramePr>
        <p:xfrm>
          <a:off x="30480" y="108395"/>
          <a:ext cx="9083040" cy="6641211"/>
        </p:xfrm>
        <a:graphic>
          <a:graphicData uri="http://schemas.openxmlformats.org/drawingml/2006/table">
            <a:tbl>
              <a:tblPr>
                <a:tableStyleId>{D7AC3CCA-C797-4891-BE02-D94E43425B78}</a:tableStyleId>
              </a:tblPr>
              <a:tblGrid>
                <a:gridCol w="2484120">
                  <a:extLst>
                    <a:ext uri="{9D8B030D-6E8A-4147-A177-3AD203B41FA5}">
                      <a16:colId xmlns:a16="http://schemas.microsoft.com/office/drawing/2014/main" val="20000"/>
                    </a:ext>
                  </a:extLst>
                </a:gridCol>
                <a:gridCol w="324612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548640">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El Diluvio: Relato bíblico vs. Babilónico</a:t>
                      </a:r>
                      <a:endParaRPr kumimoji="0" lang="en-US" sz="3200" b="1" i="0" u="none" strike="noStrike" cap="none" normalizeH="0" baseline="0" dirty="0">
                        <a:ln>
                          <a:noFill/>
                        </a:ln>
                        <a:solidFill>
                          <a:schemeClr val="bg2"/>
                        </a:solidFill>
                        <a:effectLst/>
                        <a:latin typeface="Calibri" panose="020F0502020204030204" pitchFamily="34" charset="0"/>
                      </a:endParaRPr>
                    </a:p>
                  </a:txBody>
                  <a:tcPr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extLst>
                  <a:ext uri="{0D108BD9-81ED-4DB2-BD59-A6C34878D82A}">
                    <a16:rowId xmlns:a16="http://schemas.microsoft.com/office/drawing/2014/main" val="3425373405"/>
                  </a:ext>
                </a:extLst>
              </a:tr>
              <a:tr h="43230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Tema</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GÉNESIS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ÉPICA  DE GILGAMESH</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0"/>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9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Inundación planificada</a:t>
                      </a:r>
                      <a:endParaRPr kumimoji="0" lang="en-US" sz="19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Dios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Consejo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1"/>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Visión de Dios</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Monoteísmo</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Politeísmo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2"/>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9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Revelación a un héroe</a:t>
                      </a:r>
                      <a:endParaRPr kumimoji="0" lang="en-US" sz="19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Dios advirtió a Noé</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Ea advirtió a Utnapishtim</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3"/>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Motivo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Pecado</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Ruido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4"/>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Castigo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Ética</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Confuso, arrepentido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5"/>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Salvación del héroe</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CO"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Incluido en el plan de Dios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Hecho en secreto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6"/>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Vidas salvadas</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8</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Rep. de todos los seres vivos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7"/>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Barco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300x50x30 cubits-3 levels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120x120x120 cubits-7 levels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8"/>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Duración</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40 días, 40 noches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6 días, 6 noches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9"/>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Desembarco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Montañas de Ararat</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Monte Nisir</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0"/>
                  </a:ext>
                </a:extLst>
              </a:tr>
              <a:tr h="43427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Aves</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CO"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Cuervo y paloma (tres veces)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Paloma, golondrina, cuervo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1"/>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Sacrificio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Alabanza</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Apaciguamiento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2"/>
                  </a:ext>
                </a:extLst>
              </a:tr>
              <a:tr h="45006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Bendición</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Pacto</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Divinidad, inmortalidad</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3"/>
                  </a:ext>
                </a:extLst>
              </a:tr>
            </a:tbl>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9569" name="Group 65"/>
          <p:cNvGraphicFramePr>
            <a:graphicFrameLocks noGrp="1"/>
          </p:cNvGraphicFramePr>
          <p:nvPr>
            <p:ph type="tbl" idx="1"/>
          </p:nvPr>
        </p:nvGraphicFramePr>
        <p:xfrm>
          <a:off x="64770" y="108395"/>
          <a:ext cx="9014460" cy="6678727"/>
        </p:xfrm>
        <a:graphic>
          <a:graphicData uri="http://schemas.openxmlformats.org/drawingml/2006/table">
            <a:tbl>
              <a:tblPr>
                <a:tableStyleId>{D7AC3CCA-C797-4891-BE02-D94E43425B78}</a:tableStyleId>
              </a:tblPr>
              <a:tblGrid>
                <a:gridCol w="4507230">
                  <a:extLst>
                    <a:ext uri="{9D8B030D-6E8A-4147-A177-3AD203B41FA5}">
                      <a16:colId xmlns:a16="http://schemas.microsoft.com/office/drawing/2014/main" val="20001"/>
                    </a:ext>
                  </a:extLst>
                </a:gridCol>
                <a:gridCol w="4507230">
                  <a:extLst>
                    <a:ext uri="{9D8B030D-6E8A-4147-A177-3AD203B41FA5}">
                      <a16:colId xmlns:a16="http://schemas.microsoft.com/office/drawing/2014/main" val="20002"/>
                    </a:ext>
                  </a:extLst>
                </a:gridCol>
              </a:tblGrid>
              <a:tr h="54864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0" cap="none" spc="0" normalizeH="0" baseline="0" noProof="0" dirty="0">
                          <a:ln>
                            <a:noFill/>
                          </a:ln>
                          <a:solidFill>
                            <a:srgbClr val="00FFFF"/>
                          </a:solidFill>
                          <a:effectLst/>
                          <a:uLnTx/>
                          <a:uFillTx/>
                          <a:latin typeface="Calibri" panose="020F0502020204030204" pitchFamily="34" charset="0"/>
                          <a:ea typeface="+mj-ea"/>
                          <a:cs typeface="Calibri" panose="020F0502020204030204" pitchFamily="34" charset="0"/>
                        </a:rPr>
                        <a:t>Relato de La Creación: Biblica vs. Babilónica</a:t>
                      </a:r>
                      <a:endParaRPr kumimoji="0" lang="en-US" sz="1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extLst>
                  <a:ext uri="{0D108BD9-81ED-4DB2-BD59-A6C34878D82A}">
                    <a16:rowId xmlns:a16="http://schemas.microsoft.com/office/drawing/2014/main" val="3425373405"/>
                  </a:ext>
                </a:extLst>
              </a:tr>
              <a:tr h="457200">
                <a:tc>
                  <a:txBody>
                    <a:bodyPr/>
                    <a:lstStyle/>
                    <a:p>
                      <a:pPr marL="0" marR="0" lvl="0" indent="0" algn="ctr"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None/>
                        <a:tabLst/>
                        <a:defRPr/>
                      </a:pPr>
                      <a:r>
                        <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GÉNESIS</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None/>
                        <a:tabLst/>
                      </a:pPr>
                      <a:r>
                        <a:rPr kumimoji="0" lang="en-US" sz="24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ENUMA ELISH</a:t>
                      </a:r>
                    </a:p>
                  </a:txBody>
                  <a:tcPr anchor="ctr" horzOverflow="overflow"/>
                </a:tc>
                <a:extLst>
                  <a:ext uri="{0D108BD9-81ED-4DB2-BD59-A6C34878D82A}">
                    <a16:rowId xmlns:a16="http://schemas.microsoft.com/office/drawing/2014/main" val="10000"/>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Propósito: alabar a Dios</a:t>
                      </a: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pPr>
                      <a:r>
                        <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Propósito: alabar a Marduk</a:t>
                      </a:r>
                    </a:p>
                  </a:txBody>
                  <a:tcPr anchor="ctr" horzOverflow="overflow"/>
                </a:tc>
                <a:extLst>
                  <a:ext uri="{0D108BD9-81ED-4DB2-BD59-A6C34878D82A}">
                    <a16:rowId xmlns:a16="http://schemas.microsoft.com/office/drawing/2014/main" val="10001"/>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Empieza por lo profundo</a:t>
                      </a: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pPr>
                      <a:r>
                        <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Empieza por lo profundo</a:t>
                      </a:r>
                    </a:p>
                  </a:txBody>
                  <a:tcPr anchor="ctr" horzOverflow="overflow"/>
                </a:tc>
                <a:extLst>
                  <a:ext uri="{0D108BD9-81ED-4DB2-BD59-A6C34878D82A}">
                    <a16:rowId xmlns:a16="http://schemas.microsoft.com/office/drawing/2014/main" val="10002"/>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Secuencia de días</a:t>
                      </a: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pPr>
                      <a:r>
                        <a:rPr kumimoji="0" lang="es-CO"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No hay secuencia de días</a:t>
                      </a:r>
                      <a:endPar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endParaRPr>
                    </a:p>
                  </a:txBody>
                  <a:tcPr anchor="ctr" horzOverflow="overflow"/>
                </a:tc>
                <a:extLst>
                  <a:ext uri="{0D108BD9-81ED-4DB2-BD59-A6C34878D82A}">
                    <a16:rowId xmlns:a16="http://schemas.microsoft.com/office/drawing/2014/main" val="10003"/>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s-CO"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Ex nihilo (por medio de la palabra)</a:t>
                      </a:r>
                      <a:endPar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endParaRP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pPr>
                      <a:r>
                        <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Creación a partir de materia anteriormente existente</a:t>
                      </a:r>
                    </a:p>
                  </a:txBody>
                  <a:tcPr anchor="ctr" horzOverflow="overflow"/>
                </a:tc>
                <a:extLst>
                  <a:ext uri="{0D108BD9-81ED-4DB2-BD59-A6C34878D82A}">
                    <a16:rowId xmlns:a16="http://schemas.microsoft.com/office/drawing/2014/main" val="10004"/>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s-CO"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Aguas divididas por encima y por debajo del firmamento</a:t>
                      </a:r>
                      <a:endPar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endParaRP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pPr>
                      <a:r>
                        <a:rPr kumimoji="0" lang="es-CO"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Aguas divididas arriba y abajo del cadáver de Tiamat</a:t>
                      </a:r>
                      <a:endPar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endParaRPr>
                    </a:p>
                  </a:txBody>
                  <a:tcPr anchor="ctr" horzOverflow="overflow"/>
                </a:tc>
                <a:extLst>
                  <a:ext uri="{0D108BD9-81ED-4DB2-BD59-A6C34878D82A}">
                    <a16:rowId xmlns:a16="http://schemas.microsoft.com/office/drawing/2014/main" val="10005"/>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s-CO"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El hombre gobierna la creación</a:t>
                      </a:r>
                      <a:endPar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endParaRP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pPr>
                      <a:r>
                        <a:rPr kumimoji="0" lang="es-CO"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El hombre creado para aliviar la carga de trabajo de su dios</a:t>
                      </a:r>
                      <a:endPar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endParaRPr>
                    </a:p>
                  </a:txBody>
                  <a:tcPr anchor="ctr" horzOverflow="overflow"/>
                </a:tc>
                <a:extLst>
                  <a:ext uri="{0D108BD9-81ED-4DB2-BD59-A6C34878D82A}">
                    <a16:rowId xmlns:a16="http://schemas.microsoft.com/office/drawing/2014/main" val="10006"/>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s-CO"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El hombre creado de la tierra</a:t>
                      </a:r>
                      <a:endPar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endParaRP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s-CO"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El hombre creado a partir de un superhéroe asesinado</a:t>
                      </a:r>
                      <a:endPar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endParaRPr>
                    </a:p>
                  </a:txBody>
                  <a:tcPr anchor="ctr" horzOverflow="overflow"/>
                </a:tc>
                <a:extLst>
                  <a:ext uri="{0D108BD9-81ED-4DB2-BD59-A6C34878D82A}">
                    <a16:rowId xmlns:a16="http://schemas.microsoft.com/office/drawing/2014/main" val="10007"/>
                  </a:ext>
                </a:extLst>
              </a:tr>
              <a:tr h="430327">
                <a:tc gridSpan="2">
                  <a:txBody>
                    <a:bodyPr/>
                    <a:lstStyle/>
                    <a:p>
                      <a:pPr marL="0" marR="0" lvl="0" indent="0" algn="ctr"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None/>
                        <a:tabLst/>
                        <a:defRPr/>
                      </a:pPr>
                      <a:r>
                        <a:rPr lang="en-US" sz="1600" dirty="0">
                          <a:latin typeface="Calibri" panose="020F0502020204030204" pitchFamily="34" charset="0"/>
                          <a:cs typeface="Calibri" panose="020F0502020204030204" pitchFamily="34" charset="0"/>
                        </a:rPr>
                        <a:t>Comparisons/contrasts taken from Walton, </a:t>
                      </a:r>
                      <a:r>
                        <a:rPr lang="en-US" sz="1600" i="1" dirty="0">
                          <a:latin typeface="Calibri" panose="020F0502020204030204" pitchFamily="34" charset="0"/>
                          <a:cs typeface="Calibri" panose="020F0502020204030204" pitchFamily="34" charset="0"/>
                        </a:rPr>
                        <a:t>Chronological and Background charts of the OT</a:t>
                      </a:r>
                      <a:r>
                        <a:rPr lang="en-US" sz="1600" dirty="0">
                          <a:latin typeface="Calibri" panose="020F0502020204030204" pitchFamily="34" charset="0"/>
                          <a:cs typeface="Calibri" panose="020F0502020204030204" pitchFamily="34" charset="0"/>
                        </a:rPr>
                        <a:t>, 80-81.</a:t>
                      </a:r>
                    </a:p>
                  </a:txBody>
                  <a:tcPr anchor="ctr" horzOverflow="overflow"/>
                </a:tc>
                <a:tc hMerge="1">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endParaRPr kumimoji="0" lang="en-US" sz="20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endParaRPr>
                    </a:p>
                  </a:txBody>
                  <a:tcPr anchor="ctr" horzOverflow="overflow"/>
                </a:tc>
                <a:extLst>
                  <a:ext uri="{0D108BD9-81ED-4DB2-BD59-A6C34878D82A}">
                    <a16:rowId xmlns:a16="http://schemas.microsoft.com/office/drawing/2014/main" val="2867846877"/>
                  </a:ext>
                </a:extLst>
              </a:tr>
            </a:tbl>
          </a:graphicData>
        </a:graphic>
      </p:graphicFrame>
    </p:spTree>
    <p:extLst>
      <p:ext uri="{BB962C8B-B14F-4D97-AF65-F5344CB8AC3E}">
        <p14:creationId xmlns:p14="http://schemas.microsoft.com/office/powerpoint/2010/main" val="2641818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3F61B-664F-A267-1F77-188E8E679DD6}"/>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3BE6EB82-0A17-FC46-5C57-E0F2ABEDA7CB}"/>
              </a:ext>
            </a:extLst>
          </p:cNvPr>
          <p:cNvSpPr>
            <a:spLocks noGrp="1" noChangeArrowheads="1"/>
          </p:cNvSpPr>
          <p:nvPr>
            <p:ph type="title"/>
          </p:nvPr>
        </p:nvSpPr>
        <p:spPr>
          <a:xfrm>
            <a:off x="2552700" y="228600"/>
            <a:ext cx="4038600" cy="914400"/>
          </a:xfrm>
        </p:spPr>
        <p:txBody>
          <a:bodyPr/>
          <a:lstStyle/>
          <a:p>
            <a:pPr algn="ctr" eaLnBrk="1" hangingPunct="1"/>
            <a:r>
              <a:rPr lang="en-US" sz="3600" dirty="0">
                <a:effectLst>
                  <a:outerShdw blurRad="38100" dist="38100" dir="2700000" algn="tl">
                    <a:srgbClr val="000000">
                      <a:alpha val="43137"/>
                    </a:srgbClr>
                  </a:outerShdw>
                </a:effectLst>
              </a:rPr>
              <a:t>Génesis 6 - Esquema</a:t>
            </a:r>
          </a:p>
        </p:txBody>
      </p:sp>
      <p:sp>
        <p:nvSpPr>
          <p:cNvPr id="124931" name="Rectangle 3">
            <a:extLst>
              <a:ext uri="{FF2B5EF4-FFF2-40B4-BE49-F238E27FC236}">
                <a16:creationId xmlns:a16="http://schemas.microsoft.com/office/drawing/2014/main" id="{78102F5A-4371-D782-9E6E-7F32692E39B3}"/>
              </a:ext>
            </a:extLst>
          </p:cNvPr>
          <p:cNvSpPr>
            <a:spLocks noGrp="1" noChangeArrowheads="1"/>
          </p:cNvSpPr>
          <p:nvPr>
            <p:ph type="body" idx="1"/>
          </p:nvPr>
        </p:nvSpPr>
        <p:spPr>
          <a:xfrm>
            <a:off x="1676400" y="1524000"/>
            <a:ext cx="6248400" cy="3505200"/>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El dolor de Dios (Gén 6:1-7)</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gracia de Dios (6:8-10)</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destrucción de Dios (6:11-13)</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instrucción de Dios (6:14-22)</a:t>
            </a:r>
          </a:p>
        </p:txBody>
      </p:sp>
      <p:pic>
        <p:nvPicPr>
          <p:cNvPr id="4" name="Picture 3">
            <a:extLst>
              <a:ext uri="{FF2B5EF4-FFF2-40B4-BE49-F238E27FC236}">
                <a16:creationId xmlns:a16="http://schemas.microsoft.com/office/drawing/2014/main" id="{8A1DB552-EF4F-6FD5-B14C-BB40556DBFFC}"/>
              </a:ext>
            </a:extLst>
          </p:cNvPr>
          <p:cNvPicPr>
            <a:picLocks noChangeAspect="1"/>
          </p:cNvPicPr>
          <p:nvPr/>
        </p:nvPicPr>
        <p:blipFill>
          <a:blip r:embed="rId2"/>
          <a:stretch>
            <a:fillRect/>
          </a:stretch>
        </p:blipFill>
        <p:spPr>
          <a:xfrm>
            <a:off x="7315200" y="60906"/>
            <a:ext cx="1743607" cy="1249788"/>
          </a:xfrm>
          <a:prstGeom prst="rect">
            <a:avLst/>
          </a:prstGeom>
        </p:spPr>
      </p:pic>
    </p:spTree>
    <p:extLst>
      <p:ext uri="{BB962C8B-B14F-4D97-AF65-F5344CB8AC3E}">
        <p14:creationId xmlns:p14="http://schemas.microsoft.com/office/powerpoint/2010/main" val="39931401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533400" y="228600"/>
            <a:ext cx="8077200" cy="1143000"/>
          </a:xfrm>
        </p:spPr>
        <p:txBody>
          <a:bodyPr/>
          <a:lstStyle/>
          <a:p>
            <a:pPr algn="ctr" eaLnBrk="1" hangingPunct="1"/>
            <a:r>
              <a:rPr lang="es-CO" sz="3200" dirty="0">
                <a:effectLst>
                  <a:outerShdw blurRad="38100" dist="38100" dir="2700000" algn="tl">
                    <a:srgbClr val="000000">
                      <a:alpha val="43137"/>
                    </a:srgbClr>
                  </a:outerShdw>
                </a:effectLst>
                <a:cs typeface="Calibri" panose="020F0502020204030204" pitchFamily="34" charset="0"/>
              </a:rPr>
              <a:t>Explicación de similitudes y diferencias entre los relatos bíblicos y paganos del diluvio</a:t>
            </a:r>
            <a:endPar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46435" name="Rectangle 3"/>
          <p:cNvSpPr>
            <a:spLocks noGrp="1" noChangeArrowheads="1"/>
          </p:cNvSpPr>
          <p:nvPr>
            <p:ph type="body" idx="1"/>
          </p:nvPr>
        </p:nvSpPr>
        <p:spPr>
          <a:xfrm>
            <a:off x="0" y="1600200"/>
            <a:ext cx="9144000" cy="3733800"/>
          </a:xfrm>
        </p:spPr>
        <p:txBody>
          <a:bodyPr/>
          <a:lstStyle/>
          <a:p>
            <a:pPr marL="461963" indent="-461963" algn="just" eaLnBrk="1" hangingPunct="1">
              <a:spcBef>
                <a:spcPts val="0"/>
              </a:spcBef>
              <a:spcAft>
                <a:spcPts val="2400"/>
              </a:spcAft>
              <a:defRPr/>
            </a:pPr>
            <a:r>
              <a:rPr lang="es-CO" sz="2800" dirty="0">
                <a:effectLst>
                  <a:outerShdw blurRad="38100" dist="38100" dir="2700000" algn="tl">
                    <a:srgbClr val="000000">
                      <a:alpha val="43137"/>
                    </a:srgbClr>
                  </a:outerShdw>
                </a:effectLst>
                <a:cs typeface="Calibri" panose="020F0502020204030204" pitchFamily="34" charset="0"/>
              </a:rPr>
              <a:t>¿Los relatos paganos (creación babilónica – Enuma Elish y diluvio – Gilgamesh) tomados de la Biblia? – Poco probable, ya que algunos relatos paganos (1800 a.C.) preceden a la época en que se escribió Gen. (1446 a.C.)</a:t>
            </a:r>
          </a:p>
          <a:p>
            <a:pPr marL="461963" indent="-461963" algn="just" eaLnBrk="1" hangingPunct="1">
              <a:spcBef>
                <a:spcPts val="0"/>
              </a:spcBef>
              <a:spcAft>
                <a:spcPts val="2400"/>
              </a:spcAft>
              <a:defRPr/>
            </a:pPr>
            <a:r>
              <a:rPr lang="es-CO" sz="2800" dirty="0">
                <a:effectLst>
                  <a:outerShdw blurRad="38100" dist="38100" dir="2700000" algn="tl">
                    <a:srgbClr val="000000">
                      <a:alpha val="43137"/>
                    </a:srgbClr>
                  </a:outerShdw>
                </a:effectLst>
                <a:cs typeface="Calibri" panose="020F0502020204030204" pitchFamily="34" charset="0"/>
              </a:rPr>
              <a:t>¿La Biblia tomó prestada de los relatos paganos? – Una posibilidad</a:t>
            </a: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D63FC64C-404A-405B-A4F0-600E6F12A7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5867400"/>
            <a:ext cx="1075765" cy="914400"/>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Rectangle 3"/>
          <p:cNvSpPr>
            <a:spLocks noGrp="1" noChangeArrowheads="1"/>
          </p:cNvSpPr>
          <p:nvPr>
            <p:ph type="body" idx="1"/>
          </p:nvPr>
        </p:nvSpPr>
        <p:spPr>
          <a:xfrm>
            <a:off x="0" y="1600200"/>
            <a:ext cx="9144000" cy="4648200"/>
          </a:xfrm>
        </p:spPr>
        <p:txBody>
          <a:bodyPr/>
          <a:lstStyle/>
          <a:p>
            <a:pPr marL="461963" indent="-461963" eaLnBrk="1" hangingPunct="1">
              <a:spcBef>
                <a:spcPts val="0"/>
              </a:spcBef>
              <a:spcAft>
                <a:spcPts val="900"/>
              </a:spcAft>
              <a:defRPr/>
            </a:pPr>
            <a:r>
              <a:rPr lang="en-US" sz="2800" dirty="0">
                <a:effectLst>
                  <a:outerShdw blurRad="38100" dist="38100" dir="2700000" algn="tl">
                    <a:srgbClr val="000000">
                      <a:alpha val="43137"/>
                    </a:srgbClr>
                  </a:outerShdw>
                </a:effectLst>
                <a:cs typeface="Calibri" panose="020F0502020204030204" pitchFamily="34" charset="0"/>
              </a:rPr>
              <a:t>Fuente común</a:t>
            </a: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914400" lvl="1" indent="-457200" eaLnBrk="1" hangingPunct="1">
              <a:spcBef>
                <a:spcPts val="0"/>
              </a:spcBef>
              <a:spcAft>
                <a:spcPts val="900"/>
              </a:spcAft>
              <a:defRPr/>
            </a:pPr>
            <a:r>
              <a:rPr lang="en-US" sz="2800" dirty="0">
                <a:effectLst>
                  <a:outerShdw blurRad="38100" dist="38100" dir="2700000" algn="tl">
                    <a:srgbClr val="000000">
                      <a:alpha val="43137"/>
                    </a:srgbClr>
                  </a:outerShdw>
                </a:effectLst>
                <a:cs typeface="Calibri" panose="020F0502020204030204" pitchFamily="34" charset="0"/>
              </a:rPr>
              <a:t>Acontecimiento histórico</a:t>
            </a:r>
          </a:p>
          <a:p>
            <a:pPr marL="914400" lvl="1" indent="-457200" eaLnBrk="1" hangingPunct="1">
              <a:spcBef>
                <a:spcPts val="0"/>
              </a:spcBef>
              <a:spcAft>
                <a:spcPts val="900"/>
              </a:spcAft>
              <a:defRPr/>
            </a:pPr>
            <a:r>
              <a:rPr lang="en-US" sz="2800" dirty="0">
                <a:effectLst>
                  <a:outerShdw blurRad="38100" dist="38100" dir="2700000" algn="tl">
                    <a:srgbClr val="000000">
                      <a:alpha val="43137"/>
                    </a:srgbClr>
                  </a:outerShdw>
                </a:effectLst>
                <a:cs typeface="Calibri" panose="020F0502020204030204" pitchFamily="34" charset="0"/>
              </a:rPr>
              <a:t>Biblia Noaíca</a:t>
            </a:r>
          </a:p>
          <a:p>
            <a:pPr marL="914400" lvl="1" indent="-457200" eaLnBrk="1" hangingPunct="1">
              <a:spcBef>
                <a:spcPts val="0"/>
              </a:spcBef>
              <a:spcAft>
                <a:spcPts val="900"/>
              </a:spcAft>
              <a:defRPr/>
            </a:pPr>
            <a:r>
              <a:rPr lang="en-US" sz="2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Toledoth</a:t>
            </a:r>
          </a:p>
          <a:p>
            <a:pPr marL="914400" lvl="1" indent="-457200" eaLnBrk="1" hangingPunct="1">
              <a:spcBef>
                <a:spcPts val="0"/>
              </a:spcBef>
              <a:spcAft>
                <a:spcPts val="900"/>
              </a:spcAft>
              <a:defRPr/>
            </a:pPr>
            <a:r>
              <a:rPr lang="es-CO" sz="2800" dirty="0">
                <a:effectLst>
                  <a:outerShdw blurRad="38100" dist="38100" dir="2700000" algn="tl">
                    <a:srgbClr val="000000">
                      <a:alpha val="43137"/>
                    </a:srgbClr>
                  </a:outerShdw>
                </a:effectLst>
                <a:cs typeface="Calibri" panose="020F0502020204030204" pitchFamily="34" charset="0"/>
              </a:rPr>
              <a:t>Difusión del conocimiento de los hechos históricos en todas las culturas antiguas</a:t>
            </a:r>
          </a:p>
          <a:p>
            <a:pPr marL="914400" lvl="1" indent="-457200" eaLnBrk="1" hangingPunct="1">
              <a:spcBef>
                <a:spcPts val="0"/>
              </a:spcBef>
              <a:spcAft>
                <a:spcPts val="900"/>
              </a:spcAft>
              <a:defRPr/>
            </a:pPr>
            <a:r>
              <a:rPr lang="es-CO" sz="2800" dirty="0">
                <a:effectLst>
                  <a:outerShdw blurRad="38100" dist="38100" dir="2700000" algn="tl">
                    <a:srgbClr val="000000">
                      <a:alpha val="43137"/>
                    </a:srgbClr>
                  </a:outerShdw>
                </a:effectLst>
                <a:cs typeface="Calibri" panose="020F0502020204030204" pitchFamily="34" charset="0"/>
              </a:rPr>
              <a:t>El ajuste del paganismo (monoteísmo, pecado, ética) - Rom. 1:18-32</a:t>
            </a:r>
          </a:p>
          <a:p>
            <a:pPr marL="914400" lvl="1" indent="-457200" eaLnBrk="1" hangingPunct="1">
              <a:spcBef>
                <a:spcPts val="0"/>
              </a:spcBef>
              <a:spcAft>
                <a:spcPts val="900"/>
              </a:spcAft>
              <a:defRPr/>
            </a:pP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Reajuste o corrección de Dios a través de Moisés</a:t>
            </a: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Rectangle 2">
            <a:extLst>
              <a:ext uri="{FF2B5EF4-FFF2-40B4-BE49-F238E27FC236}">
                <a16:creationId xmlns:a16="http://schemas.microsoft.com/office/drawing/2014/main" id="{B0BBCE95-C93B-498D-8A5A-1687D00EC6AD}"/>
              </a:ext>
            </a:extLst>
          </p:cNvPr>
          <p:cNvSpPr>
            <a:spLocks noGrp="1" noChangeArrowheads="1"/>
          </p:cNvSpPr>
          <p:nvPr>
            <p:ph type="title"/>
          </p:nvPr>
        </p:nvSpPr>
        <p:spPr>
          <a:xfrm>
            <a:off x="533400" y="228600"/>
            <a:ext cx="8077200" cy="1143000"/>
          </a:xfrm>
        </p:spPr>
        <p:txBody>
          <a:bodyPr/>
          <a:lstStyle/>
          <a:p>
            <a:pPr algn="ctr" eaLnBrk="1" hangingPunct="1"/>
            <a:r>
              <a:rPr lang="es-CO" sz="3200" dirty="0">
                <a:effectLst>
                  <a:outerShdw blurRad="38100" dist="38100" dir="2700000" algn="tl">
                    <a:srgbClr val="000000">
                      <a:alpha val="43137"/>
                    </a:srgbClr>
                  </a:outerShdw>
                </a:effectLst>
                <a:cs typeface="Calibri" panose="020F0502020204030204" pitchFamily="34" charset="0"/>
              </a:rPr>
              <a:t>Explicación de similitudes y diferencias entre los relatos bíblicos y paganos del diluvio</a:t>
            </a:r>
            <a:endPar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574307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0" y="1524000"/>
            <a:ext cx="9143999" cy="4800600"/>
          </a:xfrm>
        </p:spPr>
        <p:txBody>
          <a:bodyPr/>
          <a:lstStyle/>
          <a:p>
            <a:pPr marL="0" indent="0" algn="just">
              <a:buNone/>
            </a:pPr>
            <a:r>
              <a:rPr lang="en-US" altLang="en-US" dirty="0">
                <a:effectLst>
                  <a:outerShdw blurRad="38100" dist="38100" dir="2700000" algn="tl">
                    <a:srgbClr val="000000">
                      <a:alpha val="43137"/>
                    </a:srgbClr>
                  </a:outerShdw>
                </a:effectLst>
              </a:rPr>
              <a:t>“</a:t>
            </a:r>
            <a:r>
              <a:rPr lang="es-CO" sz="3100" dirty="0">
                <a:effectLst>
                  <a:outerShdw blurRad="38100" dist="38100" dir="2700000" algn="tl">
                    <a:srgbClr val="000000">
                      <a:alpha val="43137"/>
                    </a:srgbClr>
                  </a:outerShdw>
                </a:effectLst>
              </a:rPr>
              <a:t>La undécima observación está relacionada con la arqueología. Existen dos listas de reyes provenientes de la arqueología que reflejan lo que está sucediendo en este capítulo. La primera es la Lista de los Reyes Sumerios de Sumeria en Mesopotamia, que data aproximadamente del año 2000 a.C. Enumera un total de diez reyes, con un total de 241,200 años. Eso da un promedio de aproximadamente 24,000 años por rey. Por lo tanto, el concepto de longevidad de diez generaciones es algo que se refleja en la Lista de los Reyes Sumerios</a:t>
            </a:r>
            <a:r>
              <a:rPr lang="en-US" dirty="0">
                <a:effectLst>
                  <a:outerShdw blurRad="38100" dist="38100" dir="2700000" algn="tl">
                    <a:srgbClr val="000000">
                      <a:alpha val="43137"/>
                    </a:srgbClr>
                  </a:outerShdw>
                </a:effectLst>
              </a:rPr>
              <a:t>.</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1857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Record, 142</a:t>
            </a:r>
          </a:p>
        </p:txBody>
      </p:sp>
      <p:pic>
        <p:nvPicPr>
          <p:cNvPr id="5" name="Picture 4">
            <a:extLst>
              <a:ext uri="{FF2B5EF4-FFF2-40B4-BE49-F238E27FC236}">
                <a16:creationId xmlns:a16="http://schemas.microsoft.com/office/drawing/2014/main" id="{A7B8EC4A-F84F-48FF-A14E-5E6999FCAC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684944" cy="914400"/>
          </a:xfrm>
          <a:prstGeom prst="rect">
            <a:avLst/>
          </a:prstGeom>
        </p:spPr>
      </p:pic>
      <p:pic>
        <p:nvPicPr>
          <p:cNvPr id="2" name="Picture 1">
            <a:extLst>
              <a:ext uri="{FF2B5EF4-FFF2-40B4-BE49-F238E27FC236}">
                <a16:creationId xmlns:a16="http://schemas.microsoft.com/office/drawing/2014/main" id="{422041C9-17E9-B466-8187-B0D31153EC7D}"/>
              </a:ext>
            </a:extLst>
          </p:cNvPr>
          <p:cNvPicPr>
            <a:picLocks noChangeAspect="1"/>
          </p:cNvPicPr>
          <p:nvPr/>
        </p:nvPicPr>
        <p:blipFill>
          <a:blip r:embed="rId4"/>
          <a:stretch>
            <a:fillRect/>
          </a:stretch>
        </p:blipFill>
        <p:spPr>
          <a:xfrm>
            <a:off x="7464413" y="76200"/>
            <a:ext cx="1603387" cy="1146147"/>
          </a:xfrm>
          <a:prstGeom prst="rect">
            <a:avLst/>
          </a:prstGeom>
        </p:spPr>
      </p:pic>
    </p:spTree>
    <p:extLst>
      <p:ext uri="{BB962C8B-B14F-4D97-AF65-F5344CB8AC3E}">
        <p14:creationId xmlns:p14="http://schemas.microsoft.com/office/powerpoint/2010/main" val="692767472"/>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1" y="1600200"/>
            <a:ext cx="9143999" cy="4800600"/>
          </a:xfrm>
        </p:spPr>
        <p:txBody>
          <a:bodyPr/>
          <a:lstStyle/>
          <a:p>
            <a:pPr marL="0" indent="0" algn="just">
              <a:buNone/>
            </a:pPr>
            <a:r>
              <a:rPr lang="en-US" altLang="en-US" dirty="0">
                <a:effectLst>
                  <a:outerShdw blurRad="38100" dist="38100" dir="2700000" algn="tl">
                    <a:srgbClr val="000000">
                      <a:alpha val="43137"/>
                    </a:srgbClr>
                  </a:outerShdw>
                </a:effectLst>
              </a:rPr>
              <a:t>“</a:t>
            </a:r>
            <a:r>
              <a:rPr lang="es-CO" dirty="0">
                <a:effectLst>
                  <a:outerShdw blurRad="38100" dist="38100" dir="2700000" algn="tl">
                    <a:srgbClr val="000000">
                      <a:alpha val="43137"/>
                    </a:srgbClr>
                  </a:outerShdw>
                </a:effectLst>
              </a:rPr>
              <a:t>También es interesante que, después de la lista de los diez reyes, se añade: “</a:t>
            </a:r>
            <a:r>
              <a:rPr lang="es-CO" b="1" u="sng" dirty="0">
                <a:solidFill>
                  <a:srgbClr val="FFFFCC"/>
                </a:solidFill>
                <a:effectLst>
                  <a:outerShdw blurRad="38100" dist="38100" dir="2700000" algn="tl">
                    <a:srgbClr val="000000">
                      <a:alpha val="43137"/>
                    </a:srgbClr>
                  </a:outerShdw>
                </a:effectLst>
              </a:rPr>
              <a:t>y entonces vino el diluvio</a:t>
            </a:r>
            <a:r>
              <a:rPr lang="es-CO" dirty="0">
                <a:effectLst>
                  <a:outerShdw blurRad="38100" dist="38100" dir="2700000" algn="tl">
                    <a:srgbClr val="000000">
                      <a:alpha val="43137"/>
                    </a:srgbClr>
                  </a:outerShdw>
                </a:effectLst>
              </a:rPr>
              <a:t>.” El diluvio vino con el décimo, tal como se menciona en este pasaje de Génesis 5. La segunda es la Lista de los Reyes de Berusso. Berusso fue un sacerdote babilonio del siglo III a.C., y él también lista diez reyes antes del diluvio</a:t>
            </a:r>
            <a:r>
              <a:rPr lang="en-US" dirty="0">
                <a:effectLst>
                  <a:outerShdw blurRad="38100" dist="38100" dir="2700000" algn="tl">
                    <a:srgbClr val="000000">
                      <a:alpha val="43137"/>
                    </a:srgbClr>
                  </a:outerShdw>
                </a:effectLst>
              </a:rPr>
              <a:t>.</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1857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Record, 142</a:t>
            </a:r>
          </a:p>
        </p:txBody>
      </p:sp>
      <p:pic>
        <p:nvPicPr>
          <p:cNvPr id="5" name="Picture 4">
            <a:extLst>
              <a:ext uri="{FF2B5EF4-FFF2-40B4-BE49-F238E27FC236}">
                <a16:creationId xmlns:a16="http://schemas.microsoft.com/office/drawing/2014/main" id="{A7B8EC4A-F84F-48FF-A14E-5E6999FCAC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684944" cy="914400"/>
          </a:xfrm>
          <a:prstGeom prst="rect">
            <a:avLst/>
          </a:prstGeom>
        </p:spPr>
      </p:pic>
      <p:pic>
        <p:nvPicPr>
          <p:cNvPr id="2" name="Picture 1">
            <a:extLst>
              <a:ext uri="{FF2B5EF4-FFF2-40B4-BE49-F238E27FC236}">
                <a16:creationId xmlns:a16="http://schemas.microsoft.com/office/drawing/2014/main" id="{0658AB7F-C0E5-DD64-8ADC-CAF15BC90696}"/>
              </a:ext>
            </a:extLst>
          </p:cNvPr>
          <p:cNvPicPr>
            <a:picLocks noChangeAspect="1"/>
          </p:cNvPicPr>
          <p:nvPr/>
        </p:nvPicPr>
        <p:blipFill>
          <a:blip r:embed="rId4"/>
          <a:stretch>
            <a:fillRect/>
          </a:stretch>
        </p:blipFill>
        <p:spPr>
          <a:xfrm>
            <a:off x="7458317" y="108261"/>
            <a:ext cx="1609483" cy="1146147"/>
          </a:xfrm>
          <a:prstGeom prst="rect">
            <a:avLst/>
          </a:prstGeom>
        </p:spPr>
      </p:pic>
      <p:pic>
        <p:nvPicPr>
          <p:cNvPr id="3" name="Picture 2">
            <a:extLst>
              <a:ext uri="{FF2B5EF4-FFF2-40B4-BE49-F238E27FC236}">
                <a16:creationId xmlns:a16="http://schemas.microsoft.com/office/drawing/2014/main" id="{A00C188A-65BF-38DF-AEDA-25BA23E9976F}"/>
              </a:ext>
            </a:extLst>
          </p:cNvPr>
          <p:cNvPicPr>
            <a:picLocks noChangeAspect="1"/>
          </p:cNvPicPr>
          <p:nvPr/>
        </p:nvPicPr>
        <p:blipFill>
          <a:blip r:embed="rId5"/>
          <a:stretch>
            <a:fillRect/>
          </a:stretch>
        </p:blipFill>
        <p:spPr>
          <a:xfrm>
            <a:off x="3505200" y="4784985"/>
            <a:ext cx="3279932" cy="1853345"/>
          </a:xfrm>
          <a:prstGeom prst="rect">
            <a:avLst/>
          </a:prstGeom>
        </p:spPr>
      </p:pic>
    </p:spTree>
    <p:extLst>
      <p:ext uri="{BB962C8B-B14F-4D97-AF65-F5344CB8AC3E}">
        <p14:creationId xmlns:p14="http://schemas.microsoft.com/office/powerpoint/2010/main" val="466850155"/>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2B410-0C22-4DEB-D828-816410D2CECF}"/>
            </a:ext>
          </a:extLst>
        </p:cNvPr>
        <p:cNvGrpSpPr/>
        <p:nvPr/>
      </p:nvGrpSpPr>
      <p:grpSpPr>
        <a:xfrm>
          <a:off x="0" y="0"/>
          <a:ext cx="0" cy="0"/>
          <a:chOff x="0" y="0"/>
          <a:chExt cx="0" cy="0"/>
        </a:xfrm>
      </p:grpSpPr>
      <p:graphicFrame>
        <p:nvGraphicFramePr>
          <p:cNvPr id="149569" name="Group 65">
            <a:extLst>
              <a:ext uri="{FF2B5EF4-FFF2-40B4-BE49-F238E27FC236}">
                <a16:creationId xmlns:a16="http://schemas.microsoft.com/office/drawing/2014/main" id="{D7B6AB8E-DE3A-9BED-F532-237CD9B8537A}"/>
              </a:ext>
            </a:extLst>
          </p:cNvPr>
          <p:cNvGraphicFramePr>
            <a:graphicFrameLocks noGrp="1"/>
          </p:cNvGraphicFramePr>
          <p:nvPr>
            <p:ph type="tbl" idx="1"/>
          </p:nvPr>
        </p:nvGraphicFramePr>
        <p:xfrm>
          <a:off x="30480" y="108395"/>
          <a:ext cx="9083040" cy="6641211"/>
        </p:xfrm>
        <a:graphic>
          <a:graphicData uri="http://schemas.openxmlformats.org/drawingml/2006/table">
            <a:tbl>
              <a:tblPr>
                <a:tableStyleId>{D7AC3CCA-C797-4891-BE02-D94E43425B78}</a:tableStyleId>
              </a:tblPr>
              <a:tblGrid>
                <a:gridCol w="2484120">
                  <a:extLst>
                    <a:ext uri="{9D8B030D-6E8A-4147-A177-3AD203B41FA5}">
                      <a16:colId xmlns:a16="http://schemas.microsoft.com/office/drawing/2014/main" val="20000"/>
                    </a:ext>
                  </a:extLst>
                </a:gridCol>
                <a:gridCol w="324612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548640">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El Diluvio: Relato bíblico vs. Babilónico</a:t>
                      </a:r>
                      <a:endParaRPr kumimoji="0" lang="en-US" sz="3200" b="1" i="0" u="none" strike="noStrike" cap="none" normalizeH="0" baseline="0" dirty="0">
                        <a:ln>
                          <a:noFill/>
                        </a:ln>
                        <a:solidFill>
                          <a:schemeClr val="bg2"/>
                        </a:solidFill>
                        <a:effectLst/>
                        <a:latin typeface="Calibri" panose="020F0502020204030204" pitchFamily="34" charset="0"/>
                      </a:endParaRPr>
                    </a:p>
                  </a:txBody>
                  <a:tcPr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extLst>
                  <a:ext uri="{0D108BD9-81ED-4DB2-BD59-A6C34878D82A}">
                    <a16:rowId xmlns:a16="http://schemas.microsoft.com/office/drawing/2014/main" val="3425373405"/>
                  </a:ext>
                </a:extLst>
              </a:tr>
              <a:tr h="43230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Tema</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GÉNESIS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ÉPICA  DE GILGAMESH</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0"/>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9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Inundación planificada</a:t>
                      </a:r>
                      <a:endParaRPr kumimoji="0" lang="en-US" sz="19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Dios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Consejo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1"/>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Visión de Dios</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Monoteísmo</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Politeísmo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2"/>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9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Revelación a un héroe</a:t>
                      </a:r>
                      <a:endParaRPr kumimoji="0" lang="en-US" sz="19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Dios advirtió a Noé</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Ea advirtió a Utnapishtim</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3"/>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Motivo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Pecado</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Ruido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4"/>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Castigo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Ética</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Confuso, arrepentido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5"/>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Salvación del héroe</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CO"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Incluido en el plan de Dios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Hecho en secreto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6"/>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Vidas salvadas</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8</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Rep. de todos los seres vivos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7"/>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Barco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300x50x30 cubits-3 levels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120x120x120 cubits-7 levels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solidFill>
                      <a:srgbClr val="FFFFCC"/>
                    </a:solidFill>
                  </a:tcPr>
                </a:tc>
                <a:extLst>
                  <a:ext uri="{0D108BD9-81ED-4DB2-BD59-A6C34878D82A}">
                    <a16:rowId xmlns:a16="http://schemas.microsoft.com/office/drawing/2014/main" val="10008"/>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Duración</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40 días, 40 noches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6 días, 6 noches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9"/>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Desembarco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Montañas de Ararat</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Monte Nisir</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0"/>
                  </a:ext>
                </a:extLst>
              </a:tr>
              <a:tr h="43427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Aves</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CO"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Cuervo y paloma (tres veces)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Paloma, golondrina, cuervo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1"/>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Sacrificio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Alabanza</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Apaciguamiento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2"/>
                  </a:ext>
                </a:extLst>
              </a:tr>
              <a:tr h="45006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Bendición</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Pacto</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Divinidad, inmortalidad</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37694201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469F66-C63E-4E55-AD07-0F8E232E1E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7650" name="Rectangle 3">
            <a:extLst>
              <a:ext uri="{FF2B5EF4-FFF2-40B4-BE49-F238E27FC236}">
                <a16:creationId xmlns:a16="http://schemas.microsoft.com/office/drawing/2014/main" id="{8D9C58A4-59F3-4033-808D-8116EC007A6F}"/>
              </a:ext>
            </a:extLst>
          </p:cNvPr>
          <p:cNvSpPr>
            <a:spLocks noGrp="1"/>
          </p:cNvSpPr>
          <p:nvPr>
            <p:ph type="body" idx="4294967295"/>
          </p:nvPr>
        </p:nvSpPr>
        <p:spPr>
          <a:xfrm>
            <a:off x="0" y="0"/>
            <a:ext cx="9144000" cy="3886200"/>
          </a:xfrm>
        </p:spPr>
        <p:txBody>
          <a:bodyPr/>
          <a:lstStyle/>
          <a:p>
            <a:pPr marL="0" indent="0" algn="ctr" defTabSz="685800">
              <a:spcBef>
                <a:spcPct val="0"/>
              </a:spcBef>
              <a:spcAft>
                <a:spcPts val="1200"/>
              </a:spcAft>
              <a:buFont typeface="Wingdings" panose="05000000000000000000" pitchFamily="2" charset="2"/>
              <a:buNone/>
              <a:defRPr/>
            </a:pPr>
            <a:r>
              <a:rPr lang="en-US" altLang="en-US" sz="4000" kern="1200" dirty="0">
                <a:solidFill>
                  <a:schemeClr val="tx2"/>
                </a:solidFill>
                <a:ea typeface="+mj-ea"/>
                <a:cs typeface="Calibri" panose="020F0502020204030204" pitchFamily="34" charset="0"/>
              </a:rPr>
              <a:t>Juan 20:30-31</a:t>
            </a:r>
          </a:p>
          <a:p>
            <a:pPr marL="0" indent="0" algn="just">
              <a:spcBef>
                <a:spcPts val="0"/>
              </a:spcBef>
              <a:buFont typeface="Wingdings" panose="05000000000000000000" pitchFamily="2" charset="2"/>
              <a:buNone/>
              <a:defRPr/>
            </a:pPr>
            <a:r>
              <a:rPr lang="en-US" dirty="0">
                <a:cs typeface="Calibri" panose="020F0502020204030204" pitchFamily="34" charset="0"/>
              </a:rPr>
              <a:t>“</a:t>
            </a:r>
            <a:r>
              <a:rPr lang="en-US" baseline="30000" dirty="0">
                <a:cs typeface="Calibri" panose="020F0502020204030204" pitchFamily="34" charset="0"/>
              </a:rPr>
              <a:t>30</a:t>
            </a:r>
            <a:r>
              <a:rPr lang="en-US" dirty="0">
                <a:cs typeface="Calibri" panose="020F0502020204030204" pitchFamily="34" charset="0"/>
              </a:rPr>
              <a:t> </a:t>
            </a:r>
            <a:r>
              <a:rPr lang="es-CO" dirty="0">
                <a:cs typeface="Calibri" panose="020F0502020204030204" pitchFamily="34" charset="0"/>
              </a:rPr>
              <a:t>Y muchas otras señales hizo también Jesús en presencia de Sus discípulos, que no están escritas en este libro; 31 pero estas se han escrito para que ustedes crean que Jesús es el Cristo, el Hijo de Dios; y para que al creer, tengan vida en Su nombre</a:t>
            </a:r>
            <a:r>
              <a:rPr lang="en-US" dirty="0">
                <a:cs typeface="Calibri" panose="020F0502020204030204" pitchFamily="34" charset="0"/>
              </a:rPr>
              <a:t>.”</a:t>
            </a:r>
          </a:p>
        </p:txBody>
      </p:sp>
      <p:pic>
        <p:nvPicPr>
          <p:cNvPr id="5126" name="Picture 6" descr="http://www.maggiesnotebook.com/wp-content/uploads/2011/08/Apostle_John_35.jpg">
            <a:extLst>
              <a:ext uri="{FF2B5EF4-FFF2-40B4-BE49-F238E27FC236}">
                <a16:creationId xmlns:a16="http://schemas.microsoft.com/office/drawing/2014/main" id="{1D9BC084-A1A9-4E62-9C9D-2CA192A9ADA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30713" y="3322320"/>
            <a:ext cx="1282575" cy="1554480"/>
          </a:xfrm>
          <a:prstGeom prst="rect">
            <a:avLst/>
          </a:prstGeom>
        </p:spPr>
      </p:pic>
    </p:spTree>
    <p:extLst>
      <p:ext uri="{BB962C8B-B14F-4D97-AF65-F5344CB8AC3E}">
        <p14:creationId xmlns:p14="http://schemas.microsoft.com/office/powerpoint/2010/main" val="22211032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4B7BC9-2BA7-D907-10A6-95EADD4166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64" y="74454"/>
            <a:ext cx="8951871" cy="6709091"/>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a:extLst>
              <a:ext uri="{FF2B5EF4-FFF2-40B4-BE49-F238E27FC236}">
                <a16:creationId xmlns:a16="http://schemas.microsoft.com/office/drawing/2014/main" id="{15294B51-EC99-4299-BA6D-2D4D703A945D}"/>
              </a:ext>
            </a:extLst>
          </p:cNvPr>
          <p:cNvSpPr>
            <a:spLocks noGrp="1" noChangeArrowheads="1"/>
          </p:cNvSpPr>
          <p:nvPr>
            <p:ph type="title"/>
          </p:nvPr>
        </p:nvSpPr>
        <p:spPr>
          <a:xfrm>
            <a:off x="457200" y="228600"/>
            <a:ext cx="8153400" cy="609600"/>
          </a:xfrm>
        </p:spPr>
        <p:txBody>
          <a:bodyPr/>
          <a:lstStyle/>
          <a:p>
            <a:pPr>
              <a:defRPr/>
            </a:pPr>
            <a:r>
              <a:rPr lang="es-CO" sz="3600" dirty="0">
                <a:effectLst>
                  <a:outerShdw blurRad="38100" dist="38100" dir="2700000" algn="tl">
                    <a:srgbClr val="000000">
                      <a:alpha val="43137"/>
                    </a:srgbClr>
                  </a:outerShdw>
                </a:effectLst>
                <a:latin typeface="Arial" pitchFamily="34" charset="0"/>
                <a:cs typeface="Arial" pitchFamily="34" charset="0"/>
              </a:rPr>
              <a:t>7 declaraciones de "YO SOY" en Juan</a:t>
            </a:r>
            <a:endParaRPr lang="en-US" sz="3600" dirty="0">
              <a:effectLst>
                <a:outerShdw blurRad="38100" dist="38100" dir="2700000" algn="tl">
                  <a:srgbClr val="000000">
                    <a:alpha val="43137"/>
                  </a:srgbClr>
                </a:outerShdw>
              </a:effectLst>
              <a:latin typeface="Arial" pitchFamily="34" charset="0"/>
              <a:cs typeface="Arial" pitchFamily="34" charset="0"/>
            </a:endParaRPr>
          </a:p>
        </p:txBody>
      </p:sp>
      <p:graphicFrame>
        <p:nvGraphicFramePr>
          <p:cNvPr id="16416" name="Group 32">
            <a:extLst>
              <a:ext uri="{FF2B5EF4-FFF2-40B4-BE49-F238E27FC236}">
                <a16:creationId xmlns:a16="http://schemas.microsoft.com/office/drawing/2014/main" id="{69AAA0F3-DB70-42DB-988D-298F7CABA533}"/>
              </a:ext>
            </a:extLst>
          </p:cNvPr>
          <p:cNvGraphicFramePr>
            <a:graphicFrameLocks noGrp="1"/>
          </p:cNvGraphicFramePr>
          <p:nvPr/>
        </p:nvGraphicFramePr>
        <p:xfrm>
          <a:off x="1600200" y="990600"/>
          <a:ext cx="7391400" cy="5476877"/>
        </p:xfrm>
        <a:graphic>
          <a:graphicData uri="http://schemas.openxmlformats.org/drawingml/2006/table">
            <a:tbl>
              <a:tblPr/>
              <a:tblGrid>
                <a:gridCol w="5543550">
                  <a:extLst>
                    <a:ext uri="{9D8B030D-6E8A-4147-A177-3AD203B41FA5}">
                      <a16:colId xmlns:a16="http://schemas.microsoft.com/office/drawing/2014/main" val="20000"/>
                    </a:ext>
                  </a:extLst>
                </a:gridCol>
                <a:gridCol w="1847850">
                  <a:extLst>
                    <a:ext uri="{9D8B030D-6E8A-4147-A177-3AD203B41FA5}">
                      <a16:colId xmlns:a16="http://schemas.microsoft.com/office/drawing/2014/main" val="20001"/>
                    </a:ext>
                  </a:extLst>
                </a:gridCol>
              </a:tblGrid>
              <a:tr h="60861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CO"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Yo soy el Pan de la Vida</a:t>
                      </a:r>
                      <a:endPar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endParaRP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6:35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0"/>
                  </a:ext>
                </a:extLst>
              </a:tr>
              <a:tr h="60693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CO"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Yo soy la Luz del mundo</a:t>
                      </a:r>
                      <a:endPar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endParaRP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8:12</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1"/>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CO"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Yo Soy la Puerta para las ovejas</a:t>
                      </a:r>
                      <a:endPar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endParaRP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10:7; cf. v.9</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2"/>
                  </a:ext>
                </a:extLst>
              </a:tr>
              <a:tr h="77506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Yo soy el Buen Pastor</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10:11,14</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3"/>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CO"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Yo soy la Resurrección y la Vida</a:t>
                      </a:r>
                      <a:endPar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endParaRP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11:25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4"/>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CO"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Yo soy el Camino, la Verdad y la Vida</a:t>
                      </a:r>
                      <a:endPar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endParaRP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14:6</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5"/>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Yo soy la Vid verdadera</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15:1; cf. v.5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6"/>
                  </a:ext>
                </a:extLst>
              </a:tr>
            </a:tbl>
          </a:graphicData>
        </a:graphic>
      </p:graphicFrame>
      <p:pic>
        <p:nvPicPr>
          <p:cNvPr id="49182" name="Picture 2">
            <a:extLst>
              <a:ext uri="{FF2B5EF4-FFF2-40B4-BE49-F238E27FC236}">
                <a16:creationId xmlns:a16="http://schemas.microsoft.com/office/drawing/2014/main" id="{40494547-9E72-42C2-966C-C7D292154C8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990600"/>
            <a:ext cx="1447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24C3F-82F9-06B0-0FF5-FED3C51D7A7D}"/>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357DB93A-12B4-7F05-ABB4-9632DFE472CD}"/>
              </a:ext>
            </a:extLst>
          </p:cNvPr>
          <p:cNvSpPr>
            <a:spLocks noGrp="1" noChangeArrowheads="1"/>
          </p:cNvSpPr>
          <p:nvPr>
            <p:ph type="title"/>
          </p:nvPr>
        </p:nvSpPr>
        <p:spPr>
          <a:xfrm>
            <a:off x="1524000" y="228600"/>
            <a:ext cx="49530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IV. La Instrucción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(Gén 6:14-22)</a:t>
            </a:r>
          </a:p>
        </p:txBody>
      </p:sp>
      <p:sp>
        <p:nvSpPr>
          <p:cNvPr id="124931" name="Rectangle 3">
            <a:extLst>
              <a:ext uri="{FF2B5EF4-FFF2-40B4-BE49-F238E27FC236}">
                <a16:creationId xmlns:a16="http://schemas.microsoft.com/office/drawing/2014/main" id="{38424341-8C70-7D55-7B57-913C3A4B8059}"/>
              </a:ext>
            </a:extLst>
          </p:cNvPr>
          <p:cNvSpPr>
            <a:spLocks noGrp="1" noChangeArrowheads="1"/>
          </p:cNvSpPr>
          <p:nvPr>
            <p:ph type="body" idx="1"/>
          </p:nvPr>
        </p:nvSpPr>
        <p:spPr>
          <a:xfrm>
            <a:off x="2190750" y="1752600"/>
            <a:ext cx="4762500" cy="41910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estructura (6:14-16)</a:t>
            </a:r>
          </a:p>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La razón (6:17-18)</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Los animales (6:19-20)</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comida (6:21)</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obediencia (6:22)</a:t>
            </a:r>
          </a:p>
        </p:txBody>
      </p:sp>
      <p:pic>
        <p:nvPicPr>
          <p:cNvPr id="2" name="Picture 1">
            <a:extLst>
              <a:ext uri="{FF2B5EF4-FFF2-40B4-BE49-F238E27FC236}">
                <a16:creationId xmlns:a16="http://schemas.microsoft.com/office/drawing/2014/main" id="{10D582E0-DC4E-0BED-E523-8748C0F3F964}"/>
              </a:ext>
            </a:extLst>
          </p:cNvPr>
          <p:cNvPicPr>
            <a:picLocks noChangeAspect="1"/>
          </p:cNvPicPr>
          <p:nvPr/>
        </p:nvPicPr>
        <p:blipFill>
          <a:blip r:embed="rId2"/>
          <a:stretch>
            <a:fillRect/>
          </a:stretch>
        </p:blipFill>
        <p:spPr>
          <a:xfrm>
            <a:off x="7315200" y="101582"/>
            <a:ext cx="1743607" cy="1249788"/>
          </a:xfrm>
          <a:prstGeom prst="rect">
            <a:avLst/>
          </a:prstGeom>
        </p:spPr>
      </p:pic>
    </p:spTree>
    <p:extLst>
      <p:ext uri="{BB962C8B-B14F-4D97-AF65-F5344CB8AC3E}">
        <p14:creationId xmlns:p14="http://schemas.microsoft.com/office/powerpoint/2010/main" val="29752841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76201" y="548640"/>
          <a:ext cx="8991599" cy="5760720"/>
        </p:xfrm>
        <a:graphic>
          <a:graphicData uri="http://schemas.openxmlformats.org/drawingml/2006/table">
            <a:tbl>
              <a:tblPr firstRow="1" bandRow="1">
                <a:tableStyleId>{5C22544A-7EE6-4342-B048-85BDC9FD1C3A}</a:tableStyleId>
              </a:tblPr>
              <a:tblGrid>
                <a:gridCol w="1904999">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gridCol w="2362200">
                  <a:extLst>
                    <a:ext uri="{9D8B030D-6E8A-4147-A177-3AD203B41FA5}">
                      <a16:colId xmlns:a16="http://schemas.microsoft.com/office/drawing/2014/main" val="20003"/>
                    </a:ext>
                  </a:extLst>
                </a:gridCol>
              </a:tblGrid>
              <a:tr h="822960">
                <a:tc gridSpan="4">
                  <a:txBody>
                    <a:bodyPr/>
                    <a:lstStyle/>
                    <a:p>
                      <a:pPr algn="ctr"/>
                      <a:r>
                        <a:rPr 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Pacto Noético vs. Abrahámico &amp; Mosaico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extLst>
                  <a:ext uri="{0D108BD9-81ED-4DB2-BD59-A6C34878D82A}">
                    <a16:rowId xmlns:a16="http://schemas.microsoft.com/office/drawing/2014/main" val="1791230926"/>
                  </a:ext>
                </a:extLst>
              </a:tr>
              <a:tr h="822960">
                <a:tc>
                  <a:txBody>
                    <a:bodyPr/>
                    <a:lstStyle/>
                    <a:p>
                      <a:pPr algn="l"/>
                      <a:r>
                        <a:rPr lang="en-US" sz="2400" b="1" u="none" kern="1200" dirty="0">
                          <a:solidFill>
                            <a:schemeClr val="bg2"/>
                          </a:solidFill>
                          <a:latin typeface="Calibri" panose="020F0502020204030204" pitchFamily="34" charset="0"/>
                          <a:ea typeface="+mn-ea"/>
                          <a:cs typeface="+mn-cs"/>
                        </a:rPr>
                        <a:t>Nombre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NOÉTICO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8000"/>
                          </a:solidFill>
                          <a:latin typeface="Calibri" panose="020F0502020204030204" pitchFamily="34" charset="0"/>
                          <a:ea typeface="+mn-ea"/>
                          <a:cs typeface="+mn-cs"/>
                        </a:rPr>
                        <a:t>ABRAHÁMICO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00CC"/>
                          </a:solidFill>
                          <a:latin typeface="Calibri" panose="020F0502020204030204" pitchFamily="34" charset="0"/>
                          <a:ea typeface="+mn-ea"/>
                          <a:cs typeface="+mn-cs"/>
                        </a:rPr>
                        <a:t>MOSAICO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0"/>
                  </a:ext>
                </a:extLst>
              </a:tr>
              <a:tr h="822960">
                <a:tc>
                  <a:txBody>
                    <a:bodyPr/>
                    <a:lstStyle/>
                    <a:p>
                      <a:r>
                        <a:rPr lang="en-US" sz="2000" b="1" u="none" kern="1200" dirty="0">
                          <a:solidFill>
                            <a:schemeClr val="bg2"/>
                          </a:solidFill>
                          <a:latin typeface="Calibri" panose="020F0502020204030204" pitchFamily="34" charset="0"/>
                          <a:ea typeface="+mn-ea"/>
                          <a:cs typeface="+mn-cs"/>
                        </a:rPr>
                        <a:t>Agente humano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Abraham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Moisés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1"/>
                  </a:ext>
                </a:extLst>
              </a:tr>
              <a:tr h="822960">
                <a:tc>
                  <a:txBody>
                    <a:bodyPr/>
                    <a:lstStyle/>
                    <a:p>
                      <a:r>
                        <a:rPr lang="en-US" sz="2400" b="1" u="none" kern="1200" dirty="0">
                          <a:solidFill>
                            <a:schemeClr val="bg2"/>
                          </a:solidFill>
                          <a:latin typeface="Calibri" panose="020F0502020204030204" pitchFamily="34" charset="0"/>
                          <a:ea typeface="+mn-ea"/>
                          <a:cs typeface="+mn-cs"/>
                        </a:rPr>
                        <a:t>Escritura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Gén. 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Gén. 12‒17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Exod. 19‒40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2"/>
                  </a:ext>
                </a:extLst>
              </a:tr>
              <a:tr h="822960">
                <a:tc>
                  <a:txBody>
                    <a:bodyPr/>
                    <a:lstStyle/>
                    <a:p>
                      <a:r>
                        <a:rPr lang="en-US" sz="2400" b="1" u="none" kern="1200" dirty="0">
                          <a:solidFill>
                            <a:schemeClr val="bg2"/>
                          </a:solidFill>
                          <a:latin typeface="Calibri" panose="020F0502020204030204" pitchFamily="34" charset="0"/>
                          <a:ea typeface="+mn-ea"/>
                          <a:cs typeface="+mn-cs"/>
                        </a:rPr>
                        <a:t>Pacto (</a:t>
                      </a:r>
                      <a:r>
                        <a:rPr lang="en-US" sz="2400" b="1" i="1" u="none" kern="1200" dirty="0">
                          <a:solidFill>
                            <a:schemeClr val="bg2"/>
                          </a:solidFill>
                          <a:latin typeface="Calibri" panose="020F0502020204030204" pitchFamily="34" charset="0"/>
                          <a:ea typeface="+mn-ea"/>
                          <a:cs typeface="+mn-cs"/>
                        </a:rPr>
                        <a:t>Berith</a:t>
                      </a:r>
                      <a:r>
                        <a:rPr lang="en-US" sz="2400" b="1" u="none" kern="1200" dirty="0">
                          <a:solidFill>
                            <a:schemeClr val="bg2"/>
                          </a:solidFill>
                          <a:latin typeface="Calibri" panose="020F0502020204030204" pitchFamily="34" charset="0"/>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Gén. 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Gén. 15:18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Exod. 19:5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5"/>
                  </a:ext>
                </a:extLst>
              </a:tr>
              <a:tr h="822960">
                <a:tc>
                  <a:txBody>
                    <a:bodyPr/>
                    <a:lstStyle/>
                    <a:p>
                      <a:r>
                        <a:rPr lang="en-US" sz="2400" b="1" u="none" kern="1200" dirty="0">
                          <a:solidFill>
                            <a:schemeClr val="bg2"/>
                          </a:solidFill>
                          <a:latin typeface="Calibri" panose="020F0502020204030204" pitchFamily="34" charset="0"/>
                          <a:ea typeface="+mn-ea"/>
                          <a:cs typeface="+mn-cs"/>
                        </a:rPr>
                        <a:t>Partido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Mundo, 
Humanidad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Israel 
Hebreos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Israel 
Hebreos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3"/>
                  </a:ext>
                </a:extLst>
              </a:tr>
              <a:tr h="822960">
                <a:tc>
                  <a:txBody>
                    <a:bodyPr/>
                    <a:lstStyle/>
                    <a:p>
                      <a:r>
                        <a:rPr lang="en-US" sz="2400" b="1" u="none" kern="1200" dirty="0">
                          <a:solidFill>
                            <a:schemeClr val="bg2"/>
                          </a:solidFill>
                          <a:latin typeface="Calibri" panose="020F0502020204030204" pitchFamily="34" charset="0"/>
                          <a:ea typeface="+mn-ea"/>
                          <a:cs typeface="+mn-cs"/>
                        </a:rPr>
                        <a: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Pre-Israel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Post-Israel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mn-cs"/>
                        </a:rPr>
                        <a:t>Post-Israel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94677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1981200" y="228600"/>
            <a:ext cx="4800599"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 El Dolor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(Gén 6:1-7)</a:t>
            </a:r>
          </a:p>
        </p:txBody>
      </p:sp>
      <p:sp>
        <p:nvSpPr>
          <p:cNvPr id="124931" name="Rectangle 3"/>
          <p:cNvSpPr>
            <a:spLocks noGrp="1" noChangeArrowheads="1"/>
          </p:cNvSpPr>
          <p:nvPr>
            <p:ph type="body" idx="1"/>
          </p:nvPr>
        </p:nvSpPr>
        <p:spPr>
          <a:xfrm>
            <a:off x="2057400" y="2057400"/>
            <a:ext cx="5791200" cy="2819400"/>
          </a:xfrm>
        </p:spPr>
        <p:txBody>
          <a:bodyPr/>
          <a:lstStyle/>
          <a:p>
            <a:pPr marL="862013"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El pecado específico (6:1-4)</a:t>
            </a:r>
          </a:p>
          <a:p>
            <a:pPr marL="862013"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El pecado general (6:5)</a:t>
            </a:r>
          </a:p>
          <a:p>
            <a:pPr marL="862013"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tristeza de Dios (6:6-7)</a:t>
            </a:r>
          </a:p>
        </p:txBody>
      </p:sp>
      <p:pic>
        <p:nvPicPr>
          <p:cNvPr id="3" name="Picture 2">
            <a:extLst>
              <a:ext uri="{FF2B5EF4-FFF2-40B4-BE49-F238E27FC236}">
                <a16:creationId xmlns:a16="http://schemas.microsoft.com/office/drawing/2014/main" id="{398457A3-0694-DCDA-920F-D2783E0743E4}"/>
              </a:ext>
            </a:extLst>
          </p:cNvPr>
          <p:cNvPicPr>
            <a:picLocks noChangeAspect="1"/>
          </p:cNvPicPr>
          <p:nvPr/>
        </p:nvPicPr>
        <p:blipFill>
          <a:blip r:embed="rId2"/>
          <a:stretch>
            <a:fillRect/>
          </a:stretch>
        </p:blipFill>
        <p:spPr>
          <a:xfrm>
            <a:off x="7315200" y="26973"/>
            <a:ext cx="1743607" cy="1249788"/>
          </a:xfrm>
          <a:prstGeom prst="rect">
            <a:avLst/>
          </a:prstGeom>
        </p:spPr>
      </p:pic>
    </p:spTree>
    <p:extLst>
      <p:ext uri="{BB962C8B-B14F-4D97-AF65-F5344CB8AC3E}">
        <p14:creationId xmlns:p14="http://schemas.microsoft.com/office/powerpoint/2010/main" val="39379288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52400" y="365760"/>
          <a:ext cx="8839200" cy="5943600"/>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51460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tblGrid>
              <a:tr h="822960">
                <a:tc gridSpan="4">
                  <a:txBody>
                    <a:bodyPr/>
                    <a:lstStyle/>
                    <a:p>
                      <a:pPr algn="ctr"/>
                      <a:r>
                        <a:rPr lang="es-CO" sz="32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Pacto Noético vs. Abrahámico &amp; Mosaico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extLst>
                  <a:ext uri="{0D108BD9-81ED-4DB2-BD59-A6C34878D82A}">
                    <a16:rowId xmlns:a16="http://schemas.microsoft.com/office/drawing/2014/main" val="1791230926"/>
                  </a:ext>
                </a:extLst>
              </a:tr>
              <a:tr h="640080">
                <a:tc>
                  <a:txBody>
                    <a:bodyPr/>
                    <a:lstStyle/>
                    <a:p>
                      <a:r>
                        <a:rPr lang="en-US" sz="2200" b="1" u="none" kern="1200" dirty="0">
                          <a:solidFill>
                            <a:schemeClr val="bg2"/>
                          </a:solidFill>
                          <a:latin typeface="Calibri" panose="020F0502020204030204" pitchFamily="34" charset="0"/>
                          <a:ea typeface="+mn-ea"/>
                          <a:cs typeface="+mn-cs"/>
                        </a:rPr>
                        <a:t>Pacto</a:t>
                      </a:r>
                      <a:endParaRPr lang="en-US" sz="2200" u="none" dirty="0">
                        <a:solidFill>
                          <a:schemeClr val="bg2"/>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NOÉTICO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ABRAHÁMICO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MOSAICO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0"/>
                  </a:ext>
                </a:extLst>
              </a:tr>
              <a:tr h="0">
                <a:tc>
                  <a:txBody>
                    <a:bodyPr/>
                    <a:lstStyle/>
                    <a:p>
                      <a:r>
                        <a:rPr lang="en-US" sz="2200" b="1" u="none" kern="1200" dirty="0">
                          <a:solidFill>
                            <a:schemeClr val="bg2"/>
                          </a:solidFill>
                          <a:latin typeface="Calibri" panose="020F0502020204030204" pitchFamily="34" charset="0"/>
                          <a:ea typeface="+mn-ea"/>
                          <a:cs typeface="+mn-cs"/>
                        </a:rPr>
                        <a:t>Condicional o Incondicional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Incondicional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8000"/>
                          </a:solidFill>
                          <a:latin typeface="Calibri" panose="020F0502020204030204" pitchFamily="34" charset="0"/>
                          <a:ea typeface="+mn-ea"/>
                          <a:cs typeface="+mn-cs"/>
                        </a:rPr>
                        <a:t>Incondicional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Condicional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5"/>
                  </a:ext>
                </a:extLst>
              </a:tr>
              <a:tr h="0">
                <a:tc>
                  <a:txBody>
                    <a:bodyPr/>
                    <a:lstStyle/>
                    <a:p>
                      <a:r>
                        <a:rPr lang="en-US" sz="2200" b="1" u="none" kern="1200" dirty="0">
                          <a:solidFill>
                            <a:schemeClr val="bg2"/>
                          </a:solidFill>
                          <a:latin typeface="Calibri" panose="020F0502020204030204" pitchFamily="34" charset="0"/>
                          <a:ea typeface="+mn-ea"/>
                          <a:cs typeface="+mn-cs"/>
                        </a:rPr>
                        <a:t>Promesas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s-CO" sz="2100" b="1" u="none" kern="1200" dirty="0">
                          <a:solidFill>
                            <a:srgbClr val="C00000"/>
                          </a:solidFill>
                          <a:latin typeface="Calibri" panose="020F0502020204030204" pitchFamily="34" charset="0"/>
                          <a:ea typeface="+mn-ea"/>
                          <a:cs typeface="+mn-cs"/>
                        </a:rPr>
                        <a:t>No más juicio por el diluvio, </a:t>
                      </a:r>
                    </a:p>
                    <a:p>
                      <a:pPr algn="ctr"/>
                      <a:r>
                        <a:rPr lang="es-CO" sz="2100" b="1" u="none" kern="1200" dirty="0">
                          <a:solidFill>
                            <a:srgbClr val="C00000"/>
                          </a:solidFill>
                          <a:latin typeface="Calibri" panose="020F0502020204030204" pitchFamily="34" charset="0"/>
                          <a:ea typeface="+mn-ea"/>
                          <a:cs typeface="+mn-cs"/>
                        </a:rPr>
                        <a:t>la tierra perdura, </a:t>
                      </a:r>
                    </a:p>
                    <a:p>
                      <a:pPr algn="ctr"/>
                      <a:r>
                        <a:rPr lang="es-CO" sz="2100" b="1" u="none" kern="1200" dirty="0">
                          <a:solidFill>
                            <a:srgbClr val="C00000"/>
                          </a:solidFill>
                          <a:latin typeface="Calibri" panose="020F0502020204030204" pitchFamily="34" charset="0"/>
                          <a:ea typeface="+mn-ea"/>
                          <a:cs typeface="+mn-cs"/>
                        </a:rPr>
                        <a:t>pena capital</a:t>
                      </a:r>
                      <a:endParaRPr lang="en-US" sz="2100" b="1" u="none" kern="1200" dirty="0">
                        <a:solidFill>
                          <a:srgbClr val="C00000"/>
                        </a:solidFill>
                        <a:latin typeface="Calibri" panose="020F050202020403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s-CO" sz="2200" b="1" u="none" kern="1200" dirty="0">
                          <a:solidFill>
                            <a:srgbClr val="008000"/>
                          </a:solidFill>
                          <a:latin typeface="Calibri" panose="020F0502020204030204" pitchFamily="34" charset="0"/>
                          <a:ea typeface="+mn-ea"/>
                          <a:cs typeface="+mn-cs"/>
                        </a:rPr>
                        <a:t>Propiedad de tierras, semilla y bendiciones</a:t>
                      </a:r>
                      <a:endParaRPr lang="en-US" sz="2200" b="1" u="none" kern="1200" dirty="0">
                        <a:solidFill>
                          <a:srgbClr val="008000"/>
                        </a:solidFill>
                        <a:latin typeface="Calibri" panose="020F050202020403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s-CO" sz="2200" b="1" u="none" kern="1200" dirty="0">
                          <a:solidFill>
                            <a:srgbClr val="0000CC"/>
                          </a:solidFill>
                          <a:latin typeface="Calibri" panose="020F0502020204030204" pitchFamily="34" charset="0"/>
                          <a:ea typeface="+mn-ea"/>
                          <a:cs typeface="+mn-cs"/>
                        </a:rPr>
                        <a:t>Disfrute o posesión de tierras, semilla y bendiciones</a:t>
                      </a:r>
                      <a:endParaRPr lang="en-US" sz="2200" b="1" u="none" kern="1200" dirty="0">
                        <a:solidFill>
                          <a:srgbClr val="0000CC"/>
                        </a:solidFill>
                        <a:latin typeface="Calibri" panose="020F050202020403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6"/>
                  </a:ext>
                </a:extLst>
              </a:tr>
              <a:tr h="640080">
                <a:tc>
                  <a:txBody>
                    <a:bodyPr/>
                    <a:lstStyle/>
                    <a:p>
                      <a:r>
                        <a:rPr lang="en-US" sz="2200" b="1" u="none" kern="1200" dirty="0">
                          <a:solidFill>
                            <a:schemeClr val="bg2"/>
                          </a:solidFill>
                          <a:latin typeface="Calibri" panose="020F0502020204030204" pitchFamily="34" charset="0"/>
                          <a:ea typeface="+mn-ea"/>
                          <a:cs typeface="+mn-cs"/>
                        </a:rPr>
                        <a:t>Señal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Arco Iris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Circuncisión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Sabbath</a:t>
                      </a:r>
                    </a:p>
                    <a:p>
                      <a:pPr algn="ctr"/>
                      <a:r>
                        <a:rPr lang="en-US" sz="2200" b="1" u="none" kern="1200" dirty="0">
                          <a:solidFill>
                            <a:srgbClr val="0000CC"/>
                          </a:solidFill>
                          <a:latin typeface="Calibri" panose="020F0502020204030204" pitchFamily="34" charset="0"/>
                          <a:ea typeface="+mn-ea"/>
                          <a:cs typeface="+mn-cs"/>
                        </a:rPr>
                        <a:t>Sabádo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7"/>
                  </a:ext>
                </a:extLst>
              </a:tr>
              <a:tr h="0">
                <a:tc>
                  <a:txBody>
                    <a:bodyPr/>
                    <a:lstStyle/>
                    <a:p>
                      <a:r>
                        <a:rPr lang="en-US" sz="2200" b="1" u="none" kern="1200" dirty="0">
                          <a:solidFill>
                            <a:schemeClr val="bg2"/>
                          </a:solidFill>
                          <a:latin typeface="Calibri" panose="020F0502020204030204" pitchFamily="34" charset="0"/>
                          <a:ea typeface="+mn-ea"/>
                          <a:cs typeface="+mn-cs"/>
                        </a:rPr>
                        <a:t>Propósito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Restringir y preservar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Redentivo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Redentivo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8"/>
                  </a:ext>
                </a:extLst>
              </a:tr>
              <a:tr h="0">
                <a:tc>
                  <a:txBody>
                    <a:bodyPr/>
                    <a:lstStyle/>
                    <a:p>
                      <a:r>
                        <a:rPr lang="en-US" sz="2200" b="1" u="none" kern="1200" dirty="0">
                          <a:solidFill>
                            <a:schemeClr val="bg2"/>
                          </a:solidFill>
                          <a:latin typeface="Calibri" panose="020F0502020204030204" pitchFamily="34" charset="0"/>
                          <a:ea typeface="+mn-ea"/>
                          <a:cs typeface="+mn-cs"/>
                        </a:rPr>
                        <a:t>¿Tiene vigencia directa hoy?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Sí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489953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7BC1E-6E68-25F6-5E7E-0C969F559E2B}"/>
            </a:ext>
          </a:extLst>
        </p:cNvPr>
        <p:cNvGrpSpPr/>
        <p:nvPr/>
      </p:nvGrpSpPr>
      <p:grpSpPr>
        <a:xfrm>
          <a:off x="0" y="0"/>
          <a:ext cx="0" cy="0"/>
          <a:chOff x="0" y="0"/>
          <a:chExt cx="0" cy="0"/>
        </a:xfrm>
      </p:grpSpPr>
      <p:graphicFrame>
        <p:nvGraphicFramePr>
          <p:cNvPr id="149569" name="Group 65">
            <a:extLst>
              <a:ext uri="{FF2B5EF4-FFF2-40B4-BE49-F238E27FC236}">
                <a16:creationId xmlns:a16="http://schemas.microsoft.com/office/drawing/2014/main" id="{605F0496-195C-0653-39CD-26E45D77452B}"/>
              </a:ext>
            </a:extLst>
          </p:cNvPr>
          <p:cNvGraphicFramePr>
            <a:graphicFrameLocks noGrp="1"/>
          </p:cNvGraphicFramePr>
          <p:nvPr>
            <p:ph type="tbl" idx="1"/>
          </p:nvPr>
        </p:nvGraphicFramePr>
        <p:xfrm>
          <a:off x="30480" y="108395"/>
          <a:ext cx="9083040" cy="6641211"/>
        </p:xfrm>
        <a:graphic>
          <a:graphicData uri="http://schemas.openxmlformats.org/drawingml/2006/table">
            <a:tbl>
              <a:tblPr>
                <a:tableStyleId>{D7AC3CCA-C797-4891-BE02-D94E43425B78}</a:tableStyleId>
              </a:tblPr>
              <a:tblGrid>
                <a:gridCol w="2484120">
                  <a:extLst>
                    <a:ext uri="{9D8B030D-6E8A-4147-A177-3AD203B41FA5}">
                      <a16:colId xmlns:a16="http://schemas.microsoft.com/office/drawing/2014/main" val="20000"/>
                    </a:ext>
                  </a:extLst>
                </a:gridCol>
                <a:gridCol w="324612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548640">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El Diluvio: Relato bíblico vs. Babilónico</a:t>
                      </a:r>
                      <a:endParaRPr kumimoji="0" lang="en-US" sz="3200" b="1" i="0" u="none" strike="noStrike" cap="none" normalizeH="0" baseline="0" dirty="0">
                        <a:ln>
                          <a:noFill/>
                        </a:ln>
                        <a:solidFill>
                          <a:schemeClr val="bg2"/>
                        </a:solidFill>
                        <a:effectLst/>
                        <a:latin typeface="Calibri" panose="020F0502020204030204" pitchFamily="34" charset="0"/>
                      </a:endParaRPr>
                    </a:p>
                  </a:txBody>
                  <a:tcPr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extLst>
                  <a:ext uri="{0D108BD9-81ED-4DB2-BD59-A6C34878D82A}">
                    <a16:rowId xmlns:a16="http://schemas.microsoft.com/office/drawing/2014/main" val="3425373405"/>
                  </a:ext>
                </a:extLst>
              </a:tr>
              <a:tr h="43230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Tema</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GÉNESIS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ÉPICA  DE GILGAMESH</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0"/>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9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Inundación planificada</a:t>
                      </a:r>
                      <a:endParaRPr kumimoji="0" lang="en-US" sz="19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Dios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Consejo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1"/>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Visión de Dios</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Monoteísmo</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Politeísmo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2"/>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9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Revelación a un héroe</a:t>
                      </a:r>
                      <a:endParaRPr kumimoji="0" lang="en-US" sz="19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Dios advirtió a Noé</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Ea advirtió a Utnapishtim</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3"/>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Motivo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Pecado</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Ruido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4"/>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Castigo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Ética</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Confuso, arrepentido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5"/>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Salvación del héroe</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CO"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Incluido en el plan de Dios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Hecho en secreto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6"/>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Vidas salvadas</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8</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Rep. de todos los seres vivos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7"/>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Barco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300x50x30 cubits-3 levels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120x120x120 cubits-7 levels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8"/>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Duración</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40 días, 40 noches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6 días, 6 noches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9"/>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Desembarco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Montañas de Ararat</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Monte Nisir</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0"/>
                  </a:ext>
                </a:extLst>
              </a:tr>
              <a:tr h="43427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Aves</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CO"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Cuervo y paloma (tres veces)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Paloma, golondrina, cuervo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1"/>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Sacrificio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Alabanza</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Apaciguamiento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2"/>
                  </a:ext>
                </a:extLst>
              </a:tr>
              <a:tr h="45006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Bendición</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Pacto</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Divinidad, inmortalidad</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36895770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2FC301-7854-4D51-9B0E-967618A676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1267" name="Rectangle 1027"/>
          <p:cNvSpPr>
            <a:spLocks noGrp="1" noChangeArrowheads="1"/>
          </p:cNvSpPr>
          <p:nvPr>
            <p:ph type="body" idx="1"/>
          </p:nvPr>
        </p:nvSpPr>
        <p:spPr>
          <a:xfrm>
            <a:off x="0" y="0"/>
            <a:ext cx="9144000" cy="3200400"/>
          </a:xfrm>
        </p:spPr>
        <p:txBody>
          <a:bodyPr/>
          <a:lstStyle/>
          <a:p>
            <a:pPr algn="ctr" defTabSz="685800">
              <a:lnSpc>
                <a:spcPct val="90000"/>
              </a:lnSpc>
              <a:spcBef>
                <a:spcPts val="0"/>
              </a:spcBef>
              <a:spcAft>
                <a:spcPts val="1200"/>
              </a:spcAft>
              <a:buNone/>
              <a:defRPr/>
            </a:pPr>
            <a:r>
              <a:rPr lang="en-US" altLang="en-US" sz="4000" kern="1200" dirty="0">
                <a:solidFill>
                  <a:schemeClr val="tx2"/>
                </a:solidFill>
                <a:ea typeface="+mj-ea"/>
                <a:cs typeface="Calibri" panose="020F0502020204030204" pitchFamily="34" charset="0"/>
              </a:rPr>
              <a:t>Génesis 8:21</a:t>
            </a:r>
          </a:p>
          <a:p>
            <a:pPr marL="0" indent="0" algn="just" eaLnBrk="1" hangingPunct="1">
              <a:spcBef>
                <a:spcPts val="0"/>
              </a:spcBef>
              <a:buNone/>
              <a:defRPr/>
            </a:pPr>
            <a:r>
              <a:rPr lang="es-CO" altLang="en-US" dirty="0">
                <a:effectLst>
                  <a:outerShdw blurRad="38100" dist="38100" dir="2700000" algn="tl">
                    <a:srgbClr val="000000">
                      <a:alpha val="43137"/>
                    </a:srgbClr>
                  </a:outerShdw>
                </a:effectLst>
              </a:rPr>
              <a:t>El Señor percibió el aroma agradable, y dijo el Señor para sí: «Nunca más volveré a maldecir la tierra por causa del hombre, porque </a:t>
            </a:r>
            <a:r>
              <a:rPr lang="es-CO" altLang="en-US" b="1" u="sng" dirty="0">
                <a:solidFill>
                  <a:srgbClr val="FFFFCC"/>
                </a:solidFill>
                <a:effectLst>
                  <a:outerShdw blurRad="38100" dist="38100" dir="2700000" algn="tl">
                    <a:srgbClr val="000000">
                      <a:alpha val="43137"/>
                    </a:srgbClr>
                  </a:outerShdw>
                </a:effectLst>
              </a:rPr>
              <a:t>la intención del corazón del hombre es mala desde su juventud</a:t>
            </a:r>
            <a:r>
              <a:rPr lang="es-CO" altLang="en-US" dirty="0">
                <a:effectLst>
                  <a:outerShdw blurRad="38100" dist="38100" dir="2700000" algn="tl">
                    <a:srgbClr val="000000">
                      <a:alpha val="43137"/>
                    </a:srgbClr>
                  </a:outerShdw>
                </a:effectLst>
              </a:rPr>
              <a:t>. Nunca más volveré a destruir todo ser viviente como lo he hecho </a:t>
            </a:r>
            <a:r>
              <a:rPr lang="en-US" altLang="en-US" dirty="0">
                <a:effectLst>
                  <a:outerShdw blurRad="38100" dist="38100" dir="2700000" algn="tl">
                    <a:srgbClr val="000000">
                      <a:alpha val="43137"/>
                    </a:srgbClr>
                  </a:outerShdw>
                </a:effectLst>
              </a:rPr>
              <a:t>[énfasis mío].</a:t>
            </a:r>
          </a:p>
        </p:txBody>
      </p:sp>
      <p:pic>
        <p:nvPicPr>
          <p:cNvPr id="25604"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05200" y="3200400"/>
            <a:ext cx="2224215"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7255408"/>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590C1-E68C-0CC2-58D3-0489EC1B3DF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825C477-CA47-D369-D4EB-183FD642C6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a:extLst>
              <a:ext uri="{FF2B5EF4-FFF2-40B4-BE49-F238E27FC236}">
                <a16:creationId xmlns:a16="http://schemas.microsoft.com/office/drawing/2014/main" id="{671357F5-79C1-7603-A6F6-AA2E792C20A3}"/>
              </a:ext>
            </a:extLst>
          </p:cNvPr>
          <p:cNvSpPr>
            <a:spLocks noChangeArrowheads="1"/>
          </p:cNvSpPr>
          <p:nvPr/>
        </p:nvSpPr>
        <p:spPr bwMode="auto">
          <a:xfrm>
            <a:off x="0" y="0"/>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rPr>
              <a:t>»Pondré enemistad</a:t>
            </a:r>
          </a:p>
          <a:p>
            <a:pPr algn="just"/>
            <a:r>
              <a:rPr lang="es-CO" sz="3600" dirty="0">
                <a:effectLst>
                  <a:outerShdw blurRad="38100" dist="38100" dir="2700000" algn="tl">
                    <a:srgbClr val="000000">
                      <a:alpha val="43137"/>
                    </a:srgbClr>
                  </a:outerShdw>
                </a:effectLst>
                <a:latin typeface="Calibri" panose="020F0502020204030204" pitchFamily="34" charset="0"/>
              </a:rPr>
              <a:t>Entre tú y la mujer,</a:t>
            </a:r>
          </a:p>
          <a:p>
            <a:pPr algn="just"/>
            <a:r>
              <a:rPr lang="es-CO" sz="3600" dirty="0">
                <a:effectLst>
                  <a:outerShdw blurRad="38100" dist="38100" dir="2700000" algn="tl">
                    <a:srgbClr val="000000">
                      <a:alpha val="43137"/>
                    </a:srgbClr>
                  </a:outerShdw>
                </a:effectLst>
                <a:latin typeface="Calibri" panose="020F0502020204030204" pitchFamily="34" charset="0"/>
              </a:rPr>
              <a:t>Y entre tu simiente y su simiente;</a:t>
            </a:r>
          </a:p>
          <a:p>
            <a:pPr algn="just"/>
            <a:r>
              <a:rPr lang="es-CO" sz="3600" dirty="0">
                <a:effectLst>
                  <a:outerShdw blurRad="38100" dist="38100" dir="2700000" algn="tl">
                    <a:srgbClr val="000000">
                      <a:alpha val="43137"/>
                    </a:srgbClr>
                  </a:outerShdw>
                </a:effectLst>
                <a:latin typeface="Calibri" panose="020F0502020204030204" pitchFamily="34" charset="0"/>
              </a:rPr>
              <a:t>Él te herirá en la cabeza,</a:t>
            </a:r>
          </a:p>
          <a:p>
            <a:pPr algn="just"/>
            <a:r>
              <a:rPr lang="es-CO" sz="3600" dirty="0">
                <a:effectLst>
                  <a:outerShdw blurRad="38100" dist="38100" dir="2700000" algn="tl">
                    <a:srgbClr val="000000">
                      <a:alpha val="43137"/>
                    </a:srgbClr>
                  </a:outerShdw>
                </a:effectLst>
                <a:latin typeface="Calibri" panose="020F0502020204030204" pitchFamily="34" charset="0"/>
              </a:rPr>
              <a:t>Y tú lo herirás en el talón».</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04E9F79D-BB8E-7EA4-E723-CB306FA9B2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58000" y="1371600"/>
            <a:ext cx="1755648" cy="1828800"/>
          </a:xfrm>
          <a:prstGeom prst="rect">
            <a:avLst/>
          </a:prstGeom>
        </p:spPr>
      </p:pic>
    </p:spTree>
    <p:extLst>
      <p:ext uri="{BB962C8B-B14F-4D97-AF65-F5344CB8AC3E}">
        <p14:creationId xmlns:p14="http://schemas.microsoft.com/office/powerpoint/2010/main" val="1641596529"/>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39E53-E32E-3645-69FD-56EC952225ED}"/>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4DCC55E9-6C4B-E632-FD43-D68962F55749}"/>
              </a:ext>
            </a:extLst>
          </p:cNvPr>
          <p:cNvSpPr>
            <a:spLocks noGrp="1" noChangeArrowheads="1"/>
          </p:cNvSpPr>
          <p:nvPr>
            <p:ph type="title"/>
          </p:nvPr>
        </p:nvSpPr>
        <p:spPr>
          <a:xfrm>
            <a:off x="1524000" y="228600"/>
            <a:ext cx="49530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IV. La Instrucción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(Gén 6:14-22)</a:t>
            </a:r>
          </a:p>
        </p:txBody>
      </p:sp>
      <p:sp>
        <p:nvSpPr>
          <p:cNvPr id="124931" name="Rectangle 3">
            <a:extLst>
              <a:ext uri="{FF2B5EF4-FFF2-40B4-BE49-F238E27FC236}">
                <a16:creationId xmlns:a16="http://schemas.microsoft.com/office/drawing/2014/main" id="{F56A65F9-A847-547D-1DFA-E9C0EA1F6AFB}"/>
              </a:ext>
            </a:extLst>
          </p:cNvPr>
          <p:cNvSpPr>
            <a:spLocks noGrp="1" noChangeArrowheads="1"/>
          </p:cNvSpPr>
          <p:nvPr>
            <p:ph type="body" idx="1"/>
          </p:nvPr>
        </p:nvSpPr>
        <p:spPr>
          <a:xfrm>
            <a:off x="2190750" y="1752600"/>
            <a:ext cx="4762500" cy="41910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estructura (6:14-16)</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razón (6:17-18)</a:t>
            </a:r>
          </a:p>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Los animales (6:19-20)</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comida (6:21)</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obediencia (6:22)</a:t>
            </a:r>
          </a:p>
        </p:txBody>
      </p:sp>
      <p:pic>
        <p:nvPicPr>
          <p:cNvPr id="2" name="Picture 1">
            <a:extLst>
              <a:ext uri="{FF2B5EF4-FFF2-40B4-BE49-F238E27FC236}">
                <a16:creationId xmlns:a16="http://schemas.microsoft.com/office/drawing/2014/main" id="{02CD4603-648E-AE92-F9C8-F9B14ABEC3BD}"/>
              </a:ext>
            </a:extLst>
          </p:cNvPr>
          <p:cNvPicPr>
            <a:picLocks noChangeAspect="1"/>
          </p:cNvPicPr>
          <p:nvPr/>
        </p:nvPicPr>
        <p:blipFill>
          <a:blip r:embed="rId2"/>
          <a:stretch>
            <a:fillRect/>
          </a:stretch>
        </p:blipFill>
        <p:spPr>
          <a:xfrm>
            <a:off x="7315200" y="101582"/>
            <a:ext cx="1743607" cy="1249788"/>
          </a:xfrm>
          <a:prstGeom prst="rect">
            <a:avLst/>
          </a:prstGeom>
        </p:spPr>
      </p:pic>
    </p:spTree>
    <p:extLst>
      <p:ext uri="{BB962C8B-B14F-4D97-AF65-F5344CB8AC3E}">
        <p14:creationId xmlns:p14="http://schemas.microsoft.com/office/powerpoint/2010/main" val="196663283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noah's ark"/>
          <p:cNvPicPr>
            <a:picLocks noChangeAspect="1" noChangeArrowheads="1"/>
          </p:cNvPicPr>
          <p:nvPr/>
        </p:nvPicPr>
        <p:blipFill>
          <a:blip r:embed="rId2" cstate="print"/>
          <a:srcRect/>
          <a:stretch>
            <a:fillRect/>
          </a:stretch>
        </p:blipFill>
        <p:spPr bwMode="auto">
          <a:xfrm>
            <a:off x="152400" y="1066800"/>
            <a:ext cx="8818784" cy="4419600"/>
          </a:xfrm>
          <a:prstGeom prst="rect">
            <a:avLst/>
          </a:prstGeom>
          <a:noFill/>
        </p:spPr>
      </p:pic>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0" y="228600"/>
            <a:ext cx="9144000" cy="1143000"/>
          </a:xfrm>
        </p:spPr>
        <p:txBody>
          <a:bodyPr/>
          <a:lstStyle/>
          <a:p>
            <a:pPr algn="ctr" eaLnBrk="1" hangingPunct="1"/>
            <a:r>
              <a:rPr lang="es-CO" sz="3400" dirty="0">
                <a:effectLst>
                  <a:outerShdw blurRad="38100" dist="38100" dir="2700000" algn="tl">
                    <a:srgbClr val="000000">
                      <a:alpha val="43137"/>
                    </a:srgbClr>
                  </a:outerShdw>
                </a:effectLst>
              </a:rPr>
              <a:t>¿Cómo pudo Noé meter a todos </a:t>
            </a:r>
            <a:br>
              <a:rPr lang="es-CO" sz="3400" dirty="0">
                <a:effectLst>
                  <a:outerShdw blurRad="38100" dist="38100" dir="2700000" algn="tl">
                    <a:srgbClr val="000000">
                      <a:alpha val="43137"/>
                    </a:srgbClr>
                  </a:outerShdw>
                </a:effectLst>
              </a:rPr>
            </a:br>
            <a:r>
              <a:rPr lang="es-CO" sz="3400" dirty="0">
                <a:effectLst>
                  <a:outerShdw blurRad="38100" dist="38100" dir="2700000" algn="tl">
                    <a:srgbClr val="000000">
                      <a:alpha val="43137"/>
                    </a:srgbClr>
                  </a:outerShdw>
                </a:effectLst>
              </a:rPr>
              <a:t>los animales en el arca?</a:t>
            </a:r>
            <a:br>
              <a:rPr lang="es-CO" sz="34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(Juan 3:12)</a:t>
            </a: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endParaRPr>
          </a:p>
        </p:txBody>
      </p:sp>
      <p:sp>
        <p:nvSpPr>
          <p:cNvPr id="143363" name="Rectangle 3"/>
          <p:cNvSpPr>
            <a:spLocks noGrp="1" noChangeArrowheads="1"/>
          </p:cNvSpPr>
          <p:nvPr>
            <p:ph type="body" idx="1"/>
          </p:nvPr>
        </p:nvSpPr>
        <p:spPr>
          <a:xfrm>
            <a:off x="457200" y="1773238"/>
            <a:ext cx="5257800" cy="3311525"/>
          </a:xfrm>
        </p:spPr>
        <p:txBody>
          <a:bodyPr/>
          <a:lstStyle/>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No</a:t>
            </a:r>
          </a:p>
          <a:p>
            <a:pPr marL="914400" lvl="1" indent="-452438" eaLnBrk="1" hangingPunct="1">
              <a:spcBef>
                <a:spcPts val="0"/>
              </a:spcBef>
              <a:spcAft>
                <a:spcPts val="2400"/>
              </a:spcAft>
              <a:buClr>
                <a:srgbClr val="FF99FF"/>
              </a:buClr>
              <a:defRPr/>
            </a:pPr>
            <a:r>
              <a:rPr lang="en-US" dirty="0">
                <a:effectLst>
                  <a:outerShdw blurRad="38100" dist="38100" dir="2700000" algn="tl">
                    <a:srgbClr val="000000">
                      <a:alpha val="43137"/>
                    </a:srgbClr>
                  </a:outerShdw>
                </a:effectLst>
              </a:rPr>
              <a:t>Criaturas marinas </a:t>
            </a:r>
            <a:r>
              <a:rPr lang="en-US" dirty="0">
                <a:effectLst>
                  <a:outerShdw blurRad="38100" dist="38100" dir="2700000" algn="tl">
                    <a:srgbClr val="000000">
                      <a:alpha val="43137"/>
                    </a:srgbClr>
                  </a:outerShdw>
                </a:effectLst>
                <a:latin typeface="Calibri" panose="020F0502020204030204" pitchFamily="34" charset="0"/>
              </a:rPr>
              <a:t>(6:20)</a:t>
            </a:r>
          </a:p>
          <a:p>
            <a:pPr marL="914400" lvl="1" indent="-452438" eaLnBrk="1" hangingPunct="1">
              <a:spcBef>
                <a:spcPts val="0"/>
              </a:spcBef>
              <a:spcAft>
                <a:spcPts val="2400"/>
              </a:spcAft>
              <a:buClr>
                <a:srgbClr val="FF99FF"/>
              </a:buClr>
              <a:defRPr/>
            </a:pPr>
            <a:r>
              <a:rPr lang="en-US" dirty="0">
                <a:effectLst>
                  <a:outerShdw blurRad="38100" dist="38100" dir="2700000" algn="tl">
                    <a:srgbClr val="000000">
                      <a:alpha val="43137"/>
                    </a:srgbClr>
                  </a:outerShdw>
                </a:effectLst>
              </a:rPr>
              <a:t>Insectos</a:t>
            </a:r>
            <a:r>
              <a:rPr lang="en-US" dirty="0">
                <a:effectLst>
                  <a:outerShdw blurRad="38100" dist="38100" dir="2700000" algn="tl">
                    <a:srgbClr val="000000">
                      <a:alpha val="43137"/>
                    </a:srgbClr>
                  </a:outerShdw>
                </a:effectLst>
                <a:latin typeface="Calibri" panose="020F0502020204030204" pitchFamily="34" charset="0"/>
              </a:rPr>
              <a:t> (7:22)</a:t>
            </a:r>
          </a:p>
          <a:p>
            <a:pPr marL="914400" lvl="1" indent="-452438" eaLnBrk="1" hangingPunct="1">
              <a:spcBef>
                <a:spcPts val="0"/>
              </a:spcBef>
              <a:spcAft>
                <a:spcPts val="2400"/>
              </a:spcAft>
              <a:buClr>
                <a:srgbClr val="FF99FF"/>
              </a:buClr>
              <a:defRPr/>
            </a:pPr>
            <a:r>
              <a:rPr lang="en-US" dirty="0">
                <a:effectLst>
                  <a:outerShdw blurRad="38100" dist="38100" dir="2700000" algn="tl">
                    <a:srgbClr val="000000">
                      <a:alpha val="43137"/>
                    </a:srgbClr>
                  </a:outerShdw>
                </a:effectLst>
              </a:rPr>
              <a:t>Plantas</a:t>
            </a:r>
            <a:r>
              <a:rPr lang="en-US" dirty="0">
                <a:effectLst>
                  <a:outerShdw blurRad="38100" dist="38100" dir="2700000" algn="tl">
                    <a:srgbClr val="000000">
                      <a:alpha val="43137"/>
                    </a:srgbClr>
                  </a:outerShdw>
                </a:effectLst>
                <a:latin typeface="Calibri" panose="020F0502020204030204" pitchFamily="34" charset="0"/>
              </a:rPr>
              <a:t> (6:20)</a:t>
            </a:r>
            <a:endParaRPr lang="en-US" dirty="0"/>
          </a:p>
        </p:txBody>
      </p:sp>
      <p:sp>
        <p:nvSpPr>
          <p:cNvPr id="153604" name="Text Box 4"/>
          <p:cNvSpPr txBox="1">
            <a:spLocks noChangeArrowheads="1"/>
          </p:cNvSpPr>
          <p:nvPr/>
        </p:nvSpPr>
        <p:spPr bwMode="auto">
          <a:xfrm>
            <a:off x="1219200" y="6172204"/>
            <a:ext cx="7543800" cy="366713"/>
          </a:xfrm>
          <a:prstGeom prst="rect">
            <a:avLst/>
          </a:prstGeom>
          <a:noFill/>
          <a:ln w="9525">
            <a:noFill/>
            <a:miter lim="800000"/>
            <a:headEnd/>
            <a:tailEnd/>
          </a:ln>
        </p:spPr>
        <p:txBody>
          <a:bodyPr>
            <a:spAutoFit/>
          </a:bodyPr>
          <a:lstStyle/>
          <a:p>
            <a:pPr algn="l" eaLnBrk="0" hangingPunct="0">
              <a:spcBef>
                <a:spcPct val="50000"/>
              </a:spcBef>
            </a:pPr>
            <a:endParaRPr lang="en-US" sz="1800" dirty="0">
              <a:latin typeface="Calibri" panose="020F0502020204030204" pitchFamily="34" charset="0"/>
            </a:endParaRPr>
          </a:p>
        </p:txBody>
      </p:sp>
      <p:sp>
        <p:nvSpPr>
          <p:cNvPr id="153605" name="Text Box 5"/>
          <p:cNvSpPr txBox="1">
            <a:spLocks noChangeArrowheads="1"/>
          </p:cNvSpPr>
          <p:nvPr/>
        </p:nvSpPr>
        <p:spPr bwMode="auto">
          <a:xfrm>
            <a:off x="2324100" y="6400800"/>
            <a:ext cx="4495800" cy="366713"/>
          </a:xfrm>
          <a:prstGeom prst="rect">
            <a:avLst/>
          </a:prstGeom>
          <a:noFill/>
          <a:ln w="9525">
            <a:noFill/>
            <a:miter lim="800000"/>
            <a:headEnd/>
            <a:tailEnd/>
          </a:ln>
        </p:spPr>
        <p:txBody>
          <a:bodyPr wrap="square">
            <a:spAutoFit/>
          </a:bodyPr>
          <a:lstStyle/>
          <a:p>
            <a:pPr algn="ctr" eaLnBrk="0" hangingPunct="0">
              <a:spcBef>
                <a:spcPct val="50000"/>
              </a:spcBef>
            </a:pPr>
            <a:r>
              <a:rPr lang="en-US" sz="1800" dirty="0">
                <a:latin typeface="Calibri" panose="020F0502020204030204" pitchFamily="34" charset="0"/>
                <a:cs typeface="Calibri" panose="020F0502020204030204" pitchFamily="34" charset="0"/>
              </a:rPr>
              <a:t>Woodmoorape, </a:t>
            </a:r>
            <a:r>
              <a:rPr lang="en-US" sz="1800" i="1" dirty="0">
                <a:latin typeface="Calibri" panose="020F0502020204030204" pitchFamily="34" charset="0"/>
                <a:cs typeface="Calibri" panose="020F0502020204030204" pitchFamily="34" charset="0"/>
              </a:rPr>
              <a:t>Noah’s Ark: A Feasibility Study</a:t>
            </a:r>
          </a:p>
        </p:txBody>
      </p:sp>
      <p:pic>
        <p:nvPicPr>
          <p:cNvPr id="2" name="Picture 1">
            <a:extLst>
              <a:ext uri="{FF2B5EF4-FFF2-40B4-BE49-F238E27FC236}">
                <a16:creationId xmlns:a16="http://schemas.microsoft.com/office/drawing/2014/main" id="{6172B0FB-EA8D-2E88-D45E-7B2EAD84B5C7}"/>
              </a:ext>
            </a:extLst>
          </p:cNvPr>
          <p:cNvPicPr>
            <a:picLocks noChangeAspect="1"/>
          </p:cNvPicPr>
          <p:nvPr/>
        </p:nvPicPr>
        <p:blipFill>
          <a:blip r:embed="rId2"/>
          <a:stretch>
            <a:fillRect/>
          </a:stretch>
        </p:blipFill>
        <p:spPr>
          <a:xfrm>
            <a:off x="4876801" y="3329952"/>
            <a:ext cx="3655514" cy="2727954"/>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3"/>
          <p:cNvSpPr>
            <a:spLocks noGrp="1" noChangeArrowheads="1"/>
          </p:cNvSpPr>
          <p:nvPr>
            <p:ph type="body" idx="1"/>
          </p:nvPr>
        </p:nvSpPr>
        <p:spPr>
          <a:xfrm>
            <a:off x="609599" y="1371600"/>
            <a:ext cx="8390553" cy="5257800"/>
          </a:xfrm>
        </p:spPr>
        <p:txBody>
          <a:bodyPr/>
          <a:lstStyle/>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s-419" noProof="0" dirty="0">
                <a:effectLst>
                  <a:outerShdw blurRad="38100" dist="38100" dir="2700000" algn="tl">
                    <a:srgbClr val="000000">
                      <a:alpha val="43137"/>
                    </a:srgbClr>
                  </a:outerShdw>
                </a:effectLst>
                <a:ea typeface="+mn-ea"/>
                <a:cs typeface="+mn-cs"/>
              </a:rPr>
              <a:t>Limitaciones</a:t>
            </a:r>
            <a:endParaRPr lang="en-US" dirty="0">
              <a:effectLst>
                <a:outerShdw blurRad="38100" dist="38100" dir="2700000" algn="tl">
                  <a:srgbClr val="000000">
                    <a:alpha val="43137"/>
                  </a:srgbClr>
                </a:outerShdw>
              </a:effectLst>
              <a:latin typeface="Calibri" panose="020F0502020204030204" pitchFamily="34" charset="0"/>
              <a:ea typeface="+mn-ea"/>
              <a:cs typeface="+mn-cs"/>
            </a:endParaRPr>
          </a:p>
          <a:p>
            <a:pPr marL="914400" lvl="1" indent="-452438" eaLnBrk="1" hangingPunct="1">
              <a:spcBef>
                <a:spcPts val="0"/>
              </a:spcBef>
              <a:spcAft>
                <a:spcPts val="2400"/>
              </a:spcAft>
              <a:buClr>
                <a:srgbClr val="FF99FF"/>
              </a:buClr>
              <a:defRPr/>
            </a:pPr>
            <a:r>
              <a:rPr lang="es-CO" dirty="0">
                <a:effectLst>
                  <a:outerShdw blurRad="38100" dist="38100" dir="2700000" algn="tl">
                    <a:srgbClr val="000000">
                      <a:alpha val="43137"/>
                    </a:srgbClr>
                  </a:outerShdw>
                </a:effectLst>
              </a:rPr>
              <a:t>¿Siete pares o solo siete? </a:t>
            </a:r>
            <a:r>
              <a:rPr lang="en-US" dirty="0">
                <a:effectLst>
                  <a:outerShdw blurRad="38100" dist="38100" dir="2700000" algn="tl">
                    <a:srgbClr val="000000">
                      <a:alpha val="43137"/>
                    </a:srgbClr>
                  </a:outerShdw>
                </a:effectLst>
                <a:latin typeface="Calibri" panose="020F0502020204030204" pitchFamily="34" charset="0"/>
              </a:rPr>
              <a:t>(7:2)</a:t>
            </a:r>
          </a:p>
          <a:p>
            <a:pPr marL="914400" lvl="1" indent="-452438" eaLnBrk="1" hangingPunct="1">
              <a:spcBef>
                <a:spcPts val="0"/>
              </a:spcBef>
              <a:spcAft>
                <a:spcPts val="2400"/>
              </a:spcAft>
              <a:buClr>
                <a:srgbClr val="FF99FF"/>
              </a:buClr>
              <a:defRPr/>
            </a:pPr>
            <a:r>
              <a:rPr lang="en-US" dirty="0">
                <a:effectLst>
                  <a:outerShdw blurRad="38100" dist="38100" dir="2700000" algn="tl">
                    <a:srgbClr val="000000">
                      <a:alpha val="43137"/>
                    </a:srgbClr>
                  </a:outerShdw>
                </a:effectLst>
              </a:rPr>
              <a:t>Solo animales limpios </a:t>
            </a:r>
            <a:r>
              <a:rPr lang="en-US" dirty="0">
                <a:effectLst>
                  <a:outerShdw blurRad="38100" dist="38100" dir="2700000" algn="tl">
                    <a:srgbClr val="000000">
                      <a:alpha val="43137"/>
                    </a:srgbClr>
                  </a:outerShdw>
                </a:effectLst>
                <a:latin typeface="Calibri" panose="020F0502020204030204" pitchFamily="34" charset="0"/>
              </a:rPr>
              <a:t>(7:2; Lev 11; Deut 14)</a:t>
            </a:r>
          </a:p>
          <a:p>
            <a:pPr marL="914400" lvl="1" indent="-452438" eaLnBrk="1" hangingPunct="1">
              <a:spcBef>
                <a:spcPts val="0"/>
              </a:spcBef>
              <a:spcAft>
                <a:spcPts val="2400"/>
              </a:spcAft>
              <a:buClr>
                <a:srgbClr val="FF99FF"/>
              </a:buClr>
              <a:defRPr/>
            </a:pPr>
            <a:r>
              <a:rPr lang="en-US" dirty="0">
                <a:effectLst>
                  <a:outerShdw blurRad="38100" dist="38100" dir="2700000" algn="tl">
                    <a:srgbClr val="000000">
                      <a:alpha val="43137"/>
                    </a:srgbClr>
                  </a:outerShdw>
                </a:effectLst>
                <a:latin typeface="Calibri" panose="020F0502020204030204" pitchFamily="34" charset="0"/>
              </a:rPr>
              <a:t>Especie (6:20)</a:t>
            </a:r>
          </a:p>
          <a:p>
            <a:pPr marL="914400" lvl="1" indent="-452438" eaLnBrk="1" hangingPunct="1">
              <a:spcBef>
                <a:spcPts val="0"/>
              </a:spcBef>
              <a:spcAft>
                <a:spcPts val="2400"/>
              </a:spcAft>
              <a:buClr>
                <a:srgbClr val="FF99FF"/>
              </a:buClr>
              <a:defRPr/>
            </a:pPr>
            <a:r>
              <a:rPr lang="en-US" dirty="0">
                <a:effectLst>
                  <a:outerShdw blurRad="38100" dist="38100" dir="2700000" algn="tl">
                    <a:srgbClr val="000000">
                      <a:alpha val="43137"/>
                    </a:srgbClr>
                  </a:outerShdw>
                </a:effectLst>
              </a:rPr>
              <a:t>Animales extintos exagerados</a:t>
            </a:r>
          </a:p>
          <a:p>
            <a:pPr marL="914400" lvl="1" indent="-452438" eaLnBrk="1" hangingPunct="1">
              <a:spcBef>
                <a:spcPts val="0"/>
              </a:spcBef>
              <a:spcAft>
                <a:spcPts val="2400"/>
              </a:spcAft>
              <a:buClr>
                <a:srgbClr val="FF99FF"/>
              </a:buClr>
              <a:defRPr/>
            </a:pPr>
            <a:r>
              <a:rPr lang="en-US" dirty="0">
                <a:effectLst>
                  <a:outerShdw blurRad="38100" dist="38100" dir="2700000" algn="tl">
                    <a:srgbClr val="000000">
                      <a:alpha val="43137"/>
                    </a:srgbClr>
                  </a:outerShdw>
                </a:effectLst>
              </a:rPr>
              <a:t>No estában completamente desarrollados</a:t>
            </a:r>
          </a:p>
          <a:p>
            <a:pPr marL="914400" lvl="1" indent="-452438" eaLnBrk="1" hangingPunct="1">
              <a:spcBef>
                <a:spcPts val="0"/>
              </a:spcBef>
              <a:spcAft>
                <a:spcPts val="2400"/>
              </a:spcAft>
              <a:buClr>
                <a:srgbClr val="FF99FF"/>
              </a:buClr>
              <a:defRPr/>
            </a:pPr>
            <a:r>
              <a:rPr lang="es-419" noProof="0" dirty="0">
                <a:effectLst>
                  <a:outerShdw blurRad="38100" dist="38100" dir="2700000" algn="tl">
                    <a:srgbClr val="000000">
                      <a:alpha val="43137"/>
                    </a:srgbClr>
                  </a:outerShdw>
                </a:effectLst>
                <a:latin typeface="Calibri" panose="020F0502020204030204" pitchFamily="34" charset="0"/>
              </a:rPr>
              <a:t>Hibernación</a:t>
            </a:r>
            <a:endParaRPr lang="en-US" dirty="0">
              <a:effectLst>
                <a:outerShdw blurRad="38100" dist="38100" dir="2700000" algn="tl">
                  <a:srgbClr val="000000">
                    <a:alpha val="43137"/>
                  </a:srgbClr>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28ABDD92-AC0F-445D-88E3-AAD49FC62AB1}"/>
              </a:ext>
            </a:extLst>
          </p:cNvPr>
          <p:cNvSpPr>
            <a:spLocks noGrp="1" noChangeArrowheads="1"/>
          </p:cNvSpPr>
          <p:nvPr>
            <p:ph type="title"/>
          </p:nvPr>
        </p:nvSpPr>
        <p:spPr>
          <a:xfrm>
            <a:off x="0" y="228600"/>
            <a:ext cx="9144000" cy="1143000"/>
          </a:xfrm>
        </p:spPr>
        <p:txBody>
          <a:bodyPr/>
          <a:lstStyle/>
          <a:p>
            <a:pPr algn="ctr" eaLnBrk="1" hangingPunct="1"/>
            <a:r>
              <a:rPr lang="es-CO" sz="3400" dirty="0">
                <a:effectLst>
                  <a:outerShdw blurRad="38100" dist="38100" dir="2700000" algn="tl">
                    <a:srgbClr val="000000">
                      <a:alpha val="43137"/>
                    </a:srgbClr>
                  </a:outerShdw>
                </a:effectLst>
              </a:rPr>
              <a:t>¿Cómo pudo Noé meter a todos </a:t>
            </a:r>
            <a:br>
              <a:rPr lang="es-CO" sz="3400" dirty="0">
                <a:effectLst>
                  <a:outerShdw blurRad="38100" dist="38100" dir="2700000" algn="tl">
                    <a:srgbClr val="000000">
                      <a:alpha val="43137"/>
                    </a:srgbClr>
                  </a:outerShdw>
                </a:effectLst>
              </a:rPr>
            </a:br>
            <a:r>
              <a:rPr lang="es-CO" sz="3400" dirty="0">
                <a:effectLst>
                  <a:outerShdw blurRad="38100" dist="38100" dir="2700000" algn="tl">
                    <a:srgbClr val="000000">
                      <a:alpha val="43137"/>
                    </a:srgbClr>
                  </a:outerShdw>
                </a:effectLst>
              </a:rPr>
              <a:t>los animales en el arca?</a:t>
            </a:r>
            <a:br>
              <a:rPr lang="es-CO" sz="34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(Juan</a:t>
            </a:r>
            <a:r>
              <a:rPr lang="en-US" sz="2800" dirty="0">
                <a:solidFill>
                  <a:schemeClr val="tx1"/>
                </a:solidFill>
                <a:effectLst>
                  <a:outerShdw blurRad="38100" dist="38100" dir="2700000" algn="tl">
                    <a:srgbClr val="000000">
                      <a:alpha val="43137"/>
                    </a:srgbClr>
                  </a:outerShdw>
                </a:effectLst>
                <a:ea typeface="+mn-ea"/>
                <a:cs typeface="+mn-cs"/>
              </a:rPr>
              <a:t> </a:t>
            </a: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3:12)</a:t>
            </a: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03A83BEB-E970-5708-AFAF-EDF69A117323}"/>
              </a:ext>
            </a:extLst>
          </p:cNvPr>
          <p:cNvPicPr>
            <a:picLocks noChangeAspect="1"/>
          </p:cNvPicPr>
          <p:nvPr/>
        </p:nvPicPr>
        <p:blipFill>
          <a:blip r:embed="rId2"/>
          <a:stretch>
            <a:fillRect/>
          </a:stretch>
        </p:blipFill>
        <p:spPr>
          <a:xfrm>
            <a:off x="6980728" y="3657600"/>
            <a:ext cx="1989753" cy="1426221"/>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3"/>
          <p:cNvSpPr>
            <a:spLocks noGrp="1" noChangeArrowheads="1"/>
          </p:cNvSpPr>
          <p:nvPr>
            <p:ph type="body" idx="1"/>
          </p:nvPr>
        </p:nvSpPr>
        <p:spPr>
          <a:xfrm>
            <a:off x="914400" y="1600201"/>
            <a:ext cx="7315200" cy="2743200"/>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16,000 animales</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Arca = 135 metros largo X 22.5 metros ancho X 13.5 metros alto.</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Capaz de albergar 125.000 animales</a:t>
            </a:r>
            <a:endParaRPr lang="en-US" dirty="0">
              <a:effectLst>
                <a:outerShdw blurRad="38100" dist="38100" dir="2700000" algn="tl">
                  <a:srgbClr val="000000">
                    <a:alpha val="43137"/>
                  </a:srgbClr>
                </a:outerShdw>
              </a:effectLst>
              <a:latin typeface="Calibri" panose="020F0502020204030204" pitchFamily="34" charset="0"/>
              <a:ea typeface="+mn-ea"/>
              <a:cs typeface="+mn-cs"/>
            </a:endParaRPr>
          </a:p>
        </p:txBody>
      </p:sp>
      <p:sp>
        <p:nvSpPr>
          <p:cNvPr id="5" name="Rectangle 2">
            <a:extLst>
              <a:ext uri="{FF2B5EF4-FFF2-40B4-BE49-F238E27FC236}">
                <a16:creationId xmlns:a16="http://schemas.microsoft.com/office/drawing/2014/main" id="{36D1FD63-65ED-4CD0-9296-305F306DB4D3}"/>
              </a:ext>
            </a:extLst>
          </p:cNvPr>
          <p:cNvSpPr>
            <a:spLocks noGrp="1" noChangeArrowheads="1"/>
          </p:cNvSpPr>
          <p:nvPr>
            <p:ph type="title"/>
          </p:nvPr>
        </p:nvSpPr>
        <p:spPr>
          <a:xfrm>
            <a:off x="0" y="228600"/>
            <a:ext cx="9144000" cy="1143000"/>
          </a:xfrm>
        </p:spPr>
        <p:txBody>
          <a:bodyPr/>
          <a:lstStyle/>
          <a:p>
            <a:pPr algn="ctr" eaLnBrk="1" hangingPunct="1"/>
            <a:r>
              <a:rPr lang="es-CO" sz="3400" dirty="0">
                <a:effectLst>
                  <a:outerShdw blurRad="38100" dist="38100" dir="2700000" algn="tl">
                    <a:srgbClr val="000000">
                      <a:alpha val="43137"/>
                    </a:srgbClr>
                  </a:outerShdw>
                </a:effectLst>
                <a:latin typeface="Calibri" panose="020F0502020204030204" pitchFamily="34" charset="0"/>
              </a:rPr>
              <a:t>¿Cómo pudo Noé meter a todos </a:t>
            </a:r>
            <a:br>
              <a:rPr lang="es-CO" sz="3400" dirty="0">
                <a:effectLst>
                  <a:outerShdw blurRad="38100" dist="38100" dir="2700000" algn="tl">
                    <a:srgbClr val="000000">
                      <a:alpha val="43137"/>
                    </a:srgbClr>
                  </a:outerShdw>
                </a:effectLst>
                <a:latin typeface="Calibri" panose="020F0502020204030204" pitchFamily="34" charset="0"/>
              </a:rPr>
            </a:br>
            <a:r>
              <a:rPr lang="es-CO" sz="3400" dirty="0">
                <a:effectLst>
                  <a:outerShdw blurRad="38100" dist="38100" dir="2700000" algn="tl">
                    <a:srgbClr val="000000">
                      <a:alpha val="43137"/>
                    </a:srgbClr>
                  </a:outerShdw>
                </a:effectLst>
                <a:latin typeface="Calibri" panose="020F0502020204030204" pitchFamily="34" charset="0"/>
              </a:rPr>
              <a:t>los animales en el arca?</a:t>
            </a:r>
            <a:br>
              <a:rPr lang="en-US" sz="34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(Juan 3:12)</a:t>
            </a: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9" name="Picture 8">
            <a:extLst>
              <a:ext uri="{FF2B5EF4-FFF2-40B4-BE49-F238E27FC236}">
                <a16:creationId xmlns:a16="http://schemas.microsoft.com/office/drawing/2014/main" id="{A0AAF84D-F8C6-4437-B4EC-DE6E4207A8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90800" y="4572002"/>
            <a:ext cx="3835400" cy="2157413"/>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ow Many Animals Were On the Ark">
            <a:extLst>
              <a:ext uri="{FF2B5EF4-FFF2-40B4-BE49-F238E27FC236}">
                <a16:creationId xmlns:a16="http://schemas.microsoft.com/office/drawing/2014/main" id="{793BBB80-EC69-4115-B783-D4165E71ADA9}"/>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374480" y="228601"/>
            <a:ext cx="6400144"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162088"/>
      </p:ext>
    </p:extLst>
  </p:cSld>
  <p:clrMapOvr>
    <a:masterClrMapping/>
  </p:clrMapOvr>
  <p:transition/>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14062</TotalTime>
  <Words>5174</Words>
  <Application>Microsoft Office PowerPoint</Application>
  <PresentationFormat>On-screen Show (4:3)</PresentationFormat>
  <Paragraphs>602</Paragraphs>
  <Slides>108</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108</vt:i4>
      </vt:variant>
    </vt:vector>
  </HeadingPairs>
  <TitlesOfParts>
    <vt:vector size="115" baseType="lpstr">
      <vt:lpstr>Abadi MT Condensed Light</vt:lpstr>
      <vt:lpstr>Arial</vt:lpstr>
      <vt:lpstr>Calibri</vt:lpstr>
      <vt:lpstr>Century Gothic</vt:lpstr>
      <vt:lpstr>Times New Roman</vt:lpstr>
      <vt:lpstr>Wingdings</vt:lpstr>
      <vt:lpstr>Azure</vt:lpstr>
      <vt:lpstr>PowerPoint Presentation</vt:lpstr>
      <vt:lpstr>ESTRUCTURA DE GÉNESIS</vt:lpstr>
      <vt:lpstr>ESTRUCTURA DE GÉNESIS</vt:lpstr>
      <vt:lpstr>ESTRUCTURA DEL GÉNESIS</vt:lpstr>
      <vt:lpstr>PowerPoint Presentation</vt:lpstr>
      <vt:lpstr>ESTRUCTURA DEL GÉNESIS</vt:lpstr>
      <vt:lpstr>El Diluvio (Gén 6–9)</vt:lpstr>
      <vt:lpstr>Génesis 6 - Esquema</vt:lpstr>
      <vt:lpstr>I. El Dolor de Dios (Gén 6:1-7)</vt:lpstr>
      <vt:lpstr>PowerPoint Presentation</vt:lpstr>
      <vt:lpstr>PowerPoint Presentation</vt:lpstr>
      <vt:lpstr>PowerPoint Presentation</vt:lpstr>
      <vt:lpstr>PowerPoint Presentation</vt:lpstr>
      <vt:lpstr>PowerPoint Presentation</vt:lpstr>
      <vt:lpstr>Depravación Total</vt:lpstr>
      <vt:lpstr>PowerPoint Presentation</vt:lpstr>
      <vt:lpstr>PowerPoint Presentation</vt:lpstr>
      <vt:lpstr>PowerPoint Presentation</vt:lpstr>
      <vt:lpstr>PowerPoint Presentation</vt:lpstr>
      <vt:lpstr>Depravación Total</vt:lpstr>
      <vt:lpstr>Depravación Total</vt:lpstr>
      <vt:lpstr>I. El Dolor de Dios (Gén 6:1-7)</vt:lpstr>
      <vt:lpstr>PowerPoint Presentation</vt:lpstr>
      <vt:lpstr>PowerPoint Presentation</vt:lpstr>
      <vt:lpstr>Génesis 6 - Esquema</vt:lpstr>
      <vt:lpstr>II. La Gracia de Dios (Gen 6:8-10)</vt:lpstr>
      <vt:lpstr>II. La Gracia de Dios (Gen 6:8-10)</vt:lpstr>
      <vt:lpstr>PowerPoint Presentation</vt:lpstr>
      <vt:lpstr>PowerPoint Presentation</vt:lpstr>
      <vt:lpstr>PowerPoint Presentation</vt:lpstr>
      <vt:lpstr>PowerPoint Presentation</vt:lpstr>
      <vt:lpstr>II. La Gracia de Dios (Gen 6:8-10)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Noé fué librado</vt:lpstr>
      <vt:lpstr>PowerPoint Presentation</vt:lpstr>
      <vt:lpstr>Toledoth  “Este es el relato de las generaciones de…”</vt:lpstr>
      <vt:lpstr>Toledoth  “Este es el relato de las generaciones de…”</vt:lpstr>
      <vt:lpstr>PowerPoint Presentation</vt:lpstr>
      <vt:lpstr>PowerPoint Presentation</vt:lpstr>
      <vt:lpstr>II. La Gracia de Dios (Gen 6:8-10)</vt:lpstr>
      <vt:lpstr>PowerPoint Presentation</vt:lpstr>
      <vt:lpstr>PowerPoint Presentation</vt:lpstr>
      <vt:lpstr>Génesis 6 - Esquema</vt:lpstr>
      <vt:lpstr>III. La Destrucción de Dios (Gén 6:11-13)</vt:lpstr>
      <vt:lpstr>III. La Destrucción de Dios (Gén 6:11-13)</vt:lpstr>
      <vt:lpstr>PowerPoint Presentation</vt:lpstr>
      <vt:lpstr>PowerPoint Presentation</vt:lpstr>
      <vt:lpstr>PowerPoint Presentation</vt:lpstr>
      <vt:lpstr>PowerPoint Presentation</vt:lpstr>
      <vt:lpstr>PowerPoint Presentation</vt:lpstr>
      <vt:lpstr>III. La Destrucción de Dios (Gén 6:11-13)</vt:lpstr>
      <vt:lpstr>PowerPoint Presentation</vt:lpstr>
      <vt:lpstr>PowerPoint Presentation</vt:lpstr>
      <vt:lpstr>PowerPoint Presentation</vt:lpstr>
      <vt:lpstr>Tertuliano Prescription Against Heretics, 36</vt:lpstr>
      <vt:lpstr>PowerPoint Presentation</vt:lpstr>
      <vt:lpstr>Génesis 4 - Esquema</vt:lpstr>
      <vt:lpstr>Línea impía de Caín (Gén 4:16-24)</vt:lpstr>
      <vt:lpstr>PowerPoint Presentation</vt:lpstr>
      <vt:lpstr>PowerPoint Presentation</vt:lpstr>
      <vt:lpstr>PowerPoint Presentation</vt:lpstr>
      <vt:lpstr>Génesis 6 - Esquema</vt:lpstr>
      <vt:lpstr>IV. La Instrucción de Dios (Gén 6:14-22)</vt:lpstr>
      <vt:lpstr>IV. La Instrucción de Dios (Gén 6:14-22)</vt:lpstr>
      <vt:lpstr>Dimensiones del Arca (Génesis 6:15)</vt:lpstr>
      <vt:lpstr>Dimensiones del Arca</vt:lpstr>
      <vt:lpstr>PowerPoint Presentation</vt:lpstr>
      <vt:lpstr>PowerPoint Presentation</vt:lpstr>
      <vt:lpstr>PowerPoint Presentation</vt:lpstr>
      <vt:lpstr>Explicación de similitudes y diferencias entre los relatos bíblicos y paganos del diluvio</vt:lpstr>
      <vt:lpstr>Explicación de similitudes y diferencias entre los relatos bíblicos y paganos del diluvio</vt:lpstr>
      <vt:lpstr>PowerPoint Presentation</vt:lpstr>
      <vt:lpstr>PowerPoint Presentation</vt:lpstr>
      <vt:lpstr>PowerPoint Presentation</vt:lpstr>
      <vt:lpstr>PowerPoint Presentation</vt:lpstr>
      <vt:lpstr>PowerPoint Presentation</vt:lpstr>
      <vt:lpstr>7 declaraciones de "YO SOY" en Juan</vt:lpstr>
      <vt:lpstr>IV. La Instrucción de Dios (Gén 6:14-22)</vt:lpstr>
      <vt:lpstr>PowerPoint Presentation</vt:lpstr>
      <vt:lpstr>PowerPoint Presentation</vt:lpstr>
      <vt:lpstr>PowerPoint Presentation</vt:lpstr>
      <vt:lpstr>PowerPoint Presentation</vt:lpstr>
      <vt:lpstr>PowerPoint Presentation</vt:lpstr>
      <vt:lpstr>IV. La Instrucción de Dios (Gén 6:14-22)</vt:lpstr>
      <vt:lpstr>PowerPoint Presentation</vt:lpstr>
      <vt:lpstr>¿Cómo pudo Noé meter a todos  los animales en el arca? (Juan 3:12)</vt:lpstr>
      <vt:lpstr>¿Cómo pudo Noé meter a todos  los animales en el arca? (Juan 3:12)</vt:lpstr>
      <vt:lpstr>¿Cómo pudo Noé meter a todos  los animales en el arca? (Juan 3:12)</vt:lpstr>
      <vt:lpstr>PowerPoint Presentation</vt:lpstr>
      <vt:lpstr>PowerPoint Presentation</vt:lpstr>
      <vt:lpstr>IV. La Instrucción de Dios (Gén 6:14-22)</vt:lpstr>
      <vt:lpstr>PowerPoint Presentation</vt:lpstr>
      <vt:lpstr>IV. La Instrucción de Dios (Gén 6:14-22)</vt:lpstr>
      <vt:lpstr>Dimensiones del Arca (Génesis 6:15)</vt:lpstr>
      <vt:lpstr>Conclusión</vt:lpstr>
      <vt:lpstr>ESTRUCTURA DEL GÉNESIS</vt:lpstr>
      <vt:lpstr>El Diluvio (Gén 6–9)</vt:lpstr>
      <vt:lpstr>Génesis 6 - Esquema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027 - 6v5-22 - MODIFIED 2</dc:title>
  <dc:subject>Genesis 6</dc:subject>
  <dc:creator>A. Woods</dc:creator>
  <dc:description>Modified by Jim McGowan</dc:description>
  <cp:lastModifiedBy>Claudia Mora</cp:lastModifiedBy>
  <cp:revision>1441</cp:revision>
  <cp:lastPrinted>2021-02-19T19:07:26Z</cp:lastPrinted>
  <dcterms:created xsi:type="dcterms:W3CDTF">2009-03-17T12:21:13Z</dcterms:created>
  <dcterms:modified xsi:type="dcterms:W3CDTF">2026-02-20T03:04:02Z</dcterms:modified>
</cp:coreProperties>
</file>