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1"/>
  </p:notesMasterIdLst>
  <p:handoutMasterIdLst>
    <p:handoutMasterId r:id="rId62"/>
  </p:handoutMasterIdLst>
  <p:sldIdLst>
    <p:sldId id="2018" r:id="rId2"/>
    <p:sldId id="2158" r:id="rId3"/>
    <p:sldId id="28018" r:id="rId4"/>
    <p:sldId id="2041" r:id="rId5"/>
    <p:sldId id="28375" r:id="rId6"/>
    <p:sldId id="28478" r:id="rId7"/>
    <p:sldId id="28493" r:id="rId8"/>
    <p:sldId id="28515" r:id="rId9"/>
    <p:sldId id="27663" r:id="rId10"/>
    <p:sldId id="28516" r:id="rId11"/>
    <p:sldId id="28364" r:id="rId12"/>
    <p:sldId id="28517" r:id="rId13"/>
    <p:sldId id="28511" r:id="rId14"/>
    <p:sldId id="5540" r:id="rId15"/>
    <p:sldId id="5538" r:id="rId16"/>
    <p:sldId id="3024" r:id="rId17"/>
    <p:sldId id="28518" r:id="rId18"/>
    <p:sldId id="28455" r:id="rId19"/>
    <p:sldId id="28512" r:id="rId20"/>
    <p:sldId id="28479" r:id="rId21"/>
    <p:sldId id="28498" r:id="rId22"/>
    <p:sldId id="28499" r:id="rId23"/>
    <p:sldId id="5846" r:id="rId24"/>
    <p:sldId id="6926" r:id="rId25"/>
    <p:sldId id="28500" r:id="rId26"/>
    <p:sldId id="28501" r:id="rId27"/>
    <p:sldId id="2042" r:id="rId28"/>
    <p:sldId id="28502" r:id="rId29"/>
    <p:sldId id="28503" r:id="rId30"/>
    <p:sldId id="12371" r:id="rId31"/>
    <p:sldId id="28504" r:id="rId32"/>
    <p:sldId id="28011" r:id="rId33"/>
    <p:sldId id="28505" r:id="rId34"/>
    <p:sldId id="28513" r:id="rId35"/>
    <p:sldId id="5260" r:id="rId36"/>
    <p:sldId id="28480" r:id="rId37"/>
    <p:sldId id="28506" r:id="rId38"/>
    <p:sldId id="28507" r:id="rId39"/>
    <p:sldId id="28508" r:id="rId40"/>
    <p:sldId id="28425" r:id="rId41"/>
    <p:sldId id="28373" r:id="rId42"/>
    <p:sldId id="28376" r:id="rId43"/>
    <p:sldId id="28509" r:id="rId44"/>
    <p:sldId id="6576" r:id="rId45"/>
    <p:sldId id="28462" r:id="rId46"/>
    <p:sldId id="1379" r:id="rId47"/>
    <p:sldId id="1354" r:id="rId48"/>
    <p:sldId id="4886" r:id="rId49"/>
    <p:sldId id="3738" r:id="rId50"/>
    <p:sldId id="5179" r:id="rId51"/>
    <p:sldId id="28365" r:id="rId52"/>
    <p:sldId id="28366" r:id="rId53"/>
    <p:sldId id="28367" r:id="rId54"/>
    <p:sldId id="28368" r:id="rId55"/>
    <p:sldId id="28474" r:id="rId56"/>
    <p:sldId id="372" r:id="rId57"/>
    <p:sldId id="28174" r:id="rId58"/>
    <p:sldId id="28481" r:id="rId59"/>
    <p:sldId id="27632" r:id="rId60"/>
  </p:sldIdLst>
  <p:sldSz cx="12192000" cy="6858000"/>
  <p:notesSz cx="7315200" cy="9601200"/>
  <p:custDataLst>
    <p:tags r:id="rId63"/>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FFFF99"/>
    <a:srgbClr val="000066"/>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4" autoAdjust="0"/>
    <p:restoredTop sz="95974" autoAdjust="0"/>
  </p:normalViewPr>
  <p:slideViewPr>
    <p:cSldViewPr>
      <p:cViewPr varScale="1">
        <p:scale>
          <a:sx n="107" d="100"/>
          <a:sy n="107" d="100"/>
        </p:scale>
        <p:origin x="749" y="3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4053" y="89"/>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modSld sldOrd">
      <pc:chgData name="Jim McGowan" userId="7cd36c50-75f2-4725-a6b3-0fe31ea99fa6" providerId="ADAL" clId="{449CE0BA-7942-4027-A788-A2C5851605C8}" dt="2026-02-08T18:25:33.554" v="69"/>
      <pc:docMkLst>
        <pc:docMk/>
      </pc:docMkLst>
      <pc:sldChg chg="addSp delSp modSp mod">
        <pc:chgData name="Jim McGowan" userId="7cd36c50-75f2-4725-a6b3-0fe31ea99fa6" providerId="ADAL" clId="{449CE0BA-7942-4027-A788-A2C5851605C8}" dt="2026-02-08T18:16:11.843" v="43"/>
        <pc:sldMkLst>
          <pc:docMk/>
          <pc:sldMk cId="0" sldId="2042"/>
        </pc:sldMkLst>
        <pc:picChg chg="add mod">
          <ac:chgData name="Jim McGowan" userId="7cd36c50-75f2-4725-a6b3-0fe31ea99fa6" providerId="ADAL" clId="{449CE0BA-7942-4027-A788-A2C5851605C8}" dt="2026-02-08T18:16:11.843" v="43"/>
          <ac:picMkLst>
            <pc:docMk/>
            <pc:sldMk cId="0" sldId="2042"/>
            <ac:picMk id="2" creationId="{18D989BF-9A2C-180E-01CF-D73E098EFCF8}"/>
          </ac:picMkLst>
        </pc:picChg>
      </pc:sldChg>
    </pc:docChg>
  </pc:docChgLst>
  <pc:docChgLst>
    <pc:chgData name="Jim McGowan" userId="e2c7446dd3aca506" providerId="LiveId" clId="{9C25796A-7B39-4A71-8A01-5B1771AE4BD7}"/>
    <pc:docChg chg="custSel modSld modHandout">
      <pc:chgData name="Jim McGowan" userId="e2c7446dd3aca506" providerId="LiveId" clId="{9C25796A-7B39-4A71-8A01-5B1771AE4BD7}" dt="2026-02-08T13:48:24.058" v="5" actId="20577"/>
      <pc:docMkLst>
        <pc:docMk/>
      </pc:docMkLst>
      <pc:sldChg chg="modSp mod">
        <pc:chgData name="Jim McGowan" userId="e2c7446dd3aca506" providerId="LiveId" clId="{9C25796A-7B39-4A71-8A01-5B1771AE4BD7}" dt="2026-02-08T13:48:24.058" v="5" actId="20577"/>
        <pc:sldMkLst>
          <pc:docMk/>
          <pc:sldMk cId="2952855867" sldId="2158"/>
        </pc:sldMkLst>
        <pc:spChg chg="mod">
          <ac:chgData name="Jim McGowan" userId="e2c7446dd3aca506" providerId="LiveId" clId="{9C25796A-7B39-4A71-8A01-5B1771AE4BD7}" dt="2026-02-08T13:48:24.058" v="5" actId="20577"/>
          <ac:spMkLst>
            <pc:docMk/>
            <pc:sldMk cId="2952855867" sldId="2158"/>
            <ac:spMk id="9219" creationId="{7C6FA43D-FD39-45EF-C247-3B31B14FAA8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034 Exodus 9v22-26</a:t>
            </a:r>
          </a:p>
          <a:p>
            <a:pPr>
              <a:defRPr/>
            </a:pPr>
            <a:r>
              <a:rPr lang="en-US" sz="1500" dirty="0"/>
              <a:t>02-15-2026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2/14/26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40</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53</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54</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59</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341188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38944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 id="2147483695" r:id="rId15"/>
    <p:sldLayoutId id="2147483696"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CD077-26F6-A775-19B7-2BB2CE726D4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3E4F905-4234-BB03-5A3E-6930EFD7693E}"/>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Instructions (22)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Obedience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Limitation (26)</a:t>
            </a:r>
          </a:p>
        </p:txBody>
      </p:sp>
      <p:sp>
        <p:nvSpPr>
          <p:cNvPr id="4" name="Rectangle 2">
            <a:extLst>
              <a:ext uri="{FF2B5EF4-FFF2-40B4-BE49-F238E27FC236}">
                <a16:creationId xmlns:a16="http://schemas.microsoft.com/office/drawing/2014/main" id="{5A540145-DBE6-190E-E5C0-440C49253C16}"/>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Prophecy’s Fulfillment</a:t>
            </a:r>
          </a:p>
        </p:txBody>
      </p:sp>
      <p:pic>
        <p:nvPicPr>
          <p:cNvPr id="3" name="Picture 2">
            <a:extLst>
              <a:ext uri="{FF2B5EF4-FFF2-40B4-BE49-F238E27FC236}">
                <a16:creationId xmlns:a16="http://schemas.microsoft.com/office/drawing/2014/main" id="{C8579D43-21BF-6B06-9C0B-7B55DD498CE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1606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A1FA21-9245-3AC5-66DF-60EEC1695D7E}"/>
              </a:ext>
            </a:extLst>
          </p:cNvPr>
          <p:cNvPicPr>
            <a:picLocks noChangeAspect="1"/>
          </p:cNvPicPr>
          <p:nvPr/>
        </p:nvPicPr>
        <p:blipFill>
          <a:blip r:embed="rId2"/>
          <a:stretch>
            <a:fillRect/>
          </a:stretch>
        </p:blipFill>
        <p:spPr>
          <a:xfrm>
            <a:off x="609600" y="0"/>
            <a:ext cx="10972800" cy="6243247"/>
          </a:xfrm>
          <a:prstGeom prst="rect">
            <a:avLst/>
          </a:prstGeom>
        </p:spPr>
      </p:pic>
    </p:spTree>
    <p:extLst>
      <p:ext uri="{BB962C8B-B14F-4D97-AF65-F5344CB8AC3E}">
        <p14:creationId xmlns:p14="http://schemas.microsoft.com/office/powerpoint/2010/main" val="1878090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FEE99-3B01-D4E3-905C-562BBF930C0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4433B1D-D937-CDCE-627A-BE0D39F96E0A}"/>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Instructions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Plague’s Severity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Limitation (26)</a:t>
            </a:r>
          </a:p>
        </p:txBody>
      </p:sp>
      <p:sp>
        <p:nvSpPr>
          <p:cNvPr id="4" name="Rectangle 2">
            <a:extLst>
              <a:ext uri="{FF2B5EF4-FFF2-40B4-BE49-F238E27FC236}">
                <a16:creationId xmlns:a16="http://schemas.microsoft.com/office/drawing/2014/main" id="{2241A1DE-A47B-22E4-8617-7C07B3105741}"/>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Prophecy’s Fulfillment</a:t>
            </a:r>
          </a:p>
        </p:txBody>
      </p:sp>
      <p:pic>
        <p:nvPicPr>
          <p:cNvPr id="3" name="Picture 2">
            <a:extLst>
              <a:ext uri="{FF2B5EF4-FFF2-40B4-BE49-F238E27FC236}">
                <a16:creationId xmlns:a16="http://schemas.microsoft.com/office/drawing/2014/main" id="{5F638489-14DF-4292-0439-42D0466E85F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016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1189FA-98BC-7FF9-7A81-3EF7D4B1BE4F}"/>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3380519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25C96-6354-481A-8D3E-50122DF3E7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64514" name="Rectangle 1"/>
          <p:cNvSpPr>
            <a:spLocks noChangeArrowheads="1"/>
          </p:cNvSpPr>
          <p:nvPr/>
        </p:nvSpPr>
        <p:spPr bwMode="auto">
          <a:xfrm>
            <a:off x="609599" y="1"/>
            <a:ext cx="10972801"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such as has not occurred since the beginning of the world until now, nor ever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days will be cut short.”</a:t>
            </a:r>
          </a:p>
        </p:txBody>
      </p:sp>
    </p:spTree>
    <p:extLst>
      <p:ext uri="{BB962C8B-B14F-4D97-AF65-F5344CB8AC3E}">
        <p14:creationId xmlns:p14="http://schemas.microsoft.com/office/powerpoint/2010/main" val="2338622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a:stretch>
            <a:fillRect/>
          </a:stretch>
        </p:blipFill>
        <p:spPr>
          <a:xfrm>
            <a:off x="0" y="0"/>
            <a:ext cx="12191999" cy="6858000"/>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defTabSz="514350">
              <a:spcBef>
                <a:spcPct val="0"/>
              </a:spcBef>
              <a:spcAft>
                <a:spcPts val="9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Jeremiah 30:7</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great, There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it is the time of Jacob’s distress (Gen. 32:8; 35:10), But he will be saved from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043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1A206D-7EF5-4A71-AB1C-A8ECDC1045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64514" name="Rectangle 1"/>
          <p:cNvSpPr>
            <a:spLocks noChangeArrowheads="1"/>
          </p:cNvSpPr>
          <p:nvPr/>
        </p:nvSpPr>
        <p:spPr bwMode="auto">
          <a:xfrm>
            <a:off x="152400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Isaiah 13:12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will make mortal man scarcer than pure gold and mankind than the gold of Ophir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C8F17A2-9D05-4E6E-84B0-8B06493C449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28379" y="2457450"/>
            <a:ext cx="3135251" cy="2057400"/>
          </a:xfrm>
          <a:prstGeom prst="rect">
            <a:avLst/>
          </a:prstGeom>
        </p:spPr>
      </p:pic>
    </p:spTree>
    <p:extLst>
      <p:ext uri="{BB962C8B-B14F-4D97-AF65-F5344CB8AC3E}">
        <p14:creationId xmlns:p14="http://schemas.microsoft.com/office/powerpoint/2010/main" val="530705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0F9AD-D5E2-1EE2-4D5D-4D2C323609E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E022592-72C5-64F6-3DDF-D0A0D3A06BFA}"/>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Instructions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(24-25)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Plague’s Limitation (26)</a:t>
            </a:r>
          </a:p>
        </p:txBody>
      </p:sp>
      <p:sp>
        <p:nvSpPr>
          <p:cNvPr id="4" name="Rectangle 2">
            <a:extLst>
              <a:ext uri="{FF2B5EF4-FFF2-40B4-BE49-F238E27FC236}">
                <a16:creationId xmlns:a16="http://schemas.microsoft.com/office/drawing/2014/main" id="{586EA602-EB1B-F035-4E20-46DCDFB8B20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Prophecy’s Fulfillment</a:t>
            </a:r>
          </a:p>
        </p:txBody>
      </p:sp>
      <p:pic>
        <p:nvPicPr>
          <p:cNvPr id="3" name="Picture 2">
            <a:extLst>
              <a:ext uri="{FF2B5EF4-FFF2-40B4-BE49-F238E27FC236}">
                <a16:creationId xmlns:a16="http://schemas.microsoft.com/office/drawing/2014/main" id="{C34A7E41-B994-49E0-93A1-6E6333C7172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7817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512426" y="137160"/>
            <a:ext cx="916714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2747189" y="1577108"/>
            <a:ext cx="2362200" cy="1752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288484090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609600" y="1600200"/>
            <a:ext cx="10972800"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Like the protection in Goshen (Exod. 8:22, 24</a:t>
            </a:r>
            <a:r>
              <a:rPr lang="en-US" altLang="en-US">
                <a:effectLst>
                  <a:outerShdw blurRad="38100" dist="38100" dir="2700000" algn="tl">
                    <a:srgbClr val="000000">
                      <a:alpha val="43137"/>
                    </a:srgbClr>
                  </a:outerShdw>
                </a:effectLst>
              </a:rPr>
              <a:t>; 9:4, </a:t>
            </a:r>
            <a:r>
              <a:rPr lang="en-US" altLang="en-US" dirty="0">
                <a:effectLst>
                  <a:outerShdw blurRad="38100" dist="38100" dir="2700000" algn="tl">
                    <a:srgbClr val="000000">
                      <a:alpha val="43137"/>
                    </a:srgbClr>
                  </a:outerShdw>
                </a:effectLst>
              </a:rPr>
              <a:t>6; 11:4-7; Rev. 9:4; 16:2)</a:t>
            </a:r>
          </a:p>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Effective?  Rev. 6:9-11; 7:13-14; 13:10, 15; 20:4</a:t>
            </a:r>
          </a:p>
          <a:p>
            <a:pPr marL="457200" indent="-457200" algn="just">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Comfort? John 14:1; 1 Thess. 4:18; Titus 2:13</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3000" y="4343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Protection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143186969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HAIL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:13-35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(13-16)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Prediction (17-21)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Prophecy’s Fulfillment (22-26)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Pharaoh’s Reaction (27-32)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Reversal (33-35)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3298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Alleged Repentance (27)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Insincerity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(31-32)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Reaction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3992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Alleged Repentance (27)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Insincerity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(31-32)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Reaction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4271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47536"/>
          </a:xfrm>
          <a:prstGeom prst="rect">
            <a:avLst/>
          </a:prstGeom>
        </p:spPr>
        <p:txBody>
          <a:bodyPr wrap="square">
            <a:spAutoFit/>
          </a:body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870091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E16913-08F4-3ED9-C4A5-60A3E96E48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301752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6:16-17</a:t>
            </a:r>
          </a:p>
          <a:p>
            <a:pPr marL="0" indent="0" algn="just">
              <a:spcBef>
                <a:spcPts val="0"/>
              </a:spcBef>
              <a:buNone/>
            </a:pP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of the Lamb;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come, and who is able to stand?’”</a:t>
            </a: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653" y="3276600"/>
            <a:ext cx="3734694" cy="1828800"/>
          </a:xfrm>
          <a:prstGeom prst="rect">
            <a:avLst/>
          </a:prstGeom>
        </p:spPr>
      </p:pic>
    </p:spTree>
    <p:extLst>
      <p:ext uri="{BB962C8B-B14F-4D97-AF65-F5344CB8AC3E}">
        <p14:creationId xmlns:p14="http://schemas.microsoft.com/office/powerpoint/2010/main" val="1952629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Alleged Repentance (27)</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Request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Insincerity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(31-32)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Reaction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0818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Alleged Repentance (27)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(28)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Promise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Insincerity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(31-32)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Reaction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5611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2209800" y="228600"/>
            <a:ext cx="77724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PLAGUES’ MIRACULOUS NATURE</a:t>
            </a:r>
          </a:p>
        </p:txBody>
      </p:sp>
      <p:sp>
        <p:nvSpPr>
          <p:cNvPr id="35843" name="Rectangle 1027"/>
          <p:cNvSpPr>
            <a:spLocks noGrp="1" noChangeArrowheads="1"/>
          </p:cNvSpPr>
          <p:nvPr>
            <p:ph type="body" idx="1"/>
          </p:nvPr>
        </p:nvSpPr>
        <p:spPr>
          <a:xfrm>
            <a:off x="533401" y="1143000"/>
            <a:ext cx="7391400" cy="5410200"/>
          </a:xfrm>
        </p:spPr>
        <p:txBody>
          <a:bodyPr/>
          <a:lstStyle/>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Moses knew about them beforehand (8:10; 9:5, 29)</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Instantaneous appearance and termination</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Description as “signs and wonders” (7:3)</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Intensification</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Timing</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Accomplishment of a moral purpose (11:1)</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Response they invoked from the Egyptian sorcerers (7:22; 8:18-19)</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Last seven plagues did not effect the jews living </a:t>
            </a:r>
            <a:r>
              <a:rPr lang="en-US" altLang="en-US" sz="2550">
                <a:latin typeface="Calibri" panose="020F0502020204030204" pitchFamily="34" charset="0"/>
                <a:ea typeface="Calibri" panose="020F0502020204030204" pitchFamily="34" charset="0"/>
                <a:cs typeface="Calibri" panose="020F0502020204030204" pitchFamily="34" charset="0"/>
              </a:rPr>
              <a:t>in Goshen </a:t>
            </a:r>
            <a:r>
              <a:rPr lang="en-US" altLang="en-US" sz="2550" dirty="0">
                <a:latin typeface="Calibri" panose="020F0502020204030204" pitchFamily="34" charset="0"/>
                <a:ea typeface="Calibri" panose="020F0502020204030204" pitchFamily="34" charset="0"/>
                <a:cs typeface="Calibri" panose="020F0502020204030204" pitchFamily="34" charset="0"/>
              </a:rPr>
              <a:t>(9:6) </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Nile into blood affected all rivers, streams, pools, reservoirs, and vessels holding waters </a:t>
            </a:r>
          </a:p>
        </p:txBody>
      </p:sp>
      <p:sp>
        <p:nvSpPr>
          <p:cNvPr id="75779" name="Text Box 1028"/>
          <p:cNvSpPr txBox="1">
            <a:spLocks noChangeArrowheads="1"/>
          </p:cNvSpPr>
          <p:nvPr/>
        </p:nvSpPr>
        <p:spPr bwMode="auto">
          <a:xfrm>
            <a:off x="2705100" y="6324600"/>
            <a:ext cx="6781800" cy="400110"/>
          </a:xfrm>
          <a:prstGeom prst="rect">
            <a:avLst/>
          </a:prstGeom>
          <a:noFill/>
          <a:ln w="9525">
            <a:noFill/>
            <a:miter lim="800000"/>
            <a:headEnd/>
            <a:tailEnd/>
          </a:ln>
        </p:spPr>
        <p:txBody>
          <a:bodyPr>
            <a:spAutoFit/>
          </a:bodyPr>
          <a:lstStyle/>
          <a:p>
            <a:pPr algn="ctr">
              <a:spcBef>
                <a:spcPts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Hill and Walton, </a:t>
            </a:r>
            <a:r>
              <a:rPr lang="en-US" altLang="en-US" sz="2000" i="1" dirty="0">
                <a:latin typeface="Calibri" panose="020F0502020204030204" pitchFamily="34" charset="0"/>
                <a:ea typeface="Calibri" panose="020F0502020204030204" pitchFamily="34" charset="0"/>
                <a:cs typeface="Calibri" panose="020F0502020204030204" pitchFamily="34" charset="0"/>
              </a:rPr>
              <a:t>A Survey of the Old Testament</a:t>
            </a:r>
            <a:r>
              <a:rPr lang="en-US" altLang="en-US" sz="2000" dirty="0">
                <a:latin typeface="Calibri" panose="020F0502020204030204" pitchFamily="34" charset="0"/>
                <a:ea typeface="Calibri" panose="020F0502020204030204" pitchFamily="34" charset="0"/>
                <a:cs typeface="Calibri" panose="020F0502020204030204" pitchFamily="34" charset="0"/>
              </a:rPr>
              <a:t>, 114-15 </a:t>
            </a:r>
          </a:p>
        </p:txBody>
      </p:sp>
      <p:pic>
        <p:nvPicPr>
          <p:cNvPr id="2" name="Picture 1">
            <a:extLst>
              <a:ext uri="{FF2B5EF4-FFF2-40B4-BE49-F238E27FC236}">
                <a16:creationId xmlns:a16="http://schemas.microsoft.com/office/drawing/2014/main" id="{18D989BF-9A2C-180E-01CF-D73E098EFCF8}"/>
              </a:ext>
            </a:extLst>
          </p:cNvPr>
          <p:cNvPicPr>
            <a:picLocks noChangeAspect="1"/>
          </p:cNvPicPr>
          <p:nvPr/>
        </p:nvPicPr>
        <p:blipFill>
          <a:blip r:embed="rId2"/>
          <a:srcRect b="20526"/>
          <a:stretch>
            <a:fillRect/>
          </a:stretch>
        </p:blipFill>
        <p:spPr>
          <a:xfrm>
            <a:off x="8705976" y="1981200"/>
            <a:ext cx="287642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19050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Alleged Repentance (27)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(29)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Insincerity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(31-32)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Reaction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9403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19050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Alleged Repentance (27)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Insincerity (30)</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Plague’s Severity (31-32)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Reaction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7244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rPr>
              <a:t>(1:1–12:30)</a:t>
            </a:r>
            <a:endParaRPr lang="en-US" altLang="en-US" sz="32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endParaRP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Exodus 9:31-32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Plague’s Severity</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057400"/>
            <a:ext cx="7239000"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Early crop (31)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Late crop (32)</a:t>
            </a:r>
          </a:p>
        </p:txBody>
      </p:sp>
      <p:pic>
        <p:nvPicPr>
          <p:cNvPr id="4" name="Picture 3">
            <a:extLst>
              <a:ext uri="{FF2B5EF4-FFF2-40B4-BE49-F238E27FC236}">
                <a16:creationId xmlns:a16="http://schemas.microsoft.com/office/drawing/2014/main" id="{455985A2-A5CA-ADA8-D710-7B5667F5D7A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4200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Exodus 9:31-32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Plague’s Severity</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057400"/>
            <a:ext cx="7239000"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Early crop (31)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Late crop (32)</a:t>
            </a:r>
          </a:p>
        </p:txBody>
      </p:sp>
      <p:pic>
        <p:nvPicPr>
          <p:cNvPr id="4" name="Picture 3">
            <a:extLst>
              <a:ext uri="{FF2B5EF4-FFF2-40B4-BE49-F238E27FC236}">
                <a16:creationId xmlns:a16="http://schemas.microsoft.com/office/drawing/2014/main" id="{455985A2-A5CA-ADA8-D710-7B5667F5D7A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865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11430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Exodus 9:31-32 - </a:t>
            </a: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9:31 That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barley</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was ripe and the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flax</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in blossom indicates that the plague of hail was in January. Also, from January to April cattle were usually outdoors (cf. vv. 20–21). 9:32 The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wheat</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and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spelt</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(an inferior kind of wheat) were not harmed at this time because they ripen a month or so later </a:t>
            </a:r>
            <a:r>
              <a:rPr lang="en-US" b="0"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(but see 10:5).</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914400"/>
          </a:xfrm>
        </p:spPr>
        <p:txBody>
          <a:bodyPr/>
          <a:lstStyle/>
          <a:p>
            <a:pPr algn="ctr"/>
            <a:r>
              <a:rPr lang="en-US" sz="3600" dirty="0">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latin typeface="Calibri" panose="020F0502020204030204" pitchFamily="34" charset="0"/>
                <a:cs typeface="Calibri" panose="020F0502020204030204" pitchFamily="34" charset="0"/>
              </a:rPr>
              <a:t>Ryrie Study Bible, </a:t>
            </a:r>
            <a:r>
              <a:rPr lang="en-US" sz="2000" dirty="0">
                <a:solidFill>
                  <a:schemeClr val="tx1"/>
                </a:solidFill>
                <a:latin typeface="Calibri" panose="020F0502020204030204" pitchFamily="34" charset="0"/>
                <a:cs typeface="Calibri" panose="020F0502020204030204" pitchFamily="34" charset="0"/>
              </a:rPr>
              <a:t>page </a:t>
            </a:r>
            <a:r>
              <a:rPr lang="en-US" sz="2000" dirty="0">
                <a:solidFill>
                  <a:schemeClr val="tx1"/>
                </a:solidFill>
                <a:cs typeface="Calibri" panose="020F0502020204030204" pitchFamily="34" charset="0"/>
              </a:rPr>
              <a:t>105</a:t>
            </a:r>
            <a:endParaRPr lang="en-US" sz="2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32406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Exodus 9:31-32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Plague’s Severity</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057400"/>
            <a:ext cx="7239000"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Early crop (31)</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Late crop (32)</a:t>
            </a:r>
          </a:p>
        </p:txBody>
      </p:sp>
      <p:pic>
        <p:nvPicPr>
          <p:cNvPr id="4" name="Picture 3">
            <a:extLst>
              <a:ext uri="{FF2B5EF4-FFF2-40B4-BE49-F238E27FC236}">
                <a16:creationId xmlns:a16="http://schemas.microsoft.com/office/drawing/2014/main" id="{455985A2-A5CA-ADA8-D710-7B5667F5D7A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731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11430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Exodus 9:31-32 - </a:t>
            </a: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9:31 That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barley</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was ripe and the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flax</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in blossom indicates that the plague of hail was in January. Also, from January to April cattle were usually outdoors (cf. vv. 20–21). 9:32 The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wheat</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and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spelt</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(an inferior kind of wheat) were not harmed at this time because they ripen a month or so later </a:t>
            </a:r>
            <a:r>
              <a:rPr lang="en-US" b="0"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(but see 10:5).</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914400"/>
          </a:xfrm>
        </p:spPr>
        <p:txBody>
          <a:bodyPr/>
          <a:lstStyle/>
          <a:p>
            <a:pPr algn="ctr"/>
            <a:r>
              <a:rPr lang="en-US" sz="3600" dirty="0">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latin typeface="Calibri" panose="020F0502020204030204" pitchFamily="34" charset="0"/>
                <a:cs typeface="Calibri" panose="020F0502020204030204" pitchFamily="34" charset="0"/>
              </a:rPr>
              <a:t>Ryrie Study Bible, </a:t>
            </a:r>
            <a:r>
              <a:rPr lang="en-US" sz="2000" dirty="0">
                <a:solidFill>
                  <a:schemeClr val="tx1"/>
                </a:solidFill>
                <a:latin typeface="Calibri" panose="020F0502020204030204" pitchFamily="34" charset="0"/>
                <a:cs typeface="Calibri" panose="020F0502020204030204" pitchFamily="34" charset="0"/>
              </a:rPr>
              <a:t>page </a:t>
            </a:r>
            <a:r>
              <a:rPr lang="en-US" sz="2000" dirty="0">
                <a:solidFill>
                  <a:schemeClr val="tx1"/>
                </a:solidFill>
                <a:cs typeface="Calibri" panose="020F0502020204030204" pitchFamily="34" charset="0"/>
              </a:rPr>
              <a:t>105</a:t>
            </a:r>
            <a:endParaRPr lang="en-US" sz="2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226592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algn="ctr" defTabSz="685800" eaLnBrk="0" hangingPunct="0">
              <a:spcBef>
                <a:spcPts val="0"/>
              </a:spcBef>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became flesh,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dwelt among us, and we saw His glory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glory as of the only begotten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Father, full of grace and truth.”</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
        <p:nvSpPr>
          <p:cNvPr id="4" name="Slide Number Placeholder 1">
            <a:extLst>
              <a:ext uri="{FF2B5EF4-FFF2-40B4-BE49-F238E27FC236}">
                <a16:creationId xmlns:a16="http://schemas.microsoft.com/office/drawing/2014/main" id="{8C9FC976-786F-10C7-3209-C13410CEE15E}"/>
              </a:ext>
            </a:extLst>
          </p:cNvPr>
          <p:cNvSpPr txBox="1">
            <a:spLocks/>
          </p:cNvSpPr>
          <p:nvPr/>
        </p:nvSpPr>
        <p:spPr>
          <a:xfrm>
            <a:off x="9448800" y="6248400"/>
            <a:ext cx="2133600" cy="457200"/>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eaLnBrk="1" hangingPunct="1">
              <a:defRPr/>
            </a:pPr>
            <a:fld id="{6C66F440-5D10-45D9-8CEF-05FCBC835039}" type="slidenum">
              <a:rPr lang="en-US" altLang="en-US" sz="2000" smtClean="0">
                <a:solidFill>
                  <a:srgbClr val="FFFFFF"/>
                </a:solidFill>
                <a:latin typeface="Calibri" panose="020F0502020204030204" pitchFamily="34" charset="0"/>
              </a:rPr>
              <a:pPr algn="r" eaLnBrk="1" hangingPunct="1">
                <a:defRPr/>
              </a:pPr>
              <a:t>35</a:t>
            </a:fld>
            <a:endParaRPr lang="en-US" altLang="en-US" sz="20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40461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HAIL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:13-35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(13-16)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Prediction (17-21)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Prophecy’s Fulfillment (22-26)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Pharaoh’s Reaction (27-32)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Reversal (33-35)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93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Ceases (33)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(34)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Refusal (35)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Reversal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3699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 Ceases (33)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(34)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Refusal (35)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Reversal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7179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Ceases (33)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Hardening (34)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Refusal (35)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Reversal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8500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p:cNvSpPr>
            <a:spLocks noGrp="1" noChangeArrowheads="1"/>
          </p:cNvSpPr>
          <p:nvPr>
            <p:ph type="body" idx="1"/>
          </p:nvPr>
        </p:nvSpPr>
        <p:spPr>
          <a:xfrm>
            <a:off x="60960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548B04C-BA6D-3C75-9B29-1F3DA783CA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9E8256D5-0B04-28F6-5E59-CD89EAD35975}"/>
              </a:ext>
            </a:extLst>
          </p:cNvPr>
          <p:cNvSpPr txBox="1">
            <a:spLocks noChangeArrowheads="1"/>
          </p:cNvSpPr>
          <p:nvPr/>
        </p:nvSpPr>
        <p:spPr bwMode="auto">
          <a:xfrm>
            <a:off x="42672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201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31859688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9" y="1752600"/>
            <a:ext cx="7543801" cy="3581400"/>
          </a:xfrm>
        </p:spPr>
        <p:txBody>
          <a:bodyPr/>
          <a:lstStyle/>
          <a:p>
            <a:pPr marL="460375" indent="-460375">
              <a:spcBef>
                <a:spcPts val="0"/>
              </a:spcBef>
              <a:spcAft>
                <a:spcPts val="1800"/>
              </a:spcAft>
              <a:defRPr/>
            </a:pPr>
            <a:r>
              <a:rPr lang="en-US"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marL="460375" indent="-460375">
              <a:spcBef>
                <a:spcPts val="0"/>
              </a:spcBef>
              <a:spcAft>
                <a:spcPts val="1800"/>
              </a:spcAft>
              <a:defRPr/>
            </a:pPr>
            <a:r>
              <a:rPr lang="en-US"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marL="460375" indent="-460375">
              <a:spcBef>
                <a:spcPts val="0"/>
              </a:spcBef>
              <a:spcAft>
                <a:spcPts val="1800"/>
              </a:spcAft>
              <a:defRPr/>
            </a:pPr>
            <a:r>
              <a:rPr lang="en-US"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dirty="0" err="1">
                <a:latin typeface="Calibri" panose="020F0502020204030204" pitchFamily="34" charset="0"/>
                <a:ea typeface="Calibri" panose="020F0502020204030204" pitchFamily="34" charset="0"/>
                <a:cs typeface="Calibri" panose="020F0502020204030204" pitchFamily="34" charset="0"/>
              </a:rPr>
              <a:t>Exod</a:t>
            </a:r>
            <a:r>
              <a:rPr lang="en-US"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220326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Ceases (33)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(34)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Refusal (35)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Reversal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7877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09800" y="228600"/>
            <a:ext cx="7772400" cy="914400"/>
          </a:xfrm>
        </p:spPr>
        <p:txBody>
          <a:bodyPr/>
          <a:lstStyle/>
          <a:p>
            <a:pPr algn="ctr"/>
            <a:r>
              <a:rPr lang="en-US" altLang="en-US" sz="4000" dirty="0">
                <a:effectLst>
                  <a:outerShdw blurRad="38100" dist="38100" dir="2700000" algn="tl">
                    <a:srgbClr val="000000">
                      <a:alpha val="43137"/>
                    </a:srgbClr>
                  </a:outerShdw>
                </a:effectLst>
              </a:rPr>
              <a:t>Satan as Ruler of this World</a:t>
            </a:r>
          </a:p>
        </p:txBody>
      </p:sp>
      <p:sp>
        <p:nvSpPr>
          <p:cNvPr id="25603" name="Rectangle 3"/>
          <p:cNvSpPr>
            <a:spLocks noGrp="1" noChangeArrowheads="1"/>
          </p:cNvSpPr>
          <p:nvPr>
            <p:ph type="body" idx="1"/>
          </p:nvPr>
        </p:nvSpPr>
        <p:spPr>
          <a:xfrm>
            <a:off x="2015151" y="1600200"/>
            <a:ext cx="4766649" cy="4267200"/>
          </a:xfrm>
        </p:spPr>
        <p:txBody>
          <a:bodyPr/>
          <a:lstStyle/>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Job 1:7;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Luke 4:5-7</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John 12:31; 14:30; 16:11</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2 Corinthians 4:4</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Ephesians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1 John 4:4; 5:19</a:t>
            </a:r>
          </a:p>
        </p:txBody>
      </p:sp>
      <p:pic>
        <p:nvPicPr>
          <p:cNvPr id="43012"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2800" y="2209800"/>
            <a:ext cx="3082500" cy="23273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948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BBBB2-1327-05BC-4C20-BDF9A5680230}"/>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F9B3B3D7-D854-D8C9-D73F-9CB17155C65B}"/>
              </a:ext>
            </a:extLst>
          </p:cNvPr>
          <p:cNvSpPr>
            <a:spLocks noGrp="1" noChangeArrowheads="1"/>
          </p:cNvSpPr>
          <p:nvPr>
            <p:ph type="title"/>
          </p:nvPr>
        </p:nvSpPr>
        <p:spPr>
          <a:xfrm>
            <a:off x="3086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(Job 1:7; 2:2; Luke 4:5-8; Rom. 8:19-22)</a:t>
            </a:r>
            <a:endPar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6147" name="Rectangle 3">
            <a:extLst>
              <a:ext uri="{FF2B5EF4-FFF2-40B4-BE49-F238E27FC236}">
                <a16:creationId xmlns:a16="http://schemas.microsoft.com/office/drawing/2014/main" id="{758267F1-AE10-BCED-B573-6EBACAC0D880}"/>
              </a:ext>
            </a:extLst>
          </p:cNvPr>
          <p:cNvSpPr>
            <a:spLocks noGrp="1" noChangeArrowheads="1"/>
          </p:cNvSpPr>
          <p:nvPr>
            <p:ph type="body" idx="1"/>
          </p:nvPr>
        </p:nvSpPr>
        <p:spPr>
          <a:xfrm>
            <a:off x="4000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Whole world lies in his power (1 John 5:19)</a:t>
            </a:r>
          </a:p>
        </p:txBody>
      </p:sp>
      <p:pic>
        <p:nvPicPr>
          <p:cNvPr id="5" name="Picture 4">
            <a:extLst>
              <a:ext uri="{FF2B5EF4-FFF2-40B4-BE49-F238E27FC236}">
                <a16:creationId xmlns:a16="http://schemas.microsoft.com/office/drawing/2014/main" id="{783310E6-4A78-B589-3EA2-292BBACB14EA}"/>
              </a:ext>
            </a:extLst>
          </p:cNvPr>
          <p:cNvPicPr>
            <a:picLocks noChangeAspect="1"/>
          </p:cNvPicPr>
          <p:nvPr/>
        </p:nvPicPr>
        <p:blipFill>
          <a:blip r:embed="rId2"/>
          <a:srcRect l="7143" t="8333" b="25001"/>
          <a:stretch>
            <a:fillRect/>
          </a:stretch>
        </p:blipFill>
        <p:spPr>
          <a:xfrm>
            <a:off x="609600" y="2057400"/>
            <a:ext cx="2971800" cy="4114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0844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43540-944F-6BA3-0353-37D8A72CCB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1"/>
            <a:ext cx="10972800" cy="5478423"/>
          </a:xfrm>
          <a:prstGeom prst="rect">
            <a:avLst/>
          </a:prstGeom>
          <a:noFill/>
          <a:ln w="28575">
            <a:noFill/>
            <a:miter lim="800000"/>
            <a:headEnd/>
            <a:tailEnd/>
          </a:ln>
        </p:spPr>
        <p:txBody>
          <a:bodyPr wrap="square">
            <a:spAutoFit/>
          </a:bodyPr>
          <a:lstStyle/>
          <a:p>
            <a:pPr algn="ctr">
              <a:spcAft>
                <a:spcPts val="900"/>
              </a:spcAft>
              <a:defRPr/>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 that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whole creation groans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suffers the pains of childbirth together until now.</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 only this, but also we ourselves, having the first fruits of the Spirit, even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within ourselves, waiting eagerly for our adoption as sons, the redemption of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body</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25725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533650" y="293689"/>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5245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656560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833939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849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568457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69790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37880038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514600" y="228600"/>
            <a:ext cx="7162800" cy="685800"/>
          </a:xfrm>
        </p:spPr>
        <p:txBody>
          <a:bodyPr/>
          <a:lstStyle/>
          <a:p>
            <a:pPr algn="ctr"/>
            <a:r>
              <a:rPr lang="en-US" altLang="en-US" sz="3600" dirty="0">
                <a:solidFill>
                  <a:srgbClr val="00FFFF"/>
                </a:solidFill>
                <a:effectLst>
                  <a:outerShdw blurRad="38100" dist="38100" dir="2700000" algn="tl">
                    <a:srgbClr val="000000">
                      <a:alpha val="43137"/>
                    </a:srgbClr>
                  </a:outerShdw>
                </a:effectLst>
              </a:rPr>
              <a:t>Areas of Systematic Theology</a:t>
            </a:r>
          </a:p>
        </p:txBody>
      </p:sp>
      <p:sp>
        <p:nvSpPr>
          <p:cNvPr id="3075" name="Content Placeholder 2"/>
          <p:cNvSpPr>
            <a:spLocks noGrp="1"/>
          </p:cNvSpPr>
          <p:nvPr>
            <p:ph idx="1"/>
          </p:nvPr>
        </p:nvSpPr>
        <p:spPr>
          <a:xfrm>
            <a:off x="609600" y="914400"/>
            <a:ext cx="8458200" cy="5791200"/>
          </a:xfrm>
        </p:spPr>
        <p:txBody>
          <a:bodyPr/>
          <a:lstStyle/>
          <a:p>
            <a:pPr marL="457200" indent="-454025">
              <a:spcBef>
                <a:spcPts val="0"/>
              </a:spcBef>
              <a:spcAft>
                <a:spcPts val="900"/>
              </a:spcAft>
            </a:pPr>
            <a:r>
              <a:rPr lang="en-US" altLang="en-US" sz="3000" dirty="0">
                <a:effectLst>
                  <a:outerShdw blurRad="38100" dist="38100" dir="2700000" algn="tl">
                    <a:srgbClr val="000000">
                      <a:alpha val="43137"/>
                    </a:srgbClr>
                  </a:outerShdw>
                </a:effectLst>
              </a:rPr>
              <a:t>Prolegomena – Introduction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Theology – Study of God</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Christology – Study of Christ</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Pneumatology – Study of the Holy Spirit</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Anthropology – Study of Man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Hamartiology – Study of sin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Soteriology – Study of salvation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Angelology – Study of angels</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Ecclesiology – Study of the Church</a:t>
            </a:r>
          </a:p>
          <a:p>
            <a:pPr marL="457200" indent="-454025">
              <a:spcBef>
                <a:spcPts val="0"/>
              </a:spcBef>
              <a:spcAft>
                <a:spcPts val="900"/>
              </a:spcAft>
            </a:pPr>
            <a:r>
              <a:rPr lang="en-US" altLang="en-US" sz="3000" b="1" u="sng" dirty="0">
                <a:solidFill>
                  <a:srgbClr val="FFFFCC"/>
                </a:solidFill>
                <a:effectLst>
                  <a:outerShdw blurRad="38100" dist="38100" dir="2700000" algn="tl">
                    <a:srgbClr val="000000">
                      <a:alpha val="43137"/>
                    </a:srgbClr>
                  </a:outerShdw>
                </a:effectLst>
              </a:rPr>
              <a:t>Eschatology – Study of the end</a:t>
            </a:r>
          </a:p>
        </p:txBody>
      </p:sp>
      <p:pic>
        <p:nvPicPr>
          <p:cNvPr id="3076" name="Picture 2" descr="http://studentsofjesus.com/storage/Systematic%20Theology.jpg?__SQUARESPACE_CACHEVERSION=133843368137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962401"/>
            <a:ext cx="28194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http://rediscoveringthebible.com/SystematicTheolog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48700" y="1143001"/>
            <a:ext cx="3009900" cy="1249363"/>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960991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HAIL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:13-35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(13-16)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Prediction (17-21)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Prophecy’s Fulfillment (22-26)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Pharaoh’s Reaction (27-32)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Reversal (33-35)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845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a:effectLst>
                  <a:outerShdw blurRad="38100" dist="38100" dir="2700000" algn="tl">
                    <a:srgbClr val="000000">
                      <a:alpha val="43137"/>
                    </a:srgbClr>
                  </a:outerShdw>
                </a:effectLst>
                <a:latin typeface="Calibri" panose="020F0502020204030204" pitchFamily="34" charset="0"/>
              </a:rPr>
              <a:t>24</a:t>
            </a:r>
            <a:r>
              <a:rPr lang="en-US" sz="3600" u="none" strike="noStrike">
                <a:effectLst>
                  <a:outerShdw blurRad="38100" dist="38100" dir="2700000" algn="tl">
                    <a:srgbClr val="000000">
                      <a:alpha val="43137"/>
                    </a:srgbClr>
                  </a:outerShdw>
                </a:effectLst>
                <a:latin typeface="Calibri" panose="020F0502020204030204" pitchFamily="34" charset="0"/>
              </a:rPr>
              <a:t> </a:t>
            </a:r>
            <a:r>
              <a:rPr lang="en-US" sz="360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HAIL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:13-35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(13-16)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Prediction (17-21)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Prophecy’s Fulfillment (22-26)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Pharaoh’s Reaction (27-32)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Reversal (33-35)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4254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Instructions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Limitation (26)</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Prophecy’s Fulfillment</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0855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91317-A2BC-EC89-707A-73F5DD2E55C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1489036-F99D-5C89-FD97-A617CC30B989}"/>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Instructions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Limitation (26)</a:t>
            </a:r>
          </a:p>
        </p:txBody>
      </p:sp>
      <p:sp>
        <p:nvSpPr>
          <p:cNvPr id="4" name="Rectangle 2">
            <a:extLst>
              <a:ext uri="{FF2B5EF4-FFF2-40B4-BE49-F238E27FC236}">
                <a16:creationId xmlns:a16="http://schemas.microsoft.com/office/drawing/2014/main" id="{DA505DAF-B873-A504-3CE4-32C0C43C8ED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Prophecy’s Fulfillment</a:t>
            </a:r>
          </a:p>
        </p:txBody>
      </p:sp>
      <p:pic>
        <p:nvPicPr>
          <p:cNvPr id="3" name="Picture 2">
            <a:extLst>
              <a:ext uri="{FF2B5EF4-FFF2-40B4-BE49-F238E27FC236}">
                <a16:creationId xmlns:a16="http://schemas.microsoft.com/office/drawing/2014/main" id="{F5ABB28A-B0F8-E29A-5650-D325C6A0FB5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2671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9467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15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14197</TotalTime>
  <Words>3825</Words>
  <Application>Microsoft Office PowerPoint</Application>
  <PresentationFormat>Widescreen</PresentationFormat>
  <Paragraphs>528</Paragraphs>
  <Slides>59</Slides>
  <Notes>4</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Azure</vt:lpstr>
      <vt:lpstr>PowerPoint Presentation</vt:lpstr>
      <vt:lpstr>EXODUS STRUCTURE/OUTLINE</vt:lpstr>
      <vt:lpstr>REDEMPTION (1:1–12:30)</vt:lpstr>
      <vt:lpstr>TEN PLAGUES REDEMPTION (7:14–12:30)</vt:lpstr>
      <vt:lpstr>PowerPoint Presentation</vt:lpstr>
      <vt:lpstr>HAIL Exodus 9:13-35</vt:lpstr>
      <vt:lpstr>III. Exodus 9:22–26 Prophecy’s Fulfillment</vt:lpstr>
      <vt:lpstr>III. Exodus 9:22–26 Prophecy’s Fulfillment</vt:lpstr>
      <vt:lpstr>PowerPoint Presentation</vt:lpstr>
      <vt:lpstr>III. Exodus 9:22–26 Prophecy’s Fulfillment</vt:lpstr>
      <vt:lpstr>PowerPoint Presentation</vt:lpstr>
      <vt:lpstr>III. Exodus 9:22–26 Prophecy’s Fulfillment</vt:lpstr>
      <vt:lpstr>PowerPoint Presentation</vt:lpstr>
      <vt:lpstr>PowerPoint Presentation</vt:lpstr>
      <vt:lpstr>PowerPoint Presentation</vt:lpstr>
      <vt:lpstr>PowerPoint Presentation</vt:lpstr>
      <vt:lpstr>III. Exodus 9:22–26 Prophecy’s Fulfillment</vt:lpstr>
      <vt:lpstr>PowerPoint Presentation</vt:lpstr>
      <vt:lpstr>PowerPoint Presentation</vt:lpstr>
      <vt:lpstr>HAIL Exodus 9:13-35</vt:lpstr>
      <vt:lpstr>IV. Exodus 9:27-32 Pharaoh’s Reaction</vt:lpstr>
      <vt:lpstr>IV. Exodus 9:27-32 Pharaoh’s Reaction</vt:lpstr>
      <vt:lpstr>PowerPoint Presentation</vt:lpstr>
      <vt:lpstr>PowerPoint Presentation</vt:lpstr>
      <vt:lpstr>IV. Exodus 9:27-32 Pharaoh’s Reaction</vt:lpstr>
      <vt:lpstr>IV. Exodus 9:27-32 Pharaoh’s Reaction</vt:lpstr>
      <vt:lpstr>PLAGUES’ MIRACULOUS NATURE</vt:lpstr>
      <vt:lpstr>IV. Exodus 9:27-32 Pharaoh’s Reaction</vt:lpstr>
      <vt:lpstr>IV. Exodus 9:27-32 Pharaoh’s Reaction</vt:lpstr>
      <vt:lpstr>Exodus 9:31-32 Plague’s Severity</vt:lpstr>
      <vt:lpstr>Exodus 9:31-32 Plague’s Severity</vt:lpstr>
      <vt:lpstr>Charles Ryrie Ryrie Study Bible, page 105</vt:lpstr>
      <vt:lpstr>Exodus 9:31-32 Plague’s Severity</vt:lpstr>
      <vt:lpstr>Charles Ryrie Ryrie Study Bible, page 105</vt:lpstr>
      <vt:lpstr>PowerPoint Presentation</vt:lpstr>
      <vt:lpstr>HAIL Exodus 9:13-35</vt:lpstr>
      <vt:lpstr>V. Exodus 9:33-35 Moses’ Reversal</vt:lpstr>
      <vt:lpstr>V. Exodus 9:33-35 Moses’ Reversal</vt:lpstr>
      <vt:lpstr>V. Exodus 9:33-35 Moses’ Reversal</vt:lpstr>
      <vt:lpstr>PowerPoint Presentation</vt:lpstr>
      <vt:lpstr>Charles Ryrie Ryrie Study Bible, page 96</vt:lpstr>
      <vt:lpstr>GOD HARDENING PHARAOH'S HEART</vt:lpstr>
      <vt:lpstr>V. Exodus 9:33-35 Moses’ Reversal</vt:lpstr>
      <vt:lpstr>Satan as Ruler of this World</vt:lpstr>
      <vt:lpstr>Names &amp; Titles Demonstrating Satan’s Post-Fall, Earthly Authority  (Job 1:7; 2:2; Luke 4:5-8; Rom. 8:19-22)</vt:lpstr>
      <vt:lpstr>PowerPoint Presentation</vt:lpstr>
      <vt:lpstr>PowerPoint Presentation</vt:lpstr>
      <vt:lpstr>PowerPoint Presentation</vt:lpstr>
      <vt:lpstr>PowerPoint Presentation</vt:lpstr>
      <vt:lpstr>Ultimate Exodus  (Rev 11:15)</vt:lpstr>
      <vt:lpstr>PowerPoint Presentation</vt:lpstr>
      <vt:lpstr>PowerPoint Presentation</vt:lpstr>
      <vt:lpstr>PowerPoint Presentation</vt:lpstr>
      <vt:lpstr>PowerPoint Presentation</vt:lpstr>
      <vt:lpstr>PowerPoint Presentation</vt:lpstr>
      <vt:lpstr>Areas of Systematic Theology</vt:lpstr>
      <vt:lpstr>Conclusion</vt:lpstr>
      <vt:lpstr>HAIL Exodus 9:13-35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034 Exodus 9v22-26</dc:title>
  <dc:subject>Exodus</dc:subject>
  <dc:creator>A. Woods</dc:creator>
  <dc:description>Modified by Jim McGowan</dc:description>
  <cp:lastModifiedBy>awoods@slbc.org</cp:lastModifiedBy>
  <cp:revision>1631</cp:revision>
  <cp:lastPrinted>2025-11-07T19:10:39Z</cp:lastPrinted>
  <dcterms:created xsi:type="dcterms:W3CDTF">2009-03-17T12:21:13Z</dcterms:created>
  <dcterms:modified xsi:type="dcterms:W3CDTF">2026-02-14T19:02:35Z</dcterms:modified>
</cp:coreProperties>
</file>