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6"/>
  </p:notesMasterIdLst>
  <p:handoutMasterIdLst>
    <p:handoutMasterId r:id="rId87"/>
  </p:handoutMasterIdLst>
  <p:sldIdLst>
    <p:sldId id="2018" r:id="rId2"/>
    <p:sldId id="2158" r:id="rId3"/>
    <p:sldId id="28018" r:id="rId4"/>
    <p:sldId id="2041" r:id="rId5"/>
    <p:sldId id="28375" r:id="rId6"/>
    <p:sldId id="28429" r:id="rId7"/>
    <p:sldId id="28476" r:id="rId8"/>
    <p:sldId id="28482" r:id="rId9"/>
    <p:sldId id="28483" r:id="rId10"/>
    <p:sldId id="28110" r:id="rId11"/>
    <p:sldId id="5497" r:id="rId12"/>
    <p:sldId id="28484" r:id="rId13"/>
    <p:sldId id="322" r:id="rId14"/>
    <p:sldId id="5260" r:id="rId15"/>
    <p:sldId id="28485" r:id="rId16"/>
    <p:sldId id="9339" r:id="rId17"/>
    <p:sldId id="5358" r:id="rId18"/>
    <p:sldId id="28477" r:id="rId19"/>
    <p:sldId id="28486" r:id="rId20"/>
    <p:sldId id="28487" r:id="rId21"/>
    <p:sldId id="10231" r:id="rId22"/>
    <p:sldId id="28488" r:id="rId23"/>
    <p:sldId id="28514" r:id="rId24"/>
    <p:sldId id="28510" r:id="rId25"/>
    <p:sldId id="28456" r:id="rId26"/>
    <p:sldId id="28511" r:id="rId27"/>
    <p:sldId id="5540" r:id="rId28"/>
    <p:sldId id="5538" r:id="rId29"/>
    <p:sldId id="3024" r:id="rId30"/>
    <p:sldId id="28489" r:id="rId31"/>
    <p:sldId id="4341" r:id="rId32"/>
    <p:sldId id="28490" r:id="rId33"/>
    <p:sldId id="28451" r:id="rId34"/>
    <p:sldId id="28491" r:id="rId35"/>
    <p:sldId id="28492" r:id="rId36"/>
    <p:sldId id="28478" r:id="rId37"/>
    <p:sldId id="28493" r:id="rId38"/>
    <p:sldId id="28515" r:id="rId39"/>
    <p:sldId id="27663" r:id="rId40"/>
    <p:sldId id="28516" r:id="rId41"/>
    <p:sldId id="28364" r:id="rId42"/>
    <p:sldId id="28517" r:id="rId43"/>
    <p:sldId id="28518" r:id="rId44"/>
    <p:sldId id="28455" r:id="rId45"/>
    <p:sldId id="28512" r:id="rId46"/>
    <p:sldId id="28479" r:id="rId47"/>
    <p:sldId id="28498" r:id="rId48"/>
    <p:sldId id="28499" r:id="rId49"/>
    <p:sldId id="5846" r:id="rId50"/>
    <p:sldId id="6926" r:id="rId51"/>
    <p:sldId id="28500" r:id="rId52"/>
    <p:sldId id="28501" r:id="rId53"/>
    <p:sldId id="2042" r:id="rId54"/>
    <p:sldId id="28502" r:id="rId55"/>
    <p:sldId id="28503" r:id="rId56"/>
    <p:sldId id="12371" r:id="rId57"/>
    <p:sldId id="28504" r:id="rId58"/>
    <p:sldId id="28011" r:id="rId59"/>
    <p:sldId id="28505" r:id="rId60"/>
    <p:sldId id="28513" r:id="rId61"/>
    <p:sldId id="28480" r:id="rId62"/>
    <p:sldId id="28506" r:id="rId63"/>
    <p:sldId id="28507" r:id="rId64"/>
    <p:sldId id="28508" r:id="rId65"/>
    <p:sldId id="28425" r:id="rId66"/>
    <p:sldId id="28373" r:id="rId67"/>
    <p:sldId id="28376" r:id="rId68"/>
    <p:sldId id="28509" r:id="rId69"/>
    <p:sldId id="6576" r:id="rId70"/>
    <p:sldId id="28462" r:id="rId71"/>
    <p:sldId id="1379" r:id="rId72"/>
    <p:sldId id="1354" r:id="rId73"/>
    <p:sldId id="4886" r:id="rId74"/>
    <p:sldId id="3738" r:id="rId75"/>
    <p:sldId id="5179" r:id="rId76"/>
    <p:sldId id="28365" r:id="rId77"/>
    <p:sldId id="28366" r:id="rId78"/>
    <p:sldId id="28367" r:id="rId79"/>
    <p:sldId id="28368" r:id="rId80"/>
    <p:sldId id="28474" r:id="rId81"/>
    <p:sldId id="372" r:id="rId82"/>
    <p:sldId id="28174" r:id="rId83"/>
    <p:sldId id="28481" r:id="rId84"/>
    <p:sldId id="27632" r:id="rId85"/>
  </p:sldIdLst>
  <p:sldSz cx="12192000" cy="6858000"/>
  <p:notesSz cx="7315200" cy="9601200"/>
  <p:custDataLst>
    <p:tags r:id="rId8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19" d="100"/>
          <a:sy n="119" d="100"/>
        </p:scale>
        <p:origin x="89" y="1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53" y="8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033 Exodus 9v13-35</a:t>
            </a:r>
          </a:p>
          <a:p>
            <a:pPr>
              <a:defRPr/>
            </a:pPr>
            <a:r>
              <a:rPr lang="en-US" sz="1500" dirty="0"/>
              <a:t>02-01-2026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2/7/26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79</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84</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38944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 id="2147483696"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God, the God of Israel (33:20)</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20574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edict (13)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judgment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purpose (15-16)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:13-16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9714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08F614-EAAC-084A-A322-0CDEC77A2A7D}"/>
              </a:ext>
            </a:extLst>
          </p:cNvPr>
          <p:cNvPicPr>
            <a:picLocks noChangeAspect="1"/>
          </p:cNvPicPr>
          <p:nvPr/>
        </p:nvPicPr>
        <p:blipFill>
          <a:blip r:embed="rId2"/>
          <a:stretch>
            <a:fillRect/>
          </a:stretch>
        </p:blipFill>
        <p:spPr>
          <a:xfrm>
            <a:off x="1641432" y="137160"/>
            <a:ext cx="8909136" cy="65836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defTabSz="685800" eaLnBrk="0" hangingPunct="0">
              <a:spcBef>
                <a:spcPts val="0"/>
              </a:spcBef>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
        <p:nvSpPr>
          <p:cNvPr id="4" name="Slide Number Placeholder 1">
            <a:extLst>
              <a:ext uri="{FF2B5EF4-FFF2-40B4-BE49-F238E27FC236}">
                <a16:creationId xmlns:a16="http://schemas.microsoft.com/office/drawing/2014/main" id="{8C9FC976-786F-10C7-3209-C13410CEE15E}"/>
              </a:ext>
            </a:extLst>
          </p:cNvPr>
          <p:cNvSpPr txBox="1">
            <a:spLocks/>
          </p:cNvSpPr>
          <p:nvPr/>
        </p:nvSpPr>
        <p:spPr>
          <a:xfrm>
            <a:off x="9448800" y="6248400"/>
            <a:ext cx="21336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eaLnBrk="1" hangingPunct="1">
              <a:defRPr/>
            </a:pPr>
            <a:fld id="{6C66F440-5D10-45D9-8CEF-05FCBC835039}" type="slidenum">
              <a:rPr lang="en-US" altLang="en-US" sz="2000" smtClean="0">
                <a:solidFill>
                  <a:srgbClr val="FFFFFF"/>
                </a:solidFill>
                <a:latin typeface="Calibri" panose="020F0502020204030204" pitchFamily="34" charset="0"/>
              </a:rPr>
              <a:pPr algn="r" eaLnBrk="1" hangingPunct="1">
                <a:defRPr/>
              </a:pPr>
              <a:t>14</a:t>
            </a:fld>
            <a:endParaRPr lang="en-US" alt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4046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20574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edict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judgment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purpose (15-16)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:13-16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647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eaLnBrk="0" hangingPunct="0">
              <a:spcBef>
                <a:spcPts val="0"/>
              </a:spcBef>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spcBef>
                <a:spcPts val="0"/>
              </a:spcBef>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1594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Culprit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Timing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Protection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Two Reactions (20-21)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Prediction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1684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Culprit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Timing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Protection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Two Reactions (20-21)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Prediction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4588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Font typeface="+mj-lt"/>
              <a:buAutoNum type="arabicPeriod"/>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Satan’s 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Culprit (17)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Timing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Protection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Two Reactions (20-21)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Prediction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381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a:t>
            </a:r>
            <a:r>
              <a:rPr lang="en-US" altLang="en-US" sz="2550">
                <a:latin typeface="Calibri" panose="020F0502020204030204" pitchFamily="34" charset="0"/>
                <a:ea typeface="Calibri" panose="020F0502020204030204" pitchFamily="34" charset="0"/>
                <a:cs typeface="Calibri" panose="020F0502020204030204" pitchFamily="34" charset="0"/>
              </a:rPr>
              <a:t>in Goshen </a:t>
            </a:r>
            <a:r>
              <a:rPr lang="en-US" altLang="en-US" sz="2550" dirty="0">
                <a:latin typeface="Calibri" panose="020F0502020204030204" pitchFamily="34" charset="0"/>
                <a:ea typeface="Calibri" panose="020F0502020204030204" pitchFamily="34" charset="0"/>
                <a:cs typeface="Calibri" panose="020F0502020204030204" pitchFamily="34" charset="0"/>
              </a:rPr>
              <a:t>(9:6)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3" name="Picture 2">
            <a:extLst>
              <a:ext uri="{FF2B5EF4-FFF2-40B4-BE49-F238E27FC236}">
                <a16:creationId xmlns:a16="http://schemas.microsoft.com/office/drawing/2014/main" id="{FF6DFE00-6C99-7C3A-E8FA-1617CF23399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6057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10517628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17443" y="1521901"/>
            <a:ext cx="10957115" cy="5107499"/>
          </a:xfrm>
        </p:spPr>
        <p:txBody>
          <a:bodyPr/>
          <a:lstStyle/>
          <a:p>
            <a:pPr marL="0" indent="0" algn="just">
              <a:buNone/>
            </a:pPr>
            <a:r>
              <a:rPr lang="en-US" b="1" i="0" u="none" strike="noStrike" dirty="0">
                <a:solidFill>
                  <a:srgbClr val="FFFFCC"/>
                </a:solidFill>
                <a:effectLst>
                  <a:outerShdw blurRad="38100" dist="38100" dir="2700000" algn="tl">
                    <a:srgbClr val="000000">
                      <a:alpha val="43137"/>
                    </a:srgbClr>
                  </a:outerShdw>
                </a:effectLst>
              </a:rPr>
              <a:t>9:</a:t>
            </a:r>
            <a:r>
              <a:rPr lang="en-US" b="1" dirty="0">
                <a:solidFill>
                  <a:srgbClr val="FFFFCC"/>
                </a:solidFill>
                <a:effectLst>
                  <a:outerShdw blurRad="38100" dist="38100" dir="2700000" algn="tl">
                    <a:srgbClr val="000000">
                      <a:alpha val="43137"/>
                    </a:srgbClr>
                  </a:outerShdw>
                </a:effectLst>
              </a:rPr>
              <a:t>18</a:t>
            </a:r>
            <a:r>
              <a:rPr lang="en-US" b="1" i="0" u="none" strike="noStrike"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 “The Egyptian deities challenged by the seventh plague would have been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a:t>
            </a:r>
            <a:r>
              <a:rPr lang="en-US" b="0" i="1" u="none" strike="noStrike" dirty="0">
                <a:effectLst>
                  <a:outerShdw blurRad="38100" dist="38100" dir="2700000" algn="tl">
                    <a:srgbClr val="000000">
                      <a:alpha val="43137"/>
                    </a:srgbClr>
                  </a:outerShdw>
                </a:effectLst>
              </a:rPr>
              <a:t>Set</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Isis</a:t>
            </a:r>
            <a:r>
              <a:rPr lang="en-US" b="0" i="0" u="none" strike="noStrike" dirty="0">
                <a:effectLst>
                  <a:outerShdw blurRad="38100" dist="38100" dir="2700000" algn="tl">
                    <a:srgbClr val="000000">
                      <a:alpha val="43137"/>
                    </a:srgbClr>
                  </a:outerShdw>
                </a:effectLst>
              </a:rPr>
              <a:t>, the respective god and goddess charged with providing weather conditions conducive to agriculture; and </a:t>
            </a:r>
            <a:r>
              <a:rPr lang="en-US" b="0" i="1" u="none" strike="noStrike" dirty="0" err="1">
                <a:effectLst>
                  <a:outerShdw blurRad="38100" dist="38100" dir="2700000" algn="tl">
                    <a:srgbClr val="000000">
                      <a:alpha val="43137"/>
                    </a:srgbClr>
                  </a:outerShdw>
                </a:effectLst>
              </a:rPr>
              <a:t>Osirus</a:t>
            </a:r>
            <a:r>
              <a:rPr lang="en-US" b="0" i="0" u="none" strike="noStrike" dirty="0">
                <a:effectLst>
                  <a:outerShdw blurRad="38100" dist="38100" dir="2700000" algn="tl">
                    <a:srgbClr val="000000">
                      <a:alpha val="43137"/>
                    </a:srgbClr>
                  </a:outerShdw>
                </a:effectLst>
              </a:rPr>
              <a:t>, the god charged with crop production.</a:t>
            </a:r>
            <a:r>
              <a:rPr lang="en-US" sz="2800" b="0" i="0" u="none" strike="noStrike"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752600" y="2286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95).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530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189FA-98BC-7FF9-7A81-3EF7D4B1BE4F}"/>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338051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514350">
              <a:spcBef>
                <a:spcPct val="0"/>
              </a:spcBef>
              <a:spcAft>
                <a:spcPts val="9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Jeremiah 30:7</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Jacob’s distress (Gen. 32:8; 35:10), But he will be saved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A206D-7EF5-4A71-AB1C-A8ECDC1045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53070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Culprit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Timing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Protection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Two Reactions (20-21)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Prediction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318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Culprit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Timing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The Protection (19)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Two Reactions (20-21)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Prediction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600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9:20-21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Two Reactions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Believers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20)</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Unbelievers (21)</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67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9:20-21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Two Reactions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Believers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Unbelievers (21)</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7420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9:20-21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Two Reactions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1524000" y="2057399"/>
            <a:ext cx="7174441"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Believers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20)</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Unbelievers (21)</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183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254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855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1317-A2BC-EC89-707A-73F5DD2E55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1489036-F99D-5C89-FD97-A617CC30B989}"/>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DA505DAF-B873-A504-3CE4-32C0C43C8ED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F5ABB28A-B0F8-E29A-5650-D325C6A0FB5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267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D077-26F6-A775-19B7-2BB2CE726D4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3E4F905-4234-BB03-5A3E-6930EFD7693E}"/>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5A540145-DBE6-190E-E5C0-440C49253C1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C8579D43-21BF-6B06-9C0B-7B55DD498CE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60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1FA21-9245-3AC5-66DF-60EEC1695D7E}"/>
              </a:ext>
            </a:extLst>
          </p:cNvPr>
          <p:cNvPicPr>
            <a:picLocks noChangeAspect="1"/>
          </p:cNvPicPr>
          <p:nvPr/>
        </p:nvPicPr>
        <p:blipFill>
          <a:blip r:embed="rId2"/>
          <a:stretch>
            <a:fillRect/>
          </a:stretch>
        </p:blipFill>
        <p:spPr>
          <a:xfrm>
            <a:off x="609600" y="0"/>
            <a:ext cx="10972800" cy="6243247"/>
          </a:xfrm>
          <a:prstGeom prst="rect">
            <a:avLst/>
          </a:prstGeom>
        </p:spPr>
      </p:pic>
    </p:spTree>
    <p:extLst>
      <p:ext uri="{BB962C8B-B14F-4D97-AF65-F5344CB8AC3E}">
        <p14:creationId xmlns:p14="http://schemas.microsoft.com/office/powerpoint/2010/main" val="187809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EE99-3B01-D4E3-905C-562BBF930C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4433B1D-D937-CDCE-627A-BE0D39F96E0A}"/>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2241A1DE-A47B-22E4-8617-7C07B310574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5F638489-14DF-4292-0439-42D0466E85F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016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F9AD-D5E2-1EE2-4D5D-4D2C32360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022592-72C5-64F6-3DDF-D0A0D3A06BFA}"/>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Instructions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(24-25)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Limitation (26)</a:t>
            </a:r>
          </a:p>
        </p:txBody>
      </p:sp>
      <p:sp>
        <p:nvSpPr>
          <p:cNvPr id="4" name="Rectangle 2">
            <a:extLst>
              <a:ext uri="{FF2B5EF4-FFF2-40B4-BE49-F238E27FC236}">
                <a16:creationId xmlns:a16="http://schemas.microsoft.com/office/drawing/2014/main" id="{586EA602-EB1B-F035-4E20-46DCDFB8B20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:22–26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Prophecy’s Fulfillment</a:t>
            </a:r>
          </a:p>
        </p:txBody>
      </p:sp>
      <p:pic>
        <p:nvPicPr>
          <p:cNvPr id="3" name="Picture 2">
            <a:extLst>
              <a:ext uri="{FF2B5EF4-FFF2-40B4-BE49-F238E27FC236}">
                <a16:creationId xmlns:a16="http://schemas.microsoft.com/office/drawing/2014/main" id="{C34A7E41-B994-49E0-93A1-6E6333C7172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7817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2747189" y="1577108"/>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a:t>
            </a:r>
            <a:r>
              <a:rPr lang="en-US" altLang="en-US">
                <a:effectLst>
                  <a:outerShdw blurRad="38100" dist="38100" dir="2700000" algn="tl">
                    <a:srgbClr val="000000">
                      <a:alpha val="43137"/>
                    </a:srgbClr>
                  </a:outerShdw>
                </a:effectLst>
              </a:rPr>
              <a:t>; 9:4, </a:t>
            </a:r>
            <a:r>
              <a:rPr lang="en-US" altLang="en-US" dirty="0">
                <a:effectLst>
                  <a:outerShdw blurRad="38100" dist="38100" dir="2700000" algn="tl">
                    <a:srgbClr val="000000">
                      <a:alpha val="43137"/>
                    </a:srgbClr>
                  </a:outerShdw>
                </a:effectLst>
              </a:rPr>
              <a:t>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3298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3992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4271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6913-08F4-3ED9-C4A5-60A3E96E4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01752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818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5611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a:t>
            </a:r>
            <a:r>
              <a:rPr lang="en-US" altLang="en-US" sz="2550">
                <a:latin typeface="Calibri" panose="020F0502020204030204" pitchFamily="34" charset="0"/>
                <a:ea typeface="Calibri" panose="020F0502020204030204" pitchFamily="34" charset="0"/>
                <a:cs typeface="Calibri" panose="020F0502020204030204" pitchFamily="34" charset="0"/>
              </a:rPr>
              <a:t>in Goshen </a:t>
            </a:r>
            <a:r>
              <a:rPr lang="en-US" altLang="en-US" sz="2550" dirty="0">
                <a:latin typeface="Calibri" panose="020F0502020204030204" pitchFamily="34" charset="0"/>
                <a:ea typeface="Calibri" panose="020F0502020204030204" pitchFamily="34" charset="0"/>
                <a:cs typeface="Calibri" panose="020F0502020204030204" pitchFamily="34" charset="0"/>
              </a:rPr>
              <a:t>(9:6)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3" name="Picture 2">
            <a:extLst>
              <a:ext uri="{FF2B5EF4-FFF2-40B4-BE49-F238E27FC236}">
                <a16:creationId xmlns:a16="http://schemas.microsoft.com/office/drawing/2014/main" id="{FF6DFE00-6C99-7C3A-E8FA-1617CF23399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19050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Insincerity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9403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19050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Alleged Repentance (27)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Insincerity (30)</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(31-32)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Reaction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724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20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865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11430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Exodus 9:31-32 - </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9:31 That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barley</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was ripe and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flax</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in blossom indicates that the plague of hail was in January. Also, from January to April cattle were usually outdoors (cf. vv. 20–21). 9:32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wheat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and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spelt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 inferior kind of wheat) were not harmed at this time because they ripen a month or so later </a:t>
            </a:r>
            <a:r>
              <a:rPr lang="en-US" b="0"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(but see 10:5).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a:t>
            </a:r>
            <a:r>
              <a:rPr lang="en-US" sz="2000" dirty="0">
                <a:solidFill>
                  <a:schemeClr val="tx1"/>
                </a:solidFill>
                <a:cs typeface="Calibri" panose="020F0502020204030204" pitchFamily="34" charset="0"/>
              </a:rPr>
              <a:t>105</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3240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Exodus 9:31-32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Plague’s Severity</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Early crop (31)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Late crop (32)</a:t>
            </a:r>
          </a:p>
        </p:txBody>
      </p:sp>
      <p:pic>
        <p:nvPicPr>
          <p:cNvPr id="4" name="Picture 3">
            <a:extLst>
              <a:ext uri="{FF2B5EF4-FFF2-40B4-BE49-F238E27FC236}">
                <a16:creationId xmlns:a16="http://schemas.microsoft.com/office/drawing/2014/main" id="{455985A2-A5CA-ADA8-D710-7B5667F5D7A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73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61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11430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Exodus 9:31-32 - </a:t>
            </a: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9:31 That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barley</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was ripe and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flax</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in blossom indicates that the plague of hail was in January. Also, from January to April cattle were usually outdoors (cf. vv. 20–21). 9:32 The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wheat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and </a:t>
            </a:r>
            <a:r>
              <a:rPr lang="en-US" i="1"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spelt</a:t>
            </a:r>
            <a:r>
              <a:rPr lang="en-US"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(an inferior kind of wheat) were not harmed at this time because they ripen a month or so later </a:t>
            </a:r>
            <a:r>
              <a:rPr lang="en-US" b="0" i="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(but see 10:5).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a:t>
            </a:r>
            <a:r>
              <a:rPr lang="en-US" sz="2000" dirty="0">
                <a:solidFill>
                  <a:schemeClr val="tx1"/>
                </a:solidFill>
                <a:cs typeface="Calibri" panose="020F0502020204030204" pitchFamily="34" charset="0"/>
              </a:rPr>
              <a:t>105</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226592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3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69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7179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850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543801" cy="3581400"/>
          </a:xfrm>
        </p:spPr>
        <p:txBody>
          <a:bodyPr/>
          <a:lstStyle/>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dirty="0" err="1">
                <a:latin typeface="Calibri" panose="020F0502020204030204" pitchFamily="34" charset="0"/>
                <a:ea typeface="Calibri" panose="020F0502020204030204" pitchFamily="34" charset="0"/>
                <a:cs typeface="Calibri" panose="020F0502020204030204" pitchFamily="34" charset="0"/>
              </a:rPr>
              <a:t>Exod</a:t>
            </a:r>
            <a:r>
              <a:rPr lang="en-US"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787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948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245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edict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judgment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purpose (15-16)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:13-16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2275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37880038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914400"/>
            <a:ext cx="8458200" cy="5791200"/>
          </a:xfrm>
        </p:spPr>
        <p:txBody>
          <a:bodyPr/>
          <a:lstStyle/>
          <a:p>
            <a:pPr marL="457200" indent="-454025">
              <a:spcBef>
                <a:spcPts val="0"/>
              </a:spcBef>
              <a:spcAft>
                <a:spcPts val="900"/>
              </a:spcAft>
            </a:pPr>
            <a:r>
              <a:rPr lang="en-US" altLang="en-US" sz="3000" dirty="0">
                <a:effectLst>
                  <a:outerShdw blurRad="38100" dist="38100" dir="2700000" algn="tl">
                    <a:srgbClr val="000000">
                      <a:alpha val="43137"/>
                    </a:srgbClr>
                  </a:outerShdw>
                </a:effectLst>
              </a:rPr>
              <a:t>Prolegomena – Introduction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Theology – Study of God</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Christology – Study of Christ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Pneumatology – Study of the Holy Spirit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Anthropology – Study of Man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Hamartiology – Study of sin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Soteriology – Study of salvation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Angelology – Study of angels</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Ecclesiology – Study of the Church</a:t>
            </a:r>
          </a:p>
          <a:p>
            <a:pPr marL="457200" indent="-454025">
              <a:spcBef>
                <a:spcPts val="0"/>
              </a:spcBef>
              <a:spcAft>
                <a:spcPts val="900"/>
              </a:spcAft>
            </a:pPr>
            <a:r>
              <a:rPr lang="en-US" altLang="en-US" sz="3000" b="1" u="sng" dirty="0">
                <a:solidFill>
                  <a:srgbClr val="FFFFCC"/>
                </a:solidFill>
                <a:effectLst>
                  <a:outerShdw blurRad="38100" dist="38100" dir="2700000" algn="tl">
                    <a:srgbClr val="000000">
                      <a:alpha val="43137"/>
                    </a:srgbClr>
                  </a:outerShdw>
                </a:effectLst>
              </a:rPr>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962401"/>
            <a:ext cx="28194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8700" y="1143001"/>
            <a:ext cx="3009900" cy="1249363"/>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8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20574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edict (13)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judgment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purpose (15-16)</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:13-16</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017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14127</TotalTime>
  <Words>3822</Words>
  <Application>Microsoft Office PowerPoint</Application>
  <PresentationFormat>Widescreen</PresentationFormat>
  <Paragraphs>528</Paragraphs>
  <Slides>84</Slides>
  <Notes>6</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Azure</vt:lpstr>
      <vt:lpstr>PowerPoint Presentation</vt:lpstr>
      <vt:lpstr>EXODUS STRUCTURE/OUTLINE</vt:lpstr>
      <vt:lpstr>REDEMPTION (1:1–12:30)</vt:lpstr>
      <vt:lpstr>TEN PLAGUES REDEMPTION (7:14–12:30)</vt:lpstr>
      <vt:lpstr>PowerPoint Presentation</vt:lpstr>
      <vt:lpstr>HAIL Exodus 9:13-35</vt:lpstr>
      <vt:lpstr>HAIL Exodus 9:13-35</vt:lpstr>
      <vt:lpstr>I. Exodus 9:13-16 God’s Instructions</vt:lpstr>
      <vt:lpstr>I. Exodus 9:13-16 God’s Instructions</vt:lpstr>
      <vt:lpstr>Names for God in Genesis</vt:lpstr>
      <vt:lpstr>PowerPoint Presentation</vt:lpstr>
      <vt:lpstr>I. Exodus 9:13-16 God’s Instructions</vt:lpstr>
      <vt:lpstr>PowerPoint Presentation</vt:lpstr>
      <vt:lpstr>PowerPoint Presentation</vt:lpstr>
      <vt:lpstr>I. Exodus 9:13-16 God’s Instructions</vt:lpstr>
      <vt:lpstr>PowerPoint Presentation</vt:lpstr>
      <vt:lpstr>PowerPoint Presentation</vt:lpstr>
      <vt:lpstr>HAIL Exodus 9:13-35</vt:lpstr>
      <vt:lpstr>II. Exodus 9:17-21 God’s Prediction</vt:lpstr>
      <vt:lpstr>II. Exodus 9:17-21 God’s Prediction</vt:lpstr>
      <vt:lpstr>PowerPoint Presentation</vt:lpstr>
      <vt:lpstr>II. Exodus 9:17-21 God’s Prediction</vt:lpstr>
      <vt:lpstr>PLAGUES’ MIRACULOUS NATURE</vt:lpstr>
      <vt:lpstr>PowerPoint Presentation</vt:lpstr>
      <vt:lpstr>PowerPoint Presentation</vt:lpstr>
      <vt:lpstr>PowerPoint Presentation</vt:lpstr>
      <vt:lpstr>PowerPoint Presentation</vt:lpstr>
      <vt:lpstr>PowerPoint Presentation</vt:lpstr>
      <vt:lpstr>PowerPoint Presentation</vt:lpstr>
      <vt:lpstr>II. Exodus 9:17-21 God’s Prediction</vt:lpstr>
      <vt:lpstr>PowerPoint Presentation</vt:lpstr>
      <vt:lpstr>II. Exodus 9:17-21 God’s Prediction</vt:lpstr>
      <vt:lpstr>Exodus 9:20-21 Two Reactions</vt:lpstr>
      <vt:lpstr>Exodus 9:20-21 Two Reactions</vt:lpstr>
      <vt:lpstr>Exodus 9:20-21 Two Reactions</vt:lpstr>
      <vt:lpstr>HAIL Exodus 9:13-35</vt:lpstr>
      <vt:lpstr>III. Exodus 9:22–26 Prophecy’s Fulfillment</vt:lpstr>
      <vt:lpstr>III. Exodus 9:22–26 Prophecy’s Fulfillment</vt:lpstr>
      <vt:lpstr>PowerPoint Presentation</vt:lpstr>
      <vt:lpstr>III. Exodus 9:22–26 Prophecy’s Fulfillment</vt:lpstr>
      <vt:lpstr>PowerPoint Presentation</vt:lpstr>
      <vt:lpstr>III. Exodus 9:22–26 Prophecy’s Fulfillment</vt:lpstr>
      <vt:lpstr>III. Exodus 9:22–26 Prophecy’s Fulfillment</vt:lpstr>
      <vt:lpstr>PowerPoint Presentation</vt:lpstr>
      <vt:lpstr>PowerPoint Presentation</vt:lpstr>
      <vt:lpstr>HAIL Exodus 9:13-35</vt:lpstr>
      <vt:lpstr>IV. Exodus 9:27-32 Pharaoh’s Reaction</vt:lpstr>
      <vt:lpstr>IV. Exodus 9:27-32 Pharaoh’s Reaction</vt:lpstr>
      <vt:lpstr>PowerPoint Presentation</vt:lpstr>
      <vt:lpstr>PowerPoint Presentation</vt:lpstr>
      <vt:lpstr>IV. Exodus 9:27-32 Pharaoh’s Reaction</vt:lpstr>
      <vt:lpstr>IV. Exodus 9:27-32 Pharaoh’s Reaction</vt:lpstr>
      <vt:lpstr>PLAGUES’ MIRACULOUS NATURE</vt:lpstr>
      <vt:lpstr>IV. Exodus 9:27-32 Pharaoh’s Reaction</vt:lpstr>
      <vt:lpstr>IV. Exodus 9:27-32 Pharaoh’s Reaction</vt:lpstr>
      <vt:lpstr>Exodus 9:31-32 Plague’s Severity</vt:lpstr>
      <vt:lpstr>Exodus 9:31-32 Plague’s Severity</vt:lpstr>
      <vt:lpstr>Charles Ryrie Ryrie Study Bible, page 105</vt:lpstr>
      <vt:lpstr>Exodus 9:31-32 Plague’s Severity</vt:lpstr>
      <vt:lpstr>Charles Ryrie Ryrie Study Bible, page 105</vt:lpstr>
      <vt:lpstr>HAIL Exodus 9:13-35</vt:lpstr>
      <vt:lpstr>V. Exodus 9:33-35 Moses’ Reversal</vt:lpstr>
      <vt:lpstr>V. Exodus 9:33-35 Moses’ Reversal</vt:lpstr>
      <vt:lpstr>V. Exodus 9:33-35 Moses’ Reversal</vt:lpstr>
      <vt:lpstr>PowerPoint Presentation</vt:lpstr>
      <vt:lpstr>Charles Ryrie Ryrie Study Bible, page 96</vt:lpstr>
      <vt:lpstr>GOD HARDENING PHARAOH'S HEART</vt:lpstr>
      <vt:lpstr>V. Exodus 9:33-35 Moses’ Reversal</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Areas of Systematic Theology</vt:lpstr>
      <vt:lpstr>Conclusion</vt:lpstr>
      <vt:lpstr>HAIL Exodus 9:13-35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033 Exodus 9v13-35</dc:title>
  <dc:subject>Exodus</dc:subject>
  <dc:creator>A. Woods</dc:creator>
  <dc:description>Modified by Jim McGowan</dc:description>
  <cp:lastModifiedBy>awoods@slbc.org</cp:lastModifiedBy>
  <cp:revision>1623</cp:revision>
  <cp:lastPrinted>2025-11-07T19:10:39Z</cp:lastPrinted>
  <dcterms:created xsi:type="dcterms:W3CDTF">2009-03-17T12:21:13Z</dcterms:created>
  <dcterms:modified xsi:type="dcterms:W3CDTF">2026-02-07T21:58:16Z</dcterms:modified>
</cp:coreProperties>
</file>