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ink/ink4.xml" ContentType="application/inkml+xml"/>
  <Override PartName="/ppt/ink/ink5.xml" ContentType="application/inkml+xml"/>
  <Override PartName="/ppt/ink/ink6.xml" ContentType="application/inkml+xml"/>
  <Override PartName="/ppt/notesSlides/notesSlide3.xml" ContentType="application/vnd.openxmlformats-officedocument.presentationml.notesSlide+xml"/>
  <Override PartName="/ppt/ink/ink7.xml" ContentType="application/inkml+xml"/>
  <Override PartName="/ppt/ink/ink8.xml" ContentType="application/inkml+xml"/>
  <Override PartName="/ppt/ink/ink9.xml" ContentType="application/inkml+xml"/>
  <Override PartName="/ppt/notesSlides/notesSlide4.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notesSlides/notesSlide5.xml" ContentType="application/vnd.openxmlformats-officedocument.presentationml.notesSlide+xml"/>
  <Override PartName="/ppt/ink/ink13.xml" ContentType="application/inkml+xml"/>
  <Override PartName="/ppt/ink/ink14.xml" ContentType="application/inkml+xml"/>
  <Override PartName="/ppt/ink/ink15.xml" ContentType="application/inkml+xml"/>
  <Override PartName="/ppt/notesSlides/notesSlide6.xml" ContentType="application/vnd.openxmlformats-officedocument.presentationml.notesSlide+xml"/>
  <Override PartName="/ppt/ink/ink16.xml" ContentType="application/inkml+xml"/>
  <Override PartName="/ppt/ink/ink17.xml" ContentType="application/inkml+xml"/>
  <Override PartName="/ppt/ink/ink18.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36"/>
  </p:notesMasterIdLst>
  <p:handoutMasterIdLst>
    <p:handoutMasterId r:id="rId137"/>
  </p:handoutMasterIdLst>
  <p:sldIdLst>
    <p:sldId id="7044" r:id="rId2"/>
    <p:sldId id="7045" r:id="rId3"/>
    <p:sldId id="7046" r:id="rId4"/>
    <p:sldId id="7047" r:id="rId5"/>
    <p:sldId id="7048" r:id="rId6"/>
    <p:sldId id="7049" r:id="rId7"/>
    <p:sldId id="2090" r:id="rId8"/>
    <p:sldId id="7052" r:id="rId9"/>
    <p:sldId id="6897" r:id="rId10"/>
    <p:sldId id="2077" r:id="rId11"/>
    <p:sldId id="6899" r:id="rId12"/>
    <p:sldId id="7053" r:id="rId13"/>
    <p:sldId id="2331" r:id="rId14"/>
    <p:sldId id="7054" r:id="rId15"/>
    <p:sldId id="7055" r:id="rId16"/>
    <p:sldId id="7089" r:id="rId17"/>
    <p:sldId id="7090" r:id="rId18"/>
    <p:sldId id="7091" r:id="rId19"/>
    <p:sldId id="7092" r:id="rId20"/>
    <p:sldId id="7093" r:id="rId21"/>
    <p:sldId id="7094" r:id="rId22"/>
    <p:sldId id="7095" r:id="rId23"/>
    <p:sldId id="7096" r:id="rId24"/>
    <p:sldId id="7097" r:id="rId25"/>
    <p:sldId id="7098" r:id="rId26"/>
    <p:sldId id="7099" r:id="rId27"/>
    <p:sldId id="7100" r:id="rId28"/>
    <p:sldId id="7101" r:id="rId29"/>
    <p:sldId id="7102" r:id="rId30"/>
    <p:sldId id="7128" r:id="rId31"/>
    <p:sldId id="7129" r:id="rId32"/>
    <p:sldId id="6906" r:id="rId33"/>
    <p:sldId id="7130" r:id="rId34"/>
    <p:sldId id="7131" r:id="rId35"/>
    <p:sldId id="7132" r:id="rId36"/>
    <p:sldId id="7133" r:id="rId37"/>
    <p:sldId id="7134" r:id="rId38"/>
    <p:sldId id="6986" r:id="rId39"/>
    <p:sldId id="7135" r:id="rId40"/>
    <p:sldId id="7136" r:id="rId41"/>
    <p:sldId id="1657" r:id="rId42"/>
    <p:sldId id="7137" r:id="rId43"/>
    <p:sldId id="7138" r:id="rId44"/>
    <p:sldId id="7139" r:id="rId45"/>
    <p:sldId id="7140" r:id="rId46"/>
    <p:sldId id="7141" r:id="rId47"/>
    <p:sldId id="7142" r:id="rId48"/>
    <p:sldId id="7143" r:id="rId49"/>
    <p:sldId id="7144" r:id="rId50"/>
    <p:sldId id="7145" r:id="rId51"/>
    <p:sldId id="7146" r:id="rId52"/>
    <p:sldId id="7147" r:id="rId53"/>
    <p:sldId id="7148" r:id="rId54"/>
    <p:sldId id="7149" r:id="rId55"/>
    <p:sldId id="5608" r:id="rId56"/>
    <p:sldId id="2052" r:id="rId57"/>
    <p:sldId id="7156" r:id="rId58"/>
    <p:sldId id="7150" r:id="rId59"/>
    <p:sldId id="7151" r:id="rId60"/>
    <p:sldId id="7152" r:id="rId61"/>
    <p:sldId id="950" r:id="rId62"/>
    <p:sldId id="7153" r:id="rId63"/>
    <p:sldId id="7154" r:id="rId64"/>
    <p:sldId id="7155" r:id="rId65"/>
    <p:sldId id="7157" r:id="rId66"/>
    <p:sldId id="7104" r:id="rId67"/>
    <p:sldId id="7158" r:id="rId68"/>
    <p:sldId id="7159" r:id="rId69"/>
    <p:sldId id="7160" r:id="rId70"/>
    <p:sldId id="7105" r:id="rId71"/>
    <p:sldId id="6825" r:id="rId72"/>
    <p:sldId id="7161" r:id="rId73"/>
    <p:sldId id="6826" r:id="rId74"/>
    <p:sldId id="1988" r:id="rId75"/>
    <p:sldId id="7106" r:id="rId76"/>
    <p:sldId id="7107" r:id="rId77"/>
    <p:sldId id="6878" r:id="rId78"/>
    <p:sldId id="7162" r:id="rId79"/>
    <p:sldId id="7163" r:id="rId80"/>
    <p:sldId id="7108" r:id="rId81"/>
    <p:sldId id="2141" r:id="rId82"/>
    <p:sldId id="7164" r:id="rId83"/>
    <p:sldId id="7165" r:id="rId84"/>
    <p:sldId id="6498" r:id="rId85"/>
    <p:sldId id="7166" r:id="rId86"/>
    <p:sldId id="7110" r:id="rId87"/>
    <p:sldId id="7167" r:id="rId88"/>
    <p:sldId id="5226" r:id="rId89"/>
    <p:sldId id="7168" r:id="rId90"/>
    <p:sldId id="7169" r:id="rId91"/>
    <p:sldId id="7188" r:id="rId92"/>
    <p:sldId id="7170" r:id="rId93"/>
    <p:sldId id="7189" r:id="rId94"/>
    <p:sldId id="6543" r:id="rId95"/>
    <p:sldId id="7171" r:id="rId96"/>
    <p:sldId id="1259" r:id="rId97"/>
    <p:sldId id="7111" r:id="rId98"/>
    <p:sldId id="7172" r:id="rId99"/>
    <p:sldId id="7112" r:id="rId100"/>
    <p:sldId id="7173" r:id="rId101"/>
    <p:sldId id="7174" r:id="rId102"/>
    <p:sldId id="7175" r:id="rId103"/>
    <p:sldId id="7176" r:id="rId104"/>
    <p:sldId id="7177" r:id="rId105"/>
    <p:sldId id="7178" r:id="rId106"/>
    <p:sldId id="7179" r:id="rId107"/>
    <p:sldId id="7114" r:id="rId108"/>
    <p:sldId id="7115" r:id="rId109"/>
    <p:sldId id="7113" r:id="rId110"/>
    <p:sldId id="7180" r:id="rId111"/>
    <p:sldId id="6873" r:id="rId112"/>
    <p:sldId id="7181" r:id="rId113"/>
    <p:sldId id="7116" r:id="rId114"/>
    <p:sldId id="7182" r:id="rId115"/>
    <p:sldId id="7183" r:id="rId116"/>
    <p:sldId id="7120" r:id="rId117"/>
    <p:sldId id="7184" r:id="rId118"/>
    <p:sldId id="7121" r:id="rId119"/>
    <p:sldId id="7117" r:id="rId120"/>
    <p:sldId id="2153" r:id="rId121"/>
    <p:sldId id="7185" r:id="rId122"/>
    <p:sldId id="7186" r:id="rId123"/>
    <p:sldId id="7187" r:id="rId124"/>
    <p:sldId id="7015" r:id="rId125"/>
    <p:sldId id="7014" r:id="rId126"/>
    <p:sldId id="7118" r:id="rId127"/>
    <p:sldId id="272" r:id="rId128"/>
    <p:sldId id="7119" r:id="rId129"/>
    <p:sldId id="7122" r:id="rId130"/>
    <p:sldId id="2033" r:id="rId131"/>
    <p:sldId id="7123" r:id="rId132"/>
    <p:sldId id="7124" r:id="rId133"/>
    <p:sldId id="7125" r:id="rId134"/>
    <p:sldId id="6956" r:id="rId135"/>
  </p:sldIdLst>
  <p:sldSz cx="9144000" cy="6858000" type="screen4x3"/>
  <p:notesSz cx="7315200" cy="9601200"/>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CC"/>
    <a:srgbClr val="000066"/>
    <a:srgbClr val="FFCCFF"/>
    <a:srgbClr val="0000FF"/>
    <a:srgbClr val="FFFF99"/>
    <a:srgbClr val="0099FF"/>
    <a:srgbClr val="FFFF00"/>
    <a:srgbClr val="A50021"/>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42" autoAdjust="0"/>
    <p:restoredTop sz="96778" autoAdjust="0"/>
  </p:normalViewPr>
  <p:slideViewPr>
    <p:cSldViewPr>
      <p:cViewPr varScale="1">
        <p:scale>
          <a:sx n="46" d="100"/>
          <a:sy n="46" d="100"/>
        </p:scale>
        <p:origin x="164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2" d="100"/>
          <a:sy n="82" d="100"/>
        </p:scale>
        <p:origin x="3744" y="4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presProps" Target="presProps.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600" dirty="0"/>
              <a:t>Dr. Andy Woods</a:t>
            </a:r>
          </a:p>
          <a:p>
            <a:pPr>
              <a:defRPr/>
            </a:pPr>
            <a:r>
              <a:rPr lang="en-US" sz="1600" dirty="0"/>
              <a:t>Genesis 025 - 6v4-22 </a:t>
            </a:r>
          </a:p>
          <a:p>
            <a:pPr>
              <a:defRPr/>
            </a:pPr>
            <a:r>
              <a:rPr lang="en-US" sz="1600" dirty="0"/>
              <a:t>02-14-2021</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089"/>
    </inkml:context>
    <inkml:brush xml:id="br0">
      <inkml:brushProperty name="width" value="0.05" units="cm"/>
      <inkml:brushProperty name="height" value="0.05" units="cm"/>
    </inkml:brush>
  </inkml:definitions>
  <inkml:trace contextRef="#ctx0" brushRef="#br0">17 17 3456,'-10'0'762,"6"0"-329,2 0-216,2 0-44,-1 0-48,1 0-48,0 0-49,0 0-104,0 0-47,0 0 76,0 0-13,0 0-48,0 0-120,1 0-48,1 0 35,2-1 14,-1 1-33,-2-1 211,-1 1-1,1 0 1,-1 0-1,0-1 1,1 1-1,-1 0 1,1-1 0,-1 1-1,0-1 1,1 1-1,-1 0 1,0-1-1,0 1 1,1-1-1,-1 1 1,0-1-1,0 1 1,0-1-1,1 1 1,-1-1-1,0 1 1,0-1-1,0 1 1,0-1-1,0 1 1,0-1-1,0 1 1,0-1 49,0-2-458,3 3 36,10 0-362</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1:30.263"/>
    </inkml:context>
    <inkml:brush xml:id="br0">
      <inkml:brushProperty name="width" value="0.05" units="cm"/>
      <inkml:brushProperty name="height" value="0.05" units="cm"/>
    </inkml:brush>
  </inkml:definitions>
  <inkml:trace contextRef="#ctx0" brushRef="#br0">0 1 3456,'0'0'817,"0"0"-354,0 0-234,0 0-64,0 0-81,0 0-98,0 0-75,0 0-59,1 0-90,1 0-194,18 0-1378,-12 0 1098,-6 0-323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8-02-18T17:45:00.125"/>
    </inkml:context>
    <inkml:brush xml:id="br0">
      <inkml:brushProperty name="width" value="0.05" units="cm"/>
      <inkml:brushProperty name="height" value="0.05" units="cm"/>
    </inkml:brush>
  </inkml:definitions>
  <inkml:trace contextRef="#ctx0" brushRef="#br0">84 18 5376,'-7'0'745,"2"0"-148,-1 0-100,2-1-90,0 0-79,1 0-71,1-2-59,0 0-50,2-2-40,0 5-97,0 0-1,0 0 1,0 0 0,0-1-1,0 1 1,0 0 0,0 0-1,0 0 1,0 0 0,0 0-1,0 0 1,0 0 0,0 0-1,0 0 1,0-1 0,0 1-1,0 0 1,0 0 0,0 0-1,0 0 1,0 0 0,0 0-1,0 0 1,0 0 0,0 0-1,0 0 1,-1 0 0,1-1-1,0 1 1,0 0 0,0 0-1,0 0 1,0 0 0,0 0-1,0 0 1,0 0 0,0 0-1,0 0 1,0 0 0,0 0-1,-1 0 1,1 0 0,0 0-1,0 0 1,0 0 0,0 0-1,0 0 1,0 0 0,0 0-1,0 0 1,0 0 0,-1 0-1,1 0 1,0 0 0,0 0-1,0 0 1,0 0-11,-3 0 161,-9 0 316,9 0-357,-1 0-36,0 0-53,3 0-66,0 0-40,-1 0-15,2 0-55,-1 0-105,-1 0-7,-1 0 45,0 0-38,-2 0-333,2 0-86,3 0 285,0 0-46,0 0-361,0 0-540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2/7/2026</a:t>
            </a:fld>
            <a:endParaRPr lang="en-US"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Dr. Andy Woods</a:t>
            </a:r>
          </a:p>
        </p:txBody>
      </p:sp>
      <p:sp>
        <p:nvSpPr>
          <p:cNvPr id="5" name="Date Placeholder 4"/>
          <p:cNvSpPr>
            <a:spLocks noGrp="1"/>
          </p:cNvSpPr>
          <p:nvPr>
            <p:ph type="dt" idx="11"/>
          </p:nvPr>
        </p:nvSpPr>
        <p:spPr/>
        <p:txBody>
          <a:bodyPr/>
          <a:lstStyle/>
          <a:p>
            <a:pPr>
              <a:defRPr/>
            </a:pPr>
            <a:r>
              <a:rPr lang="en-US" dirty="0"/>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19</a:t>
            </a:fld>
            <a:endParaRPr lang="en-US" altLang="en-US" dirty="0"/>
          </a:p>
        </p:txBody>
      </p:sp>
    </p:spTree>
    <p:extLst>
      <p:ext uri="{BB962C8B-B14F-4D97-AF65-F5344CB8AC3E}">
        <p14:creationId xmlns:p14="http://schemas.microsoft.com/office/powerpoint/2010/main" val="3895645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Dr. Andy Woods</a:t>
            </a:r>
          </a:p>
        </p:txBody>
      </p:sp>
      <p:sp>
        <p:nvSpPr>
          <p:cNvPr id="5" name="Date Placeholder 4"/>
          <p:cNvSpPr>
            <a:spLocks noGrp="1"/>
          </p:cNvSpPr>
          <p:nvPr>
            <p:ph type="dt" idx="11"/>
          </p:nvPr>
        </p:nvSpPr>
        <p:spPr/>
        <p:txBody>
          <a:bodyPr/>
          <a:lstStyle/>
          <a:p>
            <a:pPr>
              <a:defRPr/>
            </a:pPr>
            <a:r>
              <a:rPr lang="en-US" dirty="0"/>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20</a:t>
            </a:fld>
            <a:endParaRPr lang="en-US" altLang="en-US" dirty="0"/>
          </a:p>
        </p:txBody>
      </p:sp>
    </p:spTree>
    <p:extLst>
      <p:ext uri="{BB962C8B-B14F-4D97-AF65-F5344CB8AC3E}">
        <p14:creationId xmlns:p14="http://schemas.microsoft.com/office/powerpoint/2010/main" val="33468318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Dr. Andy Woods</a:t>
            </a:r>
          </a:p>
        </p:txBody>
      </p:sp>
      <p:sp>
        <p:nvSpPr>
          <p:cNvPr id="5" name="Date Placeholder 4"/>
          <p:cNvSpPr>
            <a:spLocks noGrp="1"/>
          </p:cNvSpPr>
          <p:nvPr>
            <p:ph type="dt" idx="11"/>
          </p:nvPr>
        </p:nvSpPr>
        <p:spPr/>
        <p:txBody>
          <a:bodyPr/>
          <a:lstStyle/>
          <a:p>
            <a:pPr>
              <a:defRPr/>
            </a:pPr>
            <a:r>
              <a:rPr lang="en-US" dirty="0"/>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21</a:t>
            </a:fld>
            <a:endParaRPr lang="en-US" altLang="en-US" dirty="0"/>
          </a:p>
        </p:txBody>
      </p:sp>
    </p:spTree>
    <p:extLst>
      <p:ext uri="{BB962C8B-B14F-4D97-AF65-F5344CB8AC3E}">
        <p14:creationId xmlns:p14="http://schemas.microsoft.com/office/powerpoint/2010/main" val="33676648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Dr. Andy Woods</a:t>
            </a:r>
          </a:p>
        </p:txBody>
      </p:sp>
      <p:sp>
        <p:nvSpPr>
          <p:cNvPr id="5" name="Date Placeholder 4"/>
          <p:cNvSpPr>
            <a:spLocks noGrp="1"/>
          </p:cNvSpPr>
          <p:nvPr>
            <p:ph type="dt" idx="11"/>
          </p:nvPr>
        </p:nvSpPr>
        <p:spPr/>
        <p:txBody>
          <a:bodyPr/>
          <a:lstStyle/>
          <a:p>
            <a:pPr>
              <a:defRPr/>
            </a:pPr>
            <a:r>
              <a:rPr lang="en-US" dirty="0"/>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25</a:t>
            </a:fld>
            <a:endParaRPr lang="en-US" altLang="en-US" dirty="0"/>
          </a:p>
        </p:txBody>
      </p:sp>
    </p:spTree>
    <p:extLst>
      <p:ext uri="{BB962C8B-B14F-4D97-AF65-F5344CB8AC3E}">
        <p14:creationId xmlns:p14="http://schemas.microsoft.com/office/powerpoint/2010/main" val="3527592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a:defRPr/>
            </a:pPr>
            <a:r>
              <a:rPr lang="en-US" dirty="0"/>
              <a:t>Dr. Andy Woods</a:t>
            </a:r>
          </a:p>
        </p:txBody>
      </p:sp>
      <p:sp>
        <p:nvSpPr>
          <p:cNvPr id="5" name="Date Placeholder 4"/>
          <p:cNvSpPr>
            <a:spLocks noGrp="1"/>
          </p:cNvSpPr>
          <p:nvPr>
            <p:ph type="dt" idx="11"/>
          </p:nvPr>
        </p:nvSpPr>
        <p:spPr/>
        <p:txBody>
          <a:bodyPr/>
          <a:lstStyle/>
          <a:p>
            <a:pPr>
              <a:defRPr/>
            </a:pPr>
            <a:r>
              <a:rPr lang="en-US" dirty="0"/>
              <a:t>4/4/2018</a:t>
            </a:r>
          </a:p>
        </p:txBody>
      </p:sp>
      <p:sp>
        <p:nvSpPr>
          <p:cNvPr id="6" name="Footer Placeholder 5"/>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p:cNvSpPr>
            <a:spLocks noGrp="1"/>
          </p:cNvSpPr>
          <p:nvPr>
            <p:ph type="sldNum" sz="quarter" idx="13"/>
          </p:nvPr>
        </p:nvSpPr>
        <p:spPr/>
        <p:txBody>
          <a:bodyPr/>
          <a:lstStyle/>
          <a:p>
            <a:pPr>
              <a:defRPr/>
            </a:pPr>
            <a:fld id="{152DD1A1-F99A-4FB8-8776-D254C3D23044}" type="slidenum">
              <a:rPr lang="en-US" altLang="en-US" smtClean="0"/>
              <a:pPr>
                <a:defRPr/>
              </a:pPr>
              <a:t>26</a:t>
            </a:fld>
            <a:endParaRPr lang="en-US" altLang="en-US" dirty="0"/>
          </a:p>
        </p:txBody>
      </p:sp>
    </p:spTree>
    <p:extLst>
      <p:ext uri="{BB962C8B-B14F-4D97-AF65-F5344CB8AC3E}">
        <p14:creationId xmlns:p14="http://schemas.microsoft.com/office/powerpoint/2010/main" val="3280839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4FB22-E66C-A57B-3DEF-4B63DCCF52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3AB96A-796C-530F-AE67-00957B366EC3}"/>
              </a:ext>
            </a:extLst>
          </p:cNvPr>
          <p:cNvSpPr>
            <a:spLocks noGrp="1" noRot="1" noChangeAspect="1"/>
          </p:cNvSpPr>
          <p:nvPr>
            <p:ph type="sldImg"/>
          </p:nvPr>
        </p:nvSpPr>
        <p:spPr/>
        <p:txBody>
          <a:bodyPr/>
          <a:lstStyle/>
          <a:p>
            <a:endParaRPr lang="es-CO" dirty="0"/>
          </a:p>
        </p:txBody>
      </p:sp>
      <p:sp>
        <p:nvSpPr>
          <p:cNvPr id="3" name="Notes Placeholder 2">
            <a:extLst>
              <a:ext uri="{FF2B5EF4-FFF2-40B4-BE49-F238E27FC236}">
                <a16:creationId xmlns:a16="http://schemas.microsoft.com/office/drawing/2014/main" id="{1B8DB816-49B6-D47C-FA11-2989060B3413}"/>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8661F54-7C9E-BA69-C9DC-C605C3E28DD3}"/>
              </a:ext>
            </a:extLst>
          </p:cNvPr>
          <p:cNvSpPr>
            <a:spLocks noGrp="1"/>
          </p:cNvSpPr>
          <p:nvPr>
            <p:ph type="hdr" sz="quarter" idx="10"/>
          </p:nvPr>
        </p:nvSpPr>
        <p:spPr/>
        <p:txBody>
          <a:bodyPr/>
          <a:lstStyle/>
          <a:p>
            <a:pPr>
              <a:defRPr/>
            </a:pPr>
            <a:r>
              <a:rPr lang="en-US" dirty="0"/>
              <a:t>Dr. Andy Woods</a:t>
            </a:r>
          </a:p>
        </p:txBody>
      </p:sp>
      <p:sp>
        <p:nvSpPr>
          <p:cNvPr id="5" name="Date Placeholder 4">
            <a:extLst>
              <a:ext uri="{FF2B5EF4-FFF2-40B4-BE49-F238E27FC236}">
                <a16:creationId xmlns:a16="http://schemas.microsoft.com/office/drawing/2014/main" id="{99A0C16C-A8BA-9E64-0444-87119430132C}"/>
              </a:ext>
            </a:extLst>
          </p:cNvPr>
          <p:cNvSpPr>
            <a:spLocks noGrp="1"/>
          </p:cNvSpPr>
          <p:nvPr>
            <p:ph type="dt" idx="11"/>
          </p:nvPr>
        </p:nvSpPr>
        <p:spPr/>
        <p:txBody>
          <a:bodyPr/>
          <a:lstStyle/>
          <a:p>
            <a:pPr>
              <a:defRPr/>
            </a:pPr>
            <a:r>
              <a:rPr lang="en-US" dirty="0"/>
              <a:t>4/4/2018</a:t>
            </a:r>
          </a:p>
        </p:txBody>
      </p:sp>
      <p:sp>
        <p:nvSpPr>
          <p:cNvPr id="6" name="Footer Placeholder 5">
            <a:extLst>
              <a:ext uri="{FF2B5EF4-FFF2-40B4-BE49-F238E27FC236}">
                <a16:creationId xmlns:a16="http://schemas.microsoft.com/office/drawing/2014/main" id="{32A0D93F-1CB1-E1DF-DB10-E9CAFE5B3C34}"/>
              </a:ext>
            </a:extLst>
          </p:cNvPr>
          <p:cNvSpPr>
            <a:spLocks noGrp="1"/>
          </p:cNvSpPr>
          <p:nvPr>
            <p:ph type="ftr" sz="quarter" idx="12"/>
          </p:nvPr>
        </p:nvSpPr>
        <p:spPr/>
        <p:txBody>
          <a:bodyPr/>
          <a:lstStyle/>
          <a:p>
            <a:pPr>
              <a:defRPr/>
            </a:pPr>
            <a:r>
              <a:rPr lang="en-US" dirty="0">
                <a:cs typeface="Calibri" panose="020F0502020204030204" pitchFamily="34" charset="0"/>
              </a:rPr>
              <a:t>Sugar Land Bible Church</a:t>
            </a:r>
          </a:p>
        </p:txBody>
      </p:sp>
      <p:sp>
        <p:nvSpPr>
          <p:cNvPr id="7" name="Slide Number Placeholder 6">
            <a:extLst>
              <a:ext uri="{FF2B5EF4-FFF2-40B4-BE49-F238E27FC236}">
                <a16:creationId xmlns:a16="http://schemas.microsoft.com/office/drawing/2014/main" id="{09F8EF55-94A2-6FDF-9FDA-B4FF46BECCE8}"/>
              </a:ext>
            </a:extLst>
          </p:cNvPr>
          <p:cNvSpPr>
            <a:spLocks noGrp="1"/>
          </p:cNvSpPr>
          <p:nvPr>
            <p:ph type="sldNum" sz="quarter" idx="13"/>
          </p:nvPr>
        </p:nvSpPr>
        <p:spPr/>
        <p:txBody>
          <a:bodyPr/>
          <a:lstStyle/>
          <a:p>
            <a:pPr>
              <a:defRPr/>
            </a:pPr>
            <a:fld id="{152DD1A1-F99A-4FB8-8776-D254C3D23044}" type="slidenum">
              <a:rPr lang="en-US" altLang="en-US" smtClean="0"/>
              <a:pPr>
                <a:defRPr/>
              </a:pPr>
              <a:t>31</a:t>
            </a:fld>
            <a:endParaRPr lang="en-US" altLang="en-US" dirty="0"/>
          </a:p>
        </p:txBody>
      </p:sp>
    </p:spTree>
    <p:extLst>
      <p:ext uri="{BB962C8B-B14F-4D97-AF65-F5344CB8AC3E}">
        <p14:creationId xmlns:p14="http://schemas.microsoft.com/office/powerpoint/2010/main" val="4251865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107</a:t>
            </a:fld>
            <a:endParaRPr lang="en-US" altLang="en-US" dirty="0"/>
          </a:p>
        </p:txBody>
      </p:sp>
    </p:spTree>
    <p:extLst>
      <p:ext uri="{BB962C8B-B14F-4D97-AF65-F5344CB8AC3E}">
        <p14:creationId xmlns:p14="http://schemas.microsoft.com/office/powerpoint/2010/main" val="1880183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108</a:t>
            </a:fld>
            <a:endParaRPr lang="en-US" altLang="en-US" dirty="0"/>
          </a:p>
        </p:txBody>
      </p:sp>
    </p:spTree>
    <p:extLst>
      <p:ext uri="{BB962C8B-B14F-4D97-AF65-F5344CB8AC3E}">
        <p14:creationId xmlns:p14="http://schemas.microsoft.com/office/powerpoint/2010/main" val="1644080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s-CO" dirty="0"/>
          </a:p>
        </p:txBody>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a:defRPr/>
            </a:pPr>
            <a:r>
              <a:rPr lang="en-US" dirty="0"/>
              <a:t>Dr. Andy Woods</a:t>
            </a:r>
          </a:p>
        </p:txBody>
      </p:sp>
      <p:sp>
        <p:nvSpPr>
          <p:cNvPr id="5" name="Date Placeholder 4"/>
          <p:cNvSpPr>
            <a:spLocks noGrp="1"/>
          </p:cNvSpPr>
          <p:nvPr>
            <p:ph type="dt" idx="1"/>
          </p:nvPr>
        </p:nvSpPr>
        <p:spPr/>
        <p:txBody>
          <a:bodyPr/>
          <a:lstStyle/>
          <a:p>
            <a:pPr>
              <a:defRPr/>
            </a:pPr>
            <a:r>
              <a:rPr lang="en-US" dirty="0"/>
              <a:t>9/11/2016</a:t>
            </a:r>
          </a:p>
        </p:txBody>
      </p:sp>
      <p:sp>
        <p:nvSpPr>
          <p:cNvPr id="6" name="Footer Placeholder 5"/>
          <p:cNvSpPr>
            <a:spLocks noGrp="1"/>
          </p:cNvSpPr>
          <p:nvPr>
            <p:ph type="ftr" sz="quarter" idx="4"/>
          </p:nvPr>
        </p:nvSpPr>
        <p:spPr/>
        <p:txBody>
          <a:bodyPr/>
          <a:lstStyle/>
          <a:p>
            <a:pPr>
              <a:defRPr/>
            </a:pPr>
            <a:r>
              <a:rPr lang="en-US" dirty="0"/>
              <a:t>Sugar Land Bible Church</a:t>
            </a:r>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134</a:t>
            </a:fld>
            <a:endParaRPr lang="en-US" altLang="en-US" dirty="0"/>
          </a:p>
        </p:txBody>
      </p:sp>
    </p:spTree>
    <p:extLst>
      <p:ext uri="{BB962C8B-B14F-4D97-AF65-F5344CB8AC3E}">
        <p14:creationId xmlns:p14="http://schemas.microsoft.com/office/powerpoint/2010/main" val="3935855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idx="1"/>
          </p:nvPr>
        </p:nvSpPr>
        <p:spPr>
          <a:xfrm>
            <a:off x="1169988" y="1946275"/>
            <a:ext cx="77724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dirty="0"/>
          </a:p>
        </p:txBody>
      </p:sp>
      <p:sp>
        <p:nvSpPr>
          <p:cNvPr id="5" name="Rectangle 36"/>
          <p:cNvSpPr>
            <a:spLocks noGrp="1" noChangeArrowheads="1"/>
          </p:cNvSpPr>
          <p:nvPr>
            <p:ph type="ftr" sz="quarter" idx="11"/>
          </p:nvPr>
        </p:nvSpPr>
        <p:spPr/>
        <p:txBody>
          <a:bodyPr/>
          <a:lstStyle>
            <a:lvl1pPr>
              <a:defRPr/>
            </a:lvl1pPr>
          </a:lstStyle>
          <a:p>
            <a:pPr>
              <a:defRPr/>
            </a:pPr>
            <a:endParaRPr lang="en-US" dirty="0"/>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dirty="0"/>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dirty="0"/>
          </a:p>
        </p:txBody>
      </p:sp>
      <p:sp>
        <p:nvSpPr>
          <p:cNvPr id="3" name="Rectangle 36"/>
          <p:cNvSpPr>
            <a:spLocks noGrp="1" noChangeArrowheads="1"/>
          </p:cNvSpPr>
          <p:nvPr>
            <p:ph type="ftr" sz="quarter" idx="11"/>
          </p:nvPr>
        </p:nvSpPr>
        <p:spPr/>
        <p:txBody>
          <a:bodyPr/>
          <a:lstStyle>
            <a:lvl1pPr>
              <a:defRPr/>
            </a:lvl1pPr>
          </a:lstStyle>
          <a:p>
            <a:pPr>
              <a:defRPr/>
            </a:pPr>
            <a:endParaRPr lang="en-US" dirty="0"/>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dirty="0"/>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1_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4"/>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8" name="Rectangle 6"/>
              <p:cNvSpPr>
                <a:spLocks noChangeArrowheads="1"/>
              </p:cNvSpPr>
              <p:nvPr/>
            </p:nvSpPr>
            <p:spPr bwMode="auto">
              <a:xfrm>
                <a:off x="48" y="1250"/>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9"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 name="Rectangle 8"/>
              <p:cNvSpPr>
                <a:spLocks noChangeArrowheads="1"/>
              </p:cNvSpPr>
              <p:nvPr/>
            </p:nvSpPr>
            <p:spPr bwMode="auto">
              <a:xfrm>
                <a:off x="48" y="153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1"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2" name="Rectangle 10"/>
              <p:cNvSpPr>
                <a:spLocks noChangeArrowheads="1"/>
              </p:cNvSpPr>
              <p:nvPr/>
            </p:nvSpPr>
            <p:spPr bwMode="auto">
              <a:xfrm>
                <a:off x="48" y="182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3"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4" name="Rectangle 12"/>
              <p:cNvSpPr>
                <a:spLocks noChangeArrowheads="1"/>
              </p:cNvSpPr>
              <p:nvPr/>
            </p:nvSpPr>
            <p:spPr bwMode="auto">
              <a:xfrm>
                <a:off x="48" y="2116"/>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5"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6" name="Rectangle 14"/>
              <p:cNvSpPr>
                <a:spLocks noChangeArrowheads="1"/>
              </p:cNvSpPr>
              <p:nvPr/>
            </p:nvSpPr>
            <p:spPr bwMode="auto">
              <a:xfrm>
                <a:off x="48" y="2404"/>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7" name="Rectangle 15"/>
              <p:cNvSpPr>
                <a:spLocks noChangeArrowheads="1"/>
              </p:cNvSpPr>
              <p:nvPr/>
            </p:nvSpPr>
            <p:spPr bwMode="auto">
              <a:xfrm>
                <a:off x="48" y="2549"/>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8" name="Rectangle 16"/>
              <p:cNvSpPr>
                <a:spLocks noChangeArrowheads="1"/>
              </p:cNvSpPr>
              <p:nvPr/>
            </p:nvSpPr>
            <p:spPr bwMode="auto">
              <a:xfrm>
                <a:off x="48" y="2691"/>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9"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0" name="Rectangle 18"/>
              <p:cNvSpPr>
                <a:spLocks noChangeArrowheads="1"/>
              </p:cNvSpPr>
              <p:nvPr/>
            </p:nvSpPr>
            <p:spPr bwMode="auto">
              <a:xfrm>
                <a:off x="48" y="2979"/>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1"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2"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3"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4" name="Rectangle 22"/>
              <p:cNvSpPr>
                <a:spLocks noChangeArrowheads="1"/>
              </p:cNvSpPr>
              <p:nvPr/>
            </p:nvSpPr>
            <p:spPr bwMode="auto">
              <a:xfrm>
                <a:off x="48" y="3557"/>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5"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6"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7"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8" name="Rectangle 26"/>
              <p:cNvSpPr>
                <a:spLocks noChangeArrowheads="1"/>
              </p:cNvSpPr>
              <p:nvPr/>
            </p:nvSpPr>
            <p:spPr bwMode="auto">
              <a:xfrm>
                <a:off x="48" y="4134"/>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29" name="Rectangle 27"/>
              <p:cNvSpPr>
                <a:spLocks noChangeArrowheads="1"/>
              </p:cNvSpPr>
              <p:nvPr/>
            </p:nvSpPr>
            <p:spPr bwMode="auto">
              <a:xfrm>
                <a:off x="48" y="103"/>
                <a:ext cx="96" cy="94"/>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0"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1"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2"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3" name="Rectangle 31"/>
              <p:cNvSpPr>
                <a:spLocks noChangeArrowheads="1"/>
              </p:cNvSpPr>
              <p:nvPr/>
            </p:nvSpPr>
            <p:spPr bwMode="auto">
              <a:xfrm>
                <a:off x="48" y="678"/>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4"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35"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5394"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15395"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dirty="0"/>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dirty="0"/>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fld id="{F434306A-9547-419F-A264-AAB67C05F398}" type="slidenum">
              <a:rPr lang="en-US" altLang="en-US"/>
              <a:pPr/>
              <a:t>‹#›</a:t>
            </a:fld>
            <a:endParaRPr lang="en-US" altLang="en-US" dirty="0"/>
          </a:p>
        </p:txBody>
      </p:sp>
    </p:spTree>
    <p:extLst>
      <p:ext uri="{BB962C8B-B14F-4D97-AF65-F5344CB8AC3E}">
        <p14:creationId xmlns:p14="http://schemas.microsoft.com/office/powerpoint/2010/main" val="2957932961"/>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1169988" y="1946275"/>
            <a:ext cx="3810000" cy="4114800"/>
          </a:xfrm>
        </p:spPr>
        <p:txBody>
          <a:bodyPr/>
          <a:lstStyle/>
          <a:p>
            <a:pPr lvl="0"/>
            <a:endParaRPr lang="en-US" noProof="0" dirty="0"/>
          </a:p>
        </p:txBody>
      </p:sp>
      <p:sp>
        <p:nvSpPr>
          <p:cNvPr id="4" name="Text Placeholder 3"/>
          <p:cNvSpPr>
            <a:spLocks noGrp="1"/>
          </p:cNvSpPr>
          <p:nvPr>
            <p:ph type="body"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15720834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1169988" y="1946275"/>
            <a:ext cx="7772400" cy="4114800"/>
          </a:xfrm>
        </p:spPr>
        <p:txBody>
          <a:bodyPr/>
          <a:lstStyle/>
          <a:p>
            <a:pPr lvl="0"/>
            <a:endParaRPr lang="en-US" noProof="0" dirty="0"/>
          </a:p>
        </p:txBody>
      </p:sp>
      <p:sp>
        <p:nvSpPr>
          <p:cNvPr id="4" name="Date Placeholder 3"/>
          <p:cNvSpPr>
            <a:spLocks noGrp="1"/>
          </p:cNvSpPr>
          <p:nvPr>
            <p:ph type="dt" sz="half" idx="10"/>
          </p:nvPr>
        </p:nvSpPr>
        <p:spPr/>
        <p:txBody>
          <a:bodyPr/>
          <a:lstStyle>
            <a:lvl1pPr>
              <a:defRPr/>
            </a:lvl1pPr>
          </a:lstStyle>
          <a:p>
            <a:pPr>
              <a:defRPr/>
            </a:pPr>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dirty="0"/>
          </a:p>
        </p:txBody>
      </p:sp>
      <p:sp>
        <p:nvSpPr>
          <p:cNvPr id="6" name="Slide Number Placeholder 5"/>
          <p:cNvSpPr>
            <a:spLocks noGrp="1"/>
          </p:cNvSpPr>
          <p:nvPr>
            <p:ph type="sldNum" sz="quarter" idx="12"/>
          </p:nvPr>
        </p:nvSpPr>
        <p:spPr/>
        <p:txBody>
          <a:bodyPr/>
          <a:lstStyle>
            <a:lvl1pPr>
              <a:defRPr/>
            </a:lvl1pPr>
          </a:lstStyle>
          <a:p>
            <a:pPr>
              <a:defRPr/>
            </a:pPr>
            <a:fld id="{EABACD5C-721D-4620-9BE3-71CB2888C0E7}" type="slidenum">
              <a:rPr lang="en-US"/>
              <a:pPr>
                <a:defRPr/>
              </a:pPr>
              <a:t>‹#›</a:t>
            </a:fld>
            <a:endParaRPr lang="en-US" dirty="0"/>
          </a:p>
        </p:txBody>
      </p:sp>
    </p:spTree>
    <p:extLst>
      <p:ext uri="{BB962C8B-B14F-4D97-AF65-F5344CB8AC3E}">
        <p14:creationId xmlns:p14="http://schemas.microsoft.com/office/powerpoint/2010/main" val="1044167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5132388" y="1946275"/>
            <a:ext cx="3810000" cy="4114800"/>
          </a:xfrm>
        </p:spPr>
        <p:txBody>
          <a:bodyPr/>
          <a:lstStyle/>
          <a:p>
            <a:pPr lvl="0"/>
            <a:endParaRPr lang="en-US" noProof="0" dirty="0"/>
          </a:p>
        </p:txBody>
      </p:sp>
      <p:sp>
        <p:nvSpPr>
          <p:cNvPr id="5" name="Date Placeholder 4">
            <a:extLst>
              <a:ext uri="{FF2B5EF4-FFF2-40B4-BE49-F238E27FC236}">
                <a16:creationId xmlns:a16="http://schemas.microsoft.com/office/drawing/2014/main" id="{C554A83C-80B4-4452-AD5F-CE47F1AEAA2C}"/>
              </a:ext>
            </a:extLst>
          </p:cNvPr>
          <p:cNvSpPr>
            <a:spLocks noGrp="1"/>
          </p:cNvSpPr>
          <p:nvPr>
            <p:ph type="dt" sz="half" idx="10"/>
          </p:nvPr>
        </p:nvSpPr>
        <p:spPr/>
        <p:txBody>
          <a:bodyPr/>
          <a:lstStyle>
            <a:lvl1pPr>
              <a:defRPr/>
            </a:lvl1pPr>
          </a:lstStyle>
          <a:p>
            <a:pPr>
              <a:defRPr/>
            </a:pPr>
            <a:endParaRPr lang="en-US" dirty="0"/>
          </a:p>
        </p:txBody>
      </p:sp>
      <p:sp>
        <p:nvSpPr>
          <p:cNvPr id="6" name="Footer Placeholder 5">
            <a:extLst>
              <a:ext uri="{FF2B5EF4-FFF2-40B4-BE49-F238E27FC236}">
                <a16:creationId xmlns:a16="http://schemas.microsoft.com/office/drawing/2014/main" id="{A246028D-4493-4342-AF7C-9746886B7778}"/>
              </a:ext>
            </a:extLst>
          </p:cNvPr>
          <p:cNvSpPr>
            <a:spLocks noGrp="1"/>
          </p:cNvSpPr>
          <p:nvPr>
            <p:ph type="ftr" sz="quarter" idx="11"/>
          </p:nvPr>
        </p:nvSpPr>
        <p:spPr/>
        <p:txBody>
          <a:bodyPr/>
          <a:lstStyle>
            <a:lvl1pPr>
              <a:defRPr/>
            </a:lvl1pPr>
          </a:lstStyle>
          <a:p>
            <a:pPr>
              <a:defRPr/>
            </a:pPr>
            <a:endParaRPr lang="en-US" dirty="0"/>
          </a:p>
        </p:txBody>
      </p:sp>
      <p:sp>
        <p:nvSpPr>
          <p:cNvPr id="7" name="Slide Number Placeholder 6">
            <a:extLst>
              <a:ext uri="{FF2B5EF4-FFF2-40B4-BE49-F238E27FC236}">
                <a16:creationId xmlns:a16="http://schemas.microsoft.com/office/drawing/2014/main" id="{7176A5B6-EC48-42AA-AE88-CDE215A52D69}"/>
              </a:ext>
            </a:extLst>
          </p:cNvPr>
          <p:cNvSpPr>
            <a:spLocks noGrp="1"/>
          </p:cNvSpPr>
          <p:nvPr>
            <p:ph type="sldNum" sz="quarter" idx="12"/>
          </p:nvPr>
        </p:nvSpPr>
        <p:spPr/>
        <p:txBody>
          <a:bodyPr/>
          <a:lstStyle>
            <a:lvl1pPr>
              <a:defRPr/>
            </a:lvl1pPr>
          </a:lstStyle>
          <a:p>
            <a:fld id="{5B801907-E13D-49E7-B97C-B7D64D3A8369}" type="slidenum">
              <a:rPr lang="en-US" altLang="en-US"/>
              <a:pPr/>
              <a:t>‹#›</a:t>
            </a:fld>
            <a:endParaRPr lang="en-US" altLang="en-US" dirty="0"/>
          </a:p>
        </p:txBody>
      </p:sp>
    </p:spTree>
    <p:extLst>
      <p:ext uri="{BB962C8B-B14F-4D97-AF65-F5344CB8AC3E}">
        <p14:creationId xmlns:p14="http://schemas.microsoft.com/office/powerpoint/2010/main" val="32242419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242ACCD8-69B6-4D29-B6D1-D27667734C20}"/>
              </a:ext>
            </a:extLst>
          </p:cNvPr>
          <p:cNvSpPr>
            <a:spLocks noGrp="1" noChangeArrowheads="1"/>
          </p:cNvSpPr>
          <p:nvPr>
            <p:ph type="dt" sz="half" idx="10"/>
          </p:nvPr>
        </p:nvSpPr>
        <p:spPr/>
        <p:txBody>
          <a:bodyPr/>
          <a:lstStyle>
            <a:lvl1pPr>
              <a:defRPr/>
            </a:lvl1pPr>
          </a:lstStyle>
          <a:p>
            <a:pPr>
              <a:defRPr/>
            </a:pPr>
            <a:endParaRPr lang="en-US" dirty="0"/>
          </a:p>
        </p:txBody>
      </p:sp>
      <p:sp>
        <p:nvSpPr>
          <p:cNvPr id="4" name="Rectangle 36">
            <a:extLst>
              <a:ext uri="{FF2B5EF4-FFF2-40B4-BE49-F238E27FC236}">
                <a16:creationId xmlns:a16="http://schemas.microsoft.com/office/drawing/2014/main" id="{5D769A06-A41E-4136-8681-533AA6DA0E83}"/>
              </a:ext>
            </a:extLst>
          </p:cNvPr>
          <p:cNvSpPr>
            <a:spLocks noGrp="1" noChangeArrowheads="1"/>
          </p:cNvSpPr>
          <p:nvPr>
            <p:ph type="ftr" sz="quarter" idx="11"/>
          </p:nvPr>
        </p:nvSpPr>
        <p:spPr/>
        <p:txBody>
          <a:bodyPr/>
          <a:lstStyle>
            <a:lvl1pPr>
              <a:defRPr/>
            </a:lvl1pPr>
          </a:lstStyle>
          <a:p>
            <a:pPr>
              <a:defRPr/>
            </a:pPr>
            <a:endParaRPr lang="en-US" dirty="0"/>
          </a:p>
        </p:txBody>
      </p:sp>
      <p:sp>
        <p:nvSpPr>
          <p:cNvPr id="5" name="Rectangle 37">
            <a:extLst>
              <a:ext uri="{FF2B5EF4-FFF2-40B4-BE49-F238E27FC236}">
                <a16:creationId xmlns:a16="http://schemas.microsoft.com/office/drawing/2014/main" id="{3D5232A0-F6CF-4BD0-94D9-EEBAA6FAC045}"/>
              </a:ext>
            </a:extLst>
          </p:cNvPr>
          <p:cNvSpPr>
            <a:spLocks noGrp="1" noChangeArrowheads="1"/>
          </p:cNvSpPr>
          <p:nvPr>
            <p:ph type="sldNum" sz="quarter" idx="12"/>
          </p:nvPr>
        </p:nvSpPr>
        <p:spPr>
          <a:xfrm>
            <a:off x="7010400" y="6248400"/>
            <a:ext cx="1905000" cy="457200"/>
          </a:xfrm>
          <a:prstGeom prst="rect">
            <a:avLst/>
          </a:prstGeom>
        </p:spPr>
        <p:txBody>
          <a:bodyPr/>
          <a:lstStyle>
            <a:lvl1pPr>
              <a:defRPr/>
            </a:lvl1pPr>
          </a:lstStyle>
          <a:p>
            <a:fld id="{4DEAC9B5-4087-4335-B365-4E4244BF1DAB}" type="slidenum">
              <a:rPr lang="en-US" altLang="en-US"/>
              <a:pPr/>
              <a:t>‹#›</a:t>
            </a:fld>
            <a:endParaRPr lang="en-US" altLang="en-US" dirty="0"/>
          </a:p>
        </p:txBody>
      </p:sp>
    </p:spTree>
    <p:extLst>
      <p:ext uri="{BB962C8B-B14F-4D97-AF65-F5344CB8AC3E}">
        <p14:creationId xmlns:p14="http://schemas.microsoft.com/office/powerpoint/2010/main" val="295236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143000" y="609600"/>
            <a:ext cx="77724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169988" y="1946275"/>
            <a:ext cx="77724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
            <a:ext cx="108585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17" r:id="rId12"/>
    <p:sldLayoutId id="2147488919" r:id="rId13"/>
    <p:sldLayoutId id="2147488920" r:id="rId14"/>
    <p:sldLayoutId id="2147488921" r:id="rId15"/>
    <p:sldLayoutId id="2147488922" r:id="rId16"/>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10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0.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10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52.png"/><Relationship Id="rId4" Type="http://schemas.openxmlformats.org/officeDocument/2006/relationships/image" Target="../media/image51.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1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123.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0.xml"/></Relationships>
</file>

<file path=ppt/slides/_rels/slide124.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1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1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5.jpe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1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8" Type="http://schemas.openxmlformats.org/officeDocument/2006/relationships/image" Target="../media/image352.emf"/><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342.emf"/><Relationship Id="rId5" Type="http://schemas.openxmlformats.org/officeDocument/2006/relationships/customXml" Target="../ink/ink2.xml"/><Relationship Id="rId10" Type="http://schemas.openxmlformats.org/officeDocument/2006/relationships/image" Target="../media/image15.jpeg"/><Relationship Id="rId4" Type="http://schemas.openxmlformats.org/officeDocument/2006/relationships/image" Target="../media/image332.emf"/><Relationship Id="rId9" Type="http://schemas.openxmlformats.org/officeDocument/2006/relationships/image" Target="../media/image14.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350.emf"/><Relationship Id="rId3" Type="http://schemas.openxmlformats.org/officeDocument/2006/relationships/customXml" Target="../ink/ink4.xml"/><Relationship Id="rId7" Type="http://schemas.openxmlformats.org/officeDocument/2006/relationships/customXml" Target="../ink/ink6.xml"/><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340.emf"/><Relationship Id="rId5" Type="http://schemas.openxmlformats.org/officeDocument/2006/relationships/customXml" Target="../ink/ink5.xml"/><Relationship Id="rId10" Type="http://schemas.openxmlformats.org/officeDocument/2006/relationships/image" Target="../media/image16.jpeg"/><Relationship Id="rId4" Type="http://schemas.openxmlformats.org/officeDocument/2006/relationships/image" Target="../media/image330.emf"/><Relationship Id="rId9" Type="http://schemas.openxmlformats.org/officeDocument/2006/relationships/image" Target="../media/image14.jpeg"/></Relationships>
</file>

<file path=ppt/slides/_rels/slide21.xml.rels><?xml version="1.0" encoding="UTF-8" standalone="yes"?>
<Relationships xmlns="http://schemas.openxmlformats.org/package/2006/relationships"><Relationship Id="rId8" Type="http://schemas.openxmlformats.org/officeDocument/2006/relationships/image" Target="../media/image350.emf"/><Relationship Id="rId3" Type="http://schemas.openxmlformats.org/officeDocument/2006/relationships/customXml" Target="../ink/ink7.xml"/><Relationship Id="rId7" Type="http://schemas.openxmlformats.org/officeDocument/2006/relationships/customXml" Target="../ink/ink9.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340.emf"/><Relationship Id="rId5" Type="http://schemas.openxmlformats.org/officeDocument/2006/relationships/customXml" Target="../ink/ink8.xml"/><Relationship Id="rId10" Type="http://schemas.openxmlformats.org/officeDocument/2006/relationships/image" Target="../media/image16.jpeg"/><Relationship Id="rId4" Type="http://schemas.openxmlformats.org/officeDocument/2006/relationships/image" Target="../media/image330.emf"/><Relationship Id="rId9" Type="http://schemas.openxmlformats.org/officeDocument/2006/relationships/image" Target="../media/image14.jpeg"/></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8" Type="http://schemas.openxmlformats.org/officeDocument/2006/relationships/image" Target="../media/image351.emf"/><Relationship Id="rId3" Type="http://schemas.openxmlformats.org/officeDocument/2006/relationships/customXml" Target="../ink/ink10.xml"/><Relationship Id="rId7" Type="http://schemas.openxmlformats.org/officeDocument/2006/relationships/customXml" Target="../ink/ink12.xm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41.emf"/><Relationship Id="rId5" Type="http://schemas.openxmlformats.org/officeDocument/2006/relationships/customXml" Target="../ink/ink11.xml"/><Relationship Id="rId10" Type="http://schemas.openxmlformats.org/officeDocument/2006/relationships/image" Target="../media/image18.jpeg"/><Relationship Id="rId4" Type="http://schemas.openxmlformats.org/officeDocument/2006/relationships/image" Target="../media/image331.emf"/><Relationship Id="rId9" Type="http://schemas.openxmlformats.org/officeDocument/2006/relationships/image" Target="../media/image17.jpeg"/></Relationships>
</file>

<file path=ppt/slides/_rels/slide26.xml.rels><?xml version="1.0" encoding="UTF-8" standalone="yes"?>
<Relationships xmlns="http://schemas.openxmlformats.org/package/2006/relationships"><Relationship Id="rId8" Type="http://schemas.openxmlformats.org/officeDocument/2006/relationships/image" Target="../media/image351.emf"/><Relationship Id="rId3" Type="http://schemas.openxmlformats.org/officeDocument/2006/relationships/customXml" Target="../ink/ink13.xml"/><Relationship Id="rId7" Type="http://schemas.openxmlformats.org/officeDocument/2006/relationships/customXml" Target="../ink/ink15.xml"/><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41.emf"/><Relationship Id="rId5" Type="http://schemas.openxmlformats.org/officeDocument/2006/relationships/customXml" Target="../ink/ink14.xml"/><Relationship Id="rId10" Type="http://schemas.openxmlformats.org/officeDocument/2006/relationships/image" Target="../media/image18.jpeg"/><Relationship Id="rId4" Type="http://schemas.openxmlformats.org/officeDocument/2006/relationships/image" Target="../media/image331.emf"/><Relationship Id="rId9" Type="http://schemas.openxmlformats.org/officeDocument/2006/relationships/image" Target="../media/image17.jpeg"/></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8" Type="http://schemas.openxmlformats.org/officeDocument/2006/relationships/image" Target="../media/image352.emf"/><Relationship Id="rId3" Type="http://schemas.openxmlformats.org/officeDocument/2006/relationships/customXml" Target="../ink/ink16.xml"/><Relationship Id="rId7" Type="http://schemas.openxmlformats.org/officeDocument/2006/relationships/customXml" Target="../ink/ink18.xml"/><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342.emf"/><Relationship Id="rId5" Type="http://schemas.openxmlformats.org/officeDocument/2006/relationships/customXml" Target="../ink/ink17.xml"/><Relationship Id="rId10" Type="http://schemas.openxmlformats.org/officeDocument/2006/relationships/image" Target="../media/image15.jpeg"/><Relationship Id="rId4" Type="http://schemas.openxmlformats.org/officeDocument/2006/relationships/image" Target="../media/image332.emf"/><Relationship Id="rId9" Type="http://schemas.openxmlformats.org/officeDocument/2006/relationships/image" Target="../media/image14.jpeg"/></Relationships>
</file>

<file path=ppt/slides/_rels/slide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6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3.png"/><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9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9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_rels/slide9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E1458CD8-D940-42DA-B266-2FCD81C4F388}"/>
              </a:ext>
            </a:extLst>
          </p:cNvPr>
          <p:cNvSpPr txBox="1">
            <a:spLocks noChangeArrowheads="1"/>
          </p:cNvSpPr>
          <p:nvPr/>
        </p:nvSpPr>
        <p:spPr bwMode="auto">
          <a:xfrm>
            <a:off x="0" y="228600"/>
            <a:ext cx="9144000" cy="91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spcBef>
                <a:spcPts val="0"/>
              </a:spcBef>
              <a:buFont typeface="Wingdings" panose="05000000000000000000" pitchFamily="2" charset="2"/>
              <a:buNone/>
            </a:pPr>
            <a:r>
              <a:rPr lang="es-CO" altLang="en-US" sz="3600" dirty="0">
                <a:solidFill>
                  <a:schemeClr val="tx2"/>
                </a:solidFill>
                <a:effectLst>
                  <a:outerShdw blurRad="38100" dist="38100" dir="2700000" algn="tl">
                    <a:srgbClr val="000000">
                      <a:alpha val="43137"/>
                    </a:srgbClr>
                  </a:outerShdw>
                </a:effectLst>
                <a:ea typeface="+mj-ea"/>
                <a:cs typeface="+mj-cs"/>
              </a:rPr>
              <a:t>Génesis 6-9</a:t>
            </a:r>
          </a:p>
          <a:p>
            <a:pPr marL="0" indent="0" algn="ctr" eaLnBrk="1" hangingPunct="1">
              <a:spcBef>
                <a:spcPts val="0"/>
              </a:spcBef>
              <a:buFont typeface="Wingdings" panose="05000000000000000000" pitchFamily="2" charset="2"/>
              <a:buNone/>
            </a:pPr>
            <a:r>
              <a:rPr lang="es-CO" altLang="en-US" sz="3600" dirty="0">
                <a:solidFill>
                  <a:schemeClr val="tx2"/>
                </a:solidFill>
                <a:effectLst>
                  <a:outerShdw blurRad="38100" dist="38100" dir="2700000" algn="tl">
                    <a:srgbClr val="000000">
                      <a:alpha val="43137"/>
                    </a:srgbClr>
                  </a:outerShdw>
                </a:effectLst>
                <a:ea typeface="+mj-ea"/>
                <a:cs typeface="+mj-cs"/>
              </a:rPr>
              <a:t>El Diluvio y la Continuación de la Promesa Mesiánica </a:t>
            </a:r>
          </a:p>
        </p:txBody>
      </p:sp>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9396" y="1966546"/>
            <a:ext cx="6705600" cy="3519854"/>
          </a:xfrm>
          <a:prstGeom prst="rect">
            <a:avLst/>
          </a:prstGeom>
        </p:spPr>
      </p:pic>
      <p:sp>
        <p:nvSpPr>
          <p:cNvPr id="8" name="Subtitle 2">
            <a:extLst>
              <a:ext uri="{FF2B5EF4-FFF2-40B4-BE49-F238E27FC236}">
                <a16:creationId xmlns:a16="http://schemas.microsoft.com/office/drawing/2014/main" id="{2133A89A-43F1-98A3-1B2F-799DC9E35CE5}"/>
              </a:ext>
            </a:extLst>
          </p:cNvPr>
          <p:cNvSpPr txBox="1">
            <a:spLocks/>
          </p:cNvSpPr>
          <p:nvPr/>
        </p:nvSpPr>
        <p:spPr bwMode="auto">
          <a:xfrm>
            <a:off x="995362" y="5424854"/>
            <a:ext cx="7153275" cy="129540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eaLnBrk="1" hangingPunct="1">
              <a:buClr>
                <a:srgbClr val="00FFFF"/>
              </a:buClr>
              <a:buFont typeface="Wingdings" panose="05000000000000000000" pitchFamily="2" charset="2"/>
              <a:buNone/>
              <a:defRPr/>
            </a:pPr>
            <a:r>
              <a:rPr lang="en-US" altLang="en-US" sz="2800" dirty="0">
                <a:solidFill>
                  <a:srgbClr val="00FFFF"/>
                </a:solidFill>
                <a:effectLst>
                  <a:outerShdw blurRad="38100" dist="38100" dir="2700000" algn="tl">
                    <a:srgbClr val="000000">
                      <a:alpha val="43137"/>
                    </a:srgbClr>
                  </a:outerShdw>
                </a:effectLst>
                <a:latin typeface="Calibri" panose="020F0502020204030204" pitchFamily="34" charset="0"/>
              </a:rPr>
              <a:t>Dr. Andy Woods</a:t>
            </a:r>
          </a:p>
          <a:p>
            <a:pPr marL="0" indent="0" algn="ctr" eaLnBrk="1" hangingPunct="1">
              <a:buClr>
                <a:srgbClr val="00FFFF"/>
              </a:buClr>
              <a:buFont typeface="Wingdings" panose="05000000000000000000" pitchFamily="2" charset="2"/>
              <a:buNone/>
              <a:defRPr/>
            </a:pPr>
            <a:r>
              <a:rPr lang="en-US" altLang="en-US" sz="2000" dirty="0">
                <a:effectLst>
                  <a:outerShdw blurRad="38100" dist="38100" dir="2700000" algn="tl">
                    <a:srgbClr val="000000">
                      <a:alpha val="43137"/>
                    </a:srgbClr>
                  </a:outerShdw>
                </a:effectLst>
                <a:latin typeface="Calibri" panose="020F0502020204030204" pitchFamily="34" charset="0"/>
              </a:rPr>
              <a:t>Pastor Principal – Sugar Land Bible Church</a:t>
            </a:r>
          </a:p>
          <a:p>
            <a:pPr marL="0" indent="0" algn="ctr" eaLnBrk="1" hangingPunct="1">
              <a:buClr>
                <a:srgbClr val="00FFFF"/>
              </a:buClr>
              <a:buFont typeface="Wingdings" panose="05000000000000000000" pitchFamily="2" charset="2"/>
              <a:buNone/>
              <a:defRPr/>
            </a:pPr>
            <a:r>
              <a:rPr lang="en-US" altLang="en-US" sz="2000" dirty="0">
                <a:effectLst>
                  <a:outerShdw blurRad="38100" dist="38100" dir="2700000" algn="tl">
                    <a:srgbClr val="000000">
                      <a:alpha val="43137"/>
                    </a:srgbClr>
                  </a:outerShdw>
                </a:effectLst>
                <a:latin typeface="Calibri" panose="020F0502020204030204" pitchFamily="34" charset="0"/>
              </a:rPr>
              <a:t>Presidente – Seminario Teológico Chafer</a:t>
            </a:r>
          </a:p>
        </p:txBody>
      </p:sp>
      <p:sp>
        <p:nvSpPr>
          <p:cNvPr id="2" name="TextBox 1">
            <a:extLst>
              <a:ext uri="{FF2B5EF4-FFF2-40B4-BE49-F238E27FC236}">
                <a16:creationId xmlns:a16="http://schemas.microsoft.com/office/drawing/2014/main" id="{C42AF8FB-BF49-8C5B-5CDF-C0CE53780664}"/>
              </a:ext>
            </a:extLst>
          </p:cNvPr>
          <p:cNvSpPr txBox="1"/>
          <p:nvPr/>
        </p:nvSpPr>
        <p:spPr>
          <a:xfrm>
            <a:off x="1349001" y="4953000"/>
            <a:ext cx="6445995" cy="400110"/>
          </a:xfrm>
          <a:prstGeom prst="rect">
            <a:avLst/>
          </a:prstGeom>
          <a:noFill/>
        </p:spPr>
        <p:txBody>
          <a:bodyPr wrap="none" rtlCol="0">
            <a:spAutoFit/>
          </a:bodyPr>
          <a:lstStyle/>
          <a:p>
            <a:r>
              <a:rPr lang="en-US" sz="2000" dirty="0">
                <a:solidFill>
                  <a:schemeClr val="tx1">
                    <a:lumMod val="75000"/>
                  </a:schemeClr>
                </a:solidFill>
                <a:latin typeface="Century Gothic" panose="020B0502020202020204" pitchFamily="34" charset="0"/>
              </a:rPr>
              <a:t>el libro de los orígenes         |   por  dr. andy woods</a:t>
            </a:r>
            <a:endParaRPr lang="es-CO" sz="2000" dirty="0">
              <a:solidFill>
                <a:schemeClr val="tx1">
                  <a:lumMod val="75000"/>
                </a:schemeClr>
              </a:solidFill>
              <a:latin typeface="Century Gothic" panose="020B0502020202020204" pitchFamily="34" charset="0"/>
            </a:endParaRPr>
          </a:p>
        </p:txBody>
      </p:sp>
      <p:sp>
        <p:nvSpPr>
          <p:cNvPr id="3" name="Flowchart: Data 2">
            <a:extLst>
              <a:ext uri="{FF2B5EF4-FFF2-40B4-BE49-F238E27FC236}">
                <a16:creationId xmlns:a16="http://schemas.microsoft.com/office/drawing/2014/main" id="{5BB26294-E3FF-1C77-7B4C-3A0CDE113BBF}"/>
              </a:ext>
            </a:extLst>
          </p:cNvPr>
          <p:cNvSpPr/>
          <p:nvPr/>
        </p:nvSpPr>
        <p:spPr bwMode="auto">
          <a:xfrm rot="1831805">
            <a:off x="2575285" y="2828099"/>
            <a:ext cx="144962" cy="278487"/>
          </a:xfrm>
          <a:prstGeom prst="flowChartInputOutput">
            <a:avLst/>
          </a:prstGeom>
          <a:solidFill>
            <a:schemeClr val="tx1">
              <a:lumMod val="85000"/>
            </a:schemeClr>
          </a:solidFill>
          <a:ln w="9525" cap="flat" cmpd="sng" algn="ctr">
            <a:solidFill>
              <a:schemeClr val="tx1">
                <a:lumMod val="85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s-CO" sz="24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159808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Grp="1" noChangeArrowheads="1"/>
          </p:cNvSpPr>
          <p:nvPr>
            <p:ph type="body" idx="1"/>
          </p:nvPr>
        </p:nvSpPr>
        <p:spPr>
          <a:xfrm>
            <a:off x="2228850" y="1577961"/>
            <a:ext cx="4686300" cy="2917839"/>
          </a:xfrm>
        </p:spPr>
        <p:txBody>
          <a:bodyPr/>
          <a:lstStyle/>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Población – Gén. 6:1</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Procreación – Gén. 6:2</a:t>
            </a:r>
          </a:p>
          <a:p>
            <a:pPr marL="514350" lvl="1" indent="-514350" eaLnBrk="1" hangingPunct="1">
              <a:spcBef>
                <a:spcPts val="0"/>
              </a:spcBef>
              <a:spcAft>
                <a:spcPts val="2400"/>
              </a:spcAft>
              <a:buClr>
                <a:srgbClr val="00FF99"/>
              </a:buClr>
              <a:buSzPct val="100000"/>
              <a:buFont typeface="+mj-lt"/>
              <a:buAutoNum type="arabicPeriod"/>
              <a:defRPr/>
            </a:pPr>
            <a:r>
              <a:rPr lang="en-US" dirty="0">
                <a:effectLst>
                  <a:outerShdw blurRad="38100" dist="38100" dir="2700000" algn="tl">
                    <a:srgbClr val="000000">
                      <a:alpha val="43137"/>
                    </a:srgbClr>
                  </a:outerShdw>
                </a:effectLst>
                <a:ea typeface="+mn-ea"/>
                <a:cs typeface="+mn-cs"/>
              </a:rPr>
              <a:t>Paciencia – Gén. 6:3</a:t>
            </a:r>
          </a:p>
          <a:p>
            <a:pPr marL="514350" lvl="1" indent="-514350" eaLnBrk="1" hangingPunct="1">
              <a:spcBef>
                <a:spcPts val="0"/>
              </a:spcBef>
              <a:spcAft>
                <a:spcPts val="2400"/>
              </a:spcAft>
              <a:buClr>
                <a:srgbClr val="00FF99"/>
              </a:buClr>
              <a:buSzPct val="100000"/>
              <a:buFont typeface="+mj-lt"/>
              <a:buAutoNum type="arabicPeriod"/>
              <a:defRPr/>
            </a:pPr>
            <a:r>
              <a:rPr lang="en-US" b="1" u="sng" dirty="0">
                <a:solidFill>
                  <a:srgbClr val="FFFFCC"/>
                </a:solidFill>
                <a:effectLst>
                  <a:outerShdw blurRad="38100" dist="38100" dir="2700000" algn="tl">
                    <a:srgbClr val="000000">
                      <a:alpha val="43137"/>
                    </a:srgbClr>
                  </a:outerShdw>
                </a:effectLst>
                <a:ea typeface="+mn-ea"/>
                <a:cs typeface="+mn-cs"/>
              </a:rPr>
              <a:t>Producto – Gén. 6:4</a:t>
            </a:r>
          </a:p>
        </p:txBody>
      </p:sp>
      <p:sp>
        <p:nvSpPr>
          <p:cNvPr id="6" name="Rectangle 2">
            <a:extLst>
              <a:ext uri="{FF2B5EF4-FFF2-40B4-BE49-F238E27FC236}">
                <a16:creationId xmlns:a16="http://schemas.microsoft.com/office/drawing/2014/main" id="{95BBE15D-B167-4B77-979D-E98A1F8AB3CA}"/>
              </a:ext>
            </a:extLst>
          </p:cNvPr>
          <p:cNvSpPr txBox="1">
            <a:spLocks noChangeArrowheads="1"/>
          </p:cNvSpPr>
          <p:nvPr/>
        </p:nvSpPr>
        <p:spPr bwMode="auto">
          <a:xfrm>
            <a:off x="1752600" y="228600"/>
            <a:ext cx="5638800" cy="1097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buClr>
                <a:srgbClr val="CC66FF"/>
              </a:buClr>
            </a:pPr>
            <a:r>
              <a:rPr lang="en-US" sz="3600" dirty="0">
                <a:effectLst>
                  <a:outerShdw blurRad="38100" dist="38100" dir="2700000" algn="tl">
                    <a:srgbClr val="000000">
                      <a:alpha val="43137"/>
                    </a:srgbClr>
                  </a:outerShdw>
                </a:effectLst>
              </a:rPr>
              <a:t>A. El Pecado Específico</a:t>
            </a:r>
            <a:br>
              <a:rPr lang="en-US" sz="3600" kern="0" dirty="0">
                <a:effectLst>
                  <a:outerShdw blurRad="38100" dist="38100" dir="2700000" algn="tl">
                    <a:srgbClr val="000000">
                      <a:alpha val="43137"/>
                    </a:srgbClr>
                  </a:outerShdw>
                </a:effectLst>
              </a:rPr>
            </a:br>
            <a:r>
              <a:rPr lang="en-US" sz="2800" kern="0" dirty="0">
                <a:solidFill>
                  <a:schemeClr val="tx1"/>
                </a:solidFill>
              </a:rPr>
              <a:t>(6:1-4)</a:t>
            </a:r>
            <a:endParaRPr lang="en-US" sz="2800" kern="0" dirty="0">
              <a:solidFill>
                <a:schemeClr val="tx1"/>
              </a:solidFill>
              <a:effectLst>
                <a:outerShdw blurRad="38100" dist="38100" dir="2700000" algn="tl">
                  <a:srgbClr val="000000">
                    <a:alpha val="43137"/>
                  </a:srgbClr>
                </a:outerShdw>
              </a:effectLst>
              <a:ea typeface="+mn-ea"/>
              <a:cs typeface="+mn-cs"/>
            </a:endParaRPr>
          </a:p>
        </p:txBody>
      </p:sp>
      <p:pic>
        <p:nvPicPr>
          <p:cNvPr id="7" name="Picture 7" descr="clip0095">
            <a:extLst>
              <a:ext uri="{FF2B5EF4-FFF2-40B4-BE49-F238E27FC236}">
                <a16:creationId xmlns:a16="http://schemas.microsoft.com/office/drawing/2014/main" id="{59D11833-CA30-480F-9387-1832A0863D2D}"/>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186546" y="4724400"/>
            <a:ext cx="2770909" cy="1828800"/>
          </a:xfrm>
          <a:prstGeom prst="rect">
            <a:avLst/>
          </a:prstGeom>
          <a:noFill/>
          <a:ln w="9525">
            <a:noFill/>
            <a:miter lim="800000"/>
            <a:headEnd/>
            <a:tailEnd/>
          </a:ln>
          <a:effectLst/>
        </p:spPr>
      </p:pic>
      <p:pic>
        <p:nvPicPr>
          <p:cNvPr id="2" name="Picture 1">
            <a:extLst>
              <a:ext uri="{FF2B5EF4-FFF2-40B4-BE49-F238E27FC236}">
                <a16:creationId xmlns:a16="http://schemas.microsoft.com/office/drawing/2014/main" id="{E60D7ADD-D073-F9B4-BDC5-4386857FF9D8}"/>
              </a:ext>
            </a:extLst>
          </p:cNvPr>
          <p:cNvPicPr>
            <a:picLocks noChangeAspect="1"/>
          </p:cNvPicPr>
          <p:nvPr/>
        </p:nvPicPr>
        <p:blipFill>
          <a:blip r:embed="rId3"/>
          <a:stretch>
            <a:fillRect/>
          </a:stretch>
        </p:blipFill>
        <p:spPr>
          <a:xfrm>
            <a:off x="7315200" y="76092"/>
            <a:ext cx="1743607" cy="1249788"/>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a:xfrm>
            <a:off x="914399" y="1393853"/>
            <a:ext cx="7315200" cy="27432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Arca = </a:t>
            </a:r>
            <a:r>
              <a:rPr lang="es-CO" dirty="0">
                <a:effectLst>
                  <a:outerShdw blurRad="38100" dist="38100" dir="2700000" algn="tl">
                    <a:srgbClr val="000000">
                      <a:alpha val="43137"/>
                    </a:srgbClr>
                  </a:outerShdw>
                </a:effectLst>
                <a:latin typeface="Calibri" panose="020F0502020204030204" pitchFamily="34" charset="0"/>
                <a:ea typeface="+mn-ea"/>
                <a:cs typeface="+mn-cs"/>
              </a:rPr>
              <a:t>135 metros largo X 22.5 metros ancho X 13.5 metros alto.</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Arca capaz de albergar 125.000 animales</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5" name="Rectangle 2">
            <a:extLst>
              <a:ext uri="{FF2B5EF4-FFF2-40B4-BE49-F238E27FC236}">
                <a16:creationId xmlns:a16="http://schemas.microsoft.com/office/drawing/2014/main" id="{36D1FD63-65ED-4CD0-9296-305F306DB4D3}"/>
              </a:ext>
            </a:extLst>
          </p:cNvPr>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rPr>
              <a:t>Dimensiones del Arca</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a:t>
            </a:r>
            <a:r>
              <a:rPr lang="en-US" sz="2800" dirty="0">
                <a:solidFill>
                  <a:schemeClr val="tx1"/>
                </a:solidFill>
                <a:effectLst>
                  <a:outerShdw blurRad="38100" dist="38100" dir="2700000" algn="tl">
                    <a:srgbClr val="000000">
                      <a:alpha val="43137"/>
                    </a:srgbClr>
                  </a:outerShdw>
                </a:effectLst>
                <a:ea typeface="+mn-ea"/>
                <a:cs typeface="+mn-cs"/>
              </a:rPr>
              <a:t>Génesis</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 </a:t>
            </a:r>
            <a:r>
              <a:rPr lang="en-US" sz="2800" dirty="0">
                <a:solidFill>
                  <a:schemeClr val="tx1"/>
                </a:solidFill>
                <a:effectLst>
                  <a:outerShdw blurRad="38100" dist="38100" dir="2700000" algn="tl">
                    <a:srgbClr val="000000">
                      <a:alpha val="43137"/>
                    </a:srgbClr>
                  </a:outerShdw>
                </a:effectLst>
                <a:ea typeface="+mn-ea"/>
                <a:cs typeface="+mn-cs"/>
              </a:rPr>
              <a:t>6</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:15)</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9" name="Picture 8">
            <a:extLst>
              <a:ext uri="{FF2B5EF4-FFF2-40B4-BE49-F238E27FC236}">
                <a16:creationId xmlns:a16="http://schemas.microsoft.com/office/drawing/2014/main" id="{A0AAF84D-F8C6-4437-B4EC-DE6E4207A8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9000" y="3565174"/>
            <a:ext cx="5666895" cy="3187629"/>
          </a:xfrm>
          <a:prstGeom prst="rect">
            <a:avLst/>
          </a:prstGeom>
        </p:spPr>
      </p:pic>
      <p:pic>
        <p:nvPicPr>
          <p:cNvPr id="2" name="Picture 1">
            <a:extLst>
              <a:ext uri="{FF2B5EF4-FFF2-40B4-BE49-F238E27FC236}">
                <a16:creationId xmlns:a16="http://schemas.microsoft.com/office/drawing/2014/main" id="{06F47F4D-D3E7-5022-28CB-49AA621E3C4B}"/>
              </a:ext>
            </a:extLst>
          </p:cNvPr>
          <p:cNvPicPr>
            <a:picLocks noChangeAspect="1"/>
          </p:cNvPicPr>
          <p:nvPr/>
        </p:nvPicPr>
        <p:blipFill>
          <a:blip r:embed="rId3"/>
          <a:stretch>
            <a:fillRect/>
          </a:stretch>
        </p:blipFill>
        <p:spPr>
          <a:xfrm>
            <a:off x="7315200" y="121812"/>
            <a:ext cx="1743607" cy="1249788"/>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2324100" y="228600"/>
            <a:ext cx="4495800" cy="944880"/>
          </a:xfrm>
        </p:spPr>
        <p:txBody>
          <a:bodyPr/>
          <a:lstStyle/>
          <a:p>
            <a:pPr algn="ctr" eaLnBrk="1" hangingPunct="1"/>
            <a:r>
              <a:rPr lang="en-US" sz="3600" dirty="0">
                <a:effectLst>
                  <a:outerShdw blurRad="38100" dist="38100" dir="2700000" algn="tl">
                    <a:srgbClr val="000000">
                      <a:alpha val="43137"/>
                    </a:srgbClr>
                  </a:outerShdw>
                </a:effectLst>
              </a:rPr>
              <a:t>Dimensiones del Arca</a:t>
            </a:r>
            <a:endParaRPr lang="en-US" sz="3600" dirty="0">
              <a:effectLst>
                <a:outerShdw blurRad="38100" dist="38100" dir="2700000" algn="tl">
                  <a:srgbClr val="000000">
                    <a:alpha val="43137"/>
                  </a:srgbClr>
                </a:outerShdw>
              </a:effectLst>
              <a:latin typeface="Calibri" panose="020F0502020204030204" pitchFamily="34" charset="0"/>
            </a:endParaRPr>
          </a:p>
        </p:txBody>
      </p:sp>
      <p:sp>
        <p:nvSpPr>
          <p:cNvPr id="146435" name="Rectangle 3"/>
          <p:cNvSpPr>
            <a:spLocks noGrp="1" noChangeArrowheads="1"/>
          </p:cNvSpPr>
          <p:nvPr>
            <p:ph type="body" idx="1"/>
          </p:nvPr>
        </p:nvSpPr>
        <p:spPr>
          <a:xfrm>
            <a:off x="1524000" y="1447800"/>
            <a:ext cx="6781800" cy="2514599"/>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Relato bíblico del diluvio</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Tradiciones extra bíblicas del diluvio </a:t>
            </a:r>
            <a:r>
              <a:rPr lang="en-US" dirty="0">
                <a:effectLst>
                  <a:outerShdw blurRad="38100" dist="38100" dir="2700000" algn="tl">
                    <a:srgbClr val="000000">
                      <a:alpha val="43137"/>
                    </a:srgbClr>
                  </a:outerShdw>
                </a:effectLst>
                <a:latin typeface="Calibri" panose="020F0502020204030204" pitchFamily="34" charset="0"/>
                <a:ea typeface="+mn-ea"/>
                <a:cs typeface="+mn-cs"/>
              </a:rPr>
              <a:t>(300)</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Similitudes y diferencias</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255E4E26-C037-44B1-A9A7-7D7097982EA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3029" y="4495800"/>
            <a:ext cx="3697941" cy="2286000"/>
          </a:xfrm>
          <a:prstGeom prst="rect">
            <a:avLst/>
          </a:prstGeom>
        </p:spPr>
      </p:pic>
      <p:pic>
        <p:nvPicPr>
          <p:cNvPr id="3" name="Picture 2">
            <a:extLst>
              <a:ext uri="{FF2B5EF4-FFF2-40B4-BE49-F238E27FC236}">
                <a16:creationId xmlns:a16="http://schemas.microsoft.com/office/drawing/2014/main" id="{1F28C327-FB88-2529-7595-BCA3CE08304B}"/>
              </a:ext>
            </a:extLst>
          </p:cNvPr>
          <p:cNvPicPr>
            <a:picLocks noChangeAspect="1"/>
          </p:cNvPicPr>
          <p:nvPr/>
        </p:nvPicPr>
        <p:blipFill>
          <a:blip r:embed="rId3"/>
          <a:stretch>
            <a:fillRect/>
          </a:stretch>
        </p:blipFill>
        <p:spPr>
          <a:xfrm>
            <a:off x="7315200" y="76146"/>
            <a:ext cx="1743607" cy="1249788"/>
          </a:xfrm>
          <a:prstGeom prst="rect">
            <a:avLst/>
          </a:prstGeom>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body" idx="1"/>
          </p:nvPr>
        </p:nvSpPr>
        <p:spPr>
          <a:xfrm>
            <a:off x="266700" y="2057400"/>
            <a:ext cx="8610600" cy="3048000"/>
          </a:xfrm>
        </p:spPr>
        <p:txBody>
          <a:bodyPr/>
          <a:lstStyle/>
          <a:p>
            <a:pPr marL="0" indent="0" algn="just" eaLnBrk="1" hangingPunct="1">
              <a:buFont typeface="Wingdings" pitchFamily="2" charset="2"/>
              <a:buNone/>
              <a:defRPr/>
            </a:pPr>
            <a:r>
              <a:rPr lang="en-US" dirty="0">
                <a:effectLst>
                  <a:outerShdw blurRad="38100" dist="38100" dir="2700000" algn="tl">
                    <a:srgbClr val="000000">
                      <a:alpha val="43137"/>
                    </a:srgbClr>
                  </a:outerShdw>
                </a:effectLst>
              </a:rPr>
              <a:t>“</a:t>
            </a:r>
            <a:r>
              <a:rPr lang="es-CO" dirty="0">
                <a:effectLst>
                  <a:outerShdw blurRad="38100" dist="38100" dir="2700000" algn="tl">
                    <a:srgbClr val="000000">
                      <a:alpha val="43137"/>
                    </a:srgbClr>
                  </a:outerShdw>
                </a:effectLst>
              </a:rPr>
              <a:t>Primero, cuando Dios envía juicio, da amplia advertencia con anticipación. Envía un portavoz, un profeta, y le da a ese profeta una especie de plataforma desde la cual ser escuchado. Para los antediluvianos, Noé fue ese profeta y el andamiaje alrededor del arca fue su plataforma</a:t>
            </a:r>
            <a:r>
              <a:rPr lang="en-US" dirty="0">
                <a:effectLst>
                  <a:outerShdw blurRad="38100" dist="38100" dir="2700000" algn="tl">
                    <a:srgbClr val="000000">
                      <a:alpha val="43137"/>
                    </a:srgbClr>
                  </a:outerShdw>
                </a:effectLst>
              </a:rPr>
              <a:t>.” </a:t>
            </a:r>
          </a:p>
        </p:txBody>
      </p:sp>
      <p:sp>
        <p:nvSpPr>
          <p:cNvPr id="151555" name="Text Box 3"/>
          <p:cNvSpPr txBox="1">
            <a:spLocks noChangeArrowheads="1"/>
          </p:cNvSpPr>
          <p:nvPr/>
        </p:nvSpPr>
        <p:spPr bwMode="auto">
          <a:xfrm>
            <a:off x="2352675" y="228600"/>
            <a:ext cx="4438650" cy="1338828"/>
          </a:xfrm>
          <a:prstGeom prst="rect">
            <a:avLst/>
          </a:prstGeom>
          <a:noFill/>
          <a:ln w="9525">
            <a:noFill/>
            <a:miter lim="800000"/>
            <a:headEnd/>
            <a:tailEnd/>
          </a:ln>
          <a:effectLst/>
        </p:spPr>
        <p:txBody>
          <a:bodyPr wrap="square">
            <a:spAutoFit/>
          </a:bodyPr>
          <a:lstStyle/>
          <a:p>
            <a:pPr algn="ctr">
              <a:spcBef>
                <a:spcPts val="0"/>
              </a:spcBef>
              <a:spcAft>
                <a:spcPts val="600"/>
              </a:spcAft>
              <a:defRPr/>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Hugh Ross </a:t>
            </a:r>
          </a:p>
          <a:p>
            <a:pPr algn="ctr">
              <a:spcBef>
                <a:spcPts val="0"/>
              </a:spcBef>
              <a:defRPr/>
            </a:pPr>
            <a:r>
              <a:rPr lang="en-US" sz="2000" i="1" dirty="0">
                <a:effectLst>
                  <a:outerShdw blurRad="38100" dist="38100" dir="2700000" algn="tl">
                    <a:srgbClr val="000000">
                      <a:alpha val="43137"/>
                    </a:srgbClr>
                  </a:outerShdw>
                </a:effectLst>
                <a:latin typeface="Calibri" panose="020F0502020204030204" pitchFamily="34" charset="0"/>
              </a:rPr>
              <a:t>The Genesis Question</a:t>
            </a:r>
            <a:r>
              <a:rPr lang="en-US" sz="2000" dirty="0">
                <a:effectLst>
                  <a:outerShdw blurRad="38100" dist="38100" dir="2700000" algn="tl">
                    <a:srgbClr val="000000">
                      <a:alpha val="43137"/>
                    </a:srgbClr>
                  </a:outerShdw>
                </a:effectLst>
                <a:latin typeface="Calibri" panose="020F0502020204030204" pitchFamily="34" charset="0"/>
              </a:rPr>
              <a:t> (Navpress, Colorado Springs, CO 1998), 164-65.</a:t>
            </a:r>
          </a:p>
        </p:txBody>
      </p:sp>
      <p:pic>
        <p:nvPicPr>
          <p:cNvPr id="2" name="Picture 1">
            <a:extLst>
              <a:ext uri="{FF2B5EF4-FFF2-40B4-BE49-F238E27FC236}">
                <a16:creationId xmlns:a16="http://schemas.microsoft.com/office/drawing/2014/main" id="{D9A23A5B-390E-8BA8-4EDD-16CE3258D2E3}"/>
              </a:ext>
            </a:extLst>
          </p:cNvPr>
          <p:cNvPicPr>
            <a:picLocks noChangeAspect="1"/>
          </p:cNvPicPr>
          <p:nvPr/>
        </p:nvPicPr>
        <p:blipFill>
          <a:blip r:embed="rId2"/>
          <a:stretch>
            <a:fillRect/>
          </a:stretch>
        </p:blipFill>
        <p:spPr>
          <a:xfrm>
            <a:off x="7359933" y="76200"/>
            <a:ext cx="1743607" cy="1249788"/>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69" name="Group 65"/>
          <p:cNvGraphicFramePr>
            <a:graphicFrameLocks noGrp="1"/>
          </p:cNvGraphicFramePr>
          <p:nvPr>
            <p:ph type="tbl" idx="1"/>
          </p:nvPr>
        </p:nvGraphicFramePr>
        <p:xfrm>
          <a:off x="30480" y="108395"/>
          <a:ext cx="9083040" cy="6641211"/>
        </p:xfrm>
        <a:graphic>
          <a:graphicData uri="http://schemas.openxmlformats.org/drawingml/2006/table">
            <a:tbl>
              <a:tblPr>
                <a:tableStyleId>{D7AC3CCA-C797-4891-BE02-D94E43425B78}</a:tableStyleId>
              </a:tblPr>
              <a:tblGrid>
                <a:gridCol w="2484120">
                  <a:extLst>
                    <a:ext uri="{9D8B030D-6E8A-4147-A177-3AD203B41FA5}">
                      <a16:colId xmlns:a16="http://schemas.microsoft.com/office/drawing/2014/main" val="20000"/>
                    </a:ext>
                  </a:extLst>
                </a:gridCol>
                <a:gridCol w="324612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4864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El Diluvio: Relato bíblico vs. Babilónico</a:t>
                      </a:r>
                      <a:endParaRPr kumimoji="0" lang="en-US" sz="3200" b="1" i="0" u="none" strike="noStrike" cap="none" normalizeH="0" baseline="0" dirty="0">
                        <a:ln>
                          <a:noFill/>
                        </a:ln>
                        <a:solidFill>
                          <a:schemeClr val="bg2"/>
                        </a:solidFill>
                        <a:effectLst/>
                        <a:latin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323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Tema</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GÉNESIS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ÉPICA  DE GILGAMESH</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Inundación planificada</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Consejo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Visión de Dios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Monoteísmo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Politeísmo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Revelación a un héroe</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 advirtió a Noé</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Ea advirtió a Utnapishtim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Motivo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Pecado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Ruido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Castigo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Ética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Confuso, arrepentido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Salvación del héroe</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Incluido en el plan de 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Hecho en secreto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6"/>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Vidas salvadas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Rep. de todos los seres vivos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7"/>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300x50x30 cubits-3 levels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120x120x120 cubits-7 levels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8"/>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Duración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40 días, 40 noches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6 días, 6 noches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9"/>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Desembarco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Montañas de Ararat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Monte Nisir</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0"/>
                  </a:ext>
                </a:extLst>
              </a:tr>
              <a:tr h="4342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Aves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Cuervo y paloma (tres veces)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Paloma, golondrina, cuervo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Sacrificio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Alabanza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Apaciguamiento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2"/>
                  </a:ext>
                </a:extLst>
              </a:tr>
              <a:tr h="45006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Bendición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Pacto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Divinidad, inmortalidad</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3"/>
                  </a:ext>
                </a:extLst>
              </a:tr>
            </a:tbl>
          </a:graphicData>
        </a:graphic>
      </p:graphicFrame>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569" name="Group 65"/>
          <p:cNvGraphicFramePr>
            <a:graphicFrameLocks noGrp="1"/>
          </p:cNvGraphicFramePr>
          <p:nvPr>
            <p:ph type="tbl" idx="1"/>
          </p:nvPr>
        </p:nvGraphicFramePr>
        <p:xfrm>
          <a:off x="64770" y="108395"/>
          <a:ext cx="9014460" cy="6678727"/>
        </p:xfrm>
        <a:graphic>
          <a:graphicData uri="http://schemas.openxmlformats.org/drawingml/2006/table">
            <a:tbl>
              <a:tblPr>
                <a:tableStyleId>{D7AC3CCA-C797-4891-BE02-D94E43425B78}</a:tableStyleId>
              </a:tblPr>
              <a:tblGrid>
                <a:gridCol w="4507230">
                  <a:extLst>
                    <a:ext uri="{9D8B030D-6E8A-4147-A177-3AD203B41FA5}">
                      <a16:colId xmlns:a16="http://schemas.microsoft.com/office/drawing/2014/main" val="20001"/>
                    </a:ext>
                  </a:extLst>
                </a:gridCol>
                <a:gridCol w="4507230">
                  <a:extLst>
                    <a:ext uri="{9D8B030D-6E8A-4147-A177-3AD203B41FA5}">
                      <a16:colId xmlns:a16="http://schemas.microsoft.com/office/drawing/2014/main" val="20002"/>
                    </a:ext>
                  </a:extLst>
                </a:gridCol>
              </a:tblGrid>
              <a:tr h="548640">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uLnTx/>
                          <a:uFillTx/>
                          <a:latin typeface="Calibri" panose="020F0502020204030204" pitchFamily="34" charset="0"/>
                          <a:ea typeface="+mj-ea"/>
                          <a:cs typeface="Calibri" panose="020F0502020204030204" pitchFamily="34" charset="0"/>
                        </a:rPr>
                        <a:t>Relato de La Creación: Biblica vs. Babilónica</a:t>
                      </a:r>
                      <a:endParaRPr kumimoji="0" lang="en-US" sz="16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57200">
                <a:tc>
                  <a:txBody>
                    <a:bodyPr/>
                    <a:lstStyle/>
                    <a:p>
                      <a:pPr marL="0" marR="0" lvl="0" indent="0" algn="ctr"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None/>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GÉNESIS</a:t>
                      </a: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None/>
                        <a:tabLst/>
                      </a:pPr>
                      <a:r>
                        <a:rPr kumimoji="0" lang="en-US" sz="2400" b="1" i="0" u="none" strike="noStrike" cap="none" normalizeH="0" baseline="0" dirty="0">
                          <a:ln>
                            <a:noFill/>
                          </a:ln>
                          <a:solidFill>
                            <a:srgbClr val="0000CC"/>
                          </a:solidFill>
                          <a:effectLst/>
                          <a:latin typeface="Calibri" panose="020F0502020204030204" pitchFamily="34" charset="0"/>
                          <a:cs typeface="Calibri" panose="020F0502020204030204" pitchFamily="34" charset="0"/>
                        </a:rPr>
                        <a:t>ENUMA ELISH</a:t>
                      </a:r>
                    </a:p>
                  </a:txBody>
                  <a:tcPr anchor="ctr" horzOverflow="overflow"/>
                </a:tc>
                <a:extLst>
                  <a:ext uri="{0D108BD9-81ED-4DB2-BD59-A6C34878D82A}">
                    <a16:rowId xmlns:a16="http://schemas.microsoft.com/office/drawing/2014/main" val="10000"/>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Propósito: alabar a Dios</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Propósito: alabar a Marduk</a:t>
                      </a:r>
                    </a:p>
                  </a:txBody>
                  <a:tcPr anchor="ctr" horzOverflow="overflow"/>
                </a:tc>
                <a:extLst>
                  <a:ext uri="{0D108BD9-81ED-4DB2-BD59-A6C34878D82A}">
                    <a16:rowId xmlns:a16="http://schemas.microsoft.com/office/drawing/2014/main" val="10001"/>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Empieza por lo profundo</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Empieza por lo profundo</a:t>
                      </a:r>
                    </a:p>
                  </a:txBody>
                  <a:tcPr anchor="ctr" horzOverflow="overflow"/>
                </a:tc>
                <a:extLst>
                  <a:ext uri="{0D108BD9-81ED-4DB2-BD59-A6C34878D82A}">
                    <a16:rowId xmlns:a16="http://schemas.microsoft.com/office/drawing/2014/main" val="10002"/>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Secuencia de días</a:t>
                      </a: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s-CO"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No hay secuencia de días</a:t>
                      </a:r>
                      <a:endPar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3"/>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s-CO"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Ex nihilo (por medio de la palabra)</a:t>
                      </a:r>
                      <a:endPar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Creación a partir de materia anteriormente existente</a:t>
                      </a:r>
                    </a:p>
                  </a:txBody>
                  <a:tcPr anchor="ctr" horzOverflow="overflow"/>
                </a:tc>
                <a:extLst>
                  <a:ext uri="{0D108BD9-81ED-4DB2-BD59-A6C34878D82A}">
                    <a16:rowId xmlns:a16="http://schemas.microsoft.com/office/drawing/2014/main" val="10004"/>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s-CO"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Aguas divididas por encima y por debajo del firmamento</a:t>
                      </a:r>
                      <a:endPar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s-CO"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Aguas divididas arriba y abajo del cadáver de Tiamat</a:t>
                      </a:r>
                      <a:endPar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5"/>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s-CO"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El hombre gobierna la creación</a:t>
                      </a:r>
                      <a:endPar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pPr>
                      <a:r>
                        <a:rPr kumimoji="0" lang="es-CO"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El hombre creado para aliviar la carga de trabajo de su dios</a:t>
                      </a:r>
                      <a:endPar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6"/>
                  </a:ext>
                </a:extLst>
              </a:tr>
              <a:tr h="640080">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s-CO"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rPr>
                        <a:t>El hombre creado de la tierra</a:t>
                      </a:r>
                      <a:endParaRPr kumimoji="0" lang="en-US" sz="2400" b="1" i="0" u="none" strike="noStrike" kern="1200" cap="none" normalizeH="0" baseline="0" noProof="0" dirty="0">
                        <a:ln>
                          <a:noFill/>
                        </a:ln>
                        <a:solidFill>
                          <a:srgbClr val="C00000"/>
                        </a:solidFill>
                        <a:effectLst/>
                        <a:latin typeface="Calibri" panose="020F0502020204030204" pitchFamily="34" charset="0"/>
                        <a:ea typeface="+mn-ea"/>
                        <a:cs typeface="Calibri" panose="020F0502020204030204" pitchFamily="34" charset="0"/>
                      </a:endParaRPr>
                    </a:p>
                  </a:txBody>
                  <a:tcPr anchor="ctr" horzOverflow="overflow"/>
                </a:tc>
                <a:tc>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r>
                        <a:rPr kumimoji="0" lang="es-CO"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rPr>
                        <a:t>El hombre creado a partir de un superhéroe asesinado</a:t>
                      </a:r>
                      <a:endParaRPr kumimoji="0" lang="en-US" sz="24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10007"/>
                  </a:ext>
                </a:extLst>
              </a:tr>
              <a:tr h="430327">
                <a:tc gridSpan="2">
                  <a:txBody>
                    <a:bodyPr/>
                    <a:lstStyle/>
                    <a:p>
                      <a:pPr marL="0" marR="0" lvl="0" indent="0" algn="ctr"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None/>
                        <a:tabLst/>
                        <a:defRPr/>
                      </a:pPr>
                      <a:r>
                        <a:rPr lang="en-US" sz="1600" dirty="0">
                          <a:latin typeface="Calibri" panose="020F0502020204030204" pitchFamily="34" charset="0"/>
                          <a:cs typeface="Calibri" panose="020F0502020204030204" pitchFamily="34" charset="0"/>
                        </a:rPr>
                        <a:t>Comparisons/contrasts taken from Walton, </a:t>
                      </a:r>
                      <a:r>
                        <a:rPr lang="en-US" sz="1600" i="1" dirty="0">
                          <a:latin typeface="Calibri" panose="020F0502020204030204" pitchFamily="34" charset="0"/>
                          <a:cs typeface="Calibri" panose="020F0502020204030204" pitchFamily="34" charset="0"/>
                        </a:rPr>
                        <a:t>Chronological and Background charts of the OT</a:t>
                      </a:r>
                      <a:r>
                        <a:rPr lang="en-US" sz="1600" dirty="0">
                          <a:latin typeface="Calibri" panose="020F0502020204030204" pitchFamily="34" charset="0"/>
                          <a:cs typeface="Calibri" panose="020F0502020204030204" pitchFamily="34" charset="0"/>
                        </a:rPr>
                        <a:t>, 80-81.</a:t>
                      </a:r>
                    </a:p>
                  </a:txBody>
                  <a:tcPr anchor="ctr" horzOverflow="overflow"/>
                </a:tc>
                <a:tc hMerge="1">
                  <a:txBody>
                    <a:bodyPr/>
                    <a:lstStyle/>
                    <a:p>
                      <a:pPr marL="342900" marR="0" lvl="0" indent="-342900" algn="l" defTabSz="914400" rtl="0" eaLnBrk="1" fontAlgn="base" latinLnBrk="0" hangingPunct="1">
                        <a:lnSpc>
                          <a:spcPct val="100000"/>
                        </a:lnSpc>
                        <a:spcBef>
                          <a:spcPct val="20000"/>
                        </a:spcBef>
                        <a:spcAft>
                          <a:spcPct val="0"/>
                        </a:spcAft>
                        <a:buClr>
                          <a:schemeClr val="bg2"/>
                        </a:buClr>
                        <a:buSzPct val="100000"/>
                        <a:buFont typeface="Wingdings" panose="05000000000000000000" pitchFamily="2" charset="2"/>
                        <a:buChar char="§"/>
                        <a:tabLst/>
                        <a:defRPr/>
                      </a:pPr>
                      <a:endParaRPr kumimoji="0" lang="en-US" sz="2000" b="1" i="0" u="none" strike="noStrike" kern="1200" cap="none" normalizeH="0" baseline="0" dirty="0">
                        <a:ln>
                          <a:noFill/>
                        </a:ln>
                        <a:solidFill>
                          <a:srgbClr val="0000CC"/>
                        </a:solidFill>
                        <a:effectLst/>
                        <a:latin typeface="Calibri" panose="020F0502020204030204" pitchFamily="34" charset="0"/>
                        <a:ea typeface="+mn-ea"/>
                        <a:cs typeface="Calibri" panose="020F0502020204030204" pitchFamily="34" charset="0"/>
                      </a:endParaRPr>
                    </a:p>
                  </a:txBody>
                  <a:tcPr anchor="ctr" horzOverflow="overflow"/>
                </a:tc>
                <a:extLst>
                  <a:ext uri="{0D108BD9-81ED-4DB2-BD59-A6C34878D82A}">
                    <a16:rowId xmlns:a16="http://schemas.microsoft.com/office/drawing/2014/main" val="2867846877"/>
                  </a:ext>
                </a:extLst>
              </a:tr>
            </a:tbl>
          </a:graphicData>
        </a:graphic>
      </p:graphicFrame>
    </p:spTree>
    <p:extLst>
      <p:ext uri="{BB962C8B-B14F-4D97-AF65-F5344CB8AC3E}">
        <p14:creationId xmlns:p14="http://schemas.microsoft.com/office/powerpoint/2010/main" val="264181822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533400" y="228600"/>
            <a:ext cx="8077200" cy="1143000"/>
          </a:xfrm>
        </p:spPr>
        <p:txBody>
          <a:bodyPr/>
          <a:lstStyle/>
          <a:p>
            <a:pPr algn="ctr" eaLnBrk="1" hangingPunct="1"/>
            <a:r>
              <a:rPr lang="es-CO" sz="3200" dirty="0">
                <a:effectLst>
                  <a:outerShdw blurRad="38100" dist="38100" dir="2700000" algn="tl">
                    <a:srgbClr val="000000">
                      <a:alpha val="43137"/>
                    </a:srgbClr>
                  </a:outerShdw>
                </a:effectLst>
                <a:cs typeface="Calibri" panose="020F0502020204030204" pitchFamily="34" charset="0"/>
              </a:rPr>
              <a:t>Explicación de similitudes y diferencias entre los relatos bíblicos y paganos del diluvio</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46435" name="Rectangle 3"/>
          <p:cNvSpPr>
            <a:spLocks noGrp="1" noChangeArrowheads="1"/>
          </p:cNvSpPr>
          <p:nvPr>
            <p:ph type="body" idx="1"/>
          </p:nvPr>
        </p:nvSpPr>
        <p:spPr>
          <a:xfrm>
            <a:off x="0" y="1600200"/>
            <a:ext cx="9144000" cy="3733800"/>
          </a:xfrm>
        </p:spPr>
        <p:txBody>
          <a:bodyPr/>
          <a:lstStyle/>
          <a:p>
            <a:pPr marL="461963" indent="-461963" algn="just" eaLnBrk="1" hangingPunct="1">
              <a:spcBef>
                <a:spcPts val="0"/>
              </a:spcBef>
              <a:spcAft>
                <a:spcPts val="2400"/>
              </a:spcAft>
              <a:defRPr/>
            </a:pPr>
            <a:r>
              <a:rPr lang="es-CO" sz="2800" dirty="0">
                <a:effectLst>
                  <a:outerShdw blurRad="38100" dist="38100" dir="2700000" algn="tl">
                    <a:srgbClr val="000000">
                      <a:alpha val="43137"/>
                    </a:srgbClr>
                  </a:outerShdw>
                </a:effectLst>
                <a:cs typeface="Calibri" panose="020F0502020204030204" pitchFamily="34" charset="0"/>
              </a:rPr>
              <a:t>¿Los relatos paganos (creación babilónica – Enuma Elish y diluvio – Gilgamesh) tomados de la Biblia? – Poco probable, ya que algunos relatos paganos (1800 a.C.) preceden a la época en que se escribió Gen. (1446 a.C.)</a:t>
            </a:r>
          </a:p>
          <a:p>
            <a:pPr marL="461963" indent="-461963" algn="just" eaLnBrk="1" hangingPunct="1">
              <a:spcBef>
                <a:spcPts val="0"/>
              </a:spcBef>
              <a:spcAft>
                <a:spcPts val="2400"/>
              </a:spcAft>
              <a:defRPr/>
            </a:pPr>
            <a:r>
              <a:rPr lang="es-CO" sz="2800" dirty="0">
                <a:effectLst>
                  <a:outerShdw blurRad="38100" dist="38100" dir="2700000" algn="tl">
                    <a:srgbClr val="000000">
                      <a:alpha val="43137"/>
                    </a:srgbClr>
                  </a:outerShdw>
                </a:effectLst>
                <a:cs typeface="Calibri" panose="020F0502020204030204" pitchFamily="34" charset="0"/>
              </a:rPr>
              <a:t>¿La Biblia tomó prestada de los relatos paganos? – Una posibilidad</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D63FC64C-404A-405B-A4F0-600E6F12A7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992035" y="5867400"/>
            <a:ext cx="1075765" cy="914400"/>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3"/>
          <p:cNvSpPr>
            <a:spLocks noGrp="1" noChangeArrowheads="1"/>
          </p:cNvSpPr>
          <p:nvPr>
            <p:ph type="body" idx="1"/>
          </p:nvPr>
        </p:nvSpPr>
        <p:spPr>
          <a:xfrm>
            <a:off x="0" y="1600200"/>
            <a:ext cx="9144000" cy="4648200"/>
          </a:xfrm>
        </p:spPr>
        <p:txBody>
          <a:bodyPr/>
          <a:lstStyle/>
          <a:p>
            <a:pPr marL="461963" indent="-461963" eaLnBrk="1" hangingPunct="1">
              <a:spcBef>
                <a:spcPts val="0"/>
              </a:spcBef>
              <a:spcAft>
                <a:spcPts val="900"/>
              </a:spcAft>
              <a:defRPr/>
            </a:pPr>
            <a:r>
              <a:rPr lang="en-US" sz="2800" dirty="0">
                <a:effectLst>
                  <a:outerShdw blurRad="38100" dist="38100" dir="2700000" algn="tl">
                    <a:srgbClr val="000000">
                      <a:alpha val="43137"/>
                    </a:srgbClr>
                  </a:outerShdw>
                </a:effectLst>
                <a:cs typeface="Calibri" panose="020F0502020204030204" pitchFamily="34" charset="0"/>
              </a:rPr>
              <a:t>Fuente común</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914400" lvl="1" indent="-457200" eaLnBrk="1" hangingPunct="1">
              <a:spcBef>
                <a:spcPts val="0"/>
              </a:spcBef>
              <a:spcAft>
                <a:spcPts val="900"/>
              </a:spcAft>
              <a:defRPr/>
            </a:pPr>
            <a:r>
              <a:rPr lang="en-US" sz="2800" dirty="0">
                <a:effectLst>
                  <a:outerShdw blurRad="38100" dist="38100" dir="2700000" algn="tl">
                    <a:srgbClr val="000000">
                      <a:alpha val="43137"/>
                    </a:srgbClr>
                  </a:outerShdw>
                </a:effectLst>
                <a:cs typeface="Calibri" panose="020F0502020204030204" pitchFamily="34" charset="0"/>
              </a:rPr>
              <a:t>Acontecimiento histórico</a:t>
            </a:r>
          </a:p>
          <a:p>
            <a:pPr marL="914400" lvl="1" indent="-457200" eaLnBrk="1" hangingPunct="1">
              <a:spcBef>
                <a:spcPts val="0"/>
              </a:spcBef>
              <a:spcAft>
                <a:spcPts val="900"/>
              </a:spcAft>
              <a:defRPr/>
            </a:pPr>
            <a:r>
              <a:rPr lang="en-US" sz="2800" dirty="0">
                <a:effectLst>
                  <a:outerShdw blurRad="38100" dist="38100" dir="2700000" algn="tl">
                    <a:srgbClr val="000000">
                      <a:alpha val="43137"/>
                    </a:srgbClr>
                  </a:outerShdw>
                </a:effectLst>
                <a:cs typeface="Calibri" panose="020F0502020204030204" pitchFamily="34" charset="0"/>
              </a:rPr>
              <a:t>Biblia Noaíca</a:t>
            </a:r>
          </a:p>
          <a:p>
            <a:pPr marL="914400" lvl="1" indent="-457200" eaLnBrk="1" hangingPunct="1">
              <a:spcBef>
                <a:spcPts val="0"/>
              </a:spcBef>
              <a:spcAft>
                <a:spcPts val="900"/>
              </a:spcAft>
              <a:defRPr/>
            </a:pPr>
            <a:r>
              <a:rPr lang="en-US" sz="2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Toledoth</a:t>
            </a:r>
          </a:p>
          <a:p>
            <a:pPr marL="914400" lvl="1" indent="-457200" eaLnBrk="1" hangingPunct="1">
              <a:spcBef>
                <a:spcPts val="0"/>
              </a:spcBef>
              <a:spcAft>
                <a:spcPts val="900"/>
              </a:spcAft>
              <a:defRPr/>
            </a:pPr>
            <a:r>
              <a:rPr lang="es-CO" sz="2800" dirty="0">
                <a:effectLst>
                  <a:outerShdw blurRad="38100" dist="38100" dir="2700000" algn="tl">
                    <a:srgbClr val="000000">
                      <a:alpha val="43137"/>
                    </a:srgbClr>
                  </a:outerShdw>
                </a:effectLst>
                <a:cs typeface="Calibri" panose="020F0502020204030204" pitchFamily="34" charset="0"/>
              </a:rPr>
              <a:t>Difusión del conocimiento de los hechos históricos en todas las culturas antiguas</a:t>
            </a:r>
          </a:p>
          <a:p>
            <a:pPr marL="914400" lvl="1" indent="-457200" eaLnBrk="1" hangingPunct="1">
              <a:spcBef>
                <a:spcPts val="0"/>
              </a:spcBef>
              <a:spcAft>
                <a:spcPts val="900"/>
              </a:spcAft>
              <a:defRPr/>
            </a:pPr>
            <a:r>
              <a:rPr lang="es-CO" sz="2800" dirty="0">
                <a:effectLst>
                  <a:outerShdw blurRad="38100" dist="38100" dir="2700000" algn="tl">
                    <a:srgbClr val="000000">
                      <a:alpha val="43137"/>
                    </a:srgbClr>
                  </a:outerShdw>
                </a:effectLst>
                <a:cs typeface="Calibri" panose="020F0502020204030204" pitchFamily="34" charset="0"/>
              </a:rPr>
              <a:t>El ajuste del paganismo (monoteísmo, pecado, ética) - Rom. 1:18-32</a:t>
            </a:r>
          </a:p>
          <a:p>
            <a:pPr marL="914400" lvl="1" indent="-457200" eaLnBrk="1" hangingPunct="1">
              <a:spcBef>
                <a:spcPts val="0"/>
              </a:spcBef>
              <a:spcAft>
                <a:spcPts val="900"/>
              </a:spcAft>
              <a:defRPr/>
            </a:pP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Reajuste o corrección de Dios a través de Moisés</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Rectangle 2">
            <a:extLst>
              <a:ext uri="{FF2B5EF4-FFF2-40B4-BE49-F238E27FC236}">
                <a16:creationId xmlns:a16="http://schemas.microsoft.com/office/drawing/2014/main" id="{B0BBCE95-C93B-498D-8A5A-1687D00EC6AD}"/>
              </a:ext>
            </a:extLst>
          </p:cNvPr>
          <p:cNvSpPr>
            <a:spLocks noGrp="1" noChangeArrowheads="1"/>
          </p:cNvSpPr>
          <p:nvPr>
            <p:ph type="title"/>
          </p:nvPr>
        </p:nvSpPr>
        <p:spPr>
          <a:xfrm>
            <a:off x="533400" y="228600"/>
            <a:ext cx="8077200" cy="1143000"/>
          </a:xfrm>
        </p:spPr>
        <p:txBody>
          <a:bodyPr/>
          <a:lstStyle/>
          <a:p>
            <a:pPr algn="ctr" eaLnBrk="1" hangingPunct="1"/>
            <a:r>
              <a:rPr lang="es-CO" sz="3200" dirty="0">
                <a:effectLst>
                  <a:outerShdw blurRad="38100" dist="38100" dir="2700000" algn="tl">
                    <a:srgbClr val="000000">
                      <a:alpha val="43137"/>
                    </a:srgbClr>
                  </a:outerShdw>
                </a:effectLst>
                <a:cs typeface="Calibri" panose="020F0502020204030204" pitchFamily="34" charset="0"/>
              </a:rPr>
              <a:t>Explicación de similitudes y diferencias entre los relatos bíblicos y paganos del diluvio</a:t>
            </a:r>
            <a:endPar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5743076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0" y="1524000"/>
            <a:ext cx="9143999"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s-CO" sz="3100" dirty="0">
                <a:effectLst>
                  <a:outerShdw blurRad="38100" dist="38100" dir="2700000" algn="tl">
                    <a:srgbClr val="000000">
                      <a:alpha val="43137"/>
                    </a:srgbClr>
                  </a:outerShdw>
                </a:effectLst>
              </a:rPr>
              <a:t>La undécima observación está relacionada con la arqueología. Existen dos listas de reyes provenientes de la arqueología que reflejan lo que está sucediendo en este capítulo. La primera es la Lista de los Reyes Sumerios de Sumeria en Mesopotamia, que data aproximadamente del año 2000 a.C. Enumera un total de diez reyes, con un total de 241,200 años. Eso da un promedio de aproximadamente 24,000 años por rey. Por lo tanto, el concepto de longevidad de diez generaciones es algo que se refleja en la Lista de los Reyes Sumerios</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Record, 142</a:t>
            </a:r>
          </a:p>
        </p:txBody>
      </p:sp>
      <p:pic>
        <p:nvPicPr>
          <p:cNvPr id="5" name="Picture 4">
            <a:extLst>
              <a:ext uri="{FF2B5EF4-FFF2-40B4-BE49-F238E27FC236}">
                <a16:creationId xmlns:a16="http://schemas.microsoft.com/office/drawing/2014/main" id="{A7B8EC4A-F84F-48FF-A14E-5E6999FCA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2" name="Picture 1">
            <a:extLst>
              <a:ext uri="{FF2B5EF4-FFF2-40B4-BE49-F238E27FC236}">
                <a16:creationId xmlns:a16="http://schemas.microsoft.com/office/drawing/2014/main" id="{422041C9-17E9-B466-8187-B0D31153EC7D}"/>
              </a:ext>
            </a:extLst>
          </p:cNvPr>
          <p:cNvPicPr>
            <a:picLocks noChangeAspect="1"/>
          </p:cNvPicPr>
          <p:nvPr/>
        </p:nvPicPr>
        <p:blipFill>
          <a:blip r:embed="rId4"/>
          <a:stretch>
            <a:fillRect/>
          </a:stretch>
        </p:blipFill>
        <p:spPr>
          <a:xfrm>
            <a:off x="7464413" y="76200"/>
            <a:ext cx="1603387" cy="1146147"/>
          </a:xfrm>
          <a:prstGeom prst="rect">
            <a:avLst/>
          </a:prstGeom>
        </p:spPr>
      </p:pic>
    </p:spTree>
    <p:extLst>
      <p:ext uri="{BB962C8B-B14F-4D97-AF65-F5344CB8AC3E}">
        <p14:creationId xmlns:p14="http://schemas.microsoft.com/office/powerpoint/2010/main" val="692767472"/>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1" y="1600200"/>
            <a:ext cx="9143999" cy="4800600"/>
          </a:xfrm>
        </p:spPr>
        <p:txBody>
          <a:bodyPr/>
          <a:lstStyle/>
          <a:p>
            <a:pPr marL="0" indent="0" algn="just">
              <a:buNone/>
            </a:pPr>
            <a:r>
              <a:rPr lang="en-US" altLang="en-US" dirty="0">
                <a:effectLst>
                  <a:outerShdw blurRad="38100" dist="38100" dir="2700000" algn="tl">
                    <a:srgbClr val="000000">
                      <a:alpha val="43137"/>
                    </a:srgbClr>
                  </a:outerShdw>
                </a:effectLst>
              </a:rPr>
              <a:t>“</a:t>
            </a:r>
            <a:r>
              <a:rPr lang="es-CO" dirty="0">
                <a:effectLst>
                  <a:outerShdw blurRad="38100" dist="38100" dir="2700000" algn="tl">
                    <a:srgbClr val="000000">
                      <a:alpha val="43137"/>
                    </a:srgbClr>
                  </a:outerShdw>
                </a:effectLst>
              </a:rPr>
              <a:t>También es interesante que, después de la lista de los diez reyes, se añade: “</a:t>
            </a:r>
            <a:r>
              <a:rPr lang="es-CO" b="1" u="sng" dirty="0">
                <a:solidFill>
                  <a:srgbClr val="FFFFCC"/>
                </a:solidFill>
                <a:effectLst>
                  <a:outerShdw blurRad="38100" dist="38100" dir="2700000" algn="tl">
                    <a:srgbClr val="000000">
                      <a:alpha val="43137"/>
                    </a:srgbClr>
                  </a:outerShdw>
                </a:effectLst>
              </a:rPr>
              <a:t>y entonces vino el diluvio</a:t>
            </a:r>
            <a:r>
              <a:rPr lang="es-CO" dirty="0">
                <a:effectLst>
                  <a:outerShdw blurRad="38100" dist="38100" dir="2700000" algn="tl">
                    <a:srgbClr val="000000">
                      <a:alpha val="43137"/>
                    </a:srgbClr>
                  </a:outerShdw>
                </a:effectLst>
              </a:rPr>
              <a:t>.” El diluvio vino con el décimo, tal como se menciona en este pasaje de Génesis 5. La segunda es la Lista de los Reyes de Berusso. Berusso fue un sacerdote babilonio del siglo III a.C., y él también lista diez reyes antes del diluvio</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cs typeface="Calibri" panose="020F0502020204030204" pitchFamily="34" charset="0"/>
              </a:rPr>
              <a:t>”</a:t>
            </a:r>
            <a:endParaRPr lang="en-US" altLang="en-US" dirty="0">
              <a:effectLst>
                <a:outerShdw blurRad="38100" dist="38100" dir="2700000" algn="tl">
                  <a:srgbClr val="000000">
                    <a:alpha val="43137"/>
                  </a:srgbClr>
                </a:outerShdw>
              </a:effectLst>
            </a:endParaRPr>
          </a:p>
        </p:txBody>
      </p:sp>
      <p:sp>
        <p:nvSpPr>
          <p:cNvPr id="4" name="Text Box 5"/>
          <p:cNvSpPr txBox="1">
            <a:spLocks noChangeArrowheads="1"/>
          </p:cNvSpPr>
          <p:nvPr/>
        </p:nvSpPr>
        <p:spPr bwMode="auto">
          <a:xfrm>
            <a:off x="1857375" y="21967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Genesis Record, 142</a:t>
            </a:r>
          </a:p>
        </p:txBody>
      </p:sp>
      <p:pic>
        <p:nvPicPr>
          <p:cNvPr id="5" name="Picture 4">
            <a:extLst>
              <a:ext uri="{FF2B5EF4-FFF2-40B4-BE49-F238E27FC236}">
                <a16:creationId xmlns:a16="http://schemas.microsoft.com/office/drawing/2014/main" id="{A7B8EC4A-F84F-48FF-A14E-5E6999FCACA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 y="76200"/>
            <a:ext cx="684944" cy="914400"/>
          </a:xfrm>
          <a:prstGeom prst="rect">
            <a:avLst/>
          </a:prstGeom>
        </p:spPr>
      </p:pic>
      <p:pic>
        <p:nvPicPr>
          <p:cNvPr id="2" name="Picture 1">
            <a:extLst>
              <a:ext uri="{FF2B5EF4-FFF2-40B4-BE49-F238E27FC236}">
                <a16:creationId xmlns:a16="http://schemas.microsoft.com/office/drawing/2014/main" id="{0658AB7F-C0E5-DD64-8ADC-CAF15BC90696}"/>
              </a:ext>
            </a:extLst>
          </p:cNvPr>
          <p:cNvPicPr>
            <a:picLocks noChangeAspect="1"/>
          </p:cNvPicPr>
          <p:nvPr/>
        </p:nvPicPr>
        <p:blipFill>
          <a:blip r:embed="rId4"/>
          <a:stretch>
            <a:fillRect/>
          </a:stretch>
        </p:blipFill>
        <p:spPr>
          <a:xfrm>
            <a:off x="7458317" y="108261"/>
            <a:ext cx="1609483" cy="1146147"/>
          </a:xfrm>
          <a:prstGeom prst="rect">
            <a:avLst/>
          </a:prstGeom>
        </p:spPr>
      </p:pic>
      <p:pic>
        <p:nvPicPr>
          <p:cNvPr id="3" name="Picture 2">
            <a:extLst>
              <a:ext uri="{FF2B5EF4-FFF2-40B4-BE49-F238E27FC236}">
                <a16:creationId xmlns:a16="http://schemas.microsoft.com/office/drawing/2014/main" id="{A00C188A-65BF-38DF-AEDA-25BA23E9976F}"/>
              </a:ext>
            </a:extLst>
          </p:cNvPr>
          <p:cNvPicPr>
            <a:picLocks noChangeAspect="1"/>
          </p:cNvPicPr>
          <p:nvPr/>
        </p:nvPicPr>
        <p:blipFill>
          <a:blip r:embed="rId5"/>
          <a:stretch>
            <a:fillRect/>
          </a:stretch>
        </p:blipFill>
        <p:spPr>
          <a:xfrm>
            <a:off x="3505200" y="4784985"/>
            <a:ext cx="3279932" cy="1853345"/>
          </a:xfrm>
          <a:prstGeom prst="rect">
            <a:avLst/>
          </a:prstGeom>
        </p:spPr>
      </p:pic>
    </p:spTree>
    <p:extLst>
      <p:ext uri="{BB962C8B-B14F-4D97-AF65-F5344CB8AC3E}">
        <p14:creationId xmlns:p14="http://schemas.microsoft.com/office/powerpoint/2010/main" val="46685015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2B410-0C22-4DEB-D828-816410D2CECF}"/>
            </a:ext>
          </a:extLst>
        </p:cNvPr>
        <p:cNvGrpSpPr/>
        <p:nvPr/>
      </p:nvGrpSpPr>
      <p:grpSpPr>
        <a:xfrm>
          <a:off x="0" y="0"/>
          <a:ext cx="0" cy="0"/>
          <a:chOff x="0" y="0"/>
          <a:chExt cx="0" cy="0"/>
        </a:xfrm>
      </p:grpSpPr>
      <p:graphicFrame>
        <p:nvGraphicFramePr>
          <p:cNvPr id="149569" name="Group 65">
            <a:extLst>
              <a:ext uri="{FF2B5EF4-FFF2-40B4-BE49-F238E27FC236}">
                <a16:creationId xmlns:a16="http://schemas.microsoft.com/office/drawing/2014/main" id="{D7B6AB8E-DE3A-9BED-F532-237CD9B8537A}"/>
              </a:ext>
            </a:extLst>
          </p:cNvPr>
          <p:cNvGraphicFramePr>
            <a:graphicFrameLocks noGrp="1"/>
          </p:cNvGraphicFramePr>
          <p:nvPr>
            <p:ph type="tbl" idx="1"/>
          </p:nvPr>
        </p:nvGraphicFramePr>
        <p:xfrm>
          <a:off x="30480" y="108395"/>
          <a:ext cx="9083040" cy="6641211"/>
        </p:xfrm>
        <a:graphic>
          <a:graphicData uri="http://schemas.openxmlformats.org/drawingml/2006/table">
            <a:tbl>
              <a:tblPr>
                <a:tableStyleId>{D7AC3CCA-C797-4891-BE02-D94E43425B78}</a:tableStyleId>
              </a:tblPr>
              <a:tblGrid>
                <a:gridCol w="2484120">
                  <a:extLst>
                    <a:ext uri="{9D8B030D-6E8A-4147-A177-3AD203B41FA5}">
                      <a16:colId xmlns:a16="http://schemas.microsoft.com/office/drawing/2014/main" val="20000"/>
                    </a:ext>
                  </a:extLst>
                </a:gridCol>
                <a:gridCol w="324612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4864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El Diluvio: Relato bíblico vs. Babilónico</a:t>
                      </a:r>
                      <a:endParaRPr kumimoji="0" lang="en-US" sz="3200" b="1" i="0" u="none" strike="noStrike" cap="none" normalizeH="0" baseline="0" dirty="0">
                        <a:ln>
                          <a:noFill/>
                        </a:ln>
                        <a:solidFill>
                          <a:schemeClr val="bg2"/>
                        </a:solidFill>
                        <a:effectLst/>
                        <a:latin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323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Tema</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GÉNESIS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ÉPICA  DE GILGAMESH</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Inundación planificada</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Consejo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Visión de Dios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Monoteísmo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Politeísmo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Revelación a un héroe</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 advirtió a Noé</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Ea advirtió a Utnapishtim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Motivo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Pecado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Ruido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Castigo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Ética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Confuso, arrepentido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Salvación del héroe</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Incluido en el plan de 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Hecho en secreto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6"/>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Vidas salvadas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Rep. de todos los seres vivos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7"/>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300x50x30 cubits-3 levels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120x120x120 cubits-7 levels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solidFill>
                      <a:srgbClr val="FFFFCC"/>
                    </a:solidFill>
                  </a:tcPr>
                </a:tc>
                <a:extLst>
                  <a:ext uri="{0D108BD9-81ED-4DB2-BD59-A6C34878D82A}">
                    <a16:rowId xmlns:a16="http://schemas.microsoft.com/office/drawing/2014/main" val="10008"/>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Duración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40 días, 40 noches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6 días, 6 noches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9"/>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Desembarco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Montañas de Ararat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Monte Nisir</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0"/>
                  </a:ext>
                </a:extLst>
              </a:tr>
              <a:tr h="4342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Aves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Cuervo y paloma (tres veces)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Paloma, golondrina, cuervo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Sacrificio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Alabanza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Apaciguamiento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2"/>
                  </a:ext>
                </a:extLst>
              </a:tr>
              <a:tr h="45006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Bendición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Pacto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Divinidad, inmortalidad</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769420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6:1-4</a:t>
            </a:r>
          </a:p>
          <a:p>
            <a:pPr marL="0" marR="0" lvl="0" indent="0" algn="just" defTabSz="914400" rtl="0" eaLnBrk="0" fontAlgn="base" latinLnBrk="0" hangingPunct="0">
              <a:lnSpc>
                <a:spcPct val="100000"/>
              </a:lnSpc>
              <a:spcBef>
                <a:spcPts val="0"/>
              </a:spcBef>
              <a:spcAft>
                <a:spcPct val="0"/>
              </a:spcAft>
              <a:buClr>
                <a:srgbClr val="00FFFF"/>
              </a:buClr>
              <a:buSzPct val="75000"/>
              <a:buFont typeface="Wingdings" panose="05000000000000000000" pitchFamily="2" charset="2"/>
              <a:buNone/>
              <a:tabLst/>
              <a:defRPr/>
            </a:pP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r>
              <a:rPr kumimoji="0" lang="en-US" sz="2700" b="0" i="0" u="none" strike="noStrike" kern="0" cap="none" spc="0" normalizeH="0" baseline="30000" noProof="0" dirty="0">
                <a:ln>
                  <a:noFill/>
                </a:ln>
                <a:solidFill>
                  <a:srgbClr val="FFFFFF"/>
                </a:solidFill>
                <a:effectLst/>
                <a:uLnTx/>
                <a:uFillTx/>
                <a:latin typeface="Calibri" panose="020F0502020204030204" pitchFamily="34" charset="0"/>
                <a:ea typeface="+mn-ea"/>
                <a:cs typeface="+mn-cs"/>
              </a:rPr>
              <a:t>1 </a:t>
            </a:r>
            <a:r>
              <a:rPr kumimoji="0" lang="es-CO"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Aconteció que </a:t>
            </a:r>
            <a:r>
              <a:rPr kumimoji="0" lang="es-CO" sz="2700" i="0" strike="noStrike" kern="0" cap="none" spc="0" normalizeH="0" baseline="0" noProof="0" dirty="0">
                <a:ln>
                  <a:noFill/>
                </a:ln>
                <a:effectLst>
                  <a:outerShdw blurRad="38100" dist="38100" dir="2700000" algn="tl">
                    <a:srgbClr val="000000">
                      <a:alpha val="43137"/>
                    </a:srgbClr>
                  </a:outerShdw>
                </a:effectLst>
                <a:uLnTx/>
                <a:uFillTx/>
                <a:latin typeface="Calibri" panose="020F0502020204030204" pitchFamily="34" charset="0"/>
                <a:ea typeface="+mn-ea"/>
                <a:cs typeface="+mn-cs"/>
              </a:rPr>
              <a:t>cuando los hombres comenzaron a multiplicarse sobre la superficie de la tierra</a:t>
            </a:r>
            <a:r>
              <a:rPr kumimoji="0" lang="es-CO"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y les nacieron hijas, 2 los hijos de Dios vieron que las hijas de los hombres eran hermosas, y tomaron para sí mujeres de entre todas las que les gustaban. 3 Entonces el Señor dijo: «Mi Espíritu no luchará para siempre con el hombre, porque ciertamente él es carne. Serán, pues, sus días 120 años». </a:t>
            </a:r>
            <a:r>
              <a:rPr kumimoji="0" lang="es-CO" sz="27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4 Había gigantes [Nefilim</a:t>
            </a:r>
            <a:r>
              <a:rPr lang="es-CO" sz="2700" b="1" u="sng" dirty="0">
                <a:solidFill>
                  <a:srgbClr val="FFFFCC"/>
                </a:solidFill>
                <a:effectLst>
                  <a:outerShdw blurRad="38100" dist="38100" dir="2700000" algn="tl">
                    <a:srgbClr val="000000">
                      <a:alpha val="43137"/>
                    </a:srgbClr>
                  </a:outerShdw>
                </a:effectLst>
              </a:rPr>
              <a:t>]</a:t>
            </a:r>
            <a:r>
              <a:rPr kumimoji="0" lang="es-CO" sz="27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 en la tierra en aquellos días, y también después, cuando los hijos de Dios se unieron a las hijas de los hombres y ellas les dieron hijos. Estos son los héroes[e] de la antigüedad, hombres de renombre</a:t>
            </a:r>
            <a:r>
              <a:rPr kumimoji="0" lang="en-US" sz="27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2270218495"/>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3469F66-C63E-4E55-AD07-0F8E232E1E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7650" name="Rectangle 3">
            <a:extLst>
              <a:ext uri="{FF2B5EF4-FFF2-40B4-BE49-F238E27FC236}">
                <a16:creationId xmlns:a16="http://schemas.microsoft.com/office/drawing/2014/main" id="{8D9C58A4-59F3-4033-808D-8116EC007A6F}"/>
              </a:ext>
            </a:extLst>
          </p:cNvPr>
          <p:cNvSpPr>
            <a:spLocks noGrp="1"/>
          </p:cNvSpPr>
          <p:nvPr>
            <p:ph type="body" idx="4294967295"/>
          </p:nvPr>
        </p:nvSpPr>
        <p:spPr>
          <a:xfrm>
            <a:off x="0" y="0"/>
            <a:ext cx="9144000" cy="3886200"/>
          </a:xfrm>
        </p:spPr>
        <p:txBody>
          <a:bodyPr/>
          <a:lstStyle/>
          <a:p>
            <a:pPr marL="0" indent="0" algn="ctr" defTabSz="685800">
              <a:spcBef>
                <a:spcPct val="0"/>
              </a:spcBef>
              <a:spcAft>
                <a:spcPts val="1200"/>
              </a:spcAft>
              <a:buFont typeface="Wingdings" panose="05000000000000000000" pitchFamily="2" charset="2"/>
              <a:buNone/>
              <a:defRPr/>
            </a:pPr>
            <a:r>
              <a:rPr lang="en-US" altLang="en-US" sz="4000" kern="1200" dirty="0">
                <a:solidFill>
                  <a:schemeClr val="tx2"/>
                </a:solidFill>
                <a:ea typeface="+mj-ea"/>
                <a:cs typeface="Calibri" panose="020F0502020204030204" pitchFamily="34" charset="0"/>
              </a:rPr>
              <a:t>Juan 20:30-31</a:t>
            </a:r>
          </a:p>
          <a:p>
            <a:pPr marL="0" indent="0" algn="just">
              <a:spcBef>
                <a:spcPts val="0"/>
              </a:spcBef>
              <a:buFont typeface="Wingdings" panose="05000000000000000000" pitchFamily="2" charset="2"/>
              <a:buNone/>
              <a:defRPr/>
            </a:pPr>
            <a:r>
              <a:rPr lang="en-US" dirty="0">
                <a:cs typeface="Calibri" panose="020F0502020204030204" pitchFamily="34" charset="0"/>
              </a:rPr>
              <a:t>“</a:t>
            </a:r>
            <a:r>
              <a:rPr lang="en-US" baseline="30000" dirty="0">
                <a:cs typeface="Calibri" panose="020F0502020204030204" pitchFamily="34" charset="0"/>
              </a:rPr>
              <a:t>30</a:t>
            </a:r>
            <a:r>
              <a:rPr lang="en-US" dirty="0">
                <a:cs typeface="Calibri" panose="020F0502020204030204" pitchFamily="34" charset="0"/>
              </a:rPr>
              <a:t> </a:t>
            </a:r>
            <a:r>
              <a:rPr lang="es-CO" dirty="0">
                <a:cs typeface="Calibri" panose="020F0502020204030204" pitchFamily="34" charset="0"/>
              </a:rPr>
              <a:t>Y muchas otras señales hizo también Jesús en presencia de Sus discípulos, que no están escritas en este libro; 31 pero estas se han escrito para que ustedes crean que Jesús es el Cristo, el Hijo de Dios; y para que al creer, tengan vida en Su nombre</a:t>
            </a:r>
            <a:r>
              <a:rPr lang="en-US" dirty="0">
                <a:cs typeface="Calibri" panose="020F0502020204030204" pitchFamily="34" charset="0"/>
              </a:rPr>
              <a:t>.”</a:t>
            </a:r>
          </a:p>
        </p:txBody>
      </p:sp>
      <p:pic>
        <p:nvPicPr>
          <p:cNvPr id="5126" name="Picture 6" descr="http://www.maggiesnotebook.com/wp-content/uploads/2011/08/Apostle_John_35.jpg">
            <a:extLst>
              <a:ext uri="{FF2B5EF4-FFF2-40B4-BE49-F238E27FC236}">
                <a16:creationId xmlns:a16="http://schemas.microsoft.com/office/drawing/2014/main" id="{1D9BC084-A1A9-4E62-9C9D-2CA192A9ADAD}"/>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30713" y="3322320"/>
            <a:ext cx="1282575" cy="1554480"/>
          </a:xfrm>
          <a:prstGeom prst="rect">
            <a:avLst/>
          </a:prstGeom>
        </p:spPr>
      </p:pic>
    </p:spTree>
    <p:extLst>
      <p:ext uri="{BB962C8B-B14F-4D97-AF65-F5344CB8AC3E}">
        <p14:creationId xmlns:p14="http://schemas.microsoft.com/office/powerpoint/2010/main" val="22211032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4B7BC9-2BA7-D907-10A6-95EADD4166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64" y="74454"/>
            <a:ext cx="8951871" cy="6709091"/>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3">
            <a:extLst>
              <a:ext uri="{FF2B5EF4-FFF2-40B4-BE49-F238E27FC236}">
                <a16:creationId xmlns:a16="http://schemas.microsoft.com/office/drawing/2014/main" id="{15294B51-EC99-4299-BA6D-2D4D703A945D}"/>
              </a:ext>
            </a:extLst>
          </p:cNvPr>
          <p:cNvSpPr>
            <a:spLocks noGrp="1" noChangeArrowheads="1"/>
          </p:cNvSpPr>
          <p:nvPr>
            <p:ph type="title"/>
          </p:nvPr>
        </p:nvSpPr>
        <p:spPr>
          <a:xfrm>
            <a:off x="457200" y="228600"/>
            <a:ext cx="8153400" cy="609600"/>
          </a:xfrm>
        </p:spPr>
        <p:txBody>
          <a:bodyPr/>
          <a:lstStyle/>
          <a:p>
            <a:pPr>
              <a:defRPr/>
            </a:pPr>
            <a:r>
              <a:rPr lang="es-CO" sz="3600" dirty="0">
                <a:effectLst>
                  <a:outerShdw blurRad="38100" dist="38100" dir="2700000" algn="tl">
                    <a:srgbClr val="000000">
                      <a:alpha val="43137"/>
                    </a:srgbClr>
                  </a:outerShdw>
                </a:effectLst>
                <a:latin typeface="Arial" pitchFamily="34" charset="0"/>
                <a:cs typeface="Arial" pitchFamily="34" charset="0"/>
              </a:rPr>
              <a:t>7 declaraciones de "YO SOY" en Juan</a:t>
            </a:r>
            <a:endParaRPr lang="en-US" sz="3600" dirty="0">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16416" name="Group 32">
            <a:extLst>
              <a:ext uri="{FF2B5EF4-FFF2-40B4-BE49-F238E27FC236}">
                <a16:creationId xmlns:a16="http://schemas.microsoft.com/office/drawing/2014/main" id="{69AAA0F3-DB70-42DB-988D-298F7CABA533}"/>
              </a:ext>
            </a:extLst>
          </p:cNvPr>
          <p:cNvGraphicFramePr>
            <a:graphicFrameLocks noGrp="1"/>
          </p:cNvGraphicFramePr>
          <p:nvPr/>
        </p:nvGraphicFramePr>
        <p:xfrm>
          <a:off x="1600200" y="990600"/>
          <a:ext cx="7391400" cy="5476877"/>
        </p:xfrm>
        <a:graphic>
          <a:graphicData uri="http://schemas.openxmlformats.org/drawingml/2006/table">
            <a:tbl>
              <a:tblPr/>
              <a:tblGrid>
                <a:gridCol w="5543550">
                  <a:extLst>
                    <a:ext uri="{9D8B030D-6E8A-4147-A177-3AD203B41FA5}">
                      <a16:colId xmlns:a16="http://schemas.microsoft.com/office/drawing/2014/main" val="20000"/>
                    </a:ext>
                  </a:extLst>
                </a:gridCol>
                <a:gridCol w="1847850">
                  <a:extLst>
                    <a:ext uri="{9D8B030D-6E8A-4147-A177-3AD203B41FA5}">
                      <a16:colId xmlns:a16="http://schemas.microsoft.com/office/drawing/2014/main" val="20001"/>
                    </a:ext>
                  </a:extLst>
                </a:gridCol>
              </a:tblGrid>
              <a:tr h="60861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el Pan de la Vida</a:t>
                      </a:r>
                      <a:endPar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6:35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0"/>
                  </a:ext>
                </a:extLst>
              </a:tr>
              <a:tr h="60693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la Luz del mundo</a:t>
                      </a:r>
                      <a:endPar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8:12</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1"/>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la Puerta para las ovejas</a:t>
                      </a:r>
                      <a:endPar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10:7; cf. v.9</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2"/>
                  </a:ext>
                </a:extLst>
              </a:tr>
              <a:tr h="77506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el Buen Pastor</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10:11,14</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3"/>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la Resurrección y la Vida</a:t>
                      </a:r>
                      <a:endPar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11:25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4"/>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el Camino, la Verdad y la Vida</a:t>
                      </a:r>
                      <a:endPar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endParaRP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14:6</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5"/>
                  </a:ext>
                </a:extLst>
              </a:tr>
              <a:tr h="871566">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Yo soy la Vid verdadera</a:t>
                      </a:r>
                    </a:p>
                  </a:txBody>
                  <a:tcPr marT="45726" marB="45726"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FF66"/>
                    </a:solid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400" b="1" i="0" u="none" strike="noStrike" cap="none" normalizeH="0" baseline="0" dirty="0">
                          <a:ln>
                            <a:noFill/>
                          </a:ln>
                          <a:solidFill>
                            <a:schemeClr val="bg2"/>
                          </a:solidFill>
                          <a:effectLst>
                            <a:outerShdw blurRad="38100" dist="38100" dir="2700000" algn="tl">
                              <a:srgbClr val="FFFFFF"/>
                            </a:outerShdw>
                          </a:effectLst>
                          <a:latin typeface="Abadi MT Condensed Light" pitchFamily="34" charset="0"/>
                        </a:rPr>
                        <a:t>15:1; cf. v.5</a:t>
                      </a:r>
                    </a:p>
                  </a:txBody>
                  <a:tcPr marT="45726" marB="45726"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66"/>
                    </a:solidFill>
                  </a:tcPr>
                </a:tc>
                <a:extLst>
                  <a:ext uri="{0D108BD9-81ED-4DB2-BD59-A6C34878D82A}">
                    <a16:rowId xmlns:a16="http://schemas.microsoft.com/office/drawing/2014/main" val="10006"/>
                  </a:ext>
                </a:extLst>
              </a:tr>
            </a:tbl>
          </a:graphicData>
        </a:graphic>
      </p:graphicFrame>
      <p:pic>
        <p:nvPicPr>
          <p:cNvPr id="49182" name="Picture 2">
            <a:extLst>
              <a:ext uri="{FF2B5EF4-FFF2-40B4-BE49-F238E27FC236}">
                <a16:creationId xmlns:a16="http://schemas.microsoft.com/office/drawing/2014/main" id="{40494547-9E72-42C2-966C-C7D292154C8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 y="990600"/>
            <a:ext cx="1447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24C3F-82F9-06B0-0FF5-FED3C51D7A7D}"/>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357DB93A-12B4-7F05-ABB4-9632DFE472CD}"/>
              </a:ext>
            </a:extLst>
          </p:cNvPr>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a:extLst>
              <a:ext uri="{FF2B5EF4-FFF2-40B4-BE49-F238E27FC236}">
                <a16:creationId xmlns:a16="http://schemas.microsoft.com/office/drawing/2014/main" id="{38424341-8C70-7D55-7B57-913C3A4B8059}"/>
              </a:ext>
            </a:extLst>
          </p:cNvPr>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10D582E0-DC4E-0BED-E523-8748C0F3F964}"/>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29752841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76201" y="548640"/>
          <a:ext cx="8991599" cy="5760720"/>
        </p:xfrm>
        <a:graphic>
          <a:graphicData uri="http://schemas.openxmlformats.org/drawingml/2006/table">
            <a:tbl>
              <a:tblPr firstRow="1" bandRow="1">
                <a:tableStyleId>{5C22544A-7EE6-4342-B048-85BDC9FD1C3A}</a:tableStyleId>
              </a:tblPr>
              <a:tblGrid>
                <a:gridCol w="1904999">
                  <a:extLst>
                    <a:ext uri="{9D8B030D-6E8A-4147-A177-3AD203B41FA5}">
                      <a16:colId xmlns:a16="http://schemas.microsoft.com/office/drawing/2014/main" val="20000"/>
                    </a:ext>
                  </a:extLst>
                </a:gridCol>
                <a:gridCol w="2362200">
                  <a:extLst>
                    <a:ext uri="{9D8B030D-6E8A-4147-A177-3AD203B41FA5}">
                      <a16:colId xmlns:a16="http://schemas.microsoft.com/office/drawing/2014/main" val="20001"/>
                    </a:ext>
                  </a:extLst>
                </a:gridCol>
                <a:gridCol w="2362200">
                  <a:extLst>
                    <a:ext uri="{9D8B030D-6E8A-4147-A177-3AD203B41FA5}">
                      <a16:colId xmlns:a16="http://schemas.microsoft.com/office/drawing/2014/main" val="20002"/>
                    </a:ext>
                  </a:extLst>
                </a:gridCol>
                <a:gridCol w="2362200">
                  <a:extLst>
                    <a:ext uri="{9D8B030D-6E8A-4147-A177-3AD203B41FA5}">
                      <a16:colId xmlns:a16="http://schemas.microsoft.com/office/drawing/2014/main" val="20003"/>
                    </a:ext>
                  </a:extLst>
                </a:gridCol>
              </a:tblGrid>
              <a:tr h="822960">
                <a:tc gridSpan="4">
                  <a:txBody>
                    <a:bodyPr/>
                    <a:lstStyle/>
                    <a:p>
                      <a:pPr algn="ctr"/>
                      <a:r>
                        <a:rPr lang="en-US" sz="3200" b="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Pacto Noético vs. Abrahámico &amp; 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822960">
                <a:tc>
                  <a:txBody>
                    <a:bodyPr/>
                    <a:lstStyle/>
                    <a:p>
                      <a:pPr algn="l"/>
                      <a:r>
                        <a:rPr lang="en-US" sz="2400" b="1" u="none" kern="1200" dirty="0">
                          <a:solidFill>
                            <a:schemeClr val="bg2"/>
                          </a:solidFill>
                          <a:latin typeface="Calibri" panose="020F0502020204030204" pitchFamily="34" charset="0"/>
                          <a:ea typeface="+mn-ea"/>
                          <a:cs typeface="+mn-cs"/>
                        </a:rPr>
                        <a:t>Nombre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NOÉTICO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8000"/>
                          </a:solidFill>
                          <a:latin typeface="Calibri" panose="020F0502020204030204" pitchFamily="34" charset="0"/>
                          <a:ea typeface="+mn-ea"/>
                          <a:cs typeface="+mn-cs"/>
                        </a:rPr>
                        <a:t>ABRAHÁMICO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0000CC"/>
                          </a:solidFill>
                          <a:latin typeface="Calibri" panose="020F0502020204030204" pitchFamily="34" charset="0"/>
                          <a:ea typeface="+mn-ea"/>
                          <a:cs typeface="+mn-cs"/>
                        </a:rPr>
                        <a:t>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822960">
                <a:tc>
                  <a:txBody>
                    <a:bodyPr/>
                    <a:lstStyle/>
                    <a:p>
                      <a:r>
                        <a:rPr lang="en-US" sz="2000" b="1" u="none" kern="1200" dirty="0">
                          <a:solidFill>
                            <a:schemeClr val="bg2"/>
                          </a:solidFill>
                          <a:latin typeface="Calibri" panose="020F0502020204030204" pitchFamily="34" charset="0"/>
                          <a:ea typeface="+mn-ea"/>
                          <a:cs typeface="+mn-cs"/>
                        </a:rPr>
                        <a:t>Agente humano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Noé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Abraham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Moisés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1"/>
                  </a:ext>
                </a:extLst>
              </a:tr>
              <a:tr h="822960">
                <a:tc>
                  <a:txBody>
                    <a:bodyPr/>
                    <a:lstStyle/>
                    <a:p>
                      <a:r>
                        <a:rPr lang="en-US" sz="2400" b="1" u="none" kern="1200" dirty="0">
                          <a:solidFill>
                            <a:schemeClr val="bg2"/>
                          </a:solidFill>
                          <a:latin typeface="Calibri" panose="020F0502020204030204" pitchFamily="34" charset="0"/>
                          <a:ea typeface="+mn-ea"/>
                          <a:cs typeface="+mn-cs"/>
                        </a:rPr>
                        <a:t>Escritura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Gén. 8‒9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Gén. 12‒17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2"/>
                  </a:ext>
                </a:extLst>
              </a:tr>
              <a:tr h="822960">
                <a:tc>
                  <a:txBody>
                    <a:bodyPr/>
                    <a:lstStyle/>
                    <a:p>
                      <a:r>
                        <a:rPr lang="en-US" sz="2400" b="1" u="none" kern="1200" dirty="0">
                          <a:solidFill>
                            <a:schemeClr val="bg2"/>
                          </a:solidFill>
                          <a:latin typeface="Calibri" panose="020F0502020204030204" pitchFamily="34" charset="0"/>
                          <a:ea typeface="+mn-ea"/>
                          <a:cs typeface="+mn-cs"/>
                        </a:rPr>
                        <a:t>Pacto (</a:t>
                      </a:r>
                      <a:r>
                        <a:rPr lang="en-US" sz="2400" b="1" i="1" u="none" kern="1200" dirty="0">
                          <a:solidFill>
                            <a:schemeClr val="bg2"/>
                          </a:solidFill>
                          <a:latin typeface="Calibri" panose="020F0502020204030204" pitchFamily="34" charset="0"/>
                          <a:ea typeface="+mn-ea"/>
                          <a:cs typeface="+mn-cs"/>
                        </a:rPr>
                        <a:t>Berith</a:t>
                      </a:r>
                      <a:r>
                        <a:rPr lang="en-US" sz="2400" b="1" u="none" kern="1200" dirty="0">
                          <a:solidFill>
                            <a:schemeClr val="bg2"/>
                          </a:solidFill>
                          <a:latin typeface="Calibri" panose="020F0502020204030204" pitchFamily="34" charset="0"/>
                          <a:ea typeface="+mn-ea"/>
                          <a:cs typeface="+mn-cs"/>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Gén. 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Gén. 15:18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Exod. 19:5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822960">
                <a:tc>
                  <a:txBody>
                    <a:bodyPr/>
                    <a:lstStyle/>
                    <a:p>
                      <a:r>
                        <a:rPr lang="en-US" sz="2400" b="1" u="none" kern="1200" dirty="0">
                          <a:solidFill>
                            <a:schemeClr val="bg2"/>
                          </a:solidFill>
                          <a:latin typeface="Calibri" panose="020F0502020204030204" pitchFamily="34" charset="0"/>
                          <a:ea typeface="+mn-ea"/>
                          <a:cs typeface="+mn-cs"/>
                        </a:rPr>
                        <a:t>Partido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Mundo, 
Humanidad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Israel 
Hebreos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00CC"/>
                          </a:solidFill>
                          <a:latin typeface="Calibri" panose="020F0502020204030204" pitchFamily="34" charset="0"/>
                          <a:ea typeface="+mn-ea"/>
                          <a:cs typeface="+mn-cs"/>
                        </a:rPr>
                        <a:t>Israel 
Hebreos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3"/>
                  </a:ext>
                </a:extLst>
              </a:tr>
              <a:tr h="822960">
                <a:tc>
                  <a:txBody>
                    <a:bodyPr/>
                    <a:lstStyle/>
                    <a:p>
                      <a:r>
                        <a:rPr lang="en-US" sz="2400" b="1" u="none" kern="1200" dirty="0">
                          <a:solidFill>
                            <a:schemeClr val="bg2"/>
                          </a:solidFill>
                          <a:latin typeface="Calibri" panose="020F0502020204030204" pitchFamily="34" charset="0"/>
                          <a:ea typeface="+mn-ea"/>
                          <a:cs typeface="+mn-cs"/>
                        </a:rPr>
                        <a: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u="none" kern="1200" dirty="0">
                          <a:solidFill>
                            <a:srgbClr val="C00000"/>
                          </a:solidFill>
                          <a:latin typeface="Calibri" panose="020F0502020204030204" pitchFamily="34" charset="0"/>
                          <a:ea typeface="+mn-ea"/>
                          <a:cs typeface="+mn-cs"/>
                        </a:rPr>
                        <a:t>Pre-Israel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400" b="1" kern="1200" dirty="0">
                          <a:solidFill>
                            <a:srgbClr val="008000"/>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400" b="1" kern="1200" dirty="0">
                          <a:solidFill>
                            <a:srgbClr val="0000CC"/>
                          </a:solidFill>
                          <a:latin typeface="Calibri" panose="020F0502020204030204" pitchFamily="34" charset="0"/>
                          <a:ea typeface="+mn-ea"/>
                          <a:cs typeface="+mn-cs"/>
                        </a:rPr>
                        <a:t>Post-Israel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33946778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152400" y="365760"/>
          <a:ext cx="8839200" cy="594360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20000"/>
                    </a:ext>
                  </a:extLst>
                </a:gridCol>
                <a:gridCol w="2057400">
                  <a:extLst>
                    <a:ext uri="{9D8B030D-6E8A-4147-A177-3AD203B41FA5}">
                      <a16:colId xmlns:a16="http://schemas.microsoft.com/office/drawing/2014/main" val="20001"/>
                    </a:ext>
                  </a:extLst>
                </a:gridCol>
                <a:gridCol w="2514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tblGrid>
              <a:tr h="822960">
                <a:tc gridSpan="4">
                  <a:txBody>
                    <a:bodyPr/>
                    <a:lstStyle/>
                    <a:p>
                      <a:pPr algn="ctr"/>
                      <a:r>
                        <a:rPr lang="es-CO" sz="32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Pacto Noético vs. Abrahámico &amp; 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tc hMerge="1">
                  <a:txBody>
                    <a:bodyPr/>
                    <a:lstStyle/>
                    <a:p>
                      <a:endParaRPr lang="en-US" sz="2000" b="1" u="sng" dirty="0">
                        <a:solidFill>
                          <a:srgbClr val="C00000"/>
                        </a:solidFill>
                        <a:latin typeface="Calibri" panose="020F0502020204030204" pitchFamily="34" charset="0"/>
                      </a:endParaRPr>
                    </a:p>
                  </a:txBody>
                  <a:tcPr anchor="ctr">
                    <a:solidFill>
                      <a:schemeClr val="tx1">
                        <a:lumMod val="75000"/>
                      </a:schemeClr>
                    </a:solidFill>
                  </a:tcPr>
                </a:tc>
                <a:extLst>
                  <a:ext uri="{0D108BD9-81ED-4DB2-BD59-A6C34878D82A}">
                    <a16:rowId xmlns:a16="http://schemas.microsoft.com/office/drawing/2014/main" val="1791230926"/>
                  </a:ext>
                </a:extLst>
              </a:tr>
              <a:tr h="640080">
                <a:tc>
                  <a:txBody>
                    <a:bodyPr/>
                    <a:lstStyle/>
                    <a:p>
                      <a:r>
                        <a:rPr lang="en-US" sz="2200" b="1" u="none" kern="1200" dirty="0">
                          <a:solidFill>
                            <a:schemeClr val="bg2"/>
                          </a:solidFill>
                          <a:latin typeface="Calibri" panose="020F0502020204030204" pitchFamily="34" charset="0"/>
                          <a:ea typeface="+mn-ea"/>
                          <a:cs typeface="+mn-cs"/>
                        </a:rPr>
                        <a:t>Pacto</a:t>
                      </a:r>
                      <a:endParaRPr lang="en-US" sz="2200" u="none" dirty="0">
                        <a:solidFill>
                          <a:schemeClr val="bg2"/>
                        </a:solidFill>
                        <a:latin typeface="Calibri" panose="020F050202020403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NOÉTICO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ABRAHÁMICO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MOSAICO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0"/>
                  </a:ext>
                </a:extLst>
              </a:tr>
              <a:tr h="0">
                <a:tc>
                  <a:txBody>
                    <a:bodyPr/>
                    <a:lstStyle/>
                    <a:p>
                      <a:r>
                        <a:rPr lang="en-US" sz="2200" b="1" u="none" kern="1200" dirty="0">
                          <a:solidFill>
                            <a:schemeClr val="bg2"/>
                          </a:solidFill>
                          <a:latin typeface="Calibri" panose="020F0502020204030204" pitchFamily="34" charset="0"/>
                          <a:ea typeface="+mn-ea"/>
                          <a:cs typeface="+mn-cs"/>
                        </a:rPr>
                        <a:t>Condicional o Incondicional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Incondicional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200" b="1" u="none" kern="1200" dirty="0">
                          <a:solidFill>
                            <a:srgbClr val="008000"/>
                          </a:solidFill>
                          <a:latin typeface="Calibri" panose="020F0502020204030204" pitchFamily="34" charset="0"/>
                          <a:ea typeface="+mn-ea"/>
                          <a:cs typeface="+mn-cs"/>
                        </a:rPr>
                        <a:t>Incondicional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Condicional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5"/>
                  </a:ext>
                </a:extLst>
              </a:tr>
              <a:tr h="0">
                <a:tc>
                  <a:txBody>
                    <a:bodyPr/>
                    <a:lstStyle/>
                    <a:p>
                      <a:r>
                        <a:rPr lang="en-US" sz="2200" b="1" u="none" kern="1200" dirty="0">
                          <a:solidFill>
                            <a:schemeClr val="bg2"/>
                          </a:solidFill>
                          <a:latin typeface="Calibri" panose="020F0502020204030204" pitchFamily="34" charset="0"/>
                          <a:ea typeface="+mn-ea"/>
                          <a:cs typeface="+mn-cs"/>
                        </a:rPr>
                        <a:t>Promesas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s-CO" sz="2100" b="1" u="none" kern="1200" dirty="0">
                          <a:solidFill>
                            <a:srgbClr val="C00000"/>
                          </a:solidFill>
                          <a:latin typeface="Calibri" panose="020F0502020204030204" pitchFamily="34" charset="0"/>
                          <a:ea typeface="+mn-ea"/>
                          <a:cs typeface="+mn-cs"/>
                        </a:rPr>
                        <a:t>No más juicio por el diluvio, </a:t>
                      </a:r>
                    </a:p>
                    <a:p>
                      <a:pPr algn="ctr"/>
                      <a:r>
                        <a:rPr lang="es-CO" sz="2100" b="1" u="none" kern="1200" dirty="0">
                          <a:solidFill>
                            <a:srgbClr val="C00000"/>
                          </a:solidFill>
                          <a:latin typeface="Calibri" panose="020F0502020204030204" pitchFamily="34" charset="0"/>
                          <a:ea typeface="+mn-ea"/>
                          <a:cs typeface="+mn-cs"/>
                        </a:rPr>
                        <a:t>la tierra perdura, </a:t>
                      </a:r>
                    </a:p>
                    <a:p>
                      <a:pPr algn="ctr"/>
                      <a:r>
                        <a:rPr lang="es-CO" sz="2100" b="1" u="none" kern="1200" dirty="0">
                          <a:solidFill>
                            <a:srgbClr val="C00000"/>
                          </a:solidFill>
                          <a:latin typeface="Calibri" panose="020F0502020204030204" pitchFamily="34" charset="0"/>
                          <a:ea typeface="+mn-ea"/>
                          <a:cs typeface="+mn-cs"/>
                        </a:rPr>
                        <a:t>pena capital</a:t>
                      </a:r>
                      <a:endParaRPr lang="en-US" sz="2100" b="1" u="none" kern="1200" dirty="0">
                        <a:solidFill>
                          <a:srgbClr val="C00000"/>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s-CO" sz="2200" b="1" u="none" kern="1200" dirty="0">
                          <a:solidFill>
                            <a:srgbClr val="008000"/>
                          </a:solidFill>
                          <a:latin typeface="Calibri" panose="020F0502020204030204" pitchFamily="34" charset="0"/>
                          <a:ea typeface="+mn-ea"/>
                          <a:cs typeface="+mn-cs"/>
                        </a:rPr>
                        <a:t>Propiedad de tierras, semilla y bendiciones</a:t>
                      </a:r>
                      <a:endParaRPr lang="en-US" sz="2200" b="1" u="none" kern="1200" dirty="0">
                        <a:solidFill>
                          <a:srgbClr val="008000"/>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s-CO" sz="2200" b="1" u="none" kern="1200" dirty="0">
                          <a:solidFill>
                            <a:srgbClr val="0000CC"/>
                          </a:solidFill>
                          <a:latin typeface="Calibri" panose="020F0502020204030204" pitchFamily="34" charset="0"/>
                          <a:ea typeface="+mn-ea"/>
                          <a:cs typeface="+mn-cs"/>
                        </a:rPr>
                        <a:t>Disfrute o posesión de tierras, semilla y bendiciones</a:t>
                      </a:r>
                      <a:endParaRPr lang="en-US" sz="2200" b="1" u="none" kern="1200" dirty="0">
                        <a:solidFill>
                          <a:srgbClr val="0000CC"/>
                        </a:solidFill>
                        <a:latin typeface="Calibri" panose="020F0502020204030204" pitchFamily="34" charset="0"/>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6"/>
                  </a:ext>
                </a:extLst>
              </a:tr>
              <a:tr h="640080">
                <a:tc>
                  <a:txBody>
                    <a:bodyPr/>
                    <a:lstStyle/>
                    <a:p>
                      <a:r>
                        <a:rPr lang="en-US" sz="2200" b="1" u="none" kern="1200" dirty="0">
                          <a:solidFill>
                            <a:schemeClr val="bg2"/>
                          </a:solidFill>
                          <a:latin typeface="Calibri" panose="020F0502020204030204" pitchFamily="34" charset="0"/>
                          <a:ea typeface="+mn-ea"/>
                          <a:cs typeface="+mn-cs"/>
                        </a:rPr>
                        <a:t>Señal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Arco Iris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Circuncisión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Sabbath</a:t>
                      </a:r>
                    </a:p>
                    <a:p>
                      <a:pPr algn="ctr"/>
                      <a:r>
                        <a:rPr lang="en-US" sz="2200" b="1" u="none" kern="1200" dirty="0">
                          <a:solidFill>
                            <a:srgbClr val="0000CC"/>
                          </a:solidFill>
                          <a:latin typeface="Calibri" panose="020F0502020204030204" pitchFamily="34" charset="0"/>
                          <a:ea typeface="+mn-ea"/>
                          <a:cs typeface="+mn-cs"/>
                        </a:rPr>
                        <a:t>Sabádo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7"/>
                  </a:ext>
                </a:extLst>
              </a:tr>
              <a:tr h="0">
                <a:tc>
                  <a:txBody>
                    <a:bodyPr/>
                    <a:lstStyle/>
                    <a:p>
                      <a:r>
                        <a:rPr lang="en-US" sz="2200" b="1" u="none" kern="1200" dirty="0">
                          <a:solidFill>
                            <a:schemeClr val="bg2"/>
                          </a:solidFill>
                          <a:latin typeface="Calibri" panose="020F0502020204030204" pitchFamily="34" charset="0"/>
                          <a:ea typeface="+mn-ea"/>
                          <a:cs typeface="+mn-cs"/>
                        </a:rPr>
                        <a:t>Propósito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Restringir y preservar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Redentivo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Redentivo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8"/>
                  </a:ext>
                </a:extLst>
              </a:tr>
              <a:tr h="0">
                <a:tc>
                  <a:txBody>
                    <a:bodyPr/>
                    <a:lstStyle/>
                    <a:p>
                      <a:r>
                        <a:rPr lang="en-US" sz="2200" b="1" u="none" kern="1200" dirty="0">
                          <a:solidFill>
                            <a:schemeClr val="bg2"/>
                          </a:solidFill>
                          <a:latin typeface="Calibri" panose="020F0502020204030204" pitchFamily="34" charset="0"/>
                          <a:ea typeface="+mn-ea"/>
                          <a:cs typeface="+mn-cs"/>
                        </a:rPr>
                        <a:t>¿Tiene vigencia directa hoy?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C00000"/>
                          </a:solidFill>
                          <a:latin typeface="Calibri" panose="020F0502020204030204" pitchFamily="34" charset="0"/>
                          <a:ea typeface="+mn-ea"/>
                          <a:cs typeface="+mn-cs"/>
                        </a:rPr>
                        <a:t>Sí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8000"/>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tc>
                  <a:txBody>
                    <a:bodyPr/>
                    <a:lstStyle/>
                    <a:p>
                      <a:pPr algn="ctr"/>
                      <a:r>
                        <a:rPr lang="en-US" sz="2200" b="1" u="none" kern="1200" dirty="0">
                          <a:solidFill>
                            <a:srgbClr val="0000CC"/>
                          </a:solidFill>
                          <a:latin typeface="Calibri" panose="020F0502020204030204" pitchFamily="34" charset="0"/>
                          <a:ea typeface="+mn-ea"/>
                          <a:cs typeface="+mn-cs"/>
                        </a:rPr>
                        <a:t>No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85000"/>
                      </a:schemeClr>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4899534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7BC1E-6E68-25F6-5E7E-0C969F559E2B}"/>
            </a:ext>
          </a:extLst>
        </p:cNvPr>
        <p:cNvGrpSpPr/>
        <p:nvPr/>
      </p:nvGrpSpPr>
      <p:grpSpPr>
        <a:xfrm>
          <a:off x="0" y="0"/>
          <a:ext cx="0" cy="0"/>
          <a:chOff x="0" y="0"/>
          <a:chExt cx="0" cy="0"/>
        </a:xfrm>
      </p:grpSpPr>
      <p:graphicFrame>
        <p:nvGraphicFramePr>
          <p:cNvPr id="149569" name="Group 65">
            <a:extLst>
              <a:ext uri="{FF2B5EF4-FFF2-40B4-BE49-F238E27FC236}">
                <a16:creationId xmlns:a16="http://schemas.microsoft.com/office/drawing/2014/main" id="{605F0496-195C-0653-39CD-26E45D77452B}"/>
              </a:ext>
            </a:extLst>
          </p:cNvPr>
          <p:cNvGraphicFramePr>
            <a:graphicFrameLocks noGrp="1"/>
          </p:cNvGraphicFramePr>
          <p:nvPr>
            <p:ph type="tbl" idx="1"/>
          </p:nvPr>
        </p:nvGraphicFramePr>
        <p:xfrm>
          <a:off x="30480" y="108395"/>
          <a:ext cx="9083040" cy="6641211"/>
        </p:xfrm>
        <a:graphic>
          <a:graphicData uri="http://schemas.openxmlformats.org/drawingml/2006/table">
            <a:tbl>
              <a:tblPr>
                <a:tableStyleId>{D7AC3CCA-C797-4891-BE02-D94E43425B78}</a:tableStyleId>
              </a:tblPr>
              <a:tblGrid>
                <a:gridCol w="2484120">
                  <a:extLst>
                    <a:ext uri="{9D8B030D-6E8A-4147-A177-3AD203B41FA5}">
                      <a16:colId xmlns:a16="http://schemas.microsoft.com/office/drawing/2014/main" val="20000"/>
                    </a:ext>
                  </a:extLst>
                </a:gridCol>
                <a:gridCol w="3246120">
                  <a:extLst>
                    <a:ext uri="{9D8B030D-6E8A-4147-A177-3AD203B41FA5}">
                      <a16:colId xmlns:a16="http://schemas.microsoft.com/office/drawing/2014/main" val="20001"/>
                    </a:ext>
                  </a:extLst>
                </a:gridCol>
                <a:gridCol w="3352800">
                  <a:extLst>
                    <a:ext uri="{9D8B030D-6E8A-4147-A177-3AD203B41FA5}">
                      <a16:colId xmlns:a16="http://schemas.microsoft.com/office/drawing/2014/main" val="20002"/>
                    </a:ext>
                  </a:extLst>
                </a:gridCol>
              </a:tblGrid>
              <a:tr h="54864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mj-cs"/>
                        </a:rPr>
                        <a:t>El Diluvio: Relato bíblico vs. Babilónico</a:t>
                      </a:r>
                      <a:endParaRPr kumimoji="0" lang="en-US" sz="3200" b="1" i="0" u="none" strike="noStrike" cap="none" normalizeH="0" baseline="0" dirty="0">
                        <a:ln>
                          <a:noFill/>
                        </a:ln>
                        <a:solidFill>
                          <a:schemeClr val="bg2"/>
                        </a:solidFill>
                        <a:effectLst/>
                        <a:latin typeface="Calibri" panose="020F0502020204030204" pitchFamily="34" charset="0"/>
                      </a:endParaRPr>
                    </a:p>
                  </a:txBody>
                  <a:tcPr anchor="ctr" horzOverflow="overflow">
                    <a:solidFill>
                      <a:schemeClr val="bg2"/>
                    </a:solidFill>
                  </a:tcPr>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tc hMerge="1">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1600" b="1" i="0" u="none" strike="noStrike" cap="none" normalizeH="0" baseline="0" dirty="0">
                        <a:ln>
                          <a:noFill/>
                        </a:ln>
                        <a:solidFill>
                          <a:schemeClr val="bg2"/>
                        </a:solidFill>
                        <a:effectLst/>
                        <a:latin typeface="Times New Roman" charset="0"/>
                      </a:endParaRPr>
                    </a:p>
                  </a:txBody>
                  <a:tcPr horzOverflow="overflow"/>
                </a:tc>
                <a:extLst>
                  <a:ext uri="{0D108BD9-81ED-4DB2-BD59-A6C34878D82A}">
                    <a16:rowId xmlns:a16="http://schemas.microsoft.com/office/drawing/2014/main" val="3425373405"/>
                  </a:ext>
                </a:extLst>
              </a:tr>
              <a:tr h="432302">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Tema</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GÉNESIS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ÉPICA  DE GILGAMESH</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0"/>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Inundación planificada</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Consejo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Visión de Dios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Monoteísmo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Politeísmo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2"/>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19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Revelación a un héroe</a:t>
                      </a:r>
                      <a:endParaRPr kumimoji="0" lang="en-US" sz="19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Dios advirtió a Noé</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Ea advirtió a Utnapishtim</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3"/>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Motivo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Pecado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Ruido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4"/>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Castigo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Ética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Confuso, arrepentido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5"/>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Salvación del héroe</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Incluido en el plan de Dios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Hecho en secreto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6"/>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Vidas salvadas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8</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Rep. de todos los seres vivos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7"/>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300x50x30 cubits-3 levels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120x120x120 cubits-7 levels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8"/>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Duración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40 días, 40 noches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6 días, 6 noches</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09"/>
                  </a:ext>
                </a:extLst>
              </a:tr>
              <a:tr h="432302">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Desembarco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Montañas de Ararat</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Monte Nisir</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0"/>
                  </a:ext>
                </a:extLst>
              </a:tr>
              <a:tr h="434275">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Aves</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CO"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Cuervo y paloma (tres veces)</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Paloma, golondrina, cuervo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1"/>
                  </a:ext>
                </a:extLst>
              </a:tr>
              <a:tr h="43032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Sacrificio</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Alabanza</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Apaciguamiento</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2"/>
                  </a:ext>
                </a:extLst>
              </a:tr>
              <a:tr h="450067">
                <a:tc>
                  <a:txBody>
                    <a:bodyPr/>
                    <a:lstStyle/>
                    <a:p>
                      <a:pPr marL="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chemeClr val="bg2"/>
                          </a:solidFill>
                          <a:effectLst/>
                          <a:latin typeface="Calibri" panose="020F0502020204030204" pitchFamily="34" charset="0"/>
                          <a:cs typeface="Calibri" panose="020F0502020204030204" pitchFamily="34" charset="0"/>
                        </a:rPr>
                        <a:t>Bendición</a:t>
                      </a:r>
                      <a:endParaRPr kumimoji="0" lang="en-US" sz="2000" b="1" i="0" u="none" strike="noStrike" cap="none" normalizeH="0" baseline="0" dirty="0">
                        <a:ln>
                          <a:noFill/>
                        </a:ln>
                        <a:solidFill>
                          <a:schemeClr val="bg2"/>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C00000"/>
                          </a:solidFill>
                          <a:effectLst/>
                          <a:latin typeface="Calibri" panose="020F0502020204030204" pitchFamily="34" charset="0"/>
                          <a:cs typeface="Calibri" panose="020F0502020204030204" pitchFamily="34" charset="0"/>
                        </a:rPr>
                        <a:t>Pacto</a:t>
                      </a:r>
                      <a:endParaRPr kumimoji="0" lang="en-US" sz="2000" b="1" i="0" u="none" strike="noStrike" cap="none" normalizeH="0" baseline="0" dirty="0">
                        <a:ln>
                          <a:noFill/>
                        </a:ln>
                        <a:solidFill>
                          <a:srgbClr val="C00000"/>
                        </a:solidFill>
                        <a:effectLst/>
                        <a:latin typeface="Calibri" panose="020F0502020204030204" pitchFamily="34" charset="0"/>
                        <a:cs typeface="Calibri" panose="020F0502020204030204" pitchFamily="34" charset="0"/>
                      </a:endParaRPr>
                    </a:p>
                  </a:txBody>
                  <a:tcPr anchor="ctr" horzOverflow="overflow"/>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000" b="1" u="none" strike="noStrike" cap="none" normalizeH="0" baseline="0" dirty="0">
                          <a:ln>
                            <a:noFill/>
                          </a:ln>
                          <a:solidFill>
                            <a:srgbClr val="0000CC"/>
                          </a:solidFill>
                          <a:effectLst/>
                          <a:latin typeface="Calibri" panose="020F0502020204030204" pitchFamily="34" charset="0"/>
                          <a:cs typeface="Calibri" panose="020F0502020204030204" pitchFamily="34" charset="0"/>
                        </a:rPr>
                        <a:t>Divinidad, inmortalidad</a:t>
                      </a:r>
                      <a:endParaRPr kumimoji="0" lang="en-US" sz="2000" b="1" i="0" u="none" strike="noStrike" cap="none" normalizeH="0" baseline="0" dirty="0">
                        <a:ln>
                          <a:noFill/>
                        </a:ln>
                        <a:solidFill>
                          <a:srgbClr val="0000CC"/>
                        </a:solidFill>
                        <a:effectLst/>
                        <a:latin typeface="Calibri" panose="020F0502020204030204" pitchFamily="34" charset="0"/>
                        <a:cs typeface="Calibri" panose="020F0502020204030204" pitchFamily="34" charset="0"/>
                      </a:endParaRPr>
                    </a:p>
                  </a:txBody>
                  <a:tcPr anchor="ctr" horzOverflow="overflow"/>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368957708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C301-7854-4D51-9B0E-967618A676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1267" name="Rectangle 1027"/>
          <p:cNvSpPr>
            <a:spLocks noGrp="1" noChangeArrowheads="1"/>
          </p:cNvSpPr>
          <p:nvPr>
            <p:ph type="body" idx="1"/>
          </p:nvPr>
        </p:nvSpPr>
        <p:spPr>
          <a:xfrm>
            <a:off x="0" y="0"/>
            <a:ext cx="9144000" cy="3200400"/>
          </a:xfrm>
        </p:spPr>
        <p:txBody>
          <a:bodyPr/>
          <a:lstStyle/>
          <a:p>
            <a:pPr algn="ctr" defTabSz="685800">
              <a:lnSpc>
                <a:spcPct val="90000"/>
              </a:lnSpc>
              <a:spcBef>
                <a:spcPts val="0"/>
              </a:spcBef>
              <a:spcAft>
                <a:spcPts val="1200"/>
              </a:spcAft>
              <a:buNone/>
              <a:defRPr/>
            </a:pPr>
            <a:r>
              <a:rPr lang="en-US" altLang="en-US" sz="4000" kern="1200" dirty="0">
                <a:solidFill>
                  <a:schemeClr val="tx2"/>
                </a:solidFill>
                <a:ea typeface="+mj-ea"/>
                <a:cs typeface="Calibri" panose="020F0502020204030204" pitchFamily="34" charset="0"/>
              </a:rPr>
              <a:t>Génesis 8:21</a:t>
            </a:r>
          </a:p>
          <a:p>
            <a:pPr marL="0" indent="0" algn="just" eaLnBrk="1" hangingPunct="1">
              <a:spcBef>
                <a:spcPts val="0"/>
              </a:spcBef>
              <a:buNone/>
              <a:defRPr/>
            </a:pPr>
            <a:r>
              <a:rPr lang="es-CO" altLang="en-US" dirty="0">
                <a:effectLst>
                  <a:outerShdw blurRad="38100" dist="38100" dir="2700000" algn="tl">
                    <a:srgbClr val="000000">
                      <a:alpha val="43137"/>
                    </a:srgbClr>
                  </a:outerShdw>
                </a:effectLst>
              </a:rPr>
              <a:t>El Señor percibió el aroma agradable, y dijo el Señor para sí: «Nunca más volveré a maldecir la tierra por causa del hombre, porque </a:t>
            </a:r>
            <a:r>
              <a:rPr lang="es-CO" altLang="en-US" b="1" u="sng" dirty="0">
                <a:solidFill>
                  <a:srgbClr val="FFFFCC"/>
                </a:solidFill>
                <a:effectLst>
                  <a:outerShdw blurRad="38100" dist="38100" dir="2700000" algn="tl">
                    <a:srgbClr val="000000">
                      <a:alpha val="43137"/>
                    </a:srgbClr>
                  </a:outerShdw>
                </a:effectLst>
              </a:rPr>
              <a:t>la intención del corazón del hombre es mala desde su juventud</a:t>
            </a:r>
            <a:r>
              <a:rPr lang="es-CO" altLang="en-US" dirty="0">
                <a:effectLst>
                  <a:outerShdw blurRad="38100" dist="38100" dir="2700000" algn="tl">
                    <a:srgbClr val="000000">
                      <a:alpha val="43137"/>
                    </a:srgbClr>
                  </a:outerShdw>
                </a:effectLst>
              </a:rPr>
              <a:t>. Nunca más volveré a destruir todo ser viviente como lo he hecho </a:t>
            </a:r>
            <a:r>
              <a:rPr lang="en-US" altLang="en-US" dirty="0">
                <a:effectLst>
                  <a:outerShdw blurRad="38100" dist="38100" dir="2700000" algn="tl">
                    <a:srgbClr val="000000">
                      <a:alpha val="43137"/>
                    </a:srgbClr>
                  </a:outerShdw>
                </a:effectLst>
              </a:rPr>
              <a:t>[énfasis mío].</a:t>
            </a:r>
          </a:p>
        </p:txBody>
      </p:sp>
      <p:pic>
        <p:nvPicPr>
          <p:cNvPr id="25604" name="Picture 1"/>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505200" y="3200400"/>
            <a:ext cx="2224215" cy="1645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7255408"/>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590C1-E68C-0CC2-58D3-0489EC1B3DF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825C477-CA47-D369-D4EB-183FD642C6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a:extLst>
              <a:ext uri="{FF2B5EF4-FFF2-40B4-BE49-F238E27FC236}">
                <a16:creationId xmlns:a16="http://schemas.microsoft.com/office/drawing/2014/main" id="{671357F5-79C1-7603-A6F6-AA2E792C20A3}"/>
              </a:ext>
            </a:extLst>
          </p:cNvPr>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»Pondré enemistad</a:t>
            </a:r>
          </a:p>
          <a:p>
            <a:pPr algn="just"/>
            <a:r>
              <a:rPr lang="es-CO" sz="3600" dirty="0">
                <a:effectLst>
                  <a:outerShdw blurRad="38100" dist="38100" dir="2700000" algn="tl">
                    <a:srgbClr val="000000">
                      <a:alpha val="43137"/>
                    </a:srgbClr>
                  </a:outerShdw>
                </a:effectLst>
                <a:latin typeface="Calibri" panose="020F0502020204030204" pitchFamily="34" charset="0"/>
              </a:rPr>
              <a:t>Entre tú y la mujer,</a:t>
            </a:r>
          </a:p>
          <a:p>
            <a:pPr algn="just"/>
            <a:r>
              <a:rPr lang="es-CO" sz="3600" dirty="0">
                <a:effectLst>
                  <a:outerShdw blurRad="38100" dist="38100" dir="2700000" algn="tl">
                    <a:srgbClr val="000000">
                      <a:alpha val="43137"/>
                    </a:srgbClr>
                  </a:outerShdw>
                </a:effectLst>
                <a:latin typeface="Calibri" panose="020F0502020204030204" pitchFamily="34" charset="0"/>
              </a:rPr>
              <a:t>Y entre tu simiente y su simiente;</a:t>
            </a:r>
          </a:p>
          <a:p>
            <a:pPr algn="just"/>
            <a:r>
              <a:rPr lang="es-CO" sz="3600" dirty="0">
                <a:effectLst>
                  <a:outerShdw blurRad="38100" dist="38100" dir="2700000" algn="tl">
                    <a:srgbClr val="000000">
                      <a:alpha val="43137"/>
                    </a:srgbClr>
                  </a:outerShdw>
                </a:effectLst>
                <a:latin typeface="Calibri" panose="020F0502020204030204" pitchFamily="34" charset="0"/>
              </a:rPr>
              <a:t>Él te herirá en la cabeza,</a:t>
            </a:r>
          </a:p>
          <a:p>
            <a:pPr algn="just"/>
            <a:r>
              <a:rPr lang="es-CO" sz="3600" dirty="0">
                <a:effectLst>
                  <a:outerShdw blurRad="38100" dist="38100" dir="2700000" algn="tl">
                    <a:srgbClr val="000000">
                      <a:alpha val="43137"/>
                    </a:srgbClr>
                  </a:outerShdw>
                </a:effectLst>
                <a:latin typeface="Calibri" panose="020F0502020204030204" pitchFamily="34" charset="0"/>
              </a:rPr>
              <a:t>Y tú lo herirás en el talón».</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04E9F79D-BB8E-7EA4-E723-CB306FA9B26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0" y="1371600"/>
            <a:ext cx="1755648" cy="1828800"/>
          </a:xfrm>
          <a:prstGeom prst="rect">
            <a:avLst/>
          </a:prstGeom>
        </p:spPr>
      </p:pic>
    </p:spTree>
    <p:extLst>
      <p:ext uri="{BB962C8B-B14F-4D97-AF65-F5344CB8AC3E}">
        <p14:creationId xmlns:p14="http://schemas.microsoft.com/office/powerpoint/2010/main" val="164159652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E39E53-E32E-3645-69FD-56EC952225ED}"/>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4DCC55E9-6C4B-E632-FD43-D68962F55749}"/>
              </a:ext>
            </a:extLst>
          </p:cNvPr>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a:extLst>
              <a:ext uri="{FF2B5EF4-FFF2-40B4-BE49-F238E27FC236}">
                <a16:creationId xmlns:a16="http://schemas.microsoft.com/office/drawing/2014/main" id="{F56A65F9-A847-547D-1DFA-E9C0EA1F6AFB}"/>
              </a:ext>
            </a:extLst>
          </p:cNvPr>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02CD4603-648E-AE92-F9C8-F9B14ABEC3BD}"/>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19666328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6:1-4</a:t>
            </a:r>
          </a:p>
          <a:p>
            <a:pPr marL="0" marR="0" lvl="0" indent="0" algn="just" defTabSz="914400" rtl="0" eaLnBrk="0" fontAlgn="base" latinLnBrk="0" hangingPunct="0">
              <a:lnSpc>
                <a:spcPct val="100000"/>
              </a:lnSpc>
              <a:spcBef>
                <a:spcPts val="0"/>
              </a:spcBef>
              <a:spcAft>
                <a:spcPct val="0"/>
              </a:spcAft>
              <a:buClr>
                <a:srgbClr val="00FFFF"/>
              </a:buClr>
              <a:buSzPct val="75000"/>
              <a:buFont typeface="Wingdings" panose="05000000000000000000" pitchFamily="2" charset="2"/>
              <a:buNone/>
              <a:tabLst/>
              <a:defRPr/>
            </a:pP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r>
              <a:rPr kumimoji="0" lang="en-US" sz="2700" b="0" i="0" u="none" strike="noStrike" kern="0" cap="none" spc="0" normalizeH="0" baseline="30000" noProof="0" dirty="0">
                <a:ln>
                  <a:noFill/>
                </a:ln>
                <a:solidFill>
                  <a:srgbClr val="FFFFFF"/>
                </a:solidFill>
                <a:effectLst/>
                <a:uLnTx/>
                <a:uFillTx/>
                <a:latin typeface="Calibri" panose="020F0502020204030204" pitchFamily="34" charset="0"/>
                <a:ea typeface="+mn-ea"/>
                <a:cs typeface="+mn-cs"/>
              </a:rPr>
              <a:t>1 </a:t>
            </a:r>
            <a:r>
              <a:rPr kumimoji="0" lang="es-CO"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Aconteció que </a:t>
            </a:r>
            <a:r>
              <a:rPr kumimoji="0" lang="es-CO" sz="2700" i="0" strike="noStrike" kern="0" cap="none" spc="0" normalizeH="0" baseline="0" noProof="0" dirty="0">
                <a:ln>
                  <a:noFill/>
                </a:ln>
                <a:effectLst>
                  <a:outerShdw blurRad="38100" dist="38100" dir="2700000" algn="tl">
                    <a:srgbClr val="000000">
                      <a:alpha val="43137"/>
                    </a:srgbClr>
                  </a:outerShdw>
                </a:effectLst>
                <a:uLnTx/>
                <a:uFillTx/>
                <a:latin typeface="Calibri" panose="020F0502020204030204" pitchFamily="34" charset="0"/>
                <a:ea typeface="+mn-ea"/>
                <a:cs typeface="+mn-cs"/>
              </a:rPr>
              <a:t>cuando los hombres comenzaron a multiplicarse sobre la superficie de la tierra</a:t>
            </a:r>
            <a:r>
              <a:rPr kumimoji="0" lang="es-CO"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y les nacieron hijas, 2 los hijos de Dios vieron que las hijas de los hombres eran hermosas, y tomaron para sí mujeres de entre todas las que les gustaban. 3 Entonces el Señor dijo: «Mi Espíritu no luchará para siempre con el hombre, porque ciertamente él es carne. Serán, pues, sus días 120 años». 4 Había </a:t>
            </a:r>
            <a:r>
              <a:rPr kumimoji="0" lang="es-CO" sz="2700" b="1" i="0" u="sng"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gigantes [Nefilim]</a:t>
            </a:r>
            <a:r>
              <a:rPr kumimoji="0" lang="es-CO"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 en la tierra en aquellos días, y también después, cuando los hijos de Dios se unieron a las hijas de los hombres y ellas les dieron hijos. Estos son los héroes[e] de la antigüedad, hombres de renombre</a:t>
            </a:r>
            <a:r>
              <a:rPr kumimoji="0" lang="en-US" sz="27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a:t>
            </a:r>
          </a:p>
        </p:txBody>
      </p:sp>
    </p:spTree>
    <p:extLst>
      <p:ext uri="{BB962C8B-B14F-4D97-AF65-F5344CB8AC3E}">
        <p14:creationId xmlns:p14="http://schemas.microsoft.com/office/powerpoint/2010/main" val="3750177613"/>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noah's ark"/>
          <p:cNvPicPr>
            <a:picLocks noChangeAspect="1" noChangeArrowheads="1"/>
          </p:cNvPicPr>
          <p:nvPr/>
        </p:nvPicPr>
        <p:blipFill>
          <a:blip r:embed="rId2" cstate="print"/>
          <a:srcRect/>
          <a:stretch>
            <a:fillRect/>
          </a:stretch>
        </p:blipFill>
        <p:spPr bwMode="auto">
          <a:xfrm>
            <a:off x="152400" y="1066800"/>
            <a:ext cx="8818784" cy="4419600"/>
          </a:xfrm>
          <a:prstGeom prst="rect">
            <a:avLst/>
          </a:prstGeom>
          <a:noFill/>
        </p:spPr>
      </p:pic>
    </p:spTree>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0" y="228600"/>
            <a:ext cx="9144000" cy="1143000"/>
          </a:xfrm>
        </p:spPr>
        <p:txBody>
          <a:bodyPr/>
          <a:lstStyle/>
          <a:p>
            <a:pPr algn="ctr" eaLnBrk="1" hangingPunct="1"/>
            <a:r>
              <a:rPr lang="es-CO" sz="3400" dirty="0">
                <a:effectLst>
                  <a:outerShdw blurRad="38100" dist="38100" dir="2700000" algn="tl">
                    <a:srgbClr val="000000">
                      <a:alpha val="43137"/>
                    </a:srgbClr>
                  </a:outerShdw>
                </a:effectLst>
              </a:rPr>
              <a:t>¿Cómo pudo Noé meter a todos </a:t>
            </a:r>
            <a:br>
              <a:rPr lang="es-CO" sz="3400" dirty="0">
                <a:effectLst>
                  <a:outerShdw blurRad="38100" dist="38100" dir="2700000" algn="tl">
                    <a:srgbClr val="000000">
                      <a:alpha val="43137"/>
                    </a:srgbClr>
                  </a:outerShdw>
                </a:effectLst>
              </a:rPr>
            </a:br>
            <a:r>
              <a:rPr lang="es-CO" sz="3400" dirty="0">
                <a:effectLst>
                  <a:outerShdw blurRad="38100" dist="38100" dir="2700000" algn="tl">
                    <a:srgbClr val="000000">
                      <a:alpha val="43137"/>
                    </a:srgbClr>
                  </a:outerShdw>
                </a:effectLst>
              </a:rPr>
              <a:t>los animales en el arca?</a:t>
            </a:r>
            <a:br>
              <a:rPr lang="es-CO" sz="34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(Juan 3:12)</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143363" name="Rectangle 3"/>
          <p:cNvSpPr>
            <a:spLocks noGrp="1" noChangeArrowheads="1"/>
          </p:cNvSpPr>
          <p:nvPr>
            <p:ph type="body" idx="1"/>
          </p:nvPr>
        </p:nvSpPr>
        <p:spPr>
          <a:xfrm>
            <a:off x="457200" y="1773238"/>
            <a:ext cx="5257800" cy="3311525"/>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No</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Criaturas marinas </a:t>
            </a:r>
            <a:r>
              <a:rPr lang="en-US" dirty="0">
                <a:effectLst>
                  <a:outerShdw blurRad="38100" dist="38100" dir="2700000" algn="tl">
                    <a:srgbClr val="000000">
                      <a:alpha val="43137"/>
                    </a:srgbClr>
                  </a:outerShdw>
                </a:effectLst>
                <a:latin typeface="Calibri" panose="020F0502020204030204" pitchFamily="34" charset="0"/>
              </a:rPr>
              <a:t>(6:20)</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Insectos</a:t>
            </a:r>
            <a:r>
              <a:rPr lang="en-US" dirty="0">
                <a:effectLst>
                  <a:outerShdw blurRad="38100" dist="38100" dir="2700000" algn="tl">
                    <a:srgbClr val="000000">
                      <a:alpha val="43137"/>
                    </a:srgbClr>
                  </a:outerShdw>
                </a:effectLst>
                <a:latin typeface="Calibri" panose="020F0502020204030204" pitchFamily="34" charset="0"/>
              </a:rPr>
              <a:t> (7:22)</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Plantas</a:t>
            </a:r>
            <a:r>
              <a:rPr lang="en-US" dirty="0">
                <a:effectLst>
                  <a:outerShdw blurRad="38100" dist="38100" dir="2700000" algn="tl">
                    <a:srgbClr val="000000">
                      <a:alpha val="43137"/>
                    </a:srgbClr>
                  </a:outerShdw>
                </a:effectLst>
                <a:latin typeface="Calibri" panose="020F0502020204030204" pitchFamily="34" charset="0"/>
              </a:rPr>
              <a:t> (6:20)</a:t>
            </a:r>
            <a:endParaRPr lang="en-US" dirty="0"/>
          </a:p>
        </p:txBody>
      </p:sp>
      <p:sp>
        <p:nvSpPr>
          <p:cNvPr id="153604" name="Text Box 4"/>
          <p:cNvSpPr txBox="1">
            <a:spLocks noChangeArrowheads="1"/>
          </p:cNvSpPr>
          <p:nvPr/>
        </p:nvSpPr>
        <p:spPr bwMode="auto">
          <a:xfrm>
            <a:off x="1219200" y="6172204"/>
            <a:ext cx="7543800" cy="366713"/>
          </a:xfrm>
          <a:prstGeom prst="rect">
            <a:avLst/>
          </a:prstGeom>
          <a:noFill/>
          <a:ln w="9525">
            <a:noFill/>
            <a:miter lim="800000"/>
            <a:headEnd/>
            <a:tailEnd/>
          </a:ln>
        </p:spPr>
        <p:txBody>
          <a:bodyPr>
            <a:spAutoFit/>
          </a:bodyPr>
          <a:lstStyle/>
          <a:p>
            <a:pPr algn="l" eaLnBrk="0" hangingPunct="0">
              <a:spcBef>
                <a:spcPct val="50000"/>
              </a:spcBef>
            </a:pPr>
            <a:endParaRPr lang="en-US" sz="1800" dirty="0">
              <a:latin typeface="Calibri" panose="020F0502020204030204" pitchFamily="34" charset="0"/>
            </a:endParaRPr>
          </a:p>
        </p:txBody>
      </p:sp>
      <p:sp>
        <p:nvSpPr>
          <p:cNvPr id="153605" name="Text Box 5"/>
          <p:cNvSpPr txBox="1">
            <a:spLocks noChangeArrowheads="1"/>
          </p:cNvSpPr>
          <p:nvPr/>
        </p:nvSpPr>
        <p:spPr bwMode="auto">
          <a:xfrm>
            <a:off x="2324100" y="6400800"/>
            <a:ext cx="4495800" cy="366713"/>
          </a:xfrm>
          <a:prstGeom prst="rect">
            <a:avLst/>
          </a:prstGeom>
          <a:noFill/>
          <a:ln w="9525">
            <a:noFill/>
            <a:miter lim="800000"/>
            <a:headEnd/>
            <a:tailEnd/>
          </a:ln>
        </p:spPr>
        <p:txBody>
          <a:bodyPr wrap="square">
            <a:spAutoFit/>
          </a:bodyPr>
          <a:lstStyle/>
          <a:p>
            <a:pPr algn="ctr" eaLnBrk="0" hangingPunct="0">
              <a:spcBef>
                <a:spcPct val="50000"/>
              </a:spcBef>
            </a:pPr>
            <a:r>
              <a:rPr lang="en-US" sz="1800" dirty="0">
                <a:latin typeface="Calibri" panose="020F0502020204030204" pitchFamily="34" charset="0"/>
                <a:cs typeface="Calibri" panose="020F0502020204030204" pitchFamily="34" charset="0"/>
              </a:rPr>
              <a:t>Woodmoorape, </a:t>
            </a:r>
            <a:r>
              <a:rPr lang="en-US" sz="1800" i="1" dirty="0">
                <a:latin typeface="Calibri" panose="020F0502020204030204" pitchFamily="34" charset="0"/>
                <a:cs typeface="Calibri" panose="020F0502020204030204" pitchFamily="34" charset="0"/>
              </a:rPr>
              <a:t>Noah’s Ark: A Feasibility Study</a:t>
            </a:r>
          </a:p>
        </p:txBody>
      </p:sp>
      <p:pic>
        <p:nvPicPr>
          <p:cNvPr id="2" name="Picture 1">
            <a:extLst>
              <a:ext uri="{FF2B5EF4-FFF2-40B4-BE49-F238E27FC236}">
                <a16:creationId xmlns:a16="http://schemas.microsoft.com/office/drawing/2014/main" id="{6172B0FB-EA8D-2E88-D45E-7B2EAD84B5C7}"/>
              </a:ext>
            </a:extLst>
          </p:cNvPr>
          <p:cNvPicPr>
            <a:picLocks noChangeAspect="1"/>
          </p:cNvPicPr>
          <p:nvPr/>
        </p:nvPicPr>
        <p:blipFill>
          <a:blip r:embed="rId2"/>
          <a:stretch>
            <a:fillRect/>
          </a:stretch>
        </p:blipFill>
        <p:spPr>
          <a:xfrm>
            <a:off x="4876801" y="3329952"/>
            <a:ext cx="3655514" cy="2727954"/>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7" name="Rectangle 3"/>
          <p:cNvSpPr>
            <a:spLocks noGrp="1" noChangeArrowheads="1"/>
          </p:cNvSpPr>
          <p:nvPr>
            <p:ph type="body" idx="1"/>
          </p:nvPr>
        </p:nvSpPr>
        <p:spPr>
          <a:xfrm>
            <a:off x="609599" y="1371600"/>
            <a:ext cx="8390553" cy="5257800"/>
          </a:xfrm>
        </p:spPr>
        <p:txBody>
          <a:bodyPr/>
          <a:lstStyle/>
          <a:p>
            <a:pPr marL="457200" lvl="1" indent="-457200" algn="just" eaLnBrk="1" hangingPunct="1">
              <a:spcBef>
                <a:spcPts val="0"/>
              </a:spcBef>
              <a:spcAft>
                <a:spcPts val="2400"/>
              </a:spcAft>
              <a:buClr>
                <a:schemeClr val="tx2"/>
              </a:buClr>
              <a:buSzPct val="75000"/>
              <a:buFont typeface="Wingdings" panose="05000000000000000000" pitchFamily="2" charset="2"/>
              <a:buChar char="n"/>
              <a:defRPr/>
            </a:pPr>
            <a:r>
              <a:rPr lang="es-419" noProof="0" dirty="0">
                <a:effectLst>
                  <a:outerShdw blurRad="38100" dist="38100" dir="2700000" algn="tl">
                    <a:srgbClr val="000000">
                      <a:alpha val="43137"/>
                    </a:srgbClr>
                  </a:outerShdw>
                </a:effectLst>
                <a:ea typeface="+mn-ea"/>
                <a:cs typeface="+mn-cs"/>
              </a:rPr>
              <a:t>Limitaciones</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a:p>
            <a:pPr marL="914400" lvl="1" indent="-452438" eaLnBrk="1" hangingPunct="1">
              <a:spcBef>
                <a:spcPts val="0"/>
              </a:spcBef>
              <a:spcAft>
                <a:spcPts val="2400"/>
              </a:spcAft>
              <a:buClr>
                <a:srgbClr val="FF99FF"/>
              </a:buClr>
              <a:defRPr/>
            </a:pPr>
            <a:r>
              <a:rPr lang="es-CO" dirty="0">
                <a:effectLst>
                  <a:outerShdw blurRad="38100" dist="38100" dir="2700000" algn="tl">
                    <a:srgbClr val="000000">
                      <a:alpha val="43137"/>
                    </a:srgbClr>
                  </a:outerShdw>
                </a:effectLst>
              </a:rPr>
              <a:t>¿Siete pares o solo siete? </a:t>
            </a:r>
            <a:r>
              <a:rPr lang="en-US" dirty="0">
                <a:effectLst>
                  <a:outerShdw blurRad="38100" dist="38100" dir="2700000" algn="tl">
                    <a:srgbClr val="000000">
                      <a:alpha val="43137"/>
                    </a:srgbClr>
                  </a:outerShdw>
                </a:effectLst>
                <a:latin typeface="Calibri" panose="020F0502020204030204" pitchFamily="34" charset="0"/>
              </a:rPr>
              <a:t>(7:2)</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Solo animales limpios </a:t>
            </a:r>
            <a:r>
              <a:rPr lang="en-US" dirty="0">
                <a:effectLst>
                  <a:outerShdw blurRad="38100" dist="38100" dir="2700000" algn="tl">
                    <a:srgbClr val="000000">
                      <a:alpha val="43137"/>
                    </a:srgbClr>
                  </a:outerShdw>
                </a:effectLst>
                <a:latin typeface="Calibri" panose="020F0502020204030204" pitchFamily="34" charset="0"/>
              </a:rPr>
              <a:t>(7:2; Lev 11; Deut 14)</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latin typeface="Calibri" panose="020F0502020204030204" pitchFamily="34" charset="0"/>
              </a:rPr>
              <a:t>Especie (6:20)</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Animales extintos exagerados</a:t>
            </a:r>
          </a:p>
          <a:p>
            <a:pPr marL="914400" lvl="1" indent="-452438" eaLnBrk="1" hangingPunct="1">
              <a:spcBef>
                <a:spcPts val="0"/>
              </a:spcBef>
              <a:spcAft>
                <a:spcPts val="2400"/>
              </a:spcAft>
              <a:buClr>
                <a:srgbClr val="FF99FF"/>
              </a:buClr>
              <a:defRPr/>
            </a:pPr>
            <a:r>
              <a:rPr lang="en-US" dirty="0">
                <a:effectLst>
                  <a:outerShdw blurRad="38100" dist="38100" dir="2700000" algn="tl">
                    <a:srgbClr val="000000">
                      <a:alpha val="43137"/>
                    </a:srgbClr>
                  </a:outerShdw>
                </a:effectLst>
              </a:rPr>
              <a:t>No estában completamente desarrollados</a:t>
            </a:r>
          </a:p>
          <a:p>
            <a:pPr marL="914400" lvl="1" indent="-452438" eaLnBrk="1" hangingPunct="1">
              <a:spcBef>
                <a:spcPts val="0"/>
              </a:spcBef>
              <a:spcAft>
                <a:spcPts val="2400"/>
              </a:spcAft>
              <a:buClr>
                <a:srgbClr val="FF99FF"/>
              </a:buClr>
              <a:defRPr/>
            </a:pPr>
            <a:r>
              <a:rPr lang="es-419" noProof="0" dirty="0">
                <a:effectLst>
                  <a:outerShdw blurRad="38100" dist="38100" dir="2700000" algn="tl">
                    <a:srgbClr val="000000">
                      <a:alpha val="43137"/>
                    </a:srgbClr>
                  </a:outerShdw>
                </a:effectLst>
                <a:latin typeface="Calibri" panose="020F0502020204030204" pitchFamily="34" charset="0"/>
              </a:rPr>
              <a:t>Hibernación</a:t>
            </a:r>
            <a:endParaRPr lang="en-US" dirty="0">
              <a:effectLst>
                <a:outerShdw blurRad="38100" dist="38100" dir="2700000" algn="tl">
                  <a:srgbClr val="000000">
                    <a:alpha val="43137"/>
                  </a:srgbClr>
                </a:outerShdw>
              </a:effectLst>
              <a:latin typeface="Calibri" panose="020F0502020204030204" pitchFamily="34" charset="0"/>
            </a:endParaRPr>
          </a:p>
        </p:txBody>
      </p:sp>
      <p:sp>
        <p:nvSpPr>
          <p:cNvPr id="5" name="Rectangle 2">
            <a:extLst>
              <a:ext uri="{FF2B5EF4-FFF2-40B4-BE49-F238E27FC236}">
                <a16:creationId xmlns:a16="http://schemas.microsoft.com/office/drawing/2014/main" id="{28ABDD92-AC0F-445D-88E3-AAD49FC62AB1}"/>
              </a:ext>
            </a:extLst>
          </p:cNvPr>
          <p:cNvSpPr>
            <a:spLocks noGrp="1" noChangeArrowheads="1"/>
          </p:cNvSpPr>
          <p:nvPr>
            <p:ph type="title"/>
          </p:nvPr>
        </p:nvSpPr>
        <p:spPr>
          <a:xfrm>
            <a:off x="0" y="228600"/>
            <a:ext cx="9144000" cy="1143000"/>
          </a:xfrm>
        </p:spPr>
        <p:txBody>
          <a:bodyPr/>
          <a:lstStyle/>
          <a:p>
            <a:pPr algn="ctr" eaLnBrk="1" hangingPunct="1"/>
            <a:r>
              <a:rPr lang="es-CO" sz="3400" dirty="0">
                <a:effectLst>
                  <a:outerShdw blurRad="38100" dist="38100" dir="2700000" algn="tl">
                    <a:srgbClr val="000000">
                      <a:alpha val="43137"/>
                    </a:srgbClr>
                  </a:outerShdw>
                </a:effectLst>
              </a:rPr>
              <a:t>¿Cómo pudo Noé meter a todos </a:t>
            </a:r>
            <a:br>
              <a:rPr lang="es-CO" sz="3400" dirty="0">
                <a:effectLst>
                  <a:outerShdw blurRad="38100" dist="38100" dir="2700000" algn="tl">
                    <a:srgbClr val="000000">
                      <a:alpha val="43137"/>
                    </a:srgbClr>
                  </a:outerShdw>
                </a:effectLst>
              </a:rPr>
            </a:br>
            <a:r>
              <a:rPr lang="es-CO" sz="3400" dirty="0">
                <a:effectLst>
                  <a:outerShdw blurRad="38100" dist="38100" dir="2700000" algn="tl">
                    <a:srgbClr val="000000">
                      <a:alpha val="43137"/>
                    </a:srgbClr>
                  </a:outerShdw>
                </a:effectLst>
              </a:rPr>
              <a:t>los animales en el arca?</a:t>
            </a:r>
            <a:br>
              <a:rPr lang="es-CO" sz="34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(Juan</a:t>
            </a:r>
            <a:r>
              <a:rPr lang="en-US" sz="2800" dirty="0">
                <a:solidFill>
                  <a:schemeClr val="tx1"/>
                </a:solidFill>
                <a:effectLst>
                  <a:outerShdw blurRad="38100" dist="38100" dir="2700000" algn="tl">
                    <a:srgbClr val="000000">
                      <a:alpha val="43137"/>
                    </a:srgbClr>
                  </a:outerShdw>
                </a:effectLst>
                <a:ea typeface="+mn-ea"/>
                <a:cs typeface="+mn-cs"/>
              </a:rPr>
              <a:t> </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3:12)</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2" name="Picture 1">
            <a:extLst>
              <a:ext uri="{FF2B5EF4-FFF2-40B4-BE49-F238E27FC236}">
                <a16:creationId xmlns:a16="http://schemas.microsoft.com/office/drawing/2014/main" id="{03A83BEB-E970-5708-AFAF-EDF69A117323}"/>
              </a:ext>
            </a:extLst>
          </p:cNvPr>
          <p:cNvPicPr>
            <a:picLocks noChangeAspect="1"/>
          </p:cNvPicPr>
          <p:nvPr/>
        </p:nvPicPr>
        <p:blipFill>
          <a:blip r:embed="rId2"/>
          <a:stretch>
            <a:fillRect/>
          </a:stretch>
        </p:blipFill>
        <p:spPr>
          <a:xfrm>
            <a:off x="6980728" y="3657600"/>
            <a:ext cx="1989753" cy="1426221"/>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1" name="Rectangle 3"/>
          <p:cNvSpPr>
            <a:spLocks noGrp="1" noChangeArrowheads="1"/>
          </p:cNvSpPr>
          <p:nvPr>
            <p:ph type="body" idx="1"/>
          </p:nvPr>
        </p:nvSpPr>
        <p:spPr>
          <a:xfrm>
            <a:off x="914400" y="1600201"/>
            <a:ext cx="7315200" cy="27432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16,000 animales</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Arca = 135 metros largo X 22.5 metros ancho X 13.5 metros alto.</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Capaz de albergar 125.000 animales</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5" name="Rectangle 2">
            <a:extLst>
              <a:ext uri="{FF2B5EF4-FFF2-40B4-BE49-F238E27FC236}">
                <a16:creationId xmlns:a16="http://schemas.microsoft.com/office/drawing/2014/main" id="{36D1FD63-65ED-4CD0-9296-305F306DB4D3}"/>
              </a:ext>
            </a:extLst>
          </p:cNvPr>
          <p:cNvSpPr>
            <a:spLocks noGrp="1" noChangeArrowheads="1"/>
          </p:cNvSpPr>
          <p:nvPr>
            <p:ph type="title"/>
          </p:nvPr>
        </p:nvSpPr>
        <p:spPr>
          <a:xfrm>
            <a:off x="0" y="228600"/>
            <a:ext cx="9144000" cy="1143000"/>
          </a:xfrm>
        </p:spPr>
        <p:txBody>
          <a:bodyPr/>
          <a:lstStyle/>
          <a:p>
            <a:pPr algn="ctr" eaLnBrk="1" hangingPunct="1"/>
            <a:r>
              <a:rPr lang="es-CO" sz="3400" dirty="0">
                <a:effectLst>
                  <a:outerShdw blurRad="38100" dist="38100" dir="2700000" algn="tl">
                    <a:srgbClr val="000000">
                      <a:alpha val="43137"/>
                    </a:srgbClr>
                  </a:outerShdw>
                </a:effectLst>
                <a:latin typeface="Calibri" panose="020F0502020204030204" pitchFamily="34" charset="0"/>
              </a:rPr>
              <a:t>¿Cómo pudo Noé meter a todos </a:t>
            </a:r>
            <a:br>
              <a:rPr lang="es-CO" sz="3400" dirty="0">
                <a:effectLst>
                  <a:outerShdw blurRad="38100" dist="38100" dir="2700000" algn="tl">
                    <a:srgbClr val="000000">
                      <a:alpha val="43137"/>
                    </a:srgbClr>
                  </a:outerShdw>
                </a:effectLst>
                <a:latin typeface="Calibri" panose="020F0502020204030204" pitchFamily="34" charset="0"/>
              </a:rPr>
            </a:br>
            <a:r>
              <a:rPr lang="es-CO" sz="3400" dirty="0">
                <a:effectLst>
                  <a:outerShdw blurRad="38100" dist="38100" dir="2700000" algn="tl">
                    <a:srgbClr val="000000">
                      <a:alpha val="43137"/>
                    </a:srgbClr>
                  </a:outerShdw>
                </a:effectLst>
                <a:latin typeface="Calibri" panose="020F0502020204030204" pitchFamily="34" charset="0"/>
              </a:rPr>
              <a:t>los animales en el arca?</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(Juan 3:12)</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9" name="Picture 8">
            <a:extLst>
              <a:ext uri="{FF2B5EF4-FFF2-40B4-BE49-F238E27FC236}">
                <a16:creationId xmlns:a16="http://schemas.microsoft.com/office/drawing/2014/main" id="{A0AAF84D-F8C6-4437-B4EC-DE6E4207A8F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90800" y="4572002"/>
            <a:ext cx="3835400" cy="2157413"/>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ow Many Animals Were On the Ark">
            <a:extLst>
              <a:ext uri="{FF2B5EF4-FFF2-40B4-BE49-F238E27FC236}">
                <a16:creationId xmlns:a16="http://schemas.microsoft.com/office/drawing/2014/main" id="{793BBB80-EC69-4115-B783-D4165E71ADA9}"/>
              </a:ext>
            </a:extLst>
          </p:cNvPr>
          <p:cNvPicPr>
            <a:picLocks noChangeAspect="1" noChangeArrowheads="1"/>
          </p:cNvPicPr>
          <p:nvPr/>
        </p:nvPicPr>
        <p:blipFill rotWithShape="1">
          <a:blip r:embed="rId2">
            <a:extLst>
              <a:ext uri="{28A0092B-C50C-407E-A947-70E740481C1C}">
                <a14:useLocalDpi xmlns:a14="http://schemas.microsoft.com/office/drawing/2010/main"/>
              </a:ext>
            </a:extLst>
          </a:blip>
          <a:srcRect b="18997"/>
          <a:stretch/>
        </p:blipFill>
        <p:spPr bwMode="auto">
          <a:xfrm>
            <a:off x="1374480" y="228601"/>
            <a:ext cx="6400144"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5162088"/>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ADE611D1-F1A3-48DA-A6ED-5FAF59CB435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r="50000" b="23048"/>
          <a:stretch/>
        </p:blipFill>
        <p:spPr bwMode="auto">
          <a:xfrm>
            <a:off x="1369376" y="228600"/>
            <a:ext cx="6405248"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817564"/>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5A2C6-3854-D8A9-72D6-742298C276D2}"/>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690BA62E-7F5F-D2E6-4609-DF55A06577FB}"/>
              </a:ext>
            </a:extLst>
          </p:cNvPr>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a:extLst>
              <a:ext uri="{FF2B5EF4-FFF2-40B4-BE49-F238E27FC236}">
                <a16:creationId xmlns:a16="http://schemas.microsoft.com/office/drawing/2014/main" id="{EDF6A28D-87A8-49E6-3221-9F869CFD2CB7}"/>
              </a:ext>
            </a:extLst>
          </p:cNvPr>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8198E049-BA01-40C5-3639-6996D7BCFDB9}"/>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67702046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a:extLst>
              <a:ext uri="{FF2B5EF4-FFF2-40B4-BE49-F238E27FC236}">
                <a16:creationId xmlns:a16="http://schemas.microsoft.com/office/drawing/2014/main" id="{1A4640A4-D125-4553-9C05-693A96E5380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b="20490"/>
          <a:stretch>
            <a:fillRect/>
          </a:stretch>
        </p:blipFill>
        <p:spPr bwMode="auto">
          <a:xfrm>
            <a:off x="152400" y="838200"/>
            <a:ext cx="88169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Oval 3">
            <a:extLst>
              <a:ext uri="{FF2B5EF4-FFF2-40B4-BE49-F238E27FC236}">
                <a16:creationId xmlns:a16="http://schemas.microsoft.com/office/drawing/2014/main" id="{09BB9E2F-927D-44BD-B4D3-0578665CF189}"/>
              </a:ext>
            </a:extLst>
          </p:cNvPr>
          <p:cNvSpPr>
            <a:spLocks noChangeArrowheads="1"/>
          </p:cNvSpPr>
          <p:nvPr/>
        </p:nvSpPr>
        <p:spPr bwMode="auto">
          <a:xfrm>
            <a:off x="838200" y="3657600"/>
            <a:ext cx="838200" cy="609600"/>
          </a:xfrm>
          <a:prstGeom prst="ellipse">
            <a:avLst/>
          </a:prstGeom>
          <a:noFill/>
          <a:ln w="76200">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5C723-77A8-0D9B-8ECA-225ACE3AD8FE}"/>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95DA941F-1BF8-F80B-2358-FAE238447367}"/>
              </a:ext>
            </a:extLst>
          </p:cNvPr>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a:extLst>
              <a:ext uri="{FF2B5EF4-FFF2-40B4-BE49-F238E27FC236}">
                <a16:creationId xmlns:a16="http://schemas.microsoft.com/office/drawing/2014/main" id="{63F8CE47-2912-00D3-B400-360F73E175DD}"/>
              </a:ext>
            </a:extLst>
          </p:cNvPr>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4B4BA926-BFB6-97D1-4702-594B02782112}"/>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173413651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7DA457-F560-AA1D-3AE4-93A65A9F311B}"/>
            </a:ext>
          </a:extLst>
        </p:cNvPr>
        <p:cNvGrpSpPr/>
        <p:nvPr/>
      </p:nvGrpSpPr>
      <p:grpSpPr>
        <a:xfrm>
          <a:off x="0" y="0"/>
          <a:ext cx="0" cy="0"/>
          <a:chOff x="0" y="0"/>
          <a:chExt cx="0" cy="0"/>
        </a:xfrm>
      </p:grpSpPr>
      <p:sp>
        <p:nvSpPr>
          <p:cNvPr id="145411" name="Rectangle 3">
            <a:extLst>
              <a:ext uri="{FF2B5EF4-FFF2-40B4-BE49-F238E27FC236}">
                <a16:creationId xmlns:a16="http://schemas.microsoft.com/office/drawing/2014/main" id="{013AF205-7FF4-2BD4-1253-6FEAF6BBA9B1}"/>
              </a:ext>
            </a:extLst>
          </p:cNvPr>
          <p:cNvSpPr>
            <a:spLocks noGrp="1" noChangeArrowheads="1"/>
          </p:cNvSpPr>
          <p:nvPr>
            <p:ph type="body" idx="1"/>
          </p:nvPr>
        </p:nvSpPr>
        <p:spPr>
          <a:xfrm>
            <a:off x="914399" y="1393853"/>
            <a:ext cx="7315200" cy="27432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Arca = </a:t>
            </a:r>
            <a:r>
              <a:rPr lang="es-CO" dirty="0">
                <a:effectLst>
                  <a:outerShdw blurRad="38100" dist="38100" dir="2700000" algn="tl">
                    <a:srgbClr val="000000">
                      <a:alpha val="43137"/>
                    </a:srgbClr>
                  </a:outerShdw>
                </a:effectLst>
                <a:latin typeface="Calibri" panose="020F0502020204030204" pitchFamily="34" charset="0"/>
                <a:ea typeface="+mn-ea"/>
                <a:cs typeface="+mn-cs"/>
              </a:rPr>
              <a:t>135 metros largo X 22.5 metros ancho X 13.5 metros alto.</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ea typeface="+mn-ea"/>
                <a:cs typeface="+mn-cs"/>
              </a:rPr>
              <a:t>Arca capaz de albergar 125.000 animales</a:t>
            </a:r>
            <a:endParaRPr lang="en-US" dirty="0">
              <a:effectLst>
                <a:outerShdw blurRad="38100" dist="38100" dir="2700000" algn="tl">
                  <a:srgbClr val="000000">
                    <a:alpha val="43137"/>
                  </a:srgbClr>
                </a:outerShdw>
              </a:effectLst>
              <a:latin typeface="Calibri" panose="020F0502020204030204" pitchFamily="34" charset="0"/>
              <a:ea typeface="+mn-ea"/>
              <a:cs typeface="+mn-cs"/>
            </a:endParaRPr>
          </a:p>
        </p:txBody>
      </p:sp>
      <p:sp>
        <p:nvSpPr>
          <p:cNvPr id="5" name="Rectangle 2">
            <a:extLst>
              <a:ext uri="{FF2B5EF4-FFF2-40B4-BE49-F238E27FC236}">
                <a16:creationId xmlns:a16="http://schemas.microsoft.com/office/drawing/2014/main" id="{85B99BD3-BF78-6EC9-DF81-D6F7AA50FEBE}"/>
              </a:ext>
            </a:extLst>
          </p:cNvPr>
          <p:cNvSpPr>
            <a:spLocks noGrp="1" noChangeArrowheads="1"/>
          </p:cNvSpPr>
          <p:nvPr>
            <p:ph type="title"/>
          </p:nvPr>
        </p:nvSpPr>
        <p:spPr>
          <a:xfrm>
            <a:off x="0" y="228600"/>
            <a:ext cx="9144000" cy="1143000"/>
          </a:xfrm>
        </p:spPr>
        <p:txBody>
          <a:bodyPr/>
          <a:lstStyle/>
          <a:p>
            <a:pPr algn="ctr" eaLnBrk="1" hangingPunct="1"/>
            <a:r>
              <a:rPr lang="en-US" sz="3400" dirty="0">
                <a:effectLst>
                  <a:outerShdw blurRad="38100" dist="38100" dir="2700000" algn="tl">
                    <a:srgbClr val="000000">
                      <a:alpha val="43137"/>
                    </a:srgbClr>
                  </a:outerShdw>
                </a:effectLst>
              </a:rPr>
              <a:t>Dimensiones del Arca</a:t>
            </a:r>
            <a:br>
              <a:rPr lang="en-US" sz="34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a:t>
            </a:r>
            <a:r>
              <a:rPr lang="en-US" sz="2800" dirty="0">
                <a:solidFill>
                  <a:schemeClr val="tx1"/>
                </a:solidFill>
                <a:effectLst>
                  <a:outerShdw blurRad="38100" dist="38100" dir="2700000" algn="tl">
                    <a:srgbClr val="000000">
                      <a:alpha val="43137"/>
                    </a:srgbClr>
                  </a:outerShdw>
                </a:effectLst>
                <a:ea typeface="+mn-ea"/>
                <a:cs typeface="+mn-cs"/>
              </a:rPr>
              <a:t>Génesis</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 </a:t>
            </a:r>
            <a:r>
              <a:rPr lang="en-US" sz="2800" dirty="0">
                <a:solidFill>
                  <a:schemeClr val="tx1"/>
                </a:solidFill>
                <a:effectLst>
                  <a:outerShdw blurRad="38100" dist="38100" dir="2700000" algn="tl">
                    <a:srgbClr val="000000">
                      <a:alpha val="43137"/>
                    </a:srgbClr>
                  </a:outerShdw>
                </a:effectLst>
                <a:ea typeface="+mn-ea"/>
                <a:cs typeface="+mn-cs"/>
              </a:rPr>
              <a:t>6</a:t>
            </a: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:15)</a:t>
            </a:r>
            <a:endParaRPr lang="en-US" sz="32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endParaRPr>
          </a:p>
        </p:txBody>
      </p:sp>
      <p:pic>
        <p:nvPicPr>
          <p:cNvPr id="9" name="Picture 8">
            <a:extLst>
              <a:ext uri="{FF2B5EF4-FFF2-40B4-BE49-F238E27FC236}">
                <a16:creationId xmlns:a16="http://schemas.microsoft.com/office/drawing/2014/main" id="{105D6C20-7BBF-1DDD-60AD-2C9E2D62627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29000" y="3565174"/>
            <a:ext cx="5666895" cy="3187629"/>
          </a:xfrm>
          <a:prstGeom prst="rect">
            <a:avLst/>
          </a:prstGeom>
        </p:spPr>
      </p:pic>
      <p:pic>
        <p:nvPicPr>
          <p:cNvPr id="2" name="Picture 1">
            <a:extLst>
              <a:ext uri="{FF2B5EF4-FFF2-40B4-BE49-F238E27FC236}">
                <a16:creationId xmlns:a16="http://schemas.microsoft.com/office/drawing/2014/main" id="{0CE5B4C0-28E3-D257-A92B-F2198BE89781}"/>
              </a:ext>
            </a:extLst>
          </p:cNvPr>
          <p:cNvPicPr>
            <a:picLocks noChangeAspect="1"/>
          </p:cNvPicPr>
          <p:nvPr/>
        </p:nvPicPr>
        <p:blipFill>
          <a:blip r:embed="rId3"/>
          <a:stretch>
            <a:fillRect/>
          </a:stretch>
        </p:blipFill>
        <p:spPr>
          <a:xfrm>
            <a:off x="7315200" y="121812"/>
            <a:ext cx="1743607" cy="1249788"/>
          </a:xfrm>
          <a:prstGeom prst="rect">
            <a:avLst/>
          </a:prstGeom>
        </p:spPr>
      </p:pic>
    </p:spTree>
    <p:extLst>
      <p:ext uri="{BB962C8B-B14F-4D97-AF65-F5344CB8AC3E}">
        <p14:creationId xmlns:p14="http://schemas.microsoft.com/office/powerpoint/2010/main" val="1734253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97247"/>
            <a:ext cx="8839966" cy="6663506"/>
          </a:xfrm>
          <a:prstGeom prst="rect">
            <a:avLst/>
          </a:prstGeom>
        </p:spPr>
      </p:pic>
    </p:spTree>
    <p:extLst>
      <p:ext uri="{BB962C8B-B14F-4D97-AF65-F5344CB8AC3E}">
        <p14:creationId xmlns:p14="http://schemas.microsoft.com/office/powerpoint/2010/main" val="203928515"/>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685800" y="2857500"/>
            <a:ext cx="7772400" cy="1143000"/>
          </a:xfrm>
        </p:spPr>
        <p:txBody>
          <a:bodyPr/>
          <a:lstStyle/>
          <a:p>
            <a:pPr algn="ctr"/>
            <a:r>
              <a:rPr lang="en-US" altLang="en-US" sz="6000" dirty="0">
                <a:effectLst>
                  <a:outerShdw blurRad="38100" dist="38100" dir="2700000" algn="tl">
                    <a:srgbClr val="000000">
                      <a:alpha val="43137"/>
                    </a:srgbClr>
                  </a:outerShdw>
                </a:effectLst>
                <a:latin typeface="Calibri" panose="020F0502020204030204" pitchFamily="34" charset="0"/>
              </a:rPr>
              <a:t>Conclusión</a:t>
            </a:r>
          </a:p>
        </p:txBody>
      </p:sp>
    </p:spTree>
    <p:extLst>
      <p:ext uri="{BB962C8B-B14F-4D97-AF65-F5344CB8AC3E}">
        <p14:creationId xmlns:p14="http://schemas.microsoft.com/office/powerpoint/2010/main" val="25526488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F769B-A280-F8F4-8502-45F9769D059C}"/>
            </a:ext>
          </a:extLst>
        </p:cNvPr>
        <p:cNvGrpSpPr/>
        <p:nvPr/>
      </p:nvGrpSpPr>
      <p:grpSpPr>
        <a:xfrm>
          <a:off x="0" y="0"/>
          <a:ext cx="0" cy="0"/>
          <a:chOff x="0" y="0"/>
          <a:chExt cx="0" cy="0"/>
        </a:xfrm>
      </p:grpSpPr>
      <p:sp>
        <p:nvSpPr>
          <p:cNvPr id="7171" name="Rectangle 3">
            <a:extLst>
              <a:ext uri="{FF2B5EF4-FFF2-40B4-BE49-F238E27FC236}">
                <a16:creationId xmlns:a16="http://schemas.microsoft.com/office/drawing/2014/main" id="{C1287772-9195-F5EA-1DF5-BCBA9EB90EF7}"/>
              </a:ext>
            </a:extLst>
          </p:cNvPr>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a:t>
            </a:r>
            <a:r>
              <a:rPr lang="es-419" b="1" noProof="0" dirty="0">
                <a:solidFill>
                  <a:srgbClr val="FFFFCC"/>
                </a:solidFill>
              </a:rPr>
              <a:t>eventos</a:t>
            </a:r>
            <a:r>
              <a:rPr lang="en-US" b="1" dirty="0">
                <a:solidFill>
                  <a:srgbClr val="FFFFCC"/>
                </a:solidFill>
              </a:rPr>
              <a:t>)</a:t>
            </a:r>
          </a:p>
          <a:p>
            <a:pPr marL="914400" lvl="1" indent="-457200" eaLnBrk="1" hangingPunct="1">
              <a:spcBef>
                <a:spcPts val="0"/>
              </a:spcBef>
              <a:spcAft>
                <a:spcPts val="3000"/>
              </a:spcAft>
              <a:buSzPct val="100000"/>
              <a:buFont typeface="+mj-lt"/>
              <a:buAutoNum type="alphaUcPeriod"/>
              <a:defRPr/>
            </a:pPr>
            <a:r>
              <a:rPr lang="en-US" dirty="0"/>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3F02C9AD-6973-EEBF-2719-67EE72B7E35A}"/>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BCDC5DD0-B6D3-54C5-1DF4-E0A9D0AD4389}"/>
              </a:ext>
            </a:extLst>
          </p:cNvPr>
          <p:cNvSpPr>
            <a:spLocks noGrp="1" noChangeArrowheads="1"/>
          </p:cNvSpPr>
          <p:nvPr>
            <p:ph type="title"/>
          </p:nvPr>
        </p:nvSpPr>
        <p:spPr>
          <a:xfrm>
            <a:off x="2324100" y="223837"/>
            <a:ext cx="5219700" cy="914400"/>
          </a:xfrm>
        </p:spPr>
        <p:txBody>
          <a:bodyPr/>
          <a:lstStyle/>
          <a:p>
            <a:pPr algn="ctr" eaLnBrk="1" hangingPunct="1"/>
            <a:r>
              <a:rPr lang="en-US" sz="3600" dirty="0"/>
              <a:t>ESTRUCTURA DEL GÉNESIS</a:t>
            </a:r>
          </a:p>
        </p:txBody>
      </p:sp>
    </p:spTree>
    <p:extLst>
      <p:ext uri="{BB962C8B-B14F-4D97-AF65-F5344CB8AC3E}">
        <p14:creationId xmlns:p14="http://schemas.microsoft.com/office/powerpoint/2010/main" val="364622577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F20758-1316-BCC1-6B63-676E4E4BE594}"/>
            </a:ext>
          </a:extLst>
        </p:cNvPr>
        <p:cNvGrpSpPr/>
        <p:nvPr/>
      </p:nvGrpSpPr>
      <p:grpSpPr>
        <a:xfrm>
          <a:off x="0" y="0"/>
          <a:ext cx="0" cy="0"/>
          <a:chOff x="0" y="0"/>
          <a:chExt cx="0" cy="0"/>
        </a:xfrm>
      </p:grpSpPr>
      <p:sp>
        <p:nvSpPr>
          <p:cNvPr id="139266" name="Rectangle 2">
            <a:extLst>
              <a:ext uri="{FF2B5EF4-FFF2-40B4-BE49-F238E27FC236}">
                <a16:creationId xmlns:a16="http://schemas.microsoft.com/office/drawing/2014/main" id="{0C1B0AD2-005F-C8CA-4FC7-A83A763C2A26}"/>
              </a:ext>
            </a:extLst>
          </p:cNvPr>
          <p:cNvSpPr>
            <a:spLocks noGrp="1" noChangeArrowheads="1"/>
          </p:cNvSpPr>
          <p:nvPr>
            <p:ph type="title"/>
          </p:nvPr>
        </p:nvSpPr>
        <p:spPr>
          <a:xfrm>
            <a:off x="3467100" y="228600"/>
            <a:ext cx="22098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El Diluvio</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(Gén 6–9)</a:t>
            </a:r>
          </a:p>
        </p:txBody>
      </p:sp>
      <p:sp>
        <p:nvSpPr>
          <p:cNvPr id="35843" name="Rectangle 3">
            <a:extLst>
              <a:ext uri="{FF2B5EF4-FFF2-40B4-BE49-F238E27FC236}">
                <a16:creationId xmlns:a16="http://schemas.microsoft.com/office/drawing/2014/main" id="{AE15BEBD-B893-3C65-3978-487A7493CC65}"/>
              </a:ext>
            </a:extLst>
          </p:cNvPr>
          <p:cNvSpPr>
            <a:spLocks noGrp="1" noChangeArrowheads="1"/>
          </p:cNvSpPr>
          <p:nvPr>
            <p:ph type="body" idx="1"/>
          </p:nvPr>
        </p:nvSpPr>
        <p:spPr>
          <a:xfrm>
            <a:off x="1409700" y="1946275"/>
            <a:ext cx="6819900"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b="1" u="sng" noProof="0" dirty="0">
                <a:solidFill>
                  <a:srgbClr val="FFFFCC"/>
                </a:solidFill>
                <a:effectLst>
                  <a:outerShdw blurRad="38100" dist="38100" dir="2700000" algn="tl">
                    <a:srgbClr val="000000">
                      <a:alpha val="43137"/>
                    </a:srgbClr>
                  </a:outerShdw>
                </a:effectLst>
                <a:ea typeface="+mn-ea"/>
                <a:cs typeface="+mn-cs"/>
              </a:rPr>
              <a:t>Eventos</a:t>
            </a:r>
            <a:r>
              <a:rPr lang="en-US" b="1" u="sng" dirty="0">
                <a:solidFill>
                  <a:srgbClr val="FFFFCC"/>
                </a:solidFill>
                <a:effectLst>
                  <a:outerShdw blurRad="38100" dist="38100" dir="2700000" algn="tl">
                    <a:srgbClr val="000000">
                      <a:alpha val="43137"/>
                    </a:srgbClr>
                  </a:outerShdw>
                </a:effectLst>
                <a:ea typeface="+mn-ea"/>
                <a:cs typeface="+mn-cs"/>
              </a:rPr>
              <a:t> antes del diluvio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t>
            </a:r>
            <a:r>
              <a:rPr lang="en-US" b="1" u="sng" dirty="0">
                <a:solidFill>
                  <a:srgbClr val="FFFFCC"/>
                </a:solidFill>
                <a:effectLst>
                  <a:outerShdw blurRad="38100" dist="38100" dir="2700000" algn="tl">
                    <a:srgbClr val="000000">
                      <a:alpha val="43137"/>
                    </a:srgbClr>
                  </a:outerShdw>
                </a:effectLst>
                <a:ea typeface="+mn-ea"/>
                <a:cs typeface="+mn-cs"/>
              </a:rPr>
              <a:t>é</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El diluvio (G</a:t>
            </a:r>
            <a:r>
              <a:rPr lang="en-US" dirty="0">
                <a:effectLst>
                  <a:outerShdw blurRad="38100" dist="38100" dir="2700000" algn="tl">
                    <a:srgbClr val="000000">
                      <a:alpha val="43137"/>
                    </a:srgbClr>
                  </a:outerShdw>
                </a:effectLst>
                <a:ea typeface="+mn-ea"/>
                <a:cs typeface="+mn-cs"/>
              </a:rPr>
              <a:t>é</a:t>
            </a:r>
            <a:r>
              <a:rPr lang="en-US" dirty="0">
                <a:effectLst>
                  <a:outerShdw blurRad="38100" dist="38100" dir="2700000" algn="tl">
                    <a:srgbClr val="000000">
                      <a:alpha val="43137"/>
                    </a:srgbClr>
                  </a:outerShdw>
                </a:effectLst>
                <a:latin typeface="Calibri" panose="020F0502020204030204" pitchFamily="34" charset="0"/>
                <a:ea typeface="+mn-ea"/>
                <a:cs typeface="+mn-cs"/>
              </a:rPr>
              <a:t>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Las aguas bajan </a:t>
            </a:r>
            <a:r>
              <a:rPr lang="en-US" dirty="0">
                <a:effectLst>
                  <a:outerShdw blurRad="38100" dist="38100" dir="2700000" algn="tl">
                    <a:srgbClr val="000000">
                      <a:alpha val="43137"/>
                    </a:srgbClr>
                  </a:outerShdw>
                </a:effectLst>
                <a:latin typeface="Calibri" panose="020F0502020204030204" pitchFamily="34" charset="0"/>
                <a:ea typeface="+mn-ea"/>
                <a:cs typeface="+mn-cs"/>
              </a:rPr>
              <a:t>(Gén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Eventos posteriores al diluvio </a:t>
            </a:r>
            <a:r>
              <a:rPr lang="en-US" dirty="0">
                <a:effectLst>
                  <a:outerShdw blurRad="38100" dist="38100" dir="2700000" algn="tl">
                    <a:srgbClr val="000000">
                      <a:alpha val="43137"/>
                    </a:srgbClr>
                  </a:outerShdw>
                </a:effectLst>
                <a:latin typeface="Calibri" panose="020F0502020204030204" pitchFamily="34" charset="0"/>
                <a:ea typeface="+mn-ea"/>
                <a:cs typeface="+mn-cs"/>
              </a:rPr>
              <a:t>(Gén 9)</a:t>
            </a:r>
          </a:p>
        </p:txBody>
      </p:sp>
      <p:pic>
        <p:nvPicPr>
          <p:cNvPr id="2" name="Picture 1">
            <a:extLst>
              <a:ext uri="{FF2B5EF4-FFF2-40B4-BE49-F238E27FC236}">
                <a16:creationId xmlns:a16="http://schemas.microsoft.com/office/drawing/2014/main" id="{28659144-F488-DDCB-261D-C92C99C9CFD0}"/>
              </a:ext>
            </a:extLst>
          </p:cNvPr>
          <p:cNvPicPr>
            <a:picLocks noChangeAspect="1"/>
          </p:cNvPicPr>
          <p:nvPr/>
        </p:nvPicPr>
        <p:blipFill>
          <a:blip r:embed="rId2"/>
          <a:stretch>
            <a:fillRect/>
          </a:stretch>
        </p:blipFill>
        <p:spPr>
          <a:xfrm>
            <a:off x="7315200" y="31694"/>
            <a:ext cx="1743607" cy="1249788"/>
          </a:xfrm>
          <a:prstGeom prst="rect">
            <a:avLst/>
          </a:prstGeom>
        </p:spPr>
      </p:pic>
    </p:spTree>
    <p:extLst>
      <p:ext uri="{BB962C8B-B14F-4D97-AF65-F5344CB8AC3E}">
        <p14:creationId xmlns:p14="http://schemas.microsoft.com/office/powerpoint/2010/main" val="47748054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F943F-D33D-2D0F-0713-B92D2A401A1E}"/>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7441E68B-353A-4C24-6C4C-E829F08341D3}"/>
              </a:ext>
            </a:extLst>
          </p:cNvPr>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Génesis 6 - Esquema</a:t>
            </a:r>
          </a:p>
        </p:txBody>
      </p:sp>
      <p:sp>
        <p:nvSpPr>
          <p:cNvPr id="124931" name="Rectangle 3">
            <a:extLst>
              <a:ext uri="{FF2B5EF4-FFF2-40B4-BE49-F238E27FC236}">
                <a16:creationId xmlns:a16="http://schemas.microsoft.com/office/drawing/2014/main" id="{02DE2BB3-8C4C-170E-CC92-FF87A34339DD}"/>
              </a:ext>
            </a:extLst>
          </p:cNvPr>
          <p:cNvSpPr>
            <a:spLocks noGrp="1" noChangeArrowheads="1"/>
          </p:cNvSpPr>
          <p:nvPr>
            <p:ph type="body" idx="1"/>
          </p:nvPr>
        </p:nvSpPr>
        <p:spPr>
          <a:xfrm>
            <a:off x="1676400" y="1524000"/>
            <a:ext cx="62484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 dolor de Dios (Gén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gracia de Dios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destrucción de Dios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instrucción de Dios (6:14-22)</a:t>
            </a:r>
          </a:p>
        </p:txBody>
      </p:sp>
      <p:pic>
        <p:nvPicPr>
          <p:cNvPr id="4" name="Picture 3">
            <a:extLst>
              <a:ext uri="{FF2B5EF4-FFF2-40B4-BE49-F238E27FC236}">
                <a16:creationId xmlns:a16="http://schemas.microsoft.com/office/drawing/2014/main" id="{0B7A97F7-FAEA-A06F-322B-8FCE9942B28D}"/>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289705711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3260969"/>
            <a:ext cx="8839200" cy="2862322"/>
          </a:xfrm>
          <a:prstGeom prst="rect">
            <a:avLst/>
          </a:prstGeom>
        </p:spPr>
        <p:txBody>
          <a:bodyPr wrap="square">
            <a:spAutoFit/>
          </a:bodyPr>
          <a:lstStyle/>
          <a:p>
            <a:pPr algn="just">
              <a:defRPr/>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te bendiga y te guarde;</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haga resplandecer Su rostro sobre ti,</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tenga de ti misericordia;</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Señor alce sobre ti Su rostro,</a:t>
            </a:r>
          </a:p>
          <a:p>
            <a:pPr algn="just">
              <a:defRPr/>
            </a:pPr>
            <a:r>
              <a:rPr lang="es-E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te dé paz”</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36789" y="533400"/>
            <a:ext cx="5070422" cy="2743200"/>
          </a:xfrm>
          <a:prstGeom prst="rect">
            <a:avLst/>
          </a:prstGeom>
        </p:spPr>
      </p:pic>
    </p:spTree>
    <p:extLst>
      <p:ext uri="{BB962C8B-B14F-4D97-AF65-F5344CB8AC3E}">
        <p14:creationId xmlns:p14="http://schemas.microsoft.com/office/powerpoint/2010/main" val="454931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Números 13:32-33</a:t>
            </a:r>
          </a:p>
          <a:p>
            <a:pPr marL="0" indent="0" algn="just">
              <a:spcBef>
                <a:spcPts val="0"/>
              </a:spcBef>
              <a:buNone/>
            </a:pPr>
            <a:r>
              <a:rPr lang="en-US" sz="3000" baseline="30000" dirty="0"/>
              <a:t>32 </a:t>
            </a:r>
            <a:r>
              <a:rPr lang="es-CO" sz="3000" dirty="0"/>
              <a:t>Y dieron un mal informe a los israelitas de la tierra que habían reconocido, diciendo: «La tierra por la que hemos ido para reconocerla es una tierra que devora a sus habitantes, y toda la gente que vimos en ella son hombres de gran estatura. 33 Vimos allí también a los </a:t>
            </a:r>
            <a:r>
              <a:rPr lang="es-CO" sz="3000" b="1" u="sng" dirty="0">
                <a:solidFill>
                  <a:srgbClr val="FFFFCC"/>
                </a:solidFill>
              </a:rPr>
              <a:t>gigantes [Nefilim]</a:t>
            </a:r>
            <a:r>
              <a:rPr lang="es-CO" sz="3000" dirty="0"/>
              <a:t> (los hijos de Anac son parte de la raza de los gigantes); y a nosotros nos pareció que éramos como langostas; y así parecíamos ante sus ojos»</a:t>
            </a:r>
            <a:r>
              <a:rPr lang="en-US" sz="3000" dirty="0"/>
              <a:t>.”</a:t>
            </a:r>
          </a:p>
        </p:txBody>
      </p:sp>
    </p:spTree>
    <p:extLst>
      <p:ext uri="{BB962C8B-B14F-4D97-AF65-F5344CB8AC3E}">
        <p14:creationId xmlns:p14="http://schemas.microsoft.com/office/powerpoint/2010/main" val="1922968955"/>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6:4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s-CO" sz="2700" dirty="0">
                <a:effectLst>
                  <a:outerShdw blurRad="38100" dist="38100" dir="2700000" algn="tl">
                    <a:srgbClr val="000000">
                      <a:alpha val="43137"/>
                    </a:srgbClr>
                  </a:outerShdw>
                </a:effectLst>
              </a:rPr>
              <a:t>Aconteció que cuando los hombres comenzaron a multiplicarse sobre la superficie de la tierra, y les nacieron hijas, 2 los hijos de Dios vieron que las hijas de los hombres eran hermosas, y tomaron para sí mujeres de entre todas las que les gustaban. 3 Entonces el Señor dijo: «Mi Espíritu no luchará para siempre con el hombre, porque ciertamente él es carne. Serán, pues, sus días 120 años». 4 Había </a:t>
            </a:r>
            <a:r>
              <a:rPr lang="es-CO" sz="2700" b="1" u="sng" dirty="0">
                <a:solidFill>
                  <a:srgbClr val="FFFFCC"/>
                </a:solidFill>
                <a:effectLst>
                  <a:outerShdw blurRad="38100" dist="38100" dir="2700000" algn="tl">
                    <a:srgbClr val="000000">
                      <a:alpha val="43137"/>
                    </a:srgbClr>
                  </a:outerShdw>
                </a:effectLst>
              </a:rPr>
              <a:t>gigantes [Nefilim]</a:t>
            </a:r>
            <a:r>
              <a:rPr lang="es-CO" sz="2700" dirty="0">
                <a:effectLst>
                  <a:outerShdw blurRad="38100" dist="38100" dir="2700000" algn="tl">
                    <a:srgbClr val="000000">
                      <a:alpha val="43137"/>
                    </a:srgbClr>
                  </a:outerShdw>
                </a:effectLst>
              </a:rPr>
              <a:t> en la tierra en aquellos días, y también después, </a:t>
            </a:r>
            <a:r>
              <a:rPr lang="es-CO" sz="2700" b="1" u="sng" dirty="0">
                <a:solidFill>
                  <a:srgbClr val="FFFFCC"/>
                </a:solidFill>
                <a:effectLst>
                  <a:outerShdw blurRad="38100" dist="38100" dir="2700000" algn="tl">
                    <a:srgbClr val="000000">
                      <a:alpha val="43137"/>
                    </a:srgbClr>
                  </a:outerShdw>
                </a:effectLst>
              </a:rPr>
              <a:t>cuando los hijos de Dios se unieron a las hijas de los hombres y ellas les dieron hijos</a:t>
            </a:r>
            <a:r>
              <a:rPr lang="es-CO" sz="2700" dirty="0">
                <a:effectLst>
                  <a:outerShdw blurRad="38100" dist="38100" dir="2700000" algn="tl">
                    <a:srgbClr val="000000">
                      <a:alpha val="43137"/>
                    </a:srgbClr>
                  </a:outerShdw>
                </a:effectLst>
              </a:rPr>
              <a:t>. Estos son los héroes de la antigüedad, hombres de renombre</a:t>
            </a:r>
            <a:r>
              <a:rPr lang="en-US" sz="27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879139302"/>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27180-429C-E756-5E95-1FEF6636F04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779BD2E-830C-9C40-0B2C-20B5361CBD9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a:extLst>
              <a:ext uri="{FF2B5EF4-FFF2-40B4-BE49-F238E27FC236}">
                <a16:creationId xmlns:a16="http://schemas.microsoft.com/office/drawing/2014/main" id="{0573FDBC-7CEC-D036-F2A1-4C32D9A672BA}"/>
              </a:ext>
            </a:extLst>
          </p:cNvPr>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»Pondré enemistad</a:t>
            </a:r>
          </a:p>
          <a:p>
            <a:pPr algn="just"/>
            <a:r>
              <a:rPr lang="es-CO" sz="3600" dirty="0">
                <a:effectLst>
                  <a:outerShdw blurRad="38100" dist="38100" dir="2700000" algn="tl">
                    <a:srgbClr val="000000">
                      <a:alpha val="43137"/>
                    </a:srgbClr>
                  </a:outerShdw>
                </a:effectLst>
                <a:latin typeface="Calibri" panose="020F0502020204030204" pitchFamily="34" charset="0"/>
              </a:rPr>
              <a:t>Entre tú y la mujer,</a:t>
            </a:r>
          </a:p>
          <a:p>
            <a:pPr algn="just"/>
            <a:r>
              <a:rPr lang="es-CO" sz="3600" dirty="0">
                <a:effectLst>
                  <a:outerShdw blurRad="38100" dist="38100" dir="2700000" algn="tl">
                    <a:srgbClr val="000000">
                      <a:alpha val="43137"/>
                    </a:srgbClr>
                  </a:outerShdw>
                </a:effectLst>
                <a:latin typeface="Calibri" panose="020F0502020204030204" pitchFamily="34" charset="0"/>
              </a:rPr>
              <a:t>Y entre tu simiente y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su simiente</a:t>
            </a:r>
            <a:r>
              <a:rPr lang="es-CO" sz="3600" dirty="0">
                <a:effectLst>
                  <a:outerShdw blurRad="38100" dist="38100" dir="2700000" algn="tl">
                    <a:srgbClr val="000000">
                      <a:alpha val="43137"/>
                    </a:srgbClr>
                  </a:outerShdw>
                </a:effectLst>
                <a:latin typeface="Calibri" panose="020F0502020204030204" pitchFamily="34" charset="0"/>
              </a:rPr>
              <a:t>;</a:t>
            </a:r>
          </a:p>
          <a:p>
            <a:pPr algn="just"/>
            <a:r>
              <a:rPr lang="es-CO" sz="3600" dirty="0">
                <a:effectLst>
                  <a:outerShdw blurRad="38100" dist="38100" dir="2700000" algn="tl">
                    <a:srgbClr val="000000">
                      <a:alpha val="43137"/>
                    </a:srgbClr>
                  </a:outerShdw>
                </a:effectLst>
                <a:latin typeface="Calibri" panose="020F0502020204030204" pitchFamily="34" charset="0"/>
              </a:rPr>
              <a:t>Él te herirá en la cabeza,</a:t>
            </a:r>
          </a:p>
          <a:p>
            <a:pPr algn="just"/>
            <a:r>
              <a:rPr lang="es-CO" sz="3600" dirty="0">
                <a:effectLst>
                  <a:outerShdw blurRad="38100" dist="38100" dir="2700000" algn="tl">
                    <a:srgbClr val="000000">
                      <a:alpha val="43137"/>
                    </a:srgbClr>
                  </a:outerShdw>
                </a:effectLst>
                <a:latin typeface="Calibri" panose="020F0502020204030204" pitchFamily="34" charset="0"/>
              </a:rPr>
              <a:t>Y tú lo herirás en el talón».</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8910BBCC-317E-5C80-CE05-621C645F706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0" y="1371600"/>
            <a:ext cx="1755648" cy="1828800"/>
          </a:xfrm>
          <a:prstGeom prst="rect">
            <a:avLst/>
          </a:prstGeom>
        </p:spPr>
      </p:pic>
    </p:spTree>
    <p:extLst>
      <p:ext uri="{BB962C8B-B14F-4D97-AF65-F5344CB8AC3E}">
        <p14:creationId xmlns:p14="http://schemas.microsoft.com/office/powerpoint/2010/main" val="69628516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6:4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s-CO" sz="2700" dirty="0">
                <a:effectLst>
                  <a:outerShdw blurRad="38100" dist="38100" dir="2700000" algn="tl">
                    <a:srgbClr val="000000">
                      <a:alpha val="43137"/>
                    </a:srgbClr>
                  </a:outerShdw>
                </a:effectLst>
              </a:rPr>
              <a:t>Aconteció que cuando los hombres comenzaron a multiplicarse sobre la superficie de la tierra, y les nacieron hijas, 2 los hijos de Dios vieron que las hijas de los hombres eran hermosas, y tomaron para sí mujeres de entre todas las que les gustaban. 3 Entonces el Señor dijo: «Mi Espíritu no luchará para siempre con el hombre, porque ciertamente él es carne. Serán, pues, sus días 120 años». 4 Había gigantes [Nefilim] en la tierra en aquellos días, y también después, cuando los hijos de Dios se unieron a las hijas de los hombres y ellas les dieron hijos. </a:t>
            </a:r>
            <a:r>
              <a:rPr lang="es-CO" sz="2700" b="1" u="sng" dirty="0">
                <a:solidFill>
                  <a:srgbClr val="FFFFCC"/>
                </a:solidFill>
                <a:effectLst>
                  <a:outerShdw blurRad="38100" dist="38100" dir="2700000" algn="tl">
                    <a:srgbClr val="000000">
                      <a:alpha val="43137"/>
                    </a:srgbClr>
                  </a:outerShdw>
                </a:effectLst>
              </a:rPr>
              <a:t>Estos son los héroes de la antigüedad, hombres de renombre</a:t>
            </a:r>
            <a:r>
              <a:rPr lang="en-US" sz="27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298521288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54864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6:4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s-CO" sz="2700" dirty="0">
                <a:effectLst>
                  <a:outerShdw blurRad="38100" dist="38100" dir="2700000" algn="tl">
                    <a:srgbClr val="000000">
                      <a:alpha val="43137"/>
                    </a:srgbClr>
                  </a:outerShdw>
                </a:effectLst>
              </a:rPr>
              <a:t>Aconteció que cuando los hombres comenzaron a multiplicarse sobre la superficie de la tierra, y les nacieron hijas, 2 los hijos de Dios vieron que las hijas de los hombres eran hermosas, y tomaron para sí mujeres de entre todas las que les gustaban. 3 Entonces el Señor dijo: «Mi Espíritu no luchará para siempre con el hombre, porque ciertamente él es carne. Serán, pues, sus días 120 años». 4 Había gigantes [Nefilim] en la tierra en aquellos días, </a:t>
            </a:r>
            <a:r>
              <a:rPr lang="es-CO" sz="2700" b="1" u="sng" dirty="0">
                <a:solidFill>
                  <a:srgbClr val="FFFFCC"/>
                </a:solidFill>
                <a:effectLst>
                  <a:outerShdw blurRad="38100" dist="38100" dir="2700000" algn="tl">
                    <a:srgbClr val="000000">
                      <a:alpha val="43137"/>
                    </a:srgbClr>
                  </a:outerShdw>
                </a:effectLst>
              </a:rPr>
              <a:t>y también después</a:t>
            </a:r>
            <a:r>
              <a:rPr lang="es-CO" sz="2700" dirty="0">
                <a:effectLst>
                  <a:outerShdw blurRad="38100" dist="38100" dir="2700000" algn="tl">
                    <a:srgbClr val="000000">
                      <a:alpha val="43137"/>
                    </a:srgbClr>
                  </a:outerShdw>
                </a:effectLst>
              </a:rPr>
              <a:t>, cuando los hijos de Dios se unieron a las hijas de los hombres y ellas les dieron hijos. Estos son los héroes de la antigüedad, hombres de renombre</a:t>
            </a:r>
            <a:r>
              <a:rPr lang="en-US" sz="2700"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4086050095"/>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33867" y="1606680"/>
            <a:ext cx="9037560" cy="5047023"/>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Hubo dos irrupción de los ángeles caídos entre los hombres. Produjeron razas de gigantes en la Tierra cada vez. La primera irrupción fue antes del diluvio, y la segunda fue después del diluvio. Esto se declara claramente en Gén. 6:4: “</a:t>
            </a:r>
            <a:r>
              <a:rPr lang="es-CO"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Había gigantes en la tierra en aquellos días</a:t>
            </a: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000" b="1" u="sng" dirty="0">
                <a:solidFill>
                  <a:srgbClr val="99FF6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[antes del diluvio]</a:t>
            </a: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también después [después del diluvio],</a:t>
            </a:r>
            <a:r>
              <a:rPr lang="es-CO" sz="3000" dirty="0">
                <a:solidFill>
                  <a:srgbClr val="99FF6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cuando los hijos de Dios vinieron a las hijas de los hombres, y les engendraron hijos, los cuales fueron los valientes de la antigüedad, hombres de renombre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1638477" y="232083"/>
            <a:ext cx="5867047" cy="1277273"/>
          </a:xfrm>
          <a:prstGeom prst="rect">
            <a:avLst/>
          </a:prstGeom>
        </p:spPr>
        <p:txBody>
          <a:bodyPr wrap="square">
            <a:spAutoFit/>
          </a:bodyPr>
          <a:lstStyle/>
          <a:p>
            <a:pPr algn="ctr">
              <a:spcBef>
                <a:spcPts val="0"/>
              </a:spcBef>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Finis Jennings Dake </a:t>
            </a:r>
          </a:p>
          <a:p>
            <a:pPr algn="ctr">
              <a:spcBef>
                <a:spcPts val="0"/>
              </a:spcBef>
              <a:spcAft>
                <a:spcPts val="0"/>
              </a:spcAft>
            </a:pP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Plan for Man: Revealing God's Perfect Plan for All Creation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(Lawrenceville, GA: Dake Bible Sales, 1949), 197.</a:t>
            </a:r>
            <a:endPar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2050" name="Picture 2" descr="Image result for God's Plan for Man">
            <a:extLst>
              <a:ext uri="{FF2B5EF4-FFF2-40B4-BE49-F238E27FC236}">
                <a16:creationId xmlns:a16="http://schemas.microsoft.com/office/drawing/2014/main" id="{AE0B1E40-CE41-404C-A19C-79FF49AC4F4D}"/>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53400" y="121920"/>
            <a:ext cx="8271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finis jennings dake">
            <a:extLst>
              <a:ext uri="{FF2B5EF4-FFF2-40B4-BE49-F238E27FC236}">
                <a16:creationId xmlns:a16="http://schemas.microsoft.com/office/drawing/2014/main" id="{1BBAB164-CA9E-4355-868E-15ACEF373A8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8694" y="121920"/>
            <a:ext cx="785706"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257183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050"/>
          <p:cNvSpPr>
            <a:spLocks noGrp="1" noChangeArrowheads="1"/>
          </p:cNvSpPr>
          <p:nvPr>
            <p:ph type="title"/>
          </p:nvPr>
        </p:nvSpPr>
        <p:spPr>
          <a:xfrm>
            <a:off x="685800" y="228600"/>
            <a:ext cx="7772400" cy="914400"/>
          </a:xfrm>
        </p:spPr>
        <p:txBody>
          <a:bodyPr/>
          <a:lstStyle/>
          <a:p>
            <a:pPr algn="ctr" eaLnBrk="1" hangingPunct="1"/>
            <a:r>
              <a:rPr lang="en-US" sz="3600" dirty="0">
                <a:latin typeface="Calibri" panose="020F0502020204030204" pitchFamily="34" charset="0"/>
              </a:rPr>
              <a:t>ESTRUCTURA DE GÉNESIS</a:t>
            </a:r>
          </a:p>
        </p:txBody>
      </p:sp>
      <p:pic>
        <p:nvPicPr>
          <p:cNvPr id="2" name="Picture 4" descr="5 Bible Lessons to Learn From the Book of Genesis | Jack Wellman">
            <a:extLst>
              <a:ext uri="{FF2B5EF4-FFF2-40B4-BE49-F238E27FC236}">
                <a16:creationId xmlns:a16="http://schemas.microsoft.com/office/drawing/2014/main" id="{8E86B3BC-9844-40CD-A11F-6CE7740863A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855785" y="4191000"/>
            <a:ext cx="3432431" cy="2286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051">
            <a:extLst>
              <a:ext uri="{FF2B5EF4-FFF2-40B4-BE49-F238E27FC236}">
                <a16:creationId xmlns:a16="http://schemas.microsoft.com/office/drawing/2014/main" id="{0389B6FF-46AB-77AF-6E6B-6C6F0DEB78E5}"/>
              </a:ext>
            </a:extLst>
          </p:cNvPr>
          <p:cNvSpPr txBox="1">
            <a:spLocks noChangeArrowheads="1"/>
          </p:cNvSpPr>
          <p:nvPr/>
        </p:nvSpPr>
        <p:spPr bwMode="auto">
          <a:xfrm>
            <a:off x="990600" y="1600200"/>
            <a:ext cx="8153400" cy="1955864"/>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457200" lvl="1" indent="-457200" eaLnBrk="1" hangingPunct="1">
              <a:spcBef>
                <a:spcPts val="0"/>
              </a:spcBef>
              <a:spcAft>
                <a:spcPts val="3600"/>
              </a:spcAft>
              <a:buClr>
                <a:schemeClr val="tx2"/>
              </a:buClr>
              <a:buSzPct val="100000"/>
              <a:buFont typeface="Wingdings" panose="05000000000000000000" pitchFamily="2" charset="2"/>
              <a:buAutoNum type="romanUcPeriod"/>
              <a:defRPr/>
            </a:pPr>
            <a:r>
              <a:rPr lang="en-US" b="1" u="sng" kern="0" dirty="0">
                <a:solidFill>
                  <a:srgbClr val="FFFFCC"/>
                </a:solidFill>
              </a:rPr>
              <a:t>Orígen de la raza humana (Gén. 1</a:t>
            </a:r>
            <a:r>
              <a:rPr lang="en-US" b="1" u="sng" kern="0" dirty="0">
                <a:solidFill>
                  <a:srgbClr val="FFFFCC"/>
                </a:solidFill>
                <a:cs typeface="Calibri" panose="020F0502020204030204" pitchFamily="34" charset="0"/>
              </a:rPr>
              <a:t>‒11)</a:t>
            </a:r>
            <a:endParaRPr lang="en-US" b="1" u="sng" kern="0" dirty="0">
              <a:solidFill>
                <a:srgbClr val="FFFFCC"/>
              </a:solidFill>
            </a:endParaRPr>
          </a:p>
          <a:p>
            <a:pPr marL="457200" lvl="1" indent="-457200" eaLnBrk="1" hangingPunct="1">
              <a:spcBef>
                <a:spcPts val="0"/>
              </a:spcBef>
              <a:spcAft>
                <a:spcPts val="3600"/>
              </a:spcAft>
              <a:buClr>
                <a:schemeClr val="tx2"/>
              </a:buClr>
              <a:buSzPct val="100000"/>
              <a:buFont typeface="Wingdings" panose="05000000000000000000" pitchFamily="2" charset="2"/>
              <a:buAutoNum type="romanUcPeriod"/>
              <a:defRPr/>
            </a:pPr>
            <a:r>
              <a:rPr lang="en-US" kern="0" dirty="0"/>
              <a:t>Orígen de la raza hebrea (Gén. 12</a:t>
            </a:r>
            <a:r>
              <a:rPr lang="en-US" kern="0" dirty="0">
                <a:cs typeface="Calibri" panose="020F0502020204030204" pitchFamily="34" charset="0"/>
              </a:rPr>
              <a:t>‒50)</a:t>
            </a:r>
            <a:endParaRPr lang="en-US" kern="0" dirty="0"/>
          </a:p>
        </p:txBody>
      </p:sp>
    </p:spTree>
    <p:extLst>
      <p:ext uri="{BB962C8B-B14F-4D97-AF65-F5344CB8AC3E}">
        <p14:creationId xmlns:p14="http://schemas.microsoft.com/office/powerpoint/2010/main" val="12481216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632600"/>
            <a:ext cx="9037560" cy="491094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ct val="0"/>
              </a:spcBef>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La segunda irrupción de ángeles caídos fue evidentemente menor en número y más limitada en área; en su mayor parte estaban confinados a la tierra de Canaán, y sus descendientes eran conocidos como las naciones de Canaán. Eran conocidos como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Refaín</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(Gén. 14:5; 15:20; Deut. 2:11, 20, 21; 3:11-13; Jos. 12:4; 13:12; 15:8; 17:15; 18:16);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Ahimán</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(Núm. 13:22; Deut. 1:28; 2:10-11, 21; 9:2; Jos. 11:21-22; 14:12-15);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Horeos</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(Gén. 14:6; Deut. 2:12, 20, 21);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Avim</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(Deut. 2:23; Jos. 13:3);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Zomzomeos</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(Deut. 2:20); y otros nombres. Se enumeran en Gén. 15:18-21; Éxodo 3:8, 17; 23:23; Núm. 13:22; Deut. 7:1; 20:17; Jos. 12:8...</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9" name="Rectangle 8">
            <a:extLst>
              <a:ext uri="{FF2B5EF4-FFF2-40B4-BE49-F238E27FC236}">
                <a16:creationId xmlns:a16="http://schemas.microsoft.com/office/drawing/2014/main" id="{CDADBC1D-7B50-4355-9B83-F37EDCC6289E}"/>
              </a:ext>
            </a:extLst>
          </p:cNvPr>
          <p:cNvSpPr/>
          <p:nvPr/>
        </p:nvSpPr>
        <p:spPr>
          <a:xfrm>
            <a:off x="1593479" y="232083"/>
            <a:ext cx="5957043" cy="1277273"/>
          </a:xfrm>
          <a:prstGeom prst="rect">
            <a:avLst/>
          </a:prstGeom>
        </p:spPr>
        <p:txBody>
          <a:bodyPr wrap="square">
            <a:spAutoFit/>
          </a:bodyPr>
          <a:lstStyle/>
          <a:p>
            <a:pPr algn="ctr">
              <a:spcBef>
                <a:spcPts val="0"/>
              </a:spcBef>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Finis Jennings Dake </a:t>
            </a:r>
          </a:p>
          <a:p>
            <a:pPr algn="ctr">
              <a:spcBef>
                <a:spcPts val="0"/>
              </a:spcBef>
              <a:spcAft>
                <a:spcPts val="0"/>
              </a:spcAft>
            </a:pP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Plan for Man: Revealing God's Perfect Plan for All Creation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(Lawrenceville, GA: Dake Bible Sales, 1949), 197-198.</a:t>
            </a:r>
            <a:endPar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10" name="Picture 2" descr="Image result for God's Plan for Man">
            <a:extLst>
              <a:ext uri="{FF2B5EF4-FFF2-40B4-BE49-F238E27FC236}">
                <a16:creationId xmlns:a16="http://schemas.microsoft.com/office/drawing/2014/main" id="{72280D59-3734-44BB-8473-6513F7FCB806}"/>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53400" y="121920"/>
            <a:ext cx="8271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finis jennings dake">
            <a:extLst>
              <a:ext uri="{FF2B5EF4-FFF2-40B4-BE49-F238E27FC236}">
                <a16:creationId xmlns:a16="http://schemas.microsoft.com/office/drawing/2014/main" id="{0D4836EF-314C-4D13-A5E1-A764BF4880B1}"/>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8694" y="121920"/>
            <a:ext cx="785706"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3150614"/>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16933" y="1614720"/>
            <a:ext cx="9037560" cy="4502927"/>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Estos debían ser totalmente destruidos por la espada de Israel, así como el diluvio había destruido a los que habían vivido en la Dispensación de la Conciencia (Deut. 7:1-5; 20:17; Jos. 3:10). Israel falló en este propósito, por lo que los gigantes fueron dejados para poner a prueba al pueblo elegido (Jos. 13:13; 15:63; 16:10; 17:18; Jue. 1:19-36; 2:1-5; 3:1-7). Los gigantes causaron problemas a Israel hasta la época de David, cuando las últimas de las razas de gigantes fueron eliminadas (1 Sam. 17; 2 Sam. 21:15-22; 1 Crón. 20:4-8).</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9" name="Rectangle 8">
            <a:extLst>
              <a:ext uri="{FF2B5EF4-FFF2-40B4-BE49-F238E27FC236}">
                <a16:creationId xmlns:a16="http://schemas.microsoft.com/office/drawing/2014/main" id="{531C96B6-4D08-4247-A0CB-13736126217B}"/>
              </a:ext>
            </a:extLst>
          </p:cNvPr>
          <p:cNvSpPr/>
          <p:nvPr/>
        </p:nvSpPr>
        <p:spPr>
          <a:xfrm>
            <a:off x="1593479" y="232083"/>
            <a:ext cx="5957043" cy="1277273"/>
          </a:xfrm>
          <a:prstGeom prst="rect">
            <a:avLst/>
          </a:prstGeom>
        </p:spPr>
        <p:txBody>
          <a:bodyPr wrap="square">
            <a:spAutoFit/>
          </a:bodyPr>
          <a:lstStyle/>
          <a:p>
            <a:pPr algn="ctr">
              <a:spcBef>
                <a:spcPts val="0"/>
              </a:spcBef>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Finis Jennings Dake </a:t>
            </a:r>
          </a:p>
          <a:p>
            <a:pPr algn="ctr">
              <a:spcBef>
                <a:spcPts val="0"/>
              </a:spcBef>
              <a:spcAft>
                <a:spcPts val="0"/>
              </a:spcAft>
            </a:pP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Plan for Man: Revealing God's Perfect Plan for All Creation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(Lawrenceville, GA: Dake Bible Sales, 1949), 197-198.</a:t>
            </a:r>
            <a:endPar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10" name="Picture 2" descr="Image result for God's Plan for Man">
            <a:extLst>
              <a:ext uri="{FF2B5EF4-FFF2-40B4-BE49-F238E27FC236}">
                <a16:creationId xmlns:a16="http://schemas.microsoft.com/office/drawing/2014/main" id="{9A41D3DE-BCA2-4D24-AE2B-57DE04F3A49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53400" y="121920"/>
            <a:ext cx="8271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Image result for finis jennings dake">
            <a:extLst>
              <a:ext uri="{FF2B5EF4-FFF2-40B4-BE49-F238E27FC236}">
                <a16:creationId xmlns:a16="http://schemas.microsoft.com/office/drawing/2014/main" id="{9D44B019-566B-4CD6-9E35-0EC2C3AB1485}"/>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8694" y="121920"/>
            <a:ext cx="785706"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50223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017" y="97247"/>
            <a:ext cx="8839966" cy="6663506"/>
          </a:xfrm>
          <a:prstGeom prst="rect">
            <a:avLst/>
          </a:prstGeom>
        </p:spPr>
      </p:pic>
    </p:spTree>
    <p:extLst>
      <p:ext uri="{BB962C8B-B14F-4D97-AF65-F5344CB8AC3E}">
        <p14:creationId xmlns:p14="http://schemas.microsoft.com/office/powerpoint/2010/main" val="21378647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Números 13:32-33</a:t>
            </a:r>
          </a:p>
          <a:p>
            <a:pPr marL="0" indent="0" algn="just">
              <a:spcBef>
                <a:spcPts val="0"/>
              </a:spcBef>
              <a:buNone/>
            </a:pPr>
            <a:r>
              <a:rPr lang="en-US" sz="3000" baseline="30000" dirty="0"/>
              <a:t>32 </a:t>
            </a:r>
            <a:r>
              <a:rPr lang="es-CO" sz="3000" dirty="0"/>
              <a:t>Y dieron un mal informe a los israelitas de la tierra que habían reconocido, diciendo: «La tierra por la que hemos ido para reconocerla es una tierra que devora a sus habitantes, y toda la gente que vimos en ella son hombres de gran estatura. 33 Vimos allí también a los </a:t>
            </a:r>
            <a:r>
              <a:rPr lang="es-CO" sz="3000" b="1" u="sng" dirty="0">
                <a:solidFill>
                  <a:srgbClr val="FFFFCC"/>
                </a:solidFill>
              </a:rPr>
              <a:t>gigantes [Nefilim]</a:t>
            </a:r>
            <a:r>
              <a:rPr lang="es-CO" sz="3000" dirty="0"/>
              <a:t> (los hijos de Anac son parte de la raza de los gigantes); y a nosotros nos pareció que éramos como langostas; y así parecíamos ante sus ojos»</a:t>
            </a:r>
            <a:r>
              <a:rPr lang="en-US" sz="3000" dirty="0"/>
              <a:t>.”</a:t>
            </a:r>
          </a:p>
        </p:txBody>
      </p:sp>
    </p:spTree>
    <p:extLst>
      <p:ext uri="{BB962C8B-B14F-4D97-AF65-F5344CB8AC3E}">
        <p14:creationId xmlns:p14="http://schemas.microsoft.com/office/powerpoint/2010/main" val="3327370841"/>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Números 13:32-33</a:t>
            </a:r>
          </a:p>
          <a:p>
            <a:pPr marL="0" indent="0" algn="just">
              <a:spcBef>
                <a:spcPts val="0"/>
              </a:spcBef>
              <a:buNone/>
            </a:pPr>
            <a:r>
              <a:rPr lang="en-US" sz="3000" baseline="30000" dirty="0"/>
              <a:t>32 </a:t>
            </a:r>
            <a:r>
              <a:rPr lang="es-CO" sz="3000" dirty="0"/>
              <a:t>Y dieron un </a:t>
            </a:r>
            <a:r>
              <a:rPr lang="es-CO" sz="3000" b="1" u="sng" dirty="0">
                <a:solidFill>
                  <a:srgbClr val="FFFFCC"/>
                </a:solidFill>
              </a:rPr>
              <a:t>mal informe</a:t>
            </a:r>
            <a:r>
              <a:rPr lang="es-CO" sz="3000" dirty="0"/>
              <a:t> a los israelitas de la tierra que habían </a:t>
            </a:r>
            <a:r>
              <a:rPr lang="es-CO" sz="3000" b="1" u="sng" dirty="0">
                <a:solidFill>
                  <a:srgbClr val="FFFFCC"/>
                </a:solidFill>
              </a:rPr>
              <a:t>reconocido</a:t>
            </a:r>
            <a:r>
              <a:rPr lang="es-CO" sz="3000" dirty="0"/>
              <a:t>, diciendo: «La tierra por la que hemos ido para </a:t>
            </a:r>
            <a:r>
              <a:rPr lang="es-CO" sz="3000" b="1" u="sng" dirty="0">
                <a:solidFill>
                  <a:srgbClr val="FFFFCC"/>
                </a:solidFill>
              </a:rPr>
              <a:t>reconocerla</a:t>
            </a:r>
            <a:r>
              <a:rPr lang="es-CO" sz="3000" dirty="0"/>
              <a:t> es una tierra que </a:t>
            </a:r>
            <a:r>
              <a:rPr lang="es-CO" sz="3000" b="1" u="sng" dirty="0">
                <a:solidFill>
                  <a:srgbClr val="FFFFCC"/>
                </a:solidFill>
              </a:rPr>
              <a:t>devora a sus habitantes</a:t>
            </a:r>
            <a:r>
              <a:rPr lang="es-CO" sz="3000" dirty="0"/>
              <a:t>, y toda la gente que vimos en ella son hombres de gran estatura. 33 Vimos allí también a los gigantes [Nefilim] (los hijos de Anac son parte de la raza de los gigantes); y a nosotros nos pareció que éramos </a:t>
            </a:r>
            <a:r>
              <a:rPr lang="es-CO" sz="3000" b="1" u="sng" dirty="0">
                <a:solidFill>
                  <a:srgbClr val="FFFFCC"/>
                </a:solidFill>
              </a:rPr>
              <a:t>como langostas</a:t>
            </a:r>
            <a:r>
              <a:rPr lang="es-CO" sz="3000" dirty="0"/>
              <a:t>; y así parecíamos ante sus ojos»</a:t>
            </a:r>
            <a:r>
              <a:rPr lang="en-US" sz="3000" dirty="0"/>
              <a:t>.”</a:t>
            </a:r>
          </a:p>
        </p:txBody>
      </p:sp>
    </p:spTree>
    <p:extLst>
      <p:ext uri="{BB962C8B-B14F-4D97-AF65-F5344CB8AC3E}">
        <p14:creationId xmlns:p14="http://schemas.microsoft.com/office/powerpoint/2010/main" val="129386891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549920"/>
            <a:ext cx="9144000" cy="518616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 hablar mal de la tierra, </a:t>
            </a:r>
            <a:r>
              <a:rPr lang="es-CO" sz="2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los espías incrédulos estaban hablando mal de Él</a:t>
            </a:r>
            <a:r>
              <a:rPr lang="es-CO"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En este punto, sus palabras se convirtieron en exageraciones y distorsiones. Los anaquitas (que eran de gran estatura) ahora fueron descritos como </a:t>
            </a:r>
            <a:r>
              <a:rPr lang="es-CO" sz="2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nefilim</a:t>
            </a:r>
            <a:r>
              <a:rPr lang="es-CO"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 raza de gigantes mencionada brevemente en el contexto misterioso de la cohabitación de los hijos de Dios con las hijas de los hombres (Gn 6:4). </a:t>
            </a:r>
            <a:r>
              <a:rPr lang="es-CO" sz="2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El uso del término gigantes [Nefilim] parece ser deliberadamente provocador de temor, un término no muy distinto del concepto de figuras legendarias destinadas a infundir miedo</a:t>
            </a:r>
            <a:r>
              <a:rPr lang="es-CO"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 exageración de los incrédulos los condujo a su última insensatez: “Nos parecíamos como langostas a nuestros propios ojos, y así también les parecíamos a ellos”. Hemos señalado el posible uso de lo retórico.</a:t>
            </a:r>
            <a:r>
              <a:rPr lang="en-US" sz="2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2" name="Rectangle 1">
            <a:extLst>
              <a:ext uri="{FF2B5EF4-FFF2-40B4-BE49-F238E27FC236}">
                <a16:creationId xmlns:a16="http://schemas.microsoft.com/office/drawing/2014/main" id="{9833B6BE-F3D5-439A-96B3-B1A1BE27E660}"/>
              </a:ext>
            </a:extLst>
          </p:cNvPr>
          <p:cNvSpPr/>
          <p:nvPr/>
        </p:nvSpPr>
        <p:spPr>
          <a:xfrm>
            <a:off x="1249680" y="228600"/>
            <a:ext cx="6644640" cy="1154162"/>
          </a:xfrm>
          <a:prstGeom prst="rect">
            <a:avLst/>
          </a:prstGeom>
        </p:spPr>
        <p:txBody>
          <a:bodyPr wrap="square">
            <a:spAutoFit/>
          </a:bodyPr>
          <a:lstStyle/>
          <a:p>
            <a:pPr algn="ctr">
              <a:spcBef>
                <a:spcPts val="0"/>
              </a:spcBef>
              <a:spcAft>
                <a:spcPts val="600"/>
              </a:spcAft>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Ronald Allen </a:t>
            </a:r>
          </a:p>
          <a:p>
            <a:pPr algn="ctr">
              <a:spcBef>
                <a:spcPts val="0"/>
              </a:spcBef>
              <a:spcAft>
                <a:spcPts val="0"/>
              </a:spcAft>
            </a:pPr>
            <a:r>
              <a:rPr lang="en-US" sz="1600" dirty="0">
                <a:effectLst>
                  <a:outerShdw blurRad="38100" dist="38100" dir="2700000" algn="tl">
                    <a:srgbClr val="000000">
                      <a:alpha val="43137"/>
                    </a:srgbClr>
                  </a:outerShdw>
                </a:effectLst>
                <a:latin typeface="Calibri" panose="020F0502020204030204" pitchFamily="34" charset="0"/>
                <a:ea typeface="+mj-ea"/>
                <a:cs typeface="+mj-cs"/>
              </a:rPr>
              <a:t>"Numbers," in Expositor's Bible Commentary, ed. Frank E. Gaebelein et al (Grand Rapids: Zondervan, 1981), Numbers 13:31-33.</a:t>
            </a:r>
          </a:p>
        </p:txBody>
      </p:sp>
      <p:pic>
        <p:nvPicPr>
          <p:cNvPr id="1030" name="Picture 6" descr="Image result for ronald allen book of numbers">
            <a:extLst>
              <a:ext uri="{FF2B5EF4-FFF2-40B4-BE49-F238E27FC236}">
                <a16:creationId xmlns:a16="http://schemas.microsoft.com/office/drawing/2014/main" id="{88CCB921-41D0-4F93-A40D-C4C5BBC3E22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94320" y="100215"/>
            <a:ext cx="1097280" cy="140038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ronald allen book of numbers">
            <a:extLst>
              <a:ext uri="{FF2B5EF4-FFF2-40B4-BE49-F238E27FC236}">
                <a16:creationId xmlns:a16="http://schemas.microsoft.com/office/drawing/2014/main" id="{3878D98D-EA79-4858-A585-C23639203D07}"/>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6200" y="7620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39600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a:extLst>
              <a:ext uri="{FF2B5EF4-FFF2-40B4-BE49-F238E27FC236}">
                <a16:creationId xmlns:a16="http://schemas.microsoft.com/office/drawing/2014/main" id="{FF9BA11E-28E2-4B3A-A673-6773D66734D0}"/>
              </a:ext>
            </a:extLst>
          </p:cNvPr>
          <p:cNvSpPr txBox="1">
            <a:spLocks noChangeArrowheads="1"/>
          </p:cNvSpPr>
          <p:nvPr/>
        </p:nvSpPr>
        <p:spPr bwMode="auto">
          <a:xfrm>
            <a:off x="0" y="1670838"/>
            <a:ext cx="9037560" cy="462228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buNone/>
            </a:pP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 </a:t>
            </a:r>
            <a:r>
              <a:rPr lang="es-CO"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exageración, hipérbole, en el número de tribus de Israel—el poder es alentar a la nación en la confianza que debe tener en el cumplimiento de las promesas de Dios (véase Introducción, secciones sobre grandes números). En el informe de los espías malvados, vemos que la exageración retórica puede funcionar en ambos sentidos.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Al describirse a sí mismos como simples langostas ante los fabulosos gigantes [Nefilim], asustaron a la gente y condujeron a una nación al grave pecado de incredulidad contra el Dios que cuida de ellos</a:t>
            </a:r>
            <a:r>
              <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71143766-1925-4265-A7F8-E13E532AF080}"/>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EE323F91-5EC0-4040-B6AC-7BBF1164F850}"/>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E2F05218-E974-43F4-821D-F25AA8422178}"/>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9" name="Rectangle 8">
            <a:extLst>
              <a:ext uri="{FF2B5EF4-FFF2-40B4-BE49-F238E27FC236}">
                <a16:creationId xmlns:a16="http://schemas.microsoft.com/office/drawing/2014/main" id="{66D16802-B0F3-496D-B45C-BD8E702B9734}"/>
              </a:ext>
            </a:extLst>
          </p:cNvPr>
          <p:cNvSpPr/>
          <p:nvPr/>
        </p:nvSpPr>
        <p:spPr>
          <a:xfrm>
            <a:off x="1249680" y="228600"/>
            <a:ext cx="6644640" cy="1154162"/>
          </a:xfrm>
          <a:prstGeom prst="rect">
            <a:avLst/>
          </a:prstGeom>
        </p:spPr>
        <p:txBody>
          <a:bodyPr wrap="square">
            <a:spAutoFit/>
          </a:bodyPr>
          <a:lstStyle/>
          <a:p>
            <a:pPr algn="ctr">
              <a:spcBef>
                <a:spcPts val="0"/>
              </a:spcBef>
              <a:spcAft>
                <a:spcPts val="600"/>
              </a:spcAft>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Ronald Allen </a:t>
            </a:r>
          </a:p>
          <a:p>
            <a:pPr algn="ctr">
              <a:spcBef>
                <a:spcPts val="0"/>
              </a:spcBef>
              <a:spcAft>
                <a:spcPts val="0"/>
              </a:spcAft>
            </a:pPr>
            <a:r>
              <a:rPr lang="en-US" sz="1600" dirty="0">
                <a:effectLst>
                  <a:outerShdw blurRad="38100" dist="38100" dir="2700000" algn="tl">
                    <a:srgbClr val="000000">
                      <a:alpha val="43137"/>
                    </a:srgbClr>
                  </a:outerShdw>
                </a:effectLst>
                <a:latin typeface="Calibri" panose="020F0502020204030204" pitchFamily="34" charset="0"/>
                <a:ea typeface="+mj-ea"/>
                <a:cs typeface="+mj-cs"/>
              </a:rPr>
              <a:t>"Numbers," in Expositor's Bible Commentary, ed. Frank E. Gaebelein et al (Grand Rapids: Zondervan, 1981), Numbers 13:31-33.</a:t>
            </a:r>
          </a:p>
        </p:txBody>
      </p:sp>
      <p:pic>
        <p:nvPicPr>
          <p:cNvPr id="10" name="Picture 6" descr="Image result for ronald allen book of numbers">
            <a:extLst>
              <a:ext uri="{FF2B5EF4-FFF2-40B4-BE49-F238E27FC236}">
                <a16:creationId xmlns:a16="http://schemas.microsoft.com/office/drawing/2014/main" id="{0D7ED1C8-6DAB-417C-B04D-92EA58430A14}"/>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7894320" y="100215"/>
            <a:ext cx="1097280" cy="140038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Image result for ronald allen book of numbers">
            <a:extLst>
              <a:ext uri="{FF2B5EF4-FFF2-40B4-BE49-F238E27FC236}">
                <a16:creationId xmlns:a16="http://schemas.microsoft.com/office/drawing/2014/main" id="{E13731A8-DB62-4B93-8885-AA2CBC3D29FC}"/>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6200" y="76200"/>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6349099"/>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1 Pedro 3:19-20</a:t>
            </a:r>
          </a:p>
          <a:p>
            <a:pPr marL="0" indent="0" algn="just">
              <a:spcBef>
                <a:spcPts val="0"/>
              </a:spcBef>
              <a:buNone/>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19 </a:t>
            </a:r>
            <a:r>
              <a:rPr lang="es-CO" dirty="0">
                <a:effectLst>
                  <a:outerShdw blurRad="38100" dist="38100" dir="2700000" algn="tl">
                    <a:srgbClr val="000000">
                      <a:alpha val="43137"/>
                    </a:srgbClr>
                  </a:outerShdw>
                </a:effectLst>
              </a:rPr>
              <a:t>En el espíritu también fue y predicó a los espíritus </a:t>
            </a:r>
            <a:r>
              <a:rPr lang="es-CO" b="1" u="sng" dirty="0">
                <a:solidFill>
                  <a:srgbClr val="FFFFCC"/>
                </a:solidFill>
                <a:effectLst>
                  <a:outerShdw blurRad="38100" dist="38100" dir="2700000" algn="tl">
                    <a:srgbClr val="000000">
                      <a:alpha val="43137"/>
                    </a:srgbClr>
                  </a:outerShdw>
                </a:effectLst>
              </a:rPr>
              <a:t>encarcelados</a:t>
            </a:r>
            <a:r>
              <a:rPr lang="es-CO" dirty="0">
                <a:effectLst>
                  <a:outerShdw blurRad="38100" dist="38100" dir="2700000" algn="tl">
                    <a:srgbClr val="000000">
                      <a:alpha val="43137"/>
                    </a:srgbClr>
                  </a:outerShdw>
                </a:effectLst>
              </a:rPr>
              <a:t>, 20 quienes en otro tiempo fueron desobedientes cuando la paciencia de Dios esperaba en los </a:t>
            </a:r>
            <a:r>
              <a:rPr lang="es-CO" b="1" u="sng" dirty="0">
                <a:solidFill>
                  <a:srgbClr val="FFFFCC"/>
                </a:solidFill>
                <a:effectLst>
                  <a:outerShdw blurRad="38100" dist="38100" dir="2700000" algn="tl">
                    <a:srgbClr val="000000">
                      <a:alpha val="43137"/>
                    </a:srgbClr>
                  </a:outerShdw>
                </a:effectLst>
              </a:rPr>
              <a:t>días de Noé</a:t>
            </a:r>
            <a:r>
              <a:rPr lang="es-CO" dirty="0">
                <a:effectLst>
                  <a:outerShdw blurRad="38100" dist="38100" dir="2700000" algn="tl">
                    <a:srgbClr val="000000">
                      <a:alpha val="43137"/>
                    </a:srgbClr>
                  </a:outerShdw>
                </a:effectLst>
              </a:rPr>
              <a:t> durante la construcción del arca, en la cual unos pocos, es decir, ocho personas, fueron salvadas por medio del agua</a:t>
            </a:r>
            <a:r>
              <a:rPr 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193308405"/>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9C1E2A-F162-46D2-BA5B-1FB5DA17E2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2 Pedro 2:4-5</a:t>
            </a:r>
          </a:p>
          <a:p>
            <a:pPr marL="0" indent="0" algn="just">
              <a:spcBef>
                <a:spcPts val="0"/>
              </a:spcBef>
              <a:buNone/>
            </a:pPr>
            <a:r>
              <a:rPr lang="en-US" dirty="0">
                <a:effectLst>
                  <a:outerShdw blurRad="38100" dist="38100" dir="2700000" algn="tl">
                    <a:srgbClr val="000000">
                      <a:alpha val="43137"/>
                    </a:srgbClr>
                  </a:outerShdw>
                </a:effectLst>
              </a:rPr>
              <a:t>“</a:t>
            </a:r>
            <a:r>
              <a:rPr lang="en-US" baseline="30000" dirty="0">
                <a:effectLst>
                  <a:outerShdw blurRad="38100" dist="38100" dir="2700000" algn="tl">
                    <a:srgbClr val="000000">
                      <a:alpha val="43137"/>
                    </a:srgbClr>
                  </a:outerShdw>
                </a:effectLst>
              </a:rPr>
              <a:t>4 </a:t>
            </a:r>
            <a:r>
              <a:rPr lang="es-CO" dirty="0">
                <a:effectLst>
                  <a:outerShdw blurRad="38100" dist="38100" dir="2700000" algn="tl">
                    <a:srgbClr val="000000">
                      <a:alpha val="43137"/>
                    </a:srgbClr>
                  </a:outerShdw>
                </a:effectLst>
              </a:rPr>
              <a:t>Porque Dios no perdonó a los ángeles cuando pecaron, sino que los arrojó al infierno y los entregó a fosos de tinieblas, reservados para juicio. 5 Tampoco perdonó al </a:t>
            </a:r>
            <a:r>
              <a:rPr lang="es-CO" b="1" u="sng" dirty="0">
                <a:solidFill>
                  <a:srgbClr val="FFFFCC"/>
                </a:solidFill>
                <a:effectLst>
                  <a:outerShdw blurRad="38100" dist="38100" dir="2700000" algn="tl">
                    <a:srgbClr val="000000">
                      <a:alpha val="43137"/>
                    </a:srgbClr>
                  </a:outerShdw>
                </a:effectLst>
              </a:rPr>
              <a:t>mundo antiguo, sino que guardó a Noé</a:t>
            </a:r>
            <a:r>
              <a:rPr lang="es-CO" dirty="0">
                <a:effectLst>
                  <a:outerShdw blurRad="38100" dist="38100" dir="2700000" algn="tl">
                    <a:srgbClr val="000000">
                      <a:alpha val="43137"/>
                    </a:srgbClr>
                  </a:outerShdw>
                </a:effectLst>
              </a:rPr>
              <a:t>, un predicador de justicia, con otros siete, cuando trajo el diluvio sobre el mundo de los impíos</a:t>
            </a:r>
            <a:r>
              <a:rPr 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24130496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DA42F-11DC-8A99-9FB0-D84A199E55F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15FFE2D-AE16-9AE0-31AF-6BE6A0B13D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FA894A77-EB68-2A9D-791D-8113904A16F8}"/>
              </a:ext>
            </a:extLst>
          </p:cNvPr>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Judas 6-7</a:t>
            </a:r>
          </a:p>
          <a:p>
            <a:pPr marL="0" lvl="0" indent="0" algn="just">
              <a:spcBef>
                <a:spcPts val="0"/>
              </a:spcBef>
              <a:buClr>
                <a:srgbClr val="00FFFF"/>
              </a:buClr>
              <a:buNone/>
            </a:pPr>
            <a:r>
              <a:rPr lang="en-US" sz="3400" dirty="0">
                <a:solidFill>
                  <a:srgbClr val="FFFFFF"/>
                </a:solidFill>
                <a:effectLst>
                  <a:outerShdw blurRad="38100" dist="38100" dir="2700000" algn="tl">
                    <a:srgbClr val="000000">
                      <a:alpha val="43137"/>
                    </a:srgbClr>
                  </a:outerShdw>
                </a:effectLst>
              </a:rPr>
              <a:t>“</a:t>
            </a:r>
            <a:r>
              <a:rPr lang="en-US" sz="3400" baseline="30000" dirty="0">
                <a:solidFill>
                  <a:srgbClr val="FFFFFF"/>
                </a:solidFill>
                <a:effectLst>
                  <a:outerShdw blurRad="38100" dist="38100" dir="2700000" algn="tl">
                    <a:srgbClr val="000000">
                      <a:alpha val="43137"/>
                    </a:srgbClr>
                  </a:outerShdw>
                </a:effectLst>
              </a:rPr>
              <a:t>6 </a:t>
            </a:r>
            <a:r>
              <a:rPr lang="es-CO" sz="3300" dirty="0">
                <a:solidFill>
                  <a:srgbClr val="FFFFFF"/>
                </a:solidFill>
                <a:effectLst>
                  <a:outerShdw blurRad="38100" dist="38100" dir="2700000" algn="tl">
                    <a:srgbClr val="000000">
                      <a:alpha val="43137"/>
                    </a:srgbClr>
                  </a:outerShdw>
                </a:effectLst>
              </a:rPr>
              <a:t>Y a los ángeles que no conservaron su señorío original, sino que abandonaron su morada legítima, los ha guardado en </a:t>
            </a:r>
            <a:r>
              <a:rPr lang="es-CO" sz="3300" b="1" u="sng" dirty="0">
                <a:solidFill>
                  <a:srgbClr val="FFFFCC"/>
                </a:solidFill>
                <a:effectLst>
                  <a:outerShdw blurRad="38100" dist="38100" dir="2700000" algn="tl">
                    <a:srgbClr val="000000">
                      <a:alpha val="43137"/>
                    </a:srgbClr>
                  </a:outerShdw>
                </a:effectLst>
              </a:rPr>
              <a:t>prisiones eternas </a:t>
            </a:r>
            <a:r>
              <a:rPr lang="es-CO" sz="3300" dirty="0">
                <a:solidFill>
                  <a:srgbClr val="FFFFFF"/>
                </a:solidFill>
                <a:effectLst>
                  <a:outerShdw blurRad="38100" dist="38100" dir="2700000" algn="tl">
                    <a:srgbClr val="000000">
                      <a:alpha val="43137"/>
                    </a:srgbClr>
                  </a:outerShdw>
                </a:effectLst>
              </a:rPr>
              <a:t>bajo tinieblas, para el juicio del gran día. 7 Así también Sodoma y Gomorra y las ciudades circunvecinas, a semejanza de aquellos, puesto que ellas se corrompieron y siguieron carne extraña, son exhibidas como ejemplo al sufrir el castigo del fuego eterno</a:t>
            </a:r>
            <a:r>
              <a:rPr lang="en-US" sz="340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911641929"/>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dirty="0"/>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86B279D7-E07E-42EE-BC3D-7CC92BFCD41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7E2A6228-CB3B-4F20-9370-1D1ADE66104D}"/>
              </a:ext>
            </a:extLst>
          </p:cNvPr>
          <p:cNvSpPr>
            <a:spLocks noGrp="1" noChangeArrowheads="1"/>
          </p:cNvSpPr>
          <p:nvPr>
            <p:ph type="title"/>
          </p:nvPr>
        </p:nvSpPr>
        <p:spPr>
          <a:xfrm>
            <a:off x="2400300" y="228600"/>
            <a:ext cx="4991100" cy="914400"/>
          </a:xfrm>
        </p:spPr>
        <p:txBody>
          <a:bodyPr/>
          <a:lstStyle/>
          <a:p>
            <a:pPr algn="ctr" eaLnBrk="1" hangingPunct="1"/>
            <a:r>
              <a:rPr lang="en-US" sz="3600" dirty="0"/>
              <a:t>ESTRUCTURA DE GÉNESIS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D74CAB3-6910-F986-48B0-5649F22D128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5731" y="76200"/>
            <a:ext cx="8372537" cy="6705600"/>
          </a:xfrm>
        </p:spPr>
      </p:pic>
    </p:spTree>
    <p:extLst>
      <p:ext uri="{BB962C8B-B14F-4D97-AF65-F5344CB8AC3E}">
        <p14:creationId xmlns:p14="http://schemas.microsoft.com/office/powerpoint/2010/main" val="221131272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8BF65-3E23-5275-75A5-3F4D4DBE4C5C}"/>
            </a:ext>
          </a:extLst>
        </p:cNvPr>
        <p:cNvGrpSpPr/>
        <p:nvPr/>
      </p:nvGrpSpPr>
      <p:grpSpPr>
        <a:xfrm>
          <a:off x="0" y="0"/>
          <a:ext cx="0" cy="0"/>
          <a:chOff x="0" y="0"/>
          <a:chExt cx="0" cy="0"/>
        </a:xfrm>
      </p:grpSpPr>
      <p:sp>
        <p:nvSpPr>
          <p:cNvPr id="6" name="Rectangle 3">
            <a:extLst>
              <a:ext uri="{FF2B5EF4-FFF2-40B4-BE49-F238E27FC236}">
                <a16:creationId xmlns:a16="http://schemas.microsoft.com/office/drawing/2014/main" id="{F10AC824-CDFE-A96B-A97A-4F0D47890482}"/>
              </a:ext>
            </a:extLst>
          </p:cNvPr>
          <p:cNvSpPr txBox="1">
            <a:spLocks noChangeArrowheads="1"/>
          </p:cNvSpPr>
          <p:nvPr/>
        </p:nvSpPr>
        <p:spPr bwMode="auto">
          <a:xfrm>
            <a:off x="33867" y="1606680"/>
            <a:ext cx="9037560" cy="5047023"/>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just">
              <a:spcBef>
                <a:spcPts val="0"/>
              </a:spcBef>
              <a:buNone/>
            </a:pP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Hubo dos irrupción de los ángeles caídos entre los hombres. Produjeron razas de gigantes en la Tierra cada vez. La primera irrupción fue antes del diluvio, y la segunda fue después del diluvio. Esto se declara claramente en Gén. 6:4: “</a:t>
            </a:r>
            <a:r>
              <a:rPr lang="es-CO"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Había gigantes en la tierra en aquellos días</a:t>
            </a: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000" b="1" u="sng" dirty="0">
                <a:solidFill>
                  <a:srgbClr val="99FF6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[antes del diluvio]</a:t>
            </a: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0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también después [después del diluvio],</a:t>
            </a:r>
            <a:r>
              <a:rPr lang="es-CO" sz="3000" dirty="0">
                <a:solidFill>
                  <a:srgbClr val="99FF66"/>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cuando los hijos de Dios vinieron a las hijas de los hombres, y les engendraron hijos, los cuales fueron los valientes de la antigüedad, hombres de renombre</a:t>
            </a:r>
            <a:r>
              <a:rPr lang="en-US" sz="3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sz="30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mc:AlternateContent xmlns:mc="http://schemas.openxmlformats.org/markup-compatibility/2006" xmlns:p14="http://schemas.microsoft.com/office/powerpoint/2010/main">
        <mc:Choice Requires="p14">
          <p:contentPart p14:bwMode="auto" r:id="rId3">
            <p14:nvContentPartPr>
              <p14:cNvPr id="5" name="Ink 4">
                <a:extLst>
                  <a:ext uri="{FF2B5EF4-FFF2-40B4-BE49-F238E27FC236}">
                    <a16:creationId xmlns:a16="http://schemas.microsoft.com/office/drawing/2014/main" id="{4000D1D5-1061-C509-36D1-ECB53BD6D68C}"/>
                  </a:ext>
                </a:extLst>
              </p14:cNvPr>
              <p14:cNvContentPartPr/>
              <p14:nvPr/>
            </p14:nvContentPartPr>
            <p14:xfrm>
              <a:off x="4637659" y="5127760"/>
              <a:ext cx="12240" cy="6480"/>
            </p14:xfrm>
          </p:contentPart>
        </mc:Choice>
        <mc:Fallback xmlns="">
          <p:pic>
            <p:nvPicPr>
              <p:cNvPr id="5" name="Ink 4">
                <a:extLst>
                  <a:ext uri="{FF2B5EF4-FFF2-40B4-BE49-F238E27FC236}">
                    <a16:creationId xmlns:a16="http://schemas.microsoft.com/office/drawing/2014/main" id="{71143766-1925-4265-A7F8-E13E532AF080}"/>
                  </a:ext>
                </a:extLst>
              </p:cNvPr>
              <p:cNvPicPr/>
              <p:nvPr/>
            </p:nvPicPr>
            <p:blipFill>
              <a:blip r:embed="rId4"/>
              <a:stretch>
                <a:fillRect/>
              </a:stretch>
            </p:blipFill>
            <p:spPr>
              <a:xfrm>
                <a:off x="4628659" y="5118760"/>
                <a:ext cx="29880" cy="24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4D6A96A6-240B-1B45-6783-876982B39121}"/>
                  </a:ext>
                </a:extLst>
              </p14:cNvPr>
              <p14:cNvContentPartPr/>
              <p14:nvPr/>
            </p14:nvContentPartPr>
            <p14:xfrm>
              <a:off x="4697419" y="5163400"/>
              <a:ext cx="12240" cy="360"/>
            </p14:xfrm>
          </p:contentPart>
        </mc:Choice>
        <mc:Fallback xmlns="">
          <p:pic>
            <p:nvPicPr>
              <p:cNvPr id="7" name="Ink 6">
                <a:extLst>
                  <a:ext uri="{FF2B5EF4-FFF2-40B4-BE49-F238E27FC236}">
                    <a16:creationId xmlns:a16="http://schemas.microsoft.com/office/drawing/2014/main" id="{EE323F91-5EC0-4040-B6AC-7BBF1164F850}"/>
                  </a:ext>
                </a:extLst>
              </p:cNvPr>
              <p:cNvPicPr/>
              <p:nvPr/>
            </p:nvPicPr>
            <p:blipFill>
              <a:blip r:embed="rId6"/>
              <a:stretch>
                <a:fillRect/>
              </a:stretch>
            </p:blipFill>
            <p:spPr>
              <a:xfrm>
                <a:off x="4688419" y="5154400"/>
                <a:ext cx="2988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8" name="Ink 7">
                <a:extLst>
                  <a:ext uri="{FF2B5EF4-FFF2-40B4-BE49-F238E27FC236}">
                    <a16:creationId xmlns:a16="http://schemas.microsoft.com/office/drawing/2014/main" id="{4DB898E5-6AFE-20C1-3B51-49FEC2C059D3}"/>
                  </a:ext>
                </a:extLst>
              </p14:cNvPr>
              <p14:cNvContentPartPr/>
              <p14:nvPr/>
            </p14:nvContentPartPr>
            <p14:xfrm>
              <a:off x="9663619" y="4798720"/>
              <a:ext cx="30240" cy="6480"/>
            </p14:xfrm>
          </p:contentPart>
        </mc:Choice>
        <mc:Fallback xmlns="">
          <p:pic>
            <p:nvPicPr>
              <p:cNvPr id="8" name="Ink 7">
                <a:extLst>
                  <a:ext uri="{FF2B5EF4-FFF2-40B4-BE49-F238E27FC236}">
                    <a16:creationId xmlns:a16="http://schemas.microsoft.com/office/drawing/2014/main" id="{E2F05218-E974-43F4-821D-F25AA8422178}"/>
                  </a:ext>
                </a:extLst>
              </p:cNvPr>
              <p:cNvPicPr/>
              <p:nvPr/>
            </p:nvPicPr>
            <p:blipFill>
              <a:blip r:embed="rId8"/>
              <a:stretch>
                <a:fillRect/>
              </a:stretch>
            </p:blipFill>
            <p:spPr>
              <a:xfrm>
                <a:off x="9654619" y="4789720"/>
                <a:ext cx="47880" cy="24120"/>
              </a:xfrm>
              <a:prstGeom prst="rect">
                <a:avLst/>
              </a:prstGeom>
            </p:spPr>
          </p:pic>
        </mc:Fallback>
      </mc:AlternateContent>
      <p:sp>
        <p:nvSpPr>
          <p:cNvPr id="2" name="Rectangle 1">
            <a:extLst>
              <a:ext uri="{FF2B5EF4-FFF2-40B4-BE49-F238E27FC236}">
                <a16:creationId xmlns:a16="http://schemas.microsoft.com/office/drawing/2014/main" id="{19C73AFC-BCA1-89BC-9AE5-77881CC6D31B}"/>
              </a:ext>
            </a:extLst>
          </p:cNvPr>
          <p:cNvSpPr/>
          <p:nvPr/>
        </p:nvSpPr>
        <p:spPr>
          <a:xfrm>
            <a:off x="1638477" y="232083"/>
            <a:ext cx="5867047" cy="1277273"/>
          </a:xfrm>
          <a:prstGeom prst="rect">
            <a:avLst/>
          </a:prstGeom>
        </p:spPr>
        <p:txBody>
          <a:bodyPr wrap="square">
            <a:spAutoFit/>
          </a:bodyPr>
          <a:lstStyle/>
          <a:p>
            <a:pPr algn="ctr">
              <a:spcBef>
                <a:spcPts val="0"/>
              </a:spcBef>
              <a:spcAft>
                <a:spcPts val="600"/>
              </a:spcAft>
            </a:pPr>
            <a:r>
              <a:rPr lang="en-US" sz="36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Finis Jennings Dake </a:t>
            </a:r>
          </a:p>
          <a:p>
            <a:pPr algn="ctr">
              <a:spcBef>
                <a:spcPts val="0"/>
              </a:spcBef>
              <a:spcAft>
                <a:spcPts val="0"/>
              </a:spcAft>
            </a:pP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God's Plan for Man: Revealing God's Perfect Plan for All Creation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(Lawrenceville, GA: Dake Bible Sales, 1949), 197.</a:t>
            </a:r>
            <a:endParaRPr lang="en-US" sz="1800" dirty="0">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pic>
        <p:nvPicPr>
          <p:cNvPr id="2050" name="Picture 2" descr="Image result for God's Plan for Man">
            <a:extLst>
              <a:ext uri="{FF2B5EF4-FFF2-40B4-BE49-F238E27FC236}">
                <a16:creationId xmlns:a16="http://schemas.microsoft.com/office/drawing/2014/main" id="{7698538B-C862-87B9-FFF7-3EB01C70C69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153400" y="121920"/>
            <a:ext cx="827160" cy="10972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finis jennings dake">
            <a:extLst>
              <a:ext uri="{FF2B5EF4-FFF2-40B4-BE49-F238E27FC236}">
                <a16:creationId xmlns:a16="http://schemas.microsoft.com/office/drawing/2014/main" id="{C9214CF4-97CB-AD8B-1BF0-1A3F67B0638B}"/>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28694" y="121920"/>
            <a:ext cx="785706"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1654130"/>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055E19-9EAB-4716-BF97-4F82CC6117D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6:1-4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s-CO" sz="2700" dirty="0">
                <a:effectLst>
                  <a:outerShdw blurRad="38100" dist="38100" dir="2700000" algn="tl">
                    <a:srgbClr val="000000">
                      <a:alpha val="43137"/>
                    </a:srgbClr>
                  </a:outerShdw>
                </a:effectLst>
              </a:rPr>
              <a:t>Aconteció que cuando los hombres comenzaron a multiplicarse sobre la superficie de la tierra, y les nacieron hijas, 2 los hijos de Dios vieron que las hijas de los hombres eran hermosas, y tomaron para sí mujeres de entre todas las que les gustaban. 3 Entonces el Señor dijo: «Mi Espíritu no luchará para siempre con el hombre, porque ciertamente él es carne. Serán, pues, sus días 120 años». 4 Había gigantes en la tierra en aquellos días, </a:t>
            </a:r>
            <a:r>
              <a:rPr lang="es-CO" sz="2700" b="1" u="sng" dirty="0">
                <a:solidFill>
                  <a:srgbClr val="FFFFCC"/>
                </a:solidFill>
                <a:effectLst>
                  <a:outerShdw blurRad="38100" dist="38100" dir="2700000" algn="tl">
                    <a:srgbClr val="000000">
                      <a:alpha val="43137"/>
                    </a:srgbClr>
                  </a:outerShdw>
                </a:effectLst>
              </a:rPr>
              <a:t>y también después</a:t>
            </a:r>
            <a:r>
              <a:rPr lang="es-CO" sz="2700" dirty="0">
                <a:effectLst>
                  <a:outerShdw blurRad="38100" dist="38100" dir="2700000" algn="tl">
                    <a:srgbClr val="000000">
                      <a:alpha val="43137"/>
                    </a:srgbClr>
                  </a:outerShdw>
                </a:effectLst>
              </a:rPr>
              <a:t>, cuando los hijos de Dios se unieron a las hijas de los hombres y ellas les dieron hijos. Estos son los héroes[e] de la antigüedad, hombres de renombre</a:t>
            </a:r>
            <a:r>
              <a:rPr lang="en-US" sz="27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75786972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66C1B5-448A-6C4D-5786-99E6448C1717}"/>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EF6F10-9043-4034-6407-A7F675CBA1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C6A22696-A946-21E5-FC91-1868D786EC36}"/>
              </a:ext>
            </a:extLst>
          </p:cNvPr>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cs typeface="Calibri" panose="020F0502020204030204" pitchFamily="34" charset="0"/>
              </a:rPr>
              <a:t>Génesis 6:1-4</a:t>
            </a:r>
          </a:p>
          <a:p>
            <a:pPr marL="0" indent="0" algn="just">
              <a:spcBef>
                <a:spcPts val="0"/>
              </a:spcBef>
              <a:buNone/>
            </a:pPr>
            <a:r>
              <a:rPr lang="en-US" sz="2700" dirty="0">
                <a:effectLst>
                  <a:outerShdw blurRad="38100" dist="38100" dir="2700000" algn="tl">
                    <a:srgbClr val="000000">
                      <a:alpha val="43137"/>
                    </a:srgbClr>
                  </a:outerShdw>
                </a:effectLst>
              </a:rPr>
              <a:t>“</a:t>
            </a:r>
            <a:r>
              <a:rPr lang="en-US" sz="2700" baseline="30000" dirty="0">
                <a:effectLst>
                  <a:outerShdw blurRad="38100" dist="38100" dir="2700000" algn="tl">
                    <a:srgbClr val="000000">
                      <a:alpha val="43137"/>
                    </a:srgbClr>
                  </a:outerShdw>
                </a:effectLst>
              </a:rPr>
              <a:t>1 </a:t>
            </a:r>
            <a:r>
              <a:rPr lang="es-CO" sz="2700" dirty="0">
                <a:effectLst>
                  <a:outerShdw blurRad="38100" dist="38100" dir="2700000" algn="tl">
                    <a:srgbClr val="000000">
                      <a:alpha val="43137"/>
                    </a:srgbClr>
                  </a:outerShdw>
                </a:effectLst>
              </a:rPr>
              <a:t>Aconteció que cuando los hombres comenzaron a multiplicarse sobre la superficie de la tierra, y les nacieron hijas, 2 los hijos de Dios vieron que las hijas de los hombres eran hermosas, y tomaron para sí mujeres de entre todas las que les gustaban. 3 Entonces el Señor dijo: «Mi Espíritu no luchará para siempre con el hombre, porque ciertamente él es carne. </a:t>
            </a:r>
            <a:r>
              <a:rPr lang="es-CO" sz="2700" b="1" u="sng" dirty="0">
                <a:solidFill>
                  <a:srgbClr val="FFFFCC"/>
                </a:solidFill>
                <a:effectLst>
                  <a:outerShdw blurRad="38100" dist="38100" dir="2700000" algn="tl">
                    <a:srgbClr val="000000">
                      <a:alpha val="43137"/>
                    </a:srgbClr>
                  </a:outerShdw>
                </a:effectLst>
              </a:rPr>
              <a:t>Serán, pues, sus días 120 años</a:t>
            </a:r>
            <a:r>
              <a:rPr lang="es-CO" sz="2700" dirty="0">
                <a:effectLst>
                  <a:outerShdw blurRad="38100" dist="38100" dir="2700000" algn="tl">
                    <a:srgbClr val="000000">
                      <a:alpha val="43137"/>
                    </a:srgbClr>
                  </a:outerShdw>
                </a:effectLst>
              </a:rPr>
              <a:t>». 4 Había gigantes en la tierra en aquellos días, y también después, cuando los hijos de Dios se unieron a las hijas de los hombres y ellas les dieron hijos. Estos son los héroes[e] de la antigüedad, hombres de renombre</a:t>
            </a:r>
            <a:r>
              <a:rPr lang="en-US" sz="27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1122612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DA42F-11DC-8A99-9FB0-D84A199E55F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15FFE2D-AE16-9AE0-31AF-6BE6A0B13DA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FA894A77-EB68-2A9D-791D-8113904A16F8}"/>
              </a:ext>
            </a:extLst>
          </p:cNvPr>
          <p:cNvSpPr>
            <a:spLocks noGrp="1"/>
          </p:cNvSpPr>
          <p:nvPr>
            <p:ph idx="1"/>
          </p:nvPr>
        </p:nvSpPr>
        <p:spPr>
          <a:xfrm>
            <a:off x="0" y="0"/>
            <a:ext cx="9144000" cy="4876800"/>
          </a:xfrm>
        </p:spPr>
        <p:txBody>
          <a:bodyPr/>
          <a:lstStyle/>
          <a:p>
            <a:pPr marL="0" indent="0" algn="ctr" defTabSz="685800">
              <a:spcBef>
                <a:spcPct val="0"/>
              </a:spcBef>
              <a:spcAft>
                <a:spcPts val="1200"/>
              </a:spcAft>
              <a:buNone/>
              <a:defRPr/>
            </a:pPr>
            <a:r>
              <a:rPr lang="en-US" sz="4000" kern="1200" dirty="0">
                <a:solidFill>
                  <a:schemeClr val="tx2"/>
                </a:solidFill>
                <a:ea typeface="+mj-ea"/>
              </a:rPr>
              <a:t>Judas 6-7</a:t>
            </a:r>
          </a:p>
          <a:p>
            <a:pPr marL="0" lvl="0" indent="0" algn="just">
              <a:spcBef>
                <a:spcPts val="0"/>
              </a:spcBef>
              <a:buClr>
                <a:srgbClr val="00FFFF"/>
              </a:buClr>
              <a:buNone/>
            </a:pPr>
            <a:r>
              <a:rPr lang="en-US" sz="3400" dirty="0">
                <a:solidFill>
                  <a:srgbClr val="FFFFFF"/>
                </a:solidFill>
                <a:effectLst>
                  <a:outerShdw blurRad="38100" dist="38100" dir="2700000" algn="tl">
                    <a:srgbClr val="000000">
                      <a:alpha val="43137"/>
                    </a:srgbClr>
                  </a:outerShdw>
                </a:effectLst>
              </a:rPr>
              <a:t>“</a:t>
            </a:r>
            <a:r>
              <a:rPr lang="en-US" sz="3400" baseline="30000" dirty="0">
                <a:solidFill>
                  <a:srgbClr val="FFFFFF"/>
                </a:solidFill>
                <a:effectLst>
                  <a:outerShdw blurRad="38100" dist="38100" dir="2700000" algn="tl">
                    <a:srgbClr val="000000">
                      <a:alpha val="43137"/>
                    </a:srgbClr>
                  </a:outerShdw>
                </a:effectLst>
              </a:rPr>
              <a:t>6 </a:t>
            </a:r>
            <a:r>
              <a:rPr lang="es-CO" sz="3300" dirty="0">
                <a:solidFill>
                  <a:srgbClr val="FFFFFF"/>
                </a:solidFill>
                <a:effectLst>
                  <a:outerShdw blurRad="38100" dist="38100" dir="2700000" algn="tl">
                    <a:srgbClr val="000000">
                      <a:alpha val="43137"/>
                    </a:srgbClr>
                  </a:outerShdw>
                </a:effectLst>
              </a:rPr>
              <a:t>Y a los </a:t>
            </a:r>
            <a:r>
              <a:rPr lang="es-CO" sz="3300" b="1" u="sng" dirty="0">
                <a:solidFill>
                  <a:srgbClr val="FFFFCC"/>
                </a:solidFill>
                <a:effectLst>
                  <a:outerShdw blurRad="38100" dist="38100" dir="2700000" algn="tl">
                    <a:srgbClr val="000000">
                      <a:alpha val="43137"/>
                    </a:srgbClr>
                  </a:outerShdw>
                </a:effectLst>
              </a:rPr>
              <a:t>ángeles</a:t>
            </a:r>
            <a:r>
              <a:rPr lang="es-CO" sz="3300" dirty="0">
                <a:solidFill>
                  <a:srgbClr val="FFFFFF"/>
                </a:solidFill>
                <a:effectLst>
                  <a:outerShdw blurRad="38100" dist="38100" dir="2700000" algn="tl">
                    <a:srgbClr val="000000">
                      <a:alpha val="43137"/>
                    </a:srgbClr>
                  </a:outerShdw>
                </a:effectLst>
              </a:rPr>
              <a:t> que no conservaron su señorío original, sino que </a:t>
            </a:r>
            <a:r>
              <a:rPr lang="es-CO" sz="3300" b="1" u="sng" dirty="0">
                <a:solidFill>
                  <a:srgbClr val="FFFFCC"/>
                </a:solidFill>
                <a:effectLst>
                  <a:outerShdw blurRad="38100" dist="38100" dir="2700000" algn="tl">
                    <a:srgbClr val="000000">
                      <a:alpha val="43137"/>
                    </a:srgbClr>
                  </a:outerShdw>
                </a:effectLst>
              </a:rPr>
              <a:t>abandonaron su morada legítima</a:t>
            </a:r>
            <a:r>
              <a:rPr lang="es-CO" sz="3300" dirty="0">
                <a:solidFill>
                  <a:srgbClr val="FFFFFF"/>
                </a:solidFill>
                <a:effectLst>
                  <a:outerShdw blurRad="38100" dist="38100" dir="2700000" algn="tl">
                    <a:srgbClr val="000000">
                      <a:alpha val="43137"/>
                    </a:srgbClr>
                  </a:outerShdw>
                </a:effectLst>
              </a:rPr>
              <a:t>, los ha guardado en </a:t>
            </a:r>
            <a:r>
              <a:rPr lang="es-CO" sz="3300" b="1" u="sng" dirty="0">
                <a:solidFill>
                  <a:srgbClr val="FFFFCC"/>
                </a:solidFill>
                <a:effectLst>
                  <a:outerShdw blurRad="38100" dist="38100" dir="2700000" algn="tl">
                    <a:srgbClr val="000000">
                      <a:alpha val="43137"/>
                    </a:srgbClr>
                  </a:outerShdw>
                </a:effectLst>
              </a:rPr>
              <a:t>prisiones eternas</a:t>
            </a:r>
            <a:r>
              <a:rPr lang="es-CO" sz="3300" dirty="0">
                <a:effectLst>
                  <a:outerShdw blurRad="38100" dist="38100" dir="2700000" algn="tl">
                    <a:srgbClr val="000000">
                      <a:alpha val="43137"/>
                    </a:srgbClr>
                  </a:outerShdw>
                </a:effectLst>
              </a:rPr>
              <a:t> </a:t>
            </a:r>
            <a:r>
              <a:rPr lang="es-CO" sz="3300" dirty="0">
                <a:solidFill>
                  <a:srgbClr val="FFFFFF"/>
                </a:solidFill>
                <a:effectLst>
                  <a:outerShdw blurRad="38100" dist="38100" dir="2700000" algn="tl">
                    <a:srgbClr val="000000">
                      <a:alpha val="43137"/>
                    </a:srgbClr>
                  </a:outerShdw>
                </a:effectLst>
              </a:rPr>
              <a:t>bajo tinieblas, para el juicio del gran día. 7 Así también Sodoma y Gomorra y las ciudades circunvecinas, a semejanza de aquellos, puesto que ellas se corrompieron y siguieron carne extraña, son exhibidas como ejemplo al sufrir el castigo del fuego eterno</a:t>
            </a:r>
            <a:r>
              <a:rPr lang="en-US" sz="3400" dirty="0">
                <a:solidFill>
                  <a:srgbClr val="FFFFFF"/>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152319359"/>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EE78C-FC44-4C0A-B21D-4CA69B9320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effectLst>
                  <a:outerShdw blurRad="38100" dist="38100" dir="2700000" algn="tl">
                    <a:srgbClr val="000000">
                      <a:alpha val="43137"/>
                    </a:srgbClr>
                  </a:outerShdw>
                </a:effectLst>
                <a:latin typeface="Calibri" panose="020F0502020204030204" pitchFamily="34" charset="0"/>
              </a:rPr>
              <a:t>26 </a:t>
            </a:r>
            <a:r>
              <a:rPr lang="es-CO" sz="2800" dirty="0">
                <a:effectLst>
                  <a:outerShdw blurRad="38100" dist="38100" dir="2700000" algn="tl">
                    <a:srgbClr val="000000">
                      <a:alpha val="43137"/>
                    </a:srgbClr>
                  </a:outerShdw>
                </a:effectLst>
                <a:latin typeface="Calibri" panose="020F0502020204030204" pitchFamily="34" charset="0"/>
              </a:rPr>
              <a:t>Y dijo Dios: «Hagamos al hombre a Nuestra imagen, conforme a Nuestra semejanza; y ejerza dominio sobre los peces del mar, sobre las aves del cielo, sobre los ganados, sobre toda la tierra, y sobre todo reptil que se arrastra sobre la tierra». 27 Dios creó al hombre a imagen Suya, a imagen de Dios lo creó;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rPr>
              <a:t>varón y hembra</a:t>
            </a:r>
            <a:r>
              <a:rPr lang="es-CO" sz="2800" dirty="0">
                <a:effectLst>
                  <a:outerShdw blurRad="38100" dist="38100" dir="2700000" algn="tl">
                    <a:srgbClr val="000000">
                      <a:alpha val="43137"/>
                    </a:srgbClr>
                  </a:outerShdw>
                </a:effectLst>
                <a:latin typeface="Calibri" panose="020F0502020204030204" pitchFamily="34" charset="0"/>
              </a:rPr>
              <a:t> los creó. 28 Dios los bendijo y les dijo: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rPr>
              <a:t>Sean fecundos y multiplíquense</a:t>
            </a:r>
            <a:r>
              <a:rPr lang="es-CO" sz="2800" dirty="0">
                <a:effectLst>
                  <a:outerShdw blurRad="38100" dist="38100" dir="2700000" algn="tl">
                    <a:srgbClr val="000000">
                      <a:alpha val="43137"/>
                    </a:srgbClr>
                  </a:outerShdw>
                </a:effectLst>
                <a:latin typeface="Calibri" panose="020F0502020204030204" pitchFamily="34" charset="0"/>
              </a:rPr>
              <a:t>. Llenen la tierra y sométanla. Ejerzan dominio sobre los peces del mar, sobre las aves del cielo y sobre todo ser viviente que se mueve sobre la tierra»</a:t>
            </a:r>
            <a:r>
              <a:rPr lang="en-US" sz="28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39121728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EE78C-FC44-4C0A-B21D-4CA69B9320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2446824"/>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2:24</a:t>
            </a:r>
          </a:p>
          <a:p>
            <a:pPr algn="just"/>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Por tanto el hombre dejará a su padre y a su madre y se unirá a su mujer, y serán una sola carne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99F0BFCF-6E97-486B-85A7-6139C7A5ACD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50075" y="2971800"/>
            <a:ext cx="1243850" cy="1828800"/>
          </a:xfrm>
          <a:prstGeom prst="rect">
            <a:avLst/>
          </a:prstGeom>
        </p:spPr>
      </p:pic>
    </p:spTree>
    <p:extLst>
      <p:ext uri="{BB962C8B-B14F-4D97-AF65-F5344CB8AC3E}">
        <p14:creationId xmlns:p14="http://schemas.microsoft.com/office/powerpoint/2010/main" val="2105783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5FAF6D6-4322-42C1-BEDE-8A2B8D38F28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20483" name="Rectangle 3"/>
          <p:cNvSpPr>
            <a:spLocks noGrp="1" noChangeArrowheads="1"/>
          </p:cNvSpPr>
          <p:nvPr>
            <p:ph idx="1"/>
          </p:nvPr>
        </p:nvSpPr>
        <p:spPr>
          <a:xfrm>
            <a:off x="0" y="0"/>
            <a:ext cx="9144000" cy="3771900"/>
          </a:xfrm>
        </p:spPr>
        <p:txBody>
          <a:bodyPr/>
          <a:lstStyle/>
          <a:p>
            <a:pPr marL="0" indent="0" algn="ctr" defTabSz="514350">
              <a:spcBef>
                <a:spcPct val="0"/>
              </a:spcBef>
              <a:spcAft>
                <a:spcPts val="900"/>
              </a:spcAft>
              <a:buNone/>
              <a:defRPr/>
            </a:pPr>
            <a:r>
              <a:rPr lang="en-US" sz="4000" kern="1200" dirty="0">
                <a:solidFill>
                  <a:schemeClr val="tx2"/>
                </a:solidFill>
                <a:ea typeface="+mj-ea"/>
                <a:cs typeface="Calibri" panose="020F0502020204030204" pitchFamily="34" charset="0"/>
              </a:rPr>
              <a:t>Mateo 19:3-6</a:t>
            </a:r>
          </a:p>
          <a:p>
            <a:pPr marL="0" indent="0" algn="just">
              <a:spcBef>
                <a:spcPts val="0"/>
              </a:spcBef>
              <a:spcAft>
                <a:spcPts val="0"/>
              </a:spcAft>
              <a:buNone/>
            </a:pPr>
            <a:r>
              <a:rPr lang="en-US" sz="3000" baseline="30000" dirty="0">
                <a:effectLst>
                  <a:outerShdw blurRad="38100" dist="38100" dir="2700000" algn="tl">
                    <a:srgbClr val="000000">
                      <a:alpha val="43137"/>
                    </a:srgbClr>
                  </a:outerShdw>
                </a:effectLst>
              </a:rPr>
              <a:t>3</a:t>
            </a:r>
            <a:r>
              <a:rPr lang="en-US" sz="3000" dirty="0">
                <a:effectLst>
                  <a:outerShdw blurRad="38100" dist="38100" dir="2700000" algn="tl">
                    <a:srgbClr val="000000">
                      <a:alpha val="43137"/>
                    </a:srgbClr>
                  </a:outerShdw>
                </a:effectLst>
              </a:rPr>
              <a:t> </a:t>
            </a:r>
            <a:r>
              <a:rPr lang="es-CO" sz="3000" dirty="0">
                <a:effectLst>
                  <a:outerShdw blurRad="38100" dist="38100" dir="2700000" algn="tl">
                    <a:srgbClr val="000000">
                      <a:alpha val="43137"/>
                    </a:srgbClr>
                  </a:outerShdw>
                </a:effectLst>
              </a:rPr>
              <a:t>Y se acercaron a Él algunos fariseos para ponerlo a prueba, diciendo: «¿Le está permitido a un hombre divorciarse de su mujer por cualquier motivo?». 4 Jesús les respondió: «¿No han leído que Aquel que los creó, desde el principio los hizo varón y hembra, 5 y dijo: “Por esta razón el hombre dejará a su padre y a su madre y se unirá a su mujer, y los dos serán una sola carne”? 6 Así que ya no son dos, sino una sola carne. Por tanto, lo que Dios ha unido, ningún hombre lo separe</a:t>
            </a:r>
            <a:r>
              <a:rPr lang="es-CO" sz="3000" i="1" dirty="0">
                <a:effectLst>
                  <a:outerShdw blurRad="38100" dist="38100" dir="2700000" algn="tl">
                    <a:srgbClr val="000000">
                      <a:alpha val="43137"/>
                    </a:srgbClr>
                  </a:outerShdw>
                </a:effectLst>
              </a:rPr>
              <a:t>»</a:t>
            </a:r>
            <a:r>
              <a:rPr lang="en-US" sz="3000" cap="small" dirty="0">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645497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1219200" y="228600"/>
            <a:ext cx="6705600" cy="1097280"/>
          </a:xfrm>
        </p:spPr>
        <p:txBody>
          <a:bodyPr/>
          <a:lstStyle/>
          <a:p>
            <a:pPr marL="461963" indent="-461963" algn="ctr" eaLnBrk="1" hangingPunct="1">
              <a:buClr>
                <a:schemeClr val="tx2"/>
              </a:buClr>
              <a:buFont typeface="+mj-lt"/>
              <a:buAutoNum type="romanUcPeriod" startAt="2"/>
            </a:pPr>
            <a:r>
              <a:rPr lang="en-US" sz="3600" dirty="0">
                <a:effectLst>
                  <a:outerShdw blurRad="38100" dist="38100" dir="2700000" algn="tl">
                    <a:srgbClr val="000000">
                      <a:alpha val="43137"/>
                    </a:srgbClr>
                  </a:outerShdw>
                </a:effectLst>
                <a:ea typeface="+mn-ea"/>
                <a:cs typeface="+mn-cs"/>
              </a:rPr>
              <a:t>Línea impía de Caín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(Gén 4:16-24)</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33795" name="Rectangle 3"/>
          <p:cNvSpPr>
            <a:spLocks noGrp="1" noChangeArrowheads="1"/>
          </p:cNvSpPr>
          <p:nvPr>
            <p:ph type="body" idx="1"/>
          </p:nvPr>
        </p:nvSpPr>
        <p:spPr>
          <a:xfrm>
            <a:off x="159068" y="1325880"/>
            <a:ext cx="8984932" cy="41148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s-CO" dirty="0">
                <a:effectLst>
                  <a:outerShdw blurRad="38100" dist="38100" dir="2700000" algn="tl">
                    <a:srgbClr val="000000">
                      <a:alpha val="43137"/>
                    </a:srgbClr>
                  </a:outerShdw>
                </a:effectLst>
              </a:rPr>
              <a:t>Descendencia impía que no producirá al Mesías</a:t>
            </a:r>
            <a:r>
              <a:rPr lang="en-US" dirty="0">
                <a:effectLst>
                  <a:outerShdw blurRad="38100" dist="38100" dir="2700000" algn="tl">
                    <a:srgbClr val="000000">
                      <a:alpha val="43137"/>
                    </a:srgbClr>
                  </a:outerShdw>
                </a:effectLst>
              </a:rPr>
              <a:t> (Gén 3:15)</a:t>
            </a:r>
          </a:p>
          <a:p>
            <a:pPr marL="914400" lvl="2" indent="-452438" eaLnBrk="1" hangingPunct="1">
              <a:spcBef>
                <a:spcPts val="0"/>
              </a:spcBef>
              <a:spcAft>
                <a:spcPts val="1800"/>
              </a:spcAft>
              <a:buClr>
                <a:srgbClr val="00FF99"/>
              </a:buClr>
              <a:buSzPct val="100000"/>
              <a:buFont typeface="+mj-lt"/>
              <a:buAutoNum type="arabicPeriod"/>
              <a:defRPr/>
            </a:pPr>
            <a:r>
              <a:rPr lang="es-CO" dirty="0"/>
              <a:t>Continuación de la línea de Caín </a:t>
            </a:r>
            <a:r>
              <a:rPr lang="en-US" dirty="0"/>
              <a:t>(4:16-18)</a:t>
            </a:r>
          </a:p>
          <a:p>
            <a:pPr marL="914400" lvl="2" indent="-452438" eaLnBrk="1" hangingPunct="1">
              <a:spcBef>
                <a:spcPts val="0"/>
              </a:spcBef>
              <a:spcAft>
                <a:spcPts val="1800"/>
              </a:spcAft>
              <a:buClr>
                <a:srgbClr val="00FF99"/>
              </a:buClr>
              <a:buSzPct val="100000"/>
              <a:buFont typeface="+mj-lt"/>
              <a:buAutoNum type="arabicPeriod"/>
              <a:defRPr/>
            </a:pPr>
            <a:r>
              <a:rPr lang="en-US" b="1" u="sng" dirty="0">
                <a:solidFill>
                  <a:srgbClr val="FFFFCC"/>
                </a:solidFill>
              </a:rPr>
              <a:t>Inmoralidad (4:19)</a:t>
            </a:r>
          </a:p>
          <a:p>
            <a:pPr marL="914400" lvl="2" indent="-452438" eaLnBrk="1" hangingPunct="1">
              <a:spcBef>
                <a:spcPts val="0"/>
              </a:spcBef>
              <a:spcAft>
                <a:spcPts val="1800"/>
              </a:spcAft>
              <a:buClr>
                <a:srgbClr val="00FF99"/>
              </a:buClr>
              <a:buSzPct val="100000"/>
              <a:buFont typeface="+mj-lt"/>
              <a:buAutoNum type="arabicPeriod"/>
              <a:defRPr/>
            </a:pPr>
            <a:r>
              <a:rPr lang="en-US" dirty="0"/>
              <a:t>Avance tecnológico pero no espiritual (4:20-22)</a:t>
            </a:r>
          </a:p>
          <a:p>
            <a:pPr marL="914400" lvl="2" indent="-452438" eaLnBrk="1" hangingPunct="1">
              <a:spcBef>
                <a:spcPts val="0"/>
              </a:spcBef>
              <a:spcAft>
                <a:spcPts val="1800"/>
              </a:spcAft>
              <a:buClr>
                <a:srgbClr val="00FF99"/>
              </a:buClr>
              <a:buSzPct val="100000"/>
              <a:buFont typeface="+mj-lt"/>
              <a:buAutoNum type="arabicPeriod"/>
              <a:defRPr/>
            </a:pPr>
            <a:r>
              <a:rPr lang="en-US" b="1" u="sng" dirty="0">
                <a:solidFill>
                  <a:srgbClr val="FFFFCC"/>
                </a:solidFill>
              </a:rPr>
              <a:t>Más inmoralidad  (4:23a)</a:t>
            </a:r>
          </a:p>
          <a:p>
            <a:pPr marL="914400" lvl="2" indent="-452438" eaLnBrk="1" hangingPunct="1">
              <a:spcBef>
                <a:spcPts val="0"/>
              </a:spcBef>
              <a:spcAft>
                <a:spcPts val="1800"/>
              </a:spcAft>
              <a:buClr>
                <a:srgbClr val="00FF99"/>
              </a:buClr>
              <a:buSzPct val="100000"/>
              <a:buFont typeface="+mj-lt"/>
              <a:buAutoNum type="arabicPeriod"/>
              <a:defRPr/>
            </a:pPr>
            <a:r>
              <a:rPr lang="en-US" dirty="0"/>
              <a:t>Violencia (4:23b)</a:t>
            </a:r>
          </a:p>
          <a:p>
            <a:pPr marL="914400" lvl="2" indent="-452438" eaLnBrk="1" hangingPunct="1">
              <a:spcBef>
                <a:spcPts val="0"/>
              </a:spcBef>
              <a:spcAft>
                <a:spcPts val="1800"/>
              </a:spcAft>
              <a:buClr>
                <a:srgbClr val="00FF99"/>
              </a:buClr>
              <a:buSzPct val="100000"/>
              <a:buFont typeface="+mj-lt"/>
              <a:buAutoNum type="arabicPeriod"/>
              <a:defRPr/>
            </a:pPr>
            <a:r>
              <a:rPr lang="en-US" dirty="0"/>
              <a:t>Humanismo (4:24)</a:t>
            </a:r>
          </a:p>
        </p:txBody>
      </p:sp>
      <p:pic>
        <p:nvPicPr>
          <p:cNvPr id="4" name="Picture 3">
            <a:extLst>
              <a:ext uri="{FF2B5EF4-FFF2-40B4-BE49-F238E27FC236}">
                <a16:creationId xmlns:a16="http://schemas.microsoft.com/office/drawing/2014/main" id="{9DE85CCD-4FAF-4726-BE7C-4188638485F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13711" y="4903893"/>
            <a:ext cx="1925489" cy="1649307"/>
          </a:xfrm>
          <a:prstGeom prst="rect">
            <a:avLst/>
          </a:prstGeom>
        </p:spPr>
      </p:pic>
      <p:pic>
        <p:nvPicPr>
          <p:cNvPr id="2" name="Picture 1">
            <a:extLst>
              <a:ext uri="{FF2B5EF4-FFF2-40B4-BE49-F238E27FC236}">
                <a16:creationId xmlns:a16="http://schemas.microsoft.com/office/drawing/2014/main" id="{B38C3A88-1685-D118-F184-3164F4D58E68}"/>
              </a:ext>
            </a:extLst>
          </p:cNvPr>
          <p:cNvPicPr>
            <a:picLocks noChangeAspect="1"/>
          </p:cNvPicPr>
          <p:nvPr/>
        </p:nvPicPr>
        <p:blipFill>
          <a:blip r:embed="rId3"/>
          <a:stretch>
            <a:fillRect/>
          </a:stretch>
        </p:blipFill>
        <p:spPr>
          <a:xfrm>
            <a:off x="7404471" y="76200"/>
            <a:ext cx="1603387" cy="1146147"/>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53C69A-636A-4C6D-AD58-6A04BCDA9D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 name="Rectangle 3"/>
          <p:cNvSpPr txBox="1">
            <a:spLocks/>
          </p:cNvSpPr>
          <p:nvPr/>
        </p:nvSpPr>
        <p:spPr bwMode="auto">
          <a:xfrm>
            <a:off x="0" y="0"/>
            <a:ext cx="91440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Tx/>
              <a:buSzTx/>
              <a:buNone/>
              <a:defRPr/>
            </a:pPr>
            <a:r>
              <a:rPr lang="en-US" altLang="en-US" sz="4000" dirty="0">
                <a:solidFill>
                  <a:srgbClr val="00FFFF"/>
                </a:solidFill>
                <a:effectLst>
                  <a:outerShdw blurRad="38100" dist="38100" dir="2700000" algn="tl">
                    <a:srgbClr val="000000">
                      <a:alpha val="43137"/>
                    </a:srgbClr>
                  </a:outerShdw>
                </a:effectLst>
                <a:ea typeface="+mj-ea"/>
                <a:cs typeface="+mj-cs"/>
              </a:rPr>
              <a:t>Apocalipsis 9:20-21</a:t>
            </a:r>
          </a:p>
          <a:p>
            <a:pPr marL="0" lvl="0" indent="0" algn="just">
              <a:spcBef>
                <a:spcPct val="0"/>
              </a:spcBef>
              <a:buClrTx/>
              <a:buSzTx/>
              <a:buNone/>
            </a:pPr>
            <a:r>
              <a:rPr lang="en-US" altLang="en-US" dirty="0">
                <a:effectLst>
                  <a:outerShdw blurRad="38100" dist="38100" dir="2700000" algn="tl">
                    <a:srgbClr val="000000">
                      <a:alpha val="43137"/>
                    </a:srgbClr>
                  </a:outerShdw>
                </a:effectLst>
                <a:cs typeface="Arial" panose="020B0604020202020204" pitchFamily="34" charset="0"/>
              </a:rPr>
              <a:t>“</a:t>
            </a:r>
            <a:r>
              <a:rPr lang="es-CO" dirty="0">
                <a:effectLst>
                  <a:outerShdw blurRad="38100" dist="38100" dir="2700000" algn="tl">
                    <a:srgbClr val="000000">
                      <a:alpha val="43137"/>
                    </a:srgbClr>
                  </a:outerShdw>
                </a:effectLst>
              </a:rPr>
              <a:t>El resto de la humanidad, los que no fueron muertos por estas plagas, no se arrepintieron de las obras de sus manos ni dejaron de adorar a los demonios y a los ídolos de oro, de plata, de bronce, de piedra, y de madera, que no pueden ver ni oír ni andar. 21 Tampoco se arrepintieron de sus homicidios ni de sus hechicerías ni de su </a:t>
            </a:r>
            <a:r>
              <a:rPr lang="es-CO" b="1" u="sng" dirty="0">
                <a:solidFill>
                  <a:srgbClr val="FFFFCC"/>
                </a:solidFill>
                <a:effectLst>
                  <a:outerShdw blurRad="38100" dist="38100" dir="2700000" algn="tl">
                    <a:srgbClr val="000000">
                      <a:alpha val="43137"/>
                    </a:srgbClr>
                  </a:outerShdw>
                </a:effectLst>
              </a:rPr>
              <a:t>inmoralidad</a:t>
            </a:r>
            <a:r>
              <a:rPr lang="es-CO" dirty="0">
                <a:effectLst>
                  <a:outerShdw blurRad="38100" dist="38100" dir="2700000" algn="tl">
                    <a:srgbClr val="000000">
                      <a:alpha val="43137"/>
                    </a:srgbClr>
                  </a:outerShdw>
                </a:effectLst>
              </a:rPr>
              <a:t> ni de sus robos</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09489057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72140-1BBB-0ECD-3452-AF44C8DA6D77}"/>
            </a:ext>
          </a:extLst>
        </p:cNvPr>
        <p:cNvGrpSpPr/>
        <p:nvPr/>
      </p:nvGrpSpPr>
      <p:grpSpPr>
        <a:xfrm>
          <a:off x="0" y="0"/>
          <a:ext cx="0" cy="0"/>
          <a:chOff x="0" y="0"/>
          <a:chExt cx="0" cy="0"/>
        </a:xfrm>
      </p:grpSpPr>
      <p:sp>
        <p:nvSpPr>
          <p:cNvPr id="7171" name="Rectangle 3">
            <a:extLst>
              <a:ext uri="{FF2B5EF4-FFF2-40B4-BE49-F238E27FC236}">
                <a16:creationId xmlns:a16="http://schemas.microsoft.com/office/drawing/2014/main" id="{74942FA9-4652-1E9E-D8B7-DF2004EE1640}"/>
              </a:ext>
            </a:extLst>
          </p:cNvPr>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dirty="0"/>
              <a:t>Creación (1-2)</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Caída (3-5)</a:t>
            </a:r>
          </a:p>
          <a:p>
            <a:pPr marL="914400" lvl="1" indent="-457200" eaLnBrk="1" hangingPunct="1">
              <a:spcBef>
                <a:spcPts val="0"/>
              </a:spcBef>
              <a:spcAft>
                <a:spcPts val="3000"/>
              </a:spcAft>
              <a:buSzPct val="100000"/>
              <a:buFont typeface="+mj-lt"/>
              <a:buAutoNum type="alphaUcPeriod"/>
              <a:defRPr/>
            </a:pPr>
            <a:r>
              <a:rPr lang="en-US" dirty="0"/>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24F72A46-1322-E173-7DB3-D980762304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C45D1130-7353-36DF-255F-D655CB009AF3}"/>
              </a:ext>
            </a:extLst>
          </p:cNvPr>
          <p:cNvSpPr>
            <a:spLocks noGrp="1" noChangeArrowheads="1"/>
          </p:cNvSpPr>
          <p:nvPr>
            <p:ph type="title"/>
          </p:nvPr>
        </p:nvSpPr>
        <p:spPr>
          <a:xfrm>
            <a:off x="2324100" y="223837"/>
            <a:ext cx="5219700" cy="914400"/>
          </a:xfrm>
        </p:spPr>
        <p:txBody>
          <a:bodyPr/>
          <a:lstStyle/>
          <a:p>
            <a:pPr algn="ctr" eaLnBrk="1" hangingPunct="1"/>
            <a:r>
              <a:rPr lang="en-US" sz="3600" dirty="0"/>
              <a:t>ESTRUCTURA DEL GÉNESIS</a:t>
            </a:r>
          </a:p>
        </p:txBody>
      </p:sp>
    </p:spTree>
    <p:extLst>
      <p:ext uri="{BB962C8B-B14F-4D97-AF65-F5344CB8AC3E}">
        <p14:creationId xmlns:p14="http://schemas.microsoft.com/office/powerpoint/2010/main" val="3787022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228600" y="2055167"/>
            <a:ext cx="8534400" cy="3657600"/>
          </a:xfrm>
        </p:spPr>
        <p:txBody>
          <a:bodyPr/>
          <a:lstStyle/>
          <a:p>
            <a:pPr marL="0" indent="0" algn="just">
              <a:buNone/>
              <a:defRPr/>
            </a:pPr>
            <a:r>
              <a:rPr lang="en-US" dirty="0">
                <a:latin typeface="Calibri" panose="020F0502020204030204" pitchFamily="34" charset="0"/>
              </a:rPr>
              <a:t>“</a:t>
            </a:r>
            <a:r>
              <a:rPr lang="es-CO" sz="3000" dirty="0"/>
              <a:t>Jack Phillips es un panadero que rechazó hacer un pastel de bodas para una pareja del mismo sexo porque su creencia cristiana es que el matrimonio solo existe entre un hombre y una mujer. Ahora un juez de Colorado le ha ordenado hacer pasteles para matrimonios entre personas del mismo sexo, y si Phillips se niega, podría ir a la cárcel</a:t>
            </a:r>
            <a:r>
              <a:rPr lang="en-US" dirty="0">
                <a:latin typeface="Calibri" panose="020F0502020204030204" pitchFamily="34" charset="0"/>
              </a:rPr>
              <a:t>.”</a:t>
            </a:r>
          </a:p>
        </p:txBody>
      </p:sp>
      <p:sp>
        <p:nvSpPr>
          <p:cNvPr id="36867" name="TextBox 3"/>
          <p:cNvSpPr txBox="1">
            <a:spLocks noChangeArrowheads="1"/>
          </p:cNvSpPr>
          <p:nvPr/>
        </p:nvSpPr>
        <p:spPr bwMode="auto">
          <a:xfrm>
            <a:off x="228600" y="5858470"/>
            <a:ext cx="8763000" cy="830997"/>
          </a:xfrm>
          <a:prstGeom prst="rect">
            <a:avLst/>
          </a:prstGeom>
          <a:noFill/>
          <a:ln w="9525">
            <a:noFill/>
            <a:miter lim="800000"/>
            <a:headEnd/>
            <a:tailEnd/>
          </a:ln>
        </p:spPr>
        <p:txBody>
          <a:bodyPr wrap="square">
            <a:spAutoFit/>
          </a:bodyPr>
          <a:lstStyle/>
          <a:p>
            <a:pPr algn="ctr"/>
            <a:r>
              <a:rPr lang="en-US" sz="1600" dirty="0">
                <a:latin typeface="Calibri" panose="020F0502020204030204" pitchFamily="34" charset="0"/>
              </a:rPr>
              <a:t>Ken Klukowski, “Baker Faces Prison for Refusing to Bake Same-Sex Wedding Cake,” online: http://www.breitbart.com/Big-Government/2013/12/12/Christian-Baker-Willing-to-Go-to-Jail-for-Declining-Gay-Wedding-Cake, 12 December 2013, accessed 16 May 2014.</a:t>
            </a:r>
          </a:p>
        </p:txBody>
      </p:sp>
      <p:sp>
        <p:nvSpPr>
          <p:cNvPr id="2" name="Rectangle 1"/>
          <p:cNvSpPr/>
          <p:nvPr/>
        </p:nvSpPr>
        <p:spPr>
          <a:xfrm>
            <a:off x="1257300" y="247471"/>
            <a:ext cx="6629400" cy="1661993"/>
          </a:xfrm>
          <a:prstGeom prst="rect">
            <a:avLst/>
          </a:prstGeom>
        </p:spPr>
        <p:txBody>
          <a:bodyPr wrap="square">
            <a:spAutoFit/>
          </a:bodyPr>
          <a:lstStyle/>
          <a:p>
            <a:pPr algn="ctr"/>
            <a:r>
              <a:rPr lang="es-CO" sz="3400" dirty="0">
                <a:solidFill>
                  <a:schemeClr val="tx2"/>
                </a:solidFill>
                <a:latin typeface="Calibri" panose="020F0502020204030204" pitchFamily="34" charset="0"/>
                <a:ea typeface="+mj-ea"/>
              </a:rPr>
              <a:t>Panadero enfrenta prisión por negarse a hornear pastel de bodas para personas del mismo sexo</a:t>
            </a:r>
            <a:endParaRPr lang="en-US" sz="3400" dirty="0">
              <a:solidFill>
                <a:schemeClr val="tx2"/>
              </a:solidFill>
              <a:latin typeface="Calibri" panose="020F0502020204030204" pitchFamily="34" charset="0"/>
              <a:ea typeface="+mj-ea"/>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14300" y="228600"/>
            <a:ext cx="8915400" cy="762000"/>
          </a:xfrm>
        </p:spPr>
        <p:txBody>
          <a:bodyPr/>
          <a:lstStyle/>
          <a:p>
            <a:pPr algn="ctr"/>
            <a:r>
              <a:rPr lang="en-US" sz="3600" dirty="0">
                <a:latin typeface="Calibri" panose="020F0502020204030204" pitchFamily="34" charset="0"/>
                <a:cs typeface="Arial" pitchFamily="34" charset="0"/>
              </a:rPr>
              <a:t>Oregon Declares War on Aaron &amp; Melissa Klein </a:t>
            </a:r>
          </a:p>
        </p:txBody>
      </p:sp>
      <p:sp>
        <p:nvSpPr>
          <p:cNvPr id="17411" name="Content Placeholder 2"/>
          <p:cNvSpPr>
            <a:spLocks noGrp="1"/>
          </p:cNvSpPr>
          <p:nvPr>
            <p:ph idx="1"/>
          </p:nvPr>
        </p:nvSpPr>
        <p:spPr>
          <a:xfrm>
            <a:off x="0" y="974725"/>
            <a:ext cx="9144000" cy="5121275"/>
          </a:xfrm>
        </p:spPr>
        <p:txBody>
          <a:bodyPr/>
          <a:lstStyle/>
          <a:p>
            <a:pPr marL="0" indent="0" algn="just">
              <a:buNone/>
              <a:defRPr/>
            </a:pPr>
            <a:r>
              <a:rPr lang="en-US" sz="3000" dirty="0">
                <a:latin typeface="Calibri" panose="020F0502020204030204" pitchFamily="34" charset="0"/>
              </a:rPr>
              <a:t>“</a:t>
            </a:r>
            <a:r>
              <a:rPr lang="es-CO" sz="2900" dirty="0">
                <a:latin typeface="Calibri" panose="020F0502020204030204" pitchFamily="34" charset="0"/>
              </a:rPr>
              <a:t>un funcionario de Oregón no solo ha cargado a una pareja cristiana con una multa ridícula, sino que también les ha impuesto una orden de silencio… En uno de los actos anticristianos más flagrantes cometidos por un funcionario estatal en tiempos recientes, el Comisionado Laboral de Oregón, Brad Avakian, no solo confirmó la ridícula multa de 135,000 dólares impuesta a </a:t>
            </a:r>
            <a:r>
              <a:rPr lang="es-CO" sz="2900" b="1" u="sng" dirty="0">
                <a:solidFill>
                  <a:srgbClr val="FFFFCC"/>
                </a:solidFill>
                <a:latin typeface="Calibri" panose="020F0502020204030204" pitchFamily="34" charset="0"/>
              </a:rPr>
              <a:t>Aaron y Melissa Klein</a:t>
            </a:r>
            <a:r>
              <a:rPr lang="es-CO" sz="2900" dirty="0">
                <a:latin typeface="Calibri" panose="020F0502020204030204" pitchFamily="34" charset="0"/>
              </a:rPr>
              <a:t> por negarse a hornear un pastel para una ceremonia de compromiso lésbico, sino que ordenó a los Klein que “cesaran y desistieran” de hacer cualquier comentario público sobre sus convicciones religiosas en relación con este caso</a:t>
            </a:r>
            <a:r>
              <a:rPr lang="en-US" sz="3000" dirty="0">
                <a:latin typeface="Calibri" panose="020F0502020204030204" pitchFamily="34" charset="0"/>
              </a:rPr>
              <a:t>.”</a:t>
            </a:r>
          </a:p>
        </p:txBody>
      </p:sp>
      <p:sp>
        <p:nvSpPr>
          <p:cNvPr id="40964" name="TextBox 3"/>
          <p:cNvSpPr txBox="1">
            <a:spLocks noChangeArrowheads="1"/>
          </p:cNvSpPr>
          <p:nvPr/>
        </p:nvSpPr>
        <p:spPr bwMode="auto">
          <a:xfrm>
            <a:off x="1619250" y="6273800"/>
            <a:ext cx="5905500" cy="584200"/>
          </a:xfrm>
          <a:prstGeom prst="rect">
            <a:avLst/>
          </a:prstGeom>
          <a:noFill/>
          <a:ln w="9525">
            <a:noFill/>
            <a:miter lim="800000"/>
            <a:headEnd/>
            <a:tailEnd/>
          </a:ln>
        </p:spPr>
        <p:txBody>
          <a:bodyPr>
            <a:spAutoFit/>
          </a:bodyPr>
          <a:lstStyle/>
          <a:p>
            <a:pPr algn="ctr"/>
            <a:r>
              <a:rPr lang="en-US" sz="1600" dirty="0">
                <a:latin typeface="Calibri" panose="020F0502020204030204" pitchFamily="34" charset="0"/>
              </a:rPr>
              <a:t>http://www.onenewsnow.com/perspectives/michael-brown/2015/07/06/oregon-declares-war-on-christian-faith</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8539CC-F57F-0B51-82BE-5134DF4B0E6E}"/>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80B31764-C404-DA32-7290-8D0B3379D91A}"/>
              </a:ext>
            </a:extLst>
          </p:cNvPr>
          <p:cNvSpPr>
            <a:spLocks noGrp="1" noChangeArrowheads="1"/>
          </p:cNvSpPr>
          <p:nvPr>
            <p:ph type="title"/>
          </p:nvPr>
        </p:nvSpPr>
        <p:spPr>
          <a:xfrm>
            <a:off x="1981200" y="228600"/>
            <a:ext cx="4800599"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 El Dolor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6:1-7)</a:t>
            </a:r>
          </a:p>
        </p:txBody>
      </p:sp>
      <p:sp>
        <p:nvSpPr>
          <p:cNvPr id="124931" name="Rectangle 3">
            <a:extLst>
              <a:ext uri="{FF2B5EF4-FFF2-40B4-BE49-F238E27FC236}">
                <a16:creationId xmlns:a16="http://schemas.microsoft.com/office/drawing/2014/main" id="{81D55103-F23C-C674-A706-69B131D8F6C9}"/>
              </a:ext>
            </a:extLst>
          </p:cNvPr>
          <p:cNvSpPr>
            <a:spLocks noGrp="1" noChangeArrowheads="1"/>
          </p:cNvSpPr>
          <p:nvPr>
            <p:ph type="body" idx="1"/>
          </p:nvPr>
        </p:nvSpPr>
        <p:spPr>
          <a:xfrm>
            <a:off x="2057400" y="2057400"/>
            <a:ext cx="5791200" cy="2819400"/>
          </a:xfrm>
        </p:spPr>
        <p:txBody>
          <a:bodyPr/>
          <a:lstStyle/>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específico (6:1-4)</a:t>
            </a:r>
          </a:p>
          <a:p>
            <a:pPr marL="862013"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El pecado general (6:5)</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tristeza de Dios (6:6-7)</a:t>
            </a:r>
          </a:p>
        </p:txBody>
      </p:sp>
      <p:pic>
        <p:nvPicPr>
          <p:cNvPr id="3" name="Picture 2">
            <a:extLst>
              <a:ext uri="{FF2B5EF4-FFF2-40B4-BE49-F238E27FC236}">
                <a16:creationId xmlns:a16="http://schemas.microsoft.com/office/drawing/2014/main" id="{823478CC-BE14-0DF2-96FB-CFEB1981CF73}"/>
              </a:ext>
            </a:extLst>
          </p:cNvPr>
          <p:cNvPicPr>
            <a:picLocks noChangeAspect="1"/>
          </p:cNvPicPr>
          <p:nvPr/>
        </p:nvPicPr>
        <p:blipFill>
          <a:blip r:embed="rId2"/>
          <a:stretch>
            <a:fillRect/>
          </a:stretch>
        </p:blipFill>
        <p:spPr>
          <a:xfrm>
            <a:off x="7315200" y="26973"/>
            <a:ext cx="1743607" cy="1249788"/>
          </a:xfrm>
          <a:prstGeom prst="rect">
            <a:avLst/>
          </a:prstGeom>
        </p:spPr>
      </p:pic>
    </p:spTree>
    <p:extLst>
      <p:ext uri="{BB962C8B-B14F-4D97-AF65-F5344CB8AC3E}">
        <p14:creationId xmlns:p14="http://schemas.microsoft.com/office/powerpoint/2010/main" val="945806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735BD3DF-DA99-4BB5-9957-E3EE3B98F042}"/>
              </a:ext>
            </a:extLst>
          </p:cNvPr>
          <p:cNvSpPr>
            <a:spLocks noGrp="1" noChangeArrowheads="1"/>
          </p:cNvSpPr>
          <p:nvPr>
            <p:ph type="title"/>
          </p:nvPr>
        </p:nvSpPr>
        <p:spPr>
          <a:xfrm>
            <a:off x="1657350" y="228600"/>
            <a:ext cx="5829300" cy="685800"/>
          </a:xfrm>
        </p:spPr>
        <p:txBody>
          <a:bodyPr/>
          <a:lstStyle/>
          <a:p>
            <a:pPr algn="ctr" eaLnBrk="1" hangingPunct="1"/>
            <a:r>
              <a:rPr lang="en-US" altLang="en-US" sz="3600" dirty="0">
                <a:effectLst>
                  <a:outerShdw blurRad="38100" dist="38100" dir="2700000" algn="tl">
                    <a:srgbClr val="000000">
                      <a:alpha val="43137"/>
                    </a:srgbClr>
                  </a:outerShdw>
                </a:effectLst>
              </a:rPr>
              <a:t>Depravación Total</a:t>
            </a:r>
          </a:p>
        </p:txBody>
      </p:sp>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914400" y="932607"/>
            <a:ext cx="7627143" cy="5181600"/>
          </a:xfrm>
        </p:spPr>
        <p:txBody>
          <a:bodyPr/>
          <a:lstStyle/>
          <a:p>
            <a:pPr marL="457200" indent="-457200" eaLnBrk="1" hangingPunct="1">
              <a:spcBef>
                <a:spcPts val="0"/>
              </a:spcBef>
              <a:spcAft>
                <a:spcPts val="1350"/>
              </a:spcAft>
            </a:pPr>
            <a:r>
              <a:rPr lang="es-CO" altLang="en-US" dirty="0">
                <a:effectLst>
                  <a:outerShdw blurRad="38100" dist="38100" dir="2700000" algn="tl">
                    <a:srgbClr val="000000">
                      <a:alpha val="43137"/>
                    </a:srgbClr>
                  </a:outerShdw>
                </a:effectLst>
              </a:rPr>
              <a:t>Lo que la depravación total </a:t>
            </a:r>
            <a:r>
              <a:rPr lang="es-CO" altLang="en-US" b="1" u="sng" dirty="0">
                <a:solidFill>
                  <a:srgbClr val="FFFFCC"/>
                </a:solidFill>
                <a:effectLst>
                  <a:outerShdw blurRad="38100" dist="38100" dir="2700000" algn="tl">
                    <a:srgbClr val="000000">
                      <a:alpha val="43137"/>
                    </a:srgbClr>
                  </a:outerShdw>
                </a:effectLst>
              </a:rPr>
              <a:t>no es</a:t>
            </a:r>
            <a:r>
              <a:rPr lang="es-CO" altLang="en-US" dirty="0">
                <a:effectLst>
                  <a:outerShdw blurRad="38100" dist="38100" dir="2700000" algn="tl">
                    <a:srgbClr val="000000">
                      <a:alpha val="43137"/>
                    </a:srgbClr>
                  </a:outerShdw>
                </a:effectLst>
              </a:rPr>
              <a:t>:</a:t>
            </a:r>
          </a:p>
          <a:p>
            <a:pPr marL="457200" indent="-457200" eaLnBrk="1" hangingPunct="1">
              <a:spcBef>
                <a:spcPts val="0"/>
              </a:spcBef>
              <a:spcAft>
                <a:spcPts val="1350"/>
              </a:spcAft>
            </a:pPr>
            <a:r>
              <a:rPr lang="es-CO" altLang="en-US" dirty="0">
                <a:effectLst>
                  <a:outerShdw blurRad="38100" dist="38100" dir="2700000" algn="tl">
                    <a:srgbClr val="000000">
                      <a:alpha val="43137"/>
                    </a:srgbClr>
                  </a:outerShdw>
                </a:effectLst>
              </a:rPr>
              <a:t>El hombre es tan malvado como puede ser y se entrega a todos los pecados posibles</a:t>
            </a:r>
          </a:p>
          <a:p>
            <a:pPr marL="457200" indent="-457200" eaLnBrk="1" hangingPunct="1">
              <a:spcBef>
                <a:spcPts val="0"/>
              </a:spcBef>
              <a:spcAft>
                <a:spcPts val="1350"/>
              </a:spcAft>
            </a:pPr>
            <a:r>
              <a:rPr lang="es-CO" altLang="en-US" dirty="0">
                <a:effectLst>
                  <a:outerShdw blurRad="38100" dist="38100" dir="2700000" algn="tl">
                    <a:srgbClr val="000000">
                      <a:alpha val="43137"/>
                    </a:srgbClr>
                  </a:outerShdw>
                </a:effectLst>
              </a:rPr>
              <a:t>El hombre es incapaz de hacer cosas buenas</a:t>
            </a:r>
            <a:endParaRPr lang="en-US" altLang="en-US" dirty="0">
              <a:effectLst>
                <a:outerShdw blurRad="38100" dist="38100" dir="2700000" algn="tl">
                  <a:srgbClr val="000000">
                    <a:alpha val="43137"/>
                  </a:srgbClr>
                </a:outerShdw>
              </a:effectLst>
            </a:endParaRPr>
          </a:p>
          <a:p>
            <a:pPr marL="1371600" lvl="2" indent="-450850" eaLnBrk="1" hangingPunct="1">
              <a:spcBef>
                <a:spcPts val="0"/>
              </a:spcBef>
              <a:spcAft>
                <a:spcPts val="1350"/>
              </a:spcAft>
            </a:pPr>
            <a:r>
              <a:rPr lang="en-US" altLang="en-US" sz="2800" dirty="0">
                <a:effectLst>
                  <a:outerShdw blurRad="38100" dist="38100" dir="2700000" algn="tl">
                    <a:srgbClr val="000000">
                      <a:alpha val="43137"/>
                    </a:srgbClr>
                  </a:outerShdw>
                </a:effectLst>
              </a:rPr>
              <a:t>Gén. 3:22</a:t>
            </a:r>
          </a:p>
          <a:p>
            <a:pPr marL="1371600" lvl="2" indent="-450850" eaLnBrk="1" hangingPunct="1">
              <a:spcBef>
                <a:spcPts val="0"/>
              </a:spcBef>
              <a:spcAft>
                <a:spcPts val="1350"/>
              </a:spcAft>
            </a:pPr>
            <a:r>
              <a:rPr lang="en-US" altLang="en-US" sz="2800" dirty="0">
                <a:effectLst>
                  <a:outerShdw blurRad="38100" dist="38100" dir="2700000" algn="tl">
                    <a:srgbClr val="000000">
                      <a:alpha val="43137"/>
                    </a:srgbClr>
                  </a:outerShdw>
                </a:effectLst>
              </a:rPr>
              <a:t>Mat. 7:11</a:t>
            </a:r>
          </a:p>
          <a:p>
            <a:pPr marL="1371600" lvl="2" indent="-450850" eaLnBrk="1" hangingPunct="1">
              <a:spcBef>
                <a:spcPts val="0"/>
              </a:spcBef>
              <a:spcAft>
                <a:spcPts val="1350"/>
              </a:spcAft>
            </a:pPr>
            <a:r>
              <a:rPr lang="en-US" altLang="en-US" sz="2800" dirty="0">
                <a:effectLst>
                  <a:outerShdw blurRad="38100" dist="38100" dir="2700000" algn="tl">
                    <a:srgbClr val="000000">
                      <a:alpha val="43137"/>
                    </a:srgbClr>
                  </a:outerShdw>
                </a:effectLst>
              </a:rPr>
              <a:t>Hechos 10:1-2</a:t>
            </a:r>
          </a:p>
          <a:p>
            <a:pPr marL="1371600" lvl="2" indent="-450850" eaLnBrk="1" hangingPunct="1">
              <a:spcBef>
                <a:spcPts val="0"/>
              </a:spcBef>
              <a:spcAft>
                <a:spcPts val="1350"/>
              </a:spcAft>
            </a:pPr>
            <a:r>
              <a:rPr lang="en-US" altLang="en-US" sz="2800" dirty="0">
                <a:effectLst>
                  <a:outerShdw blurRad="38100" dist="38100" dir="2700000" algn="tl">
                    <a:srgbClr val="000000">
                      <a:alpha val="43137"/>
                    </a:srgbClr>
                  </a:outerShdw>
                </a:effectLst>
              </a:rPr>
              <a:t>Rom. 2:14-15</a:t>
            </a:r>
          </a:p>
        </p:txBody>
      </p:sp>
      <p:pic>
        <p:nvPicPr>
          <p:cNvPr id="4" name="Picture 2">
            <a:extLst>
              <a:ext uri="{FF2B5EF4-FFF2-40B4-BE49-F238E27FC236}">
                <a16:creationId xmlns:a16="http://schemas.microsoft.com/office/drawing/2014/main" id="{FF9F2589-EB7D-46D5-9893-F9CE0571678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26" y="45720"/>
            <a:ext cx="779562"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258402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508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Génesis 3:22</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400" dirty="0">
                <a:effectLst>
                  <a:outerShdw blurRad="38100" dist="38100" dir="2700000" algn="tl">
                    <a:srgbClr val="000000">
                      <a:alpha val="43137"/>
                    </a:srgbClr>
                  </a:outerShdw>
                </a:effectLst>
                <a:latin typeface="Calibri" panose="020F0502020204030204" pitchFamily="34" charset="0"/>
              </a:rPr>
              <a:t>Entonces el Señor Dios dijo: «Ahora </a:t>
            </a:r>
            <a:r>
              <a:rPr lang="es-CO" sz="3400" b="1" u="sng" dirty="0">
                <a:solidFill>
                  <a:srgbClr val="FFFFCC"/>
                </a:solidFill>
                <a:effectLst>
                  <a:outerShdw blurRad="38100" dist="38100" dir="2700000" algn="tl">
                    <a:srgbClr val="000000">
                      <a:alpha val="43137"/>
                    </a:srgbClr>
                  </a:outerShdw>
                </a:effectLst>
                <a:latin typeface="Calibri" panose="020F0502020204030204" pitchFamily="34" charset="0"/>
              </a:rPr>
              <a:t>el hombre ha venido a ser como uno de Nosotros, conociendo ellos el bien y el mal</a:t>
            </a:r>
            <a:r>
              <a:rPr lang="es-CO" sz="3400" dirty="0">
                <a:effectLst>
                  <a:outerShdw blurRad="38100" dist="38100" dir="2700000" algn="tl">
                    <a:srgbClr val="000000">
                      <a:alpha val="43137"/>
                    </a:srgbClr>
                  </a:outerShdw>
                </a:effectLst>
                <a:latin typeface="Calibri" panose="020F0502020204030204" pitchFamily="34" charset="0"/>
              </a:rPr>
              <a:t>. Cuidado ahora, no vaya a extender su mano y tome también del árbol de la vida, y coma y viva para siempre».</a:t>
            </a:r>
            <a:endParaRPr lang="en-US" altLang="en-US" sz="3400" dirty="0">
              <a:effectLst>
                <a:outerShdw blurRad="38100" dist="38100" dir="2700000" algn="tl">
                  <a:srgbClr val="000000">
                    <a:alpha val="43137"/>
                  </a:srgbClr>
                </a:outerShdw>
              </a:effectLst>
              <a:latin typeface="Calibri" panose="020F0502020204030204" pitchFamily="34" charset="0"/>
            </a:endParaRPr>
          </a:p>
        </p:txBody>
      </p:sp>
      <p:pic>
        <p:nvPicPr>
          <p:cNvPr id="4" name="Picture 3">
            <a:extLst>
              <a:ext uri="{FF2B5EF4-FFF2-40B4-BE49-F238E27FC236}">
                <a16:creationId xmlns:a16="http://schemas.microsoft.com/office/drawing/2014/main" id="{1C360FCB-D60F-40BB-8DDE-BADB2D2A773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05600" y="2971800"/>
            <a:ext cx="1981200" cy="1981200"/>
          </a:xfrm>
          <a:prstGeom prst="rect">
            <a:avLst/>
          </a:prstGeom>
          <a:ln>
            <a:solidFill>
              <a:srgbClr val="FFFF00"/>
            </a:solidFill>
          </a:ln>
          <a:effectLst>
            <a:glow rad="101600">
              <a:srgbClr val="FFFFCC">
                <a:alpha val="60000"/>
              </a:srgbClr>
            </a:glow>
          </a:effectLst>
        </p:spPr>
      </p:pic>
    </p:spTree>
    <p:extLst>
      <p:ext uri="{BB962C8B-B14F-4D97-AF65-F5344CB8AC3E}">
        <p14:creationId xmlns:p14="http://schemas.microsoft.com/office/powerpoint/2010/main" val="3345217166"/>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Mateo 7:11</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600" dirty="0">
                <a:latin typeface="Calibri" panose="020F0502020204030204" pitchFamily="34" charset="0"/>
                <a:cs typeface="Calibri" panose="020F0502020204030204" pitchFamily="34" charset="0"/>
              </a:rPr>
              <a:t>Pues </a:t>
            </a:r>
            <a:r>
              <a:rPr lang="es-CO" sz="3600" b="1" u="sng" dirty="0">
                <a:solidFill>
                  <a:srgbClr val="FFFFCC"/>
                </a:solidFill>
                <a:latin typeface="Calibri" panose="020F0502020204030204" pitchFamily="34" charset="0"/>
                <a:cs typeface="Calibri" panose="020F0502020204030204" pitchFamily="34" charset="0"/>
              </a:rPr>
              <a:t>si ustedes, siendo malos, saben dar buenas dádivas a sus hijos</a:t>
            </a:r>
            <a:r>
              <a:rPr lang="es-CO" sz="3600" dirty="0">
                <a:latin typeface="Calibri" panose="020F0502020204030204" pitchFamily="34" charset="0"/>
                <a:cs typeface="Calibri" panose="020F0502020204030204" pitchFamily="34" charset="0"/>
              </a:rPr>
              <a:t>, ¿cuánto más su Padre que está en los cielos dará cosas buenas a los que le piden?</a:t>
            </a:r>
            <a:endPar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9AA54842-3454-4053-9D55-5B908FF619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08960" y="3048000"/>
            <a:ext cx="2926080" cy="1828800"/>
          </a:xfrm>
          <a:prstGeom prst="rect">
            <a:avLst/>
          </a:prstGeom>
        </p:spPr>
      </p:pic>
    </p:spTree>
    <p:extLst>
      <p:ext uri="{BB962C8B-B14F-4D97-AF65-F5344CB8AC3E}">
        <p14:creationId xmlns:p14="http://schemas.microsoft.com/office/powerpoint/2010/main" val="2972973973"/>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4739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Romanos 2:14-15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n-US" b="1" baseline="30000" dirty="0"/>
              <a:t>14 </a:t>
            </a:r>
            <a:r>
              <a:rPr lang="es-CO" sz="3600" dirty="0">
                <a:effectLst>
                  <a:outerShdw blurRad="38100" dist="38100" dir="2700000" algn="tl">
                    <a:srgbClr val="000000">
                      <a:alpha val="43137"/>
                    </a:srgbClr>
                  </a:outerShdw>
                </a:effectLst>
                <a:latin typeface="Calibri" panose="020F0502020204030204" pitchFamily="34" charset="0"/>
              </a:rPr>
              <a:t>Porque cuando los gentiles, que no tienen la ley,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cumplen por instinto los dictados de la ley</a:t>
            </a:r>
            <a:r>
              <a:rPr lang="es-CO" sz="3600" dirty="0">
                <a:effectLst>
                  <a:outerShdw blurRad="38100" dist="38100" dir="2700000" algn="tl">
                    <a:srgbClr val="000000">
                      <a:alpha val="43137"/>
                    </a:srgbClr>
                  </a:outerShdw>
                </a:effectLst>
                <a:latin typeface="Calibri" panose="020F0502020204030204" pitchFamily="34" charset="0"/>
              </a:rPr>
              <a:t>, ellos, no teniendo la ley, son una ley para sí mismos. 15 Porque muestran la obra de la ley escrita en sus corazones,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su conciencia</a:t>
            </a:r>
            <a:r>
              <a:rPr lang="es-CO" sz="3600" dirty="0">
                <a:effectLst>
                  <a:outerShdw blurRad="38100" dist="38100" dir="2700000" algn="tl">
                    <a:srgbClr val="000000">
                      <a:alpha val="43137"/>
                    </a:srgbClr>
                  </a:outerShdw>
                </a:effectLst>
                <a:latin typeface="Calibri" panose="020F0502020204030204" pitchFamily="34" charset="0"/>
              </a:rPr>
              <a:t> dando testimonio, y sus pensamientos acusándolos unas veces y otras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defendiéndolos</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949176382"/>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0" y="1103895"/>
            <a:ext cx="9144000" cy="5532967"/>
          </a:xfrm>
          <a:prstGeom prst="rect">
            <a:avLst/>
          </a:prstGeom>
          <a:noFill/>
          <a:ln w="9525">
            <a:noFill/>
            <a:miter lim="800000"/>
            <a:headEnd/>
            <a:tailEnd/>
          </a:ln>
          <a:effectLst/>
        </p:spPr>
        <p:txBody>
          <a:bodyPr/>
          <a:lstStyle/>
          <a:p>
            <a:pPr algn="just"/>
            <a:r>
              <a:rPr lang="en-US" sz="2600" dirty="0">
                <a:latin typeface="Calibri" panose="020F0502020204030204" pitchFamily="34" charset="0"/>
                <a:cs typeface="Calibri" panose="020F0502020204030204" pitchFamily="34" charset="0"/>
              </a:rPr>
              <a:t>“</a:t>
            </a:r>
            <a:r>
              <a:rPr lang="es-CO" dirty="0">
                <a:latin typeface="Calibri" panose="020F0502020204030204" pitchFamily="34" charset="0"/>
                <a:cs typeface="Calibri" panose="020F0502020204030204" pitchFamily="34" charset="0"/>
              </a:rPr>
              <a:t>Las Escrituras hablan de la naturaleza humana como totalmente depravada. Sin embargo, la doctrina de la “depravación total” se malinterpreta y se interpreta erróneamente con facilidad. Desde un punto de vista negativo, es importante saber tanto lo que no significa como lo que sí significa. </a:t>
            </a:r>
            <a:r>
              <a:rPr lang="es-CO" b="1" u="sng" dirty="0">
                <a:solidFill>
                  <a:srgbClr val="FFFFCC"/>
                </a:solidFill>
                <a:latin typeface="Calibri" panose="020F0502020204030204" pitchFamily="34" charset="0"/>
                <a:cs typeface="Calibri" panose="020F0502020204030204" pitchFamily="34" charset="0"/>
              </a:rPr>
              <a:t>Esto no quiere decir que todo pecador esté desprovisto de toda cualidad agradable a los hombres; que cometa, o esté inclinado a cometer, toda forma de pecado; o que esté tan amargamente opuesto a Dios como le sea posible estarlo</a:t>
            </a:r>
            <a:r>
              <a:rPr lang="es-CO" dirty="0">
                <a:latin typeface="Calibri" panose="020F0502020204030204" pitchFamily="34" charset="0"/>
                <a:cs typeface="Calibri" panose="020F0502020204030204" pitchFamily="34" charset="0"/>
              </a:rPr>
              <a:t>. Jesús reconoció la existencia de cualidades agradables en algunos individuos (Marcos 10:21); dijo que los escribas y fariseos hacían algunas de las cosas que Dios demandaba (Mateo 23:23); Pablo afirmó que algunos gentiles “hacen por naturaleza lo que es de la ley” (Romanos 2:14); Dios le dijo a Abraham que la iniquidad de los amorreos llegaría a ser mayor (Génesis 15:16); y Pablo dice que “los hombres malos y los impostores irán de mal en peor” (2 Timoteo 3:13)</a:t>
            </a:r>
            <a:r>
              <a:rPr lang="en-US" dirty="0">
                <a:latin typeface="Calibri" panose="020F0502020204030204" pitchFamily="34" charset="0"/>
                <a:cs typeface="Calibri" panose="020F0502020204030204" pitchFamily="34" charset="0"/>
              </a:rPr>
              <a:t>.”</a:t>
            </a:r>
          </a:p>
        </p:txBody>
      </p:sp>
      <p:sp>
        <p:nvSpPr>
          <p:cNvPr id="6" name="Rectangle 2"/>
          <p:cNvSpPr>
            <a:spLocks noChangeArrowheads="1"/>
          </p:cNvSpPr>
          <p:nvPr/>
        </p:nvSpPr>
        <p:spPr bwMode="auto">
          <a:xfrm>
            <a:off x="1701816" y="221138"/>
            <a:ext cx="5740368" cy="882758"/>
          </a:xfrm>
          <a:prstGeom prst="rect">
            <a:avLst/>
          </a:prstGeom>
          <a:noFill/>
          <a:ln w="9525">
            <a:noFill/>
            <a:miter lim="800000"/>
            <a:headEnd/>
            <a:tailEnd/>
          </a:ln>
          <a:effectLst/>
        </p:spPr>
        <p:txBody>
          <a:bodyPr anchor="ctr"/>
          <a:lstStyle/>
          <a:p>
            <a:pPr algn="ctr">
              <a:spcAft>
                <a:spcPts val="450"/>
              </a:spcAft>
              <a:defRPr/>
            </a:pPr>
            <a:r>
              <a:rPr lang="en-US" sz="3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Henry Clarence Thiessen </a:t>
            </a:r>
          </a:p>
          <a:p>
            <a:pPr lvl="0" algn="ctr"/>
            <a:r>
              <a:rPr lang="en-US" sz="1350" i="1" dirty="0">
                <a:solidFill>
                  <a:srgbClr val="FFFFFF"/>
                </a:solidFill>
                <a:latin typeface="Calibri" panose="020F0502020204030204" pitchFamily="34" charset="0"/>
                <a:cs typeface="Calibri" panose="020F0502020204030204" pitchFamily="34" charset="0"/>
              </a:rPr>
              <a:t>Lectures in Systematic Theology</a:t>
            </a:r>
            <a:r>
              <a:rPr lang="en-US" sz="1350" dirty="0">
                <a:solidFill>
                  <a:srgbClr val="FFFFFF"/>
                </a:solidFill>
                <a:latin typeface="Calibri" panose="020F0502020204030204" pitchFamily="34" charset="0"/>
                <a:cs typeface="Calibri" panose="020F0502020204030204" pitchFamily="34" charset="0"/>
              </a:rPr>
              <a:t>, rev. ed. (Grand Rapids: Eerdmans, 1979), 191.</a:t>
            </a:r>
            <a:endParaRPr lang="en-US" sz="21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p:txBody>
      </p:sp>
    </p:spTree>
    <p:extLst>
      <p:ext uri="{BB962C8B-B14F-4D97-AF65-F5344CB8AC3E}">
        <p14:creationId xmlns:p14="http://schemas.microsoft.com/office/powerpoint/2010/main" val="3438295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0" y="1143000"/>
            <a:ext cx="9144000" cy="5334000"/>
          </a:xfrm>
        </p:spPr>
        <p:txBody>
          <a:bodyPr/>
          <a:lstStyle/>
          <a:p>
            <a:pPr marL="457200" indent="-457200" eaLnBrk="1" hangingPunct="1">
              <a:lnSpc>
                <a:spcPct val="90000"/>
              </a:lnSpc>
              <a:spcBef>
                <a:spcPts val="0"/>
              </a:spcBef>
              <a:spcAft>
                <a:spcPts val="1350"/>
              </a:spcAft>
            </a:pPr>
            <a:r>
              <a:rPr lang="es-CO" altLang="en-US" dirty="0">
                <a:effectLst>
                  <a:outerShdw blurRad="38100" dist="38100" dir="2700000" algn="tl">
                    <a:srgbClr val="000000">
                      <a:alpha val="43137"/>
                    </a:srgbClr>
                  </a:outerShdw>
                </a:effectLst>
              </a:rPr>
              <a:t>La depravación total </a:t>
            </a:r>
            <a:r>
              <a:rPr lang="es-CO" altLang="en-US" b="1" u="sng" dirty="0">
                <a:solidFill>
                  <a:srgbClr val="FFFFCC"/>
                </a:solidFill>
                <a:effectLst>
                  <a:outerShdw blurRad="38100" dist="38100" dir="2700000" algn="tl">
                    <a:srgbClr val="000000">
                      <a:alpha val="43137"/>
                    </a:srgbClr>
                  </a:outerShdw>
                </a:effectLst>
              </a:rPr>
              <a:t>es</a:t>
            </a:r>
            <a:r>
              <a:rPr lang="en-US" altLang="en-US" dirty="0">
                <a:effectLst>
                  <a:outerShdw blurRad="38100" dist="38100" dir="2700000" algn="tl">
                    <a:srgbClr val="000000">
                      <a:alpha val="43137"/>
                    </a:srgbClr>
                  </a:outerShdw>
                </a:effectLst>
              </a:rPr>
              <a:t>:</a:t>
            </a:r>
          </a:p>
          <a:p>
            <a:pPr marL="914400" lvl="1" indent="-487363" eaLnBrk="1" hangingPunct="1">
              <a:lnSpc>
                <a:spcPct val="90000"/>
              </a:lnSpc>
              <a:spcBef>
                <a:spcPts val="0"/>
              </a:spcBef>
              <a:spcAft>
                <a:spcPts val="1350"/>
              </a:spcAft>
            </a:pPr>
            <a:r>
              <a:rPr lang="es-CO" altLang="en-US" dirty="0">
                <a:effectLst>
                  <a:outerShdw blurRad="38100" dist="38100" dir="2700000" algn="tl">
                    <a:srgbClr val="000000">
                      <a:alpha val="43137"/>
                    </a:srgbClr>
                  </a:outerShdw>
                </a:effectLst>
              </a:rPr>
              <a:t>Cada área del ser humano está tocada por el pecado</a:t>
            </a:r>
            <a:endParaRPr lang="en-US" altLang="en-US" dirty="0">
              <a:effectLst>
                <a:outerShdw blurRad="38100" dist="38100" dir="2700000" algn="tl">
                  <a:srgbClr val="000000">
                    <a:alpha val="43137"/>
                  </a:srgbClr>
                </a:outerShdw>
              </a:effectLst>
            </a:endParaRPr>
          </a:p>
          <a:p>
            <a:pPr marL="1371600" lvl="2" indent="-450850" eaLnBrk="1" hangingPunct="1">
              <a:lnSpc>
                <a:spcPct val="90000"/>
              </a:lnSpc>
              <a:spcBef>
                <a:spcPts val="0"/>
              </a:spcBef>
              <a:spcAft>
                <a:spcPts val="1350"/>
              </a:spcAft>
            </a:pPr>
            <a:r>
              <a:rPr lang="en-US" altLang="en-US" sz="3000" dirty="0">
                <a:effectLst>
                  <a:outerShdw blurRad="38100" dist="38100" dir="2700000" algn="tl">
                    <a:srgbClr val="000000">
                      <a:alpha val="43137"/>
                    </a:srgbClr>
                  </a:outerShdw>
                </a:effectLst>
              </a:rPr>
              <a:t>Intelecto (Prov. 3:5-6; 14:12; 2 Cor. 4:4; Rom. 3:11a)</a:t>
            </a:r>
          </a:p>
          <a:p>
            <a:pPr marL="1371600" lvl="2" indent="-450850" eaLnBrk="1" hangingPunct="1">
              <a:lnSpc>
                <a:spcPct val="90000"/>
              </a:lnSpc>
              <a:spcBef>
                <a:spcPts val="0"/>
              </a:spcBef>
              <a:spcAft>
                <a:spcPts val="1350"/>
              </a:spcAft>
            </a:pPr>
            <a:r>
              <a:rPr lang="en-US" altLang="en-US" sz="3000" dirty="0">
                <a:effectLst>
                  <a:outerShdw blurRad="38100" dist="38100" dir="2700000" algn="tl">
                    <a:srgbClr val="000000">
                      <a:alpha val="43137"/>
                    </a:srgbClr>
                  </a:outerShdw>
                </a:effectLst>
              </a:rPr>
              <a:t>Conciencia (1 Tim 4:2)</a:t>
            </a:r>
          </a:p>
          <a:p>
            <a:pPr marL="1371600" lvl="2" indent="-450850" eaLnBrk="1" hangingPunct="1">
              <a:lnSpc>
                <a:spcPct val="90000"/>
              </a:lnSpc>
              <a:spcBef>
                <a:spcPts val="0"/>
              </a:spcBef>
              <a:spcAft>
                <a:spcPts val="1350"/>
              </a:spcAft>
            </a:pPr>
            <a:r>
              <a:rPr lang="en-US" altLang="en-US" sz="3000" dirty="0">
                <a:effectLst>
                  <a:outerShdw blurRad="38100" dist="38100" dir="2700000" algn="tl">
                    <a:srgbClr val="000000">
                      <a:alpha val="43137"/>
                    </a:srgbClr>
                  </a:outerShdw>
                </a:effectLst>
              </a:rPr>
              <a:t>Voluntad (Rom 1:28; 3:11b)</a:t>
            </a:r>
          </a:p>
          <a:p>
            <a:pPr marL="1371600" lvl="2" indent="-450850" eaLnBrk="1" hangingPunct="1">
              <a:lnSpc>
                <a:spcPct val="90000"/>
              </a:lnSpc>
              <a:spcBef>
                <a:spcPts val="0"/>
              </a:spcBef>
              <a:spcAft>
                <a:spcPts val="1350"/>
              </a:spcAft>
            </a:pPr>
            <a:r>
              <a:rPr lang="en-US" altLang="en-US" sz="3000" dirty="0">
                <a:effectLst>
                  <a:outerShdw blurRad="38100" dist="38100" dir="2700000" algn="tl">
                    <a:srgbClr val="000000">
                      <a:alpha val="43137"/>
                    </a:srgbClr>
                  </a:outerShdw>
                </a:effectLst>
              </a:rPr>
              <a:t>Obras (Rom. 3:12)</a:t>
            </a:r>
          </a:p>
          <a:p>
            <a:pPr marL="1371600" lvl="2" indent="-450850" eaLnBrk="1" hangingPunct="1">
              <a:lnSpc>
                <a:spcPct val="90000"/>
              </a:lnSpc>
              <a:spcBef>
                <a:spcPts val="0"/>
              </a:spcBef>
              <a:spcAft>
                <a:spcPts val="1350"/>
              </a:spcAft>
            </a:pPr>
            <a:r>
              <a:rPr lang="en-US" altLang="en-US" sz="3000" dirty="0">
                <a:effectLst>
                  <a:outerShdw blurRad="38100" dist="38100" dir="2700000" algn="tl">
                    <a:srgbClr val="000000">
                      <a:alpha val="43137"/>
                    </a:srgbClr>
                  </a:outerShdw>
                </a:effectLst>
              </a:rPr>
              <a:t>Habla (Rom. 3:13-14)</a:t>
            </a:r>
          </a:p>
          <a:p>
            <a:pPr marL="1371600" lvl="2" indent="-450850" eaLnBrk="1" hangingPunct="1">
              <a:lnSpc>
                <a:spcPct val="90000"/>
              </a:lnSpc>
              <a:spcBef>
                <a:spcPts val="0"/>
              </a:spcBef>
              <a:spcAft>
                <a:spcPts val="1350"/>
              </a:spcAft>
            </a:pPr>
            <a:r>
              <a:rPr lang="en-US" altLang="en-US" sz="3000" dirty="0">
                <a:effectLst>
                  <a:outerShdw blurRad="38100" dist="38100" dir="2700000" algn="tl">
                    <a:srgbClr val="000000">
                      <a:alpha val="43137"/>
                    </a:srgbClr>
                  </a:outerShdw>
                </a:effectLst>
              </a:rPr>
              <a:t>Pies (Rom. 3:15)</a:t>
            </a:r>
          </a:p>
        </p:txBody>
      </p:sp>
      <p:pic>
        <p:nvPicPr>
          <p:cNvPr id="5" name="Picture 2">
            <a:extLst>
              <a:ext uri="{FF2B5EF4-FFF2-40B4-BE49-F238E27FC236}">
                <a16:creationId xmlns:a16="http://schemas.microsoft.com/office/drawing/2014/main" id="{7CDB28EB-8DBC-40C2-AE34-65A1103319C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26" y="45720"/>
            <a:ext cx="779562" cy="914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F031699F-8B76-45AB-A202-F2EF6E533B0F}"/>
              </a:ext>
            </a:extLst>
          </p:cNvPr>
          <p:cNvSpPr>
            <a:spLocks noGrp="1" noChangeArrowheads="1"/>
          </p:cNvSpPr>
          <p:nvPr>
            <p:ph type="title"/>
          </p:nvPr>
        </p:nvSpPr>
        <p:spPr>
          <a:xfrm>
            <a:off x="1657350" y="228600"/>
            <a:ext cx="5829300" cy="685800"/>
          </a:xfrm>
        </p:spPr>
        <p:txBody>
          <a:bodyPr/>
          <a:lstStyle/>
          <a:p>
            <a:pPr algn="ctr" eaLnBrk="1" hangingPunct="1"/>
            <a:r>
              <a:rPr lang="en-US" altLang="en-US" sz="3600" dirty="0">
                <a:effectLst>
                  <a:outerShdw blurRad="38100" dist="38100" dir="2700000" algn="tl">
                    <a:srgbClr val="000000">
                      <a:alpha val="43137"/>
                    </a:srgbClr>
                  </a:outerShdw>
                </a:effectLst>
              </a:rPr>
              <a:t>Depravación Total</a:t>
            </a:r>
          </a:p>
        </p:txBody>
      </p:sp>
    </p:spTree>
    <p:extLst>
      <p:ext uri="{BB962C8B-B14F-4D97-AF65-F5344CB8AC3E}">
        <p14:creationId xmlns:p14="http://schemas.microsoft.com/office/powerpoint/2010/main" val="85979510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a:extLst>
              <a:ext uri="{FF2B5EF4-FFF2-40B4-BE49-F238E27FC236}">
                <a16:creationId xmlns:a16="http://schemas.microsoft.com/office/drawing/2014/main" id="{5F800F60-9144-4C4B-B5D7-B2FCB7457CFE}"/>
              </a:ext>
            </a:extLst>
          </p:cNvPr>
          <p:cNvSpPr>
            <a:spLocks noGrp="1" noChangeArrowheads="1"/>
          </p:cNvSpPr>
          <p:nvPr>
            <p:ph type="body" idx="1"/>
          </p:nvPr>
        </p:nvSpPr>
        <p:spPr>
          <a:xfrm>
            <a:off x="0" y="1143000"/>
            <a:ext cx="9144000" cy="4953000"/>
          </a:xfrm>
        </p:spPr>
        <p:txBody>
          <a:bodyPr/>
          <a:lstStyle/>
          <a:p>
            <a:pPr marL="457200" indent="-457200" eaLnBrk="1" hangingPunct="1">
              <a:lnSpc>
                <a:spcPct val="90000"/>
              </a:lnSpc>
              <a:spcBef>
                <a:spcPts val="0"/>
              </a:spcBef>
              <a:spcAft>
                <a:spcPts val="1350"/>
              </a:spcAft>
            </a:pPr>
            <a:r>
              <a:rPr lang="es-CO" altLang="en-US" dirty="0">
                <a:effectLst>
                  <a:outerShdw blurRad="38100" dist="38100" dir="2700000" algn="tl">
                    <a:srgbClr val="000000">
                      <a:alpha val="43137"/>
                    </a:srgbClr>
                  </a:outerShdw>
                </a:effectLst>
              </a:rPr>
              <a:t>La depravación total </a:t>
            </a:r>
            <a:r>
              <a:rPr lang="es-CO" altLang="en-US" b="1" u="sng" dirty="0">
                <a:solidFill>
                  <a:srgbClr val="FFFFCC"/>
                </a:solidFill>
                <a:effectLst>
                  <a:outerShdw blurRad="38100" dist="38100" dir="2700000" algn="tl">
                    <a:srgbClr val="000000">
                      <a:alpha val="43137"/>
                    </a:srgbClr>
                  </a:outerShdw>
                </a:effectLst>
              </a:rPr>
              <a:t>es</a:t>
            </a:r>
            <a:r>
              <a:rPr lang="en-US" altLang="en-US" dirty="0">
                <a:effectLst>
                  <a:outerShdw blurRad="38100" dist="38100" dir="2700000" algn="tl">
                    <a:srgbClr val="000000">
                      <a:alpha val="43137"/>
                    </a:srgbClr>
                  </a:outerShdw>
                </a:effectLst>
              </a:rPr>
              <a:t>:</a:t>
            </a:r>
          </a:p>
          <a:p>
            <a:pPr marL="914400" lvl="1" indent="-487363" eaLnBrk="1" hangingPunct="1">
              <a:lnSpc>
                <a:spcPct val="90000"/>
              </a:lnSpc>
              <a:spcBef>
                <a:spcPts val="0"/>
              </a:spcBef>
              <a:spcAft>
                <a:spcPts val="1350"/>
              </a:spcAft>
            </a:pPr>
            <a:r>
              <a:rPr lang="es-CO" altLang="en-US" dirty="0">
                <a:effectLst>
                  <a:outerShdw blurRad="38100" dist="38100" dir="2700000" algn="tl">
                    <a:srgbClr val="000000">
                      <a:alpha val="43137"/>
                    </a:srgbClr>
                  </a:outerShdw>
                </a:effectLst>
              </a:rPr>
              <a:t>Cada área del ser humano está tocada por el pecado</a:t>
            </a:r>
            <a:endParaRPr lang="en-US" altLang="en-US" dirty="0">
              <a:effectLst>
                <a:outerShdw blurRad="38100" dist="38100" dir="2700000" algn="tl">
                  <a:srgbClr val="000000">
                    <a:alpha val="43137"/>
                  </a:srgbClr>
                </a:outerShdw>
              </a:effectLst>
            </a:endParaRP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Corazón (Mar 7:21; Efs 4:18)</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Cuerpo (Gén 3:19; Rom. 8:23)</a:t>
            </a:r>
          </a:p>
          <a:p>
            <a:pPr marL="1371600" lvl="2" indent="-450850" eaLnBrk="1" hangingPunct="1">
              <a:lnSpc>
                <a:spcPct val="90000"/>
              </a:lnSpc>
              <a:spcBef>
                <a:spcPts val="0"/>
              </a:spcBef>
              <a:spcAft>
                <a:spcPts val="1350"/>
              </a:spcAft>
            </a:pPr>
            <a:r>
              <a:rPr lang="en-US" altLang="en-US" dirty="0">
                <a:effectLst>
                  <a:outerShdw blurRad="38100" dist="38100" dir="2700000" algn="tl">
                    <a:srgbClr val="000000">
                      <a:alpha val="43137"/>
                    </a:srgbClr>
                  </a:outerShdw>
                </a:effectLst>
              </a:rPr>
              <a:t>Ser total (Rom 1:18–3:20)</a:t>
            </a:r>
          </a:p>
          <a:p>
            <a:pPr marL="914400" lvl="1" indent="-487363" eaLnBrk="1" hangingPunct="1">
              <a:lnSpc>
                <a:spcPct val="90000"/>
              </a:lnSpc>
              <a:spcBef>
                <a:spcPts val="0"/>
              </a:spcBef>
              <a:spcAft>
                <a:spcPts val="1350"/>
              </a:spcAft>
            </a:pPr>
            <a:r>
              <a:rPr lang="es-CO" altLang="en-US" dirty="0">
                <a:effectLst>
                  <a:outerShdw blurRad="38100" dist="38100" dir="2700000" algn="tl">
                    <a:srgbClr val="000000">
                      <a:alpha val="43137"/>
                    </a:srgbClr>
                  </a:outerShdw>
                </a:effectLst>
              </a:rPr>
              <a:t>El hombre es incapaz de ganarse el favor de Dios </a:t>
            </a:r>
            <a:r>
              <a:rPr lang="en-US" altLang="en-US" dirty="0">
                <a:effectLst>
                  <a:outerShdw blurRad="38100" dist="38100" dir="2700000" algn="tl">
                    <a:srgbClr val="000000">
                      <a:alpha val="43137"/>
                    </a:srgbClr>
                  </a:outerShdw>
                </a:effectLst>
              </a:rPr>
              <a:t>(Isa 64:6; Es. 2:8-9)</a:t>
            </a:r>
          </a:p>
        </p:txBody>
      </p:sp>
      <p:pic>
        <p:nvPicPr>
          <p:cNvPr id="6" name="Picture 2">
            <a:extLst>
              <a:ext uri="{FF2B5EF4-FFF2-40B4-BE49-F238E27FC236}">
                <a16:creationId xmlns:a16="http://schemas.microsoft.com/office/drawing/2014/main" id="{31382661-0D39-4851-A453-BAFB3C00BB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126" y="45720"/>
            <a:ext cx="779562" cy="914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AD27B83D-04C7-4A47-905F-BA8CB36EA624}"/>
              </a:ext>
            </a:extLst>
          </p:cNvPr>
          <p:cNvSpPr>
            <a:spLocks noGrp="1" noChangeArrowheads="1"/>
          </p:cNvSpPr>
          <p:nvPr>
            <p:ph type="title"/>
          </p:nvPr>
        </p:nvSpPr>
        <p:spPr>
          <a:xfrm>
            <a:off x="1657350" y="228600"/>
            <a:ext cx="5829300" cy="685800"/>
          </a:xfrm>
        </p:spPr>
        <p:txBody>
          <a:bodyPr/>
          <a:lstStyle/>
          <a:p>
            <a:pPr algn="ctr" eaLnBrk="1" hangingPunct="1"/>
            <a:r>
              <a:rPr lang="en-US" altLang="en-US" sz="3600" dirty="0">
                <a:effectLst>
                  <a:outerShdw blurRad="38100" dist="38100" dir="2700000" algn="tl">
                    <a:srgbClr val="000000">
                      <a:alpha val="43137"/>
                    </a:srgbClr>
                  </a:outerShdw>
                </a:effectLst>
              </a:rPr>
              <a:t>Depravación Total</a:t>
            </a:r>
          </a:p>
        </p:txBody>
      </p:sp>
    </p:spTree>
    <p:extLst>
      <p:ext uri="{BB962C8B-B14F-4D97-AF65-F5344CB8AC3E}">
        <p14:creationId xmlns:p14="http://schemas.microsoft.com/office/powerpoint/2010/main" val="2792628485"/>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6045B-2BCD-551A-E772-EC0EACCB360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7510B8A-B7CA-37A2-D11B-88121CD84ED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a:extLst>
              <a:ext uri="{FF2B5EF4-FFF2-40B4-BE49-F238E27FC236}">
                <a16:creationId xmlns:a16="http://schemas.microsoft.com/office/drawing/2014/main" id="{05E3D046-D130-4750-67E0-CF181684F838}"/>
              </a:ext>
            </a:extLst>
          </p:cNvPr>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»Pondré enemistad</a:t>
            </a:r>
          </a:p>
          <a:p>
            <a:pPr algn="just"/>
            <a:r>
              <a:rPr lang="es-CO" sz="3600" dirty="0">
                <a:effectLst>
                  <a:outerShdw blurRad="38100" dist="38100" dir="2700000" algn="tl">
                    <a:srgbClr val="000000">
                      <a:alpha val="43137"/>
                    </a:srgbClr>
                  </a:outerShdw>
                </a:effectLst>
                <a:latin typeface="Calibri" panose="020F0502020204030204" pitchFamily="34" charset="0"/>
              </a:rPr>
              <a:t>Entre tú y la mujer,</a:t>
            </a:r>
          </a:p>
          <a:p>
            <a:pPr algn="just"/>
            <a:r>
              <a:rPr lang="es-CO" sz="3600" dirty="0">
                <a:effectLst>
                  <a:outerShdw blurRad="38100" dist="38100" dir="2700000" algn="tl">
                    <a:srgbClr val="000000">
                      <a:alpha val="43137"/>
                    </a:srgbClr>
                  </a:outerShdw>
                </a:effectLst>
                <a:latin typeface="Calibri" panose="020F0502020204030204" pitchFamily="34" charset="0"/>
              </a:rPr>
              <a:t>Y entre tu simiente y su simiente;</a:t>
            </a:r>
          </a:p>
          <a:p>
            <a:pPr algn="just"/>
            <a:r>
              <a:rPr lang="es-CO" sz="3600" dirty="0">
                <a:effectLst>
                  <a:outerShdw blurRad="38100" dist="38100" dir="2700000" algn="tl">
                    <a:srgbClr val="000000">
                      <a:alpha val="43137"/>
                    </a:srgbClr>
                  </a:outerShdw>
                </a:effectLst>
                <a:latin typeface="Calibri" panose="020F0502020204030204" pitchFamily="34" charset="0"/>
              </a:rPr>
              <a:t>Él te herirá en la cabeza,</a:t>
            </a:r>
          </a:p>
          <a:p>
            <a:pPr algn="just"/>
            <a:r>
              <a:rPr lang="es-CO" sz="3600" dirty="0">
                <a:effectLst>
                  <a:outerShdw blurRad="38100" dist="38100" dir="2700000" algn="tl">
                    <a:srgbClr val="000000">
                      <a:alpha val="43137"/>
                    </a:srgbClr>
                  </a:outerShdw>
                </a:effectLst>
                <a:latin typeface="Calibri" panose="020F0502020204030204" pitchFamily="34" charset="0"/>
              </a:rPr>
              <a:t>Y tú lo herirás en el talón».</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2" name="Picture 1">
            <a:extLst>
              <a:ext uri="{FF2B5EF4-FFF2-40B4-BE49-F238E27FC236}">
                <a16:creationId xmlns:a16="http://schemas.microsoft.com/office/drawing/2014/main" id="{BAEF4745-9FDE-E5A8-B85D-387F864A316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58000" y="1371600"/>
            <a:ext cx="1755648" cy="1828800"/>
          </a:xfrm>
          <a:prstGeom prst="rect">
            <a:avLst/>
          </a:prstGeom>
        </p:spPr>
      </p:pic>
    </p:spTree>
    <p:extLst>
      <p:ext uri="{BB962C8B-B14F-4D97-AF65-F5344CB8AC3E}">
        <p14:creationId xmlns:p14="http://schemas.microsoft.com/office/powerpoint/2010/main" val="111165508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3DD78-4079-A498-6887-0337D97251F3}"/>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20B80775-AC53-9025-6C72-0CBBA0A40938}"/>
              </a:ext>
            </a:extLst>
          </p:cNvPr>
          <p:cNvSpPr>
            <a:spLocks noGrp="1" noChangeArrowheads="1"/>
          </p:cNvSpPr>
          <p:nvPr>
            <p:ph type="title"/>
          </p:nvPr>
        </p:nvSpPr>
        <p:spPr>
          <a:xfrm>
            <a:off x="1981200" y="228600"/>
            <a:ext cx="4800599"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 El Dolor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6:1-7)</a:t>
            </a:r>
          </a:p>
        </p:txBody>
      </p:sp>
      <p:sp>
        <p:nvSpPr>
          <p:cNvPr id="124931" name="Rectangle 3">
            <a:extLst>
              <a:ext uri="{FF2B5EF4-FFF2-40B4-BE49-F238E27FC236}">
                <a16:creationId xmlns:a16="http://schemas.microsoft.com/office/drawing/2014/main" id="{7E055791-9C9A-87B4-3A1C-96132F5BCEC1}"/>
              </a:ext>
            </a:extLst>
          </p:cNvPr>
          <p:cNvSpPr>
            <a:spLocks noGrp="1" noChangeArrowheads="1"/>
          </p:cNvSpPr>
          <p:nvPr>
            <p:ph type="body" idx="1"/>
          </p:nvPr>
        </p:nvSpPr>
        <p:spPr>
          <a:xfrm>
            <a:off x="2057400" y="2057400"/>
            <a:ext cx="5791200" cy="2819400"/>
          </a:xfrm>
        </p:spPr>
        <p:txBody>
          <a:bodyPr/>
          <a:lstStyle/>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específico (6:1-4)</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general (6:5)</a:t>
            </a:r>
          </a:p>
          <a:p>
            <a:pPr marL="862013"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tristeza de Dios (6:6-7)</a:t>
            </a:r>
          </a:p>
        </p:txBody>
      </p:sp>
      <p:pic>
        <p:nvPicPr>
          <p:cNvPr id="3" name="Picture 2">
            <a:extLst>
              <a:ext uri="{FF2B5EF4-FFF2-40B4-BE49-F238E27FC236}">
                <a16:creationId xmlns:a16="http://schemas.microsoft.com/office/drawing/2014/main" id="{AF8DBA81-D49D-D3A6-A058-C1A827FF031F}"/>
              </a:ext>
            </a:extLst>
          </p:cNvPr>
          <p:cNvPicPr>
            <a:picLocks noChangeAspect="1"/>
          </p:cNvPicPr>
          <p:nvPr/>
        </p:nvPicPr>
        <p:blipFill>
          <a:blip r:embed="rId2"/>
          <a:stretch>
            <a:fillRect/>
          </a:stretch>
        </p:blipFill>
        <p:spPr>
          <a:xfrm>
            <a:off x="7315200" y="26973"/>
            <a:ext cx="1743607" cy="1249788"/>
          </a:xfrm>
          <a:prstGeom prst="rect">
            <a:avLst/>
          </a:prstGeom>
        </p:spPr>
      </p:pic>
    </p:spTree>
    <p:extLst>
      <p:ext uri="{BB962C8B-B14F-4D97-AF65-F5344CB8AC3E}">
        <p14:creationId xmlns:p14="http://schemas.microsoft.com/office/powerpoint/2010/main" val="21569889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7D999D-86DC-BE72-EE8F-3D4097F68AD7}"/>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C753E826-98E8-C64D-7C47-22B16C9814BF}"/>
              </a:ext>
            </a:extLst>
          </p:cNvPr>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Génesis 6 - Esquema</a:t>
            </a:r>
          </a:p>
        </p:txBody>
      </p:sp>
      <p:sp>
        <p:nvSpPr>
          <p:cNvPr id="124931" name="Rectangle 3">
            <a:extLst>
              <a:ext uri="{FF2B5EF4-FFF2-40B4-BE49-F238E27FC236}">
                <a16:creationId xmlns:a16="http://schemas.microsoft.com/office/drawing/2014/main" id="{3835BC86-122F-7F5A-9173-211AE92A50DC}"/>
              </a:ext>
            </a:extLst>
          </p:cNvPr>
          <p:cNvSpPr>
            <a:spLocks noGrp="1" noChangeArrowheads="1"/>
          </p:cNvSpPr>
          <p:nvPr>
            <p:ph type="body" idx="1"/>
          </p:nvPr>
        </p:nvSpPr>
        <p:spPr>
          <a:xfrm>
            <a:off x="1676400" y="1524000"/>
            <a:ext cx="62484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 dolor de Dios (Gén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La gracia de Dios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destrucción de Dios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instrucción de Dios (6:14-22)</a:t>
            </a:r>
          </a:p>
        </p:txBody>
      </p:sp>
      <p:pic>
        <p:nvPicPr>
          <p:cNvPr id="4" name="Picture 3">
            <a:extLst>
              <a:ext uri="{FF2B5EF4-FFF2-40B4-BE49-F238E27FC236}">
                <a16:creationId xmlns:a16="http://schemas.microsoft.com/office/drawing/2014/main" id="{9CB4739B-314A-30CB-3612-140BDFCFA445}"/>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14827972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771774" y="228600"/>
            <a:ext cx="4010025"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La Gracia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p:cNvSpPr>
            <a:spLocks noGrp="1" noChangeArrowheads="1"/>
          </p:cNvSpPr>
          <p:nvPr>
            <p:ph type="body" idx="1"/>
          </p:nvPr>
        </p:nvSpPr>
        <p:spPr>
          <a:xfrm>
            <a:off x="1981200" y="2057400"/>
            <a:ext cx="57912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El objeto (6:8)</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Los resultados (6:9)</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Los descendientes (6:10)</a:t>
            </a:r>
          </a:p>
        </p:txBody>
      </p:sp>
      <p:pic>
        <p:nvPicPr>
          <p:cNvPr id="2" name="Picture 1">
            <a:extLst>
              <a:ext uri="{FF2B5EF4-FFF2-40B4-BE49-F238E27FC236}">
                <a16:creationId xmlns:a16="http://schemas.microsoft.com/office/drawing/2014/main" id="{51B1BA37-BCE8-5F18-30E8-F3F4D3616ED1}"/>
              </a:ext>
            </a:extLst>
          </p:cNvPr>
          <p:cNvPicPr>
            <a:picLocks noChangeAspect="1"/>
          </p:cNvPicPr>
          <p:nvPr/>
        </p:nvPicPr>
        <p:blipFill>
          <a:blip r:embed="rId2"/>
          <a:stretch>
            <a:fillRect/>
          </a:stretch>
        </p:blipFill>
        <p:spPr>
          <a:xfrm>
            <a:off x="7315200" y="96862"/>
            <a:ext cx="1743607" cy="1249788"/>
          </a:xfrm>
          <a:prstGeom prst="rect">
            <a:avLst/>
          </a:prstGeom>
        </p:spPr>
      </p:pic>
    </p:spTree>
    <p:extLst>
      <p:ext uri="{BB962C8B-B14F-4D97-AF65-F5344CB8AC3E}">
        <p14:creationId xmlns:p14="http://schemas.microsoft.com/office/powerpoint/2010/main" val="2200456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53600A-9D93-A5F9-839C-EFE21CF014F9}"/>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2C96F7BD-4873-ABB2-F22B-42968993DBDB}"/>
              </a:ext>
            </a:extLst>
          </p:cNvPr>
          <p:cNvSpPr>
            <a:spLocks noGrp="1" noChangeArrowheads="1"/>
          </p:cNvSpPr>
          <p:nvPr>
            <p:ph type="title"/>
          </p:nvPr>
        </p:nvSpPr>
        <p:spPr>
          <a:xfrm>
            <a:off x="2771774" y="228600"/>
            <a:ext cx="4010025"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La Gracia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a:extLst>
              <a:ext uri="{FF2B5EF4-FFF2-40B4-BE49-F238E27FC236}">
                <a16:creationId xmlns:a16="http://schemas.microsoft.com/office/drawing/2014/main" id="{36E72CDF-5AB9-A3D0-345D-FF929D3256FD}"/>
              </a:ext>
            </a:extLst>
          </p:cNvPr>
          <p:cNvSpPr>
            <a:spLocks noGrp="1" noChangeArrowheads="1"/>
          </p:cNvSpPr>
          <p:nvPr>
            <p:ph type="body" idx="1"/>
          </p:nvPr>
        </p:nvSpPr>
        <p:spPr>
          <a:xfrm>
            <a:off x="1981200" y="2057400"/>
            <a:ext cx="57912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b="1" u="sng" dirty="0">
                <a:solidFill>
                  <a:srgbClr val="FFFFCC"/>
                </a:solidFill>
                <a:effectLst>
                  <a:outerShdw blurRad="38100" dist="38100" dir="2700000" algn="tl">
                    <a:srgbClr val="000000">
                      <a:alpha val="43137"/>
                    </a:srgbClr>
                  </a:outerShdw>
                </a:effectLst>
              </a:rPr>
              <a:t>El objeto (6:8)</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Los resultados (6:9)</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Los descendientes (6:10)</a:t>
            </a:r>
          </a:p>
        </p:txBody>
      </p:sp>
      <p:pic>
        <p:nvPicPr>
          <p:cNvPr id="2" name="Picture 1">
            <a:extLst>
              <a:ext uri="{FF2B5EF4-FFF2-40B4-BE49-F238E27FC236}">
                <a16:creationId xmlns:a16="http://schemas.microsoft.com/office/drawing/2014/main" id="{EA7951E7-E1AF-4318-AF11-FD0B7B73A02A}"/>
              </a:ext>
            </a:extLst>
          </p:cNvPr>
          <p:cNvPicPr>
            <a:picLocks noChangeAspect="1"/>
          </p:cNvPicPr>
          <p:nvPr/>
        </p:nvPicPr>
        <p:blipFill>
          <a:blip r:embed="rId2"/>
          <a:stretch>
            <a:fillRect/>
          </a:stretch>
        </p:blipFill>
        <p:spPr>
          <a:xfrm>
            <a:off x="7315200" y="96862"/>
            <a:ext cx="1743607" cy="1249788"/>
          </a:xfrm>
          <a:prstGeom prst="rect">
            <a:avLst/>
          </a:prstGeom>
        </p:spPr>
      </p:pic>
    </p:spTree>
    <p:extLst>
      <p:ext uri="{BB962C8B-B14F-4D97-AF65-F5344CB8AC3E}">
        <p14:creationId xmlns:p14="http://schemas.microsoft.com/office/powerpoint/2010/main" val="40843673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s-CO" sz="3600" dirty="0">
                <a:effectLst>
                  <a:outerShdw blurRad="38100" dist="38100" dir="2700000" algn="tl">
                    <a:srgbClr val="000000">
                      <a:alpha val="43137"/>
                    </a:srgbClr>
                  </a:outerShdw>
                </a:effectLst>
              </a:rPr>
              <a:t>Pero Noé halló </a:t>
            </a:r>
            <a:r>
              <a:rPr lang="es-CO" sz="3600" b="1" u="sng" dirty="0">
                <a:solidFill>
                  <a:srgbClr val="FFFFCC"/>
                </a:solidFill>
                <a:effectLst>
                  <a:outerShdw blurRad="38100" dist="38100" dir="2700000" algn="tl">
                    <a:srgbClr val="000000">
                      <a:alpha val="43137"/>
                    </a:srgbClr>
                  </a:outerShdw>
                </a:effectLst>
              </a:rPr>
              <a:t>gracia</a:t>
            </a:r>
            <a:r>
              <a:rPr lang="es-CO" sz="3600" dirty="0">
                <a:effectLst>
                  <a:outerShdw blurRad="38100" dist="38100" dir="2700000" algn="tl">
                    <a:srgbClr val="000000">
                      <a:alpha val="43137"/>
                    </a:srgbClr>
                  </a:outerShdw>
                </a:effectLst>
              </a:rPr>
              <a:t> ante los ojos del Señor.</a:t>
            </a:r>
          </a:p>
          <a:p>
            <a:pPr marL="0" indent="0" algn="just">
              <a:spcBef>
                <a:spcPts val="0"/>
              </a:spcBef>
              <a:buNone/>
            </a:pPr>
            <a:r>
              <a:rPr lang="es-CO" sz="3600" dirty="0">
                <a:effectLst>
                  <a:outerShdw blurRad="38100" dist="38100" dir="2700000" algn="tl">
                    <a:srgbClr val="000000">
                      <a:alpha val="43137"/>
                    </a:srgbClr>
                  </a:outerShdw>
                </a:effectLst>
              </a:rPr>
              <a:t>9 Estas son las generaciones de Noé. Noé era un hombre justo, perfecto entre sus contemporáneos. Noé siempre andaba con Dios</a:t>
            </a:r>
            <a:r>
              <a:rPr 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41285C7E-58A5-4372-92E8-AB4A705BF99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2264457989"/>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B92D0D-59D9-4370-8593-A6BAC7C2FD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9:20-21</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20</a:t>
            </a:r>
            <a:r>
              <a:rPr lang="en-US" sz="3600" b="1" baseline="30000" dirty="0">
                <a:effectLst>
                  <a:outerShdw blurRad="38100" dist="38100" dir="2700000" algn="tl">
                    <a:srgbClr val="000000">
                      <a:alpha val="43137"/>
                    </a:srgbClr>
                  </a:outerShdw>
                </a:effectLst>
              </a:rPr>
              <a:t> </a:t>
            </a:r>
            <a:r>
              <a:rPr lang="es-CO" sz="3600" dirty="0">
                <a:effectLst>
                  <a:outerShdw blurRad="38100" dist="38100" dir="2700000" algn="tl">
                    <a:srgbClr val="000000">
                      <a:alpha val="43137"/>
                    </a:srgbClr>
                  </a:outerShdw>
                </a:effectLst>
              </a:rPr>
              <a:t>Noé comenzó a labrar la tierra, y plantó una viña. 21 Bebió el vino y se </a:t>
            </a:r>
            <a:r>
              <a:rPr lang="es-CO" sz="3600" b="1" u="sng" dirty="0">
                <a:solidFill>
                  <a:srgbClr val="FFFFCC"/>
                </a:solidFill>
                <a:effectLst>
                  <a:outerShdw blurRad="38100" dist="38100" dir="2700000" algn="tl">
                    <a:srgbClr val="000000">
                      <a:alpha val="43137"/>
                    </a:srgbClr>
                  </a:outerShdw>
                </a:effectLst>
              </a:rPr>
              <a:t>embriagó</a:t>
            </a:r>
            <a:r>
              <a:rPr lang="es-CO" sz="3600" dirty="0">
                <a:effectLst>
                  <a:outerShdw blurRad="38100" dist="38100" dir="2700000" algn="tl">
                    <a:srgbClr val="000000">
                      <a:alpha val="43137"/>
                    </a:srgbClr>
                  </a:outerShdw>
                </a:effectLst>
              </a:rPr>
              <a:t>, y se desnudó en medio de su tienda</a:t>
            </a:r>
            <a:r>
              <a:rPr lang="en-US" sz="3600"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A446B1F8-E327-4727-95BB-26009CB6B5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5035" y="2865120"/>
            <a:ext cx="2653931" cy="2011680"/>
          </a:xfrm>
          <a:prstGeom prst="rect">
            <a:avLst/>
          </a:prstGeom>
        </p:spPr>
      </p:pic>
    </p:spTree>
    <p:extLst>
      <p:ext uri="{BB962C8B-B14F-4D97-AF65-F5344CB8AC3E}">
        <p14:creationId xmlns:p14="http://schemas.microsoft.com/office/powerpoint/2010/main" val="341695257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55E6D8C-407C-4FC5-A1B7-E5354F48352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5175" y="228322"/>
            <a:ext cx="8693649" cy="6401355"/>
          </a:xfrm>
          <a:prstGeom prst="rect">
            <a:avLst/>
          </a:prstGeom>
        </p:spPr>
      </p:pic>
    </p:spTree>
    <p:extLst>
      <p:ext uri="{BB962C8B-B14F-4D97-AF65-F5344CB8AC3E}">
        <p14:creationId xmlns:p14="http://schemas.microsoft.com/office/powerpoint/2010/main" val="224047459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C301-7854-4D51-9B0E-967618A676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1267" name="Rectangle 1027"/>
          <p:cNvSpPr>
            <a:spLocks noGrp="1" noChangeArrowheads="1"/>
          </p:cNvSpPr>
          <p:nvPr>
            <p:ph type="body" idx="1"/>
          </p:nvPr>
        </p:nvSpPr>
        <p:spPr>
          <a:xfrm>
            <a:off x="1828800" y="152400"/>
            <a:ext cx="5829300" cy="3200400"/>
          </a:xfrm>
        </p:spPr>
        <p:txBody>
          <a:bodyPr/>
          <a:lstStyle/>
          <a:p>
            <a:pPr algn="ctr" defTabSz="685800">
              <a:lnSpc>
                <a:spcPct val="90000"/>
              </a:lnSpc>
              <a:spcBef>
                <a:spcPts val="0"/>
              </a:spcBef>
              <a:spcAft>
                <a:spcPts val="1200"/>
              </a:spcAft>
              <a:buNone/>
              <a:defRPr/>
            </a:pPr>
            <a:r>
              <a:rPr lang="en-US" altLang="en-US" sz="4000" kern="1200" dirty="0">
                <a:solidFill>
                  <a:schemeClr val="tx2"/>
                </a:solidFill>
                <a:ea typeface="+mj-ea"/>
                <a:cs typeface="Calibri" panose="020F0502020204030204" pitchFamily="34" charset="0"/>
              </a:rPr>
              <a:t>Romanos 3:23</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a:t>
            </a:r>
            <a:r>
              <a:rPr lang="es-CO" sz="3600" dirty="0">
                <a:effectLst>
                  <a:outerShdw blurRad="38100" dist="38100" dir="2700000" algn="tl">
                    <a:srgbClr val="000000">
                      <a:alpha val="43137"/>
                    </a:srgbClr>
                  </a:outerShdw>
                </a:effectLst>
              </a:rPr>
              <a:t>por cuanto </a:t>
            </a:r>
            <a:r>
              <a:rPr lang="es-CO" sz="3600" b="1" u="sng" dirty="0">
                <a:solidFill>
                  <a:srgbClr val="FFFFCC"/>
                </a:solidFill>
                <a:effectLst>
                  <a:outerShdw blurRad="38100" dist="38100" dir="2700000" algn="tl">
                    <a:srgbClr val="000000">
                      <a:alpha val="43137"/>
                    </a:srgbClr>
                  </a:outerShdw>
                </a:effectLst>
              </a:rPr>
              <a:t>todos</a:t>
            </a:r>
            <a:r>
              <a:rPr lang="es-CO" sz="3600" dirty="0">
                <a:effectLst>
                  <a:outerShdw blurRad="38100" dist="38100" dir="2700000" algn="tl">
                    <a:srgbClr val="000000">
                      <a:alpha val="43137"/>
                    </a:srgbClr>
                  </a:outerShdw>
                </a:effectLst>
              </a:rPr>
              <a:t> pecaron y no alcanzan la gloria de Dios</a:t>
            </a:r>
            <a:r>
              <a:rPr lang="en-US" altLang="en-US" sz="3600" dirty="0">
                <a:effectLst>
                  <a:outerShdw blurRad="38100" dist="38100" dir="2700000" algn="tl">
                    <a:srgbClr val="000000">
                      <a:alpha val="43137"/>
                    </a:srgbClr>
                  </a:outerShdw>
                </a:effectLst>
              </a:rPr>
              <a:t>.”</a:t>
            </a:r>
          </a:p>
        </p:txBody>
      </p:sp>
      <p:pic>
        <p:nvPicPr>
          <p:cNvPr id="6" name="Picture 1">
            <a:extLst>
              <a:ext uri="{FF2B5EF4-FFF2-40B4-BE49-F238E27FC236}">
                <a16:creationId xmlns:a16="http://schemas.microsoft.com/office/drawing/2014/main" id="{487A66E2-01B1-449B-81B6-C0B3683C068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9401" y="2435349"/>
            <a:ext cx="3505200" cy="259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7104449"/>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F38557-B6FD-AC57-E7C1-5E9A2A2A0CC7}"/>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D1277B80-85E5-4DD6-2144-C414AFFC3079}"/>
              </a:ext>
            </a:extLst>
          </p:cNvPr>
          <p:cNvSpPr>
            <a:spLocks noGrp="1" noChangeArrowheads="1"/>
          </p:cNvSpPr>
          <p:nvPr>
            <p:ph type="title"/>
          </p:nvPr>
        </p:nvSpPr>
        <p:spPr>
          <a:xfrm>
            <a:off x="2771774" y="228600"/>
            <a:ext cx="4010025"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La Gracia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a:extLst>
              <a:ext uri="{FF2B5EF4-FFF2-40B4-BE49-F238E27FC236}">
                <a16:creationId xmlns:a16="http://schemas.microsoft.com/office/drawing/2014/main" id="{02E3E995-5DF1-9493-A5BA-58E9E39E82D2}"/>
              </a:ext>
            </a:extLst>
          </p:cNvPr>
          <p:cNvSpPr>
            <a:spLocks noGrp="1" noChangeArrowheads="1"/>
          </p:cNvSpPr>
          <p:nvPr>
            <p:ph type="body" idx="1"/>
          </p:nvPr>
        </p:nvSpPr>
        <p:spPr>
          <a:xfrm>
            <a:off x="1981200" y="2057400"/>
            <a:ext cx="57912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El objeto (6:8)</a:t>
            </a:r>
          </a:p>
          <a:p>
            <a:pPr marL="461963" lvl="1" indent="-457200" eaLnBrk="1" hangingPunct="1">
              <a:spcBef>
                <a:spcPts val="0"/>
              </a:spcBef>
              <a:spcAft>
                <a:spcPts val="3000"/>
              </a:spcAft>
              <a:buClr>
                <a:srgbClr val="CC66FF"/>
              </a:buClr>
              <a:buSzPct val="100000"/>
              <a:buFont typeface="+mj-lt"/>
              <a:buAutoNum type="alphaUcPeriod"/>
              <a:defRPr/>
            </a:pPr>
            <a:r>
              <a:rPr lang="en-US" sz="3600" b="1" u="sng" dirty="0">
                <a:solidFill>
                  <a:srgbClr val="FFFFCC"/>
                </a:solidFill>
                <a:effectLst>
                  <a:outerShdw blurRad="38100" dist="38100" dir="2700000" algn="tl">
                    <a:srgbClr val="000000">
                      <a:alpha val="43137"/>
                    </a:srgbClr>
                  </a:outerShdw>
                </a:effectLst>
              </a:rPr>
              <a:t>Los resultados (6:9)</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Los descendientes (6:10)</a:t>
            </a:r>
          </a:p>
        </p:txBody>
      </p:sp>
      <p:pic>
        <p:nvPicPr>
          <p:cNvPr id="2" name="Picture 1">
            <a:extLst>
              <a:ext uri="{FF2B5EF4-FFF2-40B4-BE49-F238E27FC236}">
                <a16:creationId xmlns:a16="http://schemas.microsoft.com/office/drawing/2014/main" id="{9160886A-130D-0E42-F652-FB2B9CB2A3CE}"/>
              </a:ext>
            </a:extLst>
          </p:cNvPr>
          <p:cNvPicPr>
            <a:picLocks noChangeAspect="1"/>
          </p:cNvPicPr>
          <p:nvPr/>
        </p:nvPicPr>
        <p:blipFill>
          <a:blip r:embed="rId2"/>
          <a:stretch>
            <a:fillRect/>
          </a:stretch>
        </p:blipFill>
        <p:spPr>
          <a:xfrm>
            <a:off x="7315200" y="96862"/>
            <a:ext cx="1743607" cy="1249788"/>
          </a:xfrm>
          <a:prstGeom prst="rect">
            <a:avLst/>
          </a:prstGeom>
        </p:spPr>
      </p:pic>
    </p:spTree>
    <p:extLst>
      <p:ext uri="{BB962C8B-B14F-4D97-AF65-F5344CB8AC3E}">
        <p14:creationId xmlns:p14="http://schemas.microsoft.com/office/powerpoint/2010/main" val="4710813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09B1E-4FC0-EC42-4D23-B49FB98EA26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0F66C1E-0E94-D9B4-269D-A46ABAF35A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94CCE4B4-E5F8-2E6D-B064-059AFB611619}"/>
              </a:ext>
            </a:extLst>
          </p:cNvPr>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s-CO" sz="3600" dirty="0">
                <a:effectLst>
                  <a:outerShdw blurRad="38100" dist="38100" dir="2700000" algn="tl">
                    <a:srgbClr val="000000">
                      <a:alpha val="43137"/>
                    </a:srgbClr>
                  </a:outerShdw>
                </a:effectLst>
              </a:rPr>
              <a:t>Pero Noé halló gracia ante los ojos del Señor.</a:t>
            </a:r>
          </a:p>
          <a:p>
            <a:pPr marL="0" indent="0" algn="just">
              <a:spcBef>
                <a:spcPts val="0"/>
              </a:spcBef>
              <a:buNone/>
            </a:pPr>
            <a:r>
              <a:rPr lang="es-CO" sz="3600" dirty="0">
                <a:effectLst>
                  <a:outerShdw blurRad="38100" dist="38100" dir="2700000" algn="tl">
                    <a:srgbClr val="000000">
                      <a:alpha val="43137"/>
                    </a:srgbClr>
                  </a:outerShdw>
                </a:effectLst>
              </a:rPr>
              <a:t>9 Estas son las generaciones de Noé. Noé era un hombre justo, perfecto entre sus contemporáneos. Noé siempre andaba con Dios</a:t>
            </a:r>
            <a:r>
              <a:rPr 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56D3D7AE-7FB5-C1DF-7D80-D3E1BCAAB76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194887217"/>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E72140-1BBB-0ECD-3452-AF44C8DA6D77}"/>
            </a:ext>
          </a:extLst>
        </p:cNvPr>
        <p:cNvGrpSpPr/>
        <p:nvPr/>
      </p:nvGrpSpPr>
      <p:grpSpPr>
        <a:xfrm>
          <a:off x="0" y="0"/>
          <a:ext cx="0" cy="0"/>
          <a:chOff x="0" y="0"/>
          <a:chExt cx="0" cy="0"/>
        </a:xfrm>
      </p:grpSpPr>
      <p:sp>
        <p:nvSpPr>
          <p:cNvPr id="7171" name="Rectangle 3">
            <a:extLst>
              <a:ext uri="{FF2B5EF4-FFF2-40B4-BE49-F238E27FC236}">
                <a16:creationId xmlns:a16="http://schemas.microsoft.com/office/drawing/2014/main" id="{74942FA9-4652-1E9E-D8B7-DF2004EE1640}"/>
              </a:ext>
            </a:extLst>
          </p:cNvPr>
          <p:cNvSpPr>
            <a:spLocks noGrp="1" noChangeArrowheads="1"/>
          </p:cNvSpPr>
          <p:nvPr>
            <p:ph type="body" idx="1"/>
          </p:nvPr>
        </p:nvSpPr>
        <p:spPr>
          <a:xfrm>
            <a:off x="457200" y="1371600"/>
            <a:ext cx="7086600" cy="4119563"/>
          </a:xfrm>
        </p:spPr>
        <p:txBody>
          <a:bodyPr/>
          <a:lstStyle/>
          <a:p>
            <a:pPr marL="457200" lvl="1" indent="-457200" eaLnBrk="1" hangingPunct="1">
              <a:spcBef>
                <a:spcPts val="0"/>
              </a:spcBef>
              <a:spcAft>
                <a:spcPts val="3000"/>
              </a:spcAft>
              <a:buClr>
                <a:schemeClr val="tx2"/>
              </a:buClr>
              <a:buSzPct val="100000"/>
              <a:buFont typeface="Wingdings" pitchFamily="2" charset="2"/>
              <a:buAutoNum type="romanUcPeriod"/>
              <a:defRPr/>
            </a:pPr>
            <a:r>
              <a:rPr lang="en-US" b="1" dirty="0">
                <a:solidFill>
                  <a:srgbClr val="FFFFCC"/>
                </a:solidFill>
              </a:rPr>
              <a:t>Génesis 1-11 (cuatro eventos)</a:t>
            </a:r>
          </a:p>
          <a:p>
            <a:pPr marL="914400" lvl="1" indent="-457200" eaLnBrk="1" hangingPunct="1">
              <a:spcBef>
                <a:spcPts val="0"/>
              </a:spcBef>
              <a:spcAft>
                <a:spcPts val="3000"/>
              </a:spcAft>
              <a:buSzPct val="100000"/>
              <a:buFont typeface="+mj-lt"/>
              <a:buAutoNum type="alphaUcPeriod"/>
              <a:defRPr/>
            </a:pPr>
            <a:r>
              <a:rPr lang="en-US" dirty="0"/>
              <a:t>Creación (1-2)</a:t>
            </a:r>
          </a:p>
          <a:p>
            <a:pPr marL="914400" lvl="1" indent="-457200" eaLnBrk="1" hangingPunct="1">
              <a:spcBef>
                <a:spcPts val="0"/>
              </a:spcBef>
              <a:spcAft>
                <a:spcPts val="3000"/>
              </a:spcAft>
              <a:buSzPct val="100000"/>
              <a:buFont typeface="+mj-lt"/>
              <a:buAutoNum type="alphaUcPeriod"/>
              <a:defRPr/>
            </a:pPr>
            <a:r>
              <a:rPr lang="en-US" dirty="0"/>
              <a:t>Caída (3-5)</a:t>
            </a:r>
          </a:p>
          <a:p>
            <a:pPr marL="914400" lvl="1" indent="-457200" eaLnBrk="1" hangingPunct="1">
              <a:spcBef>
                <a:spcPts val="0"/>
              </a:spcBef>
              <a:spcAft>
                <a:spcPts val="3000"/>
              </a:spcAft>
              <a:buSzPct val="100000"/>
              <a:buFont typeface="+mj-lt"/>
              <a:buAutoNum type="alphaUcPeriod"/>
              <a:defRPr/>
            </a:pPr>
            <a:r>
              <a:rPr lang="en-US" b="1" u="sng" dirty="0">
                <a:solidFill>
                  <a:srgbClr val="FFFFCC"/>
                </a:solidFill>
              </a:rPr>
              <a:t>Diluvio (6-9)</a:t>
            </a:r>
          </a:p>
          <a:p>
            <a:pPr marL="914400" lvl="1" indent="-457200" eaLnBrk="1" hangingPunct="1">
              <a:spcBef>
                <a:spcPts val="0"/>
              </a:spcBef>
              <a:spcAft>
                <a:spcPts val="3000"/>
              </a:spcAft>
              <a:buSzPct val="100000"/>
              <a:buFont typeface="+mj-lt"/>
              <a:buAutoNum type="alphaUcPeriod"/>
              <a:defRPr/>
            </a:pPr>
            <a:r>
              <a:rPr lang="en-US" dirty="0"/>
              <a:t>Dispersión nacional (10-11)</a:t>
            </a:r>
          </a:p>
        </p:txBody>
      </p:sp>
      <p:pic>
        <p:nvPicPr>
          <p:cNvPr id="2" name="Picture 4" descr="5 Bible Lessons to Learn From the Book of Genesis | Jack Wellman">
            <a:extLst>
              <a:ext uri="{FF2B5EF4-FFF2-40B4-BE49-F238E27FC236}">
                <a16:creationId xmlns:a16="http://schemas.microsoft.com/office/drawing/2014/main" id="{24F72A46-1322-E173-7DB3-D9807623041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17054" y="2514600"/>
            <a:ext cx="2745946" cy="18288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050">
            <a:extLst>
              <a:ext uri="{FF2B5EF4-FFF2-40B4-BE49-F238E27FC236}">
                <a16:creationId xmlns:a16="http://schemas.microsoft.com/office/drawing/2014/main" id="{C45D1130-7353-36DF-255F-D655CB009AF3}"/>
              </a:ext>
            </a:extLst>
          </p:cNvPr>
          <p:cNvSpPr>
            <a:spLocks noGrp="1" noChangeArrowheads="1"/>
          </p:cNvSpPr>
          <p:nvPr>
            <p:ph type="title"/>
          </p:nvPr>
        </p:nvSpPr>
        <p:spPr>
          <a:xfrm>
            <a:off x="2324100" y="223837"/>
            <a:ext cx="5219700" cy="914400"/>
          </a:xfrm>
        </p:spPr>
        <p:txBody>
          <a:bodyPr/>
          <a:lstStyle/>
          <a:p>
            <a:pPr algn="ctr" eaLnBrk="1" hangingPunct="1"/>
            <a:r>
              <a:rPr lang="en-US" sz="3600" dirty="0"/>
              <a:t>ESTRUCTURA DEL GÉNESIS</a:t>
            </a:r>
          </a:p>
        </p:txBody>
      </p:sp>
    </p:spTree>
    <p:extLst>
      <p:ext uri="{BB962C8B-B14F-4D97-AF65-F5344CB8AC3E}">
        <p14:creationId xmlns:p14="http://schemas.microsoft.com/office/powerpoint/2010/main" val="213755837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F1EAB-710E-A3CC-78F3-422E7EC3772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60271F47-00F2-5BB2-6A68-4A444FF6E63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98EF24A7-495C-311F-6B7B-F4A848CF2B62}"/>
              </a:ext>
            </a:extLst>
          </p:cNvPr>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s-CO" sz="3600" dirty="0">
                <a:effectLst>
                  <a:outerShdw blurRad="38100" dist="38100" dir="2700000" algn="tl">
                    <a:srgbClr val="000000">
                      <a:alpha val="43137"/>
                    </a:srgbClr>
                  </a:outerShdw>
                </a:effectLst>
              </a:rPr>
              <a:t>Pero Noé halló gracia ante los ojos del Señor.</a:t>
            </a:r>
          </a:p>
          <a:p>
            <a:pPr marL="0" indent="0" algn="just">
              <a:spcBef>
                <a:spcPts val="0"/>
              </a:spcBef>
              <a:buNone/>
            </a:pPr>
            <a:r>
              <a:rPr lang="es-CO" sz="3600" dirty="0">
                <a:effectLst>
                  <a:outerShdw blurRad="38100" dist="38100" dir="2700000" algn="tl">
                    <a:srgbClr val="000000">
                      <a:alpha val="43137"/>
                    </a:srgbClr>
                  </a:outerShdw>
                </a:effectLst>
              </a:rPr>
              <a:t>9 Estas son las generaciones de Noé. Noé era un hombre justo, perfecto entre sus contemporáneos. </a:t>
            </a:r>
            <a:r>
              <a:rPr lang="es-CO" sz="3600" b="1" u="sng" dirty="0">
                <a:solidFill>
                  <a:srgbClr val="FFFFCC"/>
                </a:solidFill>
                <a:effectLst>
                  <a:outerShdw blurRad="38100" dist="38100" dir="2700000" algn="tl">
                    <a:srgbClr val="000000">
                      <a:alpha val="43137"/>
                    </a:srgbClr>
                  </a:outerShdw>
                </a:effectLst>
              </a:rPr>
              <a:t>Noé siempre andaba con Dios</a:t>
            </a:r>
            <a:r>
              <a:rPr lang="en-US" sz="3600" b="1" u="sng" dirty="0">
                <a:solidFill>
                  <a:srgbClr val="FFFFCC"/>
                </a:solidFill>
                <a:effectLst>
                  <a:outerShdw blurRad="38100" dist="38100" dir="2700000" algn="tl">
                    <a:srgbClr val="000000">
                      <a:alpha val="43137"/>
                    </a:srgbClr>
                  </a:outerShdw>
                </a:effectLst>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20CD3D1F-00F1-4E89-FB59-751EABF6F15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213066172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F28FC4-3DFB-4AC4-8B9D-D8EF84A53EF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801314"/>
          </a:xfrm>
          <a:prstGeom prst="rect">
            <a:avLst/>
          </a:prstGeom>
          <a:noFill/>
          <a:ln w="28575">
            <a:noFill/>
            <a:miter lim="800000"/>
            <a:headEnd/>
            <a:tailEnd/>
          </a:ln>
        </p:spPr>
        <p:txBody>
          <a:bodyPr wrap="square">
            <a:spAutoFit/>
          </a:bodyPr>
          <a:lstStyle/>
          <a:p>
            <a:pPr algn="ctr" defTabSz="685800" eaLnBrk="0" hangingPunct="0">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n-cs"/>
              </a:rPr>
              <a:t>Mateo 7:21-23</a:t>
            </a:r>
          </a:p>
          <a:p>
            <a:pPr algn="just">
              <a:spcBef>
                <a:spcPts val="0"/>
              </a:spcBef>
              <a:spcAft>
                <a:spcPts val="0"/>
              </a:spcAft>
            </a:pPr>
            <a:r>
              <a:rPr lang="en-US" alt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21</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 todo el que me dice: “Señor, Señor ”, entrará en el reino de los cielos, sino el que hace la voluntad de Mi Padre que está en los cielos. 22 Muchos me dirán en aquel día: “Señor, Señor, ¿no profetizamos en Tu nombre, y en Tu nombre echamos fuera demonios, y en Tu nombre hicimos muchos milagros?”. 23 Entonces les declararé: “</a:t>
            </a:r>
            <a:r>
              <a:rPr lang="es-CO"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Jamás los conocí</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apártense de Mí, los que practican la iniquidad</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endPar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25422745"/>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11D6EE-B661-B090-245B-EEEB7B9364C3}"/>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60D6064-02E0-1649-D0B9-5BF1E8CAE9B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BBCB7721-F8D9-4630-9B7B-D8ECE66EA6BE}"/>
              </a:ext>
            </a:extLst>
          </p:cNvPr>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s-CO" sz="3600" dirty="0">
                <a:effectLst>
                  <a:outerShdw blurRad="38100" dist="38100" dir="2700000" algn="tl">
                    <a:srgbClr val="000000">
                      <a:alpha val="43137"/>
                    </a:srgbClr>
                  </a:outerShdw>
                </a:effectLst>
              </a:rPr>
              <a:t>Pero Noé halló gracia ante los ojos del Señor.</a:t>
            </a:r>
          </a:p>
          <a:p>
            <a:pPr marL="0" indent="0" algn="just">
              <a:spcBef>
                <a:spcPts val="0"/>
              </a:spcBef>
              <a:buNone/>
            </a:pPr>
            <a:r>
              <a:rPr lang="es-CO" sz="3600" dirty="0">
                <a:effectLst>
                  <a:outerShdw blurRad="38100" dist="38100" dir="2700000" algn="tl">
                    <a:srgbClr val="000000">
                      <a:alpha val="43137"/>
                    </a:srgbClr>
                  </a:outerShdw>
                </a:effectLst>
              </a:rPr>
              <a:t>9 Estas son las generaciones de Noé. Noé era un hombre </a:t>
            </a:r>
            <a:r>
              <a:rPr lang="es-CO" sz="3600" b="1" u="sng" dirty="0">
                <a:solidFill>
                  <a:srgbClr val="FFFFCC"/>
                </a:solidFill>
                <a:effectLst>
                  <a:outerShdw blurRad="38100" dist="38100" dir="2700000" algn="tl">
                    <a:srgbClr val="000000">
                      <a:alpha val="43137"/>
                    </a:srgbClr>
                  </a:outerShdw>
                </a:effectLst>
              </a:rPr>
              <a:t>justo</a:t>
            </a:r>
            <a:r>
              <a:rPr lang="es-CO" sz="3600" dirty="0">
                <a:effectLst>
                  <a:outerShdw blurRad="38100" dist="38100" dir="2700000" algn="tl">
                    <a:srgbClr val="000000">
                      <a:alpha val="43137"/>
                    </a:srgbClr>
                  </a:outerShdw>
                </a:effectLst>
              </a:rPr>
              <a:t>, </a:t>
            </a:r>
            <a:r>
              <a:rPr lang="es-CO" sz="3600" b="1" u="sng" dirty="0">
                <a:solidFill>
                  <a:srgbClr val="FFFFCC"/>
                </a:solidFill>
                <a:effectLst>
                  <a:outerShdw blurRad="38100" dist="38100" dir="2700000" algn="tl">
                    <a:srgbClr val="000000">
                      <a:alpha val="43137"/>
                    </a:srgbClr>
                  </a:outerShdw>
                </a:effectLst>
              </a:rPr>
              <a:t>perfecto</a:t>
            </a:r>
            <a:r>
              <a:rPr lang="es-CO" sz="3600" dirty="0">
                <a:effectLst>
                  <a:outerShdw blurRad="38100" dist="38100" dir="2700000" algn="tl">
                    <a:srgbClr val="000000">
                      <a:alpha val="43137"/>
                    </a:srgbClr>
                  </a:outerShdw>
                </a:effectLst>
              </a:rPr>
              <a:t> entre sus contemporáneos. Noé siempre andaba con Dios</a:t>
            </a:r>
            <a:r>
              <a:rPr 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DDE2DCEF-CB65-7F70-3CFA-E684C289A2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3052139751"/>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9E198-2C76-0DE9-0C4B-4B02BF99739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671C5A6-3AC1-1603-5983-6DED2DAD871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8FFC4059-531D-7BF2-CC5B-B2E7BF0E68DB}"/>
              </a:ext>
            </a:extLst>
          </p:cNvPr>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s-CO" sz="3600" dirty="0">
                <a:effectLst>
                  <a:outerShdw blurRad="38100" dist="38100" dir="2700000" algn="tl">
                    <a:srgbClr val="000000">
                      <a:alpha val="43137"/>
                    </a:srgbClr>
                  </a:outerShdw>
                </a:effectLst>
              </a:rPr>
              <a:t>Pero Noé halló </a:t>
            </a:r>
            <a:r>
              <a:rPr lang="es-CO" sz="3600" b="1" u="sng" dirty="0">
                <a:solidFill>
                  <a:srgbClr val="FFFFCC"/>
                </a:solidFill>
                <a:effectLst>
                  <a:outerShdw blurRad="38100" dist="38100" dir="2700000" algn="tl">
                    <a:srgbClr val="000000">
                      <a:alpha val="43137"/>
                    </a:srgbClr>
                  </a:outerShdw>
                </a:effectLst>
              </a:rPr>
              <a:t>gracia</a:t>
            </a:r>
            <a:r>
              <a:rPr lang="es-CO" sz="3600" dirty="0">
                <a:effectLst>
                  <a:outerShdw blurRad="38100" dist="38100" dir="2700000" algn="tl">
                    <a:srgbClr val="000000">
                      <a:alpha val="43137"/>
                    </a:srgbClr>
                  </a:outerShdw>
                </a:effectLst>
              </a:rPr>
              <a:t> ante los ojos del Señor.</a:t>
            </a:r>
          </a:p>
          <a:p>
            <a:pPr marL="0" indent="0" algn="just">
              <a:spcBef>
                <a:spcPts val="0"/>
              </a:spcBef>
              <a:buNone/>
            </a:pPr>
            <a:r>
              <a:rPr lang="es-CO" sz="3600" dirty="0">
                <a:effectLst>
                  <a:outerShdw blurRad="38100" dist="38100" dir="2700000" algn="tl">
                    <a:srgbClr val="000000">
                      <a:alpha val="43137"/>
                    </a:srgbClr>
                  </a:outerShdw>
                </a:effectLst>
              </a:rPr>
              <a:t>9 Estas son las generaciones de Noé. Noé era un hombre justo, perfecto entre sus contemporáneos. Noé siempre andaba con Dios</a:t>
            </a:r>
            <a:r>
              <a:rPr 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D9C81FBC-FBF9-AC6C-F053-64F158A464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1352087324"/>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B92D0D-59D9-4370-8593-A6BAC7C2FD3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9:20-21</a:t>
            </a:r>
          </a:p>
          <a:p>
            <a:pPr marL="0" indent="0" algn="just">
              <a:spcBef>
                <a:spcPts val="0"/>
              </a:spcBef>
              <a:buNone/>
            </a:pPr>
            <a:r>
              <a:rPr lang="en-US" sz="3600" dirty="0">
                <a:effectLst>
                  <a:outerShdw blurRad="38100" dist="38100" dir="2700000" algn="tl">
                    <a:srgbClr val="000000">
                      <a:alpha val="43137"/>
                    </a:srgbClr>
                  </a:outerShdw>
                </a:effectLst>
              </a:rPr>
              <a:t>“</a:t>
            </a:r>
            <a:r>
              <a:rPr lang="en-US" sz="3600" baseline="30000" dirty="0">
                <a:effectLst>
                  <a:outerShdw blurRad="38100" dist="38100" dir="2700000" algn="tl">
                    <a:srgbClr val="000000">
                      <a:alpha val="43137"/>
                    </a:srgbClr>
                  </a:outerShdw>
                </a:effectLst>
              </a:rPr>
              <a:t>20</a:t>
            </a:r>
            <a:r>
              <a:rPr lang="en-US" sz="3600" b="1" baseline="30000" dirty="0">
                <a:effectLst>
                  <a:outerShdw blurRad="38100" dist="38100" dir="2700000" algn="tl">
                    <a:srgbClr val="000000">
                      <a:alpha val="43137"/>
                    </a:srgbClr>
                  </a:outerShdw>
                </a:effectLst>
              </a:rPr>
              <a:t> </a:t>
            </a:r>
            <a:r>
              <a:rPr lang="es-CO" sz="3600" dirty="0">
                <a:effectLst>
                  <a:outerShdw blurRad="38100" dist="38100" dir="2700000" algn="tl">
                    <a:srgbClr val="000000">
                      <a:alpha val="43137"/>
                    </a:srgbClr>
                  </a:outerShdw>
                </a:effectLst>
              </a:rPr>
              <a:t>Noé comenzó a labrar la tierra, y plantó una viña. 21 Bebió el vino y se </a:t>
            </a:r>
            <a:r>
              <a:rPr lang="es-CO" sz="3600" b="1" u="sng" dirty="0">
                <a:solidFill>
                  <a:srgbClr val="FFFFCC"/>
                </a:solidFill>
                <a:effectLst>
                  <a:outerShdw blurRad="38100" dist="38100" dir="2700000" algn="tl">
                    <a:srgbClr val="000000">
                      <a:alpha val="43137"/>
                    </a:srgbClr>
                  </a:outerShdw>
                </a:effectLst>
              </a:rPr>
              <a:t>embriagó</a:t>
            </a:r>
            <a:r>
              <a:rPr lang="es-CO" sz="3600" dirty="0">
                <a:effectLst>
                  <a:outerShdw blurRad="38100" dist="38100" dir="2700000" algn="tl">
                    <a:srgbClr val="000000">
                      <a:alpha val="43137"/>
                    </a:srgbClr>
                  </a:outerShdw>
                </a:effectLst>
              </a:rPr>
              <a:t>, y se desnudó en medio de su tienda</a:t>
            </a:r>
            <a:r>
              <a:rPr lang="en-US" sz="3600"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A446B1F8-E327-4727-95BB-26009CB6B5B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45035" y="2865120"/>
            <a:ext cx="2653931" cy="2011680"/>
          </a:xfrm>
          <a:prstGeom prst="rect">
            <a:avLst/>
          </a:prstGeom>
        </p:spPr>
      </p:pic>
    </p:spTree>
    <p:extLst>
      <p:ext uri="{BB962C8B-B14F-4D97-AF65-F5344CB8AC3E}">
        <p14:creationId xmlns:p14="http://schemas.microsoft.com/office/powerpoint/2010/main" val="145914877"/>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2FC301-7854-4D51-9B0E-967618A676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1267" name="Rectangle 1027"/>
          <p:cNvSpPr>
            <a:spLocks noGrp="1" noChangeArrowheads="1"/>
          </p:cNvSpPr>
          <p:nvPr>
            <p:ph type="body" idx="1"/>
          </p:nvPr>
        </p:nvSpPr>
        <p:spPr>
          <a:xfrm>
            <a:off x="1828800" y="152400"/>
            <a:ext cx="5829300" cy="3200400"/>
          </a:xfrm>
        </p:spPr>
        <p:txBody>
          <a:bodyPr/>
          <a:lstStyle/>
          <a:p>
            <a:pPr algn="ctr" defTabSz="685800">
              <a:lnSpc>
                <a:spcPct val="90000"/>
              </a:lnSpc>
              <a:spcBef>
                <a:spcPts val="0"/>
              </a:spcBef>
              <a:spcAft>
                <a:spcPts val="1200"/>
              </a:spcAft>
              <a:buNone/>
              <a:defRPr/>
            </a:pPr>
            <a:r>
              <a:rPr lang="en-US" altLang="en-US" sz="4000" kern="1200" dirty="0">
                <a:solidFill>
                  <a:schemeClr val="tx2"/>
                </a:solidFill>
                <a:ea typeface="+mj-ea"/>
                <a:cs typeface="Calibri" panose="020F0502020204030204" pitchFamily="34" charset="0"/>
              </a:rPr>
              <a:t>Romanos 3:23</a:t>
            </a:r>
          </a:p>
          <a:p>
            <a:pPr marL="0" indent="0" algn="just" eaLnBrk="1" hangingPunct="1">
              <a:spcBef>
                <a:spcPts val="0"/>
              </a:spcBef>
              <a:buNone/>
              <a:defRPr/>
            </a:pPr>
            <a:r>
              <a:rPr lang="en-US" sz="3600" dirty="0">
                <a:effectLst>
                  <a:outerShdw blurRad="38100" dist="38100" dir="2700000" algn="tl">
                    <a:srgbClr val="000000">
                      <a:alpha val="43137"/>
                    </a:srgbClr>
                  </a:outerShdw>
                </a:effectLst>
              </a:rPr>
              <a:t>“</a:t>
            </a:r>
            <a:r>
              <a:rPr lang="es-CO" sz="3600" dirty="0">
                <a:effectLst>
                  <a:outerShdw blurRad="38100" dist="38100" dir="2700000" algn="tl">
                    <a:srgbClr val="000000">
                      <a:alpha val="43137"/>
                    </a:srgbClr>
                  </a:outerShdw>
                </a:effectLst>
              </a:rPr>
              <a:t>por cuanto </a:t>
            </a:r>
            <a:r>
              <a:rPr lang="es-CO" sz="3600" b="1" u="sng" dirty="0">
                <a:solidFill>
                  <a:srgbClr val="FFFFCC"/>
                </a:solidFill>
                <a:effectLst>
                  <a:outerShdw blurRad="38100" dist="38100" dir="2700000" algn="tl">
                    <a:srgbClr val="000000">
                      <a:alpha val="43137"/>
                    </a:srgbClr>
                  </a:outerShdw>
                </a:effectLst>
              </a:rPr>
              <a:t>todos</a:t>
            </a:r>
            <a:r>
              <a:rPr lang="es-CO" sz="3600" dirty="0">
                <a:effectLst>
                  <a:outerShdw blurRad="38100" dist="38100" dir="2700000" algn="tl">
                    <a:srgbClr val="000000">
                      <a:alpha val="43137"/>
                    </a:srgbClr>
                  </a:outerShdw>
                </a:effectLst>
              </a:rPr>
              <a:t> pecaron y no alcanzan la gloria de Dios</a:t>
            </a:r>
            <a:r>
              <a:rPr lang="en-US" altLang="en-US" sz="3600" dirty="0">
                <a:effectLst>
                  <a:outerShdw blurRad="38100" dist="38100" dir="2700000" algn="tl">
                    <a:srgbClr val="000000">
                      <a:alpha val="43137"/>
                    </a:srgbClr>
                  </a:outerShdw>
                </a:effectLst>
              </a:rPr>
              <a:t>.”</a:t>
            </a:r>
          </a:p>
        </p:txBody>
      </p:sp>
      <p:pic>
        <p:nvPicPr>
          <p:cNvPr id="6" name="Picture 1">
            <a:extLst>
              <a:ext uri="{FF2B5EF4-FFF2-40B4-BE49-F238E27FC236}">
                <a16:creationId xmlns:a16="http://schemas.microsoft.com/office/drawing/2014/main" id="{487A66E2-01B1-449B-81B6-C0B3683C0682}"/>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819401" y="2435349"/>
            <a:ext cx="3505200" cy="259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708074"/>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0E18D-82CF-5DAE-A2E0-80C6A4DC3EF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289245B-C4DC-8CB4-FF84-3F5F4C92DB4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D7A2F89B-5ED2-503A-885F-3D9E407CD1DD}"/>
              </a:ext>
            </a:extLst>
          </p:cNvPr>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s-CO" sz="3600" dirty="0">
                <a:effectLst>
                  <a:outerShdw blurRad="38100" dist="38100" dir="2700000" algn="tl">
                    <a:srgbClr val="000000">
                      <a:alpha val="43137"/>
                    </a:srgbClr>
                  </a:outerShdw>
                </a:effectLst>
              </a:rPr>
              <a:t>Pero Noé halló gracia ante los ojos del Señor.</a:t>
            </a:r>
          </a:p>
          <a:p>
            <a:pPr marL="0" indent="0" algn="just">
              <a:spcBef>
                <a:spcPts val="0"/>
              </a:spcBef>
              <a:buNone/>
            </a:pPr>
            <a:r>
              <a:rPr lang="es-CO" sz="3600" dirty="0">
                <a:effectLst>
                  <a:outerShdw blurRad="38100" dist="38100" dir="2700000" algn="tl">
                    <a:srgbClr val="000000">
                      <a:alpha val="43137"/>
                    </a:srgbClr>
                  </a:outerShdw>
                </a:effectLst>
              </a:rPr>
              <a:t>9 Estas son las generaciones de Noé. Noé era un hombre </a:t>
            </a:r>
            <a:r>
              <a:rPr lang="es-CO" sz="3600" b="1" u="sng" dirty="0">
                <a:solidFill>
                  <a:srgbClr val="FFFFCC"/>
                </a:solidFill>
                <a:effectLst>
                  <a:outerShdw blurRad="38100" dist="38100" dir="2700000" algn="tl">
                    <a:srgbClr val="000000">
                      <a:alpha val="43137"/>
                    </a:srgbClr>
                  </a:outerShdw>
                </a:effectLst>
              </a:rPr>
              <a:t>justo</a:t>
            </a:r>
            <a:r>
              <a:rPr lang="es-CO" sz="3600" dirty="0">
                <a:effectLst>
                  <a:outerShdw blurRad="38100" dist="38100" dir="2700000" algn="tl">
                    <a:srgbClr val="000000">
                      <a:alpha val="43137"/>
                    </a:srgbClr>
                  </a:outerShdw>
                </a:effectLst>
              </a:rPr>
              <a:t>, </a:t>
            </a:r>
            <a:r>
              <a:rPr lang="es-CO" sz="3600" b="1" u="sng" dirty="0">
                <a:solidFill>
                  <a:srgbClr val="FFFFCC"/>
                </a:solidFill>
                <a:effectLst>
                  <a:outerShdw blurRad="38100" dist="38100" dir="2700000" algn="tl">
                    <a:srgbClr val="000000">
                      <a:alpha val="43137"/>
                    </a:srgbClr>
                  </a:outerShdw>
                </a:effectLst>
              </a:rPr>
              <a:t>perfecto</a:t>
            </a:r>
            <a:r>
              <a:rPr lang="es-CO" sz="3600" dirty="0">
                <a:effectLst>
                  <a:outerShdw blurRad="38100" dist="38100" dir="2700000" algn="tl">
                    <a:srgbClr val="000000">
                      <a:alpha val="43137"/>
                    </a:srgbClr>
                  </a:outerShdw>
                </a:effectLst>
              </a:rPr>
              <a:t> entre sus contemporáneos. Noé siempre andaba con Dios</a:t>
            </a:r>
            <a:r>
              <a:rPr 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C60548B6-9950-2E08-6BEC-36924F2D8C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717741822"/>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Exodos 12:5</a:t>
            </a:r>
            <a:endParaRPr lang="en-US" sz="4000" kern="1200" dirty="0">
              <a:solidFill>
                <a:schemeClr val="tx2"/>
              </a:solidFill>
              <a:ea typeface="+mj-ea"/>
              <a:cs typeface="Calibri" panose="020F0502020204030204" pitchFamily="34" charset="0"/>
            </a:endParaRPr>
          </a:p>
          <a:p>
            <a:pPr marL="0" indent="0" algn="just">
              <a:spcBef>
                <a:spcPts val="0"/>
              </a:spcBef>
              <a:buNone/>
            </a:pPr>
            <a:r>
              <a:rPr lang="en-US" sz="3600" dirty="0"/>
              <a:t>“</a:t>
            </a:r>
            <a:r>
              <a:rPr lang="es-CO" sz="3600" dirty="0"/>
              <a:t>El cordero será un macho </a:t>
            </a:r>
            <a:r>
              <a:rPr lang="es-CO" sz="3600" b="1" u="sng" dirty="0">
                <a:solidFill>
                  <a:srgbClr val="FFFFCC"/>
                </a:solidFill>
              </a:rPr>
              <a:t>sin defecto</a:t>
            </a:r>
            <a:r>
              <a:rPr lang="es-CO" sz="3600" dirty="0"/>
              <a:t>, de un año. Lo apartarán de entre las ovejas o de entre las cabras</a:t>
            </a:r>
            <a:r>
              <a:rPr lang="en-US" sz="3600" dirty="0"/>
              <a:t>.”</a:t>
            </a:r>
            <a:endParaRPr lang="en-US" sz="3600" dirty="0">
              <a:effectLst>
                <a:outerShdw blurRad="38100" dist="38100" dir="2700000" algn="tl">
                  <a:srgbClr val="000000">
                    <a:alpha val="43137"/>
                  </a:srgbClr>
                </a:outerShdw>
              </a:effectLst>
              <a:latin typeface="Calibri" panose="020F0502020204030204" pitchFamily="34" charset="0"/>
            </a:endParaRPr>
          </a:p>
        </p:txBody>
      </p:sp>
      <p:pic>
        <p:nvPicPr>
          <p:cNvPr id="5" name="Picture 6" descr="Image result for passover lamb">
            <a:extLst>
              <a:ext uri="{FF2B5EF4-FFF2-40B4-BE49-F238E27FC236}">
                <a16:creationId xmlns:a16="http://schemas.microsoft.com/office/drawing/2014/main" id="{5FF4C3C5-0A6C-4DF0-BA2F-72A4F2DBBCD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71800" y="3000375"/>
            <a:ext cx="3200400" cy="1800225"/>
          </a:xfrm>
          <a:prstGeom prst="rect">
            <a:avLst/>
          </a:prstGeom>
          <a:noFill/>
        </p:spPr>
      </p:pic>
    </p:spTree>
    <p:extLst>
      <p:ext uri="{BB962C8B-B14F-4D97-AF65-F5344CB8AC3E}">
        <p14:creationId xmlns:p14="http://schemas.microsoft.com/office/powerpoint/2010/main" val="3026966751"/>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952EC2-7783-4129-AC71-819584C45C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p:cNvSpPr>
            <a:spLocks noChangeArrowheads="1"/>
          </p:cNvSpPr>
          <p:nvPr/>
        </p:nvSpPr>
        <p:spPr bwMode="auto">
          <a:xfrm>
            <a:off x="0" y="0"/>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Génesis 3:15</a:t>
            </a:r>
          </a:p>
          <a:p>
            <a:pPr algn="just"/>
            <a:r>
              <a:rPr lang="en-US" altLang="en-US" sz="3600" dirty="0">
                <a:effectLst>
                  <a:outerShdw blurRad="38100" dist="38100" dir="2700000" algn="tl">
                    <a:srgbClr val="000000">
                      <a:alpha val="43137"/>
                    </a:srgbClr>
                  </a:outerShdw>
                </a:effectLst>
                <a:latin typeface="Calibri" panose="020F0502020204030204" pitchFamily="34" charset="0"/>
              </a:rPr>
              <a:t>“</a:t>
            </a:r>
            <a:r>
              <a:rPr lang="es-CO" sz="3600" dirty="0">
                <a:effectLst>
                  <a:outerShdw blurRad="38100" dist="38100" dir="2700000" algn="tl">
                    <a:srgbClr val="000000">
                      <a:alpha val="43137"/>
                    </a:srgbClr>
                  </a:outerShdw>
                </a:effectLst>
                <a:latin typeface="Calibri" panose="020F0502020204030204" pitchFamily="34" charset="0"/>
              </a:rPr>
              <a:t>»Pondré enemistad</a:t>
            </a:r>
          </a:p>
          <a:p>
            <a:pPr algn="just"/>
            <a:r>
              <a:rPr lang="es-CO" sz="3600" dirty="0">
                <a:effectLst>
                  <a:outerShdw blurRad="38100" dist="38100" dir="2700000" algn="tl">
                    <a:srgbClr val="000000">
                      <a:alpha val="43137"/>
                    </a:srgbClr>
                  </a:outerShdw>
                </a:effectLst>
                <a:latin typeface="Calibri" panose="020F0502020204030204" pitchFamily="34" charset="0"/>
              </a:rPr>
              <a:t>Entre tú y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la mujer</a:t>
            </a:r>
            <a:r>
              <a:rPr lang="es-CO" sz="3600" dirty="0">
                <a:effectLst>
                  <a:outerShdw blurRad="38100" dist="38100" dir="2700000" algn="tl">
                    <a:srgbClr val="000000">
                      <a:alpha val="43137"/>
                    </a:srgbClr>
                  </a:outerShdw>
                </a:effectLst>
                <a:latin typeface="Calibri" panose="020F0502020204030204" pitchFamily="34" charset="0"/>
              </a:rPr>
              <a:t>,</a:t>
            </a:r>
          </a:p>
          <a:p>
            <a:pPr algn="just"/>
            <a:r>
              <a:rPr lang="es-CO" sz="3600" dirty="0">
                <a:effectLst>
                  <a:outerShdw blurRad="38100" dist="38100" dir="2700000" algn="tl">
                    <a:srgbClr val="000000">
                      <a:alpha val="43137"/>
                    </a:srgbClr>
                  </a:outerShdw>
                </a:effectLst>
                <a:latin typeface="Calibri" panose="020F0502020204030204" pitchFamily="34" charset="0"/>
              </a:rPr>
              <a:t>Y entre tu simiente y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rPr>
              <a:t>su simiente</a:t>
            </a:r>
            <a:r>
              <a:rPr lang="es-CO" sz="3600" dirty="0">
                <a:effectLst>
                  <a:outerShdw blurRad="38100" dist="38100" dir="2700000" algn="tl">
                    <a:srgbClr val="000000">
                      <a:alpha val="43137"/>
                    </a:srgbClr>
                  </a:outerShdw>
                </a:effectLst>
                <a:latin typeface="Calibri" panose="020F0502020204030204" pitchFamily="34" charset="0"/>
              </a:rPr>
              <a:t>;</a:t>
            </a:r>
          </a:p>
          <a:p>
            <a:pPr algn="just"/>
            <a:r>
              <a:rPr lang="es-CO" sz="3600" b="1" dirty="0">
                <a:solidFill>
                  <a:srgbClr val="FFFFCC"/>
                </a:solidFill>
                <a:effectLst>
                  <a:outerShdw blurRad="38100" dist="38100" dir="2700000" algn="tl">
                    <a:srgbClr val="000000">
                      <a:alpha val="43137"/>
                    </a:srgbClr>
                  </a:outerShdw>
                </a:effectLst>
                <a:latin typeface="Calibri" panose="020F0502020204030204" pitchFamily="34" charset="0"/>
              </a:rPr>
              <a:t>Él te herirá en la cabeza</a:t>
            </a:r>
            <a:r>
              <a:rPr lang="es-CO" sz="3600" dirty="0">
                <a:effectLst>
                  <a:outerShdw blurRad="38100" dist="38100" dir="2700000" algn="tl">
                    <a:srgbClr val="000000">
                      <a:alpha val="43137"/>
                    </a:srgbClr>
                  </a:outerShdw>
                </a:effectLst>
                <a:latin typeface="Calibri" panose="020F0502020204030204" pitchFamily="34" charset="0"/>
              </a:rPr>
              <a:t>,</a:t>
            </a:r>
          </a:p>
          <a:p>
            <a:pPr algn="just"/>
            <a:r>
              <a:rPr lang="es-CO" sz="3600" dirty="0">
                <a:effectLst>
                  <a:outerShdw blurRad="38100" dist="38100" dir="2700000" algn="tl">
                    <a:srgbClr val="000000">
                      <a:alpha val="43137"/>
                    </a:srgbClr>
                  </a:outerShdw>
                </a:effectLst>
                <a:latin typeface="Calibri" panose="020F0502020204030204" pitchFamily="34" charset="0"/>
              </a:rPr>
              <a:t>Y tú lo herirás en el talón»</a:t>
            </a:r>
            <a:r>
              <a:rPr lang="en-US" sz="3600" dirty="0">
                <a:effectLst>
                  <a:outerShdw blurRad="38100" dist="38100" dir="2700000" algn="tl">
                    <a:srgbClr val="000000">
                      <a:alpha val="43137"/>
                    </a:srgbClr>
                  </a:outerShdw>
                </a:effectLst>
                <a:latin typeface="Calibri" panose="020F0502020204030204" pitchFamily="34" charset="0"/>
              </a:rPr>
              <a:t>.</a:t>
            </a:r>
            <a:r>
              <a:rPr lang="en-US" alt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2F0D0ED2-528D-47B9-8B00-668A647BEF5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29400" y="875863"/>
            <a:ext cx="2362200" cy="2755900"/>
          </a:xfrm>
          <a:prstGeom prst="rect">
            <a:avLst/>
          </a:prstGeom>
          <a:ln>
            <a:solidFill>
              <a:srgbClr val="FFFF00"/>
            </a:solidFill>
          </a:ln>
          <a:effectLst>
            <a:glow rad="101600">
              <a:srgbClr val="FFFFCC">
                <a:alpha val="60000"/>
              </a:srgbClr>
            </a:glow>
          </a:effectLst>
        </p:spPr>
      </p:pic>
    </p:spTree>
    <p:extLst>
      <p:ext uri="{BB962C8B-B14F-4D97-AF65-F5344CB8AC3E}">
        <p14:creationId xmlns:p14="http://schemas.microsoft.com/office/powerpoint/2010/main" val="1055427589"/>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2819400" y="228600"/>
            <a:ext cx="3276600" cy="94488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Noé fué librado</a:t>
            </a:r>
          </a:p>
        </p:txBody>
      </p:sp>
      <p:sp>
        <p:nvSpPr>
          <p:cNvPr id="43011" name="Rectangle 3"/>
          <p:cNvSpPr>
            <a:spLocks noGrp="1" noChangeArrowheads="1"/>
          </p:cNvSpPr>
          <p:nvPr>
            <p:ph type="body" idx="1"/>
          </p:nvPr>
        </p:nvSpPr>
        <p:spPr>
          <a:xfrm>
            <a:off x="1232694" y="1946275"/>
            <a:ext cx="6678612" cy="4114800"/>
          </a:xfrm>
        </p:spPr>
        <p:txBody>
          <a:bodyPr/>
          <a:lstStyle/>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Gén 3:15</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Gén 5:1 (Adán) to Gén. 5:32 (Noé)</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Gén 6:9</a:t>
            </a:r>
          </a:p>
          <a:p>
            <a:pPr marL="457200" lvl="1" indent="-457200" algn="just"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Gén 7:1</a:t>
            </a:r>
          </a:p>
        </p:txBody>
      </p:sp>
      <p:pic>
        <p:nvPicPr>
          <p:cNvPr id="2" name="Picture 1">
            <a:extLst>
              <a:ext uri="{FF2B5EF4-FFF2-40B4-BE49-F238E27FC236}">
                <a16:creationId xmlns:a16="http://schemas.microsoft.com/office/drawing/2014/main" id="{74C2D7A9-1A29-E4A6-F483-83C17BCB6139}"/>
              </a:ext>
            </a:extLst>
          </p:cNvPr>
          <p:cNvPicPr>
            <a:picLocks noChangeAspect="1"/>
          </p:cNvPicPr>
          <p:nvPr/>
        </p:nvPicPr>
        <p:blipFill>
          <a:blip r:embed="rId2"/>
          <a:stretch>
            <a:fillRect/>
          </a:stretch>
        </p:blipFill>
        <p:spPr>
          <a:xfrm>
            <a:off x="7315200" y="76146"/>
            <a:ext cx="1743607" cy="1249788"/>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3467100" y="228600"/>
            <a:ext cx="2209800" cy="1143000"/>
          </a:xfrm>
        </p:spPr>
        <p:txBody>
          <a:bodyPr/>
          <a:lstStyle/>
          <a:p>
            <a:pPr algn="ctr" eaLnBrk="1" hangingPunct="1"/>
            <a:r>
              <a:rPr lang="en-US" sz="3600" dirty="0">
                <a:effectLst>
                  <a:outerShdw blurRad="38100" dist="38100" dir="2700000" algn="tl">
                    <a:srgbClr val="000000">
                      <a:alpha val="43137"/>
                    </a:srgbClr>
                  </a:outerShdw>
                </a:effectLst>
                <a:latin typeface="Calibri" panose="020F0502020204030204" pitchFamily="34" charset="0"/>
              </a:rPr>
              <a:t>El Diluvio</a:t>
            </a:r>
            <a:br>
              <a:rPr lang="en-US" sz="3600" dirty="0">
                <a:effectLst>
                  <a:outerShdw blurRad="38100" dist="38100" dir="2700000" algn="tl">
                    <a:srgbClr val="000000">
                      <a:alpha val="43137"/>
                    </a:srgbClr>
                  </a:outerShdw>
                </a:effectLst>
                <a:latin typeface="Calibri" panose="020F0502020204030204" pitchFamily="34" charset="0"/>
              </a:rPr>
            </a:br>
            <a:r>
              <a:rPr lang="en-US" sz="2800" dirty="0">
                <a:solidFill>
                  <a:schemeClr val="tx1"/>
                </a:solidFill>
                <a:effectLst>
                  <a:outerShdw blurRad="38100" dist="38100" dir="2700000" algn="tl">
                    <a:srgbClr val="000000">
                      <a:alpha val="43137"/>
                    </a:srgbClr>
                  </a:outerShdw>
                </a:effectLst>
                <a:latin typeface="Calibri" panose="020F0502020204030204" pitchFamily="34" charset="0"/>
                <a:ea typeface="+mn-ea"/>
                <a:cs typeface="+mn-cs"/>
              </a:rPr>
              <a:t>(Gén 6–9)</a:t>
            </a:r>
          </a:p>
        </p:txBody>
      </p:sp>
      <p:sp>
        <p:nvSpPr>
          <p:cNvPr id="35843" name="Rectangle 3"/>
          <p:cNvSpPr>
            <a:spLocks noGrp="1" noChangeArrowheads="1"/>
          </p:cNvSpPr>
          <p:nvPr>
            <p:ph type="body" idx="1"/>
          </p:nvPr>
        </p:nvSpPr>
        <p:spPr>
          <a:xfrm>
            <a:off x="1409700" y="1946275"/>
            <a:ext cx="6819900" cy="3463925"/>
          </a:xfrm>
        </p:spPr>
        <p:txBody>
          <a:bodyPr/>
          <a:lstStyle/>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b="1" u="sng" dirty="0">
                <a:solidFill>
                  <a:srgbClr val="FFFFCC"/>
                </a:solidFill>
                <a:effectLst>
                  <a:outerShdw blurRad="38100" dist="38100" dir="2700000" algn="tl">
                    <a:srgbClr val="000000">
                      <a:alpha val="43137"/>
                    </a:srgbClr>
                  </a:outerShdw>
                </a:effectLst>
                <a:ea typeface="+mn-ea"/>
                <a:cs typeface="+mn-cs"/>
              </a:rPr>
              <a:t>Eventos antes del diluvio </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(G</a:t>
            </a:r>
            <a:r>
              <a:rPr lang="en-US" b="1" u="sng" dirty="0">
                <a:solidFill>
                  <a:srgbClr val="FFFFCC"/>
                </a:solidFill>
                <a:effectLst>
                  <a:outerShdw blurRad="38100" dist="38100" dir="2700000" algn="tl">
                    <a:srgbClr val="000000">
                      <a:alpha val="43137"/>
                    </a:srgbClr>
                  </a:outerShdw>
                </a:effectLst>
                <a:ea typeface="+mn-ea"/>
                <a:cs typeface="+mn-cs"/>
              </a:rPr>
              <a:t>é</a:t>
            </a:r>
            <a:r>
              <a:rPr lang="en-US" b="1" u="sng" dirty="0">
                <a:solidFill>
                  <a:srgbClr val="FFFFCC"/>
                </a:solidFill>
                <a:effectLst>
                  <a:outerShdw blurRad="38100" dist="38100" dir="2700000" algn="tl">
                    <a:srgbClr val="000000">
                      <a:alpha val="43137"/>
                    </a:srgbClr>
                  </a:outerShdw>
                </a:effectLst>
                <a:latin typeface="Calibri" panose="020F0502020204030204" pitchFamily="34" charset="0"/>
                <a:ea typeface="+mn-ea"/>
                <a:cs typeface="+mn-cs"/>
              </a:rPr>
              <a:t>n 6)</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n-US" dirty="0">
                <a:effectLst>
                  <a:outerShdw blurRad="38100" dist="38100" dir="2700000" algn="tl">
                    <a:srgbClr val="000000">
                      <a:alpha val="43137"/>
                    </a:srgbClr>
                  </a:outerShdw>
                </a:effectLst>
                <a:latin typeface="Calibri" panose="020F0502020204030204" pitchFamily="34" charset="0"/>
                <a:ea typeface="+mn-ea"/>
                <a:cs typeface="+mn-cs"/>
              </a:rPr>
              <a:t>El diluvio (G</a:t>
            </a:r>
            <a:r>
              <a:rPr lang="en-US" dirty="0">
                <a:effectLst>
                  <a:outerShdw blurRad="38100" dist="38100" dir="2700000" algn="tl">
                    <a:srgbClr val="000000">
                      <a:alpha val="43137"/>
                    </a:srgbClr>
                  </a:outerShdw>
                </a:effectLst>
                <a:ea typeface="+mn-ea"/>
                <a:cs typeface="+mn-cs"/>
              </a:rPr>
              <a:t>é</a:t>
            </a:r>
            <a:r>
              <a:rPr lang="en-US" dirty="0">
                <a:effectLst>
                  <a:outerShdw blurRad="38100" dist="38100" dir="2700000" algn="tl">
                    <a:srgbClr val="000000">
                      <a:alpha val="43137"/>
                    </a:srgbClr>
                  </a:outerShdw>
                </a:effectLst>
                <a:latin typeface="Calibri" panose="020F0502020204030204" pitchFamily="34" charset="0"/>
                <a:ea typeface="+mn-ea"/>
                <a:cs typeface="+mn-cs"/>
              </a:rPr>
              <a:t>n 7)</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Las aguas bajan </a:t>
            </a:r>
            <a:r>
              <a:rPr lang="en-US" dirty="0">
                <a:effectLst>
                  <a:outerShdw blurRad="38100" dist="38100" dir="2700000" algn="tl">
                    <a:srgbClr val="000000">
                      <a:alpha val="43137"/>
                    </a:srgbClr>
                  </a:outerShdw>
                </a:effectLst>
                <a:latin typeface="Calibri" panose="020F0502020204030204" pitchFamily="34" charset="0"/>
                <a:ea typeface="+mn-ea"/>
                <a:cs typeface="+mn-cs"/>
              </a:rPr>
              <a:t>(Gén 8)</a:t>
            </a:r>
          </a:p>
          <a:p>
            <a:pPr marL="457200" lvl="1" indent="-457200" eaLnBrk="1" hangingPunct="1">
              <a:spcBef>
                <a:spcPts val="0"/>
              </a:spcBef>
              <a:spcAft>
                <a:spcPts val="3600"/>
              </a:spcAft>
              <a:buClr>
                <a:schemeClr val="tx2"/>
              </a:buClr>
              <a:buSzPct val="75000"/>
              <a:buFont typeface="Wingdings" panose="05000000000000000000" pitchFamily="2" charset="2"/>
              <a:buChar char="n"/>
              <a:defRPr/>
            </a:pPr>
            <a:r>
              <a:rPr lang="es-CO" dirty="0">
                <a:effectLst>
                  <a:outerShdw blurRad="38100" dist="38100" dir="2700000" algn="tl">
                    <a:srgbClr val="000000">
                      <a:alpha val="43137"/>
                    </a:srgbClr>
                  </a:outerShdw>
                </a:effectLst>
                <a:ea typeface="+mn-ea"/>
                <a:cs typeface="+mn-cs"/>
              </a:rPr>
              <a:t>Eventos posteriores al diluvio </a:t>
            </a:r>
            <a:r>
              <a:rPr lang="en-US" dirty="0">
                <a:effectLst>
                  <a:outerShdw blurRad="38100" dist="38100" dir="2700000" algn="tl">
                    <a:srgbClr val="000000">
                      <a:alpha val="43137"/>
                    </a:srgbClr>
                  </a:outerShdw>
                </a:effectLst>
                <a:latin typeface="Calibri" panose="020F0502020204030204" pitchFamily="34" charset="0"/>
                <a:ea typeface="+mn-ea"/>
                <a:cs typeface="+mn-cs"/>
              </a:rPr>
              <a:t>(Gén 9)</a:t>
            </a:r>
          </a:p>
        </p:txBody>
      </p:sp>
      <p:pic>
        <p:nvPicPr>
          <p:cNvPr id="2" name="Picture 1">
            <a:extLst>
              <a:ext uri="{FF2B5EF4-FFF2-40B4-BE49-F238E27FC236}">
                <a16:creationId xmlns:a16="http://schemas.microsoft.com/office/drawing/2014/main" id="{A5D273D1-B013-7DD7-4500-01EBA90B5200}"/>
              </a:ext>
            </a:extLst>
          </p:cNvPr>
          <p:cNvPicPr>
            <a:picLocks noChangeAspect="1"/>
          </p:cNvPicPr>
          <p:nvPr/>
        </p:nvPicPr>
        <p:blipFill>
          <a:blip r:embed="rId2"/>
          <a:stretch>
            <a:fillRect/>
          </a:stretch>
        </p:blipFill>
        <p:spPr>
          <a:xfrm>
            <a:off x="7315200" y="31694"/>
            <a:ext cx="1743607" cy="1249788"/>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F42B06-4770-A699-1137-C009D657DAC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FC25687-6E2D-54AF-5E7F-56FDAAD409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 name="Content Placeholder 2">
            <a:extLst>
              <a:ext uri="{FF2B5EF4-FFF2-40B4-BE49-F238E27FC236}">
                <a16:creationId xmlns:a16="http://schemas.microsoft.com/office/drawing/2014/main" id="{83EE388E-24CA-C81D-1DF0-05496E198A7D}"/>
              </a:ext>
            </a:extLst>
          </p:cNvPr>
          <p:cNvSpPr>
            <a:spLocks noGrp="1"/>
          </p:cNvSpPr>
          <p:nvPr>
            <p:ph idx="1"/>
          </p:nvPr>
        </p:nvSpPr>
        <p:spPr>
          <a:xfrm>
            <a:off x="0" y="0"/>
            <a:ext cx="9144000" cy="2819400"/>
          </a:xfrm>
        </p:spPr>
        <p:txBody>
          <a:bodyPr/>
          <a:lstStyle/>
          <a:p>
            <a:pPr marL="0" indent="0" algn="ctr" defTabSz="685800">
              <a:spcBef>
                <a:spcPct val="0"/>
              </a:spcBef>
              <a:spcAft>
                <a:spcPts val="1200"/>
              </a:spcAft>
              <a:buNone/>
              <a:defRPr/>
            </a:pPr>
            <a:r>
              <a:rPr lang="en-US" sz="4000" kern="1200" dirty="0">
                <a:solidFill>
                  <a:schemeClr val="tx2"/>
                </a:solidFill>
                <a:ea typeface="+mj-ea"/>
              </a:rPr>
              <a:t>Génesis</a:t>
            </a:r>
            <a:r>
              <a:rPr lang="en-US" sz="4000" kern="1200" dirty="0">
                <a:solidFill>
                  <a:schemeClr val="tx2"/>
                </a:solidFill>
                <a:ea typeface="+mj-ea"/>
                <a:cs typeface="Calibri" panose="020F0502020204030204" pitchFamily="34" charset="0"/>
              </a:rPr>
              <a:t> </a:t>
            </a:r>
            <a:r>
              <a:rPr lang="en-US" sz="4000" kern="1200" dirty="0">
                <a:solidFill>
                  <a:schemeClr val="tx2"/>
                </a:solidFill>
                <a:ea typeface="+mj-ea"/>
              </a:rPr>
              <a:t>6</a:t>
            </a:r>
            <a:r>
              <a:rPr lang="en-US" sz="4000" kern="1200" dirty="0">
                <a:solidFill>
                  <a:schemeClr val="tx2"/>
                </a:solidFill>
                <a:ea typeface="+mj-ea"/>
                <a:cs typeface="Calibri" panose="020F0502020204030204" pitchFamily="34" charset="0"/>
              </a:rPr>
              <a:t>:8-9</a:t>
            </a:r>
          </a:p>
          <a:p>
            <a:pPr marL="0" indent="0" algn="just">
              <a:spcBef>
                <a:spcPts val="0"/>
              </a:spcBef>
              <a:buNone/>
            </a:pPr>
            <a:r>
              <a:rPr lang="en-US" sz="3600" dirty="0">
                <a:effectLst>
                  <a:outerShdw blurRad="38100" dist="38100" dir="2700000" algn="tl">
                    <a:srgbClr val="000000">
                      <a:alpha val="43137"/>
                    </a:srgbClr>
                  </a:outerShdw>
                </a:effectLst>
              </a:rPr>
              <a:t>“ </a:t>
            </a:r>
            <a:r>
              <a:rPr lang="en-US" sz="3600" baseline="30000" dirty="0">
                <a:effectLst>
                  <a:outerShdw blurRad="38100" dist="38100" dir="2700000" algn="tl">
                    <a:srgbClr val="000000">
                      <a:alpha val="43137"/>
                    </a:srgbClr>
                  </a:outerShdw>
                </a:effectLst>
              </a:rPr>
              <a:t>8 </a:t>
            </a:r>
            <a:r>
              <a:rPr lang="es-CO" sz="3600" dirty="0">
                <a:effectLst>
                  <a:outerShdw blurRad="38100" dist="38100" dir="2700000" algn="tl">
                    <a:srgbClr val="000000">
                      <a:alpha val="43137"/>
                    </a:srgbClr>
                  </a:outerShdw>
                </a:effectLst>
              </a:rPr>
              <a:t>Pero Noé halló gracia ante los ojos del Señor.</a:t>
            </a:r>
          </a:p>
          <a:p>
            <a:pPr marL="0" indent="0" algn="just">
              <a:spcBef>
                <a:spcPts val="0"/>
              </a:spcBef>
              <a:buNone/>
            </a:pPr>
            <a:r>
              <a:rPr lang="es-CO" sz="3600" dirty="0">
                <a:effectLst>
                  <a:outerShdw blurRad="38100" dist="38100" dir="2700000" algn="tl">
                    <a:srgbClr val="000000">
                      <a:alpha val="43137"/>
                    </a:srgbClr>
                  </a:outerShdw>
                </a:effectLst>
              </a:rPr>
              <a:t>9 </a:t>
            </a:r>
            <a:r>
              <a:rPr lang="es-CO" sz="3600" b="1" u="sng" dirty="0">
                <a:solidFill>
                  <a:srgbClr val="FFFFCC"/>
                </a:solidFill>
                <a:effectLst>
                  <a:outerShdw blurRad="38100" dist="38100" dir="2700000" algn="tl">
                    <a:srgbClr val="000000">
                      <a:alpha val="43137"/>
                    </a:srgbClr>
                  </a:outerShdw>
                </a:effectLst>
              </a:rPr>
              <a:t>Estas son las generaciones de Noé</a:t>
            </a:r>
            <a:r>
              <a:rPr lang="es-CO" sz="3600" dirty="0">
                <a:effectLst>
                  <a:outerShdw blurRad="38100" dist="38100" dir="2700000" algn="tl">
                    <a:srgbClr val="000000">
                      <a:alpha val="43137"/>
                    </a:srgbClr>
                  </a:outerShdw>
                </a:effectLst>
              </a:rPr>
              <a:t>. Noé era un hombre justo, perfecto entre sus contemporáneos. Noé siempre andaba con Dios</a:t>
            </a:r>
            <a:r>
              <a:rPr lang="en-US" sz="3600" dirty="0">
                <a:effectLst>
                  <a:outerShdw blurRad="38100" dist="38100" dir="2700000" algn="tl">
                    <a:srgbClr val="000000">
                      <a:alpha val="43137"/>
                    </a:srgbClr>
                  </a:outerShdw>
                </a:effectLst>
              </a:rPr>
              <a:t>.</a:t>
            </a:r>
            <a:r>
              <a:rPr lang="en-US" sz="3600" dirty="0">
                <a:effectLst>
                  <a:outerShdw blurRad="38100" dist="38100" dir="2700000" algn="tl">
                    <a:srgbClr val="000000">
                      <a:alpha val="43137"/>
                    </a:srgbClr>
                  </a:outerShdw>
                </a:effectLst>
                <a:latin typeface="Calibri" panose="020F0502020204030204" pitchFamily="34" charset="0"/>
              </a:rPr>
              <a:t>”</a:t>
            </a:r>
          </a:p>
        </p:txBody>
      </p:sp>
      <p:pic>
        <p:nvPicPr>
          <p:cNvPr id="4" name="Picture 3">
            <a:extLst>
              <a:ext uri="{FF2B5EF4-FFF2-40B4-BE49-F238E27FC236}">
                <a16:creationId xmlns:a16="http://schemas.microsoft.com/office/drawing/2014/main" id="{876B53F5-40FB-DDEB-DBB7-6C0E84F4F1E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11496" y="3048000"/>
            <a:ext cx="1921008" cy="1828800"/>
          </a:xfrm>
          <a:prstGeom prst="rect">
            <a:avLst/>
          </a:prstGeom>
        </p:spPr>
      </p:pic>
    </p:spTree>
    <p:extLst>
      <p:ext uri="{BB962C8B-B14F-4D97-AF65-F5344CB8AC3E}">
        <p14:creationId xmlns:p14="http://schemas.microsoft.com/office/powerpoint/2010/main" val="1958947779"/>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p:cNvSpPr>
            <a:spLocks noGrp="1" noChangeArrowheads="1"/>
          </p:cNvSpPr>
          <p:nvPr>
            <p:ph type="title"/>
          </p:nvPr>
        </p:nvSpPr>
        <p:spPr>
          <a:xfrm>
            <a:off x="685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t>
            </a:r>
            <a:r>
              <a:rPr lang="es-CO" sz="2000" i="1" dirty="0">
                <a:solidFill>
                  <a:schemeClr val="tx1"/>
                </a:solidFill>
              </a:rPr>
              <a:t>Este es el relato de las generaciones de</a:t>
            </a:r>
            <a:r>
              <a:rPr lang="en-US" sz="2000" i="1" dirty="0">
                <a:solidFill>
                  <a:schemeClr val="tx1"/>
                </a:solidFill>
              </a:rPr>
              <a:t>…”</a:t>
            </a:r>
            <a:endParaRPr lang="en-US" sz="2400" i="1" dirty="0">
              <a:solidFill>
                <a:schemeClr val="tx1"/>
              </a:solidFill>
            </a:endParaRPr>
          </a:p>
        </p:txBody>
      </p:sp>
      <p:sp>
        <p:nvSpPr>
          <p:cNvPr id="6147" name="Rectangle 3"/>
          <p:cNvSpPr>
            <a:spLocks noGrp="1" noChangeArrowheads="1"/>
          </p:cNvSpPr>
          <p:nvPr>
            <p:ph type="body" idx="1"/>
          </p:nvPr>
        </p:nvSpPr>
        <p:spPr>
          <a:xfrm>
            <a:off x="685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Introducción a las generaciones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del cielo y la tierra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Adán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Noé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los hijos de Noé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Sem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Taré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Ismael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Esaú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Jacob (37:2–50:26)</a:t>
            </a:r>
            <a:endParaRPr lang="en-US" sz="28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7C297F-3133-8DB4-EEAC-AFE42F333DBC}"/>
            </a:ext>
          </a:extLst>
        </p:cNvPr>
        <p:cNvGrpSpPr/>
        <p:nvPr/>
      </p:nvGrpSpPr>
      <p:grpSpPr>
        <a:xfrm>
          <a:off x="0" y="0"/>
          <a:ext cx="0" cy="0"/>
          <a:chOff x="0" y="0"/>
          <a:chExt cx="0" cy="0"/>
        </a:xfrm>
      </p:grpSpPr>
      <p:sp>
        <p:nvSpPr>
          <p:cNvPr id="27649" name="Rectangle 2">
            <a:extLst>
              <a:ext uri="{FF2B5EF4-FFF2-40B4-BE49-F238E27FC236}">
                <a16:creationId xmlns:a16="http://schemas.microsoft.com/office/drawing/2014/main" id="{B2BAF97F-0FB3-4768-965A-3D6032C4DB1F}"/>
              </a:ext>
            </a:extLst>
          </p:cNvPr>
          <p:cNvSpPr>
            <a:spLocks noGrp="1" noChangeArrowheads="1"/>
          </p:cNvSpPr>
          <p:nvPr>
            <p:ph type="title"/>
          </p:nvPr>
        </p:nvSpPr>
        <p:spPr>
          <a:xfrm>
            <a:off x="685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t>
            </a:r>
            <a:r>
              <a:rPr lang="es-CO" sz="2000" i="1" dirty="0">
                <a:solidFill>
                  <a:schemeClr val="tx1"/>
                </a:solidFill>
              </a:rPr>
              <a:t>Este es el relato de las generaciones de</a:t>
            </a:r>
            <a:r>
              <a:rPr lang="en-US" sz="2000" i="1" dirty="0">
                <a:solidFill>
                  <a:schemeClr val="tx1"/>
                </a:solidFill>
              </a:rPr>
              <a:t>…”</a:t>
            </a:r>
            <a:endParaRPr lang="en-US" sz="2400" i="1" dirty="0">
              <a:solidFill>
                <a:schemeClr val="tx1"/>
              </a:solidFill>
            </a:endParaRPr>
          </a:p>
        </p:txBody>
      </p:sp>
      <p:sp>
        <p:nvSpPr>
          <p:cNvPr id="6147" name="Rectangle 3">
            <a:extLst>
              <a:ext uri="{FF2B5EF4-FFF2-40B4-BE49-F238E27FC236}">
                <a16:creationId xmlns:a16="http://schemas.microsoft.com/office/drawing/2014/main" id="{091F80B0-B25B-49AF-CFD3-D46A0768FC52}"/>
              </a:ext>
            </a:extLst>
          </p:cNvPr>
          <p:cNvSpPr>
            <a:spLocks noGrp="1" noChangeArrowheads="1"/>
          </p:cNvSpPr>
          <p:nvPr>
            <p:ph type="body" idx="1"/>
          </p:nvPr>
        </p:nvSpPr>
        <p:spPr>
          <a:xfrm>
            <a:off x="685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Introducción a las generaciones (1:1–2:3)</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del cielo y la tierra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Adán (5:1–6:8)</a:t>
            </a:r>
          </a:p>
          <a:p>
            <a:pPr marL="571500" indent="-571500" eaLnBrk="1" hangingPunct="1">
              <a:spcBef>
                <a:spcPts val="0"/>
              </a:spcBef>
              <a:spcAft>
                <a:spcPts val="600"/>
              </a:spcAft>
              <a:buSzPct val="100000"/>
              <a:buFont typeface="+mj-lt"/>
              <a:buAutoNum type="arabicPeriod"/>
              <a:defRPr/>
            </a:pPr>
            <a:r>
              <a:rPr lang="en-US" sz="2800" b="1" u="sng" dirty="0">
                <a:solidFill>
                  <a:srgbClr val="FFFFCC"/>
                </a:solidFill>
                <a:cs typeface="Calibri" panose="020F0502020204030204" pitchFamily="34" charset="0"/>
              </a:rPr>
              <a:t>Generaciones de Noé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los hijos de Noé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Sem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Taré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Ismael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Esaú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Jacob (37:2–50:26)</a:t>
            </a:r>
            <a:endParaRPr lang="en-US" sz="2800" dirty="0"/>
          </a:p>
        </p:txBody>
      </p:sp>
    </p:spTree>
    <p:extLst>
      <p:ext uri="{BB962C8B-B14F-4D97-AF65-F5344CB8AC3E}">
        <p14:creationId xmlns:p14="http://schemas.microsoft.com/office/powerpoint/2010/main" val="271204266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A3A9F-8122-01AE-E57A-211291BADC60}"/>
            </a:ext>
          </a:extLst>
        </p:cNvPr>
        <p:cNvGrpSpPr/>
        <p:nvPr/>
      </p:nvGrpSpPr>
      <p:grpSpPr>
        <a:xfrm>
          <a:off x="0" y="0"/>
          <a:ext cx="0" cy="0"/>
          <a:chOff x="0" y="0"/>
          <a:chExt cx="0" cy="0"/>
        </a:xfrm>
      </p:grpSpPr>
      <p:sp>
        <p:nvSpPr>
          <p:cNvPr id="27649" name="Rectangle 2">
            <a:extLst>
              <a:ext uri="{FF2B5EF4-FFF2-40B4-BE49-F238E27FC236}">
                <a16:creationId xmlns:a16="http://schemas.microsoft.com/office/drawing/2014/main" id="{B3F2A384-CE53-4639-85AB-610C70DB6FB6}"/>
              </a:ext>
            </a:extLst>
          </p:cNvPr>
          <p:cNvSpPr>
            <a:spLocks noGrp="1" noChangeArrowheads="1"/>
          </p:cNvSpPr>
          <p:nvPr>
            <p:ph type="title"/>
          </p:nvPr>
        </p:nvSpPr>
        <p:spPr>
          <a:xfrm>
            <a:off x="685800" y="228600"/>
            <a:ext cx="7772400" cy="914400"/>
          </a:xfrm>
        </p:spPr>
        <p:txBody>
          <a:bodyPr/>
          <a:lstStyle/>
          <a:p>
            <a:pPr algn="ctr" eaLnBrk="1" hangingPunct="1"/>
            <a:r>
              <a:rPr lang="en-US" sz="3600" i="1" dirty="0"/>
              <a:t>Toledoth</a:t>
            </a:r>
            <a:r>
              <a:rPr lang="en-US" sz="3200" dirty="0"/>
              <a:t> </a:t>
            </a:r>
            <a:br>
              <a:rPr lang="en-US" sz="3200" dirty="0"/>
            </a:br>
            <a:r>
              <a:rPr lang="en-US" sz="2000" i="1" dirty="0">
                <a:solidFill>
                  <a:schemeClr val="tx1"/>
                </a:solidFill>
              </a:rPr>
              <a:t>“</a:t>
            </a:r>
            <a:r>
              <a:rPr lang="es-CO" sz="2000" i="1" dirty="0">
                <a:solidFill>
                  <a:schemeClr val="tx1"/>
                </a:solidFill>
              </a:rPr>
              <a:t>Este es el relato de las generaciones de</a:t>
            </a:r>
            <a:r>
              <a:rPr lang="en-US" sz="2000" i="1" dirty="0">
                <a:solidFill>
                  <a:schemeClr val="tx1"/>
                </a:solidFill>
              </a:rPr>
              <a:t>…”</a:t>
            </a:r>
            <a:endParaRPr lang="en-US" sz="2400" i="1" dirty="0">
              <a:solidFill>
                <a:schemeClr val="tx1"/>
              </a:solidFill>
            </a:endParaRPr>
          </a:p>
        </p:txBody>
      </p:sp>
      <p:sp>
        <p:nvSpPr>
          <p:cNvPr id="6147" name="Rectangle 3">
            <a:extLst>
              <a:ext uri="{FF2B5EF4-FFF2-40B4-BE49-F238E27FC236}">
                <a16:creationId xmlns:a16="http://schemas.microsoft.com/office/drawing/2014/main" id="{82B94389-66BA-E324-FD60-1816E0F426A2}"/>
              </a:ext>
            </a:extLst>
          </p:cNvPr>
          <p:cNvSpPr>
            <a:spLocks noGrp="1" noChangeArrowheads="1"/>
          </p:cNvSpPr>
          <p:nvPr>
            <p:ph type="body" idx="1"/>
          </p:nvPr>
        </p:nvSpPr>
        <p:spPr>
          <a:xfrm>
            <a:off x="685800" y="1219200"/>
            <a:ext cx="7772400" cy="5562600"/>
          </a:xfrm>
        </p:spPr>
        <p:txBody>
          <a:bodyPr/>
          <a:lstStyle/>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Introducción a las generaciones (1:1–2:3)</a:t>
            </a:r>
          </a:p>
          <a:p>
            <a:pPr marL="571500" indent="-571500" eaLnBrk="1" hangingPunct="1">
              <a:spcBef>
                <a:spcPts val="0"/>
              </a:spcBef>
              <a:spcAft>
                <a:spcPts val="600"/>
              </a:spcAft>
              <a:buSzPct val="100000"/>
              <a:buFont typeface="+mj-lt"/>
              <a:buAutoNum type="arabicPeriod"/>
              <a:defRPr/>
            </a:pPr>
            <a:r>
              <a:rPr lang="en-US" sz="2800" b="1" u="sng" dirty="0">
                <a:solidFill>
                  <a:srgbClr val="FFFFCC"/>
                </a:solidFill>
                <a:cs typeface="Calibri" panose="020F0502020204030204" pitchFamily="34" charset="0"/>
              </a:rPr>
              <a:t>Generaciones del cielo y la tierra  (2:4–4:26)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Adán (5:1–6:8)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Noé (6:9–9:29) </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de los hijos de Noé (10:1–11:9)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Sem (11:10–26)</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Taré (11:27–25:11)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Ismael (25:12-18)</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Isaac (25:19–35:29)</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Esaú (36:1–37:1)</a:t>
            </a:r>
          </a:p>
          <a:p>
            <a:pPr marL="571500" indent="-571500" eaLnBrk="1" hangingPunct="1">
              <a:spcBef>
                <a:spcPts val="0"/>
              </a:spcBef>
              <a:spcAft>
                <a:spcPts val="600"/>
              </a:spcAft>
              <a:buSzPct val="100000"/>
              <a:buFont typeface="+mj-lt"/>
              <a:buAutoNum type="arabicPeriod"/>
              <a:defRPr/>
            </a:pPr>
            <a:r>
              <a:rPr lang="en-US" sz="2800" dirty="0">
                <a:cs typeface="Calibri" panose="020F0502020204030204" pitchFamily="34" charset="0"/>
              </a:rPr>
              <a:t>Generaciones of Jacob (37:2–50:26)</a:t>
            </a:r>
            <a:endParaRPr lang="en-US" sz="2800" dirty="0"/>
          </a:p>
        </p:txBody>
      </p:sp>
    </p:spTree>
    <p:extLst>
      <p:ext uri="{BB962C8B-B14F-4D97-AF65-F5344CB8AC3E}">
        <p14:creationId xmlns:p14="http://schemas.microsoft.com/office/powerpoint/2010/main" val="3395136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03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2B97DB-756E-183C-F47E-4E4EB555FC0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D82E4B2-F70D-FBAB-BD4B-B76CA440B61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64514" name="Rectangle 1">
            <a:extLst>
              <a:ext uri="{FF2B5EF4-FFF2-40B4-BE49-F238E27FC236}">
                <a16:creationId xmlns:a16="http://schemas.microsoft.com/office/drawing/2014/main" id="{5CDD6F5A-46EA-D910-A955-D3401AB7AD40}"/>
              </a:ext>
            </a:extLst>
          </p:cNvPr>
          <p:cNvSpPr>
            <a:spLocks noChangeArrowheads="1"/>
          </p:cNvSpPr>
          <p:nvPr/>
        </p:nvSpPr>
        <p:spPr bwMode="auto">
          <a:xfrm>
            <a:off x="0" y="0"/>
            <a:ext cx="9144000" cy="4878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Lucas 1:1-4</a:t>
            </a:r>
          </a:p>
          <a:p>
            <a:pPr algn="just"/>
            <a:r>
              <a:rPr lang="en-US" altLang="en-US" sz="2900" dirty="0">
                <a:effectLst>
                  <a:outerShdw blurRad="38100" dist="38100" dir="2700000" algn="tl">
                    <a:srgbClr val="000000">
                      <a:alpha val="43137"/>
                    </a:srgbClr>
                  </a:outerShdw>
                </a:effectLst>
                <a:latin typeface="Calibri" panose="020F0502020204030204" pitchFamily="34" charset="0"/>
              </a:rPr>
              <a:t>“</a:t>
            </a:r>
            <a:r>
              <a:rPr lang="en-US" sz="2900" baseline="30000" dirty="0">
                <a:effectLst>
                  <a:outerShdw blurRad="38100" dist="38100" dir="2700000" algn="tl">
                    <a:srgbClr val="000000">
                      <a:alpha val="43137"/>
                    </a:srgbClr>
                  </a:outerShdw>
                </a:effectLst>
                <a:latin typeface="Calibri" panose="020F0502020204030204" pitchFamily="34" charset="0"/>
              </a:rPr>
              <a:t>1 </a:t>
            </a:r>
            <a:r>
              <a:rPr lang="es-CO" sz="2900" dirty="0">
                <a:effectLst>
                  <a:outerShdw blurRad="38100" dist="38100" dir="2700000" algn="tl">
                    <a:srgbClr val="000000">
                      <a:alpha val="43137"/>
                    </a:srgbClr>
                  </a:outerShdw>
                </a:effectLst>
                <a:latin typeface="Calibri" panose="020F0502020204030204" pitchFamily="34" charset="0"/>
              </a:rPr>
              <a:t>Por cuanto </a:t>
            </a:r>
            <a:r>
              <a:rPr lang="es-CO" sz="2900" b="1" u="sng" dirty="0">
                <a:solidFill>
                  <a:srgbClr val="FFFFCC"/>
                </a:solidFill>
                <a:effectLst>
                  <a:outerShdw blurRad="38100" dist="38100" dir="2700000" algn="tl">
                    <a:srgbClr val="000000">
                      <a:alpha val="43137"/>
                    </a:srgbClr>
                  </a:outerShdw>
                </a:effectLst>
                <a:latin typeface="Calibri" panose="020F0502020204030204" pitchFamily="34" charset="0"/>
              </a:rPr>
              <a:t>muchos han tratado de poner en orden y escribir una historia de las cosas que entre nosotros son muy ciertas</a:t>
            </a:r>
            <a:r>
              <a:rPr lang="es-CO" sz="2900" dirty="0">
                <a:effectLst>
                  <a:outerShdw blurRad="38100" dist="38100" dir="2700000" algn="tl">
                    <a:srgbClr val="000000">
                      <a:alpha val="43137"/>
                    </a:srgbClr>
                  </a:outerShdw>
                </a:effectLst>
                <a:latin typeface="Calibri" panose="020F0502020204030204" pitchFamily="34" charset="0"/>
              </a:rPr>
              <a:t>, 2 tal como nos las dieron a conocer los que desde el principio fueron </a:t>
            </a:r>
            <a:r>
              <a:rPr lang="es-CO" sz="2900" b="1" u="sng" dirty="0">
                <a:solidFill>
                  <a:srgbClr val="FFFFCC"/>
                </a:solidFill>
                <a:effectLst>
                  <a:outerShdw blurRad="38100" dist="38100" dir="2700000" algn="tl">
                    <a:srgbClr val="000000">
                      <a:alpha val="43137"/>
                    </a:srgbClr>
                  </a:outerShdw>
                </a:effectLst>
                <a:latin typeface="Calibri" panose="020F0502020204030204" pitchFamily="34" charset="0"/>
              </a:rPr>
              <a:t>testigos oculares</a:t>
            </a:r>
            <a:r>
              <a:rPr lang="es-CO" sz="2900" dirty="0">
                <a:effectLst>
                  <a:outerShdw blurRad="38100" dist="38100" dir="2700000" algn="tl">
                    <a:srgbClr val="000000">
                      <a:alpha val="43137"/>
                    </a:srgbClr>
                  </a:outerShdw>
                </a:effectLst>
                <a:latin typeface="Calibri" panose="020F0502020204030204" pitchFamily="34" charset="0"/>
              </a:rPr>
              <a:t> y ministros de la palabra, 3 también a mí me ha parecido conveniente, después de haberlo </a:t>
            </a:r>
            <a:r>
              <a:rPr lang="es-CO" sz="2900" b="1" u="sng" dirty="0">
                <a:solidFill>
                  <a:srgbClr val="FFFFCC"/>
                </a:solidFill>
                <a:effectLst>
                  <a:outerShdw blurRad="38100" dist="38100" dir="2700000" algn="tl">
                    <a:srgbClr val="000000">
                      <a:alpha val="43137"/>
                    </a:srgbClr>
                  </a:outerShdw>
                </a:effectLst>
                <a:latin typeface="Calibri" panose="020F0502020204030204" pitchFamily="34" charset="0"/>
              </a:rPr>
              <a:t>investigado</a:t>
            </a:r>
            <a:r>
              <a:rPr lang="es-CO" sz="2900" u="sng" dirty="0">
                <a:effectLst>
                  <a:outerShdw blurRad="38100" dist="38100" dir="2700000" algn="tl">
                    <a:srgbClr val="000000">
                      <a:alpha val="43137"/>
                    </a:srgbClr>
                  </a:outerShdw>
                </a:effectLst>
                <a:latin typeface="Calibri" panose="020F0502020204030204" pitchFamily="34" charset="0"/>
              </a:rPr>
              <a:t> </a:t>
            </a:r>
            <a:r>
              <a:rPr lang="es-CO" sz="2900" b="1" u="sng" dirty="0">
                <a:solidFill>
                  <a:srgbClr val="FFFFCC"/>
                </a:solidFill>
                <a:effectLst>
                  <a:outerShdw blurRad="38100" dist="38100" dir="2700000" algn="tl">
                    <a:srgbClr val="000000">
                      <a:alpha val="43137"/>
                    </a:srgbClr>
                  </a:outerShdw>
                </a:effectLst>
                <a:latin typeface="Calibri" panose="020F0502020204030204" pitchFamily="34" charset="0"/>
              </a:rPr>
              <a:t>todo con diligencia desde el principio</a:t>
            </a:r>
            <a:r>
              <a:rPr lang="es-CO" sz="2900" dirty="0">
                <a:effectLst>
                  <a:outerShdw blurRad="38100" dist="38100" dir="2700000" algn="tl">
                    <a:srgbClr val="000000">
                      <a:alpha val="43137"/>
                    </a:srgbClr>
                  </a:outerShdw>
                </a:effectLst>
                <a:latin typeface="Calibri" panose="020F0502020204030204" pitchFamily="34" charset="0"/>
              </a:rPr>
              <a:t>, escribírtelas ordenadamente, excelentísimo Teófilo, 4 para que sepas la verdad precisa acerca de las cosas que te han sido enseñadas</a:t>
            </a:r>
            <a:r>
              <a:rPr lang="en-US" sz="2900" dirty="0">
                <a:effectLst>
                  <a:outerShdw blurRad="38100" dist="38100" dir="2700000" algn="tl">
                    <a:srgbClr val="000000">
                      <a:alpha val="43137"/>
                    </a:srgbClr>
                  </a:outerShdw>
                </a:effectLst>
                <a:latin typeface="Calibri" panose="020F0502020204030204" pitchFamily="34" charset="0"/>
              </a:rPr>
              <a:t>.</a:t>
            </a:r>
            <a:r>
              <a:rPr lang="en-US" altLang="en-US" sz="29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575305206"/>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93F246-CDC7-CF7C-1437-057777EE0781}"/>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D99A5CAA-948F-4E68-B2F0-87515C6D7F2D}"/>
              </a:ext>
            </a:extLst>
          </p:cNvPr>
          <p:cNvSpPr>
            <a:spLocks noGrp="1" noChangeArrowheads="1"/>
          </p:cNvSpPr>
          <p:nvPr>
            <p:ph type="title"/>
          </p:nvPr>
        </p:nvSpPr>
        <p:spPr>
          <a:xfrm>
            <a:off x="2771774" y="228600"/>
            <a:ext cx="4010025"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 La Gracia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(Gen 6:8-10)</a:t>
            </a:r>
          </a:p>
        </p:txBody>
      </p:sp>
      <p:sp>
        <p:nvSpPr>
          <p:cNvPr id="124931" name="Rectangle 3">
            <a:extLst>
              <a:ext uri="{FF2B5EF4-FFF2-40B4-BE49-F238E27FC236}">
                <a16:creationId xmlns:a16="http://schemas.microsoft.com/office/drawing/2014/main" id="{829D37D6-8ED8-5A4E-9ADE-F5CAC184966C}"/>
              </a:ext>
            </a:extLst>
          </p:cNvPr>
          <p:cNvSpPr>
            <a:spLocks noGrp="1" noChangeArrowheads="1"/>
          </p:cNvSpPr>
          <p:nvPr>
            <p:ph type="body" idx="1"/>
          </p:nvPr>
        </p:nvSpPr>
        <p:spPr>
          <a:xfrm>
            <a:off x="1981200" y="2057400"/>
            <a:ext cx="5791200" cy="2819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El objeto (6:8)</a:t>
            </a:r>
          </a:p>
          <a:p>
            <a:pPr marL="461963" lvl="1" indent="-457200" eaLnBrk="1" hangingPunct="1">
              <a:spcBef>
                <a:spcPts val="0"/>
              </a:spcBef>
              <a:spcAft>
                <a:spcPts val="3000"/>
              </a:spcAft>
              <a:buClr>
                <a:srgbClr val="CC66FF"/>
              </a:buClr>
              <a:buSzPct val="100000"/>
              <a:buFont typeface="+mj-lt"/>
              <a:buAutoNum type="alphaUcPeriod"/>
              <a:defRPr/>
            </a:pPr>
            <a:r>
              <a:rPr lang="en-US" sz="3600" dirty="0">
                <a:effectLst>
                  <a:outerShdw blurRad="38100" dist="38100" dir="2700000" algn="tl">
                    <a:srgbClr val="000000">
                      <a:alpha val="43137"/>
                    </a:srgbClr>
                  </a:outerShdw>
                </a:effectLst>
              </a:rPr>
              <a:t>Los resultados (6:9)</a:t>
            </a:r>
          </a:p>
          <a:p>
            <a:pPr marL="461963" lvl="1" indent="-457200" eaLnBrk="1" hangingPunct="1">
              <a:spcBef>
                <a:spcPts val="0"/>
              </a:spcBef>
              <a:spcAft>
                <a:spcPts val="3000"/>
              </a:spcAft>
              <a:buClr>
                <a:srgbClr val="CC66FF"/>
              </a:buClr>
              <a:buSzPct val="100000"/>
              <a:buFont typeface="+mj-lt"/>
              <a:buAutoNum type="alphaUcPeriod"/>
              <a:defRPr/>
            </a:pPr>
            <a:r>
              <a:rPr lang="en-US" sz="3600" b="1" u="sng" dirty="0">
                <a:solidFill>
                  <a:srgbClr val="FFFFCC"/>
                </a:solidFill>
                <a:effectLst>
                  <a:outerShdw blurRad="38100" dist="38100" dir="2700000" algn="tl">
                    <a:srgbClr val="000000">
                      <a:alpha val="43137"/>
                    </a:srgbClr>
                  </a:outerShdw>
                </a:effectLst>
              </a:rPr>
              <a:t>Los descendientes (6:10)</a:t>
            </a:r>
          </a:p>
        </p:txBody>
      </p:sp>
      <p:pic>
        <p:nvPicPr>
          <p:cNvPr id="2" name="Picture 1">
            <a:extLst>
              <a:ext uri="{FF2B5EF4-FFF2-40B4-BE49-F238E27FC236}">
                <a16:creationId xmlns:a16="http://schemas.microsoft.com/office/drawing/2014/main" id="{E7C3B1BE-2648-46AF-F63C-983ABCE02DF5}"/>
              </a:ext>
            </a:extLst>
          </p:cNvPr>
          <p:cNvPicPr>
            <a:picLocks noChangeAspect="1"/>
          </p:cNvPicPr>
          <p:nvPr/>
        </p:nvPicPr>
        <p:blipFill>
          <a:blip r:embed="rId2"/>
          <a:stretch>
            <a:fillRect/>
          </a:stretch>
        </p:blipFill>
        <p:spPr>
          <a:xfrm>
            <a:off x="7315200" y="96862"/>
            <a:ext cx="1743607" cy="1249788"/>
          </a:xfrm>
          <a:prstGeom prst="rect">
            <a:avLst/>
          </a:prstGeom>
        </p:spPr>
      </p:pic>
    </p:spTree>
    <p:extLst>
      <p:ext uri="{BB962C8B-B14F-4D97-AF65-F5344CB8AC3E}">
        <p14:creationId xmlns:p14="http://schemas.microsoft.com/office/powerpoint/2010/main" val="29290283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Picture 2"/>
          <p:cNvPicPr>
            <a:picLocks noChangeAspect="1" noChangeArrowheads="1"/>
          </p:cNvPicPr>
          <p:nvPr/>
        </p:nvPicPr>
        <p:blipFill>
          <a:blip r:embed="rId2" cstate="print"/>
          <a:srcRect/>
          <a:stretch>
            <a:fillRect/>
          </a:stretch>
        </p:blipFill>
        <p:spPr bwMode="auto">
          <a:xfrm>
            <a:off x="1104900" y="178594"/>
            <a:ext cx="6934200" cy="6500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16978-C7CB-7AF7-8404-32622C7EE490}"/>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8139B0A7-BDAF-B9EF-4F60-A4B3FEB8782A}"/>
              </a:ext>
            </a:extLst>
          </p:cNvPr>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Génesis 6 - Esquema</a:t>
            </a:r>
          </a:p>
        </p:txBody>
      </p:sp>
      <p:sp>
        <p:nvSpPr>
          <p:cNvPr id="124931" name="Rectangle 3">
            <a:extLst>
              <a:ext uri="{FF2B5EF4-FFF2-40B4-BE49-F238E27FC236}">
                <a16:creationId xmlns:a16="http://schemas.microsoft.com/office/drawing/2014/main" id="{873B1A33-BE2D-08DD-F297-3D8868B2D1E3}"/>
              </a:ext>
            </a:extLst>
          </p:cNvPr>
          <p:cNvSpPr>
            <a:spLocks noGrp="1" noChangeArrowheads="1"/>
          </p:cNvSpPr>
          <p:nvPr>
            <p:ph type="body" idx="1"/>
          </p:nvPr>
        </p:nvSpPr>
        <p:spPr>
          <a:xfrm>
            <a:off x="1676400" y="1524000"/>
            <a:ext cx="62484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 dolor de Dios (Gén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gracia de Dios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La destrucción de Dios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instrucción de Dios (6:14-22)</a:t>
            </a:r>
          </a:p>
        </p:txBody>
      </p:sp>
      <p:pic>
        <p:nvPicPr>
          <p:cNvPr id="4" name="Picture 3">
            <a:extLst>
              <a:ext uri="{FF2B5EF4-FFF2-40B4-BE49-F238E27FC236}">
                <a16:creationId xmlns:a16="http://schemas.microsoft.com/office/drawing/2014/main" id="{BD04BF92-11D8-6B6A-07EC-9BB29BAB6C0C}"/>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198650355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524000" y="228600"/>
            <a:ext cx="58674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III. La Destrucción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6:11-13)</a:t>
            </a:r>
          </a:p>
        </p:txBody>
      </p:sp>
      <p:sp>
        <p:nvSpPr>
          <p:cNvPr id="124931" name="Rectangle 3"/>
          <p:cNvSpPr>
            <a:spLocks noGrp="1" noChangeArrowheads="1"/>
          </p:cNvSpPr>
          <p:nvPr>
            <p:ph type="body" idx="1"/>
          </p:nvPr>
        </p:nvSpPr>
        <p:spPr>
          <a:xfrm>
            <a:off x="2438400" y="2057400"/>
            <a:ext cx="4267200" cy="1676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(6:11-12)</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predicción (6:13)</a:t>
            </a:r>
          </a:p>
        </p:txBody>
      </p:sp>
      <p:pic>
        <p:nvPicPr>
          <p:cNvPr id="2" name="Picture 1">
            <a:extLst>
              <a:ext uri="{FF2B5EF4-FFF2-40B4-BE49-F238E27FC236}">
                <a16:creationId xmlns:a16="http://schemas.microsoft.com/office/drawing/2014/main" id="{8C8F1772-5638-09A5-8D98-481E77D5D5ED}"/>
              </a:ext>
            </a:extLst>
          </p:cNvPr>
          <p:cNvPicPr>
            <a:picLocks noChangeAspect="1"/>
          </p:cNvPicPr>
          <p:nvPr/>
        </p:nvPicPr>
        <p:blipFill>
          <a:blip r:embed="rId2"/>
          <a:stretch>
            <a:fillRect/>
          </a:stretch>
        </p:blipFill>
        <p:spPr>
          <a:xfrm>
            <a:off x="7315200" y="121812"/>
            <a:ext cx="1743607" cy="1249788"/>
          </a:xfrm>
          <a:prstGeom prst="rect">
            <a:avLst/>
          </a:prstGeom>
        </p:spPr>
      </p:pic>
    </p:spTree>
    <p:extLst>
      <p:ext uri="{BB962C8B-B14F-4D97-AF65-F5344CB8AC3E}">
        <p14:creationId xmlns:p14="http://schemas.microsoft.com/office/powerpoint/2010/main" val="8614469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3F61B-664F-A267-1F77-188E8E679DD6}"/>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3BE6EB82-0A17-FC46-5C57-E0F2ABEDA7CB}"/>
              </a:ext>
            </a:extLst>
          </p:cNvPr>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Génesis 6 - Esquema</a:t>
            </a:r>
          </a:p>
        </p:txBody>
      </p:sp>
      <p:sp>
        <p:nvSpPr>
          <p:cNvPr id="124931" name="Rectangle 3">
            <a:extLst>
              <a:ext uri="{FF2B5EF4-FFF2-40B4-BE49-F238E27FC236}">
                <a16:creationId xmlns:a16="http://schemas.microsoft.com/office/drawing/2014/main" id="{78102F5A-4371-D782-9E6E-7F32692E39B3}"/>
              </a:ext>
            </a:extLst>
          </p:cNvPr>
          <p:cNvSpPr>
            <a:spLocks noGrp="1" noChangeArrowheads="1"/>
          </p:cNvSpPr>
          <p:nvPr>
            <p:ph type="body" idx="1"/>
          </p:nvPr>
        </p:nvSpPr>
        <p:spPr>
          <a:xfrm>
            <a:off x="1676400" y="1524000"/>
            <a:ext cx="62484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El dolor de Dios (Gén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gracia de Dios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destrucción de Dios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instrucción de Dios (6:14-22)</a:t>
            </a:r>
          </a:p>
        </p:txBody>
      </p:sp>
      <p:pic>
        <p:nvPicPr>
          <p:cNvPr id="4" name="Picture 3">
            <a:extLst>
              <a:ext uri="{FF2B5EF4-FFF2-40B4-BE49-F238E27FC236}">
                <a16:creationId xmlns:a16="http://schemas.microsoft.com/office/drawing/2014/main" id="{8A1DB552-EF4F-6FD5-B14C-BB40556DBFFC}"/>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399314015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4B348-0374-2243-EE80-B02982B2E6C9}"/>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0C313652-3D67-F21D-0C2B-887E9423ACA9}"/>
              </a:ext>
            </a:extLst>
          </p:cNvPr>
          <p:cNvSpPr>
            <a:spLocks noGrp="1" noChangeArrowheads="1"/>
          </p:cNvSpPr>
          <p:nvPr>
            <p:ph type="title"/>
          </p:nvPr>
        </p:nvSpPr>
        <p:spPr>
          <a:xfrm>
            <a:off x="1524000" y="228600"/>
            <a:ext cx="58674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III. La Destrucción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6:11-13)</a:t>
            </a:r>
          </a:p>
        </p:txBody>
      </p:sp>
      <p:sp>
        <p:nvSpPr>
          <p:cNvPr id="124931" name="Rectangle 3">
            <a:extLst>
              <a:ext uri="{FF2B5EF4-FFF2-40B4-BE49-F238E27FC236}">
                <a16:creationId xmlns:a16="http://schemas.microsoft.com/office/drawing/2014/main" id="{1F13FFB0-D1AE-FEC2-68AC-E99183D11E91}"/>
              </a:ext>
            </a:extLst>
          </p:cNvPr>
          <p:cNvSpPr>
            <a:spLocks noGrp="1" noChangeArrowheads="1"/>
          </p:cNvSpPr>
          <p:nvPr>
            <p:ph type="body" idx="1"/>
          </p:nvPr>
        </p:nvSpPr>
        <p:spPr>
          <a:xfrm>
            <a:off x="2438400" y="2057400"/>
            <a:ext cx="4267200" cy="1676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El pecado (6:11-12)</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predicción (6:13)</a:t>
            </a:r>
          </a:p>
        </p:txBody>
      </p:sp>
      <p:pic>
        <p:nvPicPr>
          <p:cNvPr id="2" name="Picture 1">
            <a:extLst>
              <a:ext uri="{FF2B5EF4-FFF2-40B4-BE49-F238E27FC236}">
                <a16:creationId xmlns:a16="http://schemas.microsoft.com/office/drawing/2014/main" id="{C53F7DBE-945A-E0FF-DCA5-2FC1207FBAC7}"/>
              </a:ext>
            </a:extLst>
          </p:cNvPr>
          <p:cNvPicPr>
            <a:picLocks noChangeAspect="1"/>
          </p:cNvPicPr>
          <p:nvPr/>
        </p:nvPicPr>
        <p:blipFill>
          <a:blip r:embed="rId2"/>
          <a:stretch>
            <a:fillRect/>
          </a:stretch>
        </p:blipFill>
        <p:spPr>
          <a:xfrm>
            <a:off x="7315200" y="121812"/>
            <a:ext cx="1743607" cy="1249788"/>
          </a:xfrm>
          <a:prstGeom prst="rect">
            <a:avLst/>
          </a:prstGeom>
        </p:spPr>
      </p:pic>
    </p:spTree>
    <p:extLst>
      <p:ext uri="{BB962C8B-B14F-4D97-AF65-F5344CB8AC3E}">
        <p14:creationId xmlns:p14="http://schemas.microsoft.com/office/powerpoint/2010/main" val="7303146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78AE5F3-94D5-41F2-A24D-3D3EFE09C52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a:t>
            </a:r>
            <a:r>
              <a:rPr lang="es-CO" sz="2800" dirty="0">
                <a:latin typeface="Calibri" panose="020F0502020204030204" pitchFamily="34" charset="0"/>
                <a:cs typeface="Calibri" panose="020F0502020204030204" pitchFamily="34" charset="0"/>
              </a:rPr>
              <a:t>Pero la tierra se había corrompido delante de Dios, y estaba la tierra llena de violencia. 12 Dios miró a la tierra, y vio que estaba corrompida, porque toda carne había corrompido su camino sobre la tierra.</a:t>
            </a:r>
          </a:p>
          <a:p>
            <a:pPr algn="just"/>
            <a:r>
              <a:rPr lang="es-CO" sz="2800" dirty="0">
                <a:latin typeface="Calibri" panose="020F0502020204030204" pitchFamily="34" charset="0"/>
                <a:cs typeface="Calibri" panose="020F0502020204030204" pitchFamily="34" charset="0"/>
              </a:rPr>
              <a:t>13 Entonces Dios dijo a Noé: «He decidido poner fin a toda carne, porque la tierra está llena de violencia por causa de ellos; por eso voy a destruirlos junto con la tierra</a:t>
            </a:r>
            <a:r>
              <a:rPr lang="en-US" sz="2800" dirty="0">
                <a:latin typeface="Calibri" panose="020F0502020204030204" pitchFamily="34" charset="0"/>
                <a:cs typeface="Calibri" panose="020F0502020204030204" pitchFamily="34" charset="0"/>
              </a:rPr>
              <a:t>.’”</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2050" name="Picture 2" descr="Genesis 6:11-12 – 356 Day Bible Challenge">
            <a:extLst>
              <a:ext uri="{FF2B5EF4-FFF2-40B4-BE49-F238E27FC236}">
                <a16:creationId xmlns:a16="http://schemas.microsoft.com/office/drawing/2014/main" id="{19F0439A-A8B1-4AEF-9500-75A84C5CDCC6}"/>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81000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E5D91D-5D5C-CE23-F415-19825999649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99EFA64-AA42-256A-922C-1C3602F5CF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A02D6B25-1CD2-933A-173F-734667D1354F}"/>
              </a:ext>
            </a:extLst>
          </p:cNvPr>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a:t>
            </a:r>
            <a:r>
              <a:rPr lang="es-CO" sz="2800" dirty="0">
                <a:latin typeface="Calibri" panose="020F0502020204030204" pitchFamily="34" charset="0"/>
                <a:cs typeface="Calibri" panose="020F0502020204030204" pitchFamily="34" charset="0"/>
              </a:rPr>
              <a:t>Pero la tierra se había corrompido delante de Dios, y estaba la tierra llena de </a:t>
            </a:r>
            <a:r>
              <a:rPr lang="es-CO" sz="2800" b="1" u="sng" dirty="0">
                <a:solidFill>
                  <a:srgbClr val="FFFFCC"/>
                </a:solidFill>
                <a:latin typeface="Calibri" panose="020F0502020204030204" pitchFamily="34" charset="0"/>
                <a:cs typeface="Calibri" panose="020F0502020204030204" pitchFamily="34" charset="0"/>
              </a:rPr>
              <a:t>violencia</a:t>
            </a:r>
            <a:r>
              <a:rPr lang="es-CO" sz="2800" dirty="0">
                <a:latin typeface="Calibri" panose="020F0502020204030204" pitchFamily="34" charset="0"/>
                <a:cs typeface="Calibri" panose="020F0502020204030204" pitchFamily="34" charset="0"/>
              </a:rPr>
              <a:t>. 12 Dios miró a la tierra, y vio que estaba corrompida, porque toda carne había corrompido su camino sobre la tierra.</a:t>
            </a:r>
          </a:p>
          <a:p>
            <a:pPr algn="just"/>
            <a:r>
              <a:rPr lang="es-CO" sz="2800" dirty="0">
                <a:latin typeface="Calibri" panose="020F0502020204030204" pitchFamily="34" charset="0"/>
                <a:cs typeface="Calibri" panose="020F0502020204030204" pitchFamily="34" charset="0"/>
              </a:rPr>
              <a:t>13 Entonces Dios dijo a Noé: «He decidido poner fin a toda carne, porque la tierra está llena de </a:t>
            </a:r>
            <a:r>
              <a:rPr lang="es-CO" sz="2800" b="1" u="sng" dirty="0">
                <a:solidFill>
                  <a:srgbClr val="FFFFCC"/>
                </a:solidFill>
                <a:latin typeface="Calibri" panose="020F0502020204030204" pitchFamily="34" charset="0"/>
                <a:cs typeface="Calibri" panose="020F0502020204030204" pitchFamily="34" charset="0"/>
              </a:rPr>
              <a:t>violencia</a:t>
            </a:r>
            <a:r>
              <a:rPr lang="es-CO" sz="2800" dirty="0">
                <a:latin typeface="Calibri" panose="020F0502020204030204" pitchFamily="34" charset="0"/>
                <a:cs typeface="Calibri" panose="020F0502020204030204" pitchFamily="34" charset="0"/>
              </a:rPr>
              <a:t> por causa de ellos; por eso voy a destruirlos junto con la tierra</a:t>
            </a:r>
            <a:r>
              <a:rPr lang="en-US" sz="2800" dirty="0">
                <a:latin typeface="Calibri" panose="020F0502020204030204" pitchFamily="34" charset="0"/>
                <a:cs typeface="Calibri" panose="020F0502020204030204" pitchFamily="34" charset="0"/>
              </a:rPr>
              <a:t>.’”</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2050" name="Picture 2" descr="Genesis 6:11-12 – 356 Day Bible Challenge">
            <a:extLst>
              <a:ext uri="{FF2B5EF4-FFF2-40B4-BE49-F238E27FC236}">
                <a16:creationId xmlns:a16="http://schemas.microsoft.com/office/drawing/2014/main" id="{BE6E3A43-0575-792C-F4FD-2C07CFEA5677}"/>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81000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323680"/>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17D880-2FC3-5334-6D06-D3497125A9A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1EE6C6-03E4-4853-A8DE-B5B430CED3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2A70DA64-EEBF-D8A6-2D04-D632FAF30FBB}"/>
              </a:ext>
            </a:extLst>
          </p:cNvPr>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a:t>
            </a:r>
            <a:r>
              <a:rPr lang="es-CO" sz="2800" dirty="0">
                <a:latin typeface="Calibri" panose="020F0502020204030204" pitchFamily="34" charset="0"/>
                <a:cs typeface="Calibri" panose="020F0502020204030204" pitchFamily="34" charset="0"/>
              </a:rPr>
              <a:t>Pero la </a:t>
            </a:r>
            <a:r>
              <a:rPr lang="es-CO" sz="2800" b="1" u="sng" dirty="0">
                <a:solidFill>
                  <a:srgbClr val="FFFFCC"/>
                </a:solidFill>
                <a:latin typeface="Calibri" panose="020F0502020204030204" pitchFamily="34" charset="0"/>
                <a:cs typeface="Calibri" panose="020F0502020204030204" pitchFamily="34" charset="0"/>
              </a:rPr>
              <a:t>tierra</a:t>
            </a:r>
            <a:r>
              <a:rPr lang="es-CO" sz="2800" dirty="0">
                <a:latin typeface="Calibri" panose="020F0502020204030204" pitchFamily="34" charset="0"/>
                <a:cs typeface="Calibri" panose="020F0502020204030204" pitchFamily="34" charset="0"/>
              </a:rPr>
              <a:t> se había corrompido delante de Dios, y estaba la </a:t>
            </a:r>
            <a:r>
              <a:rPr lang="es-CO" sz="2800" b="1" u="sng" dirty="0">
                <a:solidFill>
                  <a:srgbClr val="FFFFCC"/>
                </a:solidFill>
                <a:latin typeface="Calibri" panose="020F0502020204030204" pitchFamily="34" charset="0"/>
                <a:cs typeface="Calibri" panose="020F0502020204030204" pitchFamily="34" charset="0"/>
              </a:rPr>
              <a:t>tierra</a:t>
            </a:r>
            <a:r>
              <a:rPr lang="es-CO" sz="2800" dirty="0">
                <a:latin typeface="Calibri" panose="020F0502020204030204" pitchFamily="34" charset="0"/>
                <a:cs typeface="Calibri" panose="020F0502020204030204" pitchFamily="34" charset="0"/>
              </a:rPr>
              <a:t> llena de violencia. 12 Dios miró a la </a:t>
            </a:r>
            <a:r>
              <a:rPr lang="es-CO" sz="2800" b="1" u="sng" dirty="0">
                <a:solidFill>
                  <a:srgbClr val="FFFFCC"/>
                </a:solidFill>
                <a:latin typeface="Calibri" panose="020F0502020204030204" pitchFamily="34" charset="0"/>
                <a:cs typeface="Calibri" panose="020F0502020204030204" pitchFamily="34" charset="0"/>
              </a:rPr>
              <a:t>tierra</a:t>
            </a:r>
            <a:r>
              <a:rPr lang="es-CO" sz="2800" dirty="0">
                <a:latin typeface="Calibri" panose="020F0502020204030204" pitchFamily="34" charset="0"/>
                <a:cs typeface="Calibri" panose="020F0502020204030204" pitchFamily="34" charset="0"/>
              </a:rPr>
              <a:t>, y vio que estaba corrompida, porque toda carne había corrompido su camino sobre la </a:t>
            </a:r>
            <a:r>
              <a:rPr lang="es-CO" sz="2800" b="1" u="sng" dirty="0">
                <a:solidFill>
                  <a:srgbClr val="FFFFCC"/>
                </a:solidFill>
                <a:latin typeface="Calibri" panose="020F0502020204030204" pitchFamily="34" charset="0"/>
                <a:cs typeface="Calibri" panose="020F0502020204030204" pitchFamily="34" charset="0"/>
              </a:rPr>
              <a:t>tierra</a:t>
            </a:r>
            <a:r>
              <a:rPr lang="es-CO" sz="2800" dirty="0">
                <a:latin typeface="Calibri" panose="020F0502020204030204" pitchFamily="34" charset="0"/>
                <a:cs typeface="Calibri" panose="020F0502020204030204" pitchFamily="34" charset="0"/>
              </a:rPr>
              <a:t>.</a:t>
            </a:r>
          </a:p>
          <a:p>
            <a:pPr algn="just"/>
            <a:r>
              <a:rPr lang="es-CO" sz="2800" dirty="0">
                <a:latin typeface="Calibri" panose="020F0502020204030204" pitchFamily="34" charset="0"/>
                <a:cs typeface="Calibri" panose="020F0502020204030204" pitchFamily="34" charset="0"/>
              </a:rPr>
              <a:t>13 Entonces Dios dijo a Noé: «He decidido poner fin a toda carne, porque la </a:t>
            </a:r>
            <a:r>
              <a:rPr lang="es-CO" sz="2800" b="1" u="sng" dirty="0">
                <a:solidFill>
                  <a:srgbClr val="FFFFCC"/>
                </a:solidFill>
                <a:latin typeface="Calibri" panose="020F0502020204030204" pitchFamily="34" charset="0"/>
                <a:cs typeface="Calibri" panose="020F0502020204030204" pitchFamily="34" charset="0"/>
              </a:rPr>
              <a:t>tierra</a:t>
            </a:r>
            <a:r>
              <a:rPr lang="es-CO" sz="2800" dirty="0">
                <a:latin typeface="Calibri" panose="020F0502020204030204" pitchFamily="34" charset="0"/>
                <a:cs typeface="Calibri" panose="020F0502020204030204" pitchFamily="34" charset="0"/>
              </a:rPr>
              <a:t> está llena de violencia por causa de ellos; por eso voy a destruirlos junto con la tierra</a:t>
            </a:r>
            <a:r>
              <a:rPr lang="en-US" sz="2800" dirty="0">
                <a:latin typeface="Calibri" panose="020F0502020204030204" pitchFamily="34" charset="0"/>
                <a:cs typeface="Calibri" panose="020F0502020204030204" pitchFamily="34" charset="0"/>
              </a:rPr>
              <a:t>.’”</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2050" name="Picture 2" descr="Genesis 6:11-12 – 356 Day Bible Challenge">
            <a:extLst>
              <a:ext uri="{FF2B5EF4-FFF2-40B4-BE49-F238E27FC236}">
                <a16:creationId xmlns:a16="http://schemas.microsoft.com/office/drawing/2014/main" id="{51345493-A380-F66A-3838-E5C47570E00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81000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33465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24015A-623D-4976-828D-20D4B41D12C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38914" name="Rectangle 3"/>
          <p:cNvSpPr>
            <a:spLocks noChangeArrowheads="1"/>
          </p:cNvSpPr>
          <p:nvPr/>
        </p:nvSpPr>
        <p:spPr bwMode="auto">
          <a:xfrm>
            <a:off x="0" y="0"/>
            <a:ext cx="91440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Bef>
                <a:spcPct val="0"/>
              </a:spcBef>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Génesis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En el principio Dios creó los cielos y la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tierra</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2 La </a:t>
            </a:r>
            <a:r>
              <a:rPr lang="es-CO"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tierra</a:t>
            </a:r>
            <a:r>
              <a:rPr lang="es-CO"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estaba sin orden y vacía, y las tinieblas cubrían la superficie del abismo, y el Espíritu de Dios se movía sobre la superficie de las aguas. 3 Entonces dijo Dios: «Sea la luz». Y hubo luz</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290413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ADC2D0-B4DE-72D0-1A34-24BF9BC92D2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13E3BEC-E1B3-6F59-50BF-2C3CB74759B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074C5266-43F6-FC98-1835-B1B8C230F73D}"/>
              </a:ext>
            </a:extLst>
          </p:cNvPr>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a:t>
            </a:r>
            <a:r>
              <a:rPr lang="es-CO" sz="2800" dirty="0">
                <a:latin typeface="Calibri" panose="020F0502020204030204" pitchFamily="34" charset="0"/>
                <a:cs typeface="Calibri" panose="020F0502020204030204" pitchFamily="34" charset="0"/>
              </a:rPr>
              <a:t>Pero la tierra se había corrompido delante de Dios, y estaba la tierra llena de violencia. 12 Dios miró a la tierra, y vio que estaba corrompida, porque </a:t>
            </a:r>
            <a:r>
              <a:rPr lang="es-CO" sz="2800" b="1" u="sng" dirty="0">
                <a:solidFill>
                  <a:srgbClr val="FFFFCC"/>
                </a:solidFill>
                <a:latin typeface="Calibri" panose="020F0502020204030204" pitchFamily="34" charset="0"/>
                <a:cs typeface="Calibri" panose="020F0502020204030204" pitchFamily="34" charset="0"/>
              </a:rPr>
              <a:t>toda carne había corrompido su camino</a:t>
            </a:r>
            <a:r>
              <a:rPr lang="es-CO" sz="2800" dirty="0">
                <a:latin typeface="Calibri" panose="020F0502020204030204" pitchFamily="34" charset="0"/>
                <a:cs typeface="Calibri" panose="020F0502020204030204" pitchFamily="34" charset="0"/>
              </a:rPr>
              <a:t> sobre la tierra.</a:t>
            </a:r>
          </a:p>
          <a:p>
            <a:pPr algn="just"/>
            <a:r>
              <a:rPr lang="es-CO" sz="2800" dirty="0">
                <a:latin typeface="Calibri" panose="020F0502020204030204" pitchFamily="34" charset="0"/>
                <a:cs typeface="Calibri" panose="020F0502020204030204" pitchFamily="34" charset="0"/>
              </a:rPr>
              <a:t>13 Entonces Dios dijo a Noé: «He decidido poner fin a toda carne, porque la tierra está llena de violencia por causa de ellos; por eso voy a destruirlos junto con la tierra</a:t>
            </a:r>
            <a:r>
              <a:rPr lang="en-US" sz="2800" dirty="0">
                <a:latin typeface="Calibri" panose="020F0502020204030204" pitchFamily="34" charset="0"/>
                <a:cs typeface="Calibri" panose="020F0502020204030204" pitchFamily="34" charset="0"/>
              </a:rPr>
              <a:t>.’”</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2050" name="Picture 2" descr="Genesis 6:11-12 – 356 Day Bible Challenge">
            <a:extLst>
              <a:ext uri="{FF2B5EF4-FFF2-40B4-BE49-F238E27FC236}">
                <a16:creationId xmlns:a16="http://schemas.microsoft.com/office/drawing/2014/main" id="{D9C6A2A5-6068-5AC8-81D8-C03A0AFD9E9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81000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459357"/>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E6A270-E1E2-B0D8-6404-42A492E84126}"/>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CB71BDCD-8194-9EFB-CC63-671BD9C5481E}"/>
              </a:ext>
            </a:extLst>
          </p:cNvPr>
          <p:cNvSpPr>
            <a:spLocks noGrp="1" noChangeArrowheads="1"/>
          </p:cNvSpPr>
          <p:nvPr>
            <p:ph type="title"/>
          </p:nvPr>
        </p:nvSpPr>
        <p:spPr>
          <a:xfrm>
            <a:off x="1524000" y="228600"/>
            <a:ext cx="58674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III. La Destrucción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6:11-13)</a:t>
            </a:r>
          </a:p>
        </p:txBody>
      </p:sp>
      <p:sp>
        <p:nvSpPr>
          <p:cNvPr id="124931" name="Rectangle 3">
            <a:extLst>
              <a:ext uri="{FF2B5EF4-FFF2-40B4-BE49-F238E27FC236}">
                <a16:creationId xmlns:a16="http://schemas.microsoft.com/office/drawing/2014/main" id="{DF50BD51-DB33-B10D-D309-9313CB80E76D}"/>
              </a:ext>
            </a:extLst>
          </p:cNvPr>
          <p:cNvSpPr>
            <a:spLocks noGrp="1" noChangeArrowheads="1"/>
          </p:cNvSpPr>
          <p:nvPr>
            <p:ph type="body" idx="1"/>
          </p:nvPr>
        </p:nvSpPr>
        <p:spPr>
          <a:xfrm>
            <a:off x="2438400" y="2057400"/>
            <a:ext cx="4267200" cy="16764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(6:11-12)</a:t>
            </a:r>
          </a:p>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predicción (6:13)</a:t>
            </a:r>
          </a:p>
        </p:txBody>
      </p:sp>
      <p:pic>
        <p:nvPicPr>
          <p:cNvPr id="2" name="Picture 1">
            <a:extLst>
              <a:ext uri="{FF2B5EF4-FFF2-40B4-BE49-F238E27FC236}">
                <a16:creationId xmlns:a16="http://schemas.microsoft.com/office/drawing/2014/main" id="{0BA7A839-415B-911E-5CE0-21C0AA2C8966}"/>
              </a:ext>
            </a:extLst>
          </p:cNvPr>
          <p:cNvPicPr>
            <a:picLocks noChangeAspect="1"/>
          </p:cNvPicPr>
          <p:nvPr/>
        </p:nvPicPr>
        <p:blipFill>
          <a:blip r:embed="rId2"/>
          <a:stretch>
            <a:fillRect/>
          </a:stretch>
        </p:blipFill>
        <p:spPr>
          <a:xfrm>
            <a:off x="7315200" y="121812"/>
            <a:ext cx="1743607" cy="1249788"/>
          </a:xfrm>
          <a:prstGeom prst="rect">
            <a:avLst/>
          </a:prstGeom>
        </p:spPr>
      </p:pic>
    </p:spTree>
    <p:extLst>
      <p:ext uri="{BB962C8B-B14F-4D97-AF65-F5344CB8AC3E}">
        <p14:creationId xmlns:p14="http://schemas.microsoft.com/office/powerpoint/2010/main" val="280005968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97DEB-C2DD-1DE2-AC91-66FBE930450B}"/>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504ABAF-836A-B4E3-CEEE-1F05597327C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26187E65-B2DA-5ED9-5AF2-119580964B90}"/>
              </a:ext>
            </a:extLst>
          </p:cNvPr>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a:t>
            </a:r>
            <a:r>
              <a:rPr lang="es-CO" sz="2800" dirty="0">
                <a:latin typeface="Calibri" panose="020F0502020204030204" pitchFamily="34" charset="0"/>
                <a:cs typeface="Calibri" panose="020F0502020204030204" pitchFamily="34" charset="0"/>
              </a:rPr>
              <a:t>Pero la tierra se había corrompido delante de Dios, y estaba la tierra llena de violencia. 12 Dios miró a la tierra, y vio que estaba corrompida, porque toda carne había corrompido su camino sobre la tierra.</a:t>
            </a:r>
          </a:p>
          <a:p>
            <a:pPr algn="just"/>
            <a:r>
              <a:rPr lang="es-CO" sz="2800" dirty="0">
                <a:latin typeface="Calibri" panose="020F0502020204030204" pitchFamily="34" charset="0"/>
                <a:cs typeface="Calibri" panose="020F0502020204030204" pitchFamily="34" charset="0"/>
              </a:rPr>
              <a:t>13 Entonces Dios dijo a Noé: «He decidido poner fin a toda carne, porque la tierra está llena de violencia por causa de ellos; por eso voy a destruirlos junto con la tierra</a:t>
            </a:r>
            <a:r>
              <a:rPr lang="en-US" sz="2800" dirty="0">
                <a:latin typeface="Calibri" panose="020F0502020204030204" pitchFamily="34" charset="0"/>
                <a:cs typeface="Calibri" panose="020F0502020204030204" pitchFamily="34" charset="0"/>
              </a:rPr>
              <a:t>.’”</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2050" name="Picture 2" descr="Genesis 6:11-12 – 356 Day Bible Challenge">
            <a:extLst>
              <a:ext uri="{FF2B5EF4-FFF2-40B4-BE49-F238E27FC236}">
                <a16:creationId xmlns:a16="http://schemas.microsoft.com/office/drawing/2014/main" id="{FEEE688A-9BF0-9D6F-620B-462538B8D08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81000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3440544"/>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p:spPr>
      </p:pic>
      <p:sp>
        <p:nvSpPr>
          <p:cNvPr id="134147" name="Rectangle 1"/>
          <p:cNvSpPr>
            <a:spLocks noChangeArrowheads="1"/>
          </p:cNvSpPr>
          <p:nvPr/>
        </p:nvSpPr>
        <p:spPr bwMode="auto">
          <a:xfrm>
            <a:off x="0" y="0"/>
            <a:ext cx="9144000" cy="2831544"/>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Juan 13:19; 14:29</a:t>
            </a:r>
          </a:p>
          <a:p>
            <a:pPr algn="just"/>
            <a:r>
              <a:rPr lang="en-US" altLang="en-US" sz="32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Se lo digo desde ahora, antes de que pase, para que cuando suceda, crean que Yo soy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s-CO"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 se lo he dicho ahora, antes que suceda, para que cuando suceda, crean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69078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95250" y="228600"/>
          <a:ext cx="8953500" cy="6675120"/>
        </p:xfrm>
        <a:graphic>
          <a:graphicData uri="http://schemas.openxmlformats.org/drawingml/2006/table">
            <a:tbl>
              <a:tblPr firstRow="1" bandRow="1">
                <a:tableStyleId>{5C22544A-7EE6-4342-B048-85BDC9FD1C3A}</a:tableStyleId>
              </a:tblPr>
              <a:tblGrid>
                <a:gridCol w="4827104">
                  <a:extLst>
                    <a:ext uri="{9D8B030D-6E8A-4147-A177-3AD203B41FA5}">
                      <a16:colId xmlns:a16="http://schemas.microsoft.com/office/drawing/2014/main" val="690753193"/>
                    </a:ext>
                  </a:extLst>
                </a:gridCol>
                <a:gridCol w="4126396">
                  <a:extLst>
                    <a:ext uri="{9D8B030D-6E8A-4147-A177-3AD203B41FA5}">
                      <a16:colId xmlns:a16="http://schemas.microsoft.com/office/drawing/2014/main" val="286287145"/>
                    </a:ext>
                  </a:extLst>
                </a:gridCol>
              </a:tblGrid>
              <a:tr h="914400">
                <a:tc gridSpan="2">
                  <a:txBody>
                    <a:bodyPr/>
                    <a:lstStyle/>
                    <a:p>
                      <a:pPr algn="ctr"/>
                      <a:r>
                        <a:rPr kumimoji="0" lang="es-CO" sz="4000" b="0" i="0" u="none" strike="noStrike" kern="0" cap="none" spc="0" normalizeH="0" baseline="0" noProof="0" dirty="0">
                          <a:ln>
                            <a:noFill/>
                          </a:ln>
                          <a:solidFill>
                            <a:srgbClr val="00FFFF"/>
                          </a:solidFill>
                          <a:effectLst/>
                          <a:uLnTx/>
                          <a:uFillTx/>
                          <a:latin typeface="Calibri" panose="020F0502020204030204" pitchFamily="34" charset="0"/>
                          <a:ea typeface="+mj-ea"/>
                          <a:cs typeface="Calibri" panose="020F0502020204030204" pitchFamily="34" charset="0"/>
                        </a:rPr>
                        <a:t>Las Predicciones a corto plazo de Cristo</a:t>
                      </a:r>
                      <a:endParaRPr lang="en-US" dirty="0">
                        <a:latin typeface="Calibri" panose="020F0502020204030204" pitchFamily="34" charset="0"/>
                        <a:cs typeface="Calibri" panose="020F0502020204030204" pitchFamily="34" charset="0"/>
                      </a:endParaRPr>
                    </a:p>
                  </a:txBody>
                  <a:tcPr anchor="ctr">
                    <a:solidFill>
                      <a:schemeClr val="bg2"/>
                    </a:solidFill>
                  </a:tcPr>
                </a:tc>
                <a:tc hMerge="1">
                  <a:txBody>
                    <a:bodyPr/>
                    <a:lstStyle/>
                    <a:p>
                      <a:endParaRPr lang="en-US" dirty="0"/>
                    </a:p>
                  </a:txBody>
                  <a:tcPr>
                    <a:solidFill>
                      <a:schemeClr val="bg2"/>
                    </a:solidFill>
                  </a:tcPr>
                </a:tc>
                <a:extLst>
                  <a:ext uri="{0D108BD9-81ED-4DB2-BD59-A6C34878D82A}">
                    <a16:rowId xmlns:a16="http://schemas.microsoft.com/office/drawing/2014/main" val="2169232981"/>
                  </a:ext>
                </a:extLst>
              </a:tr>
              <a:tr h="914400">
                <a:tc>
                  <a:txBody>
                    <a:bodyPr/>
                    <a:lstStyle/>
                    <a:p>
                      <a:pPr algn="ctr"/>
                      <a:r>
                        <a:rPr lang="en-US" sz="3000" b="1" dirty="0">
                          <a:solidFill>
                            <a:srgbClr val="0000CC"/>
                          </a:solidFill>
                          <a:latin typeface="Calibri" panose="020F0502020204030204" pitchFamily="34" charset="0"/>
                          <a:cs typeface="Calibri" panose="020F0502020204030204" pitchFamily="34" charset="0"/>
                        </a:rPr>
                        <a:t>Profecía</a:t>
                      </a:r>
                    </a:p>
                  </a:txBody>
                  <a:tcPr anchor="ctr"/>
                </a:tc>
                <a:tc>
                  <a:txBody>
                    <a:bodyPr/>
                    <a:lstStyle/>
                    <a:p>
                      <a:pPr algn="ctr"/>
                      <a:r>
                        <a:rPr lang="en-US" sz="3000" b="1" dirty="0">
                          <a:solidFill>
                            <a:srgbClr val="0000CC"/>
                          </a:solidFill>
                          <a:latin typeface="Calibri" panose="020F0502020204030204" pitchFamily="34" charset="0"/>
                          <a:cs typeface="Calibri" panose="020F0502020204030204" pitchFamily="34" charset="0"/>
                        </a:rPr>
                        <a:t>Escritura</a:t>
                      </a:r>
                    </a:p>
                  </a:txBody>
                  <a:tcPr anchor="ctr"/>
                </a:tc>
                <a:extLst>
                  <a:ext uri="{0D108BD9-81ED-4DB2-BD59-A6C34878D82A}">
                    <a16:rowId xmlns:a16="http://schemas.microsoft.com/office/drawing/2014/main" val="1153634861"/>
                  </a:ext>
                </a:extLst>
              </a:tr>
              <a:tr h="914400">
                <a:tc>
                  <a:txBody>
                    <a:bodyPr/>
                    <a:lstStyle/>
                    <a:p>
                      <a:r>
                        <a:rPr lang="es-CO" sz="3000" dirty="0">
                          <a:latin typeface="Calibri" panose="020F0502020204030204" pitchFamily="34" charset="0"/>
                          <a:cs typeface="Calibri" panose="020F0502020204030204" pitchFamily="34" charset="0"/>
                        </a:rPr>
                        <a:t>Traición por parte de un amigo</a:t>
                      </a:r>
                      <a:endParaRPr lang="en-US" sz="3000" dirty="0">
                        <a:latin typeface="Calibri" panose="020F0502020204030204" pitchFamily="34" charset="0"/>
                        <a:cs typeface="Calibri" panose="020F0502020204030204" pitchFamily="34" charset="0"/>
                      </a:endParaRPr>
                    </a:p>
                  </a:txBody>
                  <a:tcPr anchor="ctr"/>
                </a:tc>
                <a:tc>
                  <a:txBody>
                    <a:bodyPr/>
                    <a:lstStyle/>
                    <a:p>
                      <a:r>
                        <a:rPr lang="en-US" sz="3000" dirty="0">
                          <a:latin typeface="Calibri" panose="020F0502020204030204" pitchFamily="34" charset="0"/>
                          <a:cs typeface="Calibri" panose="020F0502020204030204" pitchFamily="34" charset="0"/>
                        </a:rPr>
                        <a:t>Juan 13:21</a:t>
                      </a:r>
                    </a:p>
                  </a:txBody>
                  <a:tcPr anchor="ctr"/>
                </a:tc>
                <a:extLst>
                  <a:ext uri="{0D108BD9-81ED-4DB2-BD59-A6C34878D82A}">
                    <a16:rowId xmlns:a16="http://schemas.microsoft.com/office/drawing/2014/main" val="777567912"/>
                  </a:ext>
                </a:extLst>
              </a:tr>
              <a:tr h="914400">
                <a:tc>
                  <a:txBody>
                    <a:bodyPr/>
                    <a:lstStyle/>
                    <a:p>
                      <a:r>
                        <a:rPr lang="es-CO" sz="3000" dirty="0">
                          <a:latin typeface="Calibri" panose="020F0502020204030204" pitchFamily="34" charset="0"/>
                          <a:cs typeface="Calibri" panose="020F0502020204030204" pitchFamily="34" charset="0"/>
                        </a:rPr>
                        <a:t>La triple negación de Pedro</a:t>
                      </a:r>
                      <a:endParaRPr lang="en-US" sz="3000" dirty="0">
                        <a:latin typeface="Calibri" panose="020F0502020204030204" pitchFamily="34" charset="0"/>
                        <a:cs typeface="Calibri" panose="020F0502020204030204" pitchFamily="34" charset="0"/>
                      </a:endParaRPr>
                    </a:p>
                  </a:txBody>
                  <a:tcPr anchor="ctr"/>
                </a:tc>
                <a:tc>
                  <a:txBody>
                    <a:bodyPr/>
                    <a:lstStyle/>
                    <a:p>
                      <a:r>
                        <a:rPr lang="en-US" sz="3000" dirty="0">
                          <a:latin typeface="Calibri" panose="020F0502020204030204" pitchFamily="34" charset="0"/>
                          <a:cs typeface="Calibri" panose="020F0502020204030204" pitchFamily="34" charset="0"/>
                        </a:rPr>
                        <a:t>Mateo 26:34, 75</a:t>
                      </a:r>
                    </a:p>
                  </a:txBody>
                  <a:tcPr anchor="ctr"/>
                </a:tc>
                <a:extLst>
                  <a:ext uri="{0D108BD9-81ED-4DB2-BD59-A6C34878D82A}">
                    <a16:rowId xmlns:a16="http://schemas.microsoft.com/office/drawing/2014/main" val="2088523037"/>
                  </a:ext>
                </a:extLst>
              </a:tr>
              <a:tr h="914400">
                <a:tc>
                  <a:txBody>
                    <a:bodyPr/>
                    <a:lstStyle/>
                    <a:p>
                      <a:r>
                        <a:rPr lang="es-CO" sz="3000" dirty="0">
                          <a:latin typeface="Calibri" panose="020F0502020204030204" pitchFamily="34" charset="0"/>
                          <a:cs typeface="Calibri" panose="020F0502020204030204" pitchFamily="34" charset="0"/>
                        </a:rPr>
                        <a:t>La forma en que habría de morir</a:t>
                      </a:r>
                      <a:endParaRPr lang="en-US" sz="3000" dirty="0">
                        <a:latin typeface="Calibri" panose="020F0502020204030204" pitchFamily="34" charset="0"/>
                        <a:cs typeface="Calibri" panose="020F0502020204030204" pitchFamily="34" charset="0"/>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dirty="0">
                          <a:latin typeface="Calibri" panose="020F0502020204030204" pitchFamily="34" charset="0"/>
                          <a:cs typeface="Calibri" panose="020F0502020204030204" pitchFamily="34" charset="0"/>
                        </a:rPr>
                        <a:t>Mateo 20:18-19</a:t>
                      </a:r>
                    </a:p>
                  </a:txBody>
                  <a:tcPr anchor="ctr"/>
                </a:tc>
                <a:extLst>
                  <a:ext uri="{0D108BD9-81ED-4DB2-BD59-A6C34878D82A}">
                    <a16:rowId xmlns:a16="http://schemas.microsoft.com/office/drawing/2014/main" val="3167288718"/>
                  </a:ext>
                </a:extLst>
              </a:tr>
              <a:tr h="914400">
                <a:tc>
                  <a:txBody>
                    <a:bodyPr/>
                    <a:lstStyle/>
                    <a:p>
                      <a:r>
                        <a:rPr lang="es-CO" sz="3000" dirty="0">
                          <a:latin typeface="Calibri" panose="020F0502020204030204" pitchFamily="34" charset="0"/>
                          <a:cs typeface="Calibri" panose="020F0502020204030204" pitchFamily="34" charset="0"/>
                        </a:rPr>
                        <a:t>La forma en que murieron los discípulos</a:t>
                      </a:r>
                      <a:endParaRPr lang="en-US" sz="3000" dirty="0">
                        <a:latin typeface="Calibri" panose="020F0502020204030204" pitchFamily="34" charset="0"/>
                        <a:cs typeface="Calibri" panose="020F0502020204030204" pitchFamily="34" charset="0"/>
                      </a:endParaRPr>
                    </a:p>
                  </a:txBody>
                  <a:tcPr anchor="ctr"/>
                </a:tc>
                <a:tc>
                  <a:txBody>
                    <a:bodyPr/>
                    <a:lstStyle/>
                    <a:p>
                      <a:r>
                        <a:rPr lang="en-US" sz="3000" dirty="0">
                          <a:latin typeface="Calibri" panose="020F0502020204030204" pitchFamily="34" charset="0"/>
                          <a:cs typeface="Calibri" panose="020F0502020204030204" pitchFamily="34" charset="0"/>
                        </a:rPr>
                        <a:t>Juan 21:18-22</a:t>
                      </a:r>
                    </a:p>
                  </a:txBody>
                  <a:tcPr anchor="ctr"/>
                </a:tc>
                <a:extLst>
                  <a:ext uri="{0D108BD9-81ED-4DB2-BD59-A6C34878D82A}">
                    <a16:rowId xmlns:a16="http://schemas.microsoft.com/office/drawing/2014/main" val="1287159523"/>
                  </a:ext>
                </a:extLst>
              </a:tr>
              <a:tr h="914400">
                <a:tc>
                  <a:txBody>
                    <a:bodyPr/>
                    <a:lstStyle/>
                    <a:p>
                      <a:r>
                        <a:rPr lang="es-CO" sz="3000" dirty="0">
                          <a:latin typeface="Calibri" panose="020F0502020204030204" pitchFamily="34" charset="0"/>
                          <a:cs typeface="Calibri" panose="020F0502020204030204" pitchFamily="34" charset="0"/>
                        </a:rPr>
                        <a:t>Eventos del año 70 d.C.</a:t>
                      </a:r>
                      <a:endParaRPr lang="en-US" sz="3000" dirty="0">
                        <a:latin typeface="Calibri" panose="020F0502020204030204" pitchFamily="34" charset="0"/>
                        <a:cs typeface="Calibri" panose="020F0502020204030204" pitchFamily="34" charset="0"/>
                      </a:endParaRPr>
                    </a:p>
                  </a:txBody>
                  <a:tcPr anchor="ctr"/>
                </a:tc>
                <a:tc>
                  <a:txBody>
                    <a:bodyPr/>
                    <a:lstStyle/>
                    <a:p>
                      <a:r>
                        <a:rPr lang="en-US" sz="3000" dirty="0">
                          <a:latin typeface="Calibri" panose="020F0502020204030204" pitchFamily="34" charset="0"/>
                          <a:cs typeface="Calibri" panose="020F0502020204030204" pitchFamily="34" charset="0"/>
                        </a:rPr>
                        <a:t>Lucas 19:41-44</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35701893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981200" y="228600"/>
            <a:ext cx="4800599"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 El Dolor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6:1-7)</a:t>
            </a:r>
          </a:p>
        </p:txBody>
      </p:sp>
      <p:sp>
        <p:nvSpPr>
          <p:cNvPr id="124931" name="Rectangle 3"/>
          <p:cNvSpPr>
            <a:spLocks noGrp="1" noChangeArrowheads="1"/>
          </p:cNvSpPr>
          <p:nvPr>
            <p:ph type="body" idx="1"/>
          </p:nvPr>
        </p:nvSpPr>
        <p:spPr>
          <a:xfrm>
            <a:off x="2057400" y="2057400"/>
            <a:ext cx="5791200" cy="2819400"/>
          </a:xfrm>
        </p:spPr>
        <p:txBody>
          <a:bodyPr/>
          <a:lstStyle/>
          <a:p>
            <a:pPr marL="862013" lvl="2" indent="-457200" eaLnBrk="1" hangingPunct="1">
              <a:spcBef>
                <a:spcPts val="0"/>
              </a:spcBef>
              <a:spcAft>
                <a:spcPts val="36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El pecado específico (6:1-4)</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El pecado general (6:5)</a:t>
            </a:r>
          </a:p>
          <a:p>
            <a:pPr marL="862013" lvl="2" indent="-457200" eaLnBrk="1" hangingPunct="1">
              <a:spcBef>
                <a:spcPts val="0"/>
              </a:spcBef>
              <a:spcAft>
                <a:spcPts val="36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tristeza de Dios (6:6-7)</a:t>
            </a:r>
          </a:p>
        </p:txBody>
      </p:sp>
      <p:pic>
        <p:nvPicPr>
          <p:cNvPr id="3" name="Picture 2">
            <a:extLst>
              <a:ext uri="{FF2B5EF4-FFF2-40B4-BE49-F238E27FC236}">
                <a16:creationId xmlns:a16="http://schemas.microsoft.com/office/drawing/2014/main" id="{398457A3-0694-DCDA-920F-D2783E0743E4}"/>
              </a:ext>
            </a:extLst>
          </p:cNvPr>
          <p:cNvPicPr>
            <a:picLocks noChangeAspect="1"/>
          </p:cNvPicPr>
          <p:nvPr/>
        </p:nvPicPr>
        <p:blipFill>
          <a:blip r:embed="rId2"/>
          <a:stretch>
            <a:fillRect/>
          </a:stretch>
        </p:blipFill>
        <p:spPr>
          <a:xfrm>
            <a:off x="7315200" y="26973"/>
            <a:ext cx="1743607" cy="1249788"/>
          </a:xfrm>
          <a:prstGeom prst="rect">
            <a:avLst/>
          </a:prstGeom>
        </p:spPr>
      </p:pic>
    </p:spTree>
    <p:extLst>
      <p:ext uri="{BB962C8B-B14F-4D97-AF65-F5344CB8AC3E}">
        <p14:creationId xmlns:p14="http://schemas.microsoft.com/office/powerpoint/2010/main" val="393792885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a:extLst>
              <a:ext uri="{FF2B5EF4-FFF2-40B4-BE49-F238E27FC236}">
                <a16:creationId xmlns:a16="http://schemas.microsoft.com/office/drawing/2014/main" id="{1476AD6D-CF8B-4EBE-9C25-A4A244A657D7}"/>
              </a:ext>
            </a:extLst>
          </p:cNvPr>
          <p:cNvSpPr>
            <a:spLocks noGrp="1"/>
          </p:cNvSpPr>
          <p:nvPr>
            <p:ph type="title"/>
          </p:nvPr>
        </p:nvSpPr>
        <p:spPr>
          <a:xfrm>
            <a:off x="1104900" y="228600"/>
            <a:ext cx="6934200" cy="1143000"/>
          </a:xfrm>
        </p:spPr>
        <p:txBody>
          <a:bodyPr/>
          <a:lstStyle/>
          <a:p>
            <a:pPr algn="ctr"/>
            <a:r>
              <a:rPr lang="en-US" altLang="en-US" sz="3600" dirty="0">
                <a:solidFill>
                  <a:srgbClr val="00FFFF"/>
                </a:solidFill>
                <a:cs typeface="Calibri" panose="020F0502020204030204" pitchFamily="34" charset="0"/>
              </a:rPr>
              <a:t>Tertuliano</a:t>
            </a:r>
            <a:br>
              <a:rPr lang="en-US" altLang="en-US" sz="3600" dirty="0">
                <a:solidFill>
                  <a:srgbClr val="00FFFF"/>
                </a:solidFill>
                <a:cs typeface="Calibri" panose="020F0502020204030204" pitchFamily="34" charset="0"/>
              </a:rPr>
            </a:br>
            <a:r>
              <a:rPr lang="en-US" altLang="en-US" sz="2800" i="1"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Prescription Against Heretics, </a:t>
            </a:r>
            <a:r>
              <a:rPr lang="en-US" altLang="en-US" sz="2800" kern="1200" dirty="0">
                <a:solidFill>
                  <a:schemeClr val="tx1"/>
                </a:solidFill>
                <a:effectLst>
                  <a:outerShdw blurRad="38100" dist="38100" dir="2700000" algn="tl">
                    <a:srgbClr val="000000">
                      <a:alpha val="43137"/>
                    </a:srgbClr>
                  </a:outerShdw>
                </a:effectLst>
                <a:ea typeface="+mn-ea"/>
                <a:cs typeface="Calibri" panose="020F0502020204030204" pitchFamily="34" charset="0"/>
              </a:rPr>
              <a:t>36</a:t>
            </a:r>
          </a:p>
        </p:txBody>
      </p:sp>
      <p:sp>
        <p:nvSpPr>
          <p:cNvPr id="48131" name="Rectangle 2">
            <a:extLst>
              <a:ext uri="{FF2B5EF4-FFF2-40B4-BE49-F238E27FC236}">
                <a16:creationId xmlns:a16="http://schemas.microsoft.com/office/drawing/2014/main" id="{6B7CA89D-2108-4AFB-B737-A1D235DF3B5A}"/>
              </a:ext>
            </a:extLst>
          </p:cNvPr>
          <p:cNvSpPr>
            <a:spLocks noChangeArrowheads="1"/>
          </p:cNvSpPr>
          <p:nvPr/>
        </p:nvSpPr>
        <p:spPr bwMode="auto">
          <a:xfrm>
            <a:off x="4419600" y="1828800"/>
            <a:ext cx="43434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cs typeface="Arial" panose="020B0604020202020204" pitchFamily="34" charset="0"/>
              </a:defRPr>
            </a:lvl1pPr>
            <a:lvl2pPr marL="742950" indent="-285750" eaLnBrk="0" hangingPunct="0">
              <a:defRPr sz="2400">
                <a:solidFill>
                  <a:schemeClr val="tx1"/>
                </a:solidFill>
                <a:latin typeface="Times New Roman" panose="02020603050405020304" pitchFamily="18" charset="0"/>
                <a:cs typeface="Arial" panose="020B0604020202020204" pitchFamily="34" charset="0"/>
              </a:defRPr>
            </a:lvl2pPr>
            <a:lvl3pPr marL="1143000" indent="-228600" eaLnBrk="0" hangingPunct="0">
              <a:defRPr sz="2400">
                <a:solidFill>
                  <a:schemeClr val="tx1"/>
                </a:solidFill>
                <a:latin typeface="Times New Roman" panose="02020603050405020304" pitchFamily="18" charset="0"/>
                <a:cs typeface="Arial" panose="020B0604020202020204" pitchFamily="34" charset="0"/>
              </a:defRPr>
            </a:lvl3pPr>
            <a:lvl4pPr marL="1600200" indent="-228600" eaLnBrk="0" hangingPunct="0">
              <a:defRPr sz="2400">
                <a:solidFill>
                  <a:schemeClr val="tx1"/>
                </a:solidFill>
                <a:latin typeface="Times New Roman" panose="02020603050405020304" pitchFamily="18" charset="0"/>
                <a:cs typeface="Arial" panose="020B0604020202020204" pitchFamily="34" charset="0"/>
              </a:defRPr>
            </a:lvl4pPr>
            <a:lvl5pPr marL="2057400" indent="-228600" eaLnBrk="0" hangingPunct="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s-CO" alt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donde el apóstol Juan fue primero sumergido en aceite hirviente sin sufrir daño, y de allí enviado a su exilio en la isla</a:t>
            </a:r>
            <a:r>
              <a:rPr lang="en-US" altLang="en-US" sz="32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D9A8802B-9FBF-4F46-A003-6B7CECF4F9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46635" y="2057400"/>
            <a:ext cx="3391965" cy="2743200"/>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C343AC-CDE7-3E5B-9270-7AD1A9415A2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BBF99D3-299C-55D0-7DE8-366507BBFB0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a:extLst>
              <a:ext uri="{FF2B5EF4-FFF2-40B4-BE49-F238E27FC236}">
                <a16:creationId xmlns:a16="http://schemas.microsoft.com/office/drawing/2014/main" id="{7BA9537A-296F-3441-1AA6-C3EA36F1DCEE}"/>
              </a:ext>
            </a:extLst>
          </p:cNvPr>
          <p:cNvSpPr>
            <a:spLocks noChangeArrowheads="1"/>
          </p:cNvSpPr>
          <p:nvPr/>
        </p:nvSpPr>
        <p:spPr bwMode="auto">
          <a:xfrm>
            <a:off x="0" y="0"/>
            <a:ext cx="9144000" cy="4431983"/>
          </a:xfrm>
          <a:prstGeom prst="rect">
            <a:avLst/>
          </a:prstGeom>
          <a:noFill/>
          <a:ln w="28575">
            <a:noFill/>
            <a:miter lim="800000"/>
            <a:headEnd/>
            <a:tailEnd/>
          </a:ln>
        </p:spPr>
        <p:txBody>
          <a:bodyPr wrap="square">
            <a:spAutoFit/>
          </a:bodyPr>
          <a:lstStyle/>
          <a:p>
            <a:pPr algn="ctr">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6:11-13</a:t>
            </a:r>
          </a:p>
          <a:p>
            <a:pPr algn="just"/>
            <a:r>
              <a:rPr lang="en-US" sz="2800" dirty="0">
                <a:latin typeface="Calibri" panose="020F0502020204030204" pitchFamily="34" charset="0"/>
                <a:cs typeface="Calibri" panose="020F0502020204030204" pitchFamily="34" charset="0"/>
              </a:rPr>
              <a:t>“</a:t>
            </a:r>
            <a:r>
              <a:rPr lang="en-US" sz="2800" baseline="30000" dirty="0">
                <a:effectLst>
                  <a:outerShdw blurRad="38100" dist="38100" dir="2700000" algn="tl">
                    <a:srgbClr val="000000">
                      <a:alpha val="43137"/>
                    </a:srgbClr>
                  </a:outerShdw>
                </a:effectLst>
                <a:latin typeface="Calibri" panose="020F0502020204030204" pitchFamily="34" charset="0"/>
              </a:rPr>
              <a:t>11</a:t>
            </a:r>
            <a:r>
              <a:rPr lang="en-US" sz="2800" dirty="0">
                <a:latin typeface="Calibri" panose="020F0502020204030204" pitchFamily="34" charset="0"/>
                <a:cs typeface="Calibri" panose="020F0502020204030204" pitchFamily="34" charset="0"/>
              </a:rPr>
              <a:t> </a:t>
            </a:r>
            <a:r>
              <a:rPr lang="es-CO" sz="2800" dirty="0">
                <a:latin typeface="Calibri" panose="020F0502020204030204" pitchFamily="34" charset="0"/>
                <a:cs typeface="Calibri" panose="020F0502020204030204" pitchFamily="34" charset="0"/>
              </a:rPr>
              <a:t>Pero la tierra se había corrompido delante de Dios, y estaba la tierra llena de </a:t>
            </a:r>
            <a:r>
              <a:rPr lang="es-CO" sz="2800" b="1" u="sng" dirty="0">
                <a:solidFill>
                  <a:srgbClr val="FFFFCC"/>
                </a:solidFill>
                <a:latin typeface="Calibri" panose="020F0502020204030204" pitchFamily="34" charset="0"/>
                <a:cs typeface="Calibri" panose="020F0502020204030204" pitchFamily="34" charset="0"/>
              </a:rPr>
              <a:t>violencia</a:t>
            </a:r>
            <a:r>
              <a:rPr lang="es-CO" sz="2800" dirty="0">
                <a:latin typeface="Calibri" panose="020F0502020204030204" pitchFamily="34" charset="0"/>
                <a:cs typeface="Calibri" panose="020F0502020204030204" pitchFamily="34" charset="0"/>
              </a:rPr>
              <a:t>. 12 Dios miró a la tierra, y vio que estaba corrompida, porque toda carne había corrompido su camino sobre la tierra.</a:t>
            </a:r>
          </a:p>
          <a:p>
            <a:pPr algn="just"/>
            <a:r>
              <a:rPr lang="es-CO" sz="2800" dirty="0">
                <a:latin typeface="Calibri" panose="020F0502020204030204" pitchFamily="34" charset="0"/>
                <a:cs typeface="Calibri" panose="020F0502020204030204" pitchFamily="34" charset="0"/>
              </a:rPr>
              <a:t>13 Entonces Dios dijo a Noé: «He decidido poner fin a toda carne, porque la tierra está llena de </a:t>
            </a:r>
            <a:r>
              <a:rPr lang="es-CO" sz="2800" b="1" u="sng" dirty="0">
                <a:solidFill>
                  <a:srgbClr val="FFFFCC"/>
                </a:solidFill>
                <a:latin typeface="Calibri" panose="020F0502020204030204" pitchFamily="34" charset="0"/>
                <a:cs typeface="Calibri" panose="020F0502020204030204" pitchFamily="34" charset="0"/>
              </a:rPr>
              <a:t>violencia</a:t>
            </a:r>
            <a:r>
              <a:rPr lang="es-CO" sz="2800" dirty="0">
                <a:latin typeface="Calibri" panose="020F0502020204030204" pitchFamily="34" charset="0"/>
                <a:cs typeface="Calibri" panose="020F0502020204030204" pitchFamily="34" charset="0"/>
              </a:rPr>
              <a:t> por causa de ellos; por eso voy a destruirlos junto con la tierra</a:t>
            </a:r>
            <a:r>
              <a:rPr lang="en-US" sz="2800" dirty="0">
                <a:latin typeface="Calibri" panose="020F0502020204030204" pitchFamily="34" charset="0"/>
                <a:cs typeface="Calibri" panose="020F0502020204030204" pitchFamily="34" charset="0"/>
              </a:rPr>
              <a:t>.’”</a:t>
            </a:r>
          </a:p>
          <a:p>
            <a:pPr algn="just" eaLnBrk="1" hangingPunct="1">
              <a:defRPr/>
            </a:pPr>
            <a:endParaRPr lang="en-US" sz="3600" dirty="0">
              <a:latin typeface="Calibri" panose="020F0502020204030204" pitchFamily="34" charset="0"/>
              <a:cs typeface="Calibri" panose="020F0502020204030204" pitchFamily="34" charset="0"/>
            </a:endParaRPr>
          </a:p>
        </p:txBody>
      </p:sp>
      <p:pic>
        <p:nvPicPr>
          <p:cNvPr id="2050" name="Picture 2" descr="Genesis 6:11-12 – 356 Day Bible Challenge">
            <a:extLst>
              <a:ext uri="{FF2B5EF4-FFF2-40B4-BE49-F238E27FC236}">
                <a16:creationId xmlns:a16="http://schemas.microsoft.com/office/drawing/2014/main" id="{5BD5B06E-AAA7-8A81-AAED-C77EAD62151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3939778" y="3810000"/>
            <a:ext cx="1264444" cy="1097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322839"/>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2552700" y="228600"/>
            <a:ext cx="4038600" cy="1143000"/>
          </a:xfrm>
        </p:spPr>
        <p:txBody>
          <a:bodyPr/>
          <a:lstStyle/>
          <a:p>
            <a:pPr algn="ctr" eaLnBrk="1" hangingPunct="1"/>
            <a:r>
              <a:rPr lang="en-US" sz="3600" dirty="0">
                <a:effectLst>
                  <a:outerShdw blurRad="38100" dist="38100" dir="2700000" algn="tl">
                    <a:srgbClr val="000000">
                      <a:alpha val="43137"/>
                    </a:srgbClr>
                  </a:outerShdw>
                </a:effectLst>
              </a:rPr>
              <a:t>Génesis 4 - Esquema</a:t>
            </a:r>
          </a:p>
        </p:txBody>
      </p:sp>
      <p:sp>
        <p:nvSpPr>
          <p:cNvPr id="124931" name="Rectangle 3"/>
          <p:cNvSpPr>
            <a:spLocks noGrp="1" noChangeArrowheads="1"/>
          </p:cNvSpPr>
          <p:nvPr>
            <p:ph type="body" idx="1"/>
          </p:nvPr>
        </p:nvSpPr>
        <p:spPr>
          <a:xfrm>
            <a:off x="1676400" y="2057400"/>
            <a:ext cx="5791200" cy="28194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Primer asesinato (Gén 4:1-15)</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Línea impía de Caín (4:16-24)</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cs typeface="Calibri" panose="020F0502020204030204" pitchFamily="34" charset="0"/>
              </a:rPr>
              <a:t>Línea piadosa de Set (4:25-26)</a:t>
            </a:r>
          </a:p>
        </p:txBody>
      </p:sp>
      <p:pic>
        <p:nvPicPr>
          <p:cNvPr id="3" name="Picture 2">
            <a:extLst>
              <a:ext uri="{FF2B5EF4-FFF2-40B4-BE49-F238E27FC236}">
                <a16:creationId xmlns:a16="http://schemas.microsoft.com/office/drawing/2014/main" id="{2E4EBF62-56A1-5340-19B4-0BD549929D1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67600" y="69458"/>
            <a:ext cx="1600970" cy="1143000"/>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E04E4-7B00-F134-6450-D79FF8CFF0B4}"/>
            </a:ext>
          </a:extLst>
        </p:cNvPr>
        <p:cNvGrpSpPr/>
        <p:nvPr/>
      </p:nvGrpSpPr>
      <p:grpSpPr>
        <a:xfrm>
          <a:off x="0" y="0"/>
          <a:ext cx="0" cy="0"/>
          <a:chOff x="0" y="0"/>
          <a:chExt cx="0" cy="0"/>
        </a:xfrm>
      </p:grpSpPr>
      <p:sp>
        <p:nvSpPr>
          <p:cNvPr id="28673" name="Rectangle 2">
            <a:extLst>
              <a:ext uri="{FF2B5EF4-FFF2-40B4-BE49-F238E27FC236}">
                <a16:creationId xmlns:a16="http://schemas.microsoft.com/office/drawing/2014/main" id="{7BB8CF19-92BD-543A-06A8-20FED8D5D225}"/>
              </a:ext>
            </a:extLst>
          </p:cNvPr>
          <p:cNvSpPr>
            <a:spLocks noGrp="1" noChangeArrowheads="1"/>
          </p:cNvSpPr>
          <p:nvPr>
            <p:ph type="title"/>
          </p:nvPr>
        </p:nvSpPr>
        <p:spPr>
          <a:xfrm>
            <a:off x="1219200" y="228600"/>
            <a:ext cx="6705600" cy="1097280"/>
          </a:xfrm>
        </p:spPr>
        <p:txBody>
          <a:bodyPr/>
          <a:lstStyle/>
          <a:p>
            <a:pPr marL="461963" indent="-461963" algn="ctr" eaLnBrk="1" hangingPunct="1">
              <a:buClr>
                <a:schemeClr val="tx2"/>
              </a:buClr>
              <a:buFont typeface="+mj-lt"/>
              <a:buAutoNum type="romanUcPeriod" startAt="2"/>
            </a:pPr>
            <a:r>
              <a:rPr lang="en-US" sz="3600" dirty="0">
                <a:effectLst>
                  <a:outerShdw blurRad="38100" dist="38100" dir="2700000" algn="tl">
                    <a:srgbClr val="000000">
                      <a:alpha val="43137"/>
                    </a:srgbClr>
                  </a:outerShdw>
                </a:effectLst>
                <a:ea typeface="+mn-ea"/>
                <a:cs typeface="+mn-cs"/>
              </a:rPr>
              <a:t>Línea impía de Caín</a:t>
            </a:r>
            <a:br>
              <a:rPr lang="en-US" sz="3600" dirty="0">
                <a:effectLst>
                  <a:outerShdw blurRad="38100" dist="38100" dir="2700000" algn="tl">
                    <a:srgbClr val="000000">
                      <a:alpha val="43137"/>
                    </a:srgbClr>
                  </a:outerShdw>
                </a:effectLst>
              </a:rPr>
            </a:br>
            <a:r>
              <a:rPr lang="en-US" sz="2800" dirty="0">
                <a:solidFill>
                  <a:schemeClr val="tx1"/>
                </a:solidFill>
                <a:effectLst>
                  <a:outerShdw blurRad="38100" dist="38100" dir="2700000" algn="tl">
                    <a:srgbClr val="000000">
                      <a:alpha val="43137"/>
                    </a:srgbClr>
                  </a:outerShdw>
                </a:effectLst>
                <a:ea typeface="+mn-ea"/>
                <a:cs typeface="+mn-cs"/>
              </a:rPr>
              <a:t>(Gén 4:16-24)</a:t>
            </a:r>
            <a:endParaRPr lang="en-US" sz="3200" dirty="0">
              <a:solidFill>
                <a:schemeClr val="tx1"/>
              </a:solidFill>
              <a:effectLst>
                <a:outerShdw blurRad="38100" dist="38100" dir="2700000" algn="tl">
                  <a:srgbClr val="000000">
                    <a:alpha val="43137"/>
                  </a:srgbClr>
                </a:outerShdw>
              </a:effectLst>
              <a:ea typeface="+mn-ea"/>
              <a:cs typeface="+mn-cs"/>
            </a:endParaRPr>
          </a:p>
        </p:txBody>
      </p:sp>
      <p:sp>
        <p:nvSpPr>
          <p:cNvPr id="33795" name="Rectangle 3">
            <a:extLst>
              <a:ext uri="{FF2B5EF4-FFF2-40B4-BE49-F238E27FC236}">
                <a16:creationId xmlns:a16="http://schemas.microsoft.com/office/drawing/2014/main" id="{188308D7-CA19-80F8-017F-D687CF9465F7}"/>
              </a:ext>
            </a:extLst>
          </p:cNvPr>
          <p:cNvSpPr>
            <a:spLocks noGrp="1" noChangeArrowheads="1"/>
          </p:cNvSpPr>
          <p:nvPr>
            <p:ph type="body" idx="1"/>
          </p:nvPr>
        </p:nvSpPr>
        <p:spPr>
          <a:xfrm>
            <a:off x="159068" y="1325880"/>
            <a:ext cx="8984932" cy="41148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s-CO" dirty="0">
                <a:effectLst>
                  <a:outerShdw blurRad="38100" dist="38100" dir="2700000" algn="tl">
                    <a:srgbClr val="000000">
                      <a:alpha val="43137"/>
                    </a:srgbClr>
                  </a:outerShdw>
                </a:effectLst>
              </a:rPr>
              <a:t>Descendencia impía que no producirá al Mesías</a:t>
            </a:r>
            <a:r>
              <a:rPr lang="en-US" dirty="0">
                <a:effectLst>
                  <a:outerShdw blurRad="38100" dist="38100" dir="2700000" algn="tl">
                    <a:srgbClr val="000000">
                      <a:alpha val="43137"/>
                    </a:srgbClr>
                  </a:outerShdw>
                </a:effectLst>
              </a:rPr>
              <a:t> (Gén 3:15)</a:t>
            </a:r>
          </a:p>
          <a:p>
            <a:pPr marL="914400" lvl="2" indent="-452438" eaLnBrk="1" hangingPunct="1">
              <a:spcBef>
                <a:spcPts val="0"/>
              </a:spcBef>
              <a:spcAft>
                <a:spcPts val="1800"/>
              </a:spcAft>
              <a:buClr>
                <a:srgbClr val="00FF99"/>
              </a:buClr>
              <a:buSzPct val="100000"/>
              <a:buFont typeface="+mj-lt"/>
              <a:buAutoNum type="arabicPeriod"/>
              <a:defRPr/>
            </a:pPr>
            <a:r>
              <a:rPr lang="es-CO" dirty="0"/>
              <a:t>Continuación de la línea de Caín </a:t>
            </a:r>
            <a:r>
              <a:rPr lang="en-US" dirty="0"/>
              <a:t>(4:16-18)</a:t>
            </a:r>
          </a:p>
          <a:p>
            <a:pPr marL="914400" lvl="2" indent="-452438" eaLnBrk="1" hangingPunct="1">
              <a:spcBef>
                <a:spcPts val="0"/>
              </a:spcBef>
              <a:spcAft>
                <a:spcPts val="1800"/>
              </a:spcAft>
              <a:buClr>
                <a:srgbClr val="00FF99"/>
              </a:buClr>
              <a:buSzPct val="100000"/>
              <a:buFont typeface="+mj-lt"/>
              <a:buAutoNum type="arabicPeriod"/>
              <a:defRPr/>
            </a:pPr>
            <a:r>
              <a:rPr lang="en-US" dirty="0"/>
              <a:t>Inmoralidad (4:19)</a:t>
            </a:r>
          </a:p>
          <a:p>
            <a:pPr marL="914400" lvl="2" indent="-452438" eaLnBrk="1" hangingPunct="1">
              <a:spcBef>
                <a:spcPts val="0"/>
              </a:spcBef>
              <a:spcAft>
                <a:spcPts val="1800"/>
              </a:spcAft>
              <a:buClr>
                <a:srgbClr val="00FF99"/>
              </a:buClr>
              <a:buSzPct val="100000"/>
              <a:buFont typeface="+mj-lt"/>
              <a:buAutoNum type="arabicPeriod"/>
              <a:defRPr/>
            </a:pPr>
            <a:r>
              <a:rPr lang="en-US" dirty="0"/>
              <a:t>Avance tecnológico pero no espiritual (4:20-22)</a:t>
            </a:r>
          </a:p>
          <a:p>
            <a:pPr marL="914400" lvl="2" indent="-452438" eaLnBrk="1" hangingPunct="1">
              <a:spcBef>
                <a:spcPts val="0"/>
              </a:spcBef>
              <a:spcAft>
                <a:spcPts val="1800"/>
              </a:spcAft>
              <a:buClr>
                <a:srgbClr val="00FF99"/>
              </a:buClr>
              <a:buSzPct val="100000"/>
              <a:buFont typeface="+mj-lt"/>
              <a:buAutoNum type="arabicPeriod"/>
              <a:defRPr/>
            </a:pPr>
            <a:r>
              <a:rPr lang="en-US" dirty="0"/>
              <a:t>Más inmoralidad  (4:23a)</a:t>
            </a:r>
          </a:p>
          <a:p>
            <a:pPr marL="914400" lvl="2" indent="-452438" eaLnBrk="1" hangingPunct="1">
              <a:spcBef>
                <a:spcPts val="0"/>
              </a:spcBef>
              <a:spcAft>
                <a:spcPts val="1800"/>
              </a:spcAft>
              <a:buClr>
                <a:srgbClr val="00FF99"/>
              </a:buClr>
              <a:buSzPct val="100000"/>
              <a:buFont typeface="+mj-lt"/>
              <a:buAutoNum type="arabicPeriod"/>
              <a:defRPr/>
            </a:pPr>
            <a:r>
              <a:rPr lang="en-US" b="1" u="sng" dirty="0">
                <a:solidFill>
                  <a:srgbClr val="FFFFCC"/>
                </a:solidFill>
              </a:rPr>
              <a:t>Violencia (4:23b)</a:t>
            </a:r>
          </a:p>
          <a:p>
            <a:pPr marL="914400" lvl="2" indent="-452438" eaLnBrk="1" hangingPunct="1">
              <a:spcBef>
                <a:spcPts val="0"/>
              </a:spcBef>
              <a:spcAft>
                <a:spcPts val="1800"/>
              </a:spcAft>
              <a:buClr>
                <a:srgbClr val="00FF99"/>
              </a:buClr>
              <a:buSzPct val="100000"/>
              <a:buFont typeface="+mj-lt"/>
              <a:buAutoNum type="arabicPeriod"/>
              <a:defRPr/>
            </a:pPr>
            <a:r>
              <a:rPr lang="en-US" dirty="0"/>
              <a:t>Humanismo (4:24)</a:t>
            </a:r>
          </a:p>
        </p:txBody>
      </p:sp>
      <p:pic>
        <p:nvPicPr>
          <p:cNvPr id="4" name="Picture 3">
            <a:extLst>
              <a:ext uri="{FF2B5EF4-FFF2-40B4-BE49-F238E27FC236}">
                <a16:creationId xmlns:a16="http://schemas.microsoft.com/office/drawing/2014/main" id="{21873E7C-4B38-75E4-BEEC-63CE7B0906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913711" y="4903893"/>
            <a:ext cx="1925489" cy="1649307"/>
          </a:xfrm>
          <a:prstGeom prst="rect">
            <a:avLst/>
          </a:prstGeom>
        </p:spPr>
      </p:pic>
      <p:pic>
        <p:nvPicPr>
          <p:cNvPr id="2" name="Picture 1">
            <a:extLst>
              <a:ext uri="{FF2B5EF4-FFF2-40B4-BE49-F238E27FC236}">
                <a16:creationId xmlns:a16="http://schemas.microsoft.com/office/drawing/2014/main" id="{0D71EEC9-3673-F4FD-6296-305B4650F463}"/>
              </a:ext>
            </a:extLst>
          </p:cNvPr>
          <p:cNvPicPr>
            <a:picLocks noChangeAspect="1"/>
          </p:cNvPicPr>
          <p:nvPr/>
        </p:nvPicPr>
        <p:blipFill>
          <a:blip r:embed="rId3"/>
          <a:stretch>
            <a:fillRect/>
          </a:stretch>
        </p:blipFill>
        <p:spPr>
          <a:xfrm>
            <a:off x="7404471" y="76200"/>
            <a:ext cx="1603387" cy="1146147"/>
          </a:xfrm>
          <a:prstGeom prst="rect">
            <a:avLst/>
          </a:prstGeom>
        </p:spPr>
      </p:pic>
    </p:spTree>
    <p:extLst>
      <p:ext uri="{BB962C8B-B14F-4D97-AF65-F5344CB8AC3E}">
        <p14:creationId xmlns:p14="http://schemas.microsoft.com/office/powerpoint/2010/main" val="4503317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3AEE78C-FC44-4C0A-B21D-4CA69B9320B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5093702"/>
          </a:xfrm>
          <a:prstGeom prst="rect">
            <a:avLst/>
          </a:prstGeom>
          <a:noFill/>
          <a:ln w="28575">
            <a:noFill/>
            <a:miter lim="800000"/>
            <a:headEnd/>
            <a:tailEnd/>
          </a:ln>
        </p:spPr>
        <p:txBody>
          <a:bodyPr wrap="square">
            <a:spAutoFit/>
          </a:bodyPr>
          <a:lstStyle/>
          <a:p>
            <a:pPr algn="ctr">
              <a:spcAft>
                <a:spcPts val="600"/>
              </a:spcAft>
            </a:pPr>
            <a:r>
              <a:rPr lang="en-US" sz="3200" baseline="30000" dirty="0">
                <a:latin typeface="Calibri" panose="020F0502020204030204" pitchFamily="34" charset="0"/>
              </a:rPr>
              <a:t> </a:t>
            </a: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1:26-28</a:t>
            </a:r>
          </a:p>
          <a:p>
            <a:pPr algn="just"/>
            <a:r>
              <a:rPr lang="en-US" sz="2800" baseline="30000" dirty="0">
                <a:effectLst>
                  <a:outerShdw blurRad="38100" dist="38100" dir="2700000" algn="tl">
                    <a:srgbClr val="000000">
                      <a:alpha val="43137"/>
                    </a:srgbClr>
                  </a:outerShdw>
                </a:effectLst>
                <a:latin typeface="Calibri" panose="020F0502020204030204" pitchFamily="34" charset="0"/>
              </a:rPr>
              <a:t>26 </a:t>
            </a:r>
            <a:r>
              <a:rPr lang="es-CO" sz="2800" dirty="0">
                <a:effectLst>
                  <a:outerShdw blurRad="38100" dist="38100" dir="2700000" algn="tl">
                    <a:srgbClr val="000000">
                      <a:alpha val="43137"/>
                    </a:srgbClr>
                  </a:outerShdw>
                </a:effectLst>
                <a:latin typeface="Calibri" panose="020F0502020204030204" pitchFamily="34" charset="0"/>
              </a:rPr>
              <a:t>Y dijo Dios: «Hagamos al hombre a Nuestra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rPr>
              <a:t>imagen</a:t>
            </a:r>
            <a:r>
              <a:rPr lang="es-CO" sz="2800" dirty="0">
                <a:effectLst>
                  <a:outerShdw blurRad="38100" dist="38100" dir="2700000" algn="tl">
                    <a:srgbClr val="000000">
                      <a:alpha val="43137"/>
                    </a:srgbClr>
                  </a:outerShdw>
                </a:effectLst>
                <a:latin typeface="Calibri" panose="020F0502020204030204" pitchFamily="34" charset="0"/>
              </a:rPr>
              <a:t>, conforme a Nuestra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rPr>
              <a:t>semejanza</a:t>
            </a:r>
            <a:r>
              <a:rPr lang="es-CO" sz="2800" dirty="0">
                <a:effectLst>
                  <a:outerShdw blurRad="38100" dist="38100" dir="2700000" algn="tl">
                    <a:srgbClr val="000000">
                      <a:alpha val="43137"/>
                    </a:srgbClr>
                  </a:outerShdw>
                </a:effectLst>
                <a:latin typeface="Calibri" panose="020F0502020204030204" pitchFamily="34" charset="0"/>
              </a:rPr>
              <a:t>; y ejerza dominio sobre los peces del mar, sobre las aves del cielo, sobre los ganados, sobre toda la tierra, y sobre todo reptil que se arrastra sobre la tierra». 27 Dios creó al hombre a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rPr>
              <a:t>imagen</a:t>
            </a:r>
            <a:r>
              <a:rPr lang="es-CO" sz="2800" dirty="0">
                <a:effectLst>
                  <a:outerShdw blurRad="38100" dist="38100" dir="2700000" algn="tl">
                    <a:srgbClr val="000000">
                      <a:alpha val="43137"/>
                    </a:srgbClr>
                  </a:outerShdw>
                </a:effectLst>
                <a:latin typeface="Calibri" panose="020F0502020204030204" pitchFamily="34" charset="0"/>
              </a:rPr>
              <a:t> Suya, a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rPr>
              <a:t>imagen</a:t>
            </a:r>
            <a:r>
              <a:rPr lang="es-CO" sz="2800" dirty="0">
                <a:effectLst>
                  <a:outerShdw blurRad="38100" dist="38100" dir="2700000" algn="tl">
                    <a:srgbClr val="000000">
                      <a:alpha val="43137"/>
                    </a:srgbClr>
                  </a:outerShdw>
                </a:effectLst>
                <a:latin typeface="Calibri" panose="020F0502020204030204" pitchFamily="34" charset="0"/>
              </a:rPr>
              <a:t> de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rPr>
              <a:t>Dios</a:t>
            </a:r>
            <a:r>
              <a:rPr lang="es-CO" sz="2800" dirty="0">
                <a:effectLst>
                  <a:outerShdw blurRad="38100" dist="38100" dir="2700000" algn="tl">
                    <a:srgbClr val="000000">
                      <a:alpha val="43137"/>
                    </a:srgbClr>
                  </a:outerShdw>
                </a:effectLst>
                <a:latin typeface="Calibri" panose="020F0502020204030204" pitchFamily="34" charset="0"/>
              </a:rPr>
              <a:t> lo creó; </a:t>
            </a:r>
            <a:r>
              <a:rPr lang="es-CO" sz="2800" b="1" u="sng" dirty="0">
                <a:solidFill>
                  <a:srgbClr val="FFFFCC"/>
                </a:solidFill>
                <a:effectLst>
                  <a:outerShdw blurRad="38100" dist="38100" dir="2700000" algn="tl">
                    <a:srgbClr val="000000">
                      <a:alpha val="43137"/>
                    </a:srgbClr>
                  </a:outerShdw>
                </a:effectLst>
                <a:latin typeface="Calibri" panose="020F0502020204030204" pitchFamily="34" charset="0"/>
              </a:rPr>
              <a:t>varón y hembra</a:t>
            </a:r>
            <a:r>
              <a:rPr lang="es-CO" sz="2800" dirty="0">
                <a:effectLst>
                  <a:outerShdw blurRad="38100" dist="38100" dir="2700000" algn="tl">
                    <a:srgbClr val="000000">
                      <a:alpha val="43137"/>
                    </a:srgbClr>
                  </a:outerShdw>
                </a:effectLst>
                <a:latin typeface="Calibri" panose="020F0502020204030204" pitchFamily="34" charset="0"/>
              </a:rPr>
              <a:t> los creó. 28 Dios los bendijo y les dijo: «Sean fecundos y multiplíquense. Llenen la tierra y sométanla. Ejerzan dominio sobre los peces del mar, sobre las aves del cielo y sobre todo ser viviente que se mueve sobre la tierra»</a:t>
            </a:r>
            <a:r>
              <a:rPr lang="en-US" sz="2800" dirty="0">
                <a:effectLst>
                  <a:outerShdw blurRad="38100" dist="38100" dir="2700000" algn="tl">
                    <a:srgbClr val="000000">
                      <a:alpha val="43137"/>
                    </a:srgbClr>
                  </a:outerShdw>
                </a:effectLst>
                <a:latin typeface="Calibri" panose="020F0502020204030204" pitchFamily="34" charset="0"/>
              </a:rPr>
              <a:t>.”</a:t>
            </a:r>
          </a:p>
        </p:txBody>
      </p:sp>
    </p:spTree>
    <p:extLst>
      <p:ext uri="{BB962C8B-B14F-4D97-AF65-F5344CB8AC3E}">
        <p14:creationId xmlns:p14="http://schemas.microsoft.com/office/powerpoint/2010/main" val="40151352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C0AEA2-EC96-493E-ABC9-B4244016BC9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4147" name="Rectangle 1"/>
          <p:cNvSpPr>
            <a:spLocks noChangeArrowheads="1"/>
          </p:cNvSpPr>
          <p:nvPr/>
        </p:nvSpPr>
        <p:spPr bwMode="auto">
          <a:xfrm>
            <a:off x="0" y="0"/>
            <a:ext cx="9144000" cy="3077766"/>
          </a:xfrm>
          <a:prstGeom prst="rect">
            <a:avLst/>
          </a:prstGeom>
          <a:noFill/>
          <a:ln w="28575">
            <a:noFill/>
            <a:miter lim="800000"/>
            <a:headEnd/>
            <a:tailEnd/>
          </a:ln>
        </p:spPr>
        <p:txBody>
          <a:bodyPr wrap="square">
            <a:spAutoFit/>
          </a:bodyPr>
          <a:lstStyle/>
          <a:p>
            <a:pPr algn="ctr" eaLnBrk="1" hangingPunct="1">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Génesis 9:6</a:t>
            </a:r>
          </a:p>
          <a:p>
            <a:pPr algn="just" eaLnBrk="1" hangingPunct="1">
              <a:defRPr/>
            </a:pPr>
            <a:r>
              <a:rPr lang="en-US" sz="3600" dirty="0">
                <a:effectLst>
                  <a:outerShdw blurRad="38100" dist="38100" dir="2700000" algn="tl">
                    <a:srgbClr val="000000">
                      <a:alpha val="43000"/>
                    </a:srgbClr>
                  </a:outerShdw>
                </a:effectLst>
                <a:latin typeface="Calibri" panose="020F0502020204030204" pitchFamily="34" charset="0"/>
                <a:cs typeface="Calibri" panose="020F0502020204030204" pitchFamily="34" charset="0"/>
              </a:rPr>
              <a:t>“</a:t>
            </a:r>
            <a:r>
              <a:rPr lang="es-CO" sz="3600" dirty="0">
                <a:latin typeface="Calibri" panose="020F0502020204030204" pitchFamily="34" charset="0"/>
                <a:cs typeface="Calibri" panose="020F0502020204030204" pitchFamily="34" charset="0"/>
              </a:rPr>
              <a:t>-»El que </a:t>
            </a:r>
            <a:r>
              <a:rPr lang="es-CO" sz="3600" b="1" u="sng" dirty="0">
                <a:solidFill>
                  <a:srgbClr val="FFFFCC"/>
                </a:solidFill>
                <a:latin typeface="Calibri" panose="020F0502020204030204" pitchFamily="34" charset="0"/>
                <a:cs typeface="Calibri" panose="020F0502020204030204" pitchFamily="34" charset="0"/>
              </a:rPr>
              <a:t>derrame sangre de hombre,</a:t>
            </a:r>
          </a:p>
          <a:p>
            <a:pPr algn="just" eaLnBrk="1" hangingPunct="1">
              <a:defRPr/>
            </a:pPr>
            <a:r>
              <a:rPr lang="es-CO" sz="3600" b="1" u="sng" dirty="0">
                <a:solidFill>
                  <a:srgbClr val="FFFFCC"/>
                </a:solidFill>
                <a:latin typeface="Calibri" panose="020F0502020204030204" pitchFamily="34" charset="0"/>
                <a:cs typeface="Calibri" panose="020F0502020204030204" pitchFamily="34" charset="0"/>
              </a:rPr>
              <a:t>Por el hombre</a:t>
            </a:r>
            <a:r>
              <a:rPr lang="es-CO" sz="3600" dirty="0">
                <a:latin typeface="Calibri" panose="020F0502020204030204" pitchFamily="34" charset="0"/>
                <a:cs typeface="Calibri" panose="020F0502020204030204" pitchFamily="34" charset="0"/>
              </a:rPr>
              <a:t> su sangre será derramada,</a:t>
            </a:r>
          </a:p>
          <a:p>
            <a:pPr algn="just" eaLnBrk="1" hangingPunct="1">
              <a:defRPr/>
            </a:pPr>
            <a:r>
              <a:rPr lang="es-CO" sz="3600" dirty="0">
                <a:latin typeface="Calibri" panose="020F0502020204030204" pitchFamily="34" charset="0"/>
                <a:cs typeface="Calibri" panose="020F0502020204030204" pitchFamily="34" charset="0"/>
              </a:rPr>
              <a:t>Porque a </a:t>
            </a:r>
            <a:r>
              <a:rPr lang="es-CO" sz="3600" b="1" u="sng" dirty="0">
                <a:solidFill>
                  <a:srgbClr val="FFFFCC"/>
                </a:solidFill>
                <a:latin typeface="Calibri" panose="020F0502020204030204" pitchFamily="34" charset="0"/>
                <a:cs typeface="Calibri" panose="020F0502020204030204" pitchFamily="34" charset="0"/>
              </a:rPr>
              <a:t>imagen de Dios</a:t>
            </a:r>
          </a:p>
          <a:p>
            <a:pPr algn="just" eaLnBrk="1" hangingPunct="1">
              <a:defRPr/>
            </a:pPr>
            <a:r>
              <a:rPr lang="es-CO" sz="3600" dirty="0">
                <a:latin typeface="Calibri" panose="020F0502020204030204" pitchFamily="34" charset="0"/>
                <a:cs typeface="Calibri" panose="020F0502020204030204" pitchFamily="34" charset="0"/>
              </a:rPr>
              <a:t>Hizo Él al hombre</a:t>
            </a:r>
            <a:r>
              <a:rPr lang="en-US" sz="3600" dirty="0">
                <a:latin typeface="Calibri" panose="020F0502020204030204" pitchFamily="34" charset="0"/>
                <a:cs typeface="Calibri" panose="020F0502020204030204" pitchFamily="34" charset="0"/>
              </a:rPr>
              <a:t>.”</a:t>
            </a:r>
            <a:endParaRPr lang="en-US" sz="4000" dirty="0">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361539B-B511-4397-91B0-3E4C472C2D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181600" y="2362200"/>
            <a:ext cx="2633700" cy="2286198"/>
          </a:xfrm>
          <a:prstGeom prst="rect">
            <a:avLst/>
          </a:prstGeom>
        </p:spPr>
      </p:pic>
    </p:spTree>
    <p:extLst>
      <p:ext uri="{BB962C8B-B14F-4D97-AF65-F5344CB8AC3E}">
        <p14:creationId xmlns:p14="http://schemas.microsoft.com/office/powerpoint/2010/main" val="1150492994"/>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53C69A-636A-4C6D-AD58-6A04BCDA9D0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9144000" cy="6857999"/>
          </a:xfrm>
          <a:prstGeom prst="rect">
            <a:avLst/>
          </a:prstGeom>
        </p:spPr>
      </p:pic>
      <p:sp>
        <p:nvSpPr>
          <p:cNvPr id="13" name="Rectangle 3"/>
          <p:cNvSpPr txBox="1">
            <a:spLocks/>
          </p:cNvSpPr>
          <p:nvPr/>
        </p:nvSpPr>
        <p:spPr bwMode="auto">
          <a:xfrm>
            <a:off x="0" y="0"/>
            <a:ext cx="91440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a:spcBef>
                <a:spcPct val="0"/>
              </a:spcBef>
              <a:spcAft>
                <a:spcPts val="1200"/>
              </a:spcAft>
              <a:buClrTx/>
              <a:buSzTx/>
              <a:buNone/>
              <a:defRPr/>
            </a:pPr>
            <a:r>
              <a:rPr lang="en-US" altLang="en-US" sz="4000" dirty="0">
                <a:solidFill>
                  <a:srgbClr val="00FFFF"/>
                </a:solidFill>
                <a:effectLst>
                  <a:outerShdw blurRad="38100" dist="38100" dir="2700000" algn="tl">
                    <a:srgbClr val="000000">
                      <a:alpha val="43137"/>
                    </a:srgbClr>
                  </a:outerShdw>
                </a:effectLst>
                <a:ea typeface="+mj-ea"/>
                <a:cs typeface="+mj-cs"/>
              </a:rPr>
              <a:t>Apocalipsis 9:20-21</a:t>
            </a:r>
          </a:p>
          <a:p>
            <a:pPr marL="0" lvl="0" indent="0" algn="just">
              <a:spcBef>
                <a:spcPct val="0"/>
              </a:spcBef>
              <a:buClrTx/>
              <a:buSzTx/>
              <a:buNone/>
            </a:pPr>
            <a:r>
              <a:rPr lang="en-US" altLang="en-US" dirty="0">
                <a:effectLst>
                  <a:outerShdw blurRad="38100" dist="38100" dir="2700000" algn="tl">
                    <a:srgbClr val="000000">
                      <a:alpha val="43137"/>
                    </a:srgbClr>
                  </a:outerShdw>
                </a:effectLst>
                <a:cs typeface="Arial" panose="020B0604020202020204" pitchFamily="34" charset="0"/>
              </a:rPr>
              <a:t>“</a:t>
            </a:r>
            <a:r>
              <a:rPr lang="es-CO" dirty="0">
                <a:effectLst>
                  <a:outerShdw blurRad="38100" dist="38100" dir="2700000" algn="tl">
                    <a:srgbClr val="000000">
                      <a:alpha val="43137"/>
                    </a:srgbClr>
                  </a:outerShdw>
                </a:effectLst>
              </a:rPr>
              <a:t>El resto de la humanidad, los que no fueron muertos por estas plagas, no se arrepintieron de las obras de sus manos ni dejaron de adorar a los demonios y a los ídolos de oro, de plata, de bronce, de piedra, y de madera, que no pueden ver ni oír ni andar. 21 Tampoco se arrepintieron de sus </a:t>
            </a:r>
            <a:r>
              <a:rPr lang="es-CO" b="1" u="sng" dirty="0">
                <a:solidFill>
                  <a:srgbClr val="FFFFCC"/>
                </a:solidFill>
                <a:effectLst>
                  <a:outerShdw blurRad="38100" dist="38100" dir="2700000" algn="tl">
                    <a:srgbClr val="000000">
                      <a:alpha val="43137"/>
                    </a:srgbClr>
                  </a:outerShdw>
                </a:effectLst>
              </a:rPr>
              <a:t>homicidios</a:t>
            </a:r>
            <a:r>
              <a:rPr lang="es-CO" dirty="0">
                <a:effectLst>
                  <a:outerShdw blurRad="38100" dist="38100" dir="2700000" algn="tl">
                    <a:srgbClr val="000000">
                      <a:alpha val="43137"/>
                    </a:srgbClr>
                  </a:outerShdw>
                </a:effectLst>
              </a:rPr>
              <a:t> ni de sus hechicerías ni de su inmoralidad ni de sus robos</a:t>
            </a:r>
            <a:r>
              <a:rPr lang="en-US" dirty="0">
                <a:effectLst>
                  <a:outerShdw blurRad="38100" dist="38100" dir="2700000" algn="tl">
                    <a:srgbClr val="000000">
                      <a:alpha val="43137"/>
                    </a:srgbClr>
                  </a:outerShdw>
                </a:effectLst>
              </a:rPr>
              <a:t>.</a:t>
            </a:r>
            <a:r>
              <a:rPr lang="en-US" altLang="en-US" dirty="0">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59507013"/>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8FC7F-9722-81CA-3B17-766542D40DF8}"/>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A4E3C2F8-3C93-37D8-15E0-8D17747BEB3C}"/>
              </a:ext>
            </a:extLst>
          </p:cNvPr>
          <p:cNvSpPr>
            <a:spLocks noGrp="1" noChangeArrowheads="1"/>
          </p:cNvSpPr>
          <p:nvPr>
            <p:ph type="title"/>
          </p:nvPr>
        </p:nvSpPr>
        <p:spPr>
          <a:xfrm>
            <a:off x="2552700" y="228600"/>
            <a:ext cx="4038600" cy="914400"/>
          </a:xfrm>
        </p:spPr>
        <p:txBody>
          <a:bodyPr/>
          <a:lstStyle/>
          <a:p>
            <a:pPr algn="ctr" eaLnBrk="1" hangingPunct="1"/>
            <a:r>
              <a:rPr lang="en-US" sz="3600" dirty="0">
                <a:effectLst>
                  <a:outerShdw blurRad="38100" dist="38100" dir="2700000" algn="tl">
                    <a:srgbClr val="000000">
                      <a:alpha val="43137"/>
                    </a:srgbClr>
                  </a:outerShdw>
                </a:effectLst>
              </a:rPr>
              <a:t>Génesis 6 - Esquema</a:t>
            </a:r>
          </a:p>
        </p:txBody>
      </p:sp>
      <p:sp>
        <p:nvSpPr>
          <p:cNvPr id="124931" name="Rectangle 3">
            <a:extLst>
              <a:ext uri="{FF2B5EF4-FFF2-40B4-BE49-F238E27FC236}">
                <a16:creationId xmlns:a16="http://schemas.microsoft.com/office/drawing/2014/main" id="{5C7F8268-A856-C23E-362F-ACCC590283B4}"/>
              </a:ext>
            </a:extLst>
          </p:cNvPr>
          <p:cNvSpPr>
            <a:spLocks noGrp="1" noChangeArrowheads="1"/>
          </p:cNvSpPr>
          <p:nvPr>
            <p:ph type="body" idx="1"/>
          </p:nvPr>
        </p:nvSpPr>
        <p:spPr>
          <a:xfrm>
            <a:off x="1676400" y="1524000"/>
            <a:ext cx="6248400" cy="3505200"/>
          </a:xfrm>
        </p:spPr>
        <p:txBody>
          <a:bodyPr/>
          <a:lstStyle/>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El dolor de Dios (Gén 6:1-7)</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gracia de Dios (6:8-10)</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La destrucción de Dios (6:11-13)</a:t>
            </a:r>
          </a:p>
          <a:p>
            <a:pPr marL="457200" lvl="1" indent="-457200" eaLnBrk="1" hangingPunct="1">
              <a:spcBef>
                <a:spcPts val="0"/>
              </a:spcBef>
              <a:spcAft>
                <a:spcPts val="3600"/>
              </a:spcAft>
              <a:buClr>
                <a:schemeClr val="tx2"/>
              </a:buClr>
              <a:buSzPct val="100000"/>
              <a:buFont typeface="Wingdings" pitchFamily="2" charset="2"/>
              <a:buAutoNum type="romanUcPeriod"/>
              <a:defRPr/>
            </a:pPr>
            <a:r>
              <a:rPr lang="en-US" b="1" u="sng" dirty="0">
                <a:solidFill>
                  <a:srgbClr val="FFFFCC"/>
                </a:solidFill>
                <a:effectLst>
                  <a:outerShdw blurRad="38100" dist="38100" dir="2700000" algn="tl">
                    <a:srgbClr val="000000">
                      <a:alpha val="43137"/>
                    </a:srgbClr>
                  </a:outerShdw>
                </a:effectLst>
              </a:rPr>
              <a:t>La instrucción de Dios (6:14-22)</a:t>
            </a:r>
          </a:p>
        </p:txBody>
      </p:sp>
      <p:pic>
        <p:nvPicPr>
          <p:cNvPr id="4" name="Picture 3">
            <a:extLst>
              <a:ext uri="{FF2B5EF4-FFF2-40B4-BE49-F238E27FC236}">
                <a16:creationId xmlns:a16="http://schemas.microsoft.com/office/drawing/2014/main" id="{E88B7606-5D68-AB7A-AE11-7DA595D49D3E}"/>
              </a:ext>
            </a:extLst>
          </p:cNvPr>
          <p:cNvPicPr>
            <a:picLocks noChangeAspect="1"/>
          </p:cNvPicPr>
          <p:nvPr/>
        </p:nvPicPr>
        <p:blipFill>
          <a:blip r:embed="rId2"/>
          <a:stretch>
            <a:fillRect/>
          </a:stretch>
        </p:blipFill>
        <p:spPr>
          <a:xfrm>
            <a:off x="7315200" y="60906"/>
            <a:ext cx="1743607" cy="1249788"/>
          </a:xfrm>
          <a:prstGeom prst="rect">
            <a:avLst/>
          </a:prstGeom>
        </p:spPr>
      </p:pic>
    </p:spTree>
    <p:extLst>
      <p:ext uri="{BB962C8B-B14F-4D97-AF65-F5344CB8AC3E}">
        <p14:creationId xmlns:p14="http://schemas.microsoft.com/office/powerpoint/2010/main" val="370512968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35E6133E-E44E-6F02-0BC8-2026E3F15769}"/>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4794056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316665-7F53-C7B5-1BD9-2FE1BF3CED71}"/>
            </a:ext>
          </a:extLst>
        </p:cNvPr>
        <p:cNvGrpSpPr/>
        <p:nvPr/>
      </p:nvGrpSpPr>
      <p:grpSpPr>
        <a:xfrm>
          <a:off x="0" y="0"/>
          <a:ext cx="0" cy="0"/>
          <a:chOff x="0" y="0"/>
          <a:chExt cx="0" cy="0"/>
        </a:xfrm>
      </p:grpSpPr>
      <p:sp>
        <p:nvSpPr>
          <p:cNvPr id="18433" name="Rectangle 2">
            <a:extLst>
              <a:ext uri="{FF2B5EF4-FFF2-40B4-BE49-F238E27FC236}">
                <a16:creationId xmlns:a16="http://schemas.microsoft.com/office/drawing/2014/main" id="{4808839F-8B27-F9FF-FD94-CC258CF5500C}"/>
              </a:ext>
            </a:extLst>
          </p:cNvPr>
          <p:cNvSpPr>
            <a:spLocks noGrp="1" noChangeArrowheads="1"/>
          </p:cNvSpPr>
          <p:nvPr>
            <p:ph type="title"/>
          </p:nvPr>
        </p:nvSpPr>
        <p:spPr>
          <a:xfrm>
            <a:off x="1524000" y="228600"/>
            <a:ext cx="4953000" cy="1143000"/>
          </a:xfrm>
        </p:spPr>
        <p:txBody>
          <a:bodyPr/>
          <a:lstStyle/>
          <a:p>
            <a:pPr algn="ctr" eaLnBrk="1" hangingPunct="1"/>
            <a:r>
              <a:rPr lang="en-US" sz="3600" dirty="0">
                <a:effectLst>
                  <a:outerShdw blurRad="38100" dist="38100" dir="2700000" algn="tl">
                    <a:srgbClr val="000000">
                      <a:alpha val="43137"/>
                    </a:srgbClr>
                  </a:outerShdw>
                </a:effectLst>
                <a:ea typeface="+mn-ea"/>
                <a:cs typeface="+mn-cs"/>
              </a:rPr>
              <a:t>IV. La Instrucción de Dios</a:t>
            </a:r>
            <a:br>
              <a:rPr lang="en-US" sz="4000" dirty="0">
                <a:effectLst>
                  <a:outerShdw blurRad="38100" dist="38100" dir="2700000" algn="tl">
                    <a:srgbClr val="000000">
                      <a:alpha val="43137"/>
                    </a:srgbClr>
                  </a:outerShdw>
                </a:effectLst>
                <a:ea typeface="+mn-ea"/>
                <a:cs typeface="+mn-cs"/>
              </a:rPr>
            </a:br>
            <a:r>
              <a:rPr lang="en-US" sz="2800" dirty="0">
                <a:solidFill>
                  <a:schemeClr val="tx1"/>
                </a:solidFill>
                <a:effectLst>
                  <a:outerShdw blurRad="38100" dist="38100" dir="2700000" algn="tl">
                    <a:srgbClr val="000000">
                      <a:alpha val="43137"/>
                    </a:srgbClr>
                  </a:outerShdw>
                </a:effectLst>
                <a:ea typeface="+mn-ea"/>
                <a:cs typeface="+mn-cs"/>
              </a:rPr>
              <a:t>(Gén 6:14-22)</a:t>
            </a:r>
          </a:p>
        </p:txBody>
      </p:sp>
      <p:sp>
        <p:nvSpPr>
          <p:cNvPr id="124931" name="Rectangle 3">
            <a:extLst>
              <a:ext uri="{FF2B5EF4-FFF2-40B4-BE49-F238E27FC236}">
                <a16:creationId xmlns:a16="http://schemas.microsoft.com/office/drawing/2014/main" id="{F84AB41F-2520-4A4A-BBD1-9AF6EF2F3F65}"/>
              </a:ext>
            </a:extLst>
          </p:cNvPr>
          <p:cNvSpPr>
            <a:spLocks noGrp="1" noChangeArrowheads="1"/>
          </p:cNvSpPr>
          <p:nvPr>
            <p:ph type="body" idx="1"/>
          </p:nvPr>
        </p:nvSpPr>
        <p:spPr>
          <a:xfrm>
            <a:off x="2190750" y="1752600"/>
            <a:ext cx="4762500" cy="4191000"/>
          </a:xfrm>
        </p:spPr>
        <p:txBody>
          <a:bodyPr/>
          <a:lstStyle/>
          <a:p>
            <a:pPr marL="461963" lvl="1"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La estructura (6:14-16)</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razón (6:17-18)</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Los animales (6:19-20)</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comida (6:21)</a:t>
            </a:r>
          </a:p>
          <a:p>
            <a:pPr marL="461963" lvl="1"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La obediencia (6:22)</a:t>
            </a:r>
          </a:p>
        </p:txBody>
      </p:sp>
      <p:pic>
        <p:nvPicPr>
          <p:cNvPr id="2" name="Picture 1">
            <a:extLst>
              <a:ext uri="{FF2B5EF4-FFF2-40B4-BE49-F238E27FC236}">
                <a16:creationId xmlns:a16="http://schemas.microsoft.com/office/drawing/2014/main" id="{35A58DA3-C6E5-655D-4AC5-260E768410B4}"/>
              </a:ext>
            </a:extLst>
          </p:cNvPr>
          <p:cNvPicPr>
            <a:picLocks noChangeAspect="1"/>
          </p:cNvPicPr>
          <p:nvPr/>
        </p:nvPicPr>
        <p:blipFill>
          <a:blip r:embed="rId2"/>
          <a:stretch>
            <a:fillRect/>
          </a:stretch>
        </p:blipFill>
        <p:spPr>
          <a:xfrm>
            <a:off x="7315200" y="101582"/>
            <a:ext cx="1743607" cy="1249788"/>
          </a:xfrm>
          <a:prstGeom prst="rect">
            <a:avLst/>
          </a:prstGeom>
        </p:spPr>
      </p:pic>
    </p:spTree>
    <p:extLst>
      <p:ext uri="{BB962C8B-B14F-4D97-AF65-F5344CB8AC3E}">
        <p14:creationId xmlns:p14="http://schemas.microsoft.com/office/powerpoint/2010/main" val="34554051"/>
      </p:ext>
    </p:extLst>
  </p:cSld>
  <p:clrMapOvr>
    <a:masterClrMapping/>
  </p:clrMapOvr>
</p:sld>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13973</TotalTime>
  <Words>7995</Words>
  <Application>Microsoft Office PowerPoint</Application>
  <PresentationFormat>On-screen Show (4:3)</PresentationFormat>
  <Paragraphs>708</Paragraphs>
  <Slides>134</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134</vt:i4>
      </vt:variant>
    </vt:vector>
  </HeadingPairs>
  <TitlesOfParts>
    <vt:vector size="141" baseType="lpstr">
      <vt:lpstr>Abadi MT Condensed Light</vt:lpstr>
      <vt:lpstr>Arial</vt:lpstr>
      <vt:lpstr>Calibri</vt:lpstr>
      <vt:lpstr>Century Gothic</vt:lpstr>
      <vt:lpstr>Times New Roman</vt:lpstr>
      <vt:lpstr>Wingdings</vt:lpstr>
      <vt:lpstr>Azure</vt:lpstr>
      <vt:lpstr>PowerPoint Presentation</vt:lpstr>
      <vt:lpstr>ESTRUCTURA DE GÉNESIS</vt:lpstr>
      <vt:lpstr>ESTRUCTURA DE GÉNESIS</vt:lpstr>
      <vt:lpstr>ESTRUCTURA DEL GÉNESIS</vt:lpstr>
      <vt:lpstr>PowerPoint Presentation</vt:lpstr>
      <vt:lpstr>ESTRUCTURA DEL GÉNESIS</vt:lpstr>
      <vt:lpstr>El Diluvio (Gén 6–9)</vt:lpstr>
      <vt:lpstr>Génesis 6 - Esquema</vt:lpstr>
      <vt:lpstr>I. El Dolor de Dios (Gén 6:1-7)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Línea impía de Caín (Gén 4:16-24)</vt:lpstr>
      <vt:lpstr>PowerPoint Presentation</vt:lpstr>
      <vt:lpstr>PowerPoint Presentation</vt:lpstr>
      <vt:lpstr>Oregon Declares War on Aaron &amp; Melissa Klein </vt:lpstr>
      <vt:lpstr>I. El Dolor de Dios (Gén 6:1-7)</vt:lpstr>
      <vt:lpstr>Depravación Total</vt:lpstr>
      <vt:lpstr>PowerPoint Presentation</vt:lpstr>
      <vt:lpstr>PowerPoint Presentation</vt:lpstr>
      <vt:lpstr>PowerPoint Presentation</vt:lpstr>
      <vt:lpstr>PowerPoint Presentation</vt:lpstr>
      <vt:lpstr>Depravación Total</vt:lpstr>
      <vt:lpstr>Depravación Total</vt:lpstr>
      <vt:lpstr>I. El Dolor de Dios (Gén 6:1-7)</vt:lpstr>
      <vt:lpstr>Génesis 6 - Esquema</vt:lpstr>
      <vt:lpstr>II. La Gracia de Dios (Gen 6:8-10)</vt:lpstr>
      <vt:lpstr>II. La Gracia de Dios (Gen 6:8-10)</vt:lpstr>
      <vt:lpstr>PowerPoint Presentation</vt:lpstr>
      <vt:lpstr>PowerPoint Presentation</vt:lpstr>
      <vt:lpstr>PowerPoint Presentation</vt:lpstr>
      <vt:lpstr>PowerPoint Presentation</vt:lpstr>
      <vt:lpstr>II. La Gracia de Dios (Gen 6:8-10)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Noé fué librado</vt:lpstr>
      <vt:lpstr>PowerPoint Presentation</vt:lpstr>
      <vt:lpstr>Toledoth  “Este es el relato de las generaciones de…”</vt:lpstr>
      <vt:lpstr>Toledoth  “Este es el relato de las generaciones de…”</vt:lpstr>
      <vt:lpstr>Toledoth  “Este es el relato de las generaciones de…”</vt:lpstr>
      <vt:lpstr>PowerPoint Presentation</vt:lpstr>
      <vt:lpstr>PowerPoint Presentation</vt:lpstr>
      <vt:lpstr>II. La Gracia de Dios (Gen 6:8-10)</vt:lpstr>
      <vt:lpstr>PowerPoint Presentation</vt:lpstr>
      <vt:lpstr>Génesis 6 - Esquema</vt:lpstr>
      <vt:lpstr>III. La Destrucción de Dios (Gén 6:11-13)</vt:lpstr>
      <vt:lpstr>III. La Destrucción de Dios (Gén 6:11-13)</vt:lpstr>
      <vt:lpstr>PowerPoint Presentation</vt:lpstr>
      <vt:lpstr>PowerPoint Presentation</vt:lpstr>
      <vt:lpstr>PowerPoint Presentation</vt:lpstr>
      <vt:lpstr>PowerPoint Presentation</vt:lpstr>
      <vt:lpstr>PowerPoint Presentation</vt:lpstr>
      <vt:lpstr>III. La Destrucción de Dios (Gén 6:11-13)</vt:lpstr>
      <vt:lpstr>PowerPoint Presentation</vt:lpstr>
      <vt:lpstr>PowerPoint Presentation</vt:lpstr>
      <vt:lpstr>PowerPoint Presentation</vt:lpstr>
      <vt:lpstr>Tertuliano Prescription Against Heretics, 36</vt:lpstr>
      <vt:lpstr>PowerPoint Presentation</vt:lpstr>
      <vt:lpstr>Génesis 4 - Esquema</vt:lpstr>
      <vt:lpstr>Línea impía de Caín (Gén 4:16-24)</vt:lpstr>
      <vt:lpstr>PowerPoint Presentation</vt:lpstr>
      <vt:lpstr>PowerPoint Presentation</vt:lpstr>
      <vt:lpstr>PowerPoint Presentation</vt:lpstr>
      <vt:lpstr>Génesis 6 - Esquema</vt:lpstr>
      <vt:lpstr>IV. La Instrucción de Dios (Gén 6:14-22)</vt:lpstr>
      <vt:lpstr>IV. La Instrucción de Dios (Gén 6:14-22)</vt:lpstr>
      <vt:lpstr>Dimensiones del Arca (Génesis 6:15)</vt:lpstr>
      <vt:lpstr>Dimensiones del Arca</vt:lpstr>
      <vt:lpstr>PowerPoint Presentation</vt:lpstr>
      <vt:lpstr>PowerPoint Presentation</vt:lpstr>
      <vt:lpstr>PowerPoint Presentation</vt:lpstr>
      <vt:lpstr>Explicación de similitudes y diferencias entre los relatos bíblicos y paganos del diluvio</vt:lpstr>
      <vt:lpstr>Explicación de similitudes y diferencias entre los relatos bíblicos y paganos del diluvio</vt:lpstr>
      <vt:lpstr>PowerPoint Presentation</vt:lpstr>
      <vt:lpstr>PowerPoint Presentation</vt:lpstr>
      <vt:lpstr>PowerPoint Presentation</vt:lpstr>
      <vt:lpstr>PowerPoint Presentation</vt:lpstr>
      <vt:lpstr>PowerPoint Presentation</vt:lpstr>
      <vt:lpstr>7 declaraciones de "YO SOY" en Juan</vt:lpstr>
      <vt:lpstr>IV. La Instrucción de Dios (Gén 6:14-22)</vt:lpstr>
      <vt:lpstr>PowerPoint Presentation</vt:lpstr>
      <vt:lpstr>PowerPoint Presentation</vt:lpstr>
      <vt:lpstr>PowerPoint Presentation</vt:lpstr>
      <vt:lpstr>PowerPoint Presentation</vt:lpstr>
      <vt:lpstr>PowerPoint Presentation</vt:lpstr>
      <vt:lpstr>IV. La Instrucción de Dios (Gén 6:14-22)</vt:lpstr>
      <vt:lpstr>PowerPoint Presentation</vt:lpstr>
      <vt:lpstr>¿Cómo pudo Noé meter a todos  los animales en el arca? (Juan 3:12)</vt:lpstr>
      <vt:lpstr>¿Cómo pudo Noé meter a todos  los animales en el arca? (Juan 3:12)</vt:lpstr>
      <vt:lpstr>¿Cómo pudo Noé meter a todos  los animales en el arca? (Juan 3:12)</vt:lpstr>
      <vt:lpstr>PowerPoint Presentation</vt:lpstr>
      <vt:lpstr>PowerPoint Presentation</vt:lpstr>
      <vt:lpstr>IV. La Instrucción de Dios (Gén 6:14-22)</vt:lpstr>
      <vt:lpstr>PowerPoint Presentation</vt:lpstr>
      <vt:lpstr>IV. La Instrucción de Dios (Gén 6:14-22)</vt:lpstr>
      <vt:lpstr>Dimensiones del Arca (Génesis 6:15)</vt:lpstr>
      <vt:lpstr>Conclusión</vt:lpstr>
      <vt:lpstr>ESTRUCTURA DEL GÉNESIS</vt:lpstr>
      <vt:lpstr>El Diluvio (Gén 6–9)</vt:lpstr>
      <vt:lpstr>Génesis 6 - Esquema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Genesis-025 - 6v4-22</dc:title>
  <dc:subject>Genesis 6</dc:subject>
  <dc:creator>A. Woods</dc:creator>
  <dc:description>Modified by Jim McGowan</dc:description>
  <cp:lastModifiedBy>Claudia Mora</cp:lastModifiedBy>
  <cp:revision>1429</cp:revision>
  <cp:lastPrinted>2021-02-14T01:28:36Z</cp:lastPrinted>
  <dcterms:created xsi:type="dcterms:W3CDTF">2009-03-17T12:21:13Z</dcterms:created>
  <dcterms:modified xsi:type="dcterms:W3CDTF">2026-02-07T17:21:18Z</dcterms:modified>
</cp:coreProperties>
</file>