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8"/>
  </p:notesMasterIdLst>
  <p:handoutMasterIdLst>
    <p:handoutMasterId r:id="rId59"/>
  </p:handoutMasterIdLst>
  <p:sldIdLst>
    <p:sldId id="2018" r:id="rId2"/>
    <p:sldId id="2158" r:id="rId3"/>
    <p:sldId id="28018" r:id="rId4"/>
    <p:sldId id="2041" r:id="rId5"/>
    <p:sldId id="28375" r:id="rId6"/>
    <p:sldId id="28429" r:id="rId7"/>
    <p:sldId id="28476" r:id="rId8"/>
    <p:sldId id="28478" r:id="rId9"/>
    <p:sldId id="28479" r:id="rId10"/>
    <p:sldId id="28480" r:id="rId11"/>
    <p:sldId id="28473" r:id="rId12"/>
    <p:sldId id="28486" r:id="rId13"/>
    <p:sldId id="6576" r:id="rId14"/>
    <p:sldId id="28462" r:id="rId15"/>
    <p:sldId id="1379" r:id="rId16"/>
    <p:sldId id="1354" r:id="rId17"/>
    <p:sldId id="28487" r:id="rId18"/>
    <p:sldId id="4517" r:id="rId19"/>
    <p:sldId id="28497" r:id="rId20"/>
    <p:sldId id="1449" r:id="rId21"/>
    <p:sldId id="10191" r:id="rId22"/>
    <p:sldId id="10192" r:id="rId23"/>
    <p:sldId id="28495" r:id="rId24"/>
    <p:sldId id="28456" r:id="rId25"/>
    <p:sldId id="28475" r:id="rId26"/>
    <p:sldId id="28458" r:id="rId27"/>
    <p:sldId id="28477" r:id="rId28"/>
    <p:sldId id="28481" r:id="rId29"/>
    <p:sldId id="28482" r:id="rId30"/>
    <p:sldId id="28365" r:id="rId31"/>
    <p:sldId id="28366" r:id="rId32"/>
    <p:sldId id="28367" r:id="rId33"/>
    <p:sldId id="28368" r:id="rId34"/>
    <p:sldId id="28474" r:id="rId35"/>
    <p:sldId id="372" r:id="rId36"/>
    <p:sldId id="28483" r:id="rId37"/>
    <p:sldId id="28488" r:id="rId38"/>
    <p:sldId id="28489" r:id="rId39"/>
    <p:sldId id="7378" r:id="rId40"/>
    <p:sldId id="5358" r:id="rId41"/>
    <p:sldId id="2187" r:id="rId42"/>
    <p:sldId id="5603" r:id="rId43"/>
    <p:sldId id="272" r:id="rId44"/>
    <p:sldId id="28484" r:id="rId45"/>
    <p:sldId id="28425" r:id="rId46"/>
    <p:sldId id="28373" r:id="rId47"/>
    <p:sldId id="28376" r:id="rId48"/>
    <p:sldId id="28496" r:id="rId49"/>
    <p:sldId id="5846" r:id="rId50"/>
    <p:sldId id="28491" r:id="rId51"/>
    <p:sldId id="28492" r:id="rId52"/>
    <p:sldId id="28493" r:id="rId53"/>
    <p:sldId id="28494" r:id="rId54"/>
    <p:sldId id="28174" r:id="rId55"/>
    <p:sldId id="28485" r:id="rId56"/>
    <p:sldId id="27632" r:id="rId57"/>
  </p:sldIdLst>
  <p:sldSz cx="12192000" cy="6858000"/>
  <p:notesSz cx="7315200" cy="9601200"/>
  <p:custDataLst>
    <p:tags r:id="rId60"/>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FFFF99"/>
    <a:srgbClr val="000066"/>
    <a:srgbClr val="008000"/>
    <a:srgbClr val="33CC33"/>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4" autoAdjust="0"/>
    <p:restoredTop sz="95974" autoAdjust="0"/>
  </p:normalViewPr>
  <p:slideViewPr>
    <p:cSldViewPr>
      <p:cViewPr varScale="1">
        <p:scale>
          <a:sx n="122" d="100"/>
          <a:sy n="122" d="100"/>
        </p:scale>
        <p:origin x="99" y="11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847"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modSld sldOrd modHandout">
      <pc:chgData name="Jim McGowan" userId="7cd36c50-75f2-4725-a6b3-0fe31ea99fa6" providerId="ADAL" clId="{449CE0BA-7942-4027-A788-A2C5851605C8}" dt="2026-01-22T14:07:28.224" v="151" actId="20577"/>
      <pc:docMkLst>
        <pc:docMk/>
      </pc:docMkLst>
      <pc:sldChg chg="modSp mod">
        <pc:chgData name="Jim McGowan" userId="7cd36c50-75f2-4725-a6b3-0fe31ea99fa6" providerId="ADAL" clId="{449CE0BA-7942-4027-A788-A2C5851605C8}" dt="2026-01-13T19:21:26.273" v="79" actId="14100"/>
        <pc:sldMkLst>
          <pc:docMk/>
          <pc:sldMk cId="0" sldId="2041"/>
        </pc:sldMkLst>
        <pc:spChg chg="mod">
          <ac:chgData name="Jim McGowan" userId="7cd36c50-75f2-4725-a6b3-0fe31ea99fa6" providerId="ADAL" clId="{449CE0BA-7942-4027-A788-A2C5851605C8}" dt="2026-01-13T19:21:26.273" v="79" actId="14100"/>
          <ac:spMkLst>
            <pc:docMk/>
            <pc:sldMk cId="0" sldId="2041"/>
            <ac:spMk id="12291" creationId="{00000000-0000-0000-0000-000000000000}"/>
          </ac:spMkLst>
        </pc:spChg>
      </pc:sldChg>
      <pc:sldChg chg="modSp mod">
        <pc:chgData name="Jim McGowan" userId="7cd36c50-75f2-4725-a6b3-0fe31ea99fa6" providerId="ADAL" clId="{449CE0BA-7942-4027-A788-A2C5851605C8}" dt="2026-01-22T14:07:28.224" v="151" actId="20577"/>
        <pc:sldMkLst>
          <pc:docMk/>
          <pc:sldMk cId="2952855867" sldId="2158"/>
        </pc:sldMkLst>
        <pc:spChg chg="mod">
          <ac:chgData name="Jim McGowan" userId="7cd36c50-75f2-4725-a6b3-0fe31ea99fa6" providerId="ADAL" clId="{449CE0BA-7942-4027-A788-A2C5851605C8}" dt="2026-01-22T14:07:28.224" v="151" actId="20577"/>
          <ac:spMkLst>
            <pc:docMk/>
            <pc:sldMk cId="2952855867" sldId="2158"/>
            <ac:spMk id="9219" creationId="{7C6FA43D-FD39-45EF-C247-3B31B14FAA8F}"/>
          </ac:spMkLst>
        </pc:spChg>
      </pc:sldChg>
      <pc:sldChg chg="modSp mod">
        <pc:chgData name="Jim McGowan" userId="7cd36c50-75f2-4725-a6b3-0fe31ea99fa6" providerId="ADAL" clId="{449CE0BA-7942-4027-A788-A2C5851605C8}" dt="2026-01-22T13:48:15.113" v="106" actId="404"/>
        <pc:sldMkLst>
          <pc:docMk/>
          <pc:sldMk cId="1732203267" sldId="28376"/>
        </pc:sldMkLst>
        <pc:spChg chg="mod">
          <ac:chgData name="Jim McGowan" userId="7cd36c50-75f2-4725-a6b3-0fe31ea99fa6" providerId="ADAL" clId="{449CE0BA-7942-4027-A788-A2C5851605C8}" dt="2026-01-22T13:48:15.113" v="106" actId="404"/>
          <ac:spMkLst>
            <pc:docMk/>
            <pc:sldMk cId="1732203267" sldId="28376"/>
            <ac:spMk id="3" creationId="{00000000-0000-0000-0000-000000000000}"/>
          </ac:spMkLst>
        </pc:spChg>
      </pc:sldChg>
      <pc:sldChg chg="modSp mod">
        <pc:chgData name="Jim McGowan" userId="7cd36c50-75f2-4725-a6b3-0fe31ea99fa6" providerId="ADAL" clId="{449CE0BA-7942-4027-A788-A2C5851605C8}" dt="2026-01-22T13:46:19.202" v="103" actId="14100"/>
        <pc:sldMkLst>
          <pc:docMk/>
          <pc:sldMk cId="1975619980" sldId="28429"/>
        </pc:sldMkLst>
        <pc:spChg chg="mod">
          <ac:chgData name="Jim McGowan" userId="7cd36c50-75f2-4725-a6b3-0fe31ea99fa6" providerId="ADAL" clId="{449CE0BA-7942-4027-A788-A2C5851605C8}" dt="2026-01-22T13:46:19.202" v="103" actId="14100"/>
          <ac:spMkLst>
            <pc:docMk/>
            <pc:sldMk cId="1975619980" sldId="28429"/>
            <ac:spMk id="161795" creationId="{FC6BFD7D-EF74-0A5E-28C5-560464D21C83}"/>
          </ac:spMkLst>
        </pc:spChg>
      </pc:sldChg>
      <pc:sldChg chg="addSp modSp mod">
        <pc:chgData name="Jim McGowan" userId="7cd36c50-75f2-4725-a6b3-0fe31ea99fa6" providerId="ADAL" clId="{449CE0BA-7942-4027-A788-A2C5851605C8}" dt="2026-01-22T13:57:01.976" v="145" actId="1036"/>
        <pc:sldMkLst>
          <pc:docMk/>
          <pc:sldMk cId="2885302956" sldId="28456"/>
        </pc:sldMkLst>
        <pc:spChg chg="mod">
          <ac:chgData name="Jim McGowan" userId="7cd36c50-75f2-4725-a6b3-0fe31ea99fa6" providerId="ADAL" clId="{449CE0BA-7942-4027-A788-A2C5851605C8}" dt="2026-01-22T13:56:40.559" v="110" actId="14100"/>
          <ac:spMkLst>
            <pc:docMk/>
            <pc:sldMk cId="2885302956" sldId="28456"/>
            <ac:spMk id="68611" creationId="{BEC77095-B60C-181F-D174-AD1EB253C903}"/>
          </ac:spMkLst>
        </pc:spChg>
        <pc:picChg chg="add mod">
          <ac:chgData name="Jim McGowan" userId="7cd36c50-75f2-4725-a6b3-0fe31ea99fa6" providerId="ADAL" clId="{449CE0BA-7942-4027-A788-A2C5851605C8}" dt="2026-01-22T13:57:01.976" v="145" actId="1036"/>
          <ac:picMkLst>
            <pc:docMk/>
            <pc:sldMk cId="2885302956" sldId="28456"/>
            <ac:picMk id="5" creationId="{8CD2FE57-1BA4-CC8A-895A-3D0678CF57D1}"/>
          </ac:picMkLst>
        </pc:picChg>
      </pc:sldChg>
      <pc:sldChg chg="modSp mod">
        <pc:chgData name="Jim McGowan" userId="7cd36c50-75f2-4725-a6b3-0fe31ea99fa6" providerId="ADAL" clId="{449CE0BA-7942-4027-A788-A2C5851605C8}" dt="2026-01-22T13:46:28.120" v="104" actId="14100"/>
        <pc:sldMkLst>
          <pc:docMk/>
          <pc:sldMk cId="3058702838" sldId="28476"/>
        </pc:sldMkLst>
        <pc:spChg chg="mod">
          <ac:chgData name="Jim McGowan" userId="7cd36c50-75f2-4725-a6b3-0fe31ea99fa6" providerId="ADAL" clId="{449CE0BA-7942-4027-A788-A2C5851605C8}" dt="2026-01-22T13:46:28.120" v="104" actId="14100"/>
          <ac:spMkLst>
            <pc:docMk/>
            <pc:sldMk cId="3058702838" sldId="28476"/>
            <ac:spMk id="161795" creationId="{FC6BFD7D-EF74-0A5E-28C5-560464D21C83}"/>
          </ac:spMkLst>
        </pc:spChg>
      </pc:sldChg>
      <pc:sldChg chg="modSp mod">
        <pc:chgData name="Jim McGowan" userId="7cd36c50-75f2-4725-a6b3-0fe31ea99fa6" providerId="ADAL" clId="{449CE0BA-7942-4027-A788-A2C5851605C8}" dt="2026-01-22T13:48:35.997" v="107" actId="14100"/>
        <pc:sldMkLst>
          <pc:docMk/>
          <pc:sldMk cId="2987336796" sldId="28485"/>
        </pc:sldMkLst>
        <pc:spChg chg="mod">
          <ac:chgData name="Jim McGowan" userId="7cd36c50-75f2-4725-a6b3-0fe31ea99fa6" providerId="ADAL" clId="{449CE0BA-7942-4027-A788-A2C5851605C8}" dt="2026-01-22T13:48:35.997" v="107" actId="14100"/>
          <ac:spMkLst>
            <pc:docMk/>
            <pc:sldMk cId="2987336796" sldId="28485"/>
            <ac:spMk id="161795" creationId="{FC6BFD7D-EF74-0A5E-28C5-560464D21C83}"/>
          </ac:spMkLst>
        </pc:spChg>
      </pc:sldChg>
    </pc:docChg>
  </pc:docChgLst>
  <pc:docChgLst>
    <pc:chgData name="Jim McGowan" userId="e2c7446dd3aca506" providerId="LiveId" clId="{9C25796A-7B39-4A71-8A01-5B1771AE4BD7}"/>
    <pc:docChg chg="undo custSel addSld modSld modHandout">
      <pc:chgData name="Jim McGowan" userId="e2c7446dd3aca506" providerId="LiveId" clId="{9C25796A-7B39-4A71-8A01-5B1771AE4BD7}" dt="2026-01-18T09:42:35.073" v="181" actId="6549"/>
      <pc:docMkLst>
        <pc:docMk/>
      </pc:docMkLst>
      <pc:sldChg chg="modSp mod">
        <pc:chgData name="Jim McGowan" userId="e2c7446dd3aca506" providerId="LiveId" clId="{9C25796A-7B39-4A71-8A01-5B1771AE4BD7}" dt="2026-01-18T09:41:12.228" v="177" actId="14100"/>
        <pc:sldMkLst>
          <pc:docMk/>
          <pc:sldMk cId="1732203267" sldId="28376"/>
        </pc:sldMkLst>
        <pc:spChg chg="mod">
          <ac:chgData name="Jim McGowan" userId="e2c7446dd3aca506" providerId="LiveId" clId="{9C25796A-7B39-4A71-8A01-5B1771AE4BD7}" dt="2026-01-18T09:41:12.228" v="177" actId="14100"/>
          <ac:spMkLst>
            <pc:docMk/>
            <pc:sldMk cId="1732203267" sldId="28376"/>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032 Exodus 9v8-12</a:t>
            </a:r>
          </a:p>
          <a:p>
            <a:pPr>
              <a:defRPr/>
            </a:pPr>
            <a:r>
              <a:rPr lang="en-US" sz="1500" dirty="0"/>
              <a:t>02-01-2026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1/31/26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32</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33</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52</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53</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56</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34118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9" r:id="rId14"/>
    <p:sldLayoutId id="214748369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Symbol (8)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Meaning (9)</a:t>
            </a:r>
          </a:p>
          <a:p>
            <a:pPr marL="457200" lvl="2" indent="-457200" eaLnBrk="1" hangingPunct="1">
              <a:spcBef>
                <a:spcPts val="0"/>
              </a:spcBef>
              <a:spcAft>
                <a:spcPts val="2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9945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2237699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2145758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09800" y="228600"/>
            <a:ext cx="7772400" cy="914400"/>
          </a:xfrm>
        </p:spPr>
        <p:txBody>
          <a:bodyPr/>
          <a:lstStyle/>
          <a:p>
            <a:pPr algn="ctr"/>
            <a:r>
              <a:rPr lang="en-US" altLang="en-US" sz="4000" dirty="0">
                <a:effectLst>
                  <a:outerShdw blurRad="38100" dist="38100" dir="2700000" algn="tl">
                    <a:srgbClr val="000000">
                      <a:alpha val="43137"/>
                    </a:srgbClr>
                  </a:outerShdw>
                </a:effectLst>
              </a:rPr>
              <a:t>Satan as Ruler of this World</a:t>
            </a:r>
          </a:p>
        </p:txBody>
      </p:sp>
      <p:sp>
        <p:nvSpPr>
          <p:cNvPr id="25603" name="Rectangle 3"/>
          <p:cNvSpPr>
            <a:spLocks noGrp="1" noChangeArrowheads="1"/>
          </p:cNvSpPr>
          <p:nvPr>
            <p:ph type="body" idx="1"/>
          </p:nvPr>
        </p:nvSpPr>
        <p:spPr>
          <a:xfrm>
            <a:off x="2015151" y="1600200"/>
            <a:ext cx="4766649" cy="4267200"/>
          </a:xfrm>
        </p:spPr>
        <p:txBody>
          <a:bodyPr/>
          <a:lstStyle/>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Job 1:7;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Luke 4:5-7</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John 12:31; 14:30; 16:11</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2 Corinthians 4:4</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Ephesians 2:2</a:t>
            </a:r>
          </a:p>
          <a:p>
            <a:pPr marL="457200" indent="-457200" eaLnBrk="1" hangingPunct="1">
              <a:spcBef>
                <a:spcPts val="0"/>
              </a:spcBef>
              <a:spcAft>
                <a:spcPts val="1800"/>
              </a:spcAft>
              <a:buClr>
                <a:srgbClr val="00FFFF"/>
              </a:buClr>
              <a:defRPr/>
            </a:pPr>
            <a:r>
              <a:rPr lang="en-US" altLang="en-US" dirty="0">
                <a:effectLst>
                  <a:outerShdw blurRad="38100" dist="38100" dir="2700000" algn="tl">
                    <a:srgbClr val="000000">
                      <a:alpha val="43137"/>
                    </a:srgbClr>
                  </a:outerShdw>
                </a:effectLst>
              </a:rPr>
              <a:t>1 John 4:4; 5:19</a:t>
            </a:r>
          </a:p>
        </p:txBody>
      </p:sp>
      <p:pic>
        <p:nvPicPr>
          <p:cNvPr id="43012" name="Picture 8" descr="D:\Powerpoint JPEG Images\2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2800" y="2209800"/>
            <a:ext cx="3082500" cy="23273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948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BBBB2-1327-05BC-4C20-BDF9A5680230}"/>
            </a:ext>
          </a:extLst>
        </p:cNvPr>
        <p:cNvGrpSpPr/>
        <p:nvPr/>
      </p:nvGrpSpPr>
      <p:grpSpPr>
        <a:xfrm>
          <a:off x="0" y="0"/>
          <a:ext cx="0" cy="0"/>
          <a:chOff x="0" y="0"/>
          <a:chExt cx="0" cy="0"/>
        </a:xfrm>
      </p:grpSpPr>
      <p:sp>
        <p:nvSpPr>
          <p:cNvPr id="28674" name="Rectangle 2">
            <a:extLst>
              <a:ext uri="{FF2B5EF4-FFF2-40B4-BE49-F238E27FC236}">
                <a16:creationId xmlns:a16="http://schemas.microsoft.com/office/drawing/2014/main" id="{F9B3B3D7-D854-D8C9-D73F-9CB17155C65B}"/>
              </a:ext>
            </a:extLst>
          </p:cNvPr>
          <p:cNvSpPr>
            <a:spLocks noGrp="1" noChangeArrowheads="1"/>
          </p:cNvSpPr>
          <p:nvPr>
            <p:ph type="title"/>
          </p:nvPr>
        </p:nvSpPr>
        <p:spPr>
          <a:xfrm>
            <a:off x="3086100" y="228600"/>
            <a:ext cx="6019800" cy="144780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Names &amp; Titles Demonstrating Satan’s Post-Fall, Earthly Authority </a:t>
            </a:r>
            <a:br>
              <a:rPr lang="en-US" altLang="en-US" sz="28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ea typeface="+mn-ea"/>
                <a:cs typeface="Calibri" panose="020F0502020204030204" pitchFamily="34" charset="0"/>
              </a:rPr>
              <a:t>(Job 1:7; 2:2; Luke 4:5-8; Rom. 8:19-22)</a:t>
            </a:r>
            <a:endPar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6147" name="Rectangle 3">
            <a:extLst>
              <a:ext uri="{FF2B5EF4-FFF2-40B4-BE49-F238E27FC236}">
                <a16:creationId xmlns:a16="http://schemas.microsoft.com/office/drawing/2014/main" id="{758267F1-AE10-BCED-B573-6EBACAC0D880}"/>
              </a:ext>
            </a:extLst>
          </p:cNvPr>
          <p:cNvSpPr>
            <a:spLocks noGrp="1" noChangeArrowheads="1"/>
          </p:cNvSpPr>
          <p:nvPr>
            <p:ph type="body" idx="1"/>
          </p:nvPr>
        </p:nvSpPr>
        <p:spPr>
          <a:xfrm>
            <a:off x="4000500" y="2057400"/>
            <a:ext cx="7353300" cy="4114800"/>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God of this world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Whole world lies in his power (1 John 5:19)</a:t>
            </a:r>
          </a:p>
        </p:txBody>
      </p:sp>
      <p:pic>
        <p:nvPicPr>
          <p:cNvPr id="5" name="Picture 4">
            <a:extLst>
              <a:ext uri="{FF2B5EF4-FFF2-40B4-BE49-F238E27FC236}">
                <a16:creationId xmlns:a16="http://schemas.microsoft.com/office/drawing/2014/main" id="{783310E6-4A78-B589-3EA2-292BBACB14EA}"/>
              </a:ext>
            </a:extLst>
          </p:cNvPr>
          <p:cNvPicPr>
            <a:picLocks noChangeAspect="1"/>
          </p:cNvPicPr>
          <p:nvPr/>
        </p:nvPicPr>
        <p:blipFill>
          <a:blip r:embed="rId2"/>
          <a:srcRect l="7143" t="8333" b="25001"/>
          <a:stretch>
            <a:fillRect/>
          </a:stretch>
        </p:blipFill>
        <p:spPr>
          <a:xfrm>
            <a:off x="609600" y="2057400"/>
            <a:ext cx="2971800" cy="4114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0844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43540-944F-6BA3-0353-37D8A72CCB37}"/>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1"/>
            <a:ext cx="10972800" cy="5478423"/>
          </a:xfrm>
          <a:prstGeom prst="rect">
            <a:avLst/>
          </a:prstGeom>
          <a:noFill/>
          <a:ln w="28575">
            <a:noFill/>
            <a:miter lim="800000"/>
            <a:headEnd/>
            <a:tailEnd/>
          </a:ln>
        </p:spPr>
        <p:txBody>
          <a:bodyPr wrap="square">
            <a:spAutoFit/>
          </a:bodyPr>
          <a:lstStyle/>
          <a:p>
            <a:pPr algn="ctr">
              <a:spcAft>
                <a:spcPts val="900"/>
              </a:spcAft>
              <a:defRPr/>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anxious longing of the creation waits eagerly for the revealing of the sons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creation was subjected to futility, not willingly, but because of Him who subjected it, in hope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the creation itself also will be set free from its slavery to corruption into the freedom of the glory of the children of God.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know that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whole creation groans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suffers the pains of childbirth together until now.</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29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 only this, but also we ourselves, having the first fruits of the Spirit, even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ourselves groan</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within ourselves, waiting eagerly for our adoption as sons, the redemption of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body</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25725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6">
            <a:extLst>
              <a:ext uri="{FF2B5EF4-FFF2-40B4-BE49-F238E27FC236}">
                <a16:creationId xmlns:a16="http://schemas.microsoft.com/office/drawing/2014/main" id="{B724DC9A-8723-4D60-AEED-52C2A45607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533650" y="293689"/>
            <a:ext cx="71247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2489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4A80C3-F8DB-0F6A-91BD-E3864703E3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5:5</a:t>
            </a:r>
          </a:p>
          <a:p>
            <a:pPr algn="just" eaLnBrk="1" fontAlgn="auto" hangingPunct="1">
              <a:spcBef>
                <a:spcPts val="0"/>
              </a:spcBef>
              <a:spcAft>
                <a:spcPts val="0"/>
              </a:spcAft>
              <a:defRPr/>
            </a:pPr>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of the elders said to me, ‘Stop weeping; behold, the Lion that is from the tribe of Judah, the Root of David, has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overcome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nikaō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as to open the book and its seven seals.’”</a:t>
            </a:r>
          </a:p>
        </p:txBody>
      </p:sp>
      <p:pic>
        <p:nvPicPr>
          <p:cNvPr id="5" name="Picture 4">
            <a:extLst>
              <a:ext uri="{FF2B5EF4-FFF2-40B4-BE49-F238E27FC236}">
                <a16:creationId xmlns:a16="http://schemas.microsoft.com/office/drawing/2014/main" id="{1C80FB44-C968-4BD1-A4D0-4E3FEA31A3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2971800"/>
            <a:ext cx="2438400" cy="1828800"/>
          </a:xfrm>
          <a:prstGeom prst="rect">
            <a:avLst/>
          </a:prstGeom>
        </p:spPr>
      </p:pic>
    </p:spTree>
    <p:extLst>
      <p:ext uri="{BB962C8B-B14F-4D97-AF65-F5344CB8AC3E}">
        <p14:creationId xmlns:p14="http://schemas.microsoft.com/office/powerpoint/2010/main" val="298919845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744054-A73F-21A5-E465-727AD77649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16:33</a:t>
            </a:r>
          </a:p>
          <a:p>
            <a:pPr algn="just" eaLnBrk="1" fontAlgn="auto" hangingPunct="1">
              <a:spcBef>
                <a:spcPts val="0"/>
              </a:spcBef>
              <a:spcAft>
                <a:spcPts val="0"/>
              </a:spcAft>
              <a:defRPr/>
            </a:pPr>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spoken to you, so that in Me you may have peace. In the world you have tribulation, but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take courage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have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overcome</a:t>
            </a:r>
            <a:r>
              <a:rPr lang="en-US" sz="34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nikaō; </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perfect tense]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world.”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3B50C49-15CE-4596-A935-7D1BAE0C120B}"/>
              </a:ext>
            </a:extLst>
          </p:cNvPr>
          <p:cNvPicPr>
            <a:picLocks noChangeAspect="1"/>
          </p:cNvPicPr>
          <p:nvPr/>
        </p:nvPicPr>
        <p:blipFill>
          <a:blip r:embed="rId3"/>
          <a:stretch>
            <a:fillRect/>
          </a:stretch>
        </p:blipFill>
        <p:spPr>
          <a:xfrm>
            <a:off x="4552587" y="2971800"/>
            <a:ext cx="3086826" cy="1828800"/>
          </a:xfrm>
          <a:prstGeom prst="rect">
            <a:avLst/>
          </a:prstGeom>
        </p:spPr>
      </p:pic>
    </p:spTree>
    <p:extLst>
      <p:ext uri="{BB962C8B-B14F-4D97-AF65-F5344CB8AC3E}">
        <p14:creationId xmlns:p14="http://schemas.microsoft.com/office/powerpoint/2010/main" val="365326131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E78E22-DE8F-C10B-ED13-4189D99ED7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323987"/>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John 5:4-5</a:t>
            </a:r>
          </a:p>
          <a:p>
            <a:pPr algn="just"/>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whatever is born of God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overcomes</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nikaō</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world; and this is the victory that has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overcome</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nikaō</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world—our faith.</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is the one who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overcomes</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nikaō</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world, but he who believes that Jesus is the Son of God?”</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59ADF33-F163-4678-9A8E-2B7BA565DD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7558" y="3352800"/>
            <a:ext cx="1256884" cy="1463040"/>
          </a:xfrm>
          <a:prstGeom prst="rect">
            <a:avLst/>
          </a:prstGeom>
        </p:spPr>
      </p:pic>
    </p:spTree>
    <p:extLst>
      <p:ext uri="{BB962C8B-B14F-4D97-AF65-F5344CB8AC3E}">
        <p14:creationId xmlns:p14="http://schemas.microsoft.com/office/powerpoint/2010/main" val="98433496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492C4E-2966-9D50-F4B6-E7CB8FDA7F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John 4:4</a:t>
            </a:r>
          </a:p>
          <a:p>
            <a:pPr algn="just" eaLnBrk="1" fontAlgn="auto" hangingPunct="1">
              <a:spcBef>
                <a:spcPts val="0"/>
              </a:spcBef>
              <a:spcAft>
                <a:spcPts val="0"/>
              </a:spcAft>
              <a:defRPr/>
            </a:pPr>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from God, little children, and have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overcome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nikaō; </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perfect tense]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greater is He who is in you than he who is in the world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91A294A-5608-4DD0-B803-0C0FC4D263E4}"/>
              </a:ext>
            </a:extLst>
          </p:cNvPr>
          <p:cNvPicPr>
            <a:picLocks noChangeAspect="1"/>
          </p:cNvPicPr>
          <p:nvPr/>
        </p:nvPicPr>
        <p:blipFill>
          <a:blip r:embed="rId3"/>
          <a:stretch>
            <a:fillRect/>
          </a:stretch>
        </p:blipFill>
        <p:spPr>
          <a:xfrm>
            <a:off x="4552587" y="2971800"/>
            <a:ext cx="3086826" cy="1828800"/>
          </a:xfrm>
          <a:prstGeom prst="rect">
            <a:avLst/>
          </a:prstGeom>
        </p:spPr>
      </p:pic>
    </p:spTree>
    <p:extLst>
      <p:ext uri="{BB962C8B-B14F-4D97-AF65-F5344CB8AC3E}">
        <p14:creationId xmlns:p14="http://schemas.microsoft.com/office/powerpoint/2010/main" val="57859816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6B615-142F-9181-DA23-989476C543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524000" y="1"/>
            <a:ext cx="9144000" cy="2431435"/>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8:37</a:t>
            </a:r>
          </a:p>
          <a:p>
            <a:pPr algn="just" eaLnBrk="1" fontAlgn="auto" hangingPunct="1">
              <a:spcBef>
                <a:spcPts val="0"/>
              </a:spcBef>
              <a:spcAft>
                <a:spcPts val="0"/>
              </a:spcAft>
              <a:defRPr/>
            </a:pPr>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in all these things we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overwhelmingly conquer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hypernikaō</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present tense]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Him who loved us.”</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335E7CF-0C59-40A4-BFA7-3DC1DC5180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6614" y="2514600"/>
            <a:ext cx="3038775" cy="2286000"/>
          </a:xfrm>
          <a:prstGeom prst="rect">
            <a:avLst/>
          </a:prstGeom>
        </p:spPr>
      </p:pic>
    </p:spTree>
    <p:extLst>
      <p:ext uri="{BB962C8B-B14F-4D97-AF65-F5344CB8AC3E}">
        <p14:creationId xmlns:p14="http://schemas.microsoft.com/office/powerpoint/2010/main" val="332951675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05533641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17443" y="1521901"/>
            <a:ext cx="10957115" cy="2592899"/>
          </a:xfrm>
        </p:spPr>
        <p:txBody>
          <a:bodyPr/>
          <a:lstStyle/>
          <a:p>
            <a:pPr marL="0" indent="0" algn="just">
              <a:buNone/>
            </a:pPr>
            <a:r>
              <a:rPr lang="en-US" b="1" i="0" u="none" strike="noStrike" dirty="0">
                <a:solidFill>
                  <a:srgbClr val="FFFFCC"/>
                </a:solidFill>
                <a:effectLst>
                  <a:outerShdw blurRad="38100" dist="38100" dir="2700000" algn="tl">
                    <a:srgbClr val="000000">
                      <a:alpha val="43137"/>
                    </a:srgbClr>
                  </a:outerShdw>
                </a:effectLst>
              </a:rPr>
              <a:t>9:</a:t>
            </a:r>
            <a:r>
              <a:rPr lang="en-US" b="1" dirty="0">
                <a:solidFill>
                  <a:srgbClr val="FFFFCC"/>
                </a:solidFill>
                <a:effectLst/>
              </a:rPr>
              <a:t>9</a:t>
            </a:r>
            <a:r>
              <a:rPr lang="en-US" b="1" i="0" u="none" strike="noStrike" dirty="0">
                <a:effectLst/>
              </a:rPr>
              <a:t>.</a:t>
            </a:r>
            <a:r>
              <a:rPr lang="en-US" b="0" i="0" u="none" strike="noStrike" dirty="0">
                <a:effectLst/>
              </a:rPr>
              <a:t> “Specific Egyptian deities challenged by this plague were a veritable pantheon: </a:t>
            </a:r>
            <a:r>
              <a:rPr lang="en-US" b="0" i="1" u="none" strike="noStrike" dirty="0" err="1">
                <a:effectLst/>
              </a:rPr>
              <a:t>Typhon</a:t>
            </a:r>
            <a:r>
              <a:rPr lang="en-US" b="0" i="0" u="none" strike="noStrike" dirty="0">
                <a:effectLst/>
              </a:rPr>
              <a:t>, the god of boil protection; </a:t>
            </a:r>
            <a:r>
              <a:rPr lang="en-US" b="0" i="1" u="none" strike="noStrike" dirty="0" err="1">
                <a:effectLst/>
              </a:rPr>
              <a:t>Sekhmet</a:t>
            </a:r>
            <a:r>
              <a:rPr lang="en-US" b="0" i="0" u="none" strike="noStrike" dirty="0">
                <a:effectLst/>
              </a:rPr>
              <a:t>, the lion-headed goddess of disease protection; </a:t>
            </a:r>
            <a:r>
              <a:rPr lang="en-US" b="0" i="1" u="none" strike="noStrike" dirty="0">
                <a:effectLst/>
              </a:rPr>
              <a:t>Serapis</a:t>
            </a:r>
            <a:r>
              <a:rPr lang="en-US" b="0" i="0" u="none" strike="noStrike" dirty="0">
                <a:effectLst/>
              </a:rPr>
              <a:t> and </a:t>
            </a:r>
            <a:r>
              <a:rPr lang="en-US" b="0" i="1" u="none" strike="noStrike" dirty="0">
                <a:effectLst/>
              </a:rPr>
              <a:t>Isis</a:t>
            </a:r>
            <a:r>
              <a:rPr lang="en-US" b="0" i="0" u="none" strike="noStrike" dirty="0">
                <a:effectLst/>
              </a:rPr>
              <a:t>, the god and goddess of healing; </a:t>
            </a:r>
            <a:r>
              <a:rPr lang="en-US" b="0" i="1" u="none" strike="noStrike" dirty="0">
                <a:effectLst/>
              </a:rPr>
              <a:t>Imhotep</a:t>
            </a:r>
            <a:r>
              <a:rPr lang="en-US" b="0" i="0" u="none" strike="noStrike" dirty="0">
                <a:effectLst/>
              </a:rPr>
              <a:t>, the medicine god; and </a:t>
            </a:r>
            <a:r>
              <a:rPr lang="en-US" b="0" i="1" u="none" strike="noStrike" dirty="0" err="1">
                <a:effectLst/>
              </a:rPr>
              <a:t>Sunu</a:t>
            </a:r>
            <a:r>
              <a:rPr lang="en-US" b="0" i="0" u="none" strike="noStrike" dirty="0">
                <a:effectLst/>
              </a:rPr>
              <a:t>, the pestilence god.</a:t>
            </a:r>
            <a:r>
              <a:rPr lang="en-US" sz="2800" b="0" i="0" u="none" strike="noStrike" dirty="0">
                <a:effectLst>
                  <a:outerShdw blurRad="38100" dist="38100" dir="2700000" algn="tl">
                    <a:srgbClr val="000000">
                      <a:alpha val="43137"/>
                    </a:srgbClr>
                  </a:outerShdw>
                </a:effectLst>
              </a:rPr>
              <a:t>”</a:t>
            </a:r>
            <a:endParaRPr lang="en-US" sz="280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752600" y="152400"/>
            <a:ext cx="8686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94).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8CD2FE57-1BA4-CC8A-895A-3D0678CF57D1}"/>
              </a:ext>
            </a:extLst>
          </p:cNvPr>
          <p:cNvPicPr>
            <a:picLocks noChangeAspect="1"/>
          </p:cNvPicPr>
          <p:nvPr/>
        </p:nvPicPr>
        <p:blipFill>
          <a:blip r:embed="rId4"/>
          <a:stretch>
            <a:fillRect/>
          </a:stretch>
        </p:blipFill>
        <p:spPr>
          <a:xfrm>
            <a:off x="3048000" y="4191000"/>
            <a:ext cx="6096000" cy="2286000"/>
          </a:xfrm>
          <a:prstGeom prst="rect">
            <a:avLst/>
          </a:prstGeom>
        </p:spPr>
      </p:pic>
    </p:spTree>
    <p:extLst>
      <p:ext uri="{BB962C8B-B14F-4D97-AF65-F5344CB8AC3E}">
        <p14:creationId xmlns:p14="http://schemas.microsoft.com/office/powerpoint/2010/main" val="2885302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716780" y="137160"/>
            <a:ext cx="916714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5738511" y="4484462"/>
            <a:ext cx="2362200" cy="1752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110720589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58508495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BOILS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:8-12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 Instructs Moses &amp; Aaron (8-9)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Moses &amp; Aaron  Obey (10-12)</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9859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Prophecy’s fulfillment (10)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Magicians’ defeat (11)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(12)</a:t>
            </a:r>
          </a:p>
          <a:p>
            <a:pPr marL="457200" lvl="2" indent="-457200" eaLnBrk="1" hangingPunct="1">
              <a:spcBef>
                <a:spcPts val="0"/>
              </a:spcBef>
              <a:spcAft>
                <a:spcPts val="2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Obedience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334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Prophecy’s fulfillment (10)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Magicians’ defeat (11)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(12)</a:t>
            </a:r>
          </a:p>
          <a:p>
            <a:pPr marL="457200" lvl="2" indent="-457200" eaLnBrk="1" hangingPunct="1">
              <a:spcBef>
                <a:spcPts val="0"/>
              </a:spcBef>
              <a:spcAft>
                <a:spcPts val="2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Obedience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3785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0"/>
            <a:ext cx="7637741"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dirty="0">
                <a:latin typeface="Calibri" panose="020F0502020204030204" pitchFamily="34" charset="0"/>
                <a:cs typeface="Calibri" panose="020F0502020204030204" pitchFamily="34" charset="0"/>
              </a:rPr>
              <a:t>Development of the deliverer (</a:t>
            </a:r>
            <a:r>
              <a:rPr lang="en-US" altLang="en-US" dirty="0" err="1">
                <a:latin typeface="Calibri" panose="020F0502020204030204" pitchFamily="34" charset="0"/>
                <a:cs typeface="Calibri" panose="020F0502020204030204" pitchFamily="34" charset="0"/>
              </a:rPr>
              <a:t>Exod</a:t>
            </a:r>
            <a:r>
              <a:rPr lang="en-US" altLang="en-US"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833939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849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568457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369790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37880038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514600" y="228600"/>
            <a:ext cx="7162800" cy="685800"/>
          </a:xfrm>
        </p:spPr>
        <p:txBody>
          <a:bodyPr/>
          <a:lstStyle/>
          <a:p>
            <a:pPr algn="ctr"/>
            <a:r>
              <a:rPr lang="en-US" altLang="en-US" sz="3600" dirty="0">
                <a:solidFill>
                  <a:srgbClr val="00FFFF"/>
                </a:solidFill>
                <a:effectLst>
                  <a:outerShdw blurRad="38100" dist="38100" dir="2700000" algn="tl">
                    <a:srgbClr val="000000">
                      <a:alpha val="43137"/>
                    </a:srgbClr>
                  </a:outerShdw>
                </a:effectLst>
              </a:rPr>
              <a:t>Areas of Systematic Theology</a:t>
            </a:r>
          </a:p>
        </p:txBody>
      </p:sp>
      <p:sp>
        <p:nvSpPr>
          <p:cNvPr id="3075" name="Content Placeholder 2"/>
          <p:cNvSpPr>
            <a:spLocks noGrp="1"/>
          </p:cNvSpPr>
          <p:nvPr>
            <p:ph idx="1"/>
          </p:nvPr>
        </p:nvSpPr>
        <p:spPr>
          <a:xfrm>
            <a:off x="609600" y="914400"/>
            <a:ext cx="8458200" cy="5791200"/>
          </a:xfrm>
        </p:spPr>
        <p:txBody>
          <a:bodyPr/>
          <a:lstStyle/>
          <a:p>
            <a:pPr marL="457200" indent="-454025">
              <a:spcBef>
                <a:spcPts val="0"/>
              </a:spcBef>
              <a:spcAft>
                <a:spcPts val="900"/>
              </a:spcAft>
            </a:pPr>
            <a:r>
              <a:rPr lang="en-US" altLang="en-US" sz="3000" dirty="0">
                <a:effectLst>
                  <a:outerShdw blurRad="38100" dist="38100" dir="2700000" algn="tl">
                    <a:srgbClr val="000000">
                      <a:alpha val="43137"/>
                    </a:srgbClr>
                  </a:outerShdw>
                </a:effectLst>
              </a:rPr>
              <a:t>Prolegomena – Introduction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Theology – Study of God</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Christology – Study of Christ</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Pneumatology – Study of the Holy Spirit</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Anthropology – Study of Man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Hamartiology – Study of sin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Soteriology – Study of salvation</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Angelology – Study of angels</a:t>
            </a:r>
          </a:p>
          <a:p>
            <a:pPr marL="457200" indent="-454025">
              <a:spcBef>
                <a:spcPts val="0"/>
              </a:spcBef>
              <a:spcAft>
                <a:spcPts val="900"/>
              </a:spcAft>
            </a:pPr>
            <a:r>
              <a:rPr lang="en-US" altLang="en-US" sz="3000" dirty="0">
                <a:effectLst>
                  <a:outerShdw blurRad="38100" dist="38100" dir="2700000" algn="tl">
                    <a:srgbClr val="000000">
                      <a:alpha val="43137"/>
                    </a:srgbClr>
                  </a:outerShdw>
                </a:effectLst>
              </a:rPr>
              <a:t>Ecclesiology – Study of the Church</a:t>
            </a:r>
          </a:p>
          <a:p>
            <a:pPr marL="457200" indent="-454025">
              <a:spcBef>
                <a:spcPts val="0"/>
              </a:spcBef>
              <a:spcAft>
                <a:spcPts val="900"/>
              </a:spcAft>
            </a:pPr>
            <a:r>
              <a:rPr lang="en-US" altLang="en-US" sz="3000" b="1" u="sng" dirty="0">
                <a:solidFill>
                  <a:srgbClr val="FFFFCC"/>
                </a:solidFill>
                <a:effectLst>
                  <a:outerShdw blurRad="38100" dist="38100" dir="2700000" algn="tl">
                    <a:srgbClr val="000000">
                      <a:alpha val="43137"/>
                    </a:srgbClr>
                  </a:outerShdw>
                </a:effectLst>
              </a:rPr>
              <a:t>Eschatology – Study of the end</a:t>
            </a:r>
          </a:p>
        </p:txBody>
      </p:sp>
      <p:pic>
        <p:nvPicPr>
          <p:cNvPr id="3076" name="Picture 2" descr="http://studentsofjesus.com/storage/Systematic%20Theology.jpg?__SQUARESPACE_CACHEVERSION=133843368137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962401"/>
            <a:ext cx="28194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http://rediscoveringthebible.com/SystematicTheolog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48700" y="1143001"/>
            <a:ext cx="3009900" cy="1249363"/>
          </a:xfrm>
          <a:prstGeom prst="rect">
            <a:avLst/>
          </a:prstGeom>
          <a:solidFill>
            <a:srgbClr val="FFFFFF">
              <a:shade val="85000"/>
            </a:srgbClr>
          </a:solidFill>
          <a:ln w="952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960991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Prophecy’s fulfillment (10)</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Magicians’ defeat (11)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Pharaoh’s hardening (12)</a:t>
            </a:r>
          </a:p>
          <a:p>
            <a:pPr marL="457200" lvl="2" indent="-457200" eaLnBrk="1" hangingPunct="1">
              <a:spcBef>
                <a:spcPts val="0"/>
              </a:spcBef>
              <a:spcAft>
                <a:spcPts val="2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Obedience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6326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p:cNvSpPr>
            <a:spLocks noGrp="1" noChangeArrowheads="1"/>
          </p:cNvSpPr>
          <p:nvPr>
            <p:ph type="body" idx="1"/>
          </p:nvPr>
        </p:nvSpPr>
        <p:spPr>
          <a:xfrm>
            <a:off x="60960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Gnats</a:t>
            </a:r>
            <a:r>
              <a:rPr lang="en-US" altLang="en-US" sz="2800" dirty="0">
                <a:latin typeface="Calibri" panose="020F0502020204030204" pitchFamily="34" charset="0"/>
                <a:ea typeface="Calibri" panose="020F0502020204030204" pitchFamily="34" charset="0"/>
                <a:cs typeface="Calibri" panose="020F0502020204030204" pitchFamily="34" charset="0"/>
              </a:rPr>
              <a:t>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548B04C-BA6D-3C75-9B29-1F3DA783CA2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9E8256D5-0B04-28F6-5E59-CD89EAD35975}"/>
              </a:ext>
            </a:extLst>
          </p:cNvPr>
          <p:cNvSpPr txBox="1">
            <a:spLocks noChangeArrowheads="1"/>
          </p:cNvSpPr>
          <p:nvPr/>
        </p:nvSpPr>
        <p:spPr bwMode="auto">
          <a:xfrm>
            <a:off x="42672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extLst>
      <p:ext uri="{BB962C8B-B14F-4D97-AF65-F5344CB8AC3E}">
        <p14:creationId xmlns:p14="http://schemas.microsoft.com/office/powerpoint/2010/main" val="94977519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83192344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D29A4B82-739D-14E2-6726-8E8D0FEE34D4}"/>
              </a:ext>
            </a:extLst>
          </p:cNvPr>
          <p:cNvSpPr txBox="1">
            <a:spLocks noChangeArrowheads="1"/>
          </p:cNvSpPr>
          <p:nvPr/>
        </p:nvSpPr>
        <p:spPr bwMode="auto">
          <a:xfrm>
            <a:off x="8122920" y="1447800"/>
            <a:ext cx="338328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24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24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24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24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2 Cor. 11:14</a:t>
            </a:r>
          </a:p>
          <a:p>
            <a:pPr marL="514350" indent="-514350" eaLnBrk="1" hangingPunct="1">
              <a:spcBef>
                <a:spcPts val="0"/>
              </a:spcBef>
              <a:spcAft>
                <a:spcPts val="24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Rev. 13:3, 13, 15; 16:13-14</a:t>
            </a:r>
            <a:endParaRPr lang="en-US" sz="2800" kern="0" dirty="0">
              <a:effectLst>
                <a:outerShdw blurRad="38100" dist="38100" dir="2700000" algn="tl">
                  <a:srgbClr val="000000">
                    <a:alpha val="43137"/>
                  </a:srgbClr>
                </a:outerShdw>
              </a:effectLst>
            </a:endParaRPr>
          </a:p>
        </p:txBody>
      </p:sp>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609600" y="1447800"/>
            <a:ext cx="3749040" cy="4876800"/>
          </a:xfrm>
        </p:spPr>
        <p:txBody>
          <a:bodyPr/>
          <a:lstStyle/>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rPr>
              <a:t>Exod. 7</a:t>
            </a:r>
            <a:r>
              <a:rPr lang="en-US" sz="28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Luke 4:5</a:t>
            </a:r>
            <a:endParaRPr lang="en-US" sz="2600"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9200" y="2133600"/>
            <a:ext cx="2773600" cy="3200400"/>
          </a:xfrm>
          <a:prstGeom prst="rect">
            <a:avLst/>
          </a:prstGeom>
          <a:ln w="28575">
            <a:solidFill>
              <a:srgbClr val="FF0000"/>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p:cNvSpPr>
            <a:spLocks noGrp="1" noChangeArrowheads="1"/>
          </p:cNvSpPr>
          <p:nvPr>
            <p:ph type="body" idx="1"/>
          </p:nvPr>
        </p:nvSpPr>
        <p:spPr>
          <a:xfrm>
            <a:off x="60960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548B04C-BA6D-3C75-9B29-1F3DA783CA2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9E8256D5-0B04-28F6-5E59-CD89EAD35975}"/>
              </a:ext>
            </a:extLst>
          </p:cNvPr>
          <p:cNvSpPr txBox="1">
            <a:spLocks noChangeArrowheads="1"/>
          </p:cNvSpPr>
          <p:nvPr/>
        </p:nvSpPr>
        <p:spPr bwMode="auto">
          <a:xfrm>
            <a:off x="42672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AA499D-909E-4431-96CC-F43227F40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0787D6A1-3E96-426C-96CD-5F0F91836FA5}"/>
              </a:ext>
            </a:extLst>
          </p:cNvPr>
          <p:cNvSpPr txBox="1"/>
          <p:nvPr/>
        </p:nvSpPr>
        <p:spPr>
          <a:xfrm>
            <a:off x="609600" y="0"/>
            <a:ext cx="10972800" cy="5114221"/>
          </a:xfrm>
          <a:prstGeom prst="rect">
            <a:avLst/>
          </a:prstGeom>
          <a:noFill/>
        </p:spPr>
        <p:txBody>
          <a:bodyPr wrap="square">
            <a:spAutoFit/>
          </a:bodyPr>
          <a:lstStyle/>
          <a:p>
            <a:pPr marL="0" marR="0" algn="ctr" defTabSz="685800" eaLnBrk="0" hangingPunct="0">
              <a:lnSpc>
                <a:spcPct val="90000"/>
              </a:lnSpc>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Ezekiel 28:13, 15</a:t>
            </a:r>
          </a:p>
          <a:p>
            <a:pPr marL="0" marR="0" algn="just">
              <a:spcBef>
                <a:spcPts val="0"/>
              </a:spcBef>
              <a:spcAft>
                <a:spcPts val="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13</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They were prepared…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blameless in your ways From the day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Until unrighteousness was found in you. </a:t>
            </a:r>
          </a:p>
        </p:txBody>
      </p:sp>
    </p:spTree>
    <p:extLst>
      <p:ext uri="{BB962C8B-B14F-4D97-AF65-F5344CB8AC3E}">
        <p14:creationId xmlns:p14="http://schemas.microsoft.com/office/powerpoint/2010/main" val="2794414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ericpetersautos.com/wp-content/uploads/2014/11/Apollo-vs.-Rocky-pic.jpg"/>
          <p:cNvPicPr>
            <a:picLocks noChangeAspect="1" noChangeArrowheads="1"/>
          </p:cNvPicPr>
          <p:nvPr/>
        </p:nvPicPr>
        <p:blipFill>
          <a:blip r:embed="rId2" cstate="print"/>
          <a:srcRect/>
          <a:stretch>
            <a:fillRect/>
          </a:stretch>
        </p:blipFill>
        <p:spPr bwMode="auto">
          <a:xfrm>
            <a:off x="1273198" y="457200"/>
            <a:ext cx="9645604"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09800" y="228600"/>
            <a:ext cx="7772400" cy="1147527"/>
          </a:xfrm>
        </p:spPr>
        <p:txBody>
          <a:bodyPr/>
          <a:lstStyle/>
          <a:p>
            <a:pPr algn="ctr" eaLnBrk="1" hangingPunct="1"/>
            <a:r>
              <a:rPr lang="en-US" sz="3600" dirty="0">
                <a:effectLst>
                  <a:outerShdw blurRad="38100" dist="38100" dir="2700000" algn="tl">
                    <a:srgbClr val="000000">
                      <a:alpha val="43137"/>
                    </a:srgbClr>
                  </a:outerShdw>
                </a:effectLst>
              </a:rPr>
              <a:t>Refutation of Man’s Philosophies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1:1)</a:t>
            </a:r>
          </a:p>
        </p:txBody>
      </p:sp>
      <p:sp>
        <p:nvSpPr>
          <p:cNvPr id="17411" name="Rectangle 3"/>
          <p:cNvSpPr>
            <a:spLocks noGrp="1" noChangeArrowheads="1"/>
          </p:cNvSpPr>
          <p:nvPr>
            <p:ph idx="1"/>
          </p:nvPr>
        </p:nvSpPr>
        <p:spPr>
          <a:xfrm>
            <a:off x="1203960" y="1447801"/>
            <a:ext cx="9784080" cy="4460875"/>
          </a:xfrm>
        </p:spPr>
        <p:txBody>
          <a:bodyPr/>
          <a:lstStyle/>
          <a:p>
            <a:pPr eaLnBrk="1" hangingPunct="1">
              <a:spcBef>
                <a:spcPts val="0"/>
              </a:spcBef>
              <a:spcAft>
                <a:spcPts val="1800"/>
              </a:spcAft>
              <a:defRPr/>
            </a:pPr>
            <a:r>
              <a:rPr lang="en-US" sz="2800" dirty="0">
                <a:effectLst>
                  <a:outerShdw blurRad="38100" dist="38100" dir="2700000" algn="tl">
                    <a:srgbClr val="000000">
                      <a:alpha val="43137"/>
                    </a:srgbClr>
                  </a:outerShdw>
                </a:effectLst>
              </a:rPr>
              <a:t>Atheism – God created (Ps. 14:1)</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Pantheism – God is transcendent over creation</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Polytheism – One God created (Deut. 6:4; Isa 43:11; 44:6; 45:5) </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Materialism – Matter began</a:t>
            </a:r>
          </a:p>
          <a:p>
            <a:pPr eaLnBrk="1" hangingPunct="1">
              <a:spcBef>
                <a:spcPts val="0"/>
              </a:spcBef>
              <a:spcAft>
                <a:spcPts val="1800"/>
              </a:spcAft>
              <a:defRPr/>
            </a:pPr>
            <a:r>
              <a:rPr lang="en-US" sz="2800" b="1" u="sng" dirty="0">
                <a:solidFill>
                  <a:srgbClr val="FFFFCC"/>
                </a:solidFill>
                <a:effectLst>
                  <a:outerShdw blurRad="38100" dist="38100" dir="2700000" algn="tl">
                    <a:srgbClr val="000000">
                      <a:alpha val="43137"/>
                    </a:srgbClr>
                  </a:outerShdw>
                </a:effectLst>
              </a:rPr>
              <a:t>Dualism – God alone created (Ezek. 28:13, 15)</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Humanism – God rather than man created</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Naturalism – God created</a:t>
            </a:r>
          </a:p>
        </p:txBody>
      </p:sp>
      <p:sp>
        <p:nvSpPr>
          <p:cNvPr id="58372" name="Text Box 4"/>
          <p:cNvSpPr txBox="1">
            <a:spLocks noChangeArrowheads="1"/>
          </p:cNvSpPr>
          <p:nvPr/>
        </p:nvSpPr>
        <p:spPr bwMode="auto">
          <a:xfrm>
            <a:off x="4229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2" name="Picture 1">
            <a:extLst>
              <a:ext uri="{FF2B5EF4-FFF2-40B4-BE49-F238E27FC236}">
                <a16:creationId xmlns:a16="http://schemas.microsoft.com/office/drawing/2014/main" id="{D0C1241F-C3FC-45C5-8106-A85129BEAF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63200" y="152400"/>
            <a:ext cx="1290918" cy="1097280"/>
          </a:xfrm>
          <a:prstGeom prst="rect">
            <a:avLst/>
          </a:prstGeom>
          <a:ln>
            <a:solidFill>
              <a:schemeClr val="tx1"/>
            </a:solidFill>
          </a:ln>
        </p:spPr>
      </p:pic>
    </p:spTree>
    <p:extLst>
      <p:ext uri="{BB962C8B-B14F-4D97-AF65-F5344CB8AC3E}">
        <p14:creationId xmlns:p14="http://schemas.microsoft.com/office/powerpoint/2010/main" val="1232092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B7774E78-6F3A-41BB-BA5B-A7CAAFEC9A4E}"/>
              </a:ext>
            </a:extLst>
          </p:cNvPr>
          <p:cNvSpPr>
            <a:spLocks noGrp="1" noChangeArrowheads="1"/>
          </p:cNvSpPr>
          <p:nvPr>
            <p:ph type="body" idx="4294967295"/>
          </p:nvPr>
        </p:nvSpPr>
        <p:spPr>
          <a:xfrm>
            <a:off x="609600" y="1325564"/>
            <a:ext cx="10058400" cy="5227637"/>
          </a:xfrm>
        </p:spPr>
        <p:txBody>
          <a:bodyPr/>
          <a:lstStyle/>
          <a:p>
            <a:pPr marL="457200" lvl="1" indent="-454025">
              <a:lnSpc>
                <a:spcPct val="100000"/>
              </a:lnSpc>
              <a:spcBef>
                <a:spcPts val="0"/>
              </a:spcBef>
              <a:spcAft>
                <a:spcPts val="1800"/>
              </a:spcAft>
              <a:buClr>
                <a:srgbClr val="00FFFF"/>
              </a:buClr>
              <a:buSzPct val="100000"/>
              <a:defRPr/>
            </a:pPr>
            <a:r>
              <a:rPr lang="en-US" sz="3000" dirty="0">
                <a:effectLst>
                  <a:outerShdw blurRad="38100" dist="38100" dir="2700000" algn="tl">
                    <a:srgbClr val="000000">
                      <a:alpha val="43137"/>
                    </a:srgbClr>
                  </a:outerShdw>
                </a:effectLst>
              </a:rPr>
              <a:t>Initial eviction from heaven (Isa 14:12-15; Ezek 28:12-17)</a:t>
            </a:r>
          </a:p>
          <a:p>
            <a:pPr marL="457200" lvl="1" indent="-454025">
              <a:lnSpc>
                <a:spcPct val="100000"/>
              </a:lnSpc>
              <a:spcBef>
                <a:spcPts val="0"/>
              </a:spcBef>
              <a:spcAft>
                <a:spcPts val="1800"/>
              </a:spcAft>
              <a:buClr>
                <a:srgbClr val="00FFFF"/>
              </a:buClr>
              <a:buSzPct val="100000"/>
              <a:defRPr/>
            </a:pPr>
            <a:r>
              <a:rPr lang="en-US" sz="3000" dirty="0">
                <a:effectLst>
                  <a:outerShdw blurRad="38100" dist="38100" dir="2700000" algn="tl">
                    <a:srgbClr val="000000">
                      <a:alpha val="43137"/>
                    </a:srgbClr>
                  </a:outerShdw>
                </a:effectLst>
              </a:rPr>
              <a:t>Eden (Gen 3:15)</a:t>
            </a:r>
          </a:p>
          <a:p>
            <a:pPr marL="457200" lvl="1" indent="-454025">
              <a:lnSpc>
                <a:spcPct val="100000"/>
              </a:lnSpc>
              <a:spcBef>
                <a:spcPts val="0"/>
              </a:spcBef>
              <a:spcAft>
                <a:spcPts val="1800"/>
              </a:spcAft>
              <a:buClr>
                <a:srgbClr val="00FFFF"/>
              </a:buClr>
              <a:buSzPct val="100000"/>
              <a:defRPr/>
            </a:pPr>
            <a:r>
              <a:rPr lang="en-US" sz="3000" dirty="0">
                <a:effectLst>
                  <a:outerShdw blurRad="38100" dist="38100" dir="2700000" algn="tl">
                    <a:srgbClr val="000000">
                      <a:alpha val="43137"/>
                    </a:srgbClr>
                  </a:outerShdw>
                </a:effectLst>
              </a:rPr>
              <a:t>Pre-</a:t>
            </a:r>
            <a:r>
              <a:rPr lang="en-US" sz="3000" dirty="0" err="1">
                <a:effectLst>
                  <a:outerShdw blurRad="38100" dist="38100" dir="2700000" algn="tl">
                    <a:srgbClr val="000000">
                      <a:alpha val="43137"/>
                    </a:srgbClr>
                  </a:outerShdw>
                </a:effectLst>
              </a:rPr>
              <a:t>diluvian</a:t>
            </a:r>
            <a:r>
              <a:rPr lang="en-US" sz="3000" dirty="0">
                <a:effectLst>
                  <a:outerShdw blurRad="38100" dist="38100" dir="2700000" algn="tl">
                    <a:srgbClr val="000000">
                      <a:alpha val="43137"/>
                    </a:srgbClr>
                  </a:outerShdw>
                </a:effectLst>
              </a:rPr>
              <a:t> world (1 Pet 3:19-20)</a:t>
            </a:r>
          </a:p>
          <a:p>
            <a:pPr marL="457200" lvl="1" indent="-454025">
              <a:lnSpc>
                <a:spcPct val="100000"/>
              </a:lnSpc>
              <a:spcBef>
                <a:spcPts val="0"/>
              </a:spcBef>
              <a:spcAft>
                <a:spcPts val="1800"/>
              </a:spcAft>
              <a:buClr>
                <a:srgbClr val="00FFFF"/>
              </a:buClr>
              <a:buSzPct val="100000"/>
              <a:defRPr/>
            </a:pPr>
            <a:r>
              <a:rPr lang="en-US" sz="3000" dirty="0">
                <a:effectLst>
                  <a:outerShdw blurRad="38100" dist="38100" dir="2700000" algn="tl">
                    <a:srgbClr val="000000">
                      <a:alpha val="43137"/>
                    </a:srgbClr>
                  </a:outerShdw>
                </a:effectLst>
              </a:rPr>
              <a:t>Cross (John 12:31; 16:11; Col 2:15; Heb 2:14; 1 John 3:8)</a:t>
            </a:r>
          </a:p>
          <a:p>
            <a:pPr marL="457200" lvl="1" indent="-454025">
              <a:lnSpc>
                <a:spcPct val="100000"/>
              </a:lnSpc>
              <a:spcBef>
                <a:spcPts val="0"/>
              </a:spcBef>
              <a:spcAft>
                <a:spcPts val="1800"/>
              </a:spcAft>
              <a:buClr>
                <a:srgbClr val="00FFFF"/>
              </a:buClr>
              <a:buSzPct val="100000"/>
              <a:defRPr/>
            </a:pPr>
            <a:r>
              <a:rPr lang="en-US" sz="3000" dirty="0">
                <a:effectLst>
                  <a:outerShdw blurRad="38100" dist="38100" dir="2700000" algn="tl">
                    <a:srgbClr val="000000">
                      <a:alpha val="43137"/>
                    </a:srgbClr>
                  </a:outerShdw>
                </a:effectLst>
              </a:rPr>
              <a:t>Mid point of the Tribulation (Rev 12:9)</a:t>
            </a:r>
          </a:p>
          <a:p>
            <a:pPr marL="457200" lvl="1" indent="-454025">
              <a:lnSpc>
                <a:spcPct val="100000"/>
              </a:lnSpc>
              <a:spcBef>
                <a:spcPts val="0"/>
              </a:spcBef>
              <a:spcAft>
                <a:spcPts val="1800"/>
              </a:spcAft>
              <a:buClr>
                <a:srgbClr val="00FFFF"/>
              </a:buClr>
              <a:buSzPct val="100000"/>
              <a:defRPr/>
            </a:pPr>
            <a:r>
              <a:rPr lang="en-US" sz="3000" dirty="0">
                <a:effectLst>
                  <a:outerShdw blurRad="38100" dist="38100" dir="2700000" algn="tl">
                    <a:srgbClr val="000000">
                      <a:alpha val="43137"/>
                    </a:srgbClr>
                  </a:outerShdw>
                </a:effectLst>
              </a:rPr>
              <a:t>Beginning of millennium (Rev 20:2-3)</a:t>
            </a:r>
          </a:p>
          <a:p>
            <a:pPr marL="457200" lvl="1" indent="-454025">
              <a:lnSpc>
                <a:spcPct val="100000"/>
              </a:lnSpc>
              <a:spcBef>
                <a:spcPts val="0"/>
              </a:spcBef>
              <a:spcAft>
                <a:spcPts val="1800"/>
              </a:spcAft>
              <a:buClr>
                <a:srgbClr val="00FFFF"/>
              </a:buClr>
              <a:buSzPct val="100000"/>
              <a:defRPr/>
            </a:pPr>
            <a:r>
              <a:rPr lang="en-US" sz="3000" dirty="0">
                <a:effectLst>
                  <a:outerShdw blurRad="38100" dist="38100" dir="2700000" algn="tl">
                    <a:srgbClr val="000000">
                      <a:alpha val="43137"/>
                    </a:srgbClr>
                  </a:outerShdw>
                </a:effectLst>
              </a:rPr>
              <a:t>End of millennium (Rev 20:10)</a:t>
            </a:r>
          </a:p>
        </p:txBody>
      </p:sp>
      <p:pic>
        <p:nvPicPr>
          <p:cNvPr id="47107" name="Picture 4">
            <a:extLst>
              <a:ext uri="{FF2B5EF4-FFF2-40B4-BE49-F238E27FC236}">
                <a16:creationId xmlns:a16="http://schemas.microsoft.com/office/drawing/2014/main" id="{ED3568EC-6C27-4A0B-A1CD-705A0DE67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9647" y="3962400"/>
            <a:ext cx="137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59ADDC8-F772-454F-9B93-5B498C01320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Satan’s Progressive Defeat</a:t>
            </a:r>
          </a:p>
        </p:txBody>
      </p:sp>
      <p:pic>
        <p:nvPicPr>
          <p:cNvPr id="2" name="Picture 5">
            <a:extLst>
              <a:ext uri="{FF2B5EF4-FFF2-40B4-BE49-F238E27FC236}">
                <a16:creationId xmlns:a16="http://schemas.microsoft.com/office/drawing/2014/main" id="{AAB7399E-E6E9-79AB-36BC-31306A7E5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32F3ADBD-21BF-C173-8CD9-CDAC2D9CA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Prophecy’s fulfillment (10)</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Magicians’ defeat (11)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Pharaoh’s hardening (12)</a:t>
            </a:r>
          </a:p>
          <a:p>
            <a:pPr marL="457200" lvl="2" indent="-457200" eaLnBrk="1" hangingPunct="1">
              <a:spcBef>
                <a:spcPts val="0"/>
              </a:spcBef>
              <a:spcAft>
                <a:spcPts val="2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Obedience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5611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rPr>
              <a:t>4:21. I will harden his heart. </a:t>
            </a:r>
            <a:r>
              <a:rPr lang="en-US" sz="31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2019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31859688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9" y="1752600"/>
            <a:ext cx="7543801" cy="3581400"/>
          </a:xfrm>
        </p:spPr>
        <p:txBody>
          <a:bodyPr/>
          <a:lstStyle/>
          <a:p>
            <a:pPr>
              <a:spcBef>
                <a:spcPts val="0"/>
              </a:spcBef>
              <a:spcAft>
                <a:spcPts val="1800"/>
              </a:spcAft>
              <a:defRPr/>
            </a:pPr>
            <a:r>
              <a:rPr lang="en-US"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a:spcBef>
                <a:spcPts val="0"/>
              </a:spcBef>
              <a:spcAft>
                <a:spcPts val="1800"/>
              </a:spcAft>
              <a:defRPr/>
            </a:pPr>
            <a:r>
              <a:rPr lang="en-US"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a:spcBef>
                <a:spcPts val="0"/>
              </a:spcBef>
              <a:spcAft>
                <a:spcPts val="1800"/>
              </a:spcAft>
              <a:defRPr/>
            </a:pPr>
            <a:r>
              <a:rPr lang="en-US"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dirty="0" err="1">
                <a:latin typeface="Calibri" panose="020F0502020204030204" pitchFamily="34" charset="0"/>
                <a:ea typeface="Calibri" panose="020F0502020204030204" pitchFamily="34" charset="0"/>
                <a:cs typeface="Calibri" panose="020F0502020204030204" pitchFamily="34" charset="0"/>
              </a:rPr>
              <a:t>Exod</a:t>
            </a:r>
            <a:r>
              <a:rPr lang="en-US"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220326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5486400"/>
          </a:xfrm>
        </p:spPr>
        <p:txBody>
          <a:bodyPr/>
          <a:lstStyle/>
          <a:p>
            <a:pPr marL="0" indent="0" algn="ctr" defTabSz="685800">
              <a:spcBef>
                <a:spcPts val="0"/>
              </a:spcBef>
              <a:spcAft>
                <a:spcPts val="900"/>
              </a:spcAft>
              <a:buNone/>
              <a:defRPr/>
            </a:pPr>
            <a:r>
              <a:rPr lang="en-US" sz="4000" kern="1200" dirty="0">
                <a:solidFill>
                  <a:schemeClr val="tx2"/>
                </a:solidFill>
                <a:ea typeface="+mj-ea"/>
                <a:cs typeface="Calibri" panose="020F0502020204030204" pitchFamily="34" charset="0"/>
              </a:rPr>
              <a:t>Genesis 6:1-3</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sz="3600" dirty="0">
                <a:effectLst/>
                <a:latin typeface="Calibri" panose="020F0502020204030204" pitchFamily="34" charset="0"/>
                <a:cs typeface="Calibri" panose="020F0502020204030204" pitchFamily="34" charset="0"/>
              </a:rPr>
              <a:t>, </a:t>
            </a:r>
            <a:r>
              <a:rPr lang="en-US" sz="3600" baseline="30000" dirty="0">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600" baseline="30000" dirty="0">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said,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Spirit shall not strive with man forever</a:t>
            </a:r>
            <a:r>
              <a:rPr lang="en-US" sz="3600" dirty="0">
                <a:effectLst>
                  <a:outerShdw blurRad="38100" dist="38100" dir="2700000" algn="tl">
                    <a:srgbClr val="000000">
                      <a:alpha val="43137"/>
                    </a:srgbClr>
                  </a:outerShdw>
                </a:effectLst>
                <a:cs typeface="Calibri" panose="020F0502020204030204" pitchFamily="34" charset="0"/>
              </a:rPr>
              <a:t>, because he also is flesh; nevertheless his days shall be one hundred and twenty years.”</a:t>
            </a:r>
          </a:p>
        </p:txBody>
      </p:sp>
    </p:spTree>
    <p:extLst>
      <p:ext uri="{BB962C8B-B14F-4D97-AF65-F5344CB8AC3E}">
        <p14:creationId xmlns:p14="http://schemas.microsoft.com/office/powerpoint/2010/main" val="51569330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47536"/>
          </a:xfrm>
          <a:prstGeom prst="rect">
            <a:avLst/>
          </a:prstGeom>
        </p:spPr>
        <p:txBody>
          <a:bodyPr wrap="square">
            <a:spAutoFit/>
          </a:bodyPr>
          <a:lstStyle/>
          <a:p>
            <a:pPr algn="ctr" defTabSz="685800">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men who suppress the truth in unrighteousness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870091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641209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0102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143575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464806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BOILS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:8-12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 Instructs Moses &amp; Aaron (8-9)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  Obey (10-12)</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336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a:effectLst>
                  <a:outerShdw blurRad="38100" dist="38100" dir="2700000" algn="tl">
                    <a:srgbClr val="000000">
                      <a:alpha val="43137"/>
                    </a:srgbClr>
                  </a:outerShdw>
                </a:effectLst>
                <a:latin typeface="Calibri" panose="020F0502020204030204" pitchFamily="34" charset="0"/>
              </a:rPr>
              <a:t>24</a:t>
            </a:r>
            <a:r>
              <a:rPr lang="en-US" sz="3600" u="none" strike="noStrike">
                <a:effectLst>
                  <a:outerShdw blurRad="38100" dist="38100" dir="2700000" algn="tl">
                    <a:srgbClr val="000000">
                      <a:alpha val="43137"/>
                    </a:srgbClr>
                  </a:outerShdw>
                </a:effectLst>
                <a:latin typeface="Calibri" panose="020F0502020204030204" pitchFamily="34" charset="0"/>
              </a:rPr>
              <a:t> </a:t>
            </a:r>
            <a:r>
              <a:rPr lang="en-US" sz="360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BOILS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:8-12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 Instructs Moses &amp; Aaron (8-9)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  Obey (10-12)</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5619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BOILS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9</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:8-12</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690043"/>
            <a:ext cx="8743443"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God Instructs Moses &amp; Aaron (8-9)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  Obey (10-12)</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8702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Symbol (8)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Meaning (9)</a:t>
            </a:r>
          </a:p>
          <a:p>
            <a:pPr marL="457200" lvl="2" indent="-457200" eaLnBrk="1" hangingPunct="1">
              <a:spcBef>
                <a:spcPts val="0"/>
              </a:spcBef>
              <a:spcAft>
                <a:spcPts val="2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8279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Symbol (8)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Meaning (9)</a:t>
            </a:r>
          </a:p>
          <a:p>
            <a:pPr marL="457200" lvl="2" indent="-457200" eaLnBrk="1" hangingPunct="1">
              <a:spcBef>
                <a:spcPts val="0"/>
              </a:spcBef>
              <a:spcAft>
                <a:spcPts val="20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God’s Instructions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6421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1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14143</TotalTime>
  <Words>2760</Words>
  <Application>Microsoft Office PowerPoint</Application>
  <PresentationFormat>Widescreen</PresentationFormat>
  <Paragraphs>400</Paragraphs>
  <Slides>56</Slides>
  <Notes>7</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Azure</vt:lpstr>
      <vt:lpstr>PowerPoint Presentation</vt:lpstr>
      <vt:lpstr>EXODUS STRUCTURE/OUTLINE</vt:lpstr>
      <vt:lpstr>REDEMPTION (1:1–12:30)</vt:lpstr>
      <vt:lpstr>TEN PLAGUES REDEMPTION (7:14–12:30)</vt:lpstr>
      <vt:lpstr>PowerPoint Presentation</vt:lpstr>
      <vt:lpstr>BOILS Exodus 9:8-12</vt:lpstr>
      <vt:lpstr>BOILS Exodus 9:8-12</vt:lpstr>
      <vt:lpstr>I. Exodus 9:8-9 God’s Instructions</vt:lpstr>
      <vt:lpstr>I. Exodus 9:8-9 God’s Instructions</vt:lpstr>
      <vt:lpstr>I. Exodus 9:8-9 God’s Instructions</vt:lpstr>
      <vt:lpstr>PowerPoint Presentation</vt:lpstr>
      <vt:lpstr>Ultimate Exodus  (Rev 11:15)</vt:lpstr>
      <vt:lpstr>Satan as Ruler of this World</vt:lpstr>
      <vt:lpstr>Names &amp; Titles Demonstrating Satan’s Post-Fall, Earthly Authority  (Job 1:7; 2:2; Luke 4:5-8; Rom. 8:19-22)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BOILS Exodus 9:8-12</vt:lpstr>
      <vt:lpstr>II. Exodus 9:10-12 Moses’ &amp; Aaron’s Obedience</vt:lpstr>
      <vt:lpstr>II. Exodus 9:10-12 Moses’ &amp; Aaron’s Obedience</vt:lpstr>
      <vt:lpstr>PowerPoint Presentation</vt:lpstr>
      <vt:lpstr>PowerPoint Presentation</vt:lpstr>
      <vt:lpstr>PowerPoint Presentation</vt:lpstr>
      <vt:lpstr>PowerPoint Presentation</vt:lpstr>
      <vt:lpstr>PowerPoint Presentation</vt:lpstr>
      <vt:lpstr>Areas of Systematic Theology</vt:lpstr>
      <vt:lpstr>II. Exodus 9:10-12 Moses’ &amp; Aaron’s Obedience</vt:lpstr>
      <vt:lpstr>TEN PLAGUES REDEMPTION (7:14–12:30)</vt:lpstr>
      <vt:lpstr>PowerPoint Presentation</vt:lpstr>
      <vt:lpstr>Satanic/Demonic Miracles</vt:lpstr>
      <vt:lpstr>PowerPoint Presentation</vt:lpstr>
      <vt:lpstr>PowerPoint Presentation</vt:lpstr>
      <vt:lpstr>Refutation of Man’s Philosophies  (Gen 1:1)</vt:lpstr>
      <vt:lpstr>PowerPoint Presentation</vt:lpstr>
      <vt:lpstr>II. Exodus 9:10-12 Moses’ &amp; Aaron’s Obedience</vt:lpstr>
      <vt:lpstr>PowerPoint Presentation</vt:lpstr>
      <vt:lpstr>Charles Ryrie Ryrie Study Bible, page 96</vt:lpstr>
      <vt:lpstr>GOD HARDENING PHARAOH'S HEART</vt:lpstr>
      <vt:lpstr>PowerPoint Presentation</vt:lpstr>
      <vt:lpstr>PowerPoint Presentation</vt:lpstr>
      <vt:lpstr>PowerPoint Presentation</vt:lpstr>
      <vt:lpstr>PowerPoint Presentation</vt:lpstr>
      <vt:lpstr>PowerPoint Presentation</vt:lpstr>
      <vt:lpstr>PowerPoint Presentation</vt:lpstr>
      <vt:lpstr>Conclusion</vt:lpstr>
      <vt:lpstr>BOILS Exodus 9:8-12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032 Exodus 9v8-v</dc:title>
  <dc:subject>Exodus</dc:subject>
  <dc:creator>A. Woods</dc:creator>
  <dc:description>Modified by Jim McGowan</dc:description>
  <cp:lastModifiedBy>awoods@slbc.org</cp:lastModifiedBy>
  <cp:revision>1590</cp:revision>
  <cp:lastPrinted>2025-11-07T19:10:39Z</cp:lastPrinted>
  <dcterms:created xsi:type="dcterms:W3CDTF">2009-03-17T12:21:13Z</dcterms:created>
  <dcterms:modified xsi:type="dcterms:W3CDTF">2026-01-31T21:26:28Z</dcterms:modified>
</cp:coreProperties>
</file>