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7044" r:id="rId2"/>
    <p:sldId id="7045" r:id="rId3"/>
    <p:sldId id="7046" r:id="rId4"/>
    <p:sldId id="7047" r:id="rId5"/>
    <p:sldId id="7048" r:id="rId6"/>
    <p:sldId id="6999" r:id="rId7"/>
    <p:sldId id="7000" r:id="rId8"/>
    <p:sldId id="7024" r:id="rId9"/>
    <p:sldId id="7049" r:id="rId10"/>
    <p:sldId id="7050" r:id="rId11"/>
    <p:sldId id="7051" r:id="rId12"/>
    <p:sldId id="7056" r:id="rId13"/>
    <p:sldId id="7057" r:id="rId14"/>
    <p:sldId id="7081" r:id="rId15"/>
    <p:sldId id="7032" r:id="rId16"/>
    <p:sldId id="7035" r:id="rId17"/>
    <p:sldId id="7033" r:id="rId18"/>
    <p:sldId id="7088" r:id="rId19"/>
    <p:sldId id="7038" r:id="rId20"/>
    <p:sldId id="7089" r:id="rId21"/>
    <p:sldId id="7030" r:id="rId22"/>
    <p:sldId id="7034" r:id="rId23"/>
    <p:sldId id="6980" r:id="rId24"/>
    <p:sldId id="7040" r:id="rId25"/>
    <p:sldId id="7041" r:id="rId26"/>
    <p:sldId id="7090" r:id="rId27"/>
    <p:sldId id="7091" r:id="rId28"/>
    <p:sldId id="7092" r:id="rId29"/>
    <p:sldId id="7093" r:id="rId30"/>
    <p:sldId id="7043" r:id="rId31"/>
    <p:sldId id="7039" r:id="rId32"/>
    <p:sldId id="7094" r:id="rId33"/>
    <p:sldId id="7095" r:id="rId34"/>
    <p:sldId id="7096" r:id="rId35"/>
    <p:sldId id="7105" r:id="rId36"/>
    <p:sldId id="7106" r:id="rId37"/>
    <p:sldId id="7097" r:id="rId38"/>
    <p:sldId id="7107" r:id="rId39"/>
    <p:sldId id="7098" r:id="rId40"/>
    <p:sldId id="7099" r:id="rId41"/>
    <p:sldId id="6787" r:id="rId42"/>
    <p:sldId id="7100" r:id="rId43"/>
    <p:sldId id="7101" r:id="rId44"/>
    <p:sldId id="7108" r:id="rId45"/>
    <p:sldId id="7109" r:id="rId46"/>
    <p:sldId id="7110" r:id="rId47"/>
    <p:sldId id="7102" r:id="rId48"/>
    <p:sldId id="7103" r:id="rId49"/>
    <p:sldId id="7104" r:id="rId50"/>
    <p:sldId id="6956" r:id="rId51"/>
    <p:sldId id="7111" r:id="rId5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118" d="100"/>
          <a:sy n="118" d="100"/>
        </p:scale>
        <p:origin x="11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023 - 5v6-32 </a:t>
            </a:r>
          </a:p>
          <a:p>
            <a:pPr>
              <a:defRPr/>
            </a:pPr>
            <a:r>
              <a:rPr lang="en-US" sz="1600" dirty="0"/>
              <a:t>01-24-2021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1/19/2026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28</a:t>
            </a:fld>
            <a:endParaRPr lang="en-US" altLang="en-US" dirty="0"/>
          </a:p>
        </p:txBody>
      </p:sp>
    </p:spTree>
    <p:extLst>
      <p:ext uri="{BB962C8B-B14F-4D97-AF65-F5344CB8AC3E}">
        <p14:creationId xmlns:p14="http://schemas.microsoft.com/office/powerpoint/2010/main" val="419406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282466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183057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40</a:t>
            </a:fld>
            <a:endParaRPr lang="en-US" altLang="en-US" dirty="0"/>
          </a:p>
        </p:txBody>
      </p:sp>
    </p:spTree>
    <p:extLst>
      <p:ext uri="{BB962C8B-B14F-4D97-AF65-F5344CB8AC3E}">
        <p14:creationId xmlns:p14="http://schemas.microsoft.com/office/powerpoint/2010/main" val="236489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dirty="0"/>
          </a:p>
        </p:txBody>
      </p:sp>
    </p:spTree>
    <p:extLst>
      <p:ext uri="{BB962C8B-B14F-4D97-AF65-F5344CB8AC3E}">
        <p14:creationId xmlns:p14="http://schemas.microsoft.com/office/powerpoint/2010/main" val="188018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46</a:t>
            </a:fld>
            <a:endParaRPr lang="en-US" altLang="en-US" dirty="0"/>
          </a:p>
        </p:txBody>
      </p:sp>
    </p:spTree>
    <p:extLst>
      <p:ext uri="{BB962C8B-B14F-4D97-AF65-F5344CB8AC3E}">
        <p14:creationId xmlns:p14="http://schemas.microsoft.com/office/powerpoint/2010/main" val="164408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50</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Génesis 4</a:t>
            </a:r>
          </a:p>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El Primer Asesinato y la Continuación de la Promesa Mesiánica </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396" y="1966546"/>
            <a:ext cx="6705600" cy="3519854"/>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1349001" y="4953000"/>
            <a:ext cx="6445995" cy="400110"/>
          </a:xfrm>
          <a:prstGeom prst="rect">
            <a:avLst/>
          </a:prstGeom>
          <a:noFill/>
        </p:spPr>
        <p:txBody>
          <a:bodyPr wrap="none" rtlCol="0">
            <a:spAutoFit/>
          </a:bodyPr>
          <a:lstStyle/>
          <a:p>
            <a:r>
              <a:rPr lang="en-US" sz="2000" dirty="0">
                <a:solidFill>
                  <a:schemeClr val="tx1">
                    <a:lumMod val="75000"/>
                  </a:schemeClr>
                </a:solidFill>
                <a:latin typeface="Century Gothic" panose="020B0502020202020204" pitchFamily="34" charset="0"/>
              </a:rPr>
              <a:t>el libro de los orígenes         |   por  dr. andy woods</a:t>
            </a:r>
            <a:endParaRPr lang="es-CO" sz="20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4" name="Picture 3">
            <a:extLst>
              <a:ext uri="{FF2B5EF4-FFF2-40B4-BE49-F238E27FC236}">
                <a16:creationId xmlns:a16="http://schemas.microsoft.com/office/drawing/2014/main" id="{F9ACE9DE-9A1A-AE04-59FC-97647252F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99588"/>
            <a:ext cx="4004278" cy="2858823"/>
          </a:xfrm>
          <a:prstGeom prst="rect">
            <a:avLst/>
          </a:prstGeom>
        </p:spPr>
      </p:pic>
    </p:spTree>
    <p:extLst>
      <p:ext uri="{BB962C8B-B14F-4D97-AF65-F5344CB8AC3E}">
        <p14:creationId xmlns:p14="http://schemas.microsoft.com/office/powerpoint/2010/main" val="421412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46E54E42-A230-2D34-5630-49AF3F214282}"/>
              </a:ext>
            </a:extLst>
          </p:cNvPr>
          <p:cNvPicPr>
            <a:picLocks noChangeAspect="1"/>
          </p:cNvPicPr>
          <p:nvPr/>
        </p:nvPicPr>
        <p:blipFill>
          <a:blip r:embed="rId2"/>
          <a:stretch>
            <a:fillRect/>
          </a:stretch>
        </p:blipFill>
        <p:spPr>
          <a:xfrm>
            <a:off x="5105400" y="2106718"/>
            <a:ext cx="3699005" cy="2644563"/>
          </a:xfrm>
          <a:prstGeom prst="rect">
            <a:avLst/>
          </a:prstGeom>
        </p:spPr>
      </p:pic>
    </p:spTree>
    <p:extLst>
      <p:ext uri="{BB962C8B-B14F-4D97-AF65-F5344CB8AC3E}">
        <p14:creationId xmlns:p14="http://schemas.microsoft.com/office/powerpoint/2010/main" val="120687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81000" y="238716"/>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Las largas edades de los patriarcas al momento de su muerte indican condiciones antediluvianas</a:t>
            </a:r>
          </a:p>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repetición de "y murió" muestra la realidad de la maldición</a:t>
            </a:r>
            <a:r>
              <a:rPr lang="en-US" dirty="0">
                <a:effectLst>
                  <a:outerShdw blurRad="38100" dist="38100" dir="2700000" algn="tl">
                    <a:srgbClr val="000000">
                      <a:alpha val="43137"/>
                    </a:srgbClr>
                  </a:outerShdw>
                </a:effectLst>
              </a:rPr>
              <a:t> (Gén 2:17; 3:19)</a:t>
            </a:r>
          </a:p>
          <a:p>
            <a:pPr marL="457200" lvl="2" indent="-457200" eaLnBrk="1" hangingPunct="1">
              <a:spcBef>
                <a:spcPts val="0"/>
              </a:spcBef>
              <a:spcAft>
                <a:spcPts val="3000"/>
              </a:spcAft>
              <a:buClr>
                <a:srgbClr val="CC66FF"/>
              </a:buClr>
              <a:buSzPct val="100000"/>
              <a:buFont typeface="+mj-lt"/>
              <a:buAutoNum type="alphaUcPeriod" startAt="4"/>
              <a:defRPr/>
            </a:pPr>
            <a:r>
              <a:rPr lang="es-CO" b="1" u="sng" dirty="0">
                <a:solidFill>
                  <a:srgbClr val="FFFFCC"/>
                </a:solidFill>
                <a:effectLst>
                  <a:outerShdw blurRad="38100" dist="38100" dir="2700000" algn="tl">
                    <a:srgbClr val="000000">
                      <a:alpha val="43137"/>
                    </a:srgbClr>
                  </a:outerShdw>
                </a:effectLst>
              </a:rPr>
              <a:t>La monotonía permite una memorización fácil e inmediatamente llama la atención sobre las desviaciones</a:t>
            </a:r>
            <a:endParaRPr lang="en-US" b="1" u="sng" dirty="0">
              <a:solidFill>
                <a:srgbClr val="FFFFCC"/>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E123FF2D-298B-8C50-55B5-0F1F11758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88413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F8DFA-07FF-9FE9-4B63-D44DCDCE8AFC}"/>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B23D923C-25B9-7429-6C35-0D5798069FDA}"/>
              </a:ext>
            </a:extLst>
          </p:cNvPr>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6BD9D902-A88F-C892-A904-83CAC7423C8D}"/>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C0C98C9A-03B0-4F95-774E-36D0903B7E98}"/>
              </a:ext>
            </a:extLst>
          </p:cNvPr>
          <p:cNvPicPr>
            <a:picLocks noChangeAspect="1"/>
          </p:cNvPicPr>
          <p:nvPr/>
        </p:nvPicPr>
        <p:blipFill>
          <a:blip r:embed="rId2"/>
          <a:stretch>
            <a:fillRect/>
          </a:stretch>
        </p:blipFill>
        <p:spPr>
          <a:xfrm>
            <a:off x="5105400" y="2106718"/>
            <a:ext cx="3699005" cy="2644563"/>
          </a:xfrm>
          <a:prstGeom prst="rect">
            <a:avLst/>
          </a:prstGeom>
        </p:spPr>
      </p:pic>
    </p:spTree>
    <p:extLst>
      <p:ext uri="{BB962C8B-B14F-4D97-AF65-F5344CB8AC3E}">
        <p14:creationId xmlns:p14="http://schemas.microsoft.com/office/powerpoint/2010/main" val="333516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56380DB8-95DE-386D-C537-16AD5F94D68B}"/>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366042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4B040-2343-3052-B540-ED616E386B52}"/>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F4865328-BAD5-457A-423B-D1C27CCE64CD}"/>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51A6B0BC-A77C-F1D7-B70C-88FF4919879D}"/>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b="1" u="sng" dirty="0">
                <a:solidFill>
                  <a:srgbClr val="FFFFCC"/>
                </a:solidFill>
              </a:rPr>
              <a:t>El traslado de Enoc al cielo </a:t>
            </a:r>
            <a:r>
              <a:rPr lang="en-US" b="1" u="sng" dirty="0">
                <a:solidFill>
                  <a:srgbClr val="FFFFCC"/>
                </a:solidFill>
              </a:rPr>
              <a:t>(5:24)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7B403A09-0D64-0517-F5C8-6F2E5EBB31EC}"/>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73875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837C1-AA7B-DF45-3918-E8A272A61B20}"/>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24CAC923-F8B5-346D-97BF-7A843CD1B6F1}"/>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41554CB1-925B-CBA4-7D98-7ADAB23EF7F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70ED93B8-12BA-3531-AD14-2E9E1D94F8AC}"/>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428735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21470-358A-E24E-0387-A224217A5C39}"/>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46FF0510-702F-718C-C774-1F1E8165E177}"/>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51183479-CAFF-F7C0-AE63-B1E7E15CBA99}"/>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b="1" u="sng" dirty="0">
                <a:solidFill>
                  <a:srgbClr val="FFFFCC"/>
                </a:solidFill>
              </a:rPr>
              <a:t>Significado del nombre de Matusalén </a:t>
            </a:r>
            <a:r>
              <a:rPr lang="en-US" b="1" u="sng" dirty="0">
                <a:solidFill>
                  <a:srgbClr val="FFFFCC"/>
                </a:solidFill>
              </a:rPr>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3" name="Picture 2">
            <a:extLst>
              <a:ext uri="{FF2B5EF4-FFF2-40B4-BE49-F238E27FC236}">
                <a16:creationId xmlns:a16="http://schemas.microsoft.com/office/drawing/2014/main" id="{69A40A70-4B2E-A6AC-5210-B2842D6E7F1F}"/>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176424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28600" y="1447800"/>
            <a:ext cx="8803460" cy="48768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En hebreo, Matusalén puede significar 'hombre de lanza, o más probablemente </a:t>
            </a:r>
            <a:r>
              <a:rPr lang="es-CO" b="1" u="sng" dirty="0">
                <a:solidFill>
                  <a:srgbClr val="FFFFCC"/>
                </a:solidFill>
                <a:effectLst>
                  <a:outerShdw blurRad="38100" dist="38100" dir="2700000" algn="tl">
                    <a:srgbClr val="000000">
                      <a:alpha val="43137"/>
                    </a:srgbClr>
                  </a:outerShdw>
                </a:effectLst>
              </a:rPr>
              <a:t>'cuando muera, será enviado'</a:t>
            </a:r>
            <a:r>
              <a:rPr lang="es-CO" dirty="0">
                <a:effectLst>
                  <a:outerShdw blurRad="38100" dist="38100" dir="2700000" algn="tl">
                    <a:srgbClr val="000000">
                      <a:alpha val="43137"/>
                    </a:srgbClr>
                  </a:outerShdw>
                </a:effectLst>
              </a:rPr>
              <a:t>. Si esto es cierto, su nombre le fue dado proféticamente. 'Será enviado' fue una profecía del Diluvio, ya que el padre de Matusalén, que también ejercía como profeta según Judas 14–15, le dio ese nombre. De hecho, según la cronología del Génesis, el mismo año en que murió Matusalén fue cuando llegó el Diluvio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3" name="Picture 2">
            <a:extLst>
              <a:ext uri="{FF2B5EF4-FFF2-40B4-BE49-F238E27FC236}">
                <a16:creationId xmlns:a16="http://schemas.microsoft.com/office/drawing/2014/main" id="{E7C602CD-5B9F-5D92-6AA5-999398AB85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76201"/>
            <a:ext cx="1564460" cy="1116934"/>
          </a:xfrm>
          <a:prstGeom prst="rect">
            <a:avLst/>
          </a:prstGeom>
        </p:spPr>
      </p:pic>
    </p:spTree>
    <p:extLst>
      <p:ext uri="{BB962C8B-B14F-4D97-AF65-F5344CB8AC3E}">
        <p14:creationId xmlns:p14="http://schemas.microsoft.com/office/powerpoint/2010/main" val="2485737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AED75-DEE2-73CF-421D-91257123293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0F95DB87-EEE6-F400-02FC-E623234F4E18}"/>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91EDBB12-566C-0E77-A4D1-95875896F2E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9C831082-55B5-F65A-337D-9B0FAAAD3E72}"/>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126541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ESTRUCTURA DE GÉNESIS</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051">
            <a:extLst>
              <a:ext uri="{FF2B5EF4-FFF2-40B4-BE49-F238E27FC236}">
                <a16:creationId xmlns:a16="http://schemas.microsoft.com/office/drawing/2014/main" id="{0389B6FF-46AB-77AF-6E6B-6C6F0DEB78E5}"/>
              </a:ext>
            </a:extLst>
          </p:cNvPr>
          <p:cNvSpPr txBox="1">
            <a:spLocks noChangeArrowheads="1"/>
          </p:cNvSpPr>
          <p:nvPr/>
        </p:nvSpPr>
        <p:spPr bwMode="auto">
          <a:xfrm>
            <a:off x="990600" y="1600200"/>
            <a:ext cx="8153400" cy="19558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b="1" u="sng" kern="0" dirty="0">
                <a:solidFill>
                  <a:srgbClr val="FFFFCC"/>
                </a:solidFill>
              </a:rPr>
              <a:t>Orígen de la raza humana (Gén. 1</a:t>
            </a:r>
            <a:r>
              <a:rPr lang="en-US" b="1" u="sng" kern="0" dirty="0">
                <a:solidFill>
                  <a:srgbClr val="FFFFCC"/>
                </a:solidFill>
                <a:cs typeface="Calibri" panose="020F0502020204030204" pitchFamily="34" charset="0"/>
              </a:rPr>
              <a:t>‒11)</a:t>
            </a:r>
            <a:endParaRPr lang="en-US" b="1" u="sng" kern="0" dirty="0">
              <a:solidFill>
                <a:srgbClr val="FFFFCC"/>
              </a:solidFill>
            </a:endParaRPr>
          </a:p>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kern="0" dirty="0"/>
              <a:t>Orígen de la raza hebrea (Gén. 12</a:t>
            </a:r>
            <a:r>
              <a:rPr lang="en-US" kern="0" dirty="0">
                <a:cs typeface="Calibri" panose="020F0502020204030204" pitchFamily="34" charset="0"/>
              </a:rPr>
              <a:t>‒50)</a:t>
            </a:r>
            <a:endParaRPr lang="en-US" kern="0" dirty="0"/>
          </a:p>
        </p:txBody>
      </p:sp>
    </p:spTree>
    <p:extLst>
      <p:ext uri="{BB962C8B-B14F-4D97-AF65-F5344CB8AC3E}">
        <p14:creationId xmlns:p14="http://schemas.microsoft.com/office/powerpoint/2010/main" val="124812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5:28-31</a:t>
            </a:r>
          </a:p>
        </p:txBody>
      </p:sp>
      <p:sp>
        <p:nvSpPr>
          <p:cNvPr id="124931" name="Rectangle 3"/>
          <p:cNvSpPr>
            <a:spLocks noGrp="1" noChangeArrowheads="1"/>
          </p:cNvSpPr>
          <p:nvPr>
            <p:ph type="body" idx="1"/>
          </p:nvPr>
        </p:nvSpPr>
        <p:spPr>
          <a:xfrm>
            <a:off x="914400" y="1600200"/>
            <a:ext cx="7315200" cy="4976706"/>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 Guerrero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595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de años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777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2" name="Picture 1">
            <a:extLst>
              <a:ext uri="{FF2B5EF4-FFF2-40B4-BE49-F238E27FC236}">
                <a16:creationId xmlns:a16="http://schemas.microsoft.com/office/drawing/2014/main" id="{74947307-864C-B608-9E5F-1549D1645529}"/>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366784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7D88-D33D-CDE8-9E74-8976933D2E2F}"/>
              </a:ext>
            </a:extLst>
          </p:cNvPr>
          <p:cNvPicPr>
            <a:picLocks noChangeAspect="1"/>
          </p:cNvPicPr>
          <p:nvPr/>
        </p:nvPicPr>
        <p:blipFill>
          <a:blip r:embed="rId2"/>
          <a:stretch>
            <a:fillRect/>
          </a:stretch>
        </p:blipFill>
        <p:spPr>
          <a:xfrm>
            <a:off x="797021" y="629274"/>
            <a:ext cx="7549957" cy="5764364"/>
          </a:xfrm>
          <a:prstGeom prst="rect">
            <a:avLst/>
          </a:prstGeom>
        </p:spPr>
      </p:pic>
      <p:sp>
        <p:nvSpPr>
          <p:cNvPr id="7" name="TextBox 6">
            <a:extLst>
              <a:ext uri="{FF2B5EF4-FFF2-40B4-BE49-F238E27FC236}">
                <a16:creationId xmlns:a16="http://schemas.microsoft.com/office/drawing/2014/main" id="{C6F3F033-CD43-EE09-7A96-F7F869C02676}"/>
              </a:ext>
            </a:extLst>
          </p:cNvPr>
          <p:cNvSpPr txBox="1"/>
          <p:nvPr/>
        </p:nvSpPr>
        <p:spPr>
          <a:xfrm>
            <a:off x="1272635" y="76200"/>
            <a:ext cx="6735049" cy="461665"/>
          </a:xfrm>
          <a:prstGeom prst="rect">
            <a:avLst/>
          </a:prstGeom>
          <a:noFill/>
        </p:spPr>
        <p:txBody>
          <a:bodyPr wrap="none" rtlCol="0">
            <a:spAutoFit/>
          </a:bodyPr>
          <a:lstStyle/>
          <a:p>
            <a:r>
              <a:rPr lang="es-CO" dirty="0">
                <a:solidFill>
                  <a:schemeClr val="tx2"/>
                </a:solidFill>
              </a:rPr>
              <a:t> </a:t>
            </a:r>
            <a:r>
              <a:rPr lang="es-CO" b="1" dirty="0">
                <a:solidFill>
                  <a:schemeClr val="tx2"/>
                </a:solidFill>
                <a:latin typeface="Calibri" panose="020F0502020204030204" pitchFamily="34" charset="0"/>
                <a:ea typeface="Calibri" panose="020F0502020204030204" pitchFamily="34" charset="0"/>
                <a:cs typeface="Calibri" panose="020F0502020204030204" pitchFamily="34" charset="0"/>
              </a:rPr>
              <a:t>Las edades de los patriarcas desde Adán hasta Noé</a:t>
            </a:r>
          </a:p>
        </p:txBody>
      </p:sp>
      <p:sp>
        <p:nvSpPr>
          <p:cNvPr id="8" name="TextBox 7">
            <a:extLst>
              <a:ext uri="{FF2B5EF4-FFF2-40B4-BE49-F238E27FC236}">
                <a16:creationId xmlns:a16="http://schemas.microsoft.com/office/drawing/2014/main" id="{0DE777F9-865B-95F2-B4F1-F26A734095F6}"/>
              </a:ext>
            </a:extLst>
          </p:cNvPr>
          <p:cNvSpPr txBox="1"/>
          <p:nvPr/>
        </p:nvSpPr>
        <p:spPr>
          <a:xfrm>
            <a:off x="4419600" y="6345341"/>
            <a:ext cx="4140877" cy="461665"/>
          </a:xfrm>
          <a:prstGeom prst="rect">
            <a:avLst/>
          </a:prstGeom>
          <a:noFill/>
        </p:spPr>
        <p:txBody>
          <a:bodyPr wrap="none" rtlCol="0">
            <a:spAutoFit/>
          </a:bodyPr>
          <a:lstStyle/>
          <a:p>
            <a:r>
              <a:rPr lang="es-CO" dirty="0"/>
              <a:t>Recurso: Respuestas en Génesis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B143B-AE21-FAD0-E07B-42FD0FE4B6C1}"/>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B386AB36-7B40-A83E-2D20-AC81EB008416}"/>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45E835D1-DBC9-E883-34D4-DB2C97B8C0D9}"/>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b="1" u="sng" dirty="0">
                <a:solidFill>
                  <a:srgbClr val="FFFFCC"/>
                </a:solidFill>
              </a:rPr>
              <a:t>Lamec creyó erróneamente que Noé era el cumplimiento de Génesis 3:15</a:t>
            </a:r>
            <a:r>
              <a:rPr lang="en-US" b="1" u="sng" dirty="0">
                <a:solidFill>
                  <a:srgbClr val="FFFFCC"/>
                </a:solidFill>
              </a:rPr>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BD465106-8D16-50E1-8FAA-1C00F654304D}"/>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1821909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288407119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el hombre se unió a Eva, su mujer, y ella concibió y dio a luz a Caín, y dijo: «He adquirido varón con la ayuda del Señor»</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8026449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74B65-BA69-3A97-C439-85C5B07CDE8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9BF9602-048C-D9D7-13B2-B5F2BB0969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3D996390-B914-F894-6CA9-4513BF37B107}"/>
              </a:ext>
            </a:extLst>
          </p:cNvPr>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el hombre se unió a Eva, su mujer, y ella concibió y dio a luz a Caín, y dijo: «He adquirido varón con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la ayuda del </a:t>
            </a:r>
            <a:r>
              <a:rPr lang="es-CO" sz="3600" dirty="0">
                <a:effectLst>
                  <a:outerShdw blurRad="38100" dist="38100" dir="2700000" algn="tl">
                    <a:srgbClr val="000000">
                      <a:alpha val="43137"/>
                    </a:srgbClr>
                  </a:outerShdw>
                </a:effectLst>
                <a:latin typeface="Calibri" panose="020F0502020204030204" pitchFamily="34" charset="0"/>
              </a:rPr>
              <a:t>Señor»</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3965758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3AE15-2B3B-4A5D-A557-A42C39CB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5:29</a:t>
            </a:r>
          </a:p>
          <a:p>
            <a:pPr algn="just"/>
            <a:r>
              <a:rPr lang="en-US" altLang="en-US" sz="3600" dirty="0">
                <a:latin typeface="Calibri" panose="020F0502020204030204" pitchFamily="34" charset="0"/>
              </a:rPr>
              <a:t>“</a:t>
            </a:r>
            <a:r>
              <a:rPr lang="es-CO" sz="3600" dirty="0">
                <a:latin typeface="Calibri" panose="020F0502020204030204" pitchFamily="34" charset="0"/>
              </a:rPr>
              <a:t>Y le puso por nombre Noé, diciendo: «</a:t>
            </a:r>
            <a:r>
              <a:rPr lang="es-CO" sz="3600" b="1" u="sng" dirty="0">
                <a:solidFill>
                  <a:srgbClr val="FFFFCC"/>
                </a:solidFill>
                <a:latin typeface="Calibri" panose="020F0502020204030204" pitchFamily="34" charset="0"/>
              </a:rPr>
              <a:t>Este</a:t>
            </a:r>
            <a:r>
              <a:rPr lang="es-CO" sz="3600" dirty="0">
                <a:latin typeface="Calibri" panose="020F0502020204030204" pitchFamily="34" charset="0"/>
              </a:rPr>
              <a:t> nos dará descanso de nuestra labor y del trabajo de nuestras manos, por causa de la tierra que el Señor ha </a:t>
            </a:r>
            <a:r>
              <a:rPr lang="es-CO" sz="3600" b="1" u="sng" dirty="0">
                <a:solidFill>
                  <a:srgbClr val="FFFFCC"/>
                </a:solidFill>
                <a:latin typeface="Calibri" panose="020F0502020204030204" pitchFamily="34" charset="0"/>
              </a:rPr>
              <a:t>maldecido</a:t>
            </a:r>
            <a:r>
              <a:rPr lang="es-CO" sz="3600" dirty="0">
                <a:latin typeface="Calibri" panose="020F0502020204030204" pitchFamily="34" charset="0"/>
              </a:rPr>
              <a:t>»</a:t>
            </a:r>
            <a:r>
              <a:rPr lang="en-US" sz="3600" dirty="0">
                <a:latin typeface="Calibri" panose="020F0502020204030204" pitchFamily="34" charset="0"/>
              </a:rPr>
              <a:t>.’”</a:t>
            </a:r>
          </a:p>
        </p:txBody>
      </p:sp>
    </p:spTree>
    <p:extLst>
      <p:ext uri="{BB962C8B-B14F-4D97-AF65-F5344CB8AC3E}">
        <p14:creationId xmlns:p14="http://schemas.microsoft.com/office/powerpoint/2010/main" val="42114249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45A52-46A7-46CD-91A6-00B9D2AE5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3:17</a:t>
            </a:r>
          </a:p>
          <a:p>
            <a:pPr algn="just"/>
            <a:r>
              <a:rPr lang="en-US" altLang="en-US" sz="3600" dirty="0">
                <a:latin typeface="Calibri" panose="020F0502020204030204" pitchFamily="34" charset="0"/>
              </a:rPr>
              <a:t>“</a:t>
            </a:r>
            <a:r>
              <a:rPr lang="es-CO" sz="3600" dirty="0">
                <a:latin typeface="Calibri" panose="020F0502020204030204" pitchFamily="34" charset="0"/>
              </a:rPr>
              <a:t>Entonces el Señor dijo a Adán: «Por cuanto has escuchado la voz de tu mujer y has comido del árbol del cual te ordené, diciendo: “No comerás de él, </a:t>
            </a:r>
            <a:r>
              <a:rPr lang="es-CO" sz="3600" b="1" u="sng" dirty="0">
                <a:solidFill>
                  <a:srgbClr val="FFFFCC"/>
                </a:solidFill>
                <a:latin typeface="Calibri" panose="020F0502020204030204" pitchFamily="34" charset="0"/>
              </a:rPr>
              <a:t>Maldita</a:t>
            </a:r>
            <a:r>
              <a:rPr lang="es-CO" sz="3600" dirty="0">
                <a:latin typeface="Calibri" panose="020F0502020204030204" pitchFamily="34" charset="0"/>
              </a:rPr>
              <a:t> será la tierra por tu causa;</a:t>
            </a:r>
          </a:p>
          <a:p>
            <a:pPr algn="just"/>
            <a:r>
              <a:rPr lang="es-CO" sz="3600" dirty="0">
                <a:latin typeface="Calibri" panose="020F0502020204030204" pitchFamily="34" charset="0"/>
              </a:rPr>
              <a:t>Con trabajo comerás de ella</a:t>
            </a:r>
          </a:p>
          <a:p>
            <a:pPr algn="just"/>
            <a:r>
              <a:rPr lang="es-CO" sz="3600" dirty="0">
                <a:latin typeface="Calibri" panose="020F0502020204030204" pitchFamily="34" charset="0"/>
              </a:rPr>
              <a:t>Todos los días de tu vida</a:t>
            </a:r>
            <a:r>
              <a:rPr lang="en-US" sz="3600" dirty="0">
                <a:latin typeface="Calibri" panose="020F0502020204030204" pitchFamily="34" charset="0"/>
              </a:rPr>
              <a:t>.’”</a:t>
            </a:r>
          </a:p>
        </p:txBody>
      </p:sp>
    </p:spTree>
    <p:extLst>
      <p:ext uri="{BB962C8B-B14F-4D97-AF65-F5344CB8AC3E}">
        <p14:creationId xmlns:p14="http://schemas.microsoft.com/office/powerpoint/2010/main" val="24522532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Después llega algo diferente a lo normal. En Génesis 5:29, Lamec le pone un nombre a su hijo-semilla: “Y llamó su nombre Noé, diciendo: Este nos consolará.” La palabra hebrea para “consolar” es nacham; por lo tanto, Noé significa “consuelo.” Aquí nuevamente hay un juego de palabras que solo funciona en hebreo. El nombre fue dado bajo la suposición de que Noé era la Simiente de la Mujer, es decir, el Mesías: “Este nos consolará de nuestra obra y del trabajo de nuestras manos, a causa de la tierra que Jehová maldijo,” una referencia directa a la maldición adámica</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7056CA23-8B8A-4954-9851-29DAB05C6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B608B3B2-0DD2-537E-D5CA-F455C79E675C}"/>
              </a:ext>
            </a:extLst>
          </p:cNvPr>
          <p:cNvPicPr>
            <a:picLocks noChangeAspect="1"/>
          </p:cNvPicPr>
          <p:nvPr/>
        </p:nvPicPr>
        <p:blipFill>
          <a:blip r:embed="rId4"/>
          <a:stretch>
            <a:fillRect/>
          </a:stretch>
        </p:blipFill>
        <p:spPr>
          <a:xfrm>
            <a:off x="7543800" y="76200"/>
            <a:ext cx="1524000" cy="1093755"/>
          </a:xfrm>
          <a:prstGeom prst="rect">
            <a:avLst/>
          </a:prstGeom>
        </p:spPr>
      </p:pic>
    </p:spTree>
    <p:extLst>
      <p:ext uri="{BB962C8B-B14F-4D97-AF65-F5344CB8AC3E}">
        <p14:creationId xmlns:p14="http://schemas.microsoft.com/office/powerpoint/2010/main" val="33896929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Lamec cometió el mismo error que Eva. Cuando Caín nació, Eva pensó que él era el Mesías. Cuando Lamec engendró a Noé, reconoció que Noé iba a desempeñar un papel importante en la historia humana pero interpretó mal ese papel y Lamec pensó que Noé era el Mesías y que eliminaría la maldición adámica de la tierra. Así que Lamec reconoció que Noé era una persona especial en la voluntad y el plan de Dios, pero hizo la aplicación equivocada</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26243C0E-E25E-479E-BAC2-CA9F45BEB5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6923E958-1440-4210-A660-6286C613E2F2}"/>
              </a:ext>
            </a:extLst>
          </p:cNvPr>
          <p:cNvPicPr>
            <a:picLocks noChangeAspect="1"/>
          </p:cNvPicPr>
          <p:nvPr/>
        </p:nvPicPr>
        <p:blipFill>
          <a:blip r:embed="rId4"/>
          <a:stretch>
            <a:fillRect/>
          </a:stretch>
        </p:blipFill>
        <p:spPr>
          <a:xfrm>
            <a:off x="7543800" y="64062"/>
            <a:ext cx="1516582" cy="1088431"/>
          </a:xfrm>
          <a:prstGeom prst="rect">
            <a:avLst/>
          </a:prstGeom>
        </p:spPr>
      </p:pic>
    </p:spTree>
    <p:extLst>
      <p:ext uri="{BB962C8B-B14F-4D97-AF65-F5344CB8AC3E}">
        <p14:creationId xmlns:p14="http://schemas.microsoft.com/office/powerpoint/2010/main" val="3681004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EE34E-3779-4A8E-80EA-6F40EC748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11:37</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No le importarán los dioses de sus padres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ni el deseo de las mujeres</a:t>
            </a:r>
            <a:r>
              <a:rPr lang="es-CO" sz="3600" dirty="0">
                <a:effectLst>
                  <a:outerShdw blurRad="38100" dist="38100" dir="2700000" algn="tl">
                    <a:srgbClr val="000000">
                      <a:alpha val="43137"/>
                    </a:srgbClr>
                  </a:outerShdw>
                </a:effectLst>
                <a:latin typeface="Calibri" panose="020F0502020204030204" pitchFamily="34" charset="0"/>
              </a:rPr>
              <a:t>, tampoco le importará ningún otro dios, porque él se ensalzará sobre todos ellos.</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1794103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5451-CC76-7C20-8D21-E9B78C99D4A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A12D608A-97A8-939F-9469-B5E8005561E6}"/>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6359CA73-8257-FBB1-92EA-A05ECCDD41E0}"/>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9E6C0F04-15A2-76CD-C405-C11843732D26}"/>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293111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5:32</a:t>
            </a:r>
          </a:p>
        </p:txBody>
      </p:sp>
      <p:sp>
        <p:nvSpPr>
          <p:cNvPr id="124931" name="Rectangle 3"/>
          <p:cNvSpPr>
            <a:spLocks noGrp="1" noChangeArrowheads="1"/>
          </p:cNvSpPr>
          <p:nvPr>
            <p:ph type="body" idx="1"/>
          </p:nvPr>
        </p:nvSpPr>
        <p:spPr>
          <a:xfrm>
            <a:off x="917938" y="2209800"/>
            <a:ext cx="7692662" cy="2514600"/>
          </a:xfrm>
        </p:spPr>
        <p:txBody>
          <a:bodyPr/>
          <a:lstStyle/>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Noé; Consuelo</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Edad al nacer los hijos varones</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500 años</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Hijos: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Sem, Cam, Jafet</a:t>
            </a:r>
          </a:p>
        </p:txBody>
      </p:sp>
      <p:pic>
        <p:nvPicPr>
          <p:cNvPr id="2" name="Picture 1">
            <a:extLst>
              <a:ext uri="{FF2B5EF4-FFF2-40B4-BE49-F238E27FC236}">
                <a16:creationId xmlns:a16="http://schemas.microsoft.com/office/drawing/2014/main" id="{F200F7E9-4266-EF53-7130-8D482611D77E}"/>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4003106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558374-C58E-F8A7-9D17-375B93414242}"/>
              </a:ext>
            </a:extLst>
          </p:cNvPr>
          <p:cNvPicPr>
            <a:picLocks noChangeAspect="1"/>
          </p:cNvPicPr>
          <p:nvPr/>
        </p:nvPicPr>
        <p:blipFill>
          <a:blip r:embed="rId2"/>
          <a:stretch>
            <a:fillRect/>
          </a:stretch>
        </p:blipFill>
        <p:spPr>
          <a:xfrm>
            <a:off x="1328737" y="400050"/>
            <a:ext cx="6486525" cy="60579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Tres observaciones finales</a:t>
            </a:r>
          </a:p>
          <a:p>
            <a:pPr marL="971550" lvl="1" indent="-514350" eaLnBrk="1" hangingPunct="1">
              <a:spcBef>
                <a:spcPts val="0"/>
              </a:spcBef>
              <a:spcAft>
                <a:spcPts val="2400"/>
              </a:spcAft>
              <a:buFont typeface="+mj-lt"/>
              <a:buAutoNum type="arabicPeriod"/>
            </a:pPr>
            <a:r>
              <a:rPr lang="en-US" sz="3600" dirty="0"/>
              <a:t>Primer lenguage: ¿Hebreo?</a:t>
            </a:r>
          </a:p>
          <a:p>
            <a:pPr marL="971550" lvl="1" indent="-514350" eaLnBrk="1" hangingPunct="1">
              <a:spcBef>
                <a:spcPts val="0"/>
              </a:spcBef>
              <a:spcAft>
                <a:spcPts val="2400"/>
              </a:spcAft>
              <a:buFont typeface="+mj-lt"/>
              <a:buAutoNum type="arabicPeriod"/>
            </a:pPr>
            <a:r>
              <a:rPr lang="es-CO" sz="3600" dirty="0"/>
              <a:t>Patriarcas antediluvianos que vivieron a lo largo de múltiples generaciones</a:t>
            </a:r>
          </a:p>
          <a:p>
            <a:pPr marL="971550" lvl="1" indent="-514350" eaLnBrk="1" hangingPunct="1">
              <a:spcBef>
                <a:spcPts val="0"/>
              </a:spcBef>
              <a:spcAft>
                <a:spcPts val="2400"/>
              </a:spcAft>
              <a:buFont typeface="+mj-lt"/>
              <a:buAutoNum type="arabicPeriod"/>
            </a:pPr>
            <a:r>
              <a:rPr lang="es-CO" sz="3600" dirty="0"/>
              <a:t>¿Arqueología moderna: la Lista de los Reyes Sumerios?</a:t>
            </a:r>
            <a:endParaRPr lang="en-US" sz="3000" dirty="0"/>
          </a:p>
        </p:txBody>
      </p:sp>
      <p:pic>
        <p:nvPicPr>
          <p:cNvPr id="2" name="Picture 1">
            <a:extLst>
              <a:ext uri="{FF2B5EF4-FFF2-40B4-BE49-F238E27FC236}">
                <a16:creationId xmlns:a16="http://schemas.microsoft.com/office/drawing/2014/main" id="{6A74BA7F-5393-1C9B-109D-D8A69EB00981}"/>
              </a:ext>
            </a:extLst>
          </p:cNvPr>
          <p:cNvPicPr>
            <a:picLocks noChangeAspect="1"/>
          </p:cNvPicPr>
          <p:nvPr/>
        </p:nvPicPr>
        <p:blipFill>
          <a:blip r:embed="rId2"/>
          <a:stretch>
            <a:fillRect/>
          </a:stretch>
        </p:blipFill>
        <p:spPr>
          <a:xfrm>
            <a:off x="7467600" y="111153"/>
            <a:ext cx="1603387" cy="1146147"/>
          </a:xfrm>
          <a:prstGeom prst="rect">
            <a:avLst/>
          </a:prstGeom>
        </p:spPr>
      </p:pic>
    </p:spTree>
    <p:extLst>
      <p:ext uri="{BB962C8B-B14F-4D97-AF65-F5344CB8AC3E}">
        <p14:creationId xmlns:p14="http://schemas.microsoft.com/office/powerpoint/2010/main" val="3368637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1248C-DC78-F5B1-B0AA-B4EDE677D85A}"/>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9997FB08-A187-43FA-9438-81862AEC0B6D}"/>
              </a:ext>
            </a:extLst>
          </p:cNvPr>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A5D54D68-A8DA-CFDF-9E07-CEC42FC27E8D}"/>
              </a:ext>
            </a:extLst>
          </p:cNvPr>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Tres observaciones finales</a:t>
            </a:r>
          </a:p>
          <a:p>
            <a:pPr marL="971550" lvl="1" indent="-514350" eaLnBrk="1" hangingPunct="1">
              <a:spcBef>
                <a:spcPts val="0"/>
              </a:spcBef>
              <a:spcAft>
                <a:spcPts val="2400"/>
              </a:spcAft>
              <a:buFont typeface="+mj-lt"/>
              <a:buAutoNum type="arabicPeriod"/>
            </a:pPr>
            <a:r>
              <a:rPr lang="en-US" sz="3600" b="1" u="sng" dirty="0">
                <a:solidFill>
                  <a:srgbClr val="FFFFCC"/>
                </a:solidFill>
              </a:rPr>
              <a:t>Primer lenguage: ¿Hebreo?</a:t>
            </a:r>
          </a:p>
          <a:p>
            <a:pPr marL="971550" lvl="1" indent="-514350" eaLnBrk="1" hangingPunct="1">
              <a:spcBef>
                <a:spcPts val="0"/>
              </a:spcBef>
              <a:spcAft>
                <a:spcPts val="2400"/>
              </a:spcAft>
              <a:buFont typeface="+mj-lt"/>
              <a:buAutoNum type="arabicPeriod"/>
            </a:pPr>
            <a:r>
              <a:rPr lang="es-CO" sz="3600" dirty="0"/>
              <a:t>Patriarcas antediluvianos que vivieron a lo largo de múltiples generaciones</a:t>
            </a:r>
          </a:p>
          <a:p>
            <a:pPr marL="971550" lvl="1" indent="-514350" eaLnBrk="1" hangingPunct="1">
              <a:spcBef>
                <a:spcPts val="0"/>
              </a:spcBef>
              <a:spcAft>
                <a:spcPts val="2400"/>
              </a:spcAft>
              <a:buFont typeface="+mj-lt"/>
              <a:buAutoNum type="arabicPeriod"/>
            </a:pPr>
            <a:r>
              <a:rPr lang="es-CO" sz="3600" dirty="0"/>
              <a:t>¿Arqueología moderna: la Lista de los Reyes Sumerios?</a:t>
            </a:r>
            <a:endParaRPr lang="en-US" sz="3000" dirty="0"/>
          </a:p>
        </p:txBody>
      </p:sp>
      <p:pic>
        <p:nvPicPr>
          <p:cNvPr id="2" name="Picture 1">
            <a:extLst>
              <a:ext uri="{FF2B5EF4-FFF2-40B4-BE49-F238E27FC236}">
                <a16:creationId xmlns:a16="http://schemas.microsoft.com/office/drawing/2014/main" id="{42AD88E8-33DE-0334-C9B1-44740B387A1F}"/>
              </a:ext>
            </a:extLst>
          </p:cNvPr>
          <p:cNvPicPr>
            <a:picLocks noChangeAspect="1"/>
          </p:cNvPicPr>
          <p:nvPr/>
        </p:nvPicPr>
        <p:blipFill>
          <a:blip r:embed="rId2"/>
          <a:stretch>
            <a:fillRect/>
          </a:stretch>
        </p:blipFill>
        <p:spPr>
          <a:xfrm>
            <a:off x="7467600" y="111153"/>
            <a:ext cx="1603387" cy="1146147"/>
          </a:xfrm>
          <a:prstGeom prst="rect">
            <a:avLst/>
          </a:prstGeom>
        </p:spPr>
      </p:pic>
    </p:spTree>
    <p:extLst>
      <p:ext uri="{BB962C8B-B14F-4D97-AF65-F5344CB8AC3E}">
        <p14:creationId xmlns:p14="http://schemas.microsoft.com/office/powerpoint/2010/main" val="1022163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4FD2-839C-B1C6-2EDE-A367F503F6CE}"/>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63DB443D-D65A-018E-6A20-321E1A97ABB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a:extLst>
              <a:ext uri="{FF2B5EF4-FFF2-40B4-BE49-F238E27FC236}">
                <a16:creationId xmlns:a16="http://schemas.microsoft.com/office/drawing/2014/main" id="{49009E4D-6C46-3AA5-6722-8D1CB67F5433}"/>
              </a:ext>
            </a:extLst>
          </p:cNvPr>
          <p:cNvSpPr>
            <a:spLocks noGrp="1" noChangeArrowheads="1"/>
          </p:cNvSpPr>
          <p:nvPr>
            <p:ph type="body" idx="1"/>
          </p:nvPr>
        </p:nvSpPr>
        <p:spPr>
          <a:xfrm>
            <a:off x="0" y="0"/>
            <a:ext cx="9144001" cy="5334000"/>
          </a:xfrm>
        </p:spPr>
        <p:txBody>
          <a:bodyPr/>
          <a:lstStyle/>
          <a:p>
            <a:pPr marL="0" indent="0" algn="ctr" defTabSz="514350" eaLnBrk="1" hangingPunct="1">
              <a:spcBef>
                <a:spcPct val="0"/>
              </a:spcBef>
              <a:spcAft>
                <a:spcPts val="900"/>
              </a:spcAft>
              <a:buNone/>
              <a:defRPr/>
            </a:pPr>
            <a:r>
              <a:rPr lang="en-US" altLang="en-US" sz="4000" kern="1200" dirty="0">
                <a:solidFill>
                  <a:schemeClr val="tx2"/>
                </a:solidFill>
                <a:ea typeface="+mj-ea"/>
                <a:cs typeface="+mj-cs"/>
              </a:rPr>
              <a:t>Génesis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s-CO" altLang="en-US" sz="3000" b="1" u="sng" dirty="0">
                <a:solidFill>
                  <a:srgbClr val="FFFFCC"/>
                </a:solidFill>
                <a:effectLst>
                  <a:outerShdw blurRad="38100" dist="38100" dir="2700000" algn="tl">
                    <a:srgbClr val="000000">
                      <a:alpha val="43137"/>
                    </a:srgbClr>
                  </a:outerShdw>
                </a:effectLst>
              </a:rPr>
              <a:t>Toda la tierra hablaba la misma lengua y las mismas palabras</a:t>
            </a:r>
            <a:r>
              <a:rPr lang="es-CO" altLang="en-US" sz="3000" dirty="0">
                <a:effectLst>
                  <a:outerShdw blurRad="38100" dist="38100" dir="2700000" algn="tl">
                    <a:srgbClr val="000000">
                      <a:alpha val="43137"/>
                    </a:srgbClr>
                  </a:outerShdw>
                </a:effectLst>
              </a:rPr>
              <a:t>. 2 Según iban hacia el oriente, hallaron una llanura en la tierra de Sinar, y se establecieron allí. 3 Y se dijeron unos a otros: «Vamos, fabriquemos ladrillos y cozámoslos bien». Y usaron ladrillo en lugar de piedra y asfalto en lugar de mezcla. 4 Luego dijeron: «Vamos, edifiquémonos una ciudad y una torre cuya cúspide llegue hasta los cielos, y hagámonos un nombre famoso, para que no seamos dispersados sobre la superficie de toda la tierra»</a:t>
            </a:r>
            <a:r>
              <a:rPr lang="en-US" altLang="en-US" sz="3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644759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3600" dirty="0">
                <a:effectLst>
                  <a:outerShdw blurRad="38100" dist="38100" dir="2700000" algn="tl">
                    <a:srgbClr val="000000">
                      <a:alpha val="43137"/>
                    </a:srgbClr>
                  </a:outerShdw>
                </a:effectLst>
              </a:rPr>
              <a:t>“</a:t>
            </a:r>
            <a:r>
              <a:rPr lang="es-CO" sz="3600" dirty="0">
                <a:effectLst>
                  <a:outerShdw blurRad="38100" dist="38100" dir="2700000" algn="tl">
                    <a:srgbClr val="000000">
                      <a:alpha val="43137"/>
                    </a:srgbClr>
                  </a:outerShdw>
                </a:effectLst>
              </a:rPr>
              <a:t>Una segunda observación es que estos diez nombres son nombres hebreos y solo tienen sentido en hebreo, aunque la historia judía aún no ha comenzado. Además, todas estas personas y sus nombres existían antes de la Torre de Babel en Génesis 11, lo que indica de nuevo que la primera lengua era el hebreo</a:t>
            </a:r>
            <a:r>
              <a:rPr lang="en-US" sz="3600" dirty="0">
                <a:effectLst>
                  <a:outerShdw blurRad="38100" dist="38100" dir="2700000" algn="tl">
                    <a:srgbClr val="000000">
                      <a:alpha val="43137"/>
                    </a:srgbClr>
                  </a:outerShdw>
                </a:effectLst>
              </a:rPr>
              <a:t>.</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5" name="Picture 4">
            <a:extLst>
              <a:ext uri="{FF2B5EF4-FFF2-40B4-BE49-F238E27FC236}">
                <a16:creationId xmlns:a16="http://schemas.microsoft.com/office/drawing/2014/main" id="{6FB9FD74-5295-4227-8FC2-8FECA6E73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F84AF980-A23F-91FE-42C0-0023DB084A9F}"/>
              </a:ext>
            </a:extLst>
          </p:cNvPr>
          <p:cNvPicPr>
            <a:picLocks noChangeAspect="1"/>
          </p:cNvPicPr>
          <p:nvPr/>
        </p:nvPicPr>
        <p:blipFill>
          <a:blip r:embed="rId4"/>
          <a:stretch>
            <a:fillRect/>
          </a:stretch>
        </p:blipFill>
        <p:spPr>
          <a:xfrm>
            <a:off x="7467600" y="76200"/>
            <a:ext cx="1600200" cy="1148443"/>
          </a:xfrm>
          <a:prstGeom prst="rect">
            <a:avLst/>
          </a:prstGeom>
        </p:spPr>
      </p:pic>
    </p:spTree>
    <p:extLst>
      <p:ext uri="{BB962C8B-B14F-4D97-AF65-F5344CB8AC3E}">
        <p14:creationId xmlns:p14="http://schemas.microsoft.com/office/powerpoint/2010/main" val="36151755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4B3C3-424B-D7B4-93D1-AEDF3F202937}"/>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46709169-7D3B-6BFF-2D50-2EEAD595F8C2}"/>
              </a:ext>
            </a:extLst>
          </p:cNvPr>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710BE4AA-45DE-B330-BE32-F1D8F1B8F0EF}"/>
              </a:ext>
            </a:extLst>
          </p:cNvPr>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Tres observaciones finales</a:t>
            </a:r>
          </a:p>
          <a:p>
            <a:pPr marL="971550" lvl="1" indent="-514350" eaLnBrk="1" hangingPunct="1">
              <a:spcBef>
                <a:spcPts val="0"/>
              </a:spcBef>
              <a:spcAft>
                <a:spcPts val="2400"/>
              </a:spcAft>
              <a:buFont typeface="+mj-lt"/>
              <a:buAutoNum type="arabicPeriod"/>
            </a:pPr>
            <a:r>
              <a:rPr lang="en-US" sz="3600" dirty="0"/>
              <a:t>Primer lenguage: ¿Hebreo?</a:t>
            </a:r>
          </a:p>
          <a:p>
            <a:pPr marL="971550" lvl="1" indent="-514350" eaLnBrk="1" hangingPunct="1">
              <a:spcBef>
                <a:spcPts val="0"/>
              </a:spcBef>
              <a:spcAft>
                <a:spcPts val="2400"/>
              </a:spcAft>
              <a:buFont typeface="+mj-lt"/>
              <a:buAutoNum type="arabicPeriod"/>
            </a:pPr>
            <a:r>
              <a:rPr lang="es-CO" sz="3600" b="1" u="sng" dirty="0">
                <a:solidFill>
                  <a:srgbClr val="FFFFCC"/>
                </a:solidFill>
              </a:rPr>
              <a:t>Patriarcas antediluvianos que vivieron a lo largo de múltiples generaciones</a:t>
            </a:r>
          </a:p>
          <a:p>
            <a:pPr marL="971550" lvl="1" indent="-514350" eaLnBrk="1" hangingPunct="1">
              <a:spcBef>
                <a:spcPts val="0"/>
              </a:spcBef>
              <a:spcAft>
                <a:spcPts val="2400"/>
              </a:spcAft>
              <a:buFont typeface="+mj-lt"/>
              <a:buAutoNum type="arabicPeriod"/>
            </a:pPr>
            <a:r>
              <a:rPr lang="es-CO" sz="3600" dirty="0"/>
              <a:t>¿Arqueología moderna: la Lista de los Reyes Sumerios?</a:t>
            </a:r>
            <a:endParaRPr lang="en-US" sz="3000" dirty="0"/>
          </a:p>
        </p:txBody>
      </p:sp>
      <p:pic>
        <p:nvPicPr>
          <p:cNvPr id="2" name="Picture 1">
            <a:extLst>
              <a:ext uri="{FF2B5EF4-FFF2-40B4-BE49-F238E27FC236}">
                <a16:creationId xmlns:a16="http://schemas.microsoft.com/office/drawing/2014/main" id="{4DE2A182-21ED-6547-8643-C3F361E3BA95}"/>
              </a:ext>
            </a:extLst>
          </p:cNvPr>
          <p:cNvPicPr>
            <a:picLocks noChangeAspect="1"/>
          </p:cNvPicPr>
          <p:nvPr/>
        </p:nvPicPr>
        <p:blipFill>
          <a:blip r:embed="rId2"/>
          <a:stretch>
            <a:fillRect/>
          </a:stretch>
        </p:blipFill>
        <p:spPr>
          <a:xfrm>
            <a:off x="7467600" y="111153"/>
            <a:ext cx="1603387" cy="1146147"/>
          </a:xfrm>
          <a:prstGeom prst="rect">
            <a:avLst/>
          </a:prstGeom>
        </p:spPr>
      </p:pic>
    </p:spTree>
    <p:extLst>
      <p:ext uri="{BB962C8B-B14F-4D97-AF65-F5344CB8AC3E}">
        <p14:creationId xmlns:p14="http://schemas.microsoft.com/office/powerpoint/2010/main" val="2871940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110C9-457D-30E1-6BC6-7614E447F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82" y="228156"/>
            <a:ext cx="8533036" cy="6401687"/>
          </a:xfrm>
          <a:prstGeom prst="rect">
            <a:avLst/>
          </a:prstGeom>
        </p:spPr>
      </p:pic>
    </p:spTree>
    <p:extLst>
      <p:ext uri="{BB962C8B-B14F-4D97-AF65-F5344CB8AC3E}">
        <p14:creationId xmlns:p14="http://schemas.microsoft.com/office/powerpoint/2010/main" val="40504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DEL GÉNESIS</a:t>
            </a:r>
          </a:p>
        </p:txBody>
      </p:sp>
    </p:spTree>
    <p:extLst>
      <p:ext uri="{BB962C8B-B14F-4D97-AF65-F5344CB8AC3E}">
        <p14:creationId xmlns:p14="http://schemas.microsoft.com/office/powerpoint/2010/main" val="3787022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3600" dirty="0">
                <a:effectLst>
                  <a:outerShdw blurRad="38100" dist="38100" dir="2700000" algn="tl">
                    <a:srgbClr val="000000">
                      <a:alpha val="43137"/>
                    </a:srgbClr>
                  </a:outerShdw>
                </a:effectLst>
              </a:rPr>
              <a:t>“</a:t>
            </a:r>
            <a:r>
              <a:rPr lang="es-CO" sz="3600" dirty="0">
                <a:effectLst>
                  <a:outerShdw blurRad="38100" dist="38100" dir="2700000" algn="tl">
                    <a:srgbClr val="000000">
                      <a:alpha val="43137"/>
                    </a:srgbClr>
                  </a:outerShdw>
                </a:effectLst>
              </a:rPr>
              <a:t>Adán vivió hasta el año 56 de Lamec, el padre de Noé. Esto significa que la tradición, tal como fue transmitida de Adán a sus descendientes, estaba a solo un grado de separación de Lamec y a solo dos de Noé</a:t>
            </a:r>
            <a:r>
              <a:rPr lang="en-US" sz="3600" dirty="0">
                <a:effectLst>
                  <a:outerShdw blurRad="38100" dist="38100" dir="2700000" algn="tl">
                    <a:srgbClr val="000000">
                      <a:alpha val="43137"/>
                    </a:srgbClr>
                  </a:outerShdw>
                </a:effectLst>
              </a:rPr>
              <a:t>.</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6AA22217-1669-2DEF-E089-5F27442709D7}"/>
              </a:ext>
            </a:extLst>
          </p:cNvPr>
          <p:cNvPicPr>
            <a:picLocks noChangeAspect="1"/>
          </p:cNvPicPr>
          <p:nvPr/>
        </p:nvPicPr>
        <p:blipFill>
          <a:blip r:embed="rId4"/>
          <a:stretch>
            <a:fillRect/>
          </a:stretch>
        </p:blipFill>
        <p:spPr>
          <a:xfrm>
            <a:off x="7405043" y="93733"/>
            <a:ext cx="1680057" cy="1201667"/>
          </a:xfrm>
          <a:prstGeom prst="rect">
            <a:avLst/>
          </a:prstGeom>
        </p:spPr>
      </p:pic>
    </p:spTree>
    <p:extLst>
      <p:ext uri="{BB962C8B-B14F-4D97-AF65-F5344CB8AC3E}">
        <p14:creationId xmlns:p14="http://schemas.microsoft.com/office/powerpoint/2010/main" val="90741035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F2704-4166-37A4-0D4E-FA879A7BF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10" y="533400"/>
            <a:ext cx="8907401" cy="5949224"/>
          </a:xfrm>
          <a:prstGeom prst="rect">
            <a:avLst/>
          </a:prstGeom>
        </p:spPr>
      </p:pic>
    </p:spTree>
    <p:extLst>
      <p:ext uri="{BB962C8B-B14F-4D97-AF65-F5344CB8AC3E}">
        <p14:creationId xmlns:p14="http://schemas.microsoft.com/office/powerpoint/2010/main" val="300001670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C9FE-4E37-2EAD-72F3-83118B36055A}"/>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325999FC-30DE-ADD2-2B8A-004CDA94FBEA}"/>
              </a:ext>
            </a:extLst>
          </p:cNvPr>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FBDAF723-12BE-F238-DA72-F41D70424BF2}"/>
              </a:ext>
            </a:extLst>
          </p:cNvPr>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Más inmoralidad  (4:23a)</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(4:23b)</a:t>
            </a:r>
          </a:p>
          <a:p>
            <a:pPr marL="914400" lvl="2" indent="-452438" eaLnBrk="1" hangingPunct="1">
              <a:spcBef>
                <a:spcPts val="0"/>
              </a:spcBef>
              <a:spcAft>
                <a:spcPts val="1800"/>
              </a:spcAft>
              <a:buClr>
                <a:srgbClr val="00FF99"/>
              </a:buClr>
              <a:buSzPct val="100000"/>
              <a:buFont typeface="+mj-lt"/>
              <a:buAutoNum type="arabicPeriod"/>
              <a:defRPr/>
            </a:pPr>
            <a:r>
              <a:rPr lang="en-US" dirty="0"/>
              <a:t>Humanismo (4:24)</a:t>
            </a:r>
          </a:p>
        </p:txBody>
      </p:sp>
      <p:pic>
        <p:nvPicPr>
          <p:cNvPr id="4" name="Picture 3">
            <a:extLst>
              <a:ext uri="{FF2B5EF4-FFF2-40B4-BE49-F238E27FC236}">
                <a16:creationId xmlns:a16="http://schemas.microsoft.com/office/drawing/2014/main" id="{1D106F9B-131F-EC66-5985-4764A4B2A1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A725B78E-97AD-DD90-25C5-6CBB176B81FA}"/>
              </a:ext>
            </a:extLst>
          </p:cNvPr>
          <p:cNvPicPr>
            <a:picLocks noChangeAspect="1"/>
          </p:cNvPicPr>
          <p:nvPr/>
        </p:nvPicPr>
        <p:blipFill>
          <a:blip r:embed="rId3"/>
          <a:stretch>
            <a:fillRect/>
          </a:stretch>
        </p:blipFill>
        <p:spPr>
          <a:xfrm>
            <a:off x="7404471" y="76200"/>
            <a:ext cx="1603387" cy="1146147"/>
          </a:xfrm>
          <a:prstGeom prst="rect">
            <a:avLst/>
          </a:prstGeom>
        </p:spPr>
      </p:pic>
    </p:spTree>
    <p:extLst>
      <p:ext uri="{BB962C8B-B14F-4D97-AF65-F5344CB8AC3E}">
        <p14:creationId xmlns:p14="http://schemas.microsoft.com/office/powerpoint/2010/main" val="1085529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A56D5-F6CE-41FC-A675-C3078E35C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43" name="Rectangle 7"/>
          <p:cNvSpPr>
            <a:spLocks noGrp="1" noChangeArrowheads="1"/>
          </p:cNvSpPr>
          <p:nvPr>
            <p:ph type="body" idx="1"/>
          </p:nvPr>
        </p:nvSpPr>
        <p:spPr>
          <a:xfrm>
            <a:off x="0" y="8467"/>
            <a:ext cx="9144000" cy="3829050"/>
          </a:xfrm>
        </p:spPr>
        <p:txBody>
          <a:bodyPr/>
          <a:lstStyle/>
          <a:p>
            <a:pPr marL="0" indent="0" algn="ctr" defTabSz="514350" eaLnBrk="1" hangingPunct="1">
              <a:spcBef>
                <a:spcPct val="0"/>
              </a:spcBef>
              <a:spcAft>
                <a:spcPts val="1200"/>
              </a:spcAft>
              <a:buClr>
                <a:schemeClr val="tx1"/>
              </a:buClr>
              <a:buNone/>
              <a:defRPr/>
            </a:pPr>
            <a:r>
              <a:rPr lang="en-US" altLang="en-US" sz="4000" kern="1200" dirty="0">
                <a:solidFill>
                  <a:schemeClr val="tx2"/>
                </a:solidFill>
                <a:ea typeface="+mj-ea"/>
                <a:cs typeface="+mj-cs"/>
              </a:rPr>
              <a:t>Génesis 11:6</a:t>
            </a:r>
          </a:p>
          <a:p>
            <a:pPr marL="0" indent="0" algn="just" eaLnBrk="1" hangingPunct="1">
              <a:spcBef>
                <a:spcPts val="0"/>
              </a:spcBef>
              <a:buNone/>
              <a:defRPr/>
            </a:pPr>
            <a:r>
              <a:rPr lang="es-CO" altLang="en-US" sz="3600" dirty="0">
                <a:effectLst>
                  <a:outerShdw blurRad="38100" dist="38100" dir="2700000" algn="tl">
                    <a:srgbClr val="000000">
                      <a:alpha val="43137"/>
                    </a:srgbClr>
                  </a:outerShdw>
                </a:effectLst>
              </a:rPr>
              <a:t>Y dijo el Señor: «Son un solo pueblo y todos ellos tienen la misma lengua. Esto es lo que han comenzado a hacer, </a:t>
            </a:r>
            <a:r>
              <a:rPr lang="es-CO" altLang="en-US" sz="3600" b="1" u="sng" dirty="0">
                <a:solidFill>
                  <a:srgbClr val="FFFFCC"/>
                </a:solidFill>
                <a:effectLst>
                  <a:outerShdw blurRad="38100" dist="38100" dir="2700000" algn="tl">
                    <a:srgbClr val="000000">
                      <a:alpha val="43137"/>
                    </a:srgbClr>
                  </a:outerShdw>
                </a:effectLst>
              </a:rPr>
              <a:t>y ahora nada de lo que se propongan hacer les será imposible</a:t>
            </a:r>
            <a:r>
              <a:rPr lang="en-US" altLang="en-US" sz="3600" b="1" dirty="0">
                <a:effectLst>
                  <a:outerShdw blurRad="38100" dist="38100" dir="2700000" algn="tl">
                    <a:srgbClr val="000000">
                      <a:alpha val="43137"/>
                    </a:srgbClr>
                  </a:outerShdw>
                </a:effectLst>
              </a:rPr>
              <a:t>.”</a:t>
            </a:r>
          </a:p>
          <a:p>
            <a:pPr marL="0" indent="0" eaLnBrk="1" hangingPunct="1">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548" t="3846" r="4514"/>
          <a:stretch/>
        </p:blipFill>
        <p:spPr bwMode="auto">
          <a:xfrm>
            <a:off x="3995928" y="3230880"/>
            <a:ext cx="115214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970821"/>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D3BCD-9583-FA27-F31C-78F2D91034F7}"/>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18842DF3-A468-F9ED-E63F-950005D33950}"/>
              </a:ext>
            </a:extLst>
          </p:cNvPr>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E68DE72E-2BF9-1D33-E883-05C74530C259}"/>
              </a:ext>
            </a:extLst>
          </p:cNvPr>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Tres observaciones finales</a:t>
            </a:r>
          </a:p>
          <a:p>
            <a:pPr marL="971550" lvl="1" indent="-514350" eaLnBrk="1" hangingPunct="1">
              <a:spcBef>
                <a:spcPts val="0"/>
              </a:spcBef>
              <a:spcAft>
                <a:spcPts val="2400"/>
              </a:spcAft>
              <a:buFont typeface="+mj-lt"/>
              <a:buAutoNum type="arabicPeriod"/>
            </a:pPr>
            <a:r>
              <a:rPr lang="en-US" sz="3600" dirty="0"/>
              <a:t>Primer lenguage: ¿Hebreo?</a:t>
            </a:r>
          </a:p>
          <a:p>
            <a:pPr marL="971550" lvl="1" indent="-514350" eaLnBrk="1" hangingPunct="1">
              <a:spcBef>
                <a:spcPts val="0"/>
              </a:spcBef>
              <a:spcAft>
                <a:spcPts val="2400"/>
              </a:spcAft>
              <a:buFont typeface="+mj-lt"/>
              <a:buAutoNum type="arabicPeriod"/>
            </a:pPr>
            <a:r>
              <a:rPr lang="es-CO" sz="3600" dirty="0"/>
              <a:t>Patriarcas antediluvianos que vivieron a lo largo de múltiples generaciones</a:t>
            </a:r>
          </a:p>
          <a:p>
            <a:pPr marL="971550" lvl="1" indent="-514350" eaLnBrk="1" hangingPunct="1">
              <a:spcBef>
                <a:spcPts val="0"/>
              </a:spcBef>
              <a:spcAft>
                <a:spcPts val="2400"/>
              </a:spcAft>
              <a:buFont typeface="+mj-lt"/>
              <a:buAutoNum type="arabicPeriod"/>
            </a:pPr>
            <a:r>
              <a:rPr lang="es-CO" sz="3600" b="1" u="sng" dirty="0">
                <a:solidFill>
                  <a:srgbClr val="FFFFCC"/>
                </a:solidFill>
              </a:rPr>
              <a:t>¿Arqueología moderna: la Lista de los Reyes Sumerios?</a:t>
            </a:r>
            <a:endParaRPr lang="en-US" sz="3000" b="1" u="sng" dirty="0">
              <a:solidFill>
                <a:srgbClr val="FFFFCC"/>
              </a:solidFill>
            </a:endParaRPr>
          </a:p>
        </p:txBody>
      </p:sp>
      <p:pic>
        <p:nvPicPr>
          <p:cNvPr id="2" name="Picture 1">
            <a:extLst>
              <a:ext uri="{FF2B5EF4-FFF2-40B4-BE49-F238E27FC236}">
                <a16:creationId xmlns:a16="http://schemas.microsoft.com/office/drawing/2014/main" id="{E41F29AC-F546-DB69-BFF9-B52343A378B7}"/>
              </a:ext>
            </a:extLst>
          </p:cNvPr>
          <p:cNvPicPr>
            <a:picLocks noChangeAspect="1"/>
          </p:cNvPicPr>
          <p:nvPr/>
        </p:nvPicPr>
        <p:blipFill>
          <a:blip r:embed="rId2"/>
          <a:stretch>
            <a:fillRect/>
          </a:stretch>
        </p:blipFill>
        <p:spPr>
          <a:xfrm>
            <a:off x="7467600" y="111153"/>
            <a:ext cx="1603387" cy="1146147"/>
          </a:xfrm>
          <a:prstGeom prst="rect">
            <a:avLst/>
          </a:prstGeom>
        </p:spPr>
      </p:pic>
    </p:spTree>
    <p:extLst>
      <p:ext uri="{BB962C8B-B14F-4D97-AF65-F5344CB8AC3E}">
        <p14:creationId xmlns:p14="http://schemas.microsoft.com/office/powerpoint/2010/main" val="1563260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5240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sz="3100" dirty="0">
                <a:effectLst>
                  <a:outerShdw blurRad="38100" dist="38100" dir="2700000" algn="tl">
                    <a:srgbClr val="000000">
                      <a:alpha val="43137"/>
                    </a:srgbClr>
                  </a:outerShdw>
                </a:effectLst>
              </a:rPr>
              <a:t>La undécima observación está relacionada con la arqueología. Existen dos listas de reyes provenientes de la arqueología que reflejan lo que está sucediendo en este capítulo. La primera es la Lista de los Reyes Sumerios de Sumeria en Mesopotamia, que data aproximadamente del año 2000 a.C. Enumera un total de diez reyes, con un total de 241,200 años. Eso da un promedio de aproximadamente 24,000 años por rey. Por lo tanto, el concepto de longevidad de diez generaciones es algo que se refleja en la Lista de los Reyes Sumerios</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422041C9-17E9-B466-8187-B0D31153EC7D}"/>
              </a:ext>
            </a:extLst>
          </p:cNvPr>
          <p:cNvPicPr>
            <a:picLocks noChangeAspect="1"/>
          </p:cNvPicPr>
          <p:nvPr/>
        </p:nvPicPr>
        <p:blipFill>
          <a:blip r:embed="rId4"/>
          <a:stretch>
            <a:fillRect/>
          </a:stretch>
        </p:blipFill>
        <p:spPr>
          <a:xfrm>
            <a:off x="7464413" y="76200"/>
            <a:ext cx="1603387" cy="1146147"/>
          </a:xfrm>
          <a:prstGeom prst="rect">
            <a:avLst/>
          </a:prstGeom>
        </p:spPr>
      </p:pic>
    </p:spTree>
    <p:extLst>
      <p:ext uri="{BB962C8B-B14F-4D97-AF65-F5344CB8AC3E}">
        <p14:creationId xmlns:p14="http://schemas.microsoft.com/office/powerpoint/2010/main" val="251448939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6002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También es interesante que, después de la lista de los diez reyes, se añade: “y entonces vino el diluvio.” El diluvio vino con el décimo, tal como se menciona en este pasaje de Génesis 5. La segunda es la Lista de los Reyes de Berusso. Berusso fue un sacerdote babilonio del siglo III a.C., y él también lista diez reyes antes del diluvio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0658AB7F-C0E5-DD64-8ADC-CAF15BC90696}"/>
              </a:ext>
            </a:extLst>
          </p:cNvPr>
          <p:cNvPicPr>
            <a:picLocks noChangeAspect="1"/>
          </p:cNvPicPr>
          <p:nvPr/>
        </p:nvPicPr>
        <p:blipFill>
          <a:blip r:embed="rId4"/>
          <a:stretch>
            <a:fillRect/>
          </a:stretch>
        </p:blipFill>
        <p:spPr>
          <a:xfrm>
            <a:off x="7458317" y="108261"/>
            <a:ext cx="1609483" cy="1146147"/>
          </a:xfrm>
          <a:prstGeom prst="rect">
            <a:avLst/>
          </a:prstGeom>
        </p:spPr>
      </p:pic>
    </p:spTree>
    <p:extLst>
      <p:ext uri="{BB962C8B-B14F-4D97-AF65-F5344CB8AC3E}">
        <p14:creationId xmlns:p14="http://schemas.microsoft.com/office/powerpoint/2010/main" val="256906033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Conclusión</a:t>
            </a:r>
          </a:p>
        </p:txBody>
      </p:sp>
    </p:spTree>
    <p:extLst>
      <p:ext uri="{BB962C8B-B14F-4D97-AF65-F5344CB8AC3E}">
        <p14:creationId xmlns:p14="http://schemas.microsoft.com/office/powerpoint/2010/main" val="1644868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8C34-78CC-69F1-E1EA-1E01071F96B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CF425CAE-B140-F0CB-088D-A45CA2107B2A}"/>
              </a:ext>
            </a:extLst>
          </p:cNvPr>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8" name="Rectangle 2">
            <a:extLst>
              <a:ext uri="{FF2B5EF4-FFF2-40B4-BE49-F238E27FC236}">
                <a16:creationId xmlns:a16="http://schemas.microsoft.com/office/drawing/2014/main" id="{A8AF6594-4580-A499-C754-53B623258B9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4" name="Picture 3">
            <a:extLst>
              <a:ext uri="{FF2B5EF4-FFF2-40B4-BE49-F238E27FC236}">
                <a16:creationId xmlns:a16="http://schemas.microsoft.com/office/drawing/2014/main" id="{5BFCFE4A-9881-54BB-7F0B-57E01C7BF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99588"/>
            <a:ext cx="4004278" cy="2858823"/>
          </a:xfrm>
          <a:prstGeom prst="rect">
            <a:avLst/>
          </a:prstGeom>
        </p:spPr>
      </p:pic>
    </p:spTree>
    <p:extLst>
      <p:ext uri="{BB962C8B-B14F-4D97-AF65-F5344CB8AC3E}">
        <p14:creationId xmlns:p14="http://schemas.microsoft.com/office/powerpoint/2010/main" val="352455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2B37-098E-27D7-A472-B0D9425A2DCC}"/>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B311C25B-CB10-EA9F-CAB7-3CC33EB366AC}"/>
              </a:ext>
            </a:extLst>
          </p:cNvPr>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547EAD42-3509-7B16-9B7D-E082057F2F83}"/>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6CCA7445-7402-D71C-B127-03DD595AD20F}"/>
              </a:ext>
            </a:extLst>
          </p:cNvPr>
          <p:cNvPicPr>
            <a:picLocks noChangeAspect="1"/>
          </p:cNvPicPr>
          <p:nvPr/>
        </p:nvPicPr>
        <p:blipFill>
          <a:blip r:embed="rId2"/>
          <a:stretch>
            <a:fillRect/>
          </a:stretch>
        </p:blipFill>
        <p:spPr>
          <a:xfrm>
            <a:off x="5105400" y="2106718"/>
            <a:ext cx="3699005" cy="2644563"/>
          </a:xfrm>
          <a:prstGeom prst="rect">
            <a:avLst/>
          </a:prstGeom>
        </p:spPr>
      </p:pic>
    </p:spTree>
    <p:extLst>
      <p:ext uri="{BB962C8B-B14F-4D97-AF65-F5344CB8AC3E}">
        <p14:creationId xmlns:p14="http://schemas.microsoft.com/office/powerpoint/2010/main" val="25007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a:t>
            </a:r>
            <a:r>
              <a:rPr lang="es-CO" dirty="0">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a:t>
            </a:r>
            <a:r>
              <a:rPr lang="es-CO" dirty="0">
                <a:effectLst>
                  <a:outerShdw blurRad="38100" dist="38100" dir="2700000" algn="tl">
                    <a:srgbClr val="000000">
                      <a:alpha val="43137"/>
                    </a:srgbClr>
                  </a:outerShdw>
                </a:effectLst>
                <a:ea typeface="+mn-ea"/>
                <a:cs typeface="+mn-cs"/>
              </a:rPr>
              <a:t>La provisión de Dios a pesar del pecado</a:t>
            </a:r>
            <a:endParaRPr lang="en-US" dirty="0">
              <a:effectLst>
                <a:outerShdw blurRad="38100" dist="38100" dir="2700000" algn="tl">
                  <a:srgbClr val="000000">
                    <a:alpha val="43137"/>
                  </a:srgbClr>
                </a:outerShdw>
              </a:effectLst>
              <a:ea typeface="+mn-ea"/>
              <a:cs typeface="+mn-cs"/>
            </a:endParaRP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a:t>
            </a:r>
          </a:p>
        </p:txBody>
      </p:sp>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D86DA4A1-87A7-1F3F-0C9D-8816EE5A6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49" y="63219"/>
            <a:ext cx="1744066" cy="124516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09AF7-CC34-8183-F05C-F26FFFAAF0DA}"/>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51683B94-203A-8FE7-48C4-5561F11F6A33}"/>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5F28814D-D260-3DB1-67CB-96CAD35E46B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15570E3B-16DB-793F-E504-936477207494}"/>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DEL GÉNESIS</a:t>
            </a:r>
          </a:p>
        </p:txBody>
      </p:sp>
    </p:spTree>
    <p:extLst>
      <p:ext uri="{BB962C8B-B14F-4D97-AF65-F5344CB8AC3E}">
        <p14:creationId xmlns:p14="http://schemas.microsoft.com/office/powerpoint/2010/main" val="273246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11116550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Génesis 4 - Esquema</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Primer asesinato (Gén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impía de Caín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piadosa de Set (4:25-26)</a:t>
            </a:r>
          </a:p>
        </p:txBody>
      </p:sp>
      <p:pic>
        <p:nvPicPr>
          <p:cNvPr id="3" name="Picture 2">
            <a:extLst>
              <a:ext uri="{FF2B5EF4-FFF2-40B4-BE49-F238E27FC236}">
                <a16:creationId xmlns:a16="http://schemas.microsoft.com/office/drawing/2014/main" id="{2E4EBF62-56A1-5340-19B4-0BD549929D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9458"/>
            <a:ext cx="1600970" cy="1143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7D88-D33D-CDE8-9E74-8976933D2E2F}"/>
              </a:ext>
            </a:extLst>
          </p:cNvPr>
          <p:cNvPicPr>
            <a:picLocks noChangeAspect="1"/>
          </p:cNvPicPr>
          <p:nvPr/>
        </p:nvPicPr>
        <p:blipFill>
          <a:blip r:embed="rId2"/>
          <a:stretch>
            <a:fillRect/>
          </a:stretch>
        </p:blipFill>
        <p:spPr>
          <a:xfrm>
            <a:off x="797021" y="629274"/>
            <a:ext cx="7549957" cy="5764364"/>
          </a:xfrm>
          <a:prstGeom prst="rect">
            <a:avLst/>
          </a:prstGeom>
        </p:spPr>
      </p:pic>
      <p:sp>
        <p:nvSpPr>
          <p:cNvPr id="7" name="TextBox 6">
            <a:extLst>
              <a:ext uri="{FF2B5EF4-FFF2-40B4-BE49-F238E27FC236}">
                <a16:creationId xmlns:a16="http://schemas.microsoft.com/office/drawing/2014/main" id="{C6F3F033-CD43-EE09-7A96-F7F869C02676}"/>
              </a:ext>
            </a:extLst>
          </p:cNvPr>
          <p:cNvSpPr txBox="1"/>
          <p:nvPr/>
        </p:nvSpPr>
        <p:spPr>
          <a:xfrm>
            <a:off x="1272635" y="76200"/>
            <a:ext cx="6598730" cy="461665"/>
          </a:xfrm>
          <a:prstGeom prst="rect">
            <a:avLst/>
          </a:prstGeom>
          <a:noFill/>
        </p:spPr>
        <p:txBody>
          <a:bodyPr wrap="none" rtlCol="0">
            <a:spAutoFit/>
          </a:bodyPr>
          <a:lstStyle/>
          <a:p>
            <a:r>
              <a:rPr lang="es-CO" dirty="0">
                <a:solidFill>
                  <a:schemeClr val="tx2"/>
                </a:solidFill>
              </a:rPr>
              <a:t> </a:t>
            </a:r>
            <a:r>
              <a:rPr lang="es-CO" dirty="0">
                <a:solidFill>
                  <a:schemeClr val="tx2"/>
                </a:solidFill>
                <a:latin typeface="Calibri" panose="020F0502020204030204" pitchFamily="34" charset="0"/>
                <a:ea typeface="Calibri" panose="020F0502020204030204" pitchFamily="34" charset="0"/>
                <a:cs typeface="Calibri" panose="020F0502020204030204" pitchFamily="34" charset="0"/>
              </a:rPr>
              <a:t>Las edades de los patriarcas desde Adán hasta Noé</a:t>
            </a:r>
          </a:p>
        </p:txBody>
      </p:sp>
      <p:sp>
        <p:nvSpPr>
          <p:cNvPr id="8" name="TextBox 7">
            <a:extLst>
              <a:ext uri="{FF2B5EF4-FFF2-40B4-BE49-F238E27FC236}">
                <a16:creationId xmlns:a16="http://schemas.microsoft.com/office/drawing/2014/main" id="{0DE777F9-865B-95F2-B4F1-F26A734095F6}"/>
              </a:ext>
            </a:extLst>
          </p:cNvPr>
          <p:cNvSpPr txBox="1"/>
          <p:nvPr/>
        </p:nvSpPr>
        <p:spPr>
          <a:xfrm>
            <a:off x="4419600" y="6345341"/>
            <a:ext cx="4140877" cy="461665"/>
          </a:xfrm>
          <a:prstGeom prst="rect">
            <a:avLst/>
          </a:prstGeom>
          <a:noFill/>
        </p:spPr>
        <p:txBody>
          <a:bodyPr wrap="none" rtlCol="0">
            <a:spAutoFit/>
          </a:bodyPr>
          <a:lstStyle/>
          <a:p>
            <a:r>
              <a:rPr lang="es-CO" dirty="0"/>
              <a:t>Recurso: Respuestas en Génesis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0" y="1402080"/>
            <a:ext cx="9144000" cy="537972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Línea a través de la cual la bendición de mesiánica (Gén. 3:15) vendría. </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Desde Adán (</a:t>
            </a:r>
            <a:r>
              <a:rPr lang="en-US" dirty="0">
                <a:effectLst>
                  <a:outerShdw blurRad="38100" dist="38100" dir="2700000" algn="tl">
                    <a:srgbClr val="000000">
                      <a:alpha val="43137"/>
                    </a:srgbClr>
                  </a:outerShdw>
                </a:effectLst>
              </a:rPr>
              <a:t>Gén</a:t>
            </a:r>
            <a:r>
              <a:rPr lang="en-US" dirty="0">
                <a:effectLst>
                  <a:outerShdw blurRad="38100" dist="38100" dir="2700000" algn="tl">
                    <a:srgbClr val="000000">
                      <a:alpha val="43137"/>
                    </a:srgbClr>
                  </a:outerShdw>
                </a:effectLst>
                <a:ea typeface="+mn-ea"/>
                <a:cs typeface="+mn-cs"/>
              </a:rPr>
              <a:t>. 5:1) a Noé (</a:t>
            </a:r>
            <a:r>
              <a:rPr lang="en-US" dirty="0">
                <a:effectLst>
                  <a:outerShdw blurRad="38100" dist="38100" dir="2700000" algn="tl">
                    <a:srgbClr val="000000">
                      <a:alpha val="43137"/>
                    </a:srgbClr>
                  </a:outerShdw>
                </a:effectLst>
              </a:rPr>
              <a:t>Gén</a:t>
            </a:r>
            <a:r>
              <a:rPr lang="en-US" dirty="0">
                <a:effectLst>
                  <a:outerShdw blurRad="38100" dist="38100" dir="2700000" algn="tl">
                    <a:srgbClr val="000000">
                      <a:alpha val="43137"/>
                    </a:srgbClr>
                  </a:outerShdw>
                </a:effectLst>
                <a:ea typeface="+mn-ea"/>
                <a:cs typeface="+mn-cs"/>
              </a:rPr>
              <a:t>. 5:32)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t>Conocimiento del </a:t>
            </a:r>
            <a:r>
              <a:rPr lang="en-US" i="1" dirty="0"/>
              <a:t>proto-evangelio </a:t>
            </a:r>
            <a:r>
              <a:rPr lang="en-US" dirty="0"/>
              <a:t>(Gén. 3:15) </a:t>
            </a:r>
            <a:r>
              <a:rPr lang="es-CO" dirty="0"/>
              <a:t>obviamente fue transmitido de generación en generación dada la avanzada edad de Adán al momento de su muerte.</a:t>
            </a:r>
            <a:r>
              <a:rPr lang="en-US" dirty="0"/>
              <a:t>(Gén. 5:5)</a:t>
            </a:r>
            <a:endParaRPr lang="en-US" dirty="0">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3B8BECA1-F6B2-3D0B-BB33-521449533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08569"/>
            <a:ext cx="1794478" cy="1281154"/>
          </a:xfrm>
          <a:prstGeom prst="rect">
            <a:avLst/>
          </a:prstGeom>
        </p:spPr>
      </p:pic>
    </p:spTree>
    <p:extLst>
      <p:ext uri="{BB962C8B-B14F-4D97-AF65-F5344CB8AC3E}">
        <p14:creationId xmlns:p14="http://schemas.microsoft.com/office/powerpoint/2010/main" val="1857733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13372</TotalTime>
  <Words>2254</Words>
  <Application>Microsoft Office PowerPoint</Application>
  <PresentationFormat>On-screen Show (4:3)</PresentationFormat>
  <Paragraphs>224</Paragraphs>
  <Slides>51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Calibri</vt:lpstr>
      <vt:lpstr>Century Gothic</vt:lpstr>
      <vt:lpstr>Times New Roman</vt:lpstr>
      <vt:lpstr>Wingdings</vt:lpstr>
      <vt:lpstr>Azure</vt:lpstr>
      <vt:lpstr>PowerPoint Presentation</vt:lpstr>
      <vt:lpstr>ESTRUCTURA DE GÉNESIS</vt:lpstr>
      <vt:lpstr>ESTRUCTURA DE GÉNESIS</vt:lpstr>
      <vt:lpstr>ESTRUCTURA DEL GÉNESIS</vt:lpstr>
      <vt:lpstr>PowerPoint Presentation</vt:lpstr>
      <vt:lpstr>PowerPoint Presentation</vt:lpstr>
      <vt:lpstr>Génesis 4 - Esquema</vt:lpstr>
      <vt:lpstr>PowerPoint Presentation</vt:lpstr>
      <vt:lpstr>Genealogía  (Gén 5)</vt:lpstr>
      <vt:lpstr>Génesis 5 Esquema</vt:lpstr>
      <vt:lpstr>Génesis 5 Esquema</vt:lpstr>
      <vt:lpstr>Repetición Séxtuple: Importancia (Gén 5)</vt:lpstr>
      <vt:lpstr>Génesis 5 Esquema</vt:lpstr>
      <vt:lpstr>Genealogía: Adán a Noé (Gén 5)</vt:lpstr>
      <vt:lpstr>Genealogía: Adán a Noé (Gén 5)</vt:lpstr>
      <vt:lpstr>Génesis 5 Esquema</vt:lpstr>
      <vt:lpstr>Genealogía: Adán a Noé (Gén 5)</vt:lpstr>
      <vt:lpstr>PowerPoint Presentation</vt:lpstr>
      <vt:lpstr>Génesis 5 Esquema</vt:lpstr>
      <vt:lpstr>Patrón Séxtuple Génesis 5:28-31</vt:lpstr>
      <vt:lpstr>PowerPoint Presentation</vt:lpstr>
      <vt:lpstr>Genealogía: Adán a Noé (Gén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Génesis 5 Esquema</vt:lpstr>
      <vt:lpstr>Noé Génesis 5:32</vt:lpstr>
      <vt:lpstr>PowerPoint Presentation</vt:lpstr>
      <vt:lpstr>Genealogía: Adán a Noé  (Gén 5)</vt:lpstr>
      <vt:lpstr>Genealogía: Adán a Noé  (Gén 5)</vt:lpstr>
      <vt:lpstr>PowerPoint Presentation</vt:lpstr>
      <vt:lpstr>PowerPoint Presentation</vt:lpstr>
      <vt:lpstr>Genealogía: Adán a Noé  (Gén 5)</vt:lpstr>
      <vt:lpstr>PowerPoint Presentation</vt:lpstr>
      <vt:lpstr>PowerPoint Presentation</vt:lpstr>
      <vt:lpstr>PowerPoint Presentation</vt:lpstr>
      <vt:lpstr>Línea impía de Caín (Gén 4:16-24)</vt:lpstr>
      <vt:lpstr>PowerPoint Presentation</vt:lpstr>
      <vt:lpstr>Genealogía: Adán a Noé  (Gén 5)</vt:lpstr>
      <vt:lpstr>PowerPoint Presentation</vt:lpstr>
      <vt:lpstr>PowerPoint Presentation</vt:lpstr>
      <vt:lpstr>Conclusión</vt:lpstr>
      <vt:lpstr>Génesis 5 Esquema</vt:lpstr>
      <vt:lpstr>Génesis 5 Esquema</vt:lpstr>
      <vt:lpstr>PowerPoint Presentation</vt:lpstr>
      <vt:lpstr>ESTRUCTURA DEL GÉNESIS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024 - 5v28-32 - WORKING COPY FOR ANDY</dc:title>
  <dc:subject>Genesis 5</dc:subject>
  <dc:creator>A. Woods</dc:creator>
  <dc:description>Modified by Jim McGowan</dc:description>
  <cp:lastModifiedBy>Claudia Mora</cp:lastModifiedBy>
  <cp:revision>1360</cp:revision>
  <cp:lastPrinted>2021-01-23T20:19:07Z</cp:lastPrinted>
  <dcterms:created xsi:type="dcterms:W3CDTF">2009-03-17T12:21:13Z</dcterms:created>
  <dcterms:modified xsi:type="dcterms:W3CDTF">2026-01-20T02:40:16Z</dcterms:modified>
</cp:coreProperties>
</file>