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33"/>
  </p:notesMasterIdLst>
  <p:handoutMasterIdLst>
    <p:handoutMasterId r:id="rId34"/>
  </p:handoutMasterIdLst>
  <p:sldIdLst>
    <p:sldId id="11071" r:id="rId4"/>
    <p:sldId id="28432" r:id="rId5"/>
    <p:sldId id="27619" r:id="rId6"/>
    <p:sldId id="28380" r:id="rId7"/>
    <p:sldId id="28433" r:id="rId8"/>
    <p:sldId id="28456" r:id="rId9"/>
    <p:sldId id="28434" r:id="rId10"/>
    <p:sldId id="28085" r:id="rId11"/>
    <p:sldId id="28450" r:id="rId12"/>
    <p:sldId id="28451" r:id="rId13"/>
    <p:sldId id="7884" r:id="rId14"/>
    <p:sldId id="2191" r:id="rId15"/>
    <p:sldId id="3154" r:id="rId16"/>
    <p:sldId id="28389" r:id="rId17"/>
    <p:sldId id="9621" r:id="rId18"/>
    <p:sldId id="1232" r:id="rId19"/>
    <p:sldId id="28110" r:id="rId20"/>
    <p:sldId id="28452" r:id="rId21"/>
    <p:sldId id="28454" r:id="rId22"/>
    <p:sldId id="28453" r:id="rId23"/>
    <p:sldId id="6544" r:id="rId24"/>
    <p:sldId id="28457" r:id="rId25"/>
    <p:sldId id="28458" r:id="rId26"/>
    <p:sldId id="28435" r:id="rId27"/>
    <p:sldId id="28436" r:id="rId28"/>
    <p:sldId id="28437" r:id="rId29"/>
    <p:sldId id="28438" r:id="rId30"/>
    <p:sldId id="28331" r:id="rId31"/>
    <p:sldId id="28439" r:id="rId32"/>
  </p:sldIdLst>
  <p:sldSz cx="12192000" cy="6858000"/>
  <p:notesSz cx="7315200" cy="9601200"/>
  <p:custDataLst>
    <p:tags r:id="rId3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66FF66"/>
    <a:srgbClr val="000066"/>
    <a:srgbClr val="FF00FF"/>
    <a:srgbClr val="0000CC"/>
    <a:srgbClr val="006600"/>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varScale="1">
        <p:scale>
          <a:sx n="123" d="100"/>
          <a:sy n="123" d="100"/>
        </p:scale>
        <p:origin x="30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3" d="100"/>
          <a:sy n="93" d="100"/>
        </p:scale>
        <p:origin x="3847"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ECT vs. Annihilation - 004</a:t>
            </a:r>
          </a:p>
          <a:p>
            <a:pPr>
              <a:defRPr/>
            </a:pPr>
            <a:r>
              <a:rPr lang="en-US" sz="1500" dirty="0"/>
              <a:t>01-18-2026</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1/17/26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1/17/26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523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2DA0A38-BD1E-08DE-53B8-505C2FFF984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D91E4B9-C9B8-CBEF-104D-852F2DE89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E0B24A6-F134-4631-8B4B-22322644E634}"/>
              </a:ext>
            </a:extLst>
          </p:cNvPr>
          <p:cNvSpPr>
            <a:spLocks noGrp="1" noChangeArrowheads="1"/>
          </p:cNvSpPr>
          <p:nvPr>
            <p:ph type="sldNum" sz="quarter" idx="12"/>
          </p:nvPr>
        </p:nvSpPr>
        <p:spPr/>
        <p:txBody>
          <a:bodyPr/>
          <a:lstStyle>
            <a:lvl1pPr>
              <a:defRPr/>
            </a:lvl1pPr>
          </a:lstStyle>
          <a:p>
            <a:pPr>
              <a:defRPr/>
            </a:pPr>
            <a:fld id="{64A57437-63FC-43C1-B162-5622CAB82AC5}" type="slidenum">
              <a:rPr lang="en-US" altLang="en-US"/>
              <a:pPr>
                <a:defRPr/>
              </a:pPr>
              <a:t>‹#›</a:t>
            </a:fld>
            <a:endParaRPr lang="en-US" altLang="en-US"/>
          </a:p>
        </p:txBody>
      </p:sp>
    </p:spTree>
    <p:extLst>
      <p:ext uri="{BB962C8B-B14F-4D97-AF65-F5344CB8AC3E}">
        <p14:creationId xmlns:p14="http://schemas.microsoft.com/office/powerpoint/2010/main" val="34443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1/17/26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1/17/26</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5" r:id="rId12"/>
    <p:sldLayoutId id="2147488971" r:id="rId13"/>
    <p:sldLayoutId id="2147488974" r:id="rId14"/>
    <p:sldLayoutId id="214748897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2"/>
          <a:stretch>
            <a:fillRect/>
          </a:stretch>
        </p:blipFill>
        <p:spPr>
          <a:xfrm>
            <a:off x="3419624" y="5486281"/>
            <a:ext cx="5352752" cy="1371719"/>
          </a:xfrm>
          <a:prstGeom prst="rect">
            <a:avLst/>
          </a:prstGeom>
        </p:spPr>
      </p:pic>
      <p:pic>
        <p:nvPicPr>
          <p:cNvPr id="4" name="Picture 3">
            <a:extLst>
              <a:ext uri="{FF2B5EF4-FFF2-40B4-BE49-F238E27FC236}">
                <a16:creationId xmlns:a16="http://schemas.microsoft.com/office/drawing/2014/main" id="{F069897E-422F-FB68-66CD-FAD50EEFD291}"/>
              </a:ext>
            </a:extLst>
          </p:cNvPr>
          <p:cNvPicPr>
            <a:picLocks noChangeAspect="1"/>
          </p:cNvPicPr>
          <p:nvPr/>
        </p:nvPicPr>
        <p:blipFill>
          <a:blip r:embed="rId3"/>
          <a:stretch>
            <a:fillRect/>
          </a:stretch>
        </p:blipFill>
        <p:spPr>
          <a:xfrm>
            <a:off x="1317523" y="685800"/>
            <a:ext cx="9556955" cy="4572000"/>
          </a:xfrm>
          <a:prstGeom prst="rect">
            <a:avLst/>
          </a:prstGeom>
          <a:ln w="38100">
            <a:solidFill>
              <a:schemeClr val="tx1"/>
            </a:solidFill>
          </a:ln>
        </p:spPr>
      </p:pic>
      <p:sp>
        <p:nvSpPr>
          <p:cNvPr id="7" name="Rectangle 6">
            <a:extLst>
              <a:ext uri="{FF2B5EF4-FFF2-40B4-BE49-F238E27FC236}">
                <a16:creationId xmlns:a16="http://schemas.microsoft.com/office/drawing/2014/main" id="{CC897108-2BD4-4E22-E1AB-70950EEC4AB1}"/>
              </a:ext>
            </a:extLst>
          </p:cNvPr>
          <p:cNvSpPr/>
          <p:nvPr/>
        </p:nvSpPr>
        <p:spPr>
          <a:xfrm>
            <a:off x="2085928" y="1066800"/>
            <a:ext cx="8020145" cy="3785652"/>
          </a:xfrm>
          <a:prstGeom prst="rect">
            <a:avLst/>
          </a:prstGeom>
          <a:noFill/>
        </p:spPr>
        <p:txBody>
          <a:bodyPr wrap="none" lIns="91440" tIns="45720" rIns="91440" bIns="45720">
            <a:spAutoFit/>
          </a:bodyPr>
          <a:lstStyle/>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Annihilation</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vs.</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Eternal Torment</a:t>
            </a:r>
            <a:endPar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207826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6181E4-B91A-3865-CD4E-D545500B83B0}"/>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5078313"/>
          </a:xfrm>
          <a:prstGeom prst="rect">
            <a:avLst/>
          </a:prstGeom>
          <a:noFill/>
          <a:ln w="28575">
            <a:noFill/>
            <a:miter lim="800000"/>
            <a:headEnd/>
            <a:tailEnd/>
          </a:ln>
        </p:spPr>
        <p:txBody>
          <a:bodyPr wrap="square">
            <a:spAutoFit/>
          </a:bodyPr>
          <a:lstStyle/>
          <a:p>
            <a:pPr algn="ctr">
              <a:spcAft>
                <a:spcPts val="9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Genesis 1:26-28</a:t>
            </a:r>
          </a:p>
          <a:p>
            <a:pPr algn="just"/>
            <a:r>
              <a:rPr lang="en-US" sz="3100" baseline="30000" dirty="0">
                <a:latin typeface="Calibri" panose="020F0502020204030204" pitchFamily="34" charset="0"/>
              </a:rPr>
              <a:t>26 </a:t>
            </a:r>
            <a:r>
              <a:rPr lang="en-US" sz="3100" dirty="0">
                <a:latin typeface="Calibri" panose="020F0502020204030204" pitchFamily="34" charset="0"/>
              </a:rPr>
              <a:t>Then God said, “</a:t>
            </a:r>
            <a:r>
              <a:rPr lang="en-US" sz="3100" b="1" u="sng" dirty="0">
                <a:solidFill>
                  <a:srgbClr val="FFFFCC"/>
                </a:solidFill>
                <a:latin typeface="Calibri" panose="020F0502020204030204" pitchFamily="34" charset="0"/>
              </a:rPr>
              <a:t>Let Us make man in Our image</a:t>
            </a:r>
            <a:r>
              <a:rPr lang="en-US" sz="3100" dirty="0">
                <a:latin typeface="Calibri" panose="020F0502020204030204" pitchFamily="34" charset="0"/>
              </a:rPr>
              <a:t>, according to Our likeness; and let them rule over the fish of the sea and over the birds of the sky and over the cattle and over all the earth, and over every creeping thing that creeps on the earth.” </a:t>
            </a:r>
            <a:r>
              <a:rPr lang="en-US" sz="3100" baseline="30000" dirty="0">
                <a:latin typeface="Calibri" panose="020F0502020204030204" pitchFamily="34" charset="0"/>
              </a:rPr>
              <a:t>27 </a:t>
            </a:r>
            <a:r>
              <a:rPr lang="en-US" sz="3100" b="1" u="sng" dirty="0">
                <a:solidFill>
                  <a:srgbClr val="FFFFCC"/>
                </a:solidFill>
                <a:latin typeface="Calibri" panose="020F0502020204030204" pitchFamily="34" charset="0"/>
              </a:rPr>
              <a:t>God created man in His own image, in the image of God He created him; male and female He created them</a:t>
            </a:r>
            <a:r>
              <a:rPr lang="en-US" sz="3100" dirty="0">
                <a:latin typeface="Calibri" panose="020F0502020204030204" pitchFamily="34" charset="0"/>
              </a:rPr>
              <a:t>. </a:t>
            </a:r>
            <a:r>
              <a:rPr lang="en-US" sz="3100" baseline="30000" dirty="0">
                <a:latin typeface="Calibri" panose="020F0502020204030204" pitchFamily="34" charset="0"/>
              </a:rPr>
              <a:t>28 </a:t>
            </a:r>
            <a:r>
              <a:rPr lang="en-US" sz="31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1603030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9C147-5AC6-405D-AD7B-C7140D04E223}"/>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sheds man’s blood, By man</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9150" y="2438202"/>
            <a:ext cx="2633700" cy="2286198"/>
          </a:xfrm>
          <a:prstGeom prst="rect">
            <a:avLst/>
          </a:prstGeom>
        </p:spPr>
      </p:pic>
    </p:spTree>
    <p:extLst>
      <p:ext uri="{BB962C8B-B14F-4D97-AF65-F5344CB8AC3E}">
        <p14:creationId xmlns:p14="http://schemas.microsoft.com/office/powerpoint/2010/main" val="30035474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F97B6-B881-58FF-F7A4-340D11FC4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p:cNvSpPr>
            <a:spLocks noGrp="1"/>
          </p:cNvSpPr>
          <p:nvPr>
            <p:ph type="body" idx="4294967295"/>
          </p:nvPr>
        </p:nvSpPr>
        <p:spPr>
          <a:xfrm>
            <a:off x="609600" y="0"/>
            <a:ext cx="10972800" cy="2514600"/>
          </a:xfrm>
        </p:spPr>
        <p:txBody>
          <a:bodyPr/>
          <a:lstStyle/>
          <a:p>
            <a:pPr marL="0" indent="0" algn="ctr" defTabSz="685800" eaLnBrk="1" hangingPunct="1">
              <a:spcBef>
                <a:spcPct val="0"/>
              </a:spcBef>
              <a:spcAft>
                <a:spcPts val="900"/>
              </a:spcAft>
              <a:buNone/>
              <a:defRPr/>
            </a:pPr>
            <a:r>
              <a:rPr lang="en-US" altLang="en-US" sz="4000" kern="1200" dirty="0">
                <a:solidFill>
                  <a:schemeClr val="tx2"/>
                </a:solidFill>
                <a:ea typeface="Calibri" panose="020F0502020204030204" pitchFamily="34" charset="0"/>
                <a:cs typeface="Calibri" panose="020F0502020204030204" pitchFamily="34" charset="0"/>
              </a:rPr>
              <a:t>Ecclesiastes 3:11</a:t>
            </a:r>
            <a:endParaRPr lang="en-US" sz="4000" kern="1200" dirty="0">
              <a:solidFill>
                <a:schemeClr val="tx2"/>
              </a:solidFill>
              <a:ea typeface="Calibri" panose="020F0502020204030204" pitchFamily="34" charset="0"/>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n-US" sz="3600" b="0" i="0" u="none" strike="noStrike" dirty="0">
                <a:effectLst/>
              </a:rPr>
              <a:t>He has made everything appropriate in its time. He has also set eternity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0" i="0" strike="noStrike" dirty="0">
                <a:effectLst/>
              </a:rPr>
              <a:t>i</a:t>
            </a:r>
            <a:r>
              <a:rPr lang="en-US" sz="3600" b="0" i="0" u="none" strike="noStrike" dirty="0">
                <a:effectLst/>
              </a:rPr>
              <a:t>n their heart, yet so that man will not find out the work which God has done from the beginning even to the end</a:t>
            </a:r>
            <a:r>
              <a:rPr lang="en-US" sz="3600" dirty="0">
                <a:effectLst>
                  <a:outerShdw blurRad="38100" dist="38100" dir="2700000" algn="tl">
                    <a:srgbClr val="000000">
                      <a:alpha val="43137"/>
                    </a:srgbClr>
                  </a:outerShdw>
                </a:effectLst>
              </a:rPr>
              <a:t>.”</a:t>
            </a:r>
          </a:p>
        </p:txBody>
      </p:sp>
      <p:pic>
        <p:nvPicPr>
          <p:cNvPr id="6" name="Picture 6" descr="http://www.maggiesnotebook.com/wp-content/uploads/2011/08/Apostle_John_35.jpg">
            <a:extLst>
              <a:ext uri="{FF2B5EF4-FFF2-40B4-BE49-F238E27FC236}">
                <a16:creationId xmlns:a16="http://schemas.microsoft.com/office/drawing/2014/main" id="{E1B00B5E-018D-4AD1-AF2D-DED784D4E6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1908" y="3094708"/>
            <a:ext cx="1313192" cy="159159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8560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9479-B89F-C300-E80B-B0CA248656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CC58C3-90F8-E50D-C402-1CF35A4B7B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587B1C6-BBA0-A087-636A-17D7FB2DCAC2}"/>
              </a:ext>
            </a:extLst>
          </p:cNvPr>
          <p:cNvSpPr txBox="1"/>
          <p:nvPr/>
        </p:nvSpPr>
        <p:spPr>
          <a:xfrm>
            <a:off x="609600" y="0"/>
            <a:ext cx="10972800" cy="2485296"/>
          </a:xfrm>
          <a:prstGeom prst="rect">
            <a:avLst/>
          </a:prstGeom>
          <a:noFill/>
        </p:spPr>
        <p:txBody>
          <a:bodyPr wrap="square">
            <a:spAutoFit/>
          </a:bodyPr>
          <a:lstStyle/>
          <a:p>
            <a:pPr marL="342900" indent="-342900" algn="ctr" defTabSz="685800">
              <a:spcBef>
                <a:spcPts val="0"/>
              </a:spcBef>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5" name="Picture 4">
            <a:extLst>
              <a:ext uri="{FF2B5EF4-FFF2-40B4-BE49-F238E27FC236}">
                <a16:creationId xmlns:a16="http://schemas.microsoft.com/office/drawing/2014/main" id="{D02EFB7D-B185-EC52-5FED-E421A1A82B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4233" y="2971800"/>
            <a:ext cx="3083537" cy="1828800"/>
          </a:xfrm>
          <a:prstGeom prst="rect">
            <a:avLst/>
          </a:prstGeom>
          <a:ln>
            <a:solidFill>
              <a:schemeClr val="tx1"/>
            </a:solidFill>
          </a:ln>
        </p:spPr>
      </p:pic>
    </p:spTree>
    <p:extLst>
      <p:ext uri="{BB962C8B-B14F-4D97-AF65-F5344CB8AC3E}">
        <p14:creationId xmlns:p14="http://schemas.microsoft.com/office/powerpoint/2010/main" val="393263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15C61A-180C-4408-B7DC-BAB4857E59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Micah 5:2</a:t>
            </a:r>
          </a:p>
          <a:p>
            <a:pPr algn="just"/>
            <a:r>
              <a:rPr lang="en-US" altLang="en-US" sz="3600" dirty="0">
                <a:latin typeface="Calibri" panose="020F0502020204030204" pitchFamily="34" charset="0"/>
              </a:rPr>
              <a:t>“</a:t>
            </a:r>
            <a:r>
              <a:rPr lang="en-US" sz="3600" dirty="0">
                <a:latin typeface="Calibri" panose="020F0502020204030204" pitchFamily="34" charset="0"/>
              </a:rPr>
              <a:t>But as for you, Bethlehem </a:t>
            </a:r>
            <a:r>
              <a:rPr lang="en-US" sz="3600" dirty="0" err="1">
                <a:latin typeface="Calibri" panose="020F0502020204030204" pitchFamily="34" charset="0"/>
              </a:rPr>
              <a:t>Ephrathah</a:t>
            </a:r>
            <a:r>
              <a:rPr lang="en-US" sz="3600" dirty="0">
                <a:latin typeface="Calibri" panose="020F0502020204030204" pitchFamily="34" charset="0"/>
              </a:rPr>
              <a:t>, </a:t>
            </a:r>
            <a:r>
              <a:rPr lang="en-US" sz="3600" i="1" dirty="0">
                <a:latin typeface="Calibri" panose="020F0502020204030204" pitchFamily="34" charset="0"/>
              </a:rPr>
              <a:t>Too</a:t>
            </a:r>
            <a:r>
              <a:rPr lang="en-US" sz="3600" dirty="0">
                <a:latin typeface="Calibri" panose="020F0502020204030204" pitchFamily="34" charset="0"/>
              </a:rPr>
              <a:t> little to be among the clans of Judah, From you One will go forth for Me to be ruler in Israel. His goings forth are from long ago, From the days of </a:t>
            </a:r>
            <a:r>
              <a:rPr lang="en-US" sz="3600" b="1" u="sng" dirty="0">
                <a:solidFill>
                  <a:srgbClr val="FFFFCC"/>
                </a:solidFill>
                <a:latin typeface="Calibri" panose="020F0502020204030204" pitchFamily="34" charset="0"/>
              </a:rPr>
              <a:t>eternity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a:t>
            </a:r>
            <a:r>
              <a:rPr lang="en-US" altLang="en-US" sz="3600" dirty="0">
                <a:latin typeface="Calibri" panose="020F0502020204030204" pitchFamily="34" charset="0"/>
              </a:rPr>
              <a:t>”</a:t>
            </a:r>
          </a:p>
        </p:txBody>
      </p:sp>
      <p:pic>
        <p:nvPicPr>
          <p:cNvPr id="2" name="Picture 1">
            <a:extLst>
              <a:ext uri="{FF2B5EF4-FFF2-40B4-BE49-F238E27FC236}">
                <a16:creationId xmlns:a16="http://schemas.microsoft.com/office/drawing/2014/main" id="{3C6FFD2F-8A32-DCB9-7F6B-1BD8345EA567}"/>
              </a:ext>
            </a:extLst>
          </p:cNvPr>
          <p:cNvPicPr>
            <a:picLocks noChangeAspect="1"/>
          </p:cNvPicPr>
          <p:nvPr/>
        </p:nvPicPr>
        <p:blipFill>
          <a:blip r:embed="rId3"/>
          <a:stretch>
            <a:fillRect/>
          </a:stretch>
        </p:blipFill>
        <p:spPr>
          <a:xfrm>
            <a:off x="4463143" y="3048000"/>
            <a:ext cx="3265714" cy="1828800"/>
          </a:xfrm>
          <a:prstGeom prst="rect">
            <a:avLst/>
          </a:prstGeom>
          <a:ln>
            <a:solidFill>
              <a:schemeClr val="tx1"/>
            </a:solidFill>
          </a:ln>
        </p:spPr>
      </p:pic>
    </p:spTree>
    <p:extLst>
      <p:ext uri="{BB962C8B-B14F-4D97-AF65-F5344CB8AC3E}">
        <p14:creationId xmlns:p14="http://schemas.microsoft.com/office/powerpoint/2010/main" val="34853703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209800" y="990600"/>
            <a:ext cx="7772400" cy="5410200"/>
          </a:xfrm>
        </p:spPr>
        <p:txBody>
          <a:bodyPr/>
          <a:lstStyle/>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Power</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Relational</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El Olam</a:t>
            </a:r>
            <a:r>
              <a:rPr lang="en-US" sz="32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21:33</a:t>
            </a:r>
            <a:r>
              <a:rPr lang="en-US" sz="3200" b="1" u="sng" dirty="0">
                <a:solidFill>
                  <a:srgbClr val="FFFFCC"/>
                </a:solidFill>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Reverenced</a:t>
            </a:r>
          </a:p>
          <a:p>
            <a:pPr marL="457200" indent="-457200" algn="just" eaLnBrk="1" hangingPunct="1">
              <a:spcBef>
                <a:spcPts val="0"/>
              </a:spcBef>
              <a:spcAft>
                <a:spcPts val="2400"/>
              </a:spcAft>
              <a:buClr>
                <a:srgbClr val="00FFFF"/>
              </a:buClr>
              <a:buSzPct val="100000"/>
              <a:buFont typeface="+mj-lt"/>
              <a:buAutoNum type="arabicPeriod"/>
              <a:defRPr/>
            </a:pPr>
            <a:r>
              <a:rPr lang="en-US" sz="3200" dirty="0">
                <a:effectLst>
                  <a:outerShdw blurRad="38100" dist="38100" dir="2700000" algn="tl">
                    <a:srgbClr val="000000">
                      <a:alpha val="43137"/>
                    </a:srgbClr>
                  </a:outerShdw>
                </a:effectLst>
                <a:cs typeface="Calibri" panose="020F0502020204030204" pitchFamily="34" charset="0"/>
              </a:rPr>
              <a:t>God, the God of Israel (33:20)</a:t>
            </a:r>
            <a:r>
              <a:rPr lang="en-US" dirty="0">
                <a:effectLst>
                  <a:outerShdw blurRad="38100" dist="38100" dir="2700000" algn="tl">
                    <a:srgbClr val="000000">
                      <a:alpha val="43137"/>
                    </a:srgbClr>
                  </a:outerShdw>
                </a:effectLst>
                <a:cs typeface="Calibri" panose="020F0502020204030204" pitchFamily="34" charset="0"/>
              </a:rPr>
              <a:t> – </a:t>
            </a:r>
            <a:r>
              <a:rPr lang="en-US" sz="3200" dirty="0">
                <a:effectLst>
                  <a:outerShdw blurRad="38100" dist="38100" dir="2700000" algn="tl">
                    <a:srgbClr val="000000">
                      <a:alpha val="43137"/>
                    </a:srgbClr>
                  </a:outerShdw>
                </a:effectLst>
                <a:cs typeface="Calibri" panose="020F0502020204030204" pitchFamily="34" charset="0"/>
              </a:rPr>
              <a:t>National</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5498275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39095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51619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6769-33A5-BF5A-BE35-0B267E86AC4B}"/>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668771-D526-049B-5390-752256BD6E13}"/>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426D14AA-572E-CFC4-4465-45CD4E8B3182}"/>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20DE5EE4-9CF5-1D2F-731D-2C01A5374F3B}"/>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3890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51868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BB0A60-C5D5-FDB6-B058-E6231D02405F}"/>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1"/>
            <a:ext cx="10972800"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1110130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BB0A60-C5D5-FDB6-B058-E6231D02405F}"/>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1"/>
            <a:ext cx="109728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Genesis 3:4-5</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0" u="none" strike="noStrike" baseline="30000" dirty="0">
                <a:effectLst/>
                <a:latin typeface="Calibri" panose="020F0502020204030204" pitchFamily="34" charset="0"/>
              </a:rPr>
              <a:t>4 </a:t>
            </a:r>
            <a:r>
              <a:rPr lang="en-US" sz="3600" b="0" i="0" u="none" strike="noStrike" dirty="0">
                <a:effectLst/>
                <a:latin typeface="Calibri" panose="020F0502020204030204" pitchFamily="34" charset="0"/>
              </a:rPr>
              <a:t>The serpent said to the woman, ‘</a:t>
            </a:r>
            <a:r>
              <a:rPr lang="en-US" sz="3600" b="1" i="0" u="sng" strike="noStrike" dirty="0">
                <a:solidFill>
                  <a:srgbClr val="FFFFCC"/>
                </a:solidFill>
                <a:effectLst/>
                <a:latin typeface="Calibri" panose="020F0502020204030204" pitchFamily="34" charset="0"/>
              </a:rPr>
              <a:t>You surely will not die</a:t>
            </a:r>
            <a:r>
              <a:rPr lang="en-US" sz="3600" b="0" i="0" u="none" strike="noStrike" dirty="0">
                <a:effectLst/>
                <a:latin typeface="Calibri" panose="020F0502020204030204" pitchFamily="34" charset="0"/>
              </a:rPr>
              <a:t>! </a:t>
            </a:r>
            <a:r>
              <a:rPr lang="en-US" sz="3600" b="1" i="0" u="none" strike="noStrike" baseline="30000" dirty="0">
                <a:effectLst/>
                <a:latin typeface="Calibri" panose="020F0502020204030204" pitchFamily="34" charset="0"/>
              </a:rPr>
              <a:t>5 </a:t>
            </a:r>
            <a:r>
              <a:rPr lang="en-US" sz="3600" b="0" i="0" u="none" strike="noStrike" dirty="0">
                <a:effectLst/>
                <a:latin typeface="Calibri" panose="020F0502020204030204" pitchFamily="34" charset="0"/>
              </a:rPr>
              <a:t>For God knows that in the day you eat from it your eyes will be opened, and you will be like God, knowing good and evil.’”</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393415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8422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BCB5A-B3B6-51FD-F95F-C3DF521FB0C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E9A709D-D60A-82D1-87D2-AA5FB3F7E486}"/>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FAAEEDF-55DE-DDD6-21B0-5C962408D2EB}"/>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8A58113D-F11A-8400-765C-740985CF0651}"/>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0109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961A-EC7E-584F-B53B-1105EFE1326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A4DA986-0928-F14C-2600-49EECF4CC4AE}"/>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74CE0725-B598-2EAC-13C9-AC6D606B0FC1}"/>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CC47497-1A68-96D2-E827-995080110604}"/>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61065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4E40-9D47-F311-280D-87ABB0D9377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EB934F9-19E6-742A-C8FC-29DA95E1779C}"/>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FC7D475A-7622-0538-8423-0DCC001A6990}"/>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Theological Arguments</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146B3365-92AC-B2E1-C38A-AC2560435DA2}"/>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68146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78A29-EF24-7432-DA61-E605CFD0893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83BFBE3-3B2F-74D1-00B1-7DA9C3BCE90E}"/>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CD13DF74-6147-CC66-F4C0-6913C7FAB07D}"/>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11D0AB8B-4785-8730-3D0C-21DFB7FE2F53}"/>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104951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4508-AB76-C766-AAD1-43EFE5317FED}"/>
            </a:ext>
          </a:extLst>
        </p:cNvPr>
        <p:cNvGrpSpPr/>
        <p:nvPr/>
      </p:nvGrpSpPr>
      <p:grpSpPr>
        <a:xfrm>
          <a:off x="0" y="0"/>
          <a:ext cx="0" cy="0"/>
          <a:chOff x="0" y="0"/>
          <a:chExt cx="0" cy="0"/>
        </a:xfrm>
      </p:grpSpPr>
      <p:sp>
        <p:nvSpPr>
          <p:cNvPr id="63491" name="TextBox 8">
            <a:extLst>
              <a:ext uri="{FF2B5EF4-FFF2-40B4-BE49-F238E27FC236}">
                <a16:creationId xmlns:a16="http://schemas.microsoft.com/office/drawing/2014/main" id="{36D6898C-55E3-350A-3622-AC50D98FA09E}"/>
              </a:ext>
            </a:extLst>
          </p:cNvPr>
          <p:cNvSpPr txBox="1">
            <a:spLocks noChangeArrowheads="1"/>
          </p:cNvSpPr>
          <p:nvPr/>
        </p:nvSpPr>
        <p:spPr bwMode="auto">
          <a:xfrm>
            <a:off x="2286000" y="5562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dirty="0">
              <a:latin typeface="Calibri" panose="020F0502020204030204" pitchFamily="34" charset="0"/>
            </a:endParaRPr>
          </a:p>
        </p:txBody>
      </p:sp>
      <p:sp>
        <p:nvSpPr>
          <p:cNvPr id="3" name="Title 5">
            <a:extLst>
              <a:ext uri="{FF2B5EF4-FFF2-40B4-BE49-F238E27FC236}">
                <a16:creationId xmlns:a16="http://schemas.microsoft.com/office/drawing/2014/main" id="{D33138EE-94E6-E1EF-44A3-48B8B28A9AD8}"/>
              </a:ext>
            </a:extLst>
          </p:cNvPr>
          <p:cNvSpPr txBox="1">
            <a:spLocks/>
          </p:cNvSpPr>
          <p:nvPr/>
        </p:nvSpPr>
        <p:spPr bwMode="auto">
          <a:xfrm>
            <a:off x="3714749" y="381000"/>
            <a:ext cx="4762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kern="0"/>
              <a:t>Dominoes in a Row</a:t>
            </a:r>
            <a:endParaRPr lang="en-US" kern="0" dirty="0"/>
          </a:p>
        </p:txBody>
      </p:sp>
      <p:pic>
        <p:nvPicPr>
          <p:cNvPr id="4" name="Picture 2" descr="http://i.ytimg.com/vi/IeWsxuDn7NE/hqdefault.jpg">
            <a:extLst>
              <a:ext uri="{FF2B5EF4-FFF2-40B4-BE49-F238E27FC236}">
                <a16:creationId xmlns:a16="http://schemas.microsoft.com/office/drawing/2014/main" id="{C5B8D80B-4FF4-775C-B5B3-24A29EAA6C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55801" y="1371600"/>
            <a:ext cx="8382001" cy="4572000"/>
          </a:xfrm>
          <a:prstGeom prst="roundRect">
            <a:avLst/>
          </a:prstGeom>
          <a:noFill/>
          <a:ln w="9525">
            <a:noFill/>
            <a:miter lim="800000"/>
            <a:headEnd/>
            <a:tailEnd/>
          </a:ln>
          <a:effectLst/>
        </p:spPr>
      </p:pic>
    </p:spTree>
    <p:extLst>
      <p:ext uri="{BB962C8B-B14F-4D97-AF65-F5344CB8AC3E}">
        <p14:creationId xmlns:p14="http://schemas.microsoft.com/office/powerpoint/2010/main" val="27655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69FCC-9FB5-DA9F-2112-B7C87BA052E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C8865AB-F488-780F-CE3A-D1291DBD3AC0}"/>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A94D8AF-3A39-515F-D41B-8FBC68A5538B}"/>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D870F57F-5831-471F-B8AC-A92DA6748F45}"/>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530687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600200"/>
            <a:ext cx="10972800" cy="4267200"/>
          </a:xfrm>
        </p:spPr>
        <p:txBody>
          <a:bodyPr/>
          <a:lstStyle/>
          <a:p>
            <a:pPr marL="0" indent="0" algn="just">
              <a:buNone/>
            </a:pPr>
            <a:r>
              <a:rPr lang="en-US" sz="3000" dirty="0">
                <a:effectLst/>
              </a:rPr>
              <a:t>“</a:t>
            </a:r>
            <a:r>
              <a:rPr lang="en-US" sz="3000" b="1" i="0" u="sng" strike="noStrike" dirty="0">
                <a:solidFill>
                  <a:srgbClr val="FFFFCC"/>
                </a:solidFill>
                <a:effectLst/>
              </a:rPr>
              <a:t>Conditional immortality</a:t>
            </a:r>
            <a:r>
              <a:rPr lang="en-US" sz="3000" b="0" i="0" u="none" strike="noStrike" dirty="0">
                <a:effectLst/>
              </a:rPr>
              <a:t> means the soul is not inherently immortal; immortality is not part of the make-up of the soul. Rather, immortality is a gift for the saved only. So at death, the unbeliever simply becomes non-existent, and only the believer continues to exist…What </a:t>
            </a:r>
            <a:r>
              <a:rPr lang="en-US" sz="3000" b="1" u="sng" dirty="0">
                <a:solidFill>
                  <a:srgbClr val="FFFFCC"/>
                </a:solidFill>
                <a:effectLst/>
              </a:rPr>
              <a:t>annihilationism</a:t>
            </a:r>
            <a:r>
              <a:rPr lang="en-US" sz="3000" b="0" i="0" u="none" strike="noStrike" dirty="0">
                <a:effectLst/>
              </a:rPr>
              <a:t> says is this: the unsaved soul is annihilated after a temporary period of punishment. These people do believe that the unsaved soul goes to Hell, but not for eternity, only temporarily. Eventually the unsaved soul is annihilated after suffering a duration of punishment.”</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707-8</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2529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27C7C-E7BF-5FF2-8ED9-92AF494DA22D}"/>
              </a:ext>
            </a:extLst>
          </p:cNvPr>
          <p:cNvPicPr>
            <a:picLocks noChangeAspect="1"/>
          </p:cNvPicPr>
          <p:nvPr/>
        </p:nvPicPr>
        <p:blipFill>
          <a:blip r:embed="rId2"/>
          <a:stretch>
            <a:fillRect/>
          </a:stretch>
        </p:blipFill>
        <p:spPr>
          <a:xfrm>
            <a:off x="2667000" y="228600"/>
            <a:ext cx="6858000" cy="6472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583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57412-7F64-25EC-83AF-AA717147240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EE6102C-F47A-2593-7F18-B68424E4ED24}"/>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CF5F5B51-8091-9BA0-86E8-F2AD1DC25C17}"/>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B76FBC9-6176-C572-2B6C-8AA80FD11DBA}"/>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0614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293B-B8C5-12A6-EAD1-8138F26D0330}"/>
            </a:ext>
          </a:extLst>
        </p:cNvPr>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0AE62A1-70E6-52AE-7272-7EEB02525BE8}"/>
              </a:ext>
            </a:extLst>
          </p:cNvPr>
          <p:cNvGraphicFramePr>
            <a:graphicFrameLocks noGrp="1"/>
          </p:cNvGraphicFramePr>
          <p:nvPr>
            <p:extLst>
              <p:ext uri="{D42A27DB-BD31-4B8C-83A1-F6EECF244321}">
                <p14:modId xmlns:p14="http://schemas.microsoft.com/office/powerpoint/2010/main" val="888109622"/>
              </p:ext>
            </p:extLst>
          </p:nvPr>
        </p:nvGraphicFramePr>
        <p:xfrm>
          <a:off x="589073" y="1524000"/>
          <a:ext cx="11013855" cy="43281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4502642">
                  <a:extLst>
                    <a:ext uri="{9D8B030D-6E8A-4147-A177-3AD203B41FA5}">
                      <a16:colId xmlns:a16="http://schemas.microsoft.com/office/drawing/2014/main" val="106515012"/>
                    </a:ext>
                  </a:extLst>
                </a:gridCol>
                <a:gridCol w="2839928">
                  <a:extLst>
                    <a:ext uri="{9D8B030D-6E8A-4147-A177-3AD203B41FA5}">
                      <a16:colId xmlns:a16="http://schemas.microsoft.com/office/drawing/2014/main" val="2435450396"/>
                    </a:ext>
                  </a:extLst>
                </a:gridCol>
              </a:tblGrid>
              <a:tr h="4251960">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Dan. 12:2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25:46</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Mark 9:47-48</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8:12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Luke 16:19-31</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2 </a:t>
                      </a: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Thess</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1:9</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Heb</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6:2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14:11</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20:10</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itchFamily="34" charset="0"/>
                        </a:rPr>
                        <a:t>Rev. 19:20</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sp>
        <p:nvSpPr>
          <p:cNvPr id="14338" name="Title 1">
            <a:extLst>
              <a:ext uri="{FF2B5EF4-FFF2-40B4-BE49-F238E27FC236}">
                <a16:creationId xmlns:a16="http://schemas.microsoft.com/office/drawing/2014/main" id="{54372463-CA65-5B9A-9BA8-9EAF78BCE228}"/>
              </a:ext>
            </a:extLst>
          </p:cNvPr>
          <p:cNvSpPr>
            <a:spLocks noGrp="1"/>
          </p:cNvSpPr>
          <p:nvPr>
            <p:ph type="title"/>
          </p:nvPr>
        </p:nvSpPr>
        <p:spPr>
          <a:xfrm>
            <a:off x="3405923" y="228600"/>
            <a:ext cx="5380155" cy="914400"/>
          </a:xfrm>
        </p:spPr>
        <p:txBody>
          <a:bodyPr/>
          <a:lstStyle/>
          <a:p>
            <a:pPr algn="ctr"/>
            <a:r>
              <a:rPr lang="en-US" sz="3600" dirty="0">
                <a:effectLst>
                  <a:outerShdw blurRad="38100" dist="38100" dir="2700000" algn="tl">
                    <a:srgbClr val="000000">
                      <a:alpha val="43137"/>
                    </a:srgbClr>
                  </a:outerShdw>
                </a:effectLst>
              </a:rPr>
              <a:t>II. </a:t>
            </a:r>
            <a:r>
              <a:rPr lang="en-US" sz="3600">
                <a:effectLst>
                  <a:outerShdw blurRad="38100" dist="38100" dir="2700000" algn="tl">
                    <a:srgbClr val="000000">
                      <a:alpha val="43137"/>
                    </a:srgbClr>
                  </a:outerShdw>
                </a:effectLst>
              </a:rPr>
              <a:t>Anti-Annihilationist</a:t>
            </a:r>
            <a:r>
              <a:rPr lang="en-US" sz="3600" dirty="0">
                <a:effectLst>
                  <a:outerShdw blurRad="38100" dist="38100" dir="2700000" algn="tl">
                    <a:srgbClr val="000000">
                      <a:alpha val="43137"/>
                    </a:srgbClr>
                  </a:outerShdw>
                </a:effectLst>
              </a:rPr>
              <a:t> Texts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pic>
        <p:nvPicPr>
          <p:cNvPr id="3" name="Picture 2">
            <a:extLst>
              <a:ext uri="{FF2B5EF4-FFF2-40B4-BE49-F238E27FC236}">
                <a16:creationId xmlns:a16="http://schemas.microsoft.com/office/drawing/2014/main" id="{632CB771-E80F-DF05-A08F-4BE80273419C}"/>
              </a:ext>
            </a:extLst>
          </p:cNvPr>
          <p:cNvPicPr>
            <a:picLocks noChangeAspect="1"/>
          </p:cNvPicPr>
          <p:nvPr/>
        </p:nvPicPr>
        <p:blipFill>
          <a:blip r:embed="rId2"/>
          <a:stretch>
            <a:fillRect/>
          </a:stretch>
        </p:blipFill>
        <p:spPr>
          <a:xfrm>
            <a:off x="4690750" y="2285901"/>
            <a:ext cx="2810500" cy="2286198"/>
          </a:xfrm>
          <a:prstGeom prst="rect">
            <a:avLst/>
          </a:prstGeom>
        </p:spPr>
      </p:pic>
    </p:spTree>
    <p:extLst>
      <p:ext uri="{BB962C8B-B14F-4D97-AF65-F5344CB8AC3E}">
        <p14:creationId xmlns:p14="http://schemas.microsoft.com/office/powerpoint/2010/main" val="221509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9086-6442-7B8C-0C4E-97AF5221C65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AAC17E7-8F8C-7A47-BF68-6563BDA5F139}"/>
              </a:ext>
            </a:extLst>
          </p:cNvPr>
          <p:cNvSpPr>
            <a:spLocks noGrp="1"/>
          </p:cNvSpPr>
          <p:nvPr>
            <p:ph type="title"/>
          </p:nvPr>
        </p:nvSpPr>
        <p:spPr>
          <a:xfrm>
            <a:off x="914400" y="228600"/>
            <a:ext cx="10363200" cy="914400"/>
          </a:xfrm>
        </p:spPr>
        <p:txBody>
          <a:bodyPr wrap="square" anchor="ctr">
            <a:normAutofit/>
          </a:bodyPr>
          <a:lstStyle/>
          <a:p>
            <a:pPr algn="ctr"/>
            <a:r>
              <a:rPr lang="en-US" sz="3600" b="1"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9DAB0601-D4D7-3B1F-3C5E-251A2B9E180F}"/>
              </a:ext>
            </a:extLst>
          </p:cNvPr>
          <p:cNvSpPr>
            <a:spLocks noGrp="1"/>
          </p:cNvSpPr>
          <p:nvPr>
            <p:ph idx="1"/>
          </p:nvPr>
        </p:nvSpPr>
        <p:spPr>
          <a:xfrm>
            <a:off x="615478" y="1500698"/>
            <a:ext cx="10363200" cy="5128701"/>
          </a:xfrm>
        </p:spPr>
        <p:txBody>
          <a:bodyPr wrap="square" anchor="t">
            <a:noAutofit/>
          </a:bodyPr>
          <a:lstStyle/>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Theological Arguments Against Annihilation</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45426500-BB29-E8F9-D06F-88E00269EB77}"/>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51154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01487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Underestimates sin’s severity</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742950" indent="-74295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91724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071"/>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18719</TotalTime>
  <Words>2203</Words>
  <Application>Microsoft Office PowerPoint</Application>
  <PresentationFormat>Widescreen</PresentationFormat>
  <Paragraphs>202</Paragraphs>
  <Slides>29</Slides>
  <Notes>1</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1_Azure</vt:lpstr>
      <vt:lpstr>2_Azure</vt:lpstr>
      <vt:lpstr>Office Theme</vt:lpstr>
      <vt:lpstr>PowerPoint Presentation</vt:lpstr>
      <vt:lpstr>ANNIHILATION VS. ETERNAL CONSCIOUS TORMENT</vt:lpstr>
      <vt:lpstr>PowerPoint Presentation</vt:lpstr>
      <vt:lpstr>PowerPoint Presentation</vt:lpstr>
      <vt:lpstr>ANNIHILATION VS. ETERNAL CONSCIOUS TORMENT</vt:lpstr>
      <vt:lpstr>II. Anti-Annihilationist Texts</vt:lpstr>
      <vt:lpstr>ANNIHILATION VS. ETERNAL CONSCIOUS TORMENT</vt:lpstr>
      <vt:lpstr>III. Theological Arguments Against Annihilation</vt:lpstr>
      <vt:lpstr>III. Theological Arguments Against Annihilation</vt:lpstr>
      <vt:lpstr>III. Theological Arguments Against Annihilation</vt:lpstr>
      <vt:lpstr>PowerPoint Presentation</vt:lpstr>
      <vt:lpstr>PowerPoint Presentation</vt:lpstr>
      <vt:lpstr>PowerPoint Presentation</vt:lpstr>
      <vt:lpstr>PowerPoint Presentation</vt:lpstr>
      <vt:lpstr>PowerPoint Presentation</vt:lpstr>
      <vt:lpstr>PowerPoint Presentation</vt:lpstr>
      <vt:lpstr>Names for God in Genesis</vt:lpstr>
      <vt:lpstr>III. Theological Arguments Against Annihilation</vt:lpstr>
      <vt:lpstr>PowerPoint Presentation</vt:lpstr>
      <vt:lpstr>III. Theological Arguments Against Annihilation</vt:lpstr>
      <vt:lpstr>PowerPoint Presentation</vt:lpstr>
      <vt:lpstr>PowerPoint Presentation</vt:lpstr>
      <vt:lpstr>III. Theological Arguments Against Annihilation</vt:lpstr>
      <vt:lpstr>ANNIHILATION VS. ETERNAL CONSCIOUS TORMENT</vt:lpstr>
      <vt:lpstr>ANNIHILATION VS. ETERNAL CONSCIOUS TORMENT</vt:lpstr>
      <vt:lpstr>ANNIHILATION VS. ETERNAL CONSCIOUS TORMENT</vt:lpstr>
      <vt:lpstr>ANNIHILATION VS. ETERNAL CONSCIOUS TORMENT</vt:lpstr>
      <vt:lpstr>PowerPoint Presentation</vt:lpstr>
      <vt:lpstr>ANNIHILATION VS. ETERNAL CONSCIOUS TORMENT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 vs Annihilation - 004</dc:title>
  <dc:subject>ECT vs Annihilation</dc:subject>
  <dc:creator>A. Woods</dc:creator>
  <dc:description>Modified by Jim McGowan</dc:description>
  <cp:lastModifiedBy>awoods@slbc.org</cp:lastModifiedBy>
  <cp:revision>2339</cp:revision>
  <cp:lastPrinted>2025-09-19T13:00:48Z</cp:lastPrinted>
  <dcterms:created xsi:type="dcterms:W3CDTF">2009-03-17T12:21:13Z</dcterms:created>
  <dcterms:modified xsi:type="dcterms:W3CDTF">2026-01-18T01:21:56Z</dcterms:modified>
</cp:coreProperties>
</file>