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2018" r:id="rId2"/>
    <p:sldId id="2158" r:id="rId3"/>
    <p:sldId id="28018" r:id="rId4"/>
    <p:sldId id="2041" r:id="rId5"/>
    <p:sldId id="28375" r:id="rId6"/>
    <p:sldId id="28429" r:id="rId7"/>
    <p:sldId id="28446" r:id="rId8"/>
    <p:sldId id="28447" r:id="rId9"/>
    <p:sldId id="28456" r:id="rId10"/>
    <p:sldId id="28448" r:id="rId11"/>
    <p:sldId id="28449" r:id="rId12"/>
    <p:sldId id="28450" r:id="rId13"/>
    <p:sldId id="28451" r:id="rId14"/>
    <p:sldId id="28452" r:id="rId15"/>
    <p:sldId id="28425" r:id="rId16"/>
    <p:sldId id="28373" r:id="rId17"/>
    <p:sldId id="28376" r:id="rId18"/>
    <p:sldId id="5846" r:id="rId19"/>
    <p:sldId id="28453" r:id="rId20"/>
    <p:sldId id="6576" r:id="rId21"/>
    <p:sldId id="28462" r:id="rId22"/>
    <p:sldId id="1379" r:id="rId23"/>
    <p:sldId id="1354" r:id="rId24"/>
    <p:sldId id="4886" r:id="rId25"/>
    <p:sldId id="5179" r:id="rId26"/>
    <p:sldId id="3738" r:id="rId27"/>
    <p:sldId id="28174" r:id="rId28"/>
    <p:sldId id="28430" r:id="rId29"/>
    <p:sldId id="27632" r:id="rId30"/>
  </p:sldIdLst>
  <p:sldSz cx="12192000" cy="6858000"/>
  <p:notesSz cx="7315200" cy="96012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F"/>
    <a:srgbClr val="FFFF99"/>
    <a:srgbClr val="000066"/>
    <a:srgbClr val="008000"/>
    <a:srgbClr val="33CC33"/>
    <a:srgbClr val="0099FF"/>
    <a:srgbClr val="FFFF00"/>
    <a:srgbClr val="A50021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4" autoAdjust="0"/>
    <p:restoredTop sz="95974" autoAdjust="0"/>
  </p:normalViewPr>
  <p:slideViewPr>
    <p:cSldViewPr>
      <p:cViewPr>
        <p:scale>
          <a:sx n="110" d="100"/>
          <a:sy n="110" d="100"/>
        </p:scale>
        <p:origin x="559" y="37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3" d="100"/>
          <a:sy n="93" d="100"/>
        </p:scale>
        <p:origin x="3847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2452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437" y="9122452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579">
              <a:defRPr sz="14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431BCF1-9F7D-49CF-B1E8-9146FE8C498C}" type="slidenum">
              <a:rPr lang="en-US" altLang="en-US">
                <a:latin typeface="+mn-lt"/>
              </a:rPr>
              <a:pPr>
                <a:defRPr/>
              </a:pPr>
              <a:t>‹#›</a:t>
            </a:fld>
            <a:endParaRPr lang="en-US" altLang="en-US" dirty="0">
              <a:latin typeface="+mn-lt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493A41-A676-1A46-D196-EAAD0D01BE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714404" y="124354"/>
            <a:ext cx="4347077" cy="820028"/>
          </a:xfrm>
          <a:prstGeom prst="rect">
            <a:avLst/>
          </a:prstGeom>
        </p:spPr>
        <p:txBody>
          <a:bodyPr vert="horz" lIns="123621" tIns="61810" rIns="123621" bIns="61810" rtlCol="0"/>
          <a:lstStyle>
            <a:lvl1pPr algn="ctr">
              <a:defRPr sz="18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z="1500" dirty="0"/>
              <a:t>Dr. Andy Woods</a:t>
            </a:r>
          </a:p>
          <a:p>
            <a:pPr>
              <a:defRPr/>
            </a:pPr>
            <a:r>
              <a:rPr lang="en-US" sz="1500" dirty="0"/>
              <a:t>030 Exodus 8v30-32</a:t>
            </a:r>
          </a:p>
          <a:p>
            <a:pPr>
              <a:defRPr/>
            </a:pPr>
            <a:r>
              <a:rPr lang="en-US" sz="1500" dirty="0"/>
              <a:t>01-11-2026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2749" y="0"/>
            <a:ext cx="317076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02FA301A-137B-41F1-AC35-29D932AF757D}" type="datetimeFigureOut">
              <a:rPr lang="en-US" smtClean="0"/>
              <a:pPr>
                <a:defRPr/>
              </a:pPr>
              <a:t>1/10/26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038" tIns="50519" rIns="101038" bIns="5051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2364" y="4561226"/>
            <a:ext cx="5850473" cy="431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120813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2749" y="9120813"/>
            <a:ext cx="317076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579">
              <a:defRPr sz="14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A6B008D-698A-4CC7-B9FE-2543C3C2129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A17F1-9E8C-4203-2F71-6749DB329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568E5F-5801-9A8D-4CF4-F9AA6391A6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1FD56C-A8B8-DD4C-AAD6-98904B839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22B70-CBAB-B47E-8717-5F1AB9C3FB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84339-C7C3-4022-975D-A91B6BCBB8E5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1235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A17F1-9E8C-4203-2F71-6749DB329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568E5F-5801-9A8D-4CF4-F9AA6391A6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1FD56C-A8B8-DD4C-AAD6-98904B839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22B70-CBAB-B47E-8717-5F1AB9C3FB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84339-C7C3-4022-975D-A91B6BCBB8E5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1235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76038-32F1-1683-5497-BD1209299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57D6C5-2812-A588-AD61-AEDD316315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84200" y="744538"/>
            <a:ext cx="6607175" cy="37163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C6CAF4-6032-7E4F-FF24-C62E74FF06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CC9F78A3-6726-762B-5DC8-D5566010BAC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8826EB-2362-431C-4C68-1ED42AA9D99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9/11/2016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CAB7DF-0520-C1DC-08FB-04CF962C110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35C9B-F06F-A314-58FC-6D75A13318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7579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984" y="1946275"/>
            <a:ext cx="1036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E958F-01F3-48FD-B92D-72ACD68E3C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FFE7D-95A6-4BE3-9BD6-B9AADF54BC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9984" y="1946275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3184" y="1946275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5677D-DC1A-49C2-8C51-DBC8FA5D76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AC889-DEB0-4DE5-B56C-FF30962D3D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"/>
            <a:ext cx="144780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539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524000" y="2286000"/>
            <a:ext cx="103632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95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886200"/>
            <a:ext cx="85344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A8FE1F4-FA06-4431-8F43-6A41B71C96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00221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8072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26E6A-BCE4-464E-8D4D-9BA37D430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88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"/>
            <a:ext cx="144780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04D9705-E3F2-4168-AF1A-5EC943AB6EC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9" r:id="rId14"/>
    <p:sldLayoutId id="2147483695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5D130F-2481-615E-D2DC-ABC909AF6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09600"/>
            <a:ext cx="10972800" cy="44134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E891EE-EBB0-015B-F1A7-3900B5B806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624" y="5410200"/>
            <a:ext cx="5352752" cy="137477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D1282-58A2-6CD9-F831-732FDC47D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FA191947-D7B5-DFD6-6D4F-C3BA47E12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3979" y="2057400"/>
            <a:ext cx="7757546" cy="31623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Exit (30a)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Supplication (30b)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God answers (31)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Pharaoh’s response (32)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0E32FF9-6F3F-BDB8-F419-6084A5DDA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IV.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Exodus 8:30-32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Moses’ Response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FED9CD-3085-005C-E514-95C42E23E7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0467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D1282-58A2-6CD9-F831-732FDC47D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FA191947-D7B5-DFD6-6D4F-C3BA47E12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3979" y="2057400"/>
            <a:ext cx="7757546" cy="31623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Exit (30a)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Supplication (30b)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God answers (31)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Pharaoh’s response (32)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0E32FF9-6F3F-BDB8-F419-6084A5DDA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IV.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Exodus 8:30-32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Moses’ Response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FED9CD-3085-005C-E514-95C42E23E7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0773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D1282-58A2-6CD9-F831-732FDC47D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FA191947-D7B5-DFD6-6D4F-C3BA47E12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3979" y="2057400"/>
            <a:ext cx="7757546" cy="31623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Exit (30a)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Supplication (30b)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God answers (31)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Pharaoh’s response (32)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0E32FF9-6F3F-BDB8-F419-6084A5DDA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IV.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Exodus 8:30-32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Moses’ Response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FED9CD-3085-005C-E514-95C42E23E7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2655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977AE-4306-73E7-96DB-385A92B90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B5E0F235-841A-8AD1-87D2-A7959C8693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4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Exodus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8:32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Pharaoh’s Response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2EC3819C-E66B-9D1A-FD1C-0B8F1D5557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2716" y="2057399"/>
            <a:ext cx="7705725" cy="1903421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Self hardening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(32a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Double cross (32b)</a:t>
            </a:r>
          </a:p>
          <a:p>
            <a:pPr marL="0" lvl="1" indent="-85725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0" indent="-12573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0" lvl="2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5F0B00-852D-63D5-857A-7434525EBC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267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977AE-4306-73E7-96DB-385A92B90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B5E0F235-841A-8AD1-87D2-A7959C8693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4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Exodus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8:32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Pharaoh’s Response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2EC3819C-E66B-9D1A-FD1C-0B8F1D5557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2716" y="2057399"/>
            <a:ext cx="7705725" cy="1903421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Self hardening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(32a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  <a:endParaRPr lang="en-US" b="1" u="sng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Double cross (32b)</a:t>
            </a:r>
          </a:p>
          <a:p>
            <a:pPr marL="0" lvl="1" indent="-85725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0" indent="-12573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0" lvl="2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5F0B00-852D-63D5-857A-7434525EBC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4275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ECE7B-64DC-4D41-033C-BF1E6F950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>
            <a:extLst>
              <a:ext uri="{FF2B5EF4-FFF2-40B4-BE49-F238E27FC236}">
                <a16:creationId xmlns:a16="http://schemas.microsoft.com/office/drawing/2014/main" id="{BEC77095-B60C-181F-D174-AD1EB253C9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10972800" cy="25146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1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4:21. I will harden his heart. 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expression meaning ‘to strengthen his will.’ The text identifies the heart as the location of the volition, man’s decision-making ability. On seven occasions in the narrative, God hardens Pharaoh’s heart (9:12; 10:1, 20, 27; 11:10; 14:4, 8) or foretells that He will harden Pharaoh’s heart (4:21; 7:3), and nine times in the text, Pharaoh hardens his own heart (7:13, 14, 22; 8:15, 19, 32; 9:7, 34–35). For the initial five plagues, the text registers Pharaoh as the agent of hardening. Not until the sixth plague does God participate in the confirmation of Pharaoh’s own volitional choices.”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0B68CA4B-E964-BDAD-C90A-6D1005E82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480" y="152400"/>
            <a:ext cx="83210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Dr. Ed Hindson</a:t>
            </a:r>
          </a:p>
          <a:p>
            <a:pPr algn="ctr"/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Hindson, E. E., &amp; Mitchell, D. R., eds. (2010). 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KJV Bible Commentary for Today: The Most Up-to-Date Commentary on the Time-Honored Text of the KJV 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(p. 86). Thomas Nelson.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9DA3D0-9D9B-4653-8382-D1211C8E8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43" y="76200"/>
            <a:ext cx="955415" cy="1097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7201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0F100-CD3D-5AA1-FAA0-12C4BB575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D9342E5D-804D-F26A-2A75-C3EFEE0F69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10972800" cy="2971800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Exodus 4:</a:t>
            </a: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21</a:t>
            </a: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harden his heart.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Ten times it is said that Pharaoh hardened his own heart (7:13, 14, 22; 8:15, 19, 32; 9:7, 34, 35; 13:15), and 10 times that God hardened Pharaoh’s heart (4:21; 7:3; 9:12; 10:1, 20, 27; 11:10; 14:4, 8, 17). Paul uses this as an example of the inscrutable will of God and of His mercy toward men (Rom. 9:14–18). Seven times Pharaoh hardened his own heart before God first hardened it, though the prediction that God would do it preceded all.”</a:t>
            </a:r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id="{47A7886D-37B5-2427-A1D4-849B23522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76200"/>
            <a:ext cx="906780" cy="1097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C1605EA3-5ECA-CB7C-5CBC-6CE53C6CF2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09900" y="228600"/>
            <a:ext cx="6172200" cy="914400"/>
          </a:xfrm>
        </p:spPr>
        <p:txBody>
          <a:bodyPr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Charles Ryrie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Ryrie Study Bible,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page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96</a:t>
            </a:r>
          </a:p>
        </p:txBody>
      </p:sp>
    </p:spTree>
    <p:extLst>
      <p:ext uri="{BB962C8B-B14F-4D97-AF65-F5344CB8AC3E}">
        <p14:creationId xmlns:p14="http://schemas.microsoft.com/office/powerpoint/2010/main" val="131859688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7772400" cy="914400"/>
          </a:xfrm>
        </p:spPr>
        <p:txBody>
          <a:bodyPr/>
          <a:lstStyle/>
          <a:p>
            <a:pPr algn="ctr"/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GOD HARDENING PHARAOH'S HEART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752600"/>
            <a:ext cx="7637741" cy="3581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prediction of God hardening of Pharaoh (4:21)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Pharaoh repeatedly hardening his own heart (7:13, 22; 8:15, 19, 32; 9:7)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until the sixth plague did God harden Pharaoh’s heart (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Exod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9:12)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4390F2-9B4F-5C4D-2333-A7F6F3C23A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3220326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E47C35-B676-42F5-ACA1-C7E5D2018C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D3E0B1-6F50-403A-8A11-3536F5096CF6}"/>
              </a:ext>
            </a:extLst>
          </p:cNvPr>
          <p:cNvSpPr/>
          <p:nvPr/>
        </p:nvSpPr>
        <p:spPr>
          <a:xfrm>
            <a:off x="609600" y="1"/>
            <a:ext cx="109728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75000"/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Romans 1:18–20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18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For the wrath of God is revealed from heaven against all ungodliness and unrighteousness of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men who suppress the truth in unrighteousness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19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because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that which is known about God is evident within them; for God made it evident to them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For since the creation of the world His invisible attributes, His eternal power and divine nature, have been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clearly seen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being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understood through what has been made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so that they are without excuse. </a:t>
            </a:r>
          </a:p>
        </p:txBody>
      </p:sp>
    </p:spTree>
    <p:extLst>
      <p:ext uri="{BB962C8B-B14F-4D97-AF65-F5344CB8AC3E}">
        <p14:creationId xmlns:p14="http://schemas.microsoft.com/office/powerpoint/2010/main" val="87009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977AE-4306-73E7-96DB-385A92B90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B5E0F235-841A-8AD1-87D2-A7959C8693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4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Exodus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8:32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Pharaoh’s Response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2EC3819C-E66B-9D1A-FD1C-0B8F1D5557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2716" y="2057399"/>
            <a:ext cx="7705725" cy="1903421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Self hardening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(32a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Double cross (32b)</a:t>
            </a:r>
          </a:p>
          <a:p>
            <a:pPr marL="0" lvl="1" indent="-85725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0" indent="-12573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0" lvl="2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5F0B00-852D-63D5-857A-7434525EBC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613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491CB-A72E-9231-5689-1A3135308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F5256F6A-7B19-3DC2-FEBD-4BD0994205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EXODUS STRUCTURE/OUTLINE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C6FA43D-FD39-45EF-C247-3B31B14FAA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839200" cy="467360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900"/>
              </a:spcAft>
              <a:defRPr/>
            </a:pPr>
            <a:r>
              <a:rPr lang="en-US" altLang="en-US" b="1" dirty="0">
                <a:solidFill>
                  <a:srgbClr val="FFFF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Redemption (1–18)</a:t>
            </a:r>
          </a:p>
          <a:p>
            <a:pPr lvl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altLang="en-US" b="1" u="sng" dirty="0">
                <a:solidFill>
                  <a:srgbClr val="FFFF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Redemption (1:1–12:30)</a:t>
            </a:r>
          </a:p>
          <a:p>
            <a:pPr lvl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Liberation (12:31–15:21)</a:t>
            </a:r>
          </a:p>
          <a:p>
            <a:pPr lvl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Preservation (15:22–18:27)</a:t>
            </a:r>
          </a:p>
          <a:p>
            <a:pPr>
              <a:spcBef>
                <a:spcPts val="0"/>
              </a:spcBef>
              <a:spcAft>
                <a:spcPts val="90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Mosaic Covenant (19–40) </a:t>
            </a:r>
          </a:p>
          <a:p>
            <a:pPr lvl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Law (19–24) </a:t>
            </a:r>
          </a:p>
          <a:p>
            <a:pPr lvl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Tabernacle instructions (25–31) </a:t>
            </a:r>
          </a:p>
          <a:p>
            <a:pPr lvl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Apostasy (32–34) </a:t>
            </a:r>
          </a:p>
          <a:p>
            <a:pPr lvl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Tabernacle building (35–40)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2AD9E3-E57E-5E04-B9F8-969E630603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285586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914400"/>
          </a:xfrm>
        </p:spPr>
        <p:txBody>
          <a:bodyPr/>
          <a:lstStyle/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 as Ruler of this World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5151" y="1600200"/>
            <a:ext cx="4766649" cy="4267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FF"/>
              </a:buCl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1:7; 2:2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FF"/>
              </a:buCl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4:5-7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FF"/>
              </a:buCl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12:31; 14:30; 16:11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FF"/>
              </a:buCl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Corinthians 4:4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FF"/>
              </a:buCl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2:2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FF"/>
              </a:buCl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4:4; 5:19</a:t>
            </a:r>
          </a:p>
        </p:txBody>
      </p:sp>
      <p:pic>
        <p:nvPicPr>
          <p:cNvPr id="43012" name="Picture 8" descr="D:\Powerpoint JPEG Images\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2209800"/>
            <a:ext cx="3082500" cy="23273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948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BBBB2-1327-05BC-4C20-BDF9A5680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F9B3B3D7-D854-D8C9-D73F-9CB17155C6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86100" y="228600"/>
            <a:ext cx="6019800" cy="1447800"/>
          </a:xfrm>
        </p:spPr>
        <p:txBody>
          <a:bodyPr/>
          <a:lstStyle/>
          <a:p>
            <a:pPr algn="ctr" eaLnBrk="1" hangingPunct="1"/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Names &amp; Titles Demonstrating Satan’s Post-Fall, Earthly Authority </a:t>
            </a:r>
            <a:b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(Job 1:7; 2:2; Luke 4:5-8; Rom. 8:19-22)</a:t>
            </a:r>
            <a:endParaRPr lang="en-US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alibri" panose="020F0502020204030204" pitchFamily="34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58267F1-AE10-BCED-B573-6EBACAC0D8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00500" y="2057400"/>
            <a:ext cx="7353300" cy="4114800"/>
          </a:xfrm>
        </p:spPr>
        <p:txBody>
          <a:bodyPr/>
          <a:lstStyle/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Prince of this world (John 12:31; 14:30; 16:11)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God of this world (2 Cor. 4:4)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Prince and power of the air (Eph. 2:2)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Who the believer wrestles with (Eph. 6:12)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Roaring lion (1 Pet. 5:8)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Whole world lies in his power (1 John 5:19)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3310E6-4A78-B589-3EA2-292BBACB14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43" t="8333" b="25001"/>
          <a:stretch>
            <a:fillRect/>
          </a:stretch>
        </p:blipFill>
        <p:spPr>
          <a:xfrm>
            <a:off x="609600" y="2057400"/>
            <a:ext cx="29718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10844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743540-944F-6BA3-0353-37D8A72CCB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4147" name="Rectangle 1">
            <a:extLst>
              <a:ext uri="{FF2B5EF4-FFF2-40B4-BE49-F238E27FC236}">
                <a16:creationId xmlns:a16="http://schemas.microsoft.com/office/drawing/2014/main" id="{972624A7-20E3-4DA9-A466-8A9F888B1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"/>
            <a:ext cx="10972800" cy="547842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  <a:defRPr/>
            </a:pPr>
            <a:r>
              <a:rPr lang="en-US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Romans 8:19-23</a:t>
            </a:r>
          </a:p>
          <a:p>
            <a:pPr algn="just">
              <a:defRPr/>
            </a:pPr>
            <a:r>
              <a:rPr lang="en-US" sz="29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“For the anxious longing of the creation waits eagerly for the revealing of the sons of God. </a:t>
            </a:r>
            <a:r>
              <a:rPr lang="en-US" sz="29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For the creation was subjected to futility, not willingly, but because of Him who subjected it, in hope </a:t>
            </a:r>
            <a:r>
              <a:rPr lang="en-US" sz="29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that the creation itself also will be set free from its slavery to corruption into the freedom of the glory of the children of God. </a:t>
            </a:r>
            <a:r>
              <a:rPr lang="en-US" sz="29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For we know that </a:t>
            </a:r>
            <a:r>
              <a:rPr lang="en-US" sz="29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whole creation groans 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suffers the pains of childbirth together until now.</a:t>
            </a:r>
            <a:r>
              <a:rPr lang="en-US" sz="29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en-US" sz="29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not only this, but also we ourselves, having the first fruits of the Spirit, even </a:t>
            </a:r>
            <a:r>
              <a:rPr lang="en-US" sz="29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we ourselves groan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within ourselves, waiting eagerly for our adoption as sons, the redemption of </a:t>
            </a:r>
            <a:r>
              <a:rPr lang="en-US" sz="29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our body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125725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>
            <a:extLst>
              <a:ext uri="{FF2B5EF4-FFF2-40B4-BE49-F238E27FC236}">
                <a16:creationId xmlns:a16="http://schemas.microsoft.com/office/drawing/2014/main" id="{B724DC9A-8723-4D60-AEED-52C2A4560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3650" y="293689"/>
            <a:ext cx="7124700" cy="627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42BA7C-B684-4F10-8C4C-1A48B8342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432" y="137160"/>
            <a:ext cx="8909136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64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6578"/>
            <a:ext cx="7772400" cy="1145023"/>
          </a:xfrm>
        </p:spPr>
        <p:txBody>
          <a:bodyPr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Ultimate Exodus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(Rev 11:15)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1558926"/>
            <a:ext cx="10134600" cy="4537075"/>
          </a:xfrm>
        </p:spPr>
        <p:txBody>
          <a:bodyPr/>
          <a:lstStyle/>
          <a:p>
            <a:pPr marL="465138" indent="-465138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Sores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6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plague (Ex 9:8-12), 1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bowl (Rev 16:1-2)</a:t>
            </a:r>
          </a:p>
          <a:p>
            <a:pPr marL="465138" indent="-465138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Rivers to blood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plague (Ex 7:19-21), 3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bowl (Rev 16:4-7)</a:t>
            </a:r>
          </a:p>
          <a:p>
            <a:pPr marL="465138" indent="-465138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Darkness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9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plague (Ex 10:21-23), 5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bowl (Rev 16:10-11)</a:t>
            </a:r>
          </a:p>
          <a:p>
            <a:pPr marL="465138" indent="-465138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Frogs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2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plague (Ex 7:25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‒8:15), 6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bowl (Rev 16:13)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5138" indent="-465138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Hail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7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plague (Ex 9:22-26), 7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bowl (Rev 16:17-21)</a:t>
            </a:r>
          </a:p>
        </p:txBody>
      </p:sp>
    </p:spTree>
    <p:extLst>
      <p:ext uri="{BB962C8B-B14F-4D97-AF65-F5344CB8AC3E}">
        <p14:creationId xmlns:p14="http://schemas.microsoft.com/office/powerpoint/2010/main" val="656560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155244-29D6-691D-4C5A-2558B6671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609600" y="0"/>
            <a:ext cx="10972800" cy="303929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900"/>
              </a:spcAft>
            </a:pPr>
            <a:r>
              <a:rPr lang="en-US" altLang="en-US" sz="4000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Revelation 11:15</a:t>
            </a:r>
          </a:p>
          <a:p>
            <a:pPr algn="just"/>
            <a:r>
              <a:rPr lang="en-US" altLang="en-US" sz="3600" kern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15 </a:t>
            </a: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Then the seventh angel sounded; and there were loud voices in heaven, saying, ‘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kingdom of the world has become the kingdom of our Lord and of His Christ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; and He will reign forever and ever.’”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3367C7-EAC3-94B8-93DA-301730013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040" y="3048000"/>
            <a:ext cx="393192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45245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2209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91783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50F43-D92F-FBD2-EAA5-EED4974F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5882CE5B-DD84-8FCD-10B0-E38138DFBF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FLIES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Exodus 8</a:t>
            </a: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:20-32</a:t>
            </a:r>
            <a:endParaRPr lang="en-US" sz="28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FC6BFD7D-EF74-0A5E-28C5-560464D21C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4476" y="1690043"/>
            <a:ext cx="8428567" cy="2286001"/>
          </a:xfrm>
        </p:spPr>
        <p:txBody>
          <a:bodyPr/>
          <a:lstStyle/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3000" dirty="0">
                <a:cs typeface="Calibri" panose="020F0502020204030204" pitchFamily="34" charset="0"/>
              </a:rPr>
              <a:t>God Instructs Moses (20-23)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3000" dirty="0">
                <a:cs typeface="Calibri" panose="020F0502020204030204" pitchFamily="34" charset="0"/>
              </a:rPr>
              <a:t>Prophetic Fulfillment (24)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3000" dirty="0">
                <a:cs typeface="Calibri" panose="020F0502020204030204" pitchFamily="34" charset="0"/>
              </a:rPr>
              <a:t>Pharaoh’s Concession (25-29)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3000" dirty="0">
                <a:cs typeface="Calibri" panose="020F0502020204030204" pitchFamily="34" charset="0"/>
              </a:rPr>
              <a:t>Moses’ Response (30-32)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0FA216-6E5F-140E-03D2-C8036ECEB3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5474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5BEAC-1719-9A4A-9427-91452E5F3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25EAC7-DE35-507C-2E60-A62FDA69723F}"/>
              </a:ext>
            </a:extLst>
          </p:cNvPr>
          <p:cNvSpPr/>
          <p:nvPr/>
        </p:nvSpPr>
        <p:spPr>
          <a:xfrm>
            <a:off x="609600" y="4087346"/>
            <a:ext cx="10972800" cy="2313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en-US" sz="3600" u="none" strike="noStrike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24</a:t>
            </a:r>
            <a:r>
              <a:rPr lang="en-US" sz="3600" u="none" strike="noStrik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bless you, and keep you; </a:t>
            </a:r>
            <a:r>
              <a:rPr lang="en-US" sz="3600" u="none" strike="noStrike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25</a:t>
            </a:r>
            <a:r>
              <a:rPr lang="en-US" sz="360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make His face shine on you, And be gracious to you; </a:t>
            </a:r>
            <a:r>
              <a:rPr lang="en-US" sz="3600" u="none" strike="noStrike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26</a:t>
            </a:r>
            <a:r>
              <a:rPr lang="en-US" sz="360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lift up His countenance on you, And give you peace.</a:t>
            </a:r>
          </a:p>
          <a:p>
            <a:pPr algn="r"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Numbers 6:24–26 (NASB95)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CF46EB-5A35-2263-DACA-0CBAF91179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254" y="533400"/>
            <a:ext cx="591549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0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0C994-6E9E-4E35-A475-F8AF7D515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B26335D7-BC12-3B0B-AA98-B9D3140CC7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REDEMPTION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(1:1–12:30)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CA513BF-6252-7953-2162-D768BB7249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599" y="1371600"/>
            <a:ext cx="7637741" cy="468947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redemption is necessary (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Exod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Development of the deliverer (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Exod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2–4)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confrontation with Pharaoh (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Exod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5) 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 reassures Moses (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Exod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6:1–7:7) 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Second confrontation with Pharaoh (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Exod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7:8-13)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b="1" u="sng" dirty="0">
                <a:solidFill>
                  <a:srgbClr val="FFFF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Plagues (</a:t>
            </a:r>
            <a:r>
              <a:rPr lang="en-US" altLang="en-US" b="1" u="sng" dirty="0" err="1">
                <a:solidFill>
                  <a:srgbClr val="FFFF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Exod</a:t>
            </a:r>
            <a:r>
              <a:rPr lang="en-US" altLang="en-US" b="1" u="sng" dirty="0">
                <a:solidFill>
                  <a:srgbClr val="FFFF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7:14–12:30)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0227E0-D731-B9A9-31E2-60AB683773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874094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TEN PLAGUES REDEMPTION (7:14–12:30)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3352800" cy="3276600"/>
          </a:xfrm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Nile to blood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Frogs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Gnats 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2800" b="1" u="sng" dirty="0">
                <a:solidFill>
                  <a:srgbClr val="FFFF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Flies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Death of livestock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48B04C-BA6D-3C75-9B29-1F3DA783CA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9E8256D5-0B04-28F6-5E59-CD89EAD35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752600"/>
            <a:ext cx="3352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14350" indent="-51435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 startAt="6"/>
              <a:defRPr/>
            </a:pPr>
            <a:r>
              <a:rPr lang="en-US" alt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Boils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 startAt="6"/>
              <a:defRPr/>
            </a:pPr>
            <a:r>
              <a:rPr lang="en-US" alt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Hail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 startAt="6"/>
              <a:defRPr/>
            </a:pPr>
            <a:r>
              <a:rPr lang="en-US" alt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Locusts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 startAt="6"/>
              <a:defRPr/>
            </a:pPr>
            <a:r>
              <a:rPr lang="en-US" alt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Darkness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 startAt="6"/>
              <a:defRPr/>
            </a:pPr>
            <a:r>
              <a:rPr lang="en-US" alt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Death of 1st born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13470-3184-40CF-29FD-1178CCA75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97DE44D-4BEB-4D90-544A-0CA14B9EEDD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20775"/>
          <a:ext cx="10972801" cy="659914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29898">
                  <a:extLst>
                    <a:ext uri="{9D8B030D-6E8A-4147-A177-3AD203B41FA5}">
                      <a16:colId xmlns:a16="http://schemas.microsoft.com/office/drawing/2014/main" val="1281036659"/>
                    </a:ext>
                  </a:extLst>
                </a:gridCol>
                <a:gridCol w="3864939">
                  <a:extLst>
                    <a:ext uri="{9D8B030D-6E8A-4147-A177-3AD203B41FA5}">
                      <a16:colId xmlns:a16="http://schemas.microsoft.com/office/drawing/2014/main" val="3939120806"/>
                    </a:ext>
                  </a:extLst>
                </a:gridCol>
                <a:gridCol w="3088982">
                  <a:extLst>
                    <a:ext uri="{9D8B030D-6E8A-4147-A177-3AD203B41FA5}">
                      <a16:colId xmlns:a16="http://schemas.microsoft.com/office/drawing/2014/main" val="2755603270"/>
                    </a:ext>
                  </a:extLst>
                </a:gridCol>
                <a:gridCol w="3088982">
                  <a:extLst>
                    <a:ext uri="{9D8B030D-6E8A-4147-A177-3AD203B41FA5}">
                      <a16:colId xmlns:a16="http://schemas.microsoft.com/office/drawing/2014/main" val="3131948577"/>
                    </a:ext>
                  </a:extLst>
                </a:gridCol>
              </a:tblGrid>
              <a:tr h="73152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kern="1200" dirty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The Plagues </a:t>
                      </a:r>
                      <a:r>
                        <a:rPr lang="en-US" sz="3600" b="0" kern="1200" noProof="0" dirty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of Egypt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7300286"/>
                  </a:ext>
                </a:extLst>
              </a:tr>
              <a:tr h="518389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NO.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SCRIPTURE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Egyptian Deity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976739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Water to Blood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2713" indent="0" algn="l"/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Exod. 7:14-25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Hapi</a:t>
                      </a:r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Khnum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8539107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Frogs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Exod. 8:1-15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Heqt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522995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Gnats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Exod. 8:16-19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2089858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Exod. 8:20-32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Uatchit</a:t>
                      </a:r>
                      <a:endParaRPr lang="en-US" sz="2400" b="1" kern="1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26114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Disease on Cattle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Exod. 9:1-7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Hathor, </a:t>
                      </a:r>
                      <a:r>
                        <a:rPr lang="en-US" sz="2400" b="1" kern="1200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Apis</a:t>
                      </a:r>
                      <a:endParaRPr lang="en-US" sz="2400" b="1" kern="1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366843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Boils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Exod. 9:8-12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Sekhmet, Serapis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336611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Exod. 9:13-35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Seth, Nut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298549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Locusts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Exod. 10:1-20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Seth, Nut,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Osiris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4855397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Darkness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Exod. 10:21-29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Re, Horus, </a:t>
                      </a:r>
                      <a:r>
                        <a:rPr lang="en-US" sz="2400" b="1" kern="1200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Atum</a:t>
                      </a:r>
                      <a:endParaRPr lang="en-US" sz="2400" b="1" kern="1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823093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Death of the First Born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Exod. 12:29-36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Min, Osiris, Heqt, Isis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7955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612797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50F43-D92F-FBD2-EAA5-EED4974F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5882CE5B-DD84-8FCD-10B0-E38138DFBF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FLIES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Exodus 8</a:t>
            </a: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:20-32</a:t>
            </a:r>
            <a:endParaRPr lang="en-US" sz="28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FC6BFD7D-EF74-0A5E-28C5-560464D21C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4476" y="1690043"/>
            <a:ext cx="8428567" cy="2286001"/>
          </a:xfrm>
        </p:spPr>
        <p:txBody>
          <a:bodyPr/>
          <a:lstStyle/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3000" dirty="0">
                <a:cs typeface="Calibri" panose="020F0502020204030204" pitchFamily="34" charset="0"/>
              </a:rPr>
              <a:t>God Instructs Moses (20-23)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3000" dirty="0">
                <a:cs typeface="Calibri" panose="020F0502020204030204" pitchFamily="34" charset="0"/>
              </a:rPr>
              <a:t>Prophetic Fulfillment (24)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3000" dirty="0">
                <a:cs typeface="Calibri" panose="020F0502020204030204" pitchFamily="34" charset="0"/>
              </a:rPr>
              <a:t>Pharaoh’s Concession (25-29)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3000" b="1" u="sng" dirty="0">
                <a:solidFill>
                  <a:srgbClr val="FFFFCC"/>
                </a:solidFill>
                <a:cs typeface="Calibri" panose="020F0502020204030204" pitchFamily="34" charset="0"/>
              </a:rPr>
              <a:t>Moses’ Response (30-32)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0FA216-6E5F-140E-03D2-C8036ECEB3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7561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D1282-58A2-6CD9-F831-732FDC47D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FA191947-D7B5-DFD6-6D4F-C3BA47E12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3979" y="2057400"/>
            <a:ext cx="7757546" cy="31623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Exit (30a)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Supplication (30b)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God answers (31)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Pharaoh’s response (32)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0E32FF9-6F3F-BDB8-F419-6084A5DDA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IV.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Exodus 8:30-32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Moses’ Response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FED9CD-3085-005C-E514-95C42E23E7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202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D1282-58A2-6CD9-F831-732FDC47D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FA191947-D7B5-DFD6-6D4F-C3BA47E12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3979" y="2057400"/>
            <a:ext cx="7757546" cy="31623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Exit (30a)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Supplication (30b)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God answers (31)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Pharaoh’s response (32)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0E32FF9-6F3F-BDB8-F419-6084A5DDA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IV.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Exodus 8:30-32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Moses’ Response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FED9CD-3085-005C-E514-95C42E23E7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0476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ECE7B-64DC-4D41-033C-BF1E6F950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>
            <a:extLst>
              <a:ext uri="{FF2B5EF4-FFF2-40B4-BE49-F238E27FC236}">
                <a16:creationId xmlns:a16="http://schemas.microsoft.com/office/drawing/2014/main" id="{BEC77095-B60C-181F-D174-AD1EB253C9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7443" y="1521901"/>
            <a:ext cx="10957115" cy="5107499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800" b="1" i="0" u="none" strike="noStrike" dirty="0">
                <a:solidFill>
                  <a:srgbClr val="FFFFCC"/>
                </a:solidFill>
                <a:effectLst/>
              </a:rPr>
              <a:t>8:26–27</a:t>
            </a:r>
            <a:r>
              <a:rPr lang="en-US" sz="2800" b="1" i="0" u="none" strike="noStrike" dirty="0">
                <a:effectLst/>
              </a:rPr>
              <a:t>.</a:t>
            </a:r>
            <a:r>
              <a:rPr lang="en-US" sz="2800" b="0" i="0" u="none" strike="noStrike" dirty="0">
                <a:effectLst/>
              </a:rPr>
              <a:t> Moses refused to accept this compromise, for the Hebrews’ worship would entail the sacrifice of either sheep or bulls or cows or all three, which he characterized as </a:t>
            </a:r>
            <a:r>
              <a:rPr lang="en-US" sz="2800" b="1" i="0" u="none" strike="noStrike" dirty="0">
                <a:solidFill>
                  <a:srgbClr val="FFFFCC"/>
                </a:solidFill>
                <a:effectLst/>
              </a:rPr>
              <a:t>the abomination of the Egyptians</a:t>
            </a:r>
            <a:r>
              <a:rPr lang="en-US" sz="2800" b="0" i="0" u="none" strike="noStrike" dirty="0">
                <a:effectLst/>
              </a:rPr>
              <a:t> (v. 26). The sacrifice of sheep was detestable to the Egyptians (Gen. 46:34). Bulls were considered the sacred representations of the Egyptian gods Apis and </a:t>
            </a:r>
            <a:r>
              <a:rPr lang="en-US" sz="2800" b="0" i="0" u="none" strike="noStrike" dirty="0" err="1">
                <a:effectLst/>
              </a:rPr>
              <a:t>Mnevis</a:t>
            </a:r>
            <a:r>
              <a:rPr lang="en-US" sz="2800" b="0" i="0" u="none" strike="noStrike" dirty="0">
                <a:effectLst/>
              </a:rPr>
              <a:t>. Cows were considered the sacred representations of their goddess Hathor. </a:t>
            </a:r>
            <a:r>
              <a:rPr lang="en-US" sz="2800" b="1" i="0" u="none" strike="noStrike" dirty="0">
                <a:solidFill>
                  <a:srgbClr val="FFFFCC"/>
                </a:solidFill>
                <a:effectLst/>
              </a:rPr>
              <a:t>Will they not stone us?</a:t>
            </a:r>
            <a:r>
              <a:rPr lang="en-US" sz="2800" b="0" i="0" u="none" strike="noStrike" dirty="0">
                <a:effectLst/>
              </a:rPr>
              <a:t> Moses was concerned that the Egyptians might consider the public sacrifice of these animals a blasphemous offense and be antagonized to a state of violence. For Moses, putting distance between the Egyptians and the Hebrews for their sacrifice was a nonnegotiable point.</a:t>
            </a:r>
            <a:r>
              <a:rPr lang="en-US" sz="2800" b="0" i="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0B68CA4B-E964-BDAD-C90A-6D1005E82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52400"/>
            <a:ext cx="8686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Dr. Ed Hindson</a:t>
            </a:r>
          </a:p>
          <a:p>
            <a:pPr algn="ctr"/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Hindson, E. E., &amp; Mitchell, D. R., eds. (2010). 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KJV Bible Commentary for Today: The Most Up-to-Date Commentary on the Time-Honored Text of the KJV 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(p. 93). Thomas Nelson.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E8E908-16AD-5EA0-3F3F-B8065DDDC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43" y="76200"/>
            <a:ext cx="955415" cy="1097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8530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3738"/>
</p:tagLst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14097</TotalTime>
  <Words>1319</Words>
  <Application>Microsoft Office PowerPoint</Application>
  <PresentationFormat>Widescreen</PresentationFormat>
  <Paragraphs>170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Azure</vt:lpstr>
      <vt:lpstr>PowerPoint Presentation</vt:lpstr>
      <vt:lpstr>EXODUS STRUCTURE/OUTLINE</vt:lpstr>
      <vt:lpstr>REDEMPTION (1:1–12:30)</vt:lpstr>
      <vt:lpstr>TEN PLAGUES REDEMPTION (7:14–12:30)</vt:lpstr>
      <vt:lpstr>PowerPoint Presentation</vt:lpstr>
      <vt:lpstr>FLIES Exodus 8:20-32</vt:lpstr>
      <vt:lpstr>IV. Exodus 8:30-32 Moses’ Response</vt:lpstr>
      <vt:lpstr>IV. Exodus 8:30-32 Moses’ Response</vt:lpstr>
      <vt:lpstr>PowerPoint Presentation</vt:lpstr>
      <vt:lpstr>IV. Exodus 8:30-32 Moses’ Response</vt:lpstr>
      <vt:lpstr>IV. Exodus 8:30-32 Moses’ Response</vt:lpstr>
      <vt:lpstr>IV. Exodus 8:30-32 Moses’ Response</vt:lpstr>
      <vt:lpstr>Exodus 8:32 Pharaoh’s Response</vt:lpstr>
      <vt:lpstr>Exodus 8:32 Pharaoh’s Response</vt:lpstr>
      <vt:lpstr>PowerPoint Presentation</vt:lpstr>
      <vt:lpstr>Charles Ryrie Ryrie Study Bible, page 96</vt:lpstr>
      <vt:lpstr>GOD HARDENING PHARAOH'S HEART</vt:lpstr>
      <vt:lpstr>PowerPoint Presentation</vt:lpstr>
      <vt:lpstr>Exodus 8:32 Pharaoh’s Response</vt:lpstr>
      <vt:lpstr>Satan as Ruler of this World</vt:lpstr>
      <vt:lpstr>Names &amp; Titles Demonstrating Satan’s Post-Fall, Earthly Authority  (Job 1:7; 2:2; Luke 4:5-8; Rom. 8:19-22)</vt:lpstr>
      <vt:lpstr>PowerPoint Presentation</vt:lpstr>
      <vt:lpstr>PowerPoint Presentation</vt:lpstr>
      <vt:lpstr>PowerPoint Presentation</vt:lpstr>
      <vt:lpstr>Ultimate Exodus  (Rev 11:15)</vt:lpstr>
      <vt:lpstr>PowerPoint Presentation</vt:lpstr>
      <vt:lpstr>Conclusion</vt:lpstr>
      <vt:lpstr>FLIES Exodus 8:20-32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030 Exodus 8v30-32</dc:title>
  <dc:subject>Exodus</dc:subject>
  <dc:creator>A. Woods</dc:creator>
  <dc:description>Modified by Jim McGowan</dc:description>
  <cp:lastModifiedBy>awoods@slbc.org</cp:lastModifiedBy>
  <cp:revision>1559</cp:revision>
  <cp:lastPrinted>2025-11-07T19:10:39Z</cp:lastPrinted>
  <dcterms:created xsi:type="dcterms:W3CDTF">2009-03-17T12:21:13Z</dcterms:created>
  <dcterms:modified xsi:type="dcterms:W3CDTF">2026-01-10T18:05:00Z</dcterms:modified>
</cp:coreProperties>
</file>