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7044" r:id="rId2"/>
    <p:sldId id="7045" r:id="rId3"/>
    <p:sldId id="7046" r:id="rId4"/>
    <p:sldId id="7047" r:id="rId5"/>
    <p:sldId id="7048" r:id="rId6"/>
    <p:sldId id="6999" r:id="rId7"/>
    <p:sldId id="7000" r:id="rId8"/>
    <p:sldId id="7024" r:id="rId9"/>
    <p:sldId id="7049" r:id="rId10"/>
    <p:sldId id="7050" r:id="rId11"/>
    <p:sldId id="7051" r:id="rId12"/>
    <p:sldId id="7052" r:id="rId13"/>
    <p:sldId id="7053" r:id="rId14"/>
    <p:sldId id="7054" r:id="rId15"/>
    <p:sldId id="7055" r:id="rId16"/>
    <p:sldId id="7056" r:id="rId17"/>
    <p:sldId id="7070" r:id="rId18"/>
    <p:sldId id="7071" r:id="rId19"/>
    <p:sldId id="7072" r:id="rId20"/>
    <p:sldId id="7026" r:id="rId21"/>
    <p:sldId id="7073" r:id="rId22"/>
    <p:sldId id="7027" r:id="rId23"/>
    <p:sldId id="7074" r:id="rId24"/>
    <p:sldId id="7028" r:id="rId25"/>
    <p:sldId id="7075" r:id="rId26"/>
    <p:sldId id="7076" r:id="rId27"/>
    <p:sldId id="7077" r:id="rId28"/>
    <p:sldId id="7078" r:id="rId29"/>
    <p:sldId id="7079" r:id="rId30"/>
    <p:sldId id="7031" r:id="rId31"/>
    <p:sldId id="7029" r:id="rId32"/>
    <p:sldId id="7080" r:id="rId33"/>
    <p:sldId id="7081" r:id="rId34"/>
    <p:sldId id="7032" r:id="rId35"/>
    <p:sldId id="7030" r:id="rId36"/>
    <p:sldId id="7082" r:id="rId37"/>
    <p:sldId id="6986" r:id="rId38"/>
    <p:sldId id="7083" r:id="rId39"/>
    <p:sldId id="7084" r:id="rId40"/>
    <p:sldId id="7085" r:id="rId41"/>
    <p:sldId id="6402" r:id="rId42"/>
    <p:sldId id="7086" r:id="rId43"/>
    <p:sldId id="7035" r:id="rId44"/>
    <p:sldId id="7087" r:id="rId45"/>
    <p:sldId id="7088" r:id="rId46"/>
    <p:sldId id="7036" r:id="rId47"/>
    <p:sldId id="7033" r:id="rId48"/>
    <p:sldId id="7037" r:id="rId49"/>
    <p:sldId id="7038" r:id="rId50"/>
    <p:sldId id="7089" r:id="rId51"/>
    <p:sldId id="7034" r:id="rId52"/>
    <p:sldId id="6980" r:id="rId53"/>
    <p:sldId id="7040" r:id="rId54"/>
    <p:sldId id="7041" r:id="rId55"/>
    <p:sldId id="7090" r:id="rId56"/>
    <p:sldId id="7091" r:id="rId57"/>
    <p:sldId id="7092" r:id="rId58"/>
    <p:sldId id="7093" r:id="rId59"/>
    <p:sldId id="7043" r:id="rId60"/>
    <p:sldId id="7039" r:id="rId61"/>
    <p:sldId id="7094" r:id="rId62"/>
    <p:sldId id="7095" r:id="rId63"/>
    <p:sldId id="6843" r:id="rId64"/>
    <p:sldId id="7105" r:id="rId65"/>
    <p:sldId id="7096" r:id="rId66"/>
    <p:sldId id="7097" r:id="rId67"/>
    <p:sldId id="7106" r:id="rId68"/>
    <p:sldId id="7098" r:id="rId69"/>
    <p:sldId id="7099" r:id="rId70"/>
    <p:sldId id="7100" r:id="rId71"/>
    <p:sldId id="7101" r:id="rId72"/>
    <p:sldId id="7107" r:id="rId73"/>
    <p:sldId id="6847" r:id="rId74"/>
    <p:sldId id="6848" r:id="rId75"/>
    <p:sldId id="7102" r:id="rId76"/>
    <p:sldId id="7103" r:id="rId77"/>
    <p:sldId id="7104" r:id="rId78"/>
    <p:sldId id="6956"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0B03-6704-424E-B241-CFAEF1734A86}" v="7" dt="2020-12-20T18:24:58.7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118" d="100"/>
          <a:sy n="118"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021 - 5v3-32 </a:t>
            </a:r>
          </a:p>
          <a:p>
            <a:pPr>
              <a:defRPr/>
            </a:pPr>
            <a:r>
              <a:rPr lang="en-US" sz="1600" dirty="0"/>
              <a:t>01-10-2021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1/8/2026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19</a:t>
            </a:fld>
            <a:endParaRPr lang="en-US" altLang="en-US" dirty="0"/>
          </a:p>
        </p:txBody>
      </p:sp>
    </p:spTree>
    <p:extLst>
      <p:ext uri="{BB962C8B-B14F-4D97-AF65-F5344CB8AC3E}">
        <p14:creationId xmlns:p14="http://schemas.microsoft.com/office/powerpoint/2010/main" val="12287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57</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58</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66</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69</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73</a:t>
            </a:fld>
            <a:endParaRPr lang="en-US" altLang="en-US" dirty="0"/>
          </a:p>
        </p:txBody>
      </p:sp>
    </p:spTree>
    <p:extLst>
      <p:ext uri="{BB962C8B-B14F-4D97-AF65-F5344CB8AC3E}">
        <p14:creationId xmlns:p14="http://schemas.microsoft.com/office/powerpoint/2010/main" val="188018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74</a:t>
            </a:fld>
            <a:endParaRPr lang="en-US" altLang="en-US" dirty="0"/>
          </a:p>
        </p:txBody>
      </p:sp>
    </p:spTree>
    <p:extLst>
      <p:ext uri="{BB962C8B-B14F-4D97-AF65-F5344CB8AC3E}">
        <p14:creationId xmlns:p14="http://schemas.microsoft.com/office/powerpoint/2010/main" val="164408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dirty="0"/>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3670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16.png"/><Relationship Id="rId5" Type="http://schemas.openxmlformats.org/officeDocument/2006/relationships/customXml" Target="../ink/ink2.xml"/><Relationship Id="rId10" Type="http://schemas.openxmlformats.org/officeDocument/2006/relationships/image" Target="../media/image15.jpeg"/><Relationship Id="rId4" Type="http://schemas.openxmlformats.org/officeDocument/2006/relationships/image" Target="NUL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4</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Primer Asesinato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396" y="1966546"/>
            <a:ext cx="6705600" cy="3519854"/>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F9ACE9DE-9A1A-AE04-59FC-97647252F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42141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46E54E42-A230-2D34-5630-49AF3F214282}"/>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120687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2" name="Rectangle 2">
            <a:extLst>
              <a:ext uri="{FF2B5EF4-FFF2-40B4-BE49-F238E27FC236}">
                <a16:creationId xmlns:a16="http://schemas.microsoft.com/office/drawing/2014/main" id="{AE1A8A37-15F6-7ABD-3FB0-E3D9FC04A2EB}"/>
              </a:ext>
            </a:extLst>
          </p:cNvPr>
          <p:cNvSpPr txBox="1">
            <a:spLocks noChangeArrowheads="1"/>
          </p:cNvSpPr>
          <p:nvPr/>
        </p:nvSpPr>
        <p:spPr bwMode="auto">
          <a:xfrm>
            <a:off x="2552700" y="533400"/>
            <a:ext cx="403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452C5F7B-8292-9632-06BC-D596AEA396CE}"/>
              </a:ext>
            </a:extLst>
          </p:cNvPr>
          <p:cNvPicPr>
            <a:picLocks noChangeAspect="1"/>
          </p:cNvPicPr>
          <p:nvPr/>
        </p:nvPicPr>
        <p:blipFill>
          <a:blip r:embed="rId2"/>
          <a:stretch>
            <a:fillRect/>
          </a:stretch>
        </p:blipFill>
        <p:spPr>
          <a:xfrm>
            <a:off x="5219694" y="2438400"/>
            <a:ext cx="3486153" cy="2492387"/>
          </a:xfrm>
          <a:prstGeom prst="rect">
            <a:avLst/>
          </a:prstGeom>
        </p:spPr>
      </p:pic>
    </p:spTree>
    <p:extLst>
      <p:ext uri="{BB962C8B-B14F-4D97-AF65-F5344CB8AC3E}">
        <p14:creationId xmlns:p14="http://schemas.microsoft.com/office/powerpoint/2010/main" val="8969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B71B5-3BC7-8261-5F69-2C697B0FF24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AE9C577E-C660-2583-35CF-314869C3892F}"/>
              </a:ext>
            </a:extLst>
          </p:cNvPr>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D2833BBB-9C7C-1BEA-3C09-DC993BCD0515}"/>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0C8216A2-E540-A81D-5923-753EEC2BC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76555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5:3-5</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838200" y="1626832"/>
            <a:ext cx="7661878" cy="4953000"/>
          </a:xfrm>
        </p:spPr>
        <p:txBody>
          <a:bodyPr/>
          <a:lstStyle/>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Adán; Hombre</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el hijo semilla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Años adicionales de vida: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800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Engendró otros hijos e hijas: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Sí</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Años totales de vida: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930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Sí</a:t>
            </a:r>
          </a:p>
        </p:txBody>
      </p:sp>
      <p:pic>
        <p:nvPicPr>
          <p:cNvPr id="3" name="Picture 2">
            <a:extLst>
              <a:ext uri="{FF2B5EF4-FFF2-40B4-BE49-F238E27FC236}">
                <a16:creationId xmlns:a16="http://schemas.microsoft.com/office/drawing/2014/main" id="{13B98F79-49FF-6170-4315-7A031A86C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70789"/>
            <a:ext cx="1946878" cy="1389958"/>
          </a:xfrm>
          <a:prstGeom prst="rect">
            <a:avLst/>
          </a:prstGeom>
        </p:spPr>
      </p:pic>
    </p:spTree>
    <p:extLst>
      <p:ext uri="{BB962C8B-B14F-4D97-AF65-F5344CB8AC3E}">
        <p14:creationId xmlns:p14="http://schemas.microsoft.com/office/powerpoint/2010/main" val="298431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28601"/>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nombres significan historicidad (1 Crón. 21:1-4; Lucas 3:36-38; Heb. 11:4-7)</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edad del patriarca al nacimiento del hijo-semilla demuestra que no hay lagunas genealógicas.</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procreación de otros hijos e hijas explica la explosión de la población </a:t>
            </a:r>
            <a:r>
              <a:rPr lang="en-US" dirty="0">
                <a:effectLst>
                  <a:outerShdw blurRad="38100" dist="38100" dir="2700000" algn="tl">
                    <a:srgbClr val="000000">
                      <a:alpha val="43137"/>
                    </a:srgbClr>
                  </a:outerShdw>
                </a:effectLst>
              </a:rPr>
              <a:t>(Gén. 4:14, 17; 6:1)</a:t>
            </a:r>
          </a:p>
        </p:txBody>
      </p:sp>
      <p:pic>
        <p:nvPicPr>
          <p:cNvPr id="3" name="Picture 2">
            <a:extLst>
              <a:ext uri="{FF2B5EF4-FFF2-40B4-BE49-F238E27FC236}">
                <a16:creationId xmlns:a16="http://schemas.microsoft.com/office/drawing/2014/main" id="{7D909FEE-7979-F72C-DABB-30C93DA8C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70491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monotonía permite una memorización fácil e inmediatamente llama la atención sobre las desviaciones</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123FF2D-298B-8C50-55B5-0F1F11758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88413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14687974-41C3-4C8A-9504-FF8394D8AD7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49502F3B-09C5-6A0E-C877-A5995D030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355258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5:6-8</a:t>
            </a:r>
          </a:p>
        </p:txBody>
      </p:sp>
      <p:sp>
        <p:nvSpPr>
          <p:cNvPr id="124931" name="Rectangle 3"/>
          <p:cNvSpPr>
            <a:spLocks noGrp="1" noChangeArrowheads="1"/>
          </p:cNvSpPr>
          <p:nvPr>
            <p:ph type="body" idx="1"/>
          </p:nvPr>
        </p:nvSpPr>
        <p:spPr>
          <a:xfrm>
            <a:off x="914400" y="1600200"/>
            <a:ext cx="7848600" cy="4495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 Sustituto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el hijo semilla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Engendró otros hijos e hijas</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74DA603E-2E57-A325-1A47-C0D668AF3D05}"/>
              </a:ext>
            </a:extLst>
          </p:cNvPr>
          <p:cNvPicPr>
            <a:picLocks noChangeAspect="1"/>
          </p:cNvPicPr>
          <p:nvPr/>
        </p:nvPicPr>
        <p:blipFill>
          <a:blip r:embed="rId2"/>
          <a:stretch>
            <a:fillRect/>
          </a:stretch>
        </p:blipFill>
        <p:spPr>
          <a:xfrm>
            <a:off x="7430023" y="59314"/>
            <a:ext cx="1604596" cy="1143000"/>
          </a:xfrm>
          <a:prstGeom prst="rect">
            <a:avLst/>
          </a:prstGeom>
        </p:spPr>
      </p:pic>
    </p:spTree>
    <p:extLst>
      <p:ext uri="{BB962C8B-B14F-4D97-AF65-F5344CB8AC3E}">
        <p14:creationId xmlns:p14="http://schemas.microsoft.com/office/powerpoint/2010/main" val="119068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743200" y="1549920"/>
            <a:ext cx="6324600" cy="4837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Su guerra contra Satanás, Dios contrarrestó el asesinato de Abel al darle a Adán y Eva otro hijo piadoso llamado Set (Gén. 4:25).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que este nombre significa “sustituto”, es evidente que Dios quiso que Set fuera un sustituto de Abel</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C. Leupold, Exposition of Genesis, p. 226). Las genealogías que se encuentran en Génesis 5; 11:10–32; y Lucas 3:23–38 revelan que Dios también tenía la intención de que el Redentor viniera a través de la línea de descendencia de Set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1026" name="Picture 2" descr="What on Earth Is God Doing?: Satan's Conflict with God by Renald E.  Showers, Showers, Paperback | Barnes &amp; Noble®">
            <a:extLst>
              <a:ext uri="{FF2B5EF4-FFF2-40B4-BE49-F238E27FC236}">
                <a16:creationId xmlns:a16="http://schemas.microsoft.com/office/drawing/2014/main" id="{B572D6B9-C40F-4F9B-921B-E10DFAC95B5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52400" y="1676400"/>
            <a:ext cx="24003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E05B08C-D2C4-E5C2-5698-6107B0F2DD5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1399" y="76201"/>
            <a:ext cx="1640189" cy="1171000"/>
          </a:xfrm>
          <a:prstGeom prst="rect">
            <a:avLst/>
          </a:prstGeom>
        </p:spPr>
      </p:pic>
    </p:spTree>
    <p:extLst>
      <p:ext uri="{BB962C8B-B14F-4D97-AF65-F5344CB8AC3E}">
        <p14:creationId xmlns:p14="http://schemas.microsoft.com/office/powerpoint/2010/main" val="40130042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9C1A-FC2F-0F73-F9ED-AC45DE42A348}"/>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F0C4F18C-7EFF-CDA6-3B10-06D4973A2F90}"/>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C42EB0DF-0D72-41DC-9209-029A92524F62}"/>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5AC15F51-5D4A-10A1-358C-9CA6E4A12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62945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5:9-11</a:t>
            </a:r>
          </a:p>
        </p:txBody>
      </p:sp>
      <p:sp>
        <p:nvSpPr>
          <p:cNvPr id="124931" name="Rectangle 3"/>
          <p:cNvSpPr>
            <a:spLocks noGrp="1" noChangeArrowheads="1"/>
          </p:cNvSpPr>
          <p:nvPr>
            <p:ph type="body" idx="1"/>
          </p:nvPr>
        </p:nvSpPr>
        <p:spPr>
          <a:xfrm>
            <a:off x="914400" y="1600200"/>
            <a:ext cx="75438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Enós; Fragilidad</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815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8544B344-B4E9-2C3A-DAB6-A7E1E6CA0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2508" y="76720"/>
            <a:ext cx="1600970" cy="1143000"/>
          </a:xfrm>
          <a:prstGeom prst="rect">
            <a:avLst/>
          </a:prstGeom>
        </p:spPr>
      </p:pic>
    </p:spTree>
    <p:extLst>
      <p:ext uri="{BB962C8B-B14F-4D97-AF65-F5344CB8AC3E}">
        <p14:creationId xmlns:p14="http://schemas.microsoft.com/office/powerpoint/2010/main" val="332062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4F0E4-60BD-B0AE-FE6E-5E266E04A81B}"/>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20404186-C481-CAF4-6C6F-C803C17B2598}"/>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C3C23B2D-8A07-70B3-1872-E67BB94F7BDE}"/>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E35EF3A7-3233-46D4-74C9-0F9DA563B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2644025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Sextuple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5:12-14</a:t>
            </a:r>
          </a:p>
        </p:txBody>
      </p:sp>
      <p:sp>
        <p:nvSpPr>
          <p:cNvPr id="124931" name="Rectangle 3"/>
          <p:cNvSpPr>
            <a:spLocks noGrp="1" noChangeArrowheads="1"/>
          </p:cNvSpPr>
          <p:nvPr>
            <p:ph type="body" idx="1"/>
          </p:nvPr>
        </p:nvSpPr>
        <p:spPr>
          <a:xfrm>
            <a:off x="914399" y="1600200"/>
            <a:ext cx="7620001"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Cainán; Herrero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840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F3797F73-60C8-59A9-AB44-4CDAE379F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884" y="87509"/>
            <a:ext cx="1798594" cy="1284092"/>
          </a:xfrm>
          <a:prstGeom prst="rect">
            <a:avLst/>
          </a:prstGeom>
        </p:spPr>
      </p:pic>
    </p:spTree>
    <p:extLst>
      <p:ext uri="{BB962C8B-B14F-4D97-AF65-F5344CB8AC3E}">
        <p14:creationId xmlns:p14="http://schemas.microsoft.com/office/powerpoint/2010/main" val="205110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6A30-1D9F-28C4-E78C-78E9D368A015}"/>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5F9D4C9D-A663-D7B9-1414-9EC7997BE615}"/>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F795840C-493F-3520-D4AA-2727FAA6DBA6}"/>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AE5F776F-332E-4FFA-033A-56A6B7677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243820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5:15-17</a:t>
            </a:r>
          </a:p>
        </p:txBody>
      </p:sp>
      <p:sp>
        <p:nvSpPr>
          <p:cNvPr id="124931" name="Rectangle 3"/>
          <p:cNvSpPr>
            <a:spLocks noGrp="1" noChangeArrowheads="1"/>
          </p:cNvSpPr>
          <p:nvPr>
            <p:ph type="body" idx="1"/>
          </p:nvPr>
        </p:nvSpPr>
        <p:spPr>
          <a:xfrm>
            <a:off x="266700" y="1524000"/>
            <a:ext cx="8766778" cy="50292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Mahalaleel; Alabado sea Dios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830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895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EAEE8901-EF63-DB50-95A8-E2D905AC2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56490"/>
            <a:ext cx="1794478" cy="1281154"/>
          </a:xfrm>
          <a:prstGeom prst="rect">
            <a:avLst/>
          </a:prstGeom>
        </p:spPr>
      </p:pic>
    </p:spTree>
    <p:extLst>
      <p:ext uri="{BB962C8B-B14F-4D97-AF65-F5344CB8AC3E}">
        <p14:creationId xmlns:p14="http://schemas.microsoft.com/office/powerpoint/2010/main" val="345528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F8E101BC-DEF4-4BE9-8293-4315C5C03B7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F76A9BE5-ABEE-6B91-524A-D917BF0D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05000"/>
            <a:ext cx="4004278" cy="2858823"/>
          </a:xfrm>
          <a:prstGeom prst="rect">
            <a:avLst/>
          </a:prstGeom>
        </p:spPr>
      </p:pic>
    </p:spTree>
    <p:extLst>
      <p:ext uri="{BB962C8B-B14F-4D97-AF65-F5344CB8AC3E}">
        <p14:creationId xmlns:p14="http://schemas.microsoft.com/office/powerpoint/2010/main" val="3015621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5:18-20</a:t>
            </a:r>
          </a:p>
        </p:txBody>
      </p:sp>
      <p:sp>
        <p:nvSpPr>
          <p:cNvPr id="124931" name="Rectangle 3"/>
          <p:cNvSpPr>
            <a:spLocks noGrp="1" noChangeArrowheads="1"/>
          </p:cNvSpPr>
          <p:nvPr>
            <p:ph type="body" idx="1"/>
          </p:nvPr>
        </p:nvSpPr>
        <p:spPr>
          <a:xfrm>
            <a:off x="914400" y="1600200"/>
            <a:ext cx="76200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linaje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162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52629E7E-9C79-1D68-71D1-B6E9EBC98935}"/>
              </a:ext>
            </a:extLst>
          </p:cNvPr>
          <p:cNvPicPr>
            <a:picLocks noChangeAspect="1"/>
          </p:cNvPicPr>
          <p:nvPr/>
        </p:nvPicPr>
        <p:blipFill>
          <a:blip r:embed="rId2"/>
          <a:stretch>
            <a:fillRect/>
          </a:stretch>
        </p:blipFill>
        <p:spPr>
          <a:xfrm>
            <a:off x="7239000" y="91329"/>
            <a:ext cx="1792379" cy="1280271"/>
          </a:xfrm>
          <a:prstGeom prst="rect">
            <a:avLst/>
          </a:prstGeom>
        </p:spPr>
      </p:pic>
    </p:spTree>
    <p:extLst>
      <p:ext uri="{BB962C8B-B14F-4D97-AF65-F5344CB8AC3E}">
        <p14:creationId xmlns:p14="http://schemas.microsoft.com/office/powerpoint/2010/main" val="3720030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CABE27CD-9535-4F6E-D027-DCB0BA777590}"/>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114688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5:21-24</a:t>
            </a:r>
          </a:p>
        </p:txBody>
      </p:sp>
      <p:sp>
        <p:nvSpPr>
          <p:cNvPr id="124931" name="Rectangle 3"/>
          <p:cNvSpPr>
            <a:spLocks noGrp="1" noChangeArrowheads="1"/>
          </p:cNvSpPr>
          <p:nvPr>
            <p:ph type="body" idx="1"/>
          </p:nvPr>
        </p:nvSpPr>
        <p:spPr>
          <a:xfrm>
            <a:off x="419100" y="1813671"/>
            <a:ext cx="8343900" cy="49530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dedicación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Sí</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2" name="Picture 1">
            <a:extLst>
              <a:ext uri="{FF2B5EF4-FFF2-40B4-BE49-F238E27FC236}">
                <a16:creationId xmlns:a16="http://schemas.microsoft.com/office/drawing/2014/main" id="{A7F7F979-EDF1-31E1-A171-68597A981B70}"/>
              </a:ext>
            </a:extLst>
          </p:cNvPr>
          <p:cNvPicPr>
            <a:picLocks noChangeAspect="1"/>
          </p:cNvPicPr>
          <p:nvPr/>
        </p:nvPicPr>
        <p:blipFill>
          <a:blip r:embed="rId2"/>
          <a:stretch>
            <a:fillRect/>
          </a:stretch>
        </p:blipFill>
        <p:spPr>
          <a:xfrm>
            <a:off x="7239000" y="91329"/>
            <a:ext cx="1792379" cy="1280271"/>
          </a:xfrm>
          <a:prstGeom prst="rect">
            <a:avLst/>
          </a:prstGeom>
        </p:spPr>
      </p:pic>
    </p:spTree>
    <p:extLst>
      <p:ext uri="{BB962C8B-B14F-4D97-AF65-F5344CB8AC3E}">
        <p14:creationId xmlns:p14="http://schemas.microsoft.com/office/powerpoint/2010/main" val="296541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AI-generated content may be incorrect.">
            <a:extLst>
              <a:ext uri="{FF2B5EF4-FFF2-40B4-BE49-F238E27FC236}">
                <a16:creationId xmlns:a16="http://schemas.microsoft.com/office/drawing/2014/main" id="{29134BB7-CDBD-F706-EE76-66E56DEB726E}"/>
              </a:ext>
            </a:extLst>
          </p:cNvPr>
          <p:cNvPicPr>
            <a:picLocks noChangeAspect="1"/>
          </p:cNvPicPr>
          <p:nvPr/>
        </p:nvPicPr>
        <p:blipFill>
          <a:blip r:embed="rId2"/>
          <a:stretch>
            <a:fillRect/>
          </a:stretch>
        </p:blipFill>
        <p:spPr>
          <a:xfrm>
            <a:off x="0" y="91185"/>
            <a:ext cx="9144000" cy="6675629"/>
          </a:xfrm>
          <a:prstGeom prst="rect">
            <a:avLst/>
          </a:prstGeom>
        </p:spPr>
      </p:pic>
    </p:spTree>
    <p:extLst>
      <p:ext uri="{BB962C8B-B14F-4D97-AF65-F5344CB8AC3E}">
        <p14:creationId xmlns:p14="http://schemas.microsoft.com/office/powerpoint/2010/main" val="11592004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E8FDE8-9BAB-E523-4B53-D1A9FFB09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88" y="190500"/>
            <a:ext cx="8633424" cy="6477000"/>
          </a:xfrm>
          <a:prstGeom prst="rect">
            <a:avLst/>
          </a:prstGeom>
        </p:spPr>
      </p:pic>
    </p:spTree>
    <p:extLst>
      <p:ext uri="{BB962C8B-B14F-4D97-AF65-F5344CB8AC3E}">
        <p14:creationId xmlns:p14="http://schemas.microsoft.com/office/powerpoint/2010/main" val="40515621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5:21-24</a:t>
            </a:r>
          </a:p>
        </p:txBody>
      </p:sp>
      <p:sp>
        <p:nvSpPr>
          <p:cNvPr id="124931" name="Rectangle 3"/>
          <p:cNvSpPr>
            <a:spLocks noGrp="1" noChangeArrowheads="1"/>
          </p:cNvSpPr>
          <p:nvPr>
            <p:ph type="body" idx="1"/>
          </p:nvPr>
        </p:nvSpPr>
        <p:spPr>
          <a:xfrm>
            <a:off x="419100" y="1813671"/>
            <a:ext cx="8343900" cy="49530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dedicación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Sí</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2" name="Picture 1">
            <a:extLst>
              <a:ext uri="{FF2B5EF4-FFF2-40B4-BE49-F238E27FC236}">
                <a16:creationId xmlns:a16="http://schemas.microsoft.com/office/drawing/2014/main" id="{A7F7F979-EDF1-31E1-A171-68597A981B70}"/>
              </a:ext>
            </a:extLst>
          </p:cNvPr>
          <p:cNvPicPr>
            <a:picLocks noChangeAspect="1"/>
          </p:cNvPicPr>
          <p:nvPr/>
        </p:nvPicPr>
        <p:blipFill>
          <a:blip r:embed="rId2"/>
          <a:stretch>
            <a:fillRect/>
          </a:stretch>
        </p:blipFill>
        <p:spPr>
          <a:xfrm>
            <a:off x="7239000" y="91329"/>
            <a:ext cx="1792379" cy="1280271"/>
          </a:xfrm>
          <a:prstGeom prst="rect">
            <a:avLst/>
          </a:prstGeom>
        </p:spPr>
      </p:pic>
    </p:spTree>
    <p:extLst>
      <p:ext uri="{BB962C8B-B14F-4D97-AF65-F5344CB8AC3E}">
        <p14:creationId xmlns:p14="http://schemas.microsoft.com/office/powerpoint/2010/main" val="461776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56380DB8-95DE-386D-C537-16AD5F94D68B}"/>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3660421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B040-2343-3052-B540-ED616E386B52}"/>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F4865328-BAD5-457A-423B-D1C27CCE64CD}"/>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A6B0BC-A77C-F1D7-B70C-88FF4919879D}"/>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b="1" u="sng" dirty="0">
                <a:solidFill>
                  <a:srgbClr val="FFFFCC"/>
                </a:solidFill>
              </a:rPr>
              <a:t>El traslado de Enoc al cielo </a:t>
            </a:r>
            <a:r>
              <a:rPr lang="en-US" b="1" u="sng" dirty="0">
                <a:solidFill>
                  <a:srgbClr val="FFFFCC"/>
                </a:solidFill>
              </a:rPr>
              <a:t>(5:24)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7B403A09-0D64-0517-F5C8-6F2E5EBB31EC}"/>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738754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735049" cy="461665"/>
          </a:xfrm>
          <a:prstGeom prst="rect">
            <a:avLst/>
          </a:prstGeom>
          <a:noFill/>
        </p:spPr>
        <p:txBody>
          <a:bodyPr wrap="none" rtlCol="0">
            <a:spAutoFit/>
          </a:bodyPr>
          <a:lstStyle/>
          <a:p>
            <a:r>
              <a:rPr lang="es-CO" dirty="0">
                <a:solidFill>
                  <a:schemeClr val="tx2"/>
                </a:solidFill>
              </a:rPr>
              <a:t> </a:t>
            </a:r>
            <a:r>
              <a:rPr lang="es-CO" b="1"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AI-generated content may be incorrect.">
            <a:extLst>
              <a:ext uri="{FF2B5EF4-FFF2-40B4-BE49-F238E27FC236}">
                <a16:creationId xmlns:a16="http://schemas.microsoft.com/office/drawing/2014/main" id="{29134BB7-CDBD-F706-EE76-66E56DEB726E}"/>
              </a:ext>
            </a:extLst>
          </p:cNvPr>
          <p:cNvPicPr>
            <a:picLocks noChangeAspect="1"/>
          </p:cNvPicPr>
          <p:nvPr/>
        </p:nvPicPr>
        <p:blipFill>
          <a:blip r:embed="rId2"/>
          <a:stretch>
            <a:fillRect/>
          </a:stretch>
        </p:blipFill>
        <p:spPr>
          <a:xfrm>
            <a:off x="0" y="91185"/>
            <a:ext cx="9144000" cy="6675629"/>
          </a:xfrm>
          <a:prstGeom prst="rect">
            <a:avLst/>
          </a:prstGeom>
        </p:spPr>
      </p:pic>
    </p:spTree>
    <p:extLst>
      <p:ext uri="{BB962C8B-B14F-4D97-AF65-F5344CB8AC3E}">
        <p14:creationId xmlns:p14="http://schemas.microsoft.com/office/powerpoint/2010/main" val="85772361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Más inmoralidad  (4:23a)</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(4:23b)</a:t>
            </a:r>
          </a:p>
          <a:p>
            <a:pPr marL="914400" lvl="2" indent="-452438" eaLnBrk="1" hangingPunct="1">
              <a:spcBef>
                <a:spcPts val="0"/>
              </a:spcBef>
              <a:spcAft>
                <a:spcPts val="1800"/>
              </a:spcAft>
              <a:buClr>
                <a:srgbClr val="00FF99"/>
              </a:buClr>
              <a:buSzPct val="100000"/>
              <a:buFont typeface="+mj-lt"/>
              <a:buAutoNum type="arabicPeriod"/>
              <a:defRPr/>
            </a:pPr>
            <a:r>
              <a:rPr lang="en-US" dirty="0"/>
              <a:t>Humanismo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B38C3A88-1685-D118-F184-3164F4D58E68}"/>
              </a:ext>
            </a:extLst>
          </p:cNvPr>
          <p:cNvPicPr>
            <a:picLocks noChangeAspect="1"/>
          </p:cNvPicPr>
          <p:nvPr/>
        </p:nvPicPr>
        <p:blipFill>
          <a:blip r:embed="rId3"/>
          <a:stretch>
            <a:fillRect/>
          </a:stretch>
        </p:blipFill>
        <p:spPr>
          <a:xfrm>
            <a:off x="7404471" y="76200"/>
            <a:ext cx="1603387" cy="114614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Exención de la Muerte</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 (Gén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Elías(2 Reyes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Cristo (Hechos 1:11; Apc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Felipe (Hechos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Pablo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Juan (Apc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dos testigos (Apc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693542" y="2209800"/>
            <a:ext cx="3344224" cy="3200400"/>
          </a:xfrm>
          <a:prstGeom prst="ellipse">
            <a:avLst/>
          </a:prstGeom>
        </p:spPr>
      </p:pic>
      <p:pic>
        <p:nvPicPr>
          <p:cNvPr id="3" name="Picture 2">
            <a:extLst>
              <a:ext uri="{FF2B5EF4-FFF2-40B4-BE49-F238E27FC236}">
                <a16:creationId xmlns:a16="http://schemas.microsoft.com/office/drawing/2014/main" id="{39760237-CF1A-1819-D247-824E5A460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15157"/>
            <a:ext cx="1794478" cy="128115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s-CO" sz="3400" dirty="0">
                <a:latin typeface="Calibri" panose="020F0502020204030204" pitchFamily="34" charset="0"/>
                <a:cs typeface="Calibri" panose="020F0502020204030204" pitchFamily="34" charset="0"/>
              </a:rPr>
              <a:t>Esto digo, hermanos: que la carne y la sangre no pueden heredar el reino de Dios; ni lo que se corrompe hereda lo incorruptible. 51 Así que les digo un misterio: no todos dormiremos, pero todos seremos transformados</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0432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DEL GÉNESIS</a:t>
            </a:r>
          </a:p>
        </p:txBody>
      </p:sp>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10;&#10;AI-generated content may be incorrect.">
            <a:extLst>
              <a:ext uri="{FF2B5EF4-FFF2-40B4-BE49-F238E27FC236}">
                <a16:creationId xmlns:a16="http://schemas.microsoft.com/office/drawing/2014/main" id="{8EAC1281-BCFC-0E40-02C1-4F65E1E99A91}"/>
              </a:ext>
            </a:extLst>
          </p:cNvPr>
          <p:cNvPicPr>
            <a:picLocks noChangeAspect="1"/>
          </p:cNvPicPr>
          <p:nvPr/>
        </p:nvPicPr>
        <p:blipFill>
          <a:blip r:embed="rId2"/>
          <a:stretch>
            <a:fillRect/>
          </a:stretch>
        </p:blipFill>
        <p:spPr>
          <a:xfrm>
            <a:off x="298434" y="457200"/>
            <a:ext cx="8547132" cy="6225976"/>
          </a:xfrm>
          <a:prstGeom prst="rect">
            <a:avLst/>
          </a:prstGeom>
        </p:spPr>
      </p:pic>
    </p:spTree>
    <p:extLst>
      <p:ext uri="{BB962C8B-B14F-4D97-AF65-F5344CB8AC3E}">
        <p14:creationId xmlns:p14="http://schemas.microsoft.com/office/powerpoint/2010/main" val="6241253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s-CO" sz="3400" dirty="0">
                <a:latin typeface="Calibri" panose="020F0502020204030204" pitchFamily="34" charset="0"/>
                <a:cs typeface="Calibri" panose="020F0502020204030204" pitchFamily="34" charset="0"/>
              </a:rPr>
              <a:t>Esto digo, hermanos: que la carne y la sangre no pueden heredar el reino de Dios; ni lo que se corrompe hereda lo incorruptible. 51 Así que les digo un misterio: no </a:t>
            </a:r>
            <a:r>
              <a:rPr lang="es-CO" sz="3400" b="1" u="sng" dirty="0">
                <a:solidFill>
                  <a:srgbClr val="FFFFCC"/>
                </a:solidFill>
                <a:latin typeface="Calibri" panose="020F0502020204030204" pitchFamily="34" charset="0"/>
                <a:cs typeface="Calibri" panose="020F0502020204030204" pitchFamily="34" charset="0"/>
              </a:rPr>
              <a:t>todos</a:t>
            </a:r>
            <a:r>
              <a:rPr lang="es-CO" sz="3400" dirty="0">
                <a:latin typeface="Calibri" panose="020F0502020204030204" pitchFamily="34" charset="0"/>
                <a:cs typeface="Calibri" panose="020F0502020204030204" pitchFamily="34" charset="0"/>
              </a:rPr>
              <a:t> dormiremos, pero </a:t>
            </a:r>
            <a:r>
              <a:rPr lang="es-CO" sz="3400" b="1" u="sng" dirty="0">
                <a:solidFill>
                  <a:srgbClr val="FFFFCC"/>
                </a:solidFill>
                <a:latin typeface="Calibri" panose="020F0502020204030204" pitchFamily="34" charset="0"/>
                <a:cs typeface="Calibri" panose="020F0502020204030204" pitchFamily="34" charset="0"/>
              </a:rPr>
              <a:t>todos</a:t>
            </a:r>
            <a:r>
              <a:rPr lang="es-CO" sz="3400" dirty="0">
                <a:latin typeface="Calibri" panose="020F0502020204030204" pitchFamily="34" charset="0"/>
                <a:cs typeface="Calibri" panose="020F0502020204030204" pitchFamily="34" charset="0"/>
              </a:rPr>
              <a:t> seremos transformados</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AI-generated content may be incorrect.">
            <a:extLst>
              <a:ext uri="{FF2B5EF4-FFF2-40B4-BE49-F238E27FC236}">
                <a16:creationId xmlns:a16="http://schemas.microsoft.com/office/drawing/2014/main" id="{29134BB7-CDBD-F706-EE76-66E56DEB726E}"/>
              </a:ext>
            </a:extLst>
          </p:cNvPr>
          <p:cNvPicPr>
            <a:picLocks noChangeAspect="1"/>
          </p:cNvPicPr>
          <p:nvPr/>
        </p:nvPicPr>
        <p:blipFill>
          <a:blip r:embed="rId2"/>
          <a:stretch>
            <a:fillRect/>
          </a:stretch>
        </p:blipFill>
        <p:spPr>
          <a:xfrm>
            <a:off x="0" y="91185"/>
            <a:ext cx="9144000" cy="6675629"/>
          </a:xfrm>
          <a:prstGeom prst="rect">
            <a:avLst/>
          </a:prstGeom>
        </p:spPr>
      </p:pic>
    </p:spTree>
    <p:extLst>
      <p:ext uri="{BB962C8B-B14F-4D97-AF65-F5344CB8AC3E}">
        <p14:creationId xmlns:p14="http://schemas.microsoft.com/office/powerpoint/2010/main" val="157211602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37C1-AA7B-DF45-3918-E8A272A61B20}"/>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24CAC923-F8B5-346D-97BF-7A843CD1B6F1}"/>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41554CB1-925B-CBA4-7D98-7ADAB23EF7F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70ED93B8-12BA-3531-AD14-2E9E1D94F8AC}"/>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4287350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5:25-27</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Matusalén; cuando muera, será enviado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782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969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E0E77A59-0634-CECB-074C-318B759B5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9833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1447800"/>
            <a:ext cx="8803460" cy="48768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En hebreo, Matusalén puede significar 'hombre de lanza, o más probablemente 'cuando muera, será enviado'. Si esto es cierto, su nombre le fue dado proféticamente. 'Será enviado' fue una profecía del Diluvio, ya que el padre de Matusalén, que también ejercía como profeta según Judas 14–15, le dio ese nombre. De hecho, según la cronología del Génesis, el mismo año en que murió Matusalén fue cuando llegó 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E7C602CD-5B9F-5D92-6AA5-999398AB8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76201"/>
            <a:ext cx="1564460" cy="1116934"/>
          </a:xfrm>
          <a:prstGeom prst="rect">
            <a:avLst/>
          </a:prstGeom>
        </p:spPr>
      </p:pic>
    </p:spTree>
    <p:extLst>
      <p:ext uri="{BB962C8B-B14F-4D97-AF65-F5344CB8AC3E}">
        <p14:creationId xmlns:p14="http://schemas.microsoft.com/office/powerpoint/2010/main" val="24857373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67FB9-800E-3242-5BA0-DBD3BA620D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DDBE86-E75B-D02F-3BE3-7E24F576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88" y="190500"/>
            <a:ext cx="8633424" cy="6477000"/>
          </a:xfrm>
          <a:prstGeom prst="rect">
            <a:avLst/>
          </a:prstGeom>
        </p:spPr>
      </p:pic>
    </p:spTree>
    <p:extLst>
      <p:ext uri="{BB962C8B-B14F-4D97-AF65-F5344CB8AC3E}">
        <p14:creationId xmlns:p14="http://schemas.microsoft.com/office/powerpoint/2010/main" val="294669881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21470-358A-E24E-0387-A224217A5C39}"/>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46FF0510-702F-718C-C774-1F1E8165E177}"/>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183479-CAFF-F7C0-AE63-B1E7E15CBA9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b="1" u="sng" dirty="0">
                <a:solidFill>
                  <a:srgbClr val="FFFFCC"/>
                </a:solidFill>
              </a:rPr>
              <a:t>Significado del nombre de Matusalén </a:t>
            </a:r>
            <a:r>
              <a:rPr lang="en-US" b="1" u="sng" dirty="0">
                <a:solidFill>
                  <a:srgbClr val="FFFFCC"/>
                </a:solidFill>
              </a:rPr>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3" name="Picture 2">
            <a:extLst>
              <a:ext uri="{FF2B5EF4-FFF2-40B4-BE49-F238E27FC236}">
                <a16:creationId xmlns:a16="http://schemas.microsoft.com/office/drawing/2014/main" id="{69A40A70-4B2E-A6AC-5210-B2842D6E7F1F}"/>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1764243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s-CO" sz="2750" dirty="0">
                <a:effectLst>
                  <a:outerShdw blurRad="38100" dist="38100" dir="2700000" algn="tl">
                    <a:srgbClr val="000000">
                      <a:alpha val="43137"/>
                    </a:srgbClr>
                  </a:outerShdw>
                </a:effectLst>
              </a:rPr>
              <a:t>Aconteció que cuando los hombres comenzaron a multiplicarse sobre la superficie de la tierra, y les nacieron hijas, 2 los hijos de Dios vieron que las hijas de los hombres eran hermosas, y tomaron para sí mujeres de entre todas las que les gustaban. 3 Entonces el Señor dijo: «Mi Espíritu no luchará para siempre con el hombre, porque ciertamente él es carne. Serán, pues, sus días </a:t>
            </a:r>
            <a:r>
              <a:rPr lang="es-CO" sz="2750" b="1" u="sng" dirty="0">
                <a:solidFill>
                  <a:srgbClr val="FFFFCC"/>
                </a:solidFill>
                <a:effectLst>
                  <a:outerShdw blurRad="38100" dist="38100" dir="2700000" algn="tl">
                    <a:srgbClr val="000000">
                      <a:alpha val="43137"/>
                    </a:srgbClr>
                  </a:outerShdw>
                </a:effectLst>
              </a:rPr>
              <a:t>120 años</a:t>
            </a:r>
            <a:r>
              <a:rPr lang="es-CO" sz="2750" dirty="0">
                <a:effectLst>
                  <a:outerShdw blurRad="38100" dist="38100" dir="2700000" algn="tl">
                    <a:srgbClr val="000000">
                      <a:alpha val="43137"/>
                    </a:srgbClr>
                  </a:outerShdw>
                </a:effectLst>
              </a:rPr>
              <a:t>». 4 Había gigantes en la tierra en aquellos días, y también después, cuando los hijos de Dios se unieron a las hijas de los hombres y ellas les dieron hijos. Estos son los héroes de la antigüedad, hombres de renombre</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686478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AED75-DEE2-73CF-421D-91257123293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0F95DB87-EEE6-F400-02FC-E623234F4E18}"/>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91EDBB12-566C-0E77-A4D1-95875896F2E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C831082-55B5-F65A-337D-9B0FAAAD3E72}"/>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126541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D86DA4A1-87A7-1F3F-0C9D-8816EE5A6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Guerrero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de años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74947307-864C-B608-9E5F-1549D1645529}"/>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3667848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143B-AE21-FAD0-E07B-42FD0FE4B6C1}"/>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B386AB36-7B40-A83E-2D20-AC81EB008416}"/>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45E835D1-DBC9-E883-34D4-DB2C97B8C0D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b="1" u="sng" dirty="0">
                <a:solidFill>
                  <a:srgbClr val="FFFFCC"/>
                </a:solidFill>
              </a:rPr>
              <a:t>Lamec creyó erróneamente que Noé era el cumplimiento de Génesis 3:15</a:t>
            </a:r>
            <a:r>
              <a:rPr lang="en-US" b="1" u="sng" dirty="0">
                <a:solidFill>
                  <a:srgbClr val="FFFFCC"/>
                </a:solidFill>
              </a:rPr>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BD465106-8D16-50E1-8FAA-1C00F654304D}"/>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1821909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28840711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la ayuda del 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80264493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4B65-BA69-3A97-C439-85C5B07CDE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BF9602-048C-D9D7-13B2-B5F2BB0969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3D996390-B914-F894-6CA9-4513BF37B107}"/>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la ayuda del </a:t>
            </a:r>
            <a:r>
              <a:rPr lang="es-CO" sz="3600" dirty="0">
                <a:effectLst>
                  <a:outerShdw blurRad="38100" dist="38100" dir="2700000" algn="tl">
                    <a:srgbClr val="000000">
                      <a:alpha val="43137"/>
                    </a:srgbClr>
                  </a:outerShdw>
                </a:effectLst>
                <a:latin typeface="Calibri" panose="020F0502020204030204" pitchFamily="34" charset="0"/>
              </a:rPr>
              <a:t>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9657587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5:29</a:t>
            </a:r>
          </a:p>
          <a:p>
            <a:pPr algn="just"/>
            <a:r>
              <a:rPr lang="en-US" altLang="en-US" sz="3600" dirty="0">
                <a:latin typeface="Calibri" panose="020F0502020204030204" pitchFamily="34" charset="0"/>
              </a:rPr>
              <a:t>“</a:t>
            </a:r>
            <a:r>
              <a:rPr lang="es-CO" sz="3600" dirty="0">
                <a:latin typeface="Calibri" panose="020F0502020204030204" pitchFamily="34" charset="0"/>
              </a:rPr>
              <a:t>Y le puso por nombre Noé, diciendo: «</a:t>
            </a:r>
            <a:r>
              <a:rPr lang="es-CO" sz="3600" b="1" u="sng" dirty="0">
                <a:solidFill>
                  <a:srgbClr val="FFFFCC"/>
                </a:solidFill>
                <a:latin typeface="Calibri" panose="020F0502020204030204" pitchFamily="34" charset="0"/>
              </a:rPr>
              <a:t>Este</a:t>
            </a:r>
            <a:r>
              <a:rPr lang="es-CO" sz="3600" dirty="0">
                <a:latin typeface="Calibri" panose="020F0502020204030204" pitchFamily="34" charset="0"/>
              </a:rPr>
              <a:t> nos dará descanso de nuestra labor y del trabajo de nuestras manos, por causa de la tierra que el Señor ha </a:t>
            </a:r>
            <a:r>
              <a:rPr lang="es-CO" sz="3600" b="1" u="sng" dirty="0">
                <a:solidFill>
                  <a:srgbClr val="FFFFCC"/>
                </a:solidFill>
                <a:latin typeface="Calibri" panose="020F0502020204030204" pitchFamily="34" charset="0"/>
              </a:rPr>
              <a:t>maldecido</a:t>
            </a:r>
            <a:r>
              <a:rPr lang="es-CO" sz="3600" dirty="0">
                <a:latin typeface="Calibri" panose="020F0502020204030204" pitchFamily="34" charset="0"/>
              </a:rPr>
              <a:t>»</a:t>
            </a:r>
            <a:r>
              <a:rPr lang="en-US" sz="3600" dirty="0">
                <a:latin typeface="Calibri" panose="020F0502020204030204" pitchFamily="34" charset="0"/>
              </a:rPr>
              <a:t>.’”</a:t>
            </a:r>
          </a:p>
        </p:txBody>
      </p:sp>
    </p:spTree>
    <p:extLst>
      <p:ext uri="{BB962C8B-B14F-4D97-AF65-F5344CB8AC3E}">
        <p14:creationId xmlns:p14="http://schemas.microsoft.com/office/powerpoint/2010/main" val="421142490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3:17</a:t>
            </a:r>
          </a:p>
          <a:p>
            <a:pPr algn="just"/>
            <a:r>
              <a:rPr lang="en-US" altLang="en-US" sz="3600" dirty="0">
                <a:latin typeface="Calibri" panose="020F0502020204030204" pitchFamily="34" charset="0"/>
              </a:rPr>
              <a:t>“</a:t>
            </a:r>
            <a:r>
              <a:rPr lang="es-CO" sz="3600" dirty="0">
                <a:latin typeface="Calibri" panose="020F0502020204030204" pitchFamily="34" charset="0"/>
              </a:rPr>
              <a:t>Entonces el Señor dijo a Adán: «Por cuanto has escuchado la voz de tu mujer y has comido del árbol del cual te ordené, diciendo: “No comerás de él, </a:t>
            </a:r>
            <a:r>
              <a:rPr lang="es-CO" sz="3600" b="1" u="sng" dirty="0">
                <a:solidFill>
                  <a:srgbClr val="FFFFCC"/>
                </a:solidFill>
                <a:latin typeface="Calibri" panose="020F0502020204030204" pitchFamily="34" charset="0"/>
              </a:rPr>
              <a:t>Maldita</a:t>
            </a:r>
            <a:r>
              <a:rPr lang="es-CO" sz="3600" dirty="0">
                <a:latin typeface="Calibri" panose="020F0502020204030204" pitchFamily="34" charset="0"/>
              </a:rPr>
              <a:t> será la tierra por tu causa;</a:t>
            </a:r>
          </a:p>
          <a:p>
            <a:pPr algn="just"/>
            <a:r>
              <a:rPr lang="es-CO" sz="3600" dirty="0">
                <a:latin typeface="Calibri" panose="020F0502020204030204" pitchFamily="34" charset="0"/>
              </a:rPr>
              <a:t>Con trabajo comerás de ella</a:t>
            </a:r>
          </a:p>
          <a:p>
            <a:pPr algn="just"/>
            <a:r>
              <a:rPr lang="es-CO" sz="3600" dirty="0">
                <a:latin typeface="Calibri" panose="020F0502020204030204" pitchFamily="34" charset="0"/>
              </a:rPr>
              <a:t>Todos los días de tu vida</a:t>
            </a:r>
            <a:r>
              <a:rPr lang="en-US" sz="3600" dirty="0">
                <a:latin typeface="Calibri" panose="020F0502020204030204" pitchFamily="34" charset="0"/>
              </a:rPr>
              <a:t>.’”</a:t>
            </a:r>
          </a:p>
        </p:txBody>
      </p:sp>
    </p:spTree>
    <p:extLst>
      <p:ext uri="{BB962C8B-B14F-4D97-AF65-F5344CB8AC3E}">
        <p14:creationId xmlns:p14="http://schemas.microsoft.com/office/powerpoint/2010/main" val="245225325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Después llega algo diferente a lo normal. En Génesis 5:29, Lamec le pone un nombre a su hijo-semilla: “Y llamó su nombre Noé, diciendo: Este nos consolará.” La palabra hebrea para “consolar” es nacham; por lo tanto, Noé significa “consuelo.” Aquí nuevamente hay un juego de palabras que solo funciona en hebreo. El nombre fue dado bajo la suposición de que Noé era la Simiente de la Mujer, es decir, el Mesías: “Este nos consolará de nuestra obra y del trabajo de nuestras manos, a causa de la tierra que Jehová maldijo,” una referencia directa a la maldición adámica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B608B3B2-0DD2-537E-D5CA-F455C79E675C}"/>
              </a:ext>
            </a:extLst>
          </p:cNvPr>
          <p:cNvPicPr>
            <a:picLocks noChangeAspect="1"/>
          </p:cNvPicPr>
          <p:nvPr/>
        </p:nvPicPr>
        <p:blipFill>
          <a:blip r:embed="rId4"/>
          <a:stretch>
            <a:fillRect/>
          </a:stretch>
        </p:blipFill>
        <p:spPr>
          <a:xfrm>
            <a:off x="7543800" y="76200"/>
            <a:ext cx="1524000" cy="1093755"/>
          </a:xfrm>
          <a:prstGeom prst="rect">
            <a:avLst/>
          </a:prstGeom>
        </p:spPr>
      </p:pic>
    </p:spTree>
    <p:extLst>
      <p:ext uri="{BB962C8B-B14F-4D97-AF65-F5344CB8AC3E}">
        <p14:creationId xmlns:p14="http://schemas.microsoft.com/office/powerpoint/2010/main" val="33896929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Lamec cometió el mismo error que Eva. Cuando Caín nació, Eva pensó que él era el Mesías. Cuando Lamec engendró a Noé, reconoció que Noé iba a desempeñar un papel importante en la historia humana pero interpretó mal ese papel y Lamec pensó que Noé era el Mesías y que eliminaría la maldición adámica de la tierra. Así que Lamec reconoció que Noé era una persona especial en la voluntad y el plan de Dios, pero hizo la aplicación equivocada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923E958-1440-4210-A660-6286C613E2F2}"/>
              </a:ext>
            </a:extLst>
          </p:cNvPr>
          <p:cNvPicPr>
            <a:picLocks noChangeAspect="1"/>
          </p:cNvPicPr>
          <p:nvPr/>
        </p:nvPicPr>
        <p:blipFill>
          <a:blip r:embed="rId4"/>
          <a:stretch>
            <a:fillRect/>
          </a:stretch>
        </p:blipFill>
        <p:spPr>
          <a:xfrm>
            <a:off x="7543800" y="64062"/>
            <a:ext cx="1516582" cy="1088431"/>
          </a:xfrm>
          <a:prstGeom prst="rect">
            <a:avLst/>
          </a:prstGeom>
        </p:spPr>
      </p:pic>
    </p:spTree>
    <p:extLst>
      <p:ext uri="{BB962C8B-B14F-4D97-AF65-F5344CB8AC3E}">
        <p14:creationId xmlns:p14="http://schemas.microsoft.com/office/powerpoint/2010/main" val="36810048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No le importarán los dioses de sus padres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ni el deseo de las mujeres</a:t>
            </a:r>
            <a:r>
              <a:rPr lang="es-CO" sz="3600" dirty="0">
                <a:effectLst>
                  <a:outerShdw blurRad="38100" dist="38100" dir="2700000" algn="tl">
                    <a:srgbClr val="000000">
                      <a:alpha val="43137"/>
                    </a:srgbClr>
                  </a:outerShdw>
                </a:effectLst>
                <a:latin typeface="Calibri" panose="020F0502020204030204" pitchFamily="34" charset="0"/>
              </a:rPr>
              <a:t>, tampoco le importará ningún otro dios, porque él se ensalzará sobre todos ellos.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794103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5451-CC76-7C20-8D21-E9B78C99D4A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A12D608A-97A8-939F-9469-B5E8005561E6}"/>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6359CA73-8257-FBB1-92EA-A05ECCDD41E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E6C0F04-15A2-76CD-C405-C11843732D26}"/>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2931113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5:32</a:t>
            </a:r>
          </a:p>
        </p:txBody>
      </p:sp>
      <p:sp>
        <p:nvSpPr>
          <p:cNvPr id="124931" name="Rectangle 3"/>
          <p:cNvSpPr>
            <a:spLocks noGrp="1" noChangeArrowheads="1"/>
          </p:cNvSpPr>
          <p:nvPr>
            <p:ph type="body" idx="1"/>
          </p:nvPr>
        </p:nvSpPr>
        <p:spPr>
          <a:xfrm>
            <a:off x="917938" y="2209800"/>
            <a:ext cx="7692662"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Consuelo</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los hijos varones</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años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Hijos: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Sem, Cam, Jafet</a:t>
            </a:r>
          </a:p>
        </p:txBody>
      </p:sp>
      <p:pic>
        <p:nvPicPr>
          <p:cNvPr id="2" name="Picture 1">
            <a:extLst>
              <a:ext uri="{FF2B5EF4-FFF2-40B4-BE49-F238E27FC236}">
                <a16:creationId xmlns:a16="http://schemas.microsoft.com/office/drawing/2014/main" id="{F200F7E9-4266-EF53-7130-8D482611D77E}"/>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4003106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58374-C58E-F8A7-9D17-375B93414242}"/>
              </a:ext>
            </a:extLst>
          </p:cNvPr>
          <p:cNvPicPr>
            <a:picLocks noChangeAspect="1"/>
          </p:cNvPicPr>
          <p:nvPr/>
        </p:nvPicPr>
        <p:blipFill>
          <a:blip r:embed="rId2"/>
          <a:stretch>
            <a:fillRect/>
          </a:stretch>
        </p:blipFill>
        <p:spPr>
          <a:xfrm>
            <a:off x="1328737" y="400050"/>
            <a:ext cx="6486525" cy="60579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dirty="0"/>
              <a:t>Primer lenguage: ¿Hebreo?</a:t>
            </a:r>
          </a:p>
          <a:p>
            <a:pPr marL="971550" lvl="1" indent="-514350" eaLnBrk="1" hangingPunct="1">
              <a:spcBef>
                <a:spcPts val="0"/>
              </a:spcBef>
              <a:spcAft>
                <a:spcPts val="2400"/>
              </a:spcAft>
              <a:buFont typeface="+mj-lt"/>
              <a:buAutoNum type="arabicPeriod"/>
            </a:pPr>
            <a:r>
              <a:rPr lang="es-CO" sz="3600" dirty="0"/>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dirty="0"/>
              <a:t>¿Arqueología moderna: la Lista de los Reyes Sumerios?</a:t>
            </a:r>
            <a:endParaRPr lang="en-US" sz="3000" dirty="0"/>
          </a:p>
        </p:txBody>
      </p:sp>
      <p:pic>
        <p:nvPicPr>
          <p:cNvPr id="2" name="Picture 1">
            <a:extLst>
              <a:ext uri="{FF2B5EF4-FFF2-40B4-BE49-F238E27FC236}">
                <a16:creationId xmlns:a16="http://schemas.microsoft.com/office/drawing/2014/main" id="{6A74BA7F-5393-1C9B-109D-D8A69EB00981}"/>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1356286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1248C-DC78-F5B1-B0AA-B4EDE677D85A}"/>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9997FB08-A187-43FA-9438-81862AEC0B6D}"/>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A5D54D68-A8DA-CFDF-9E07-CEC42FC27E8D}"/>
              </a:ext>
            </a:extLst>
          </p:cNvPr>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b="1" u="sng" dirty="0">
                <a:solidFill>
                  <a:srgbClr val="FFFFCC"/>
                </a:solidFill>
              </a:rPr>
              <a:t>Primer lenguage: ¿Hebreo?</a:t>
            </a:r>
          </a:p>
          <a:p>
            <a:pPr marL="971550" lvl="1" indent="-514350" eaLnBrk="1" hangingPunct="1">
              <a:spcBef>
                <a:spcPts val="0"/>
              </a:spcBef>
              <a:spcAft>
                <a:spcPts val="2400"/>
              </a:spcAft>
              <a:buFont typeface="+mj-lt"/>
              <a:buAutoNum type="arabicPeriod"/>
            </a:pPr>
            <a:r>
              <a:rPr lang="es-CO" sz="3600" dirty="0"/>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dirty="0"/>
              <a:t>¿Arqueología moderna: la Lista de los Reyes Sumerios?</a:t>
            </a:r>
            <a:endParaRPr lang="en-US" sz="3000" dirty="0"/>
          </a:p>
        </p:txBody>
      </p:sp>
      <p:pic>
        <p:nvPicPr>
          <p:cNvPr id="2" name="Picture 1">
            <a:extLst>
              <a:ext uri="{FF2B5EF4-FFF2-40B4-BE49-F238E27FC236}">
                <a16:creationId xmlns:a16="http://schemas.microsoft.com/office/drawing/2014/main" id="{42AD88E8-33DE-0334-C9B1-44740B387A1F}"/>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1022163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4FD2-839C-B1C6-2EDE-A367F503F6CE}"/>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63DB443D-D65A-018E-6A20-321E1A97ABB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a:extLst>
              <a:ext uri="{FF2B5EF4-FFF2-40B4-BE49-F238E27FC236}">
                <a16:creationId xmlns:a16="http://schemas.microsoft.com/office/drawing/2014/main" id="{49009E4D-6C46-3AA5-6722-8D1CB67F5433}"/>
              </a:ext>
            </a:extLst>
          </p:cNvPr>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Génesis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s-CO" altLang="en-US" sz="3000" b="1" u="sng" dirty="0">
                <a:solidFill>
                  <a:srgbClr val="FFFFCC"/>
                </a:solidFill>
                <a:effectLst>
                  <a:outerShdw blurRad="38100" dist="38100" dir="2700000" algn="tl">
                    <a:srgbClr val="000000">
                      <a:alpha val="43137"/>
                    </a:srgbClr>
                  </a:outerShdw>
                </a:effectLst>
              </a:rPr>
              <a:t>Toda la tierra hablaba la misma lengua y las mismas palabras</a:t>
            </a:r>
            <a:r>
              <a:rPr lang="es-CO" altLang="en-US" sz="3000" dirty="0">
                <a:effectLst>
                  <a:outerShdw blurRad="38100" dist="38100" dir="2700000" algn="tl">
                    <a:srgbClr val="000000">
                      <a:alpha val="43137"/>
                    </a:srgbClr>
                  </a:outerShdw>
                </a:effectLst>
              </a:rPr>
              <a:t>. 2 Según iban hacia el oriente, hallaron una llanura en la tierra de Sinar, y se establecieron allí. 3 Y se dijeron unos a otros: «Vamos, fabriquemos ladrillos y cozámoslos bien». Y usaron ladrillo en lugar de piedra y asfalto en lugar de mezcla. 4 Luego dijeron: «Vamos, edifiquémonos una ciudad y una torre cuya cúspide llegue hasta los cielos, y hagámonos un nombre famoso, para que no seamos dispersados sobre la superficie de toda la tierra»</a:t>
            </a:r>
            <a:r>
              <a:rPr lang="en-US" alt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44759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Una segunda observación es que estos diez nombres son nombres hebreos y solo tienen sentido en hebreo, aunque la historia judía aún no ha comenzado. Además, todas estas personas y sus nombres existían antes de la Torre de Babel en Génesis 11, lo que indica de nuevo que la primera lengua era el hebreo</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F84AF980-A23F-91FE-42C0-0023DB084A9F}"/>
              </a:ext>
            </a:extLst>
          </p:cNvPr>
          <p:cNvPicPr>
            <a:picLocks noChangeAspect="1"/>
          </p:cNvPicPr>
          <p:nvPr/>
        </p:nvPicPr>
        <p:blipFill>
          <a:blip r:embed="rId4"/>
          <a:stretch>
            <a:fillRect/>
          </a:stretch>
        </p:blipFill>
        <p:spPr>
          <a:xfrm>
            <a:off x="7467600" y="76200"/>
            <a:ext cx="1600200" cy="1148443"/>
          </a:xfrm>
          <a:prstGeom prst="rect">
            <a:avLst/>
          </a:prstGeom>
        </p:spPr>
      </p:pic>
    </p:spTree>
    <p:extLst>
      <p:ext uri="{BB962C8B-B14F-4D97-AF65-F5344CB8AC3E}">
        <p14:creationId xmlns:p14="http://schemas.microsoft.com/office/powerpoint/2010/main" val="361517556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4B3C3-424B-D7B4-93D1-AEDF3F202937}"/>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46709169-7D3B-6BFF-2D50-2EEAD595F8C2}"/>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710BE4AA-45DE-B330-BE32-F1D8F1B8F0EF}"/>
              </a:ext>
            </a:extLst>
          </p:cNvPr>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dirty="0"/>
              <a:t>Primer lenguage: ¿Hebreo?</a:t>
            </a:r>
          </a:p>
          <a:p>
            <a:pPr marL="971550" lvl="1" indent="-514350" eaLnBrk="1" hangingPunct="1">
              <a:spcBef>
                <a:spcPts val="0"/>
              </a:spcBef>
              <a:spcAft>
                <a:spcPts val="2400"/>
              </a:spcAft>
              <a:buFont typeface="+mj-lt"/>
              <a:buAutoNum type="arabicPeriod"/>
            </a:pPr>
            <a:r>
              <a:rPr lang="es-CO" sz="3600" b="1" u="sng" dirty="0">
                <a:solidFill>
                  <a:srgbClr val="FFFFCC"/>
                </a:solidFill>
              </a:rPr>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dirty="0"/>
              <a:t>¿Arqueología moderna: la Lista de los Reyes Sumerios?</a:t>
            </a:r>
            <a:endParaRPr lang="en-US" sz="3000" dirty="0"/>
          </a:p>
        </p:txBody>
      </p:sp>
      <p:pic>
        <p:nvPicPr>
          <p:cNvPr id="2" name="Picture 1">
            <a:extLst>
              <a:ext uri="{FF2B5EF4-FFF2-40B4-BE49-F238E27FC236}">
                <a16:creationId xmlns:a16="http://schemas.microsoft.com/office/drawing/2014/main" id="{4DE2A182-21ED-6547-8643-C3F361E3BA95}"/>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2871940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110C9-457D-30E1-6BC6-7614E447F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2" y="228156"/>
            <a:ext cx="8533036" cy="6401687"/>
          </a:xfrm>
          <a:prstGeom prst="rect">
            <a:avLst/>
          </a:prstGeom>
        </p:spPr>
      </p:pic>
    </p:spTree>
    <p:extLst>
      <p:ext uri="{BB962C8B-B14F-4D97-AF65-F5344CB8AC3E}">
        <p14:creationId xmlns:p14="http://schemas.microsoft.com/office/powerpoint/2010/main" val="405043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Adán vivió hasta el año 56 de Lamec, el padre de Noé. Esto significa que la tradición, tal como fue transmitida de Adán a sus descendientes, estaba a solo un grado de separación de Lamec y a solo dos de Noé</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AA22217-1669-2DEF-E089-5F27442709D7}"/>
              </a:ext>
            </a:extLst>
          </p:cNvPr>
          <p:cNvPicPr>
            <a:picLocks noChangeAspect="1"/>
          </p:cNvPicPr>
          <p:nvPr/>
        </p:nvPicPr>
        <p:blipFill>
          <a:blip r:embed="rId4"/>
          <a:stretch>
            <a:fillRect/>
          </a:stretch>
        </p:blipFill>
        <p:spPr>
          <a:xfrm>
            <a:off x="7405043" y="93733"/>
            <a:ext cx="1680057" cy="1201667"/>
          </a:xfrm>
          <a:prstGeom prst="rect">
            <a:avLst/>
          </a:prstGeom>
        </p:spPr>
      </p:pic>
    </p:spTree>
    <p:extLst>
      <p:ext uri="{BB962C8B-B14F-4D97-AF65-F5344CB8AC3E}">
        <p14:creationId xmlns:p14="http://schemas.microsoft.com/office/powerpoint/2010/main" val="9074103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2E4EBF62-56A1-5340-19B4-0BD549929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C9FE-4E37-2EAD-72F3-83118B36055A}"/>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325999FC-30DE-ADD2-2B8A-004CDA94FBEA}"/>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FBDAF723-12BE-F238-DA72-F41D70424BF2}"/>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Más inmoralidad  (4:23a)</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(4:23b)</a:t>
            </a:r>
          </a:p>
          <a:p>
            <a:pPr marL="914400" lvl="2" indent="-452438" eaLnBrk="1" hangingPunct="1">
              <a:spcBef>
                <a:spcPts val="0"/>
              </a:spcBef>
              <a:spcAft>
                <a:spcPts val="1800"/>
              </a:spcAft>
              <a:buClr>
                <a:srgbClr val="00FF99"/>
              </a:buClr>
              <a:buSzPct val="100000"/>
              <a:buFont typeface="+mj-lt"/>
              <a:buAutoNum type="arabicPeriod"/>
              <a:defRPr/>
            </a:pPr>
            <a:r>
              <a:rPr lang="en-US" dirty="0"/>
              <a:t>Humanismo (4:24)</a:t>
            </a:r>
          </a:p>
        </p:txBody>
      </p:sp>
      <p:pic>
        <p:nvPicPr>
          <p:cNvPr id="4" name="Picture 3">
            <a:extLst>
              <a:ext uri="{FF2B5EF4-FFF2-40B4-BE49-F238E27FC236}">
                <a16:creationId xmlns:a16="http://schemas.microsoft.com/office/drawing/2014/main" id="{1D106F9B-131F-EC66-5985-4764A4B2A1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A725B78E-97AD-DD90-25C5-6CBB176B81FA}"/>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1085529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Génesis 11:6</a:t>
            </a:r>
          </a:p>
          <a:p>
            <a:pPr marL="0" indent="0" algn="just" eaLnBrk="1" hangingPunct="1">
              <a:spcBef>
                <a:spcPts val="0"/>
              </a:spcBef>
              <a:buNone/>
              <a:defRPr/>
            </a:pPr>
            <a:r>
              <a:rPr lang="es-CO" altLang="en-US" sz="3600" dirty="0">
                <a:effectLst>
                  <a:outerShdw blurRad="38100" dist="38100" dir="2700000" algn="tl">
                    <a:srgbClr val="000000">
                      <a:alpha val="43137"/>
                    </a:srgbClr>
                  </a:outerShdw>
                </a:effectLst>
              </a:rPr>
              <a:t>Y dijo el Señor: «Son un solo pueblo y todos ellos tienen la misma lengua. Esto es lo que han comenzado a hacer, </a:t>
            </a:r>
            <a:r>
              <a:rPr lang="es-CO" altLang="en-US" sz="3600" b="1" u="sng" dirty="0">
                <a:solidFill>
                  <a:srgbClr val="FFFFCC"/>
                </a:solidFill>
                <a:effectLst>
                  <a:outerShdw blurRad="38100" dist="38100" dir="2700000" algn="tl">
                    <a:srgbClr val="000000">
                      <a:alpha val="43137"/>
                    </a:srgbClr>
                  </a:outerShdw>
                </a:effectLst>
              </a:rPr>
              <a:t>y ahora nada de lo que se propongan hacer les será imposible</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70821"/>
      </p:ext>
    </p:extLst>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3BCD-9583-FA27-F31C-78F2D91034F7}"/>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18842DF3-A468-F9ED-E63F-950005D33950}"/>
              </a:ext>
            </a:extLst>
          </p:cNvPr>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E68DE72E-2BF9-1D33-E883-05C74530C259}"/>
              </a:ext>
            </a:extLst>
          </p:cNvPr>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Tres observaciones finales</a:t>
            </a:r>
          </a:p>
          <a:p>
            <a:pPr marL="971550" lvl="1" indent="-514350" eaLnBrk="1" hangingPunct="1">
              <a:spcBef>
                <a:spcPts val="0"/>
              </a:spcBef>
              <a:spcAft>
                <a:spcPts val="2400"/>
              </a:spcAft>
              <a:buFont typeface="+mj-lt"/>
              <a:buAutoNum type="arabicPeriod"/>
            </a:pPr>
            <a:r>
              <a:rPr lang="en-US" sz="3600" dirty="0"/>
              <a:t>Primer lenguage: ¿Hebreo?</a:t>
            </a:r>
          </a:p>
          <a:p>
            <a:pPr marL="971550" lvl="1" indent="-514350" eaLnBrk="1" hangingPunct="1">
              <a:spcBef>
                <a:spcPts val="0"/>
              </a:spcBef>
              <a:spcAft>
                <a:spcPts val="2400"/>
              </a:spcAft>
              <a:buFont typeface="+mj-lt"/>
              <a:buAutoNum type="arabicPeriod"/>
            </a:pPr>
            <a:r>
              <a:rPr lang="es-CO" sz="3600" dirty="0"/>
              <a:t>Patriarcas antediluvianos que vivieron a lo largo de múltiples generaciones</a:t>
            </a:r>
          </a:p>
          <a:p>
            <a:pPr marL="971550" lvl="1" indent="-514350" eaLnBrk="1" hangingPunct="1">
              <a:spcBef>
                <a:spcPts val="0"/>
              </a:spcBef>
              <a:spcAft>
                <a:spcPts val="2400"/>
              </a:spcAft>
              <a:buFont typeface="+mj-lt"/>
              <a:buAutoNum type="arabicPeriod"/>
            </a:pPr>
            <a:r>
              <a:rPr lang="es-CO" sz="3600" b="1" u="sng" dirty="0">
                <a:solidFill>
                  <a:srgbClr val="FFFFCC"/>
                </a:solidFill>
              </a:rPr>
              <a:t>¿Arqueología moderna: la Lista de los Reyes Sumerios?</a:t>
            </a:r>
            <a:endParaRPr lang="en-US" sz="3000" b="1" u="sng" dirty="0">
              <a:solidFill>
                <a:srgbClr val="FFFFCC"/>
              </a:solidFill>
            </a:endParaRPr>
          </a:p>
        </p:txBody>
      </p:sp>
      <p:pic>
        <p:nvPicPr>
          <p:cNvPr id="2" name="Picture 1">
            <a:extLst>
              <a:ext uri="{FF2B5EF4-FFF2-40B4-BE49-F238E27FC236}">
                <a16:creationId xmlns:a16="http://schemas.microsoft.com/office/drawing/2014/main" id="{E41F29AC-F546-DB69-BFF9-B52343A378B7}"/>
              </a:ext>
            </a:extLst>
          </p:cNvPr>
          <p:cNvPicPr>
            <a:picLocks noChangeAspect="1"/>
          </p:cNvPicPr>
          <p:nvPr/>
        </p:nvPicPr>
        <p:blipFill>
          <a:blip r:embed="rId2"/>
          <a:stretch>
            <a:fillRect/>
          </a:stretch>
        </p:blipFill>
        <p:spPr>
          <a:xfrm>
            <a:off x="7467600" y="111153"/>
            <a:ext cx="1603387" cy="1146147"/>
          </a:xfrm>
          <a:prstGeom prst="rect">
            <a:avLst/>
          </a:prstGeom>
        </p:spPr>
      </p:pic>
    </p:spTree>
    <p:extLst>
      <p:ext uri="{BB962C8B-B14F-4D97-AF65-F5344CB8AC3E}">
        <p14:creationId xmlns:p14="http://schemas.microsoft.com/office/powerpoint/2010/main" val="15632609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5240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sz="3100" dirty="0">
                <a:effectLst>
                  <a:outerShdw blurRad="38100" dist="38100" dir="2700000" algn="tl">
                    <a:srgbClr val="000000">
                      <a:alpha val="43137"/>
                    </a:srgbClr>
                  </a:outerShdw>
                </a:effectLst>
              </a:rPr>
              <a:t>La undécima observación está relacionada con la arqueología. Existen dos listas de reyes provenientes de la arqueología que reflejan lo que está sucediendo en este capítulo. La primera es la Lista de los Reyes Sumerios de Sumeria en Mesopotamia, que data aproximadamente del año 2000 a.C. Enumera un total de diez reyes, con un total de 241,200 años. Eso da un promedio de aproximadamente 24,000 años por rey. Por lo tanto, el concepto de longevidad de diez generaciones es algo que se refleja en la Lista de los Reyes Sumerios</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422041C9-17E9-B466-8187-B0D31153EC7D}"/>
              </a:ext>
            </a:extLst>
          </p:cNvPr>
          <p:cNvPicPr>
            <a:picLocks noChangeAspect="1"/>
          </p:cNvPicPr>
          <p:nvPr/>
        </p:nvPicPr>
        <p:blipFill>
          <a:blip r:embed="rId4"/>
          <a:stretch>
            <a:fillRect/>
          </a:stretch>
        </p:blipFill>
        <p:spPr>
          <a:xfrm>
            <a:off x="7464413" y="76200"/>
            <a:ext cx="1603387" cy="1146147"/>
          </a:xfrm>
          <a:prstGeom prst="rect">
            <a:avLst/>
          </a:prstGeom>
        </p:spPr>
      </p:pic>
    </p:spTree>
    <p:extLst>
      <p:ext uri="{BB962C8B-B14F-4D97-AF65-F5344CB8AC3E}">
        <p14:creationId xmlns:p14="http://schemas.microsoft.com/office/powerpoint/2010/main" val="269718413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6002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También es interesante que, después de la lista de los diez reyes, se añade: “y entonces vino el diluvio.” El diluvio vino con el décimo, tal como se menciona en este pasaje de Génesis 5. La segunda es la Lista de los Reyes de Berusso. Berusso fue un sacerdote babilonio del siglo III a.C., y él también lista diez reyes antes del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0658AB7F-C0E5-DD64-8ADC-CAF15BC90696}"/>
              </a:ext>
            </a:extLst>
          </p:cNvPr>
          <p:cNvPicPr>
            <a:picLocks noChangeAspect="1"/>
          </p:cNvPicPr>
          <p:nvPr/>
        </p:nvPicPr>
        <p:blipFill>
          <a:blip r:embed="rId4"/>
          <a:stretch>
            <a:fillRect/>
          </a:stretch>
        </p:blipFill>
        <p:spPr>
          <a:xfrm>
            <a:off x="7458317" y="108261"/>
            <a:ext cx="1609483" cy="1146147"/>
          </a:xfrm>
          <a:prstGeom prst="rect">
            <a:avLst/>
          </a:prstGeom>
        </p:spPr>
      </p:pic>
    </p:spTree>
    <p:extLst>
      <p:ext uri="{BB962C8B-B14F-4D97-AF65-F5344CB8AC3E}">
        <p14:creationId xmlns:p14="http://schemas.microsoft.com/office/powerpoint/2010/main" val="345015712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164486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8C34-78CC-69F1-E1EA-1E01071F96B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CF425CAE-B140-F0CB-088D-A45CA2107B2A}"/>
              </a:ext>
            </a:extLst>
          </p:cNvPr>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A8AF6594-4580-A499-C754-53B623258B9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5BFCFE4A-9881-54BB-7F0B-57E01C7BF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35245537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2B37-098E-27D7-A472-B0D9425A2DC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B311C25B-CB10-EA9F-CAB7-3CC33EB366AC}"/>
              </a:ext>
            </a:extLst>
          </p:cNvPr>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47EAD42-3509-7B16-9B7D-E082057F2F8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6CCA7445-7402-D71C-B127-03DD595AD20F}"/>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250078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598730" cy="461665"/>
          </a:xfrm>
          <a:prstGeom prst="rect">
            <a:avLst/>
          </a:prstGeom>
          <a:noFill/>
        </p:spPr>
        <p:txBody>
          <a:bodyPr wrap="none" rtlCol="0">
            <a:spAutoFit/>
          </a:bodyPr>
          <a:lstStyle/>
          <a:p>
            <a:r>
              <a:rPr lang="es-CO" dirty="0">
                <a:solidFill>
                  <a:schemeClr val="tx2"/>
                </a:solidFill>
              </a:rPr>
              <a:t> </a:t>
            </a:r>
            <a:r>
              <a:rPr lang="es-CO"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Línea a través de la cual la bendición de mesiánica (Gén. 3:15) vendría. </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Desde Adán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5:1) a Noé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Conocimiento del </a:t>
            </a:r>
            <a:r>
              <a:rPr lang="en-US" i="1" dirty="0"/>
              <a:t>proto-evangelio </a:t>
            </a:r>
            <a:r>
              <a:rPr lang="en-US" dirty="0"/>
              <a:t>(Gén. 3:15) </a:t>
            </a:r>
            <a:r>
              <a:rPr lang="es-CO" dirty="0"/>
              <a:t>obviamente fue transmitido de generación en generación dada la avanzada edad de Adán al momento de su muerte.</a:t>
            </a:r>
            <a:r>
              <a:rPr lang="en-US" dirty="0"/>
              <a:t>(Gén. 5:5)</a:t>
            </a:r>
            <a:endParaRPr lang="en-US" dirty="0">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3B8BECA1-F6B2-3D0B-BB33-521449533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08569"/>
            <a:ext cx="1794478" cy="1281154"/>
          </a:xfrm>
          <a:prstGeom prst="rect">
            <a:avLst/>
          </a:prstGeom>
        </p:spPr>
      </p:pic>
    </p:spTree>
    <p:extLst>
      <p:ext uri="{BB962C8B-B14F-4D97-AF65-F5344CB8AC3E}">
        <p14:creationId xmlns:p14="http://schemas.microsoft.com/office/powerpoint/2010/main" val="1857733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13261</TotalTime>
  <Words>3371</Words>
  <Application>Microsoft Office PowerPoint</Application>
  <PresentationFormat>On-screen Show (4:3)</PresentationFormat>
  <Paragraphs>362</Paragraphs>
  <Slides>78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Calibri</vt:lpstr>
      <vt:lpstr>Century Gothic</vt:lpstr>
      <vt:lpstr>Times New Roman</vt:lpstr>
      <vt:lpstr>Wingdings</vt:lpstr>
      <vt:lpstr>Azure</vt:lpstr>
      <vt:lpstr>PowerPoint Presentation</vt:lpstr>
      <vt:lpstr>ESTRUCTURA DE GÉNESIS</vt:lpstr>
      <vt:lpstr>ESTRUCTURA DE GÉNESIS</vt:lpstr>
      <vt:lpstr>ESTRUCTURA DEL GÉNESIS</vt:lpstr>
      <vt:lpstr>PowerPoint Presentation</vt:lpstr>
      <vt:lpstr>PowerPoint Presentation</vt:lpstr>
      <vt:lpstr>Génesis 4 - Esquema</vt:lpstr>
      <vt:lpstr>PowerPoint Presentation</vt:lpstr>
      <vt:lpstr>Genealogía  (Gén 5)</vt:lpstr>
      <vt:lpstr>Génesis 5 Esquema</vt:lpstr>
      <vt:lpstr>Génesis 5 Esquema</vt:lpstr>
      <vt:lpstr>PowerPoint Presentation</vt:lpstr>
      <vt:lpstr>Génesis 5 Esquema</vt:lpstr>
      <vt:lpstr>Patrón Séxtuple Génesis 5:3-5</vt:lpstr>
      <vt:lpstr>Repetición Séxtuple: Importancia (Gén 5)</vt:lpstr>
      <vt:lpstr>Repetición Séxtuple: Importancia (Gén 5)</vt:lpstr>
      <vt:lpstr>Génesis 5 Esquema</vt:lpstr>
      <vt:lpstr>Patrón Séxtuple Génesis 5:6-8</vt:lpstr>
      <vt:lpstr>PowerPoint Presentation</vt:lpstr>
      <vt:lpstr>Génesis 5 Esquema</vt:lpstr>
      <vt:lpstr>Patrón Séxtuple Génesis 5:9-11</vt:lpstr>
      <vt:lpstr>Génesis 5 Esquema</vt:lpstr>
      <vt:lpstr>Patrón Sextuple Génesis 5:12-14</vt:lpstr>
      <vt:lpstr>Génesis 5 Esquema</vt:lpstr>
      <vt:lpstr>Patrón Séxtuple Génesis 5:15-17</vt:lpstr>
      <vt:lpstr>Génesis 5 Esquema</vt:lpstr>
      <vt:lpstr>Patrón Séxtuple Génesis 5:18-20</vt:lpstr>
      <vt:lpstr>Génesis 5 Esquema</vt:lpstr>
      <vt:lpstr>Patrón Séxtuple Génesis 5:21-24</vt:lpstr>
      <vt:lpstr>PowerPoint Presentation</vt:lpstr>
      <vt:lpstr>PowerPoint Presentation</vt:lpstr>
      <vt:lpstr>Patrón Séxtuple Génesis 5:21-24</vt:lpstr>
      <vt:lpstr>Genealogía: Adán a Noé (Gén 5)</vt:lpstr>
      <vt:lpstr>Genealogía: Adán a Noé (Gén 5)</vt:lpstr>
      <vt:lpstr>PowerPoint Presentation</vt:lpstr>
      <vt:lpstr>PowerPoint Presentation</vt:lpstr>
      <vt:lpstr>Línea impía de Caín (Gén 4:16-24)</vt:lpstr>
      <vt:lpstr>Exención de la Muerte (1 Cor 15:54-56)</vt:lpstr>
      <vt:lpstr>PowerPoint Presentation</vt:lpstr>
      <vt:lpstr>PowerPoint Presentation</vt:lpstr>
      <vt:lpstr>PowerPoint Presentation</vt:lpstr>
      <vt:lpstr>PowerPoint Presentation</vt:lpstr>
      <vt:lpstr>Génesis 5 Esquema</vt:lpstr>
      <vt:lpstr>Patrón Séxtuple Génesis 5:25-27</vt:lpstr>
      <vt:lpstr>PowerPoint Presentation</vt:lpstr>
      <vt:lpstr>PowerPoint Presentation</vt:lpstr>
      <vt:lpstr>Genealogía: Adán a Noé (Gén 5)</vt:lpstr>
      <vt:lpstr>PowerPoint Presentation</vt:lpstr>
      <vt:lpstr>Génesis 5 Esquema</vt:lpstr>
      <vt:lpstr>Patrón Séxtuple Génesis 5:28-31</vt:lpstr>
      <vt:lpstr>Genealogía: Adán a Noé (Gén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Génesis 5 Esquema</vt:lpstr>
      <vt:lpstr>Noé Génesis 5:32</vt:lpstr>
      <vt:lpstr>PowerPoint Presentation</vt:lpstr>
      <vt:lpstr>Genealogía: Adán a Noé  (Gén 5)</vt:lpstr>
      <vt:lpstr>Genealogía: Adán a Noé  (Gén 5)</vt:lpstr>
      <vt:lpstr>PowerPoint Presentation</vt:lpstr>
      <vt:lpstr>PowerPoint Presentation</vt:lpstr>
      <vt:lpstr>Genealogía: Adán a Noé  (Gén 5)</vt:lpstr>
      <vt:lpstr>PowerPoint Presentation</vt:lpstr>
      <vt:lpstr>PowerPoint Presentation</vt:lpstr>
      <vt:lpstr>Línea impía de Caín (Gén 4:16-24)</vt:lpstr>
      <vt:lpstr>PowerPoint Presentation</vt:lpstr>
      <vt:lpstr>Genealogía: Adán a Noé  (Gén 5)</vt:lpstr>
      <vt:lpstr>PowerPoint Presentation</vt:lpstr>
      <vt:lpstr>PowerPoint Presentation</vt:lpstr>
      <vt:lpstr>Conclusión</vt:lpstr>
      <vt:lpstr>Génesis 5 Esquema</vt:lpstr>
      <vt:lpstr>Génesis 5 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023 - 5v6-20 - WORKING COPY FOR ANDY</dc:title>
  <dc:subject>Genesis 5</dc:subject>
  <dc:creator>A. Woods</dc:creator>
  <dc:description>Modified by Jim McGowan</dc:description>
  <cp:lastModifiedBy>Claudia Mora</cp:lastModifiedBy>
  <cp:revision>1351</cp:revision>
  <cp:lastPrinted>2021-01-10T00:07:12Z</cp:lastPrinted>
  <dcterms:created xsi:type="dcterms:W3CDTF">2009-03-17T12:21:13Z</dcterms:created>
  <dcterms:modified xsi:type="dcterms:W3CDTF">2026-01-09T00:18:25Z</dcterms:modified>
</cp:coreProperties>
</file>