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018" r:id="rId2"/>
    <p:sldId id="2158" r:id="rId3"/>
    <p:sldId id="28018" r:id="rId4"/>
    <p:sldId id="2041" r:id="rId5"/>
    <p:sldId id="28375" r:id="rId6"/>
    <p:sldId id="28428" r:id="rId7"/>
    <p:sldId id="28436" r:id="rId8"/>
    <p:sldId id="28336" r:id="rId9"/>
    <p:sldId id="28441" r:id="rId10"/>
    <p:sldId id="28456" r:id="rId11"/>
    <p:sldId id="27385" r:id="rId12"/>
    <p:sldId id="1264" r:id="rId13"/>
    <p:sldId id="28442" r:id="rId14"/>
    <p:sldId id="28098" r:id="rId15"/>
    <p:sldId id="28437" r:id="rId16"/>
    <p:sldId id="28340" r:id="rId17"/>
    <p:sldId id="28439" r:id="rId18"/>
    <p:sldId id="28457" r:id="rId19"/>
    <p:sldId id="28440" r:id="rId20"/>
    <p:sldId id="5846" r:id="rId21"/>
    <p:sldId id="28438" r:id="rId22"/>
    <p:sldId id="28270" r:id="rId23"/>
    <p:sldId id="28443" r:id="rId24"/>
    <p:sldId id="28444" r:id="rId25"/>
    <p:sldId id="2042" r:id="rId26"/>
    <p:sldId id="28445" r:id="rId27"/>
    <p:sldId id="28113" r:id="rId28"/>
    <p:sldId id="28458" r:id="rId29"/>
    <p:sldId id="28459" r:id="rId30"/>
    <p:sldId id="28429" r:id="rId31"/>
    <p:sldId id="28446" r:id="rId32"/>
    <p:sldId id="28447" r:id="rId33"/>
    <p:sldId id="28448" r:id="rId34"/>
    <p:sldId id="28449" r:id="rId35"/>
    <p:sldId id="28450" r:id="rId36"/>
    <p:sldId id="28451" r:id="rId37"/>
    <p:sldId id="28452" r:id="rId38"/>
    <p:sldId id="28425" r:id="rId39"/>
    <p:sldId id="28373" r:id="rId40"/>
    <p:sldId id="28376" r:id="rId41"/>
    <p:sldId id="28453" r:id="rId42"/>
    <p:sldId id="6576" r:id="rId43"/>
    <p:sldId id="28462" r:id="rId44"/>
    <p:sldId id="1379" r:id="rId45"/>
    <p:sldId id="1354" r:id="rId46"/>
    <p:sldId id="28174" r:id="rId47"/>
    <p:sldId id="28430" r:id="rId48"/>
    <p:sldId id="27632" r:id="rId49"/>
  </p:sldIdLst>
  <p:sldSz cx="12192000" cy="6858000"/>
  <p:notesSz cx="7315200" cy="96012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000066"/>
    <a:srgbClr val="008000"/>
    <a:srgbClr val="33CC33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7" autoAdjust="0"/>
    <p:restoredTop sz="95974" autoAdjust="0"/>
  </p:normalViewPr>
  <p:slideViewPr>
    <p:cSldViewPr>
      <p:cViewPr varScale="1">
        <p:scale>
          <a:sx n="107" d="100"/>
          <a:sy n="107" d="100"/>
        </p:scale>
        <p:origin x="586" y="3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452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31BCF1-9F7D-49CF-B1E8-9146FE8C498C}" type="slidenum">
              <a:rPr lang="en-US" altLang="en-US">
                <a:latin typeface="+mn-lt"/>
              </a:rPr>
              <a:pPr>
                <a:defRPr/>
              </a:pPr>
              <a:t>‹#›</a:t>
            </a:fld>
            <a:endParaRPr lang="en-US" altLang="en-US" dirty="0">
              <a:latin typeface="+mn-lt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493A41-A676-1A46-D196-EAAD0D01BE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14404" y="124354"/>
            <a:ext cx="4347077" cy="820028"/>
          </a:xfrm>
          <a:prstGeom prst="rect">
            <a:avLst/>
          </a:prstGeom>
        </p:spPr>
        <p:txBody>
          <a:bodyPr vert="horz" lIns="123621" tIns="61810" rIns="123621" bIns="61810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029 Exodus 8v26-32</a:t>
            </a:r>
          </a:p>
          <a:p>
            <a:pPr>
              <a:defRPr/>
            </a:pPr>
            <a:r>
              <a:rPr lang="en-US" sz="1500"/>
              <a:t>01-04-2026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2FA301A-137B-41F1-AC35-29D932AF757D}" type="datetimeFigureOut">
              <a:rPr lang="en-US" smtClean="0"/>
              <a:pPr>
                <a:defRPr/>
              </a:pPr>
              <a:t>1/3/26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6B008D-698A-4CC7-B9FE-2543C3C212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17F1-9E8C-4203-2F71-6749DB32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68E5F-5801-9A8D-4CF4-F9AA6391A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FD56C-A8B8-DD4C-AAD6-98904B839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22B70-CBAB-B47E-8717-5F1AB9C3F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23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17F1-9E8C-4203-2F71-6749DB32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68E5F-5801-9A8D-4CF4-F9AA6391A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FD56C-A8B8-DD4C-AAD6-98904B839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22B70-CBAB-B47E-8717-5F1AB9C3F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23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6038-32F1-1683-5497-BD120929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7D6C5-2812-A588-AD61-AEDD31631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84200" y="744538"/>
            <a:ext cx="6607175" cy="37163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6CAF4-6032-7E4F-FF24-C62E74FF0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C9F78A3-6726-762B-5DC8-D5566010BA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826EB-2362-431C-4C68-1ED42AA9D9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AB7DF-0520-C1DC-08FB-04CF962C11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35C9B-F06F-A314-58FC-6D75A1331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5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958F-01F3-48FD-B92D-72ACD68E3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FE7D-95A6-4BE3-9BD6-B9AADF54B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677D-DC1A-49C2-8C51-DBC8FA5D7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C889-DEB0-4DE5-B56C-FF30962D3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8FE1F4-FA06-4431-8F43-6A41B71C9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022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4D9705-E3F2-4168-AF1A-5EC943AB6E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9" r:id="rId14"/>
    <p:sldLayoutId id="214748369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D130F-2481-615E-D2DC-ABC909AF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0972800" cy="4413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891EE-EBB0-015B-F1A7-3900B5B80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CE7B-64DC-4D41-033C-BF1E6F95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BEC77095-B60C-181F-D174-AD1EB253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443" y="1521901"/>
            <a:ext cx="10957115" cy="510749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b="1" i="0" u="none" strike="noStrike" dirty="0">
                <a:solidFill>
                  <a:srgbClr val="FFFFCC"/>
                </a:solidFill>
                <a:effectLst/>
              </a:rPr>
              <a:t>8:26–27</a:t>
            </a:r>
            <a:r>
              <a:rPr lang="en-US" sz="2800" b="1" i="0" u="none" strike="noStrike" dirty="0">
                <a:effectLst/>
              </a:rPr>
              <a:t>.</a:t>
            </a:r>
            <a:r>
              <a:rPr lang="en-US" sz="2800" b="0" i="0" u="none" strike="noStrike" dirty="0">
                <a:effectLst/>
              </a:rPr>
              <a:t> Moses refused to accept this compromise, for the Hebrews’ worship would entail the sacrifice of either sheep or bulls or cows or all three, which he characterized as </a:t>
            </a:r>
            <a:r>
              <a:rPr lang="en-US" sz="2800" b="1" i="0" u="none" strike="noStrike" dirty="0">
                <a:solidFill>
                  <a:srgbClr val="FFFFCC"/>
                </a:solidFill>
                <a:effectLst/>
              </a:rPr>
              <a:t>the abomination of the Egyptians</a:t>
            </a:r>
            <a:r>
              <a:rPr lang="en-US" sz="2800" b="0" i="0" u="none" strike="noStrike" dirty="0">
                <a:effectLst/>
              </a:rPr>
              <a:t> (v. 26). The sacrifice of sheep was detestable to the Egyptians (Gen. 46:34). Bulls were considered the sacred representations of the Egyptian gods Apis and </a:t>
            </a:r>
            <a:r>
              <a:rPr lang="en-US" sz="2800" b="0" i="0" u="none" strike="noStrike" dirty="0" err="1">
                <a:effectLst/>
              </a:rPr>
              <a:t>Mnevis</a:t>
            </a:r>
            <a:r>
              <a:rPr lang="en-US" sz="2800" b="0" i="0" u="none" strike="noStrike" dirty="0">
                <a:effectLst/>
              </a:rPr>
              <a:t>. Cows were considered the sacred representations of their goddess Hathor. </a:t>
            </a:r>
            <a:r>
              <a:rPr lang="en-US" sz="2800" b="1" i="0" u="none" strike="noStrike" dirty="0">
                <a:solidFill>
                  <a:srgbClr val="FFFFCC"/>
                </a:solidFill>
                <a:effectLst/>
              </a:rPr>
              <a:t>Will they not stone us?</a:t>
            </a:r>
            <a:r>
              <a:rPr lang="en-US" sz="2800" b="0" i="0" u="none" strike="noStrike" dirty="0">
                <a:effectLst/>
              </a:rPr>
              <a:t> Moses was concerned that the Egyptians might consider the public sacrifice of these animals a blasphemous offense and be antagonized to a state of violence. For Moses, putting distance between the Egyptians and the Hebrews for their sacrifice was a nonnegotiable point.</a:t>
            </a:r>
            <a:r>
              <a:rPr lang="en-US" sz="2800" b="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B68CA4B-E964-BDAD-C90A-6D1005E8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Ed Hindson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Hindson, E. E., &amp; Mitchell, D. R., eds. (2010). 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KJV Bible Commentary for Today: The Most Up-to-Date Commentary on the Time-Honored Text of the KJV 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(p. 93). Thomas Nelson.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8E908-16AD-5EA0-3F3F-B8065DDDC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3" y="76200"/>
            <a:ext cx="955415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53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291FBB-7870-D705-D627-AD44BFB0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9D42A-14DC-BA07-4890-171D906CBC40}"/>
              </a:ext>
            </a:extLst>
          </p:cNvPr>
          <p:cNvSpPr txBox="1"/>
          <p:nvPr/>
        </p:nvSpPr>
        <p:spPr>
          <a:xfrm>
            <a:off x="609600" y="0"/>
            <a:ext cx="109728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latinLnBrk="0"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he will make a firm covenant with the many for one week, but in the middle of the week he will put a stop to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sacrifice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grain offering; and on the wing of abominations will come one who makes desolate, even until a complete destruction, one that is decreed, is poured out on the one who makes desolate.”</a:t>
            </a:r>
          </a:p>
        </p:txBody>
      </p:sp>
    </p:spTree>
    <p:extLst>
      <p:ext uri="{BB962C8B-B14F-4D97-AF65-F5344CB8AC3E}">
        <p14:creationId xmlns:p14="http://schemas.microsoft.com/office/powerpoint/2010/main" val="55484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0" y="190500"/>
            <a:ext cx="8869680" cy="6477000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1152496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:26-27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Counter Proposal 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Reason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days’ journey (27)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75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DC9A7-FE60-EF07-A0A9-87C8E35D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83E4AD5-9431-29CC-BBF5-86C968DA4B8A}"/>
              </a:ext>
            </a:extLst>
          </p:cNvPr>
          <p:cNvGraphicFramePr>
            <a:graphicFrameLocks noGrp="1"/>
          </p:cNvGraphicFramePr>
          <p:nvPr/>
        </p:nvGraphicFramePr>
        <p:xfrm>
          <a:off x="792480" y="152400"/>
          <a:ext cx="1060704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93739912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7848886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8077541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62036682"/>
                    </a:ext>
                  </a:extLst>
                </a:gridCol>
              </a:tblGrid>
              <a:tr h="914400">
                <a:tc gridSpan="4">
                  <a:txBody>
                    <a:bodyPr/>
                    <a:lstStyle/>
                    <a:p>
                      <a:pPr marL="0" indent="0" algn="ctr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kumimoji="0" lang="en-US" sz="3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SHAPING AND POPULATING (GEN 1:1)</a:t>
                      </a:r>
                      <a:endParaRPr lang="en-US" sz="3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9226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1: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Light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4: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Luminaries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67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2: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Water, sky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5: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Sea animals, birds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151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3: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Land, vegetation 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 6: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Land animals, man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5132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6214DE6-7FEE-D6AA-47A8-B1C8ACCC3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603" y="3962400"/>
            <a:ext cx="603279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20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proposal (25)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Moses’ counter proposal (26-27)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acceptance (28)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Moses’ intention (29)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8:25-29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Pharaoh’s Concession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24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9FDD-F72B-8A9B-A5F3-8AE57067E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CCDD3B7-24B4-50C0-2EB2-F1FDE9455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Pharaoh’s Acceptance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8D0EB55-02D0-11F1-C9FB-080F1D29B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1905000"/>
            <a:ext cx="7705725" cy="350520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eement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(28a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Condition (28b)</a:t>
            </a: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70B52-2A83-4D81-742D-FC2FFBC8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17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9FDD-F72B-8A9B-A5F3-8AE57067E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CCDD3B7-24B4-50C0-2EB2-F1FDE9455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Pharaoh’s Acceptance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8D0EB55-02D0-11F1-C9FB-080F1D29B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1905000"/>
            <a:ext cx="7705725" cy="350520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Agr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eement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(28a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Condition (28b)</a:t>
            </a: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70B52-2A83-4D81-742D-FC2FFBC8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45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C1AD1E5-FF2B-3C89-6CD2-DD561AA7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0EF5761-9551-D36B-600B-766AAA70C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Names &amp; Titles Demonstrating Satan’s Post-Fall, Earthly Authority 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(Job 1:7; 2:2; Luke 4:5-8; Rom. 8:19-22)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9CBAB8-36E1-A685-DE4A-1471A63DD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0" y="2057400"/>
            <a:ext cx="7353300" cy="41148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of this world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Whole world lies in his power (1 John 5:19)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5F033-D228-909C-9622-696DA6FFE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3" t="8333" b="25001"/>
          <a:stretch>
            <a:fillRect/>
          </a:stretch>
        </p:blipFill>
        <p:spPr>
          <a:xfrm>
            <a:off x="609600" y="2057400"/>
            <a:ext cx="2971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126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9FDD-F72B-8A9B-A5F3-8AE57067E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CCDD3B7-24B4-50C0-2EB2-F1FDE9455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Pharaoh’s Acceptance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8D0EB55-02D0-11F1-C9FB-080F1D29B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1905000"/>
            <a:ext cx="7705725" cy="350520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eement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(28a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Condition (28b)</a:t>
            </a: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70B52-2A83-4D81-742D-FC2FFBC8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33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491CB-A72E-9231-5689-1A313530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F5256F6A-7B19-3DC2-FEBD-4BD099420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EXODUS STRUCTURE/OUTLINE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C6FA43D-FD39-45EF-C247-3B31B14FA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839200" cy="4673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Redemption (1–18)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Redemption (1:1–12:30)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Liberation (12:31–15:21)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Preservation (15:22–18:27)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Mosaic Covenant (19–40)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 (19–24)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Tabernacle instructions (25–31)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Apostasy (32–34)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Tabernacle building (35–40)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AD9E3-E57E-5E04-B9F8-969E6306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28558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47C35-B676-42F5-ACA1-C7E5D2018C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D3E0B1-6F50-403A-8A11-3536F5096CF6}"/>
              </a:ext>
            </a:extLst>
          </p:cNvPr>
          <p:cNvSpPr/>
          <p:nvPr/>
        </p:nvSpPr>
        <p:spPr>
          <a:xfrm>
            <a:off x="609600" y="1"/>
            <a:ext cx="10972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1:18–20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18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the wrath of God is revealed from heaven against all ungodliness and unrighteousness of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men who suppress the truth in unrighteousness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because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 which is known about God is evident within them; for God made it evident to them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since the creation of the world His invisible attributes, His eternal power and divine nature, have been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clearly seen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being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understood through what has been made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so that they are without excuse. </a:t>
            </a:r>
          </a:p>
        </p:txBody>
      </p:sp>
    </p:spTree>
    <p:extLst>
      <p:ext uri="{BB962C8B-B14F-4D97-AF65-F5344CB8AC3E}">
        <p14:creationId xmlns:p14="http://schemas.microsoft.com/office/powerpoint/2010/main" val="8700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proposal (25)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Moses’ counter proposal (26-27)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acceptance (28)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Moses’ intention (29)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8:25-29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Pharaoh’s Concession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90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Moses’ Intention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(29a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(29b)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Demand for integrity (29c)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96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Moses’ Intention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(29a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(29b)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Demand for integrity (29c)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89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Moses’ Intention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(29a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(29b)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Demand for integrity (29c)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63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PLAGUES’ MIRACULOUS NATURE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1" y="1143000"/>
            <a:ext cx="7391400" cy="54102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Moses knew about them beforehand (8:10; 9:5, 29)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Instantaneous appearance and termination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 as “signs and wonders” (7:3)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Intensification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Accomplishment of a moral purpose (11:1)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they invoked from the Egyptian sorcerers (7:22; 8:18-19)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seven plagues did not effect the jews living </a:t>
            </a:r>
            <a:r>
              <a:rPr lang="en-US" altLang="en-US" sz="25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Goshen </a:t>
            </a: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(9:6)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defRPr/>
            </a:pPr>
            <a:r>
              <a:rPr lang="en-US" altLang="en-US" sz="2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Nile into blood affected all rivers, streams, pools, reservoirs, and vessels holding waters </a:t>
            </a:r>
          </a:p>
        </p:txBody>
      </p:sp>
      <p:sp>
        <p:nvSpPr>
          <p:cNvPr id="75779" name="Text Box 1028"/>
          <p:cNvSpPr txBox="1">
            <a:spLocks noChangeArrowheads="1"/>
          </p:cNvSpPr>
          <p:nvPr/>
        </p:nvSpPr>
        <p:spPr bwMode="auto">
          <a:xfrm>
            <a:off x="2705100" y="632460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Hill and Walton, </a:t>
            </a:r>
            <a:r>
              <a:rPr lang="en-US" alt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Survey of the Old Testament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114-15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DFE00-6C99-7C3A-E8FA-1617CF23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Moses’ Intention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(29a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(29b)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Demand for integrity (29c)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8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9B1B3-4B99-F7A9-120F-C1AF4ED0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BBEEBA8-1919-86DF-8BAD-9D966AFB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426" y="137160"/>
            <a:ext cx="9167149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3" name="Oval 7">
            <a:extLst>
              <a:ext uri="{FF2B5EF4-FFF2-40B4-BE49-F238E27FC236}">
                <a16:creationId xmlns:a16="http://schemas.microsoft.com/office/drawing/2014/main" id="{056FC6E9-DB16-C275-7D4F-3ADC0D87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677" y="4390001"/>
            <a:ext cx="2362200" cy="1752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5094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F25CF-CA2F-8AA0-ABD0-C9723BE94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AD3B15-05D3-4D1D-AE61-0BCAB73417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50849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2FFD0C3-1E7E-4ADE-B3FE-542028534A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76200"/>
            <a:ext cx="4419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 Diagram</a:t>
            </a:r>
          </a:p>
        </p:txBody>
      </p:sp>
      <p:pic>
        <p:nvPicPr>
          <p:cNvPr id="77827" name="Picture 1">
            <a:extLst>
              <a:ext uri="{FF2B5EF4-FFF2-40B4-BE49-F238E27FC236}">
                <a16:creationId xmlns:a16="http://schemas.microsoft.com/office/drawing/2014/main" id="{D6C77864-D394-4D98-BDD6-9D8651AB4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857250"/>
            <a:ext cx="60198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2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0C994-6E9E-4E35-A475-F8AF7D51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26335D7-BC12-3B0B-AA98-B9D3140CC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REDEMPTION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(1:1–12:30)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CA513BF-6252-7953-2162-D768BB724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371600"/>
            <a:ext cx="7637741" cy="46894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redemption is necessary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Development of the deliverer (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2–4)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confrontation with Pharaoh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reassures Moses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6:1–7:7)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confrontation with Pharaoh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7:8-13)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Plagues (</a:t>
            </a:r>
            <a:r>
              <a:rPr lang="en-US" altLang="en-US" b="1" u="sng" dirty="0" err="1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7:14–12:30)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227E0-D731-B9A9-31E2-60AB6837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7409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0F43-D92F-FBD2-EAA5-EED4974F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882CE5B-DD84-8FCD-10B0-E38138DF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FLIES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8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:20-32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C6BFD7D-EF74-0A5E-28C5-560464D2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476" y="1690043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God Instructs Moses (20-23)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Prophetic Fulfillment (24)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Pharaoh’s Concession (25-29)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cs typeface="Calibri" panose="020F0502020204030204" pitchFamily="34" charset="0"/>
              </a:rPr>
              <a:t>Moses’ Response (30-32)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FA216-6E5F-140E-03D2-C8036ECE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56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0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7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46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77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Exit (30a)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Supplication (30b)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answers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(32)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IV.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8:30-32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65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Pharaoh’s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Self hardening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(32a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Double cross (32b)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6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Pharaoh’s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Self hardening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(32a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Double cross (32b)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27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CE7B-64DC-4D41-033C-BF1E6F95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BEC77095-B60C-181F-D174-AD1EB253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2514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4:21. I will harden his heart.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expression meaning ‘to strengthen his will.’ The text identifies the heart as the location of the volition, man’s decision-making ability. On seven occasions in the narrative, God hardens Pharaoh’s heart (9:12; 10:1, 20, 27; 11:10; 14:4, 8) or foretells that He will harden Pharaoh’s heart (4:21; 7:3), and nine times in the text, Pharaoh hardens his own heart (7:13, 14, 22; 8:15, 19, 32; 9:7, 34–35). For the initial five plagues, the text registers Pharaoh as the agent of hardening. Not until the sixth plague does God participate in the confirmation of Pharaoh’s own volitional choices.”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B68CA4B-E964-BDAD-C90A-6D1005E8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80" y="152400"/>
            <a:ext cx="83210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Ed Hindson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Hindson, E. E., &amp; Mitchell, D. R., eds. (2010). 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KJV Bible Commentary for Today: The Most Up-to-Date Commentary on the Time-Honored Text of the KJV 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(p. 86). Thomas Nelson.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9DA3D0-9D9B-4653-8382-D1211C8E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43" y="76200"/>
            <a:ext cx="955415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20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F100-CD3D-5AA1-FAA0-12C4BB57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D9342E5D-804D-F26A-2A75-C3EFEE0F6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29718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4: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21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 his heart.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Ten times it is said that Pharaoh hardened his own heart (7:13, 14, 22; 8:15, 19, 32; 9:7, 34, 35; 13:15), and 10 times that God hardened Pharaoh’s heart (4:21; 7:3; 9:12; 10:1, 20, 27; 11:10; 14:4, 8, 17). Paul uses this as an example of the inscrutable will of God and of His mercy toward men (Rom. 9:14–18). Seven times Pharaoh hardened his own heart before God first hardened it, though the prediction that God would do it preceded all.”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47A7886D-37B5-2427-A1D4-849B2352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906780" cy="109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1605EA3-5ECA-CB7C-5CBC-6CE53C6CF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228600"/>
            <a:ext cx="6172200" cy="9144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Charles Ryrie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Ryrie Study Bible,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3185968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TEN PLAGUES REDEMPTION (7:14–12:30)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3352800" cy="3276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Nile to blood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Frogs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Gnats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Flies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Death of livestock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8B04C-BA6D-3C75-9B29-1F3DA783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E8256D5-0B04-28F6-5E59-CD89EAD3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526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Boils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Hail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Locusts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Darkness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6"/>
              <a:defRPr/>
            </a:pPr>
            <a:r>
              <a:rPr lang="en-US" alt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Death of 1st born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 HARDENING PHARAOH'S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7637741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prediction of God hardening of Pharaoh (4:21)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Pharaoh repeatedly hardening his own heart (7:13, 22; 8:15, 19, 32; 9:7)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until the sixth plague did God harden Pharaoh’s heart 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9:12)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390F2-9B4F-5C4D-2333-A7F6F3C2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20326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8:32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Pharaoh’s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Self hardening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(32a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Double cross (32b)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1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as Ruler of this World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5151" y="1600200"/>
            <a:ext cx="4766649" cy="4267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1:7; 2:2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4:5-7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12:31; 14:30; 16:11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4:4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2:2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4:4; 5:19</a:t>
            </a:r>
          </a:p>
        </p:txBody>
      </p:sp>
      <p:pic>
        <p:nvPicPr>
          <p:cNvPr id="43012" name="Picture 8" descr="D:\Powerpoint JPEG Images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3082500" cy="2327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48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BBB2-1327-05BC-4C20-BDF9A568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9B3B3D7-D854-D8C9-D73F-9CB17155C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Names &amp; Titles Demonstrating Satan’s Post-Fall, Earthly Authority </a:t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(Job 1:7; 2:2; Luke 4:5-8; Rom. 8:19-22)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58267F1-AE10-BCED-B573-6EBACAC0D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0" y="2057400"/>
            <a:ext cx="7353300" cy="41148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of this world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Whole world lies in his power (1 John 5:19)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310E6-4A78-B589-3EA2-292BBACB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3" t="8333" b="25001"/>
          <a:stretch>
            <a:fillRect/>
          </a:stretch>
        </p:blipFill>
        <p:spPr>
          <a:xfrm>
            <a:off x="609600" y="2057400"/>
            <a:ext cx="2971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844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43540-944F-6BA3-0353-37D8A72CC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8:19-23</a:t>
            </a:r>
          </a:p>
          <a:p>
            <a:pPr algn="just">
              <a:defRPr/>
            </a:pP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“For the anxious longing of the creation waits eagerly for the revealing of the sons of God.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creation was subjected to futility, not willingly, but because of Him who subjected it, in hope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that the creation itself also will be set free from its slavery to corruption into the freedom of the glory of the children of God.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we know that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whole creation groans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suffers the pains of childbirth together until now.</a:t>
            </a:r>
            <a:r>
              <a:rPr lang="en-US" sz="29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9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not only this, but also we ourselves, having the first fruits of the Spirit, even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ourselves groan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within ourselves, waiting eagerly for our adoption as sons, the redemption of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body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25725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B724DC9A-8723-4D60-AEED-52C2A456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293689"/>
            <a:ext cx="71247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78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0F43-D92F-FBD2-EAA5-EED4974F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882CE5B-DD84-8FCD-10B0-E38138DF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FLIES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8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:20-32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C6BFD7D-EF74-0A5E-28C5-560464D2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476" y="1690043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God Instructs Moses (20-23)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Prophetic Fulfillment (24)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Pharaoh’s Concession (25-29)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Moses’ Response (30-32)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FA216-6E5F-140E-03D2-C8036ECE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47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BEAC-1719-9A4A-9427-91452E5F3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25EAC7-DE35-507C-2E60-A62FDA69723F}"/>
              </a:ext>
            </a:extLst>
          </p:cNvPr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</a:t>
            </a:r>
            <a:r>
              <a:rPr lang="en-US" sz="3600" u="none" strike="noStrik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lift up His countenance on you, And give you peace.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Numbers 6:24–26 (NASB95)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F46EB-5A35-2263-DACA-0CBAF9117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3470-3184-40CF-29FD-1178CCA75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7DE44D-4BEB-4D90-544A-0CA14B9EED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0775"/>
          <a:ext cx="10972801" cy="65991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898">
                  <a:extLst>
                    <a:ext uri="{9D8B030D-6E8A-4147-A177-3AD203B41FA5}">
                      <a16:colId xmlns:a16="http://schemas.microsoft.com/office/drawing/2014/main" val="1281036659"/>
                    </a:ext>
                  </a:extLst>
                </a:gridCol>
                <a:gridCol w="3864939">
                  <a:extLst>
                    <a:ext uri="{9D8B030D-6E8A-4147-A177-3AD203B41FA5}">
                      <a16:colId xmlns:a16="http://schemas.microsoft.com/office/drawing/2014/main" val="3939120806"/>
                    </a:ext>
                  </a:extLst>
                </a:gridCol>
                <a:gridCol w="3088982">
                  <a:extLst>
                    <a:ext uri="{9D8B030D-6E8A-4147-A177-3AD203B41FA5}">
                      <a16:colId xmlns:a16="http://schemas.microsoft.com/office/drawing/2014/main" val="2755603270"/>
                    </a:ext>
                  </a:extLst>
                </a:gridCol>
                <a:gridCol w="3088982">
                  <a:extLst>
                    <a:ext uri="{9D8B030D-6E8A-4147-A177-3AD203B41FA5}">
                      <a16:colId xmlns:a16="http://schemas.microsoft.com/office/drawing/2014/main" val="3131948577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The Plagues </a:t>
                      </a:r>
                      <a:r>
                        <a:rPr lang="en-US" sz="3600" b="0" kern="1200" noProof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of Egypt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300286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Egyptian Deity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7673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to Blood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0" algn="l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Exod. 7:14-25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Hapi</a:t>
                      </a: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Khnum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5391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Heqt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22995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8:16-19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08985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8:20-32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Uatchit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26114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 on Cattle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9:1-7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Hathor, </a:t>
                      </a:r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Apis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6684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9:8-12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Sekhmet, Serapis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6611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9:13-35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Seth, Nut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9854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Locusts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10:1-20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Seth, Nut,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Osiris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85539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10:21-29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Re, Horus, </a:t>
                      </a:r>
                      <a:r>
                        <a:rPr lang="en-US" sz="2400" b="1" kern="1200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Atum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23093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 of the First Born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12:29-36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Min, Osiris, Heqt, Isis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95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279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0F43-D92F-FBD2-EAA5-EED4974F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882CE5B-DD84-8FCD-10B0-E38138DF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FLIES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8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:20-32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C6BFD7D-EF74-0A5E-28C5-560464D2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476" y="1690043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God Instructs Moses (20-23)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Prophetic Fulfillment (24)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b="1" u="sng" dirty="0">
                <a:solidFill>
                  <a:srgbClr val="FFFFCC"/>
                </a:solidFill>
                <a:cs typeface="Calibri" panose="020F0502020204030204" pitchFamily="34" charset="0"/>
              </a:rPr>
              <a:t>Pharaoh’s Concession (25-29)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000" dirty="0">
                <a:cs typeface="Calibri" panose="020F0502020204030204" pitchFamily="34" charset="0"/>
              </a:rPr>
              <a:t>Moses’ Response (30-32)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FA216-6E5F-140E-03D2-C8036ECE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60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proposal (25)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Moses’ counter proposal (26-27)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acceptance (28)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Moses’ intention (29)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8:25-29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Pharaoh’s Concession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61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:26-27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Counter Proposal 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Reason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days’ journey (27)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19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:26-27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Moses’ Counter Proposal 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Reason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26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days’ journey (27)</a:t>
            </a:r>
          </a:p>
          <a:p>
            <a:pPr marL="0" lvl="1" indent="-85725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2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8425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14005</TotalTime>
  <Words>1957</Words>
  <Application>Microsoft Office PowerPoint</Application>
  <PresentationFormat>Widescreen</PresentationFormat>
  <Paragraphs>274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Azure</vt:lpstr>
      <vt:lpstr>PowerPoint Presentation</vt:lpstr>
      <vt:lpstr>EXODUS STRUCTURE/OUTLINE</vt:lpstr>
      <vt:lpstr>REDEMPTION (1:1–12:30)</vt:lpstr>
      <vt:lpstr>TEN PLAGUES REDEMPTION (7:14–12:30)</vt:lpstr>
      <vt:lpstr>PowerPoint Presentation</vt:lpstr>
      <vt:lpstr>FLIES Exodus 8:20-32</vt:lpstr>
      <vt:lpstr>III. Exodus 8:25-29 Pharaoh’s Concession</vt:lpstr>
      <vt:lpstr>Exodus 8:26-27 Moses’ Counter Proposal </vt:lpstr>
      <vt:lpstr>Exodus 8:26-27 Moses’ Counter Proposal </vt:lpstr>
      <vt:lpstr>PowerPoint Presentation</vt:lpstr>
      <vt:lpstr>PowerPoint Presentation</vt:lpstr>
      <vt:lpstr>PowerPoint Presentation</vt:lpstr>
      <vt:lpstr>Exodus 8:26-27 Moses’ Counter Proposal </vt:lpstr>
      <vt:lpstr>PowerPoint Presentation</vt:lpstr>
      <vt:lpstr>III. Exodus 8:25-29 Pharaoh’s Concession</vt:lpstr>
      <vt:lpstr>Exodus 8:28 Pharaoh’s Acceptance</vt:lpstr>
      <vt:lpstr>Exodus 8:28 Pharaoh’s Acceptance</vt:lpstr>
      <vt:lpstr>Names &amp; Titles Demonstrating Satan’s Post-Fall, Earthly Authority  (Job 1:7; 2:2; Luke 4:5-8; Rom. 8:19-22)</vt:lpstr>
      <vt:lpstr>Exodus 8:28 Pharaoh’s Acceptance</vt:lpstr>
      <vt:lpstr>PowerPoint Presentation</vt:lpstr>
      <vt:lpstr>III. Exodus 8:25-29 Pharaoh’s Concession</vt:lpstr>
      <vt:lpstr>Exodus 8:29 Moses’ Intention</vt:lpstr>
      <vt:lpstr>Exodus 8:29 Moses’ Intention</vt:lpstr>
      <vt:lpstr>Exodus 8:29 Moses’ Intention</vt:lpstr>
      <vt:lpstr>PLAGUES’ MIRACULOUS NATURE</vt:lpstr>
      <vt:lpstr>Exodus 8:29 Moses’ Intention</vt:lpstr>
      <vt:lpstr>PowerPoint Presentation</vt:lpstr>
      <vt:lpstr>PowerPoint Presentation</vt:lpstr>
      <vt:lpstr>Tabernacle Diagram</vt:lpstr>
      <vt:lpstr>FLIES Exodus 8:20-32</vt:lpstr>
      <vt:lpstr>IV. Exodus 8:30-32 Moses’ Response</vt:lpstr>
      <vt:lpstr>IV. Exodus 8:30-32 Moses’ Response</vt:lpstr>
      <vt:lpstr>IV. Exodus 8:30-32 Moses’ Response</vt:lpstr>
      <vt:lpstr>IV. Exodus 8:30-32 Moses’ Response</vt:lpstr>
      <vt:lpstr>IV. Exodus 8:30-32 Moses’ Response</vt:lpstr>
      <vt:lpstr>Exodus 8:32 Pharaoh’s Response</vt:lpstr>
      <vt:lpstr>Exodus 8:32 Pharaoh’s Response</vt:lpstr>
      <vt:lpstr>PowerPoint Presentation</vt:lpstr>
      <vt:lpstr>Charles Ryrie Ryrie Study Bible, page 96</vt:lpstr>
      <vt:lpstr>GOD HARDENING PHARAOH'S HEART</vt:lpstr>
      <vt:lpstr>Exodus 8:32 Pharaoh’s Response</vt:lpstr>
      <vt:lpstr>Satan as Ruler of this World</vt:lpstr>
      <vt:lpstr>Names &amp; Titles Demonstrating Satan’s Post-Fall, Earthly Authority  (Job 1:7; 2:2; Luke 4:5-8; Rom. 8:19-22)</vt:lpstr>
      <vt:lpstr>PowerPoint Presentation</vt:lpstr>
      <vt:lpstr>PowerPoint Presentation</vt:lpstr>
      <vt:lpstr>Conclusion</vt:lpstr>
      <vt:lpstr>FLIES Exodus 8:20-32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029 Exodus 8v26-32</dc:title>
  <dc:subject>Exodus</dc:subject>
  <dc:creator>A. Woods</dc:creator>
  <dc:description>Modified by Jim McGowan</dc:description>
  <cp:lastModifiedBy>awoods@slbc.org</cp:lastModifiedBy>
  <cp:revision>1553</cp:revision>
  <cp:lastPrinted>2025-11-07T19:10:39Z</cp:lastPrinted>
  <dcterms:created xsi:type="dcterms:W3CDTF">2009-03-17T12:21:13Z</dcterms:created>
  <dcterms:modified xsi:type="dcterms:W3CDTF">2026-01-03T15:15:12Z</dcterms:modified>
</cp:coreProperties>
</file>