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51"/>
  </p:notesMasterIdLst>
  <p:handoutMasterIdLst>
    <p:handoutMasterId r:id="rId52"/>
  </p:handoutMasterIdLst>
  <p:sldIdLst>
    <p:sldId id="11071" r:id="rId4"/>
    <p:sldId id="28432" r:id="rId5"/>
    <p:sldId id="27619" r:id="rId6"/>
    <p:sldId id="28380" r:id="rId7"/>
    <p:sldId id="28433" r:id="rId8"/>
    <p:sldId id="28440" r:id="rId9"/>
    <p:sldId id="28388" r:id="rId10"/>
    <p:sldId id="28389" r:id="rId11"/>
    <p:sldId id="9621" r:id="rId12"/>
    <p:sldId id="28110" r:id="rId13"/>
    <p:sldId id="6529" r:id="rId14"/>
    <p:sldId id="28441" r:id="rId15"/>
    <p:sldId id="28390" r:id="rId16"/>
    <p:sldId id="1368" r:id="rId17"/>
    <p:sldId id="1367" r:id="rId18"/>
    <p:sldId id="28391" r:id="rId19"/>
    <p:sldId id="10370" r:id="rId20"/>
    <p:sldId id="28442" r:id="rId21"/>
    <p:sldId id="28443" r:id="rId22"/>
    <p:sldId id="28444" r:id="rId23"/>
    <p:sldId id="6160" r:id="rId24"/>
    <p:sldId id="28445" r:id="rId25"/>
    <p:sldId id="3840" r:id="rId26"/>
    <p:sldId id="28446" r:id="rId27"/>
    <p:sldId id="28447" r:id="rId28"/>
    <p:sldId id="28392" r:id="rId29"/>
    <p:sldId id="28429" r:id="rId30"/>
    <p:sldId id="28430" r:id="rId31"/>
    <p:sldId id="28448" r:id="rId32"/>
    <p:sldId id="28428" r:id="rId33"/>
    <p:sldId id="28449" r:id="rId34"/>
    <p:sldId id="28169" r:id="rId35"/>
    <p:sldId id="3741" r:id="rId36"/>
    <p:sldId id="3740" r:id="rId37"/>
    <p:sldId id="3818" r:id="rId38"/>
    <p:sldId id="3742" r:id="rId39"/>
    <p:sldId id="3819" r:id="rId40"/>
    <p:sldId id="8191" r:id="rId41"/>
    <p:sldId id="28393" r:id="rId42"/>
    <p:sldId id="28431" r:id="rId43"/>
    <p:sldId id="28434" r:id="rId44"/>
    <p:sldId id="28435" r:id="rId45"/>
    <p:sldId id="28436" r:id="rId46"/>
    <p:sldId id="28437" r:id="rId47"/>
    <p:sldId id="28438" r:id="rId48"/>
    <p:sldId id="28331" r:id="rId49"/>
    <p:sldId id="28439" r:id="rId50"/>
  </p:sldIdLst>
  <p:sldSz cx="12192000" cy="6858000"/>
  <p:notesSz cx="7315200" cy="9601200"/>
  <p:custDataLst>
    <p:tags r:id="rId5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FFFF99"/>
    <a:srgbClr val="66FF66"/>
    <a:srgbClr val="000066"/>
    <a:srgbClr val="FF00FF"/>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6" d="100"/>
          <a:sy n="106" d="100"/>
        </p:scale>
        <p:origin x="838"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6" d="100"/>
          <a:sy n="66" d="100"/>
        </p:scale>
        <p:origin x="2520"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gs" Target="tags/tag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ECT vs. Annihilation - 002</a:t>
            </a:r>
          </a:p>
          <a:p>
            <a:pPr>
              <a:defRPr/>
            </a:pPr>
            <a:r>
              <a:rPr lang="en-US" sz="1500" dirty="0"/>
              <a:t>01-04-2026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1/3/26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9/11/2016</a:t>
            </a:r>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23</a:t>
            </a:fld>
            <a:endParaRPr lang="en-US" altLang="en-US" dirty="0"/>
          </a:p>
        </p:txBody>
      </p:sp>
    </p:spTree>
    <p:extLst>
      <p:ext uri="{BB962C8B-B14F-4D97-AF65-F5344CB8AC3E}">
        <p14:creationId xmlns:p14="http://schemas.microsoft.com/office/powerpoint/2010/main" val="365629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27</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40</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1/3/26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1/3/26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1/3/26</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50.png"/><Relationship Id="rId5" Type="http://schemas.openxmlformats.org/officeDocument/2006/relationships/customXml" Target="../ink/ink2.xml"/><Relationship Id="rId4" Type="http://schemas.openxmlformats.org/officeDocument/2006/relationships/image" Target="../media/image140.png"/><Relationship Id="rId9"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2"/>
          <a:stretch>
            <a:fillRect/>
          </a:stretch>
        </p:blipFill>
        <p:spPr>
          <a:xfrm>
            <a:off x="3419624" y="5486281"/>
            <a:ext cx="5352752" cy="1371719"/>
          </a:xfrm>
          <a:prstGeom prst="rect">
            <a:avLst/>
          </a:prstGeom>
        </p:spPr>
      </p:pic>
      <p:pic>
        <p:nvPicPr>
          <p:cNvPr id="4" name="Picture 3">
            <a:extLst>
              <a:ext uri="{FF2B5EF4-FFF2-40B4-BE49-F238E27FC236}">
                <a16:creationId xmlns:a16="http://schemas.microsoft.com/office/drawing/2014/main" id="{F069897E-422F-FB68-66CD-FAD50EEFD291}"/>
              </a:ext>
            </a:extLst>
          </p:cNvPr>
          <p:cNvPicPr>
            <a:picLocks noChangeAspect="1"/>
          </p:cNvPicPr>
          <p:nvPr/>
        </p:nvPicPr>
        <p:blipFill>
          <a:blip r:embed="rId3"/>
          <a:stretch>
            <a:fillRect/>
          </a:stretch>
        </p:blipFill>
        <p:spPr>
          <a:xfrm>
            <a:off x="1317523" y="685800"/>
            <a:ext cx="9556955" cy="4572000"/>
          </a:xfrm>
          <a:prstGeom prst="rect">
            <a:avLst/>
          </a:prstGeom>
          <a:ln w="38100">
            <a:solidFill>
              <a:schemeClr val="tx1"/>
            </a:solidFill>
          </a:ln>
        </p:spPr>
      </p:pic>
      <p:sp>
        <p:nvSpPr>
          <p:cNvPr id="7" name="Rectangle 6">
            <a:extLst>
              <a:ext uri="{FF2B5EF4-FFF2-40B4-BE49-F238E27FC236}">
                <a16:creationId xmlns:a16="http://schemas.microsoft.com/office/drawing/2014/main" id="{CC897108-2BD4-4E22-E1AB-70950EEC4AB1}"/>
              </a:ext>
            </a:extLst>
          </p:cNvPr>
          <p:cNvSpPr/>
          <p:nvPr/>
        </p:nvSpPr>
        <p:spPr>
          <a:xfrm>
            <a:off x="2085928" y="1066800"/>
            <a:ext cx="8020145" cy="3785652"/>
          </a:xfrm>
          <a:prstGeom prst="rect">
            <a:avLst/>
          </a:prstGeom>
          <a:noFill/>
        </p:spPr>
        <p:txBody>
          <a:bodyPr wrap="none" lIns="91440" tIns="45720" rIns="91440" bIns="45720">
            <a:spAutoFit/>
          </a:bodyPr>
          <a:lstStyle/>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Annihilation</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vs.</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Eternal Torment</a:t>
            </a:r>
            <a:endPar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09800" y="990600"/>
            <a:ext cx="7772400" cy="5410200"/>
          </a:xfrm>
        </p:spPr>
        <p:txBody>
          <a:bodyPr/>
          <a:lstStyle/>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Power</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Relational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24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El Olam</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21:33</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Reverenced</a:t>
            </a:r>
          </a:p>
          <a:p>
            <a:pPr marL="457200" indent="-457200" algn="just" eaLnBrk="1" hangingPunct="1">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God, the God of Israel (33:20)</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National</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5498275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367355" y="0"/>
            <a:ext cx="11367025"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Exodus 21:2, 5-6</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you buy a Hebrew servant, he shall serve six years; and in the seventh he shall go out free and pay nothing…</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the servant plainly says, ‘I love my master, my wife, and my children; I will not go out free,’.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his master shall bring him to the judges. He shall also bring him to the door, or to the doorpost, and his master shall pierce his ear with an awl; and he shall serve him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72354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200A-0670-2116-198B-967D89822844}"/>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3412831-2ACD-F3B5-C15E-7250756E7906}"/>
              </a:ext>
            </a:extLst>
          </p:cNvPr>
          <p:cNvGraphicFramePr>
            <a:graphicFrameLocks noGrp="1"/>
          </p:cNvGraphicFramePr>
          <p:nvPr>
            <p:extLst>
              <p:ext uri="{D42A27DB-BD31-4B8C-83A1-F6EECF244321}">
                <p14:modId xmlns:p14="http://schemas.microsoft.com/office/powerpoint/2010/main" val="3912439255"/>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E6AB4C73-8941-829A-3C76-D79DE40B0F89}"/>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4A02712F-FF9F-386E-A7BC-C6A6FACC21EF}"/>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582462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0792C-0D47-80E4-C7B8-AFB166B1AE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6F6A572-BFB8-7A46-2AEE-3029BE8E93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C255101-003E-8B5A-EA63-1650F8BC64B2}"/>
              </a:ext>
            </a:extLst>
          </p:cNvPr>
          <p:cNvSpPr txBox="1"/>
          <p:nvPr/>
        </p:nvSpPr>
        <p:spPr>
          <a:xfrm>
            <a:off x="609600" y="0"/>
            <a:ext cx="10972800" cy="2639184"/>
          </a:xfrm>
          <a:prstGeom prst="rect">
            <a:avLst/>
          </a:prstGeom>
          <a:noFill/>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25:46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Aft>
                <a:spcPts val="1200"/>
              </a:spcAft>
            </a:pP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86E3629-313A-955C-6100-F2B1937758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4" y="2971800"/>
            <a:ext cx="2750075" cy="1828800"/>
          </a:xfrm>
          <a:prstGeom prst="rect">
            <a:avLst/>
          </a:prstGeom>
          <a:ln>
            <a:solidFill>
              <a:schemeClr val="tx1"/>
            </a:solidFill>
          </a:ln>
        </p:spPr>
      </p:pic>
    </p:spTree>
    <p:extLst>
      <p:ext uri="{BB962C8B-B14F-4D97-AF65-F5344CB8AC3E}">
        <p14:creationId xmlns:p14="http://schemas.microsoft.com/office/powerpoint/2010/main" val="90466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14B547-2F99-F8A0-90CC-9C6038DFE0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B0163926-A01E-43D7-8B96-491ABEA1531D}"/>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5:8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of good courage, I say, and prefer rather to be absent from the body and to be at home with the Lord.”</a:t>
            </a:r>
          </a:p>
        </p:txBody>
      </p:sp>
      <p:pic>
        <p:nvPicPr>
          <p:cNvPr id="4" name="Picture 3">
            <a:extLst>
              <a:ext uri="{FF2B5EF4-FFF2-40B4-BE49-F238E27FC236}">
                <a16:creationId xmlns:a16="http://schemas.microsoft.com/office/drawing/2014/main" id="{C2E106CE-112B-2A04-FE7E-4FA5E0D9936D}"/>
              </a:ext>
            </a:extLst>
          </p:cNvPr>
          <p:cNvPicPr>
            <a:picLocks noChangeAspect="1"/>
          </p:cNvPicPr>
          <p:nvPr/>
        </p:nvPicPr>
        <p:blipFill>
          <a:blip r:embed="rId3"/>
          <a:srcRect r="8017" b="6477"/>
          <a:stretch>
            <a:fillRect/>
          </a:stretch>
        </p:blipFill>
        <p:spPr>
          <a:xfrm>
            <a:off x="4098125" y="2514600"/>
            <a:ext cx="3995751"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82C5C-51FC-75C3-CCDE-CE2F9B58ED1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8BAAA252-D10E-4F13-9F70-8181A386F1ED}"/>
              </a:ext>
            </a:extLst>
          </p:cNvPr>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1:21-24</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to me, to live is Christ and to die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gain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live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flesh, this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mean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fruitful labor for me; and I do not know which to choose.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am hard-pressed from both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directions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having the desire to depart and be with Christ, for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very much better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yet to remain on in the flesh is more necessary for your sake.”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4EC0-635A-B25A-B284-6834D6C964F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02CB271-561D-0A1C-A928-055BA414E1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5A0B8A2-E592-00C9-A88A-AF2FDEFED48B}"/>
              </a:ext>
            </a:extLst>
          </p:cNvPr>
          <p:cNvSpPr txBox="1"/>
          <p:nvPr/>
        </p:nvSpPr>
        <p:spPr>
          <a:xfrm>
            <a:off x="609600" y="0"/>
            <a:ext cx="10972800" cy="3039294"/>
          </a:xfrm>
          <a:prstGeom prst="rect">
            <a:avLst/>
          </a:prstGeom>
          <a:noFill/>
        </p:spPr>
        <p:txBody>
          <a:bodyPr wrap="square">
            <a:spAutoFit/>
          </a:bodyPr>
          <a:lstStyle/>
          <a:p>
            <a:pPr algn="ctr" defTabSz="68580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Romans 16:26</a:t>
            </a:r>
          </a:p>
          <a:p>
            <a:pPr algn="just">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is manifested, and by the Scriptures of the prophets, according to the commandment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made known to all the 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leading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obedience of faith</a:t>
            </a:r>
          </a:p>
        </p:txBody>
      </p:sp>
      <p:pic>
        <p:nvPicPr>
          <p:cNvPr id="5" name="Picture 4">
            <a:extLst>
              <a:ext uri="{FF2B5EF4-FFF2-40B4-BE49-F238E27FC236}">
                <a16:creationId xmlns:a16="http://schemas.microsoft.com/office/drawing/2014/main" id="{737AF08B-37A2-C4B1-EE77-209A66969E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20964" y="2971800"/>
            <a:ext cx="2750075" cy="1828800"/>
          </a:xfrm>
          <a:prstGeom prst="rect">
            <a:avLst/>
          </a:prstGeom>
          <a:ln>
            <a:solidFill>
              <a:schemeClr val="tx1"/>
            </a:solidFill>
          </a:ln>
        </p:spPr>
      </p:pic>
    </p:spTree>
    <p:extLst>
      <p:ext uri="{BB962C8B-B14F-4D97-AF65-F5344CB8AC3E}">
        <p14:creationId xmlns:p14="http://schemas.microsoft.com/office/powerpoint/2010/main" val="256830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rgbClr val="FF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mn-cs"/>
              </a:rPr>
              <a:t>Ezekiel 28:14, 16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were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anointed cherub</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covers, And I placed you there. You were on the holy mountain of God; You walked in the midst of the stones of fire…By the abundance of your trade You were internally filled with violence, And you sinned; Therefore, I have cast you as profane From the mountain of God. And I have destroyed you, 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covering cherub</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midst of the stones of fire.”</a:t>
            </a:r>
          </a:p>
        </p:txBody>
      </p:sp>
    </p:spTree>
    <p:extLst>
      <p:ext uri="{BB962C8B-B14F-4D97-AF65-F5344CB8AC3E}">
        <p14:creationId xmlns:p14="http://schemas.microsoft.com/office/powerpoint/2010/main" val="1368009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FEC0C-D23C-26E8-E25B-D8BDB7726D90}"/>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3A0C3771-B6A2-5569-7D05-83DD816AD4D6}"/>
              </a:ext>
            </a:extLst>
          </p:cNvPr>
          <p:cNvGraphicFramePr>
            <a:graphicFrameLocks noGrp="1"/>
          </p:cNvGraphicFramePr>
          <p:nvPr>
            <p:extLst>
              <p:ext uri="{D42A27DB-BD31-4B8C-83A1-F6EECF244321}">
                <p14:modId xmlns:p14="http://schemas.microsoft.com/office/powerpoint/2010/main" val="3981578113"/>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D5CEAF3C-D22E-694A-59C4-B424BBA6C38D}"/>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5F6B3AD0-8F90-2F3D-0F55-8BA48A9B61EB}"/>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003820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FA16D-45E8-EFAF-2E17-1754485768AC}"/>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847644BF-F05B-9EEF-8FA3-4C03787C93B6}"/>
              </a:ext>
            </a:extLst>
          </p:cNvPr>
          <p:cNvGraphicFramePr>
            <a:graphicFrameLocks noGrp="1"/>
          </p:cNvGraphicFramePr>
          <p:nvPr>
            <p:extLst>
              <p:ext uri="{D42A27DB-BD31-4B8C-83A1-F6EECF244321}">
                <p14:modId xmlns:p14="http://schemas.microsoft.com/office/powerpoint/2010/main" val="479313365"/>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5658EB3B-E1A9-4E80-B6A0-B09AEA1B3130}"/>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CC747A29-8DAF-41D2-CF26-5387577DF415}"/>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3045530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6769-33A5-BF5A-BE35-0B267E86AC4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668771-D526-049B-5390-752256BD6E13}"/>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426D14AA-572E-CFC4-4465-45CD4E8B3182}"/>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20DE5EE4-9CF5-1D2F-731D-2C01A5374F3B}"/>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389016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BE458-F187-8DBA-A8EB-FC8555918E28}"/>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E0A7EB50-FE2B-90AB-8BAC-57B42ECCFA5A}"/>
              </a:ext>
            </a:extLst>
          </p:cNvPr>
          <p:cNvGraphicFramePr>
            <a:graphicFrameLocks noGrp="1"/>
          </p:cNvGraphicFramePr>
          <p:nvPr>
            <p:extLst>
              <p:ext uri="{D42A27DB-BD31-4B8C-83A1-F6EECF244321}">
                <p14:modId xmlns:p14="http://schemas.microsoft.com/office/powerpoint/2010/main" val="3128370862"/>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8085D255-D6DB-8BB9-C23C-BA48C91A8CDE}"/>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81F71C50-8CD8-5B7E-38DB-772880549F1B}"/>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136125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000" kern="0" dirty="0">
                <a:solidFill>
                  <a:srgbClr val="FFFFFF"/>
                </a:solidFill>
                <a:effectLst>
                  <a:outerShdw blurRad="38100" dist="38100" dir="2700000" algn="tl">
                    <a:srgbClr val="000000">
                      <a:alpha val="43137"/>
                    </a:srgbClr>
                  </a:outerShdw>
                </a:effectLst>
              </a:rPr>
              <a:t>“</a:t>
            </a:r>
            <a:r>
              <a:rPr lang="en-US" sz="3000" baseline="30000" dirty="0">
                <a:effectLst>
                  <a:outerShdw blurRad="38100" dist="38100" dir="2700000" algn="tl">
                    <a:srgbClr val="000000">
                      <a:alpha val="43137"/>
                    </a:srgbClr>
                  </a:outerShdw>
                </a:effectLst>
              </a:rPr>
              <a:t>24 </a:t>
            </a:r>
            <a:r>
              <a:rPr lang="en-US" sz="30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000" kern="0" baseline="30000" dirty="0">
                <a:solidFill>
                  <a:srgbClr val="FFFFFF"/>
                </a:solidFill>
                <a:effectLst>
                  <a:outerShdw blurRad="38100" dist="38100" dir="2700000" algn="tl">
                    <a:srgbClr val="000000">
                      <a:alpha val="43137"/>
                    </a:srgbClr>
                  </a:outerShdw>
                </a:effectLst>
              </a:rPr>
              <a:t>25</a:t>
            </a:r>
            <a:r>
              <a:rPr lang="en-US" sz="30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000" kern="0" baseline="30000" dirty="0">
                <a:solidFill>
                  <a:srgbClr val="FFFFFF"/>
                </a:solidFill>
                <a:effectLst>
                  <a:outerShdw blurRad="38100" dist="38100" dir="2700000" algn="tl">
                    <a:srgbClr val="000000">
                      <a:alpha val="43137"/>
                    </a:srgbClr>
                  </a:outerShdw>
                </a:effectLst>
              </a:rPr>
              <a:t>26</a:t>
            </a:r>
            <a:r>
              <a:rPr lang="en-US" sz="30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329482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82D07-0891-3342-5F5B-FA9E9C2BD195}"/>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3956DC54-F3BE-0AD6-6E0A-E7A57A74C322}"/>
              </a:ext>
            </a:extLst>
          </p:cNvPr>
          <p:cNvGraphicFramePr>
            <a:graphicFrameLocks noGrp="1"/>
          </p:cNvGraphicFramePr>
          <p:nvPr>
            <p:extLst>
              <p:ext uri="{D42A27DB-BD31-4B8C-83A1-F6EECF244321}">
                <p14:modId xmlns:p14="http://schemas.microsoft.com/office/powerpoint/2010/main" val="3636902909"/>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1" i="0" u="sng" strike="noStrike" kern="0" cap="none" spc="0" normalizeH="0" baseline="0" noProof="0" dirty="0" err="1">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4A8F9F37-F707-B1F5-C6D0-2275F511307D}"/>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DFF58BCF-A9DA-A030-B609-571E432FF97B}"/>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342297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3265179" y="228600"/>
            <a:ext cx="5661645" cy="1371600"/>
          </a:xfrm>
        </p:spPr>
        <p:txBody>
          <a:bodyPr/>
          <a:lstStyle/>
          <a:p>
            <a:pPr algn="ctr">
              <a:spcAft>
                <a:spcPts val="600"/>
              </a:spcAft>
            </a:pPr>
            <a:r>
              <a:rPr lang="en-US" sz="3200" dirty="0">
                <a:effectLst>
                  <a:outerShdw blurRad="38100" dist="38100" dir="2700000" algn="tl">
                    <a:srgbClr val="000000">
                      <a:alpha val="43137"/>
                    </a:srgbClr>
                  </a:outerShdw>
                </a:effectLst>
              </a:rPr>
              <a:t>Dr. Alan W. Gomes</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(Summer 1991). “Evangelicals and the Annihilation of Hell” (Part 2). In the Christian Research Journal. Page 11.</a:t>
            </a:r>
            <a:endParaRPr lang="en-US" altLang="en-US" sz="2400"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9" name="Rectangle 3">
            <a:extLst>
              <a:ext uri="{FF2B5EF4-FFF2-40B4-BE49-F238E27FC236}">
                <a16:creationId xmlns:a16="http://schemas.microsoft.com/office/drawing/2014/main" id="{2DAA03D9-B5D6-4D27-AA1D-09659CAB7020}"/>
              </a:ext>
            </a:extLst>
          </p:cNvPr>
          <p:cNvSpPr txBox="1">
            <a:spLocks noChangeArrowheads="1"/>
          </p:cNvSpPr>
          <p:nvPr/>
        </p:nvSpPr>
        <p:spPr bwMode="auto">
          <a:xfrm>
            <a:off x="609600" y="1841760"/>
            <a:ext cx="10972800" cy="3286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punishment [such as torment] that is not felt is not a punishment. It is an odd use of language to speak of an insensate state (i.e., unfeeling), an inanimate object receiving punishment. To say, ‘I punished my car for not starting by slowly plucking out it’s spark plug wires, one by one,’ would invoke laughter, not serious consideration.”</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Medium 360416804 52476511 alancrop7878 200x200 compressed">
            <a:extLst>
              <a:ext uri="{FF2B5EF4-FFF2-40B4-BE49-F238E27FC236}">
                <a16:creationId xmlns:a16="http://schemas.microsoft.com/office/drawing/2014/main" id="{EA4B1E75-F665-458D-BCED-8C2BB0844A1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9600" y="12316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4224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EDF9F-374C-15F1-8499-81029E42D274}"/>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BB7E0C85-5450-8A77-FC4C-2B5953F75F6D}"/>
              </a:ext>
            </a:extLst>
          </p:cNvPr>
          <p:cNvGraphicFramePr>
            <a:graphicFrameLocks noGrp="1"/>
          </p:cNvGraphicFramePr>
          <p:nvPr>
            <p:extLst>
              <p:ext uri="{D42A27DB-BD31-4B8C-83A1-F6EECF244321}">
                <p14:modId xmlns:p14="http://schemas.microsoft.com/office/powerpoint/2010/main" val="3682151546"/>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1" i="0" u="sng" strike="noStrike" kern="0" cap="none" spc="0" normalizeH="0" baseline="0" noProof="0" dirty="0" err="1">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485D20CC-7EA9-BE17-30DB-1C3FD284F199}"/>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6EE97000-6B3B-8923-A92F-49EEB12632C2}"/>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77810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E312-8F2D-FF2C-EC15-629CD41FE32F}"/>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3107FDFC-C191-D2D8-720F-14E827C8F721}"/>
              </a:ext>
            </a:extLst>
          </p:cNvPr>
          <p:cNvGraphicFramePr>
            <a:graphicFrameLocks noGrp="1"/>
          </p:cNvGraphicFramePr>
          <p:nvPr>
            <p:extLst>
              <p:ext uri="{D42A27DB-BD31-4B8C-83A1-F6EECF244321}">
                <p14:modId xmlns:p14="http://schemas.microsoft.com/office/powerpoint/2010/main" val="1491502473"/>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E77D79F4-46BB-BE26-04F4-DE4CC6ECC904}"/>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DC80183C-C434-0BEB-ACD8-C98B399D4AAA}"/>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276604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29ED-2B29-7C78-132E-4E9FF1F36F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61A847-94F7-E909-0379-92EB378FFB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F427791-B44C-30AA-9F89-F63D880A1896}"/>
              </a:ext>
            </a:extLst>
          </p:cNvPr>
          <p:cNvSpPr txBox="1"/>
          <p:nvPr/>
        </p:nvSpPr>
        <p:spPr>
          <a:xfrm>
            <a:off x="609600" y="0"/>
            <a:ext cx="10972800" cy="3039294"/>
          </a:xfrm>
          <a:prstGeom prst="rect">
            <a:avLst/>
          </a:prstGeom>
          <a:noFill/>
        </p:spPr>
        <p:txBody>
          <a:bodyPr wrap="square">
            <a:spAutoFit/>
          </a:bodyPr>
          <a:lstStyle/>
          <a:p>
            <a:pPr algn="ctr" defTabSz="68580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14:11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smoke of their torment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day and night, those who worship the beast and his image, and whoever receives the mark of his name.”</a:t>
            </a:r>
          </a:p>
        </p:txBody>
      </p:sp>
      <p:pic>
        <p:nvPicPr>
          <p:cNvPr id="3" name="Picture 2">
            <a:extLst>
              <a:ext uri="{FF2B5EF4-FFF2-40B4-BE49-F238E27FC236}">
                <a16:creationId xmlns:a16="http://schemas.microsoft.com/office/drawing/2014/main" id="{DA8957A1-3D85-6884-C132-FFFA4E2DD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2971800"/>
            <a:ext cx="2750074" cy="1828800"/>
          </a:xfrm>
          <a:prstGeom prst="rect">
            <a:avLst/>
          </a:prstGeom>
          <a:ln>
            <a:solidFill>
              <a:schemeClr val="tx1"/>
            </a:solidFill>
          </a:ln>
        </p:spPr>
      </p:pic>
    </p:spTree>
    <p:extLst>
      <p:ext uri="{BB962C8B-B14F-4D97-AF65-F5344CB8AC3E}">
        <p14:creationId xmlns:p14="http://schemas.microsoft.com/office/powerpoint/2010/main" val="4149807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1905000"/>
          </a:xfrm>
        </p:spPr>
        <p:txBody>
          <a:bodyPr/>
          <a:lstStyle/>
          <a:p>
            <a:pPr marL="0" indent="0" algn="just">
              <a:buNone/>
            </a:pPr>
            <a:r>
              <a:rPr lang="en-US" dirty="0">
                <a:effectLst/>
              </a:rPr>
              <a:t>“</a:t>
            </a:r>
            <a:r>
              <a:rPr lang="en-US" b="0" i="0" u="none" strike="noStrike" dirty="0">
                <a:effectLst/>
              </a:rPr>
              <a:t>The…argument against </a:t>
            </a:r>
            <a:r>
              <a:rPr lang="en-US" b="0" i="0" u="none" strike="noStrike" dirty="0" err="1">
                <a:effectLst/>
              </a:rPr>
              <a:t>annihilationism</a:t>
            </a:r>
            <a:r>
              <a:rPr lang="en-US" b="0" i="0" u="none" strike="noStrike" dirty="0">
                <a:effectLst/>
              </a:rPr>
              <a:t> is also based on the expression ‘for ever and ever.’ This expression is used a total of thirteen times in the Book of Revelation. Nine of those thirteen times, it is used of God, and they all agree that when it is used of God, it emphasizes eternality and immortality. Once it is used of the saints in Heaven, and they certainly believe that in the case of the saints in Heaven, these are the eternal, immortal beings. Then it is used once of Satan in the Lake of Fire and twice of the unbeliever in the Lake of Fire.</a:t>
            </a:r>
            <a:r>
              <a:rPr lang="en-US" dirty="0">
                <a:effectLst/>
              </a:rPr>
              <a:t>”</a:t>
            </a:r>
            <a:endParaRPr lang="en-US" b="0" i="0" u="none" strike="noStrike" dirty="0">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717-18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41682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1905000"/>
          </a:xfrm>
        </p:spPr>
        <p:txBody>
          <a:bodyPr/>
          <a:lstStyle/>
          <a:p>
            <a:pPr marL="0" indent="0" algn="just">
              <a:buNone/>
            </a:pPr>
            <a:r>
              <a:rPr lang="en-US" dirty="0">
                <a:effectLst/>
              </a:rPr>
              <a:t>“</a:t>
            </a:r>
            <a:r>
              <a:rPr lang="en-US" b="0" i="0" u="none" strike="noStrike" dirty="0">
                <a:effectLst/>
              </a:rPr>
              <a:t>But in these last three cases, they want to make it only temporary. If ten times they agree that it means ‘eternal,’ they cannot then turn around and make these last three times mean something temporary. If it is true that it teaches the immortality of God and the saints in Heaven, it must also teach the immortality of Satan and the unbelievers in the Lake of Fire. Again, we must deduce our theology from the Scriptures, not interpret Scriptures by our preconceived theology or our emotional preferences.</a:t>
            </a:r>
            <a:r>
              <a:rPr lang="en-US" dirty="0">
                <a:effectLst/>
              </a:rPr>
              <a:t>”</a:t>
            </a:r>
            <a:endParaRPr lang="en-US" b="0" i="0" u="none" strike="noStrike" dirty="0">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717-18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590102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9D1B-FE90-A92A-647F-A93B72C20261}"/>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B15BDDC7-1661-F3BE-ACA4-A3D092696FDB}"/>
              </a:ext>
            </a:extLst>
          </p:cNvPr>
          <p:cNvGraphicFramePr>
            <a:graphicFrameLocks noGrp="1"/>
          </p:cNvGraphicFramePr>
          <p:nvPr>
            <p:extLst>
              <p:ext uri="{D42A27DB-BD31-4B8C-83A1-F6EECF244321}">
                <p14:modId xmlns:p14="http://schemas.microsoft.com/office/powerpoint/2010/main" val="2788357302"/>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3FA6A37D-2047-8A7C-2ABB-5E033A66CE59}"/>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235D5F7E-D862-B74A-52B5-B20CC40477DE}"/>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795514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4267200"/>
          </a:xfrm>
        </p:spPr>
        <p:txBody>
          <a:bodyPr/>
          <a:lstStyle/>
          <a:p>
            <a:pPr marL="0" indent="0" algn="just">
              <a:buNone/>
            </a:pPr>
            <a:r>
              <a:rPr lang="en-US" sz="3000" dirty="0">
                <a:effectLst/>
              </a:rPr>
              <a:t>“</a:t>
            </a:r>
            <a:r>
              <a:rPr lang="en-US" sz="3000" b="1" i="0" u="sng" strike="noStrike" dirty="0">
                <a:solidFill>
                  <a:srgbClr val="FFFFCC"/>
                </a:solidFill>
                <a:effectLst/>
              </a:rPr>
              <a:t>Conditional immortality</a:t>
            </a:r>
            <a:r>
              <a:rPr lang="en-US" sz="3000" b="0" i="0" u="none" strike="noStrike" dirty="0">
                <a:effectLst/>
              </a:rPr>
              <a:t> means the soul is not inherently immortal; immortality is not part of the make-up of the soul. Rather, immortality is a gift for the saved only. So at death, the unbeliever simply becomes non-existent, and only the believer continues to exist…What </a:t>
            </a:r>
            <a:r>
              <a:rPr lang="en-US" sz="3000" b="1" u="sng" dirty="0">
                <a:solidFill>
                  <a:srgbClr val="FFFFCC"/>
                </a:solidFill>
                <a:effectLst/>
              </a:rPr>
              <a:t>annihilationism</a:t>
            </a:r>
            <a:r>
              <a:rPr lang="en-US" sz="3000" b="0" i="0" u="none" strike="noStrike" dirty="0">
                <a:effectLst/>
              </a:rPr>
              <a:t> says is this: the unsaved soul is annihilated after a temporary period of punishment. These people do believe that the unsaved soul goes to Hell, but not for eternity, only temporarily. Eventually the unsaved soul is annihilated after suffering a duration of punishment.”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707-8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2529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2211050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293B-B8C5-12A6-EAD1-8138F26D0330}"/>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F0AE62A1-70E6-52AE-7272-7EEB02525BE8}"/>
              </a:ext>
            </a:extLst>
          </p:cNvPr>
          <p:cNvGraphicFramePr>
            <a:graphicFrameLocks noGrp="1"/>
          </p:cNvGraphicFramePr>
          <p:nvPr>
            <p:extLst>
              <p:ext uri="{D42A27DB-BD31-4B8C-83A1-F6EECF244321}">
                <p14:modId xmlns:p14="http://schemas.microsoft.com/office/powerpoint/2010/main" val="1446175352"/>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54372463-CA65-5B9A-9BA8-9EAF78BCE228}"/>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632CB771-E80F-DF05-A08F-4BE80273419C}"/>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169986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FFB9A-DDAA-244B-B51D-5558ACD40BD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C81BF2A-AC08-F055-797D-EAD44AE772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0575D0EE-22B0-478E-94A5-648C17BD2B96}"/>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man [</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rPr>
              <a:t>anthr</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ō</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rPr>
              <a:t>pos</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rPr>
              <a:t>;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2782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B15BA8-086E-4443-B1AF-97CAFC4B91B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09064"/>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20:1-3</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3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3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the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after these things he must be released for a short time.”</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3627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CD213-FD75-5822-2A42-D47EFCEE9D5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85953"/>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latin typeface="Calibri" panose="020F0502020204030204" pitchFamily="34" charset="0"/>
                <a:cs typeface="Calibri" panose="020F0502020204030204" pitchFamily="34" charset="0"/>
              </a:rPr>
              <a:t>4 </a:t>
            </a:r>
            <a:r>
              <a:rPr lang="en-US" sz="3300" dirty="0">
                <a:latin typeface="Calibri" panose="020F0502020204030204" pitchFamily="34" charset="0"/>
                <a:cs typeface="Calibri" panose="020F0502020204030204" pitchFamily="34" charset="0"/>
              </a:rPr>
              <a:t>Then I saw thrones, and they sat on them, and judgment was given to them. And I </a:t>
            </a:r>
            <a:r>
              <a:rPr lang="en-US" sz="3300" i="1" dirty="0">
                <a:latin typeface="Calibri" panose="020F0502020204030204" pitchFamily="34" charset="0"/>
                <a:cs typeface="Calibri" panose="020F0502020204030204" pitchFamily="34" charset="0"/>
              </a:rPr>
              <a:t>saw</a:t>
            </a:r>
            <a:r>
              <a:rPr lang="en-US" sz="3300" dirty="0">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they came to life and reigned with Christ for a </a:t>
            </a:r>
            <a:r>
              <a:rPr lang="en-US" sz="3300" b="1" u="sng" dirty="0">
                <a:solidFill>
                  <a:srgbClr val="FFFFCC"/>
                </a:solidFill>
                <a:latin typeface="Calibri" panose="020F0502020204030204" pitchFamily="34" charset="0"/>
                <a:cs typeface="Calibri" panose="020F0502020204030204" pitchFamily="34" charset="0"/>
              </a:rPr>
              <a:t>thousand years</a:t>
            </a:r>
            <a:r>
              <a:rPr lang="en-US" sz="3300" dirty="0">
                <a:latin typeface="Calibri" panose="020F0502020204030204" pitchFamily="34" charset="0"/>
                <a:cs typeface="Calibri" panose="020F0502020204030204" pitchFamily="34" charset="0"/>
              </a:rPr>
              <a:t>. </a:t>
            </a:r>
            <a:r>
              <a:rPr lang="en-US" sz="3300" baseline="30000" dirty="0">
                <a:latin typeface="Calibri" panose="020F0502020204030204" pitchFamily="34" charset="0"/>
                <a:cs typeface="Calibri" panose="020F0502020204030204" pitchFamily="34" charset="0"/>
              </a:rPr>
              <a:t>5 </a:t>
            </a:r>
            <a:r>
              <a:rPr lang="en-US" sz="3300" dirty="0">
                <a:latin typeface="Calibri" panose="020F0502020204030204" pitchFamily="34" charset="0"/>
                <a:cs typeface="Calibri" panose="020F0502020204030204" pitchFamily="34" charset="0"/>
              </a:rPr>
              <a:t>The rest of the dead did not come to life until the </a:t>
            </a:r>
            <a:r>
              <a:rPr lang="en-US" sz="3300" b="1" u="sng" dirty="0">
                <a:solidFill>
                  <a:srgbClr val="FFFFCC"/>
                </a:solidFill>
                <a:latin typeface="Calibri" panose="020F0502020204030204" pitchFamily="34" charset="0"/>
                <a:cs typeface="Calibri" panose="020F0502020204030204" pitchFamily="34" charset="0"/>
              </a:rPr>
              <a:t>thousand years</a:t>
            </a:r>
            <a:r>
              <a:rPr lang="en-US" sz="3300" dirty="0">
                <a:latin typeface="Calibri" panose="020F0502020204030204" pitchFamily="34" charset="0"/>
                <a:cs typeface="Calibri" panose="020F0502020204030204" pitchFamily="34" charset="0"/>
              </a:rPr>
              <a:t> were completed. This. . .</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4786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A953F1-B89E-3170-FC64-9A36A1252BC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854628"/>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dirty="0">
                <a:latin typeface="Calibri" panose="020F0502020204030204" pitchFamily="34" charset="0"/>
                <a:cs typeface="Calibri" panose="020F0502020204030204" pitchFamily="34" charset="0"/>
              </a:rPr>
              <a:t> is first resurrection.</a:t>
            </a:r>
            <a:r>
              <a:rPr lang="en-US" sz="3300" baseline="30000" dirty="0">
                <a:latin typeface="Calibri" panose="020F0502020204030204" pitchFamily="34" charset="0"/>
                <a:cs typeface="Calibri" panose="020F0502020204030204" pitchFamily="34" charset="0"/>
              </a:rPr>
              <a:t> 6 </a:t>
            </a:r>
            <a:r>
              <a:rPr lang="en-US" sz="3300" dirty="0">
                <a:latin typeface="Calibri" panose="020F0502020204030204" pitchFamily="34" charset="0"/>
                <a:cs typeface="Calibri" panose="020F0502020204030204" pitchFamily="34" charset="0"/>
              </a:rPr>
              <a:t>Blessed and holy is the one who has a part in the first resurrection; over these the second death has no power, but they will be priests of God and of Christ and will reign with Him for a </a:t>
            </a:r>
            <a:r>
              <a:rPr lang="en-US" sz="3300" b="1" u="sng" dirty="0">
                <a:solidFill>
                  <a:srgbClr val="FFFFCC"/>
                </a:solidFill>
                <a:latin typeface="Calibri" panose="020F0502020204030204" pitchFamily="34" charset="0"/>
                <a:cs typeface="Calibri" panose="020F0502020204030204" pitchFamily="34" charset="0"/>
              </a:rPr>
              <a:t>thousand years</a:t>
            </a:r>
            <a:r>
              <a:rPr lang="en-US" sz="3300" dirty="0">
                <a:latin typeface="Calibri" panose="020F0502020204030204" pitchFamily="34" charset="0"/>
                <a:cs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416965A-E34B-4F00-AF3A-B0EBA66CE455}"/>
              </a:ext>
            </a:extLst>
          </p:cNvPr>
          <p:cNvPicPr>
            <a:picLocks noChangeAspect="1"/>
          </p:cNvPicPr>
          <p:nvPr/>
        </p:nvPicPr>
        <p:blipFill>
          <a:blip r:embed="rId3"/>
          <a:stretch>
            <a:fillRect/>
          </a:stretch>
        </p:blipFill>
        <p:spPr>
          <a:xfrm>
            <a:off x="4595445" y="2971800"/>
            <a:ext cx="3001110" cy="1828800"/>
          </a:xfrm>
          <a:prstGeom prst="rect">
            <a:avLst/>
          </a:prstGeom>
          <a:ln w="38100">
            <a:solidFill>
              <a:srgbClr val="FFFF00"/>
            </a:solidFill>
          </a:ln>
        </p:spPr>
      </p:pic>
    </p:spTree>
    <p:extLst>
      <p:ext uri="{BB962C8B-B14F-4D97-AF65-F5344CB8AC3E}">
        <p14:creationId xmlns:p14="http://schemas.microsoft.com/office/powerpoint/2010/main" val="3844819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320211-F8DA-1CFB-4752-5B5B4D5EB02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593565"/>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20:7-10</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completed, Satan will be released from his prison,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790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D4C6F-90B8-7189-A0FA-C68911B9A62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54682"/>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20:7-10</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heaven and devoured them.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forever and ever.”</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F0156F8-158A-5E5B-BA88-D0F5BC6225E7}"/>
              </a:ext>
            </a:extLst>
          </p:cNvPr>
          <p:cNvPicPr>
            <a:picLocks noChangeAspect="1"/>
          </p:cNvPicPr>
          <p:nvPr/>
        </p:nvPicPr>
        <p:blipFill>
          <a:blip r:embed="rId3"/>
          <a:stretch>
            <a:fillRect/>
          </a:stretch>
        </p:blipFill>
        <p:spPr>
          <a:xfrm>
            <a:off x="5090160" y="2895600"/>
            <a:ext cx="2011680" cy="2011680"/>
          </a:xfrm>
          <a:prstGeom prst="rect">
            <a:avLst/>
          </a:prstGeom>
          <a:ln>
            <a:solidFill>
              <a:schemeClr val="tx1"/>
            </a:solidFill>
          </a:ln>
        </p:spPr>
      </p:pic>
    </p:spTree>
    <p:extLst>
      <p:ext uri="{BB962C8B-B14F-4D97-AF65-F5344CB8AC3E}">
        <p14:creationId xmlns:p14="http://schemas.microsoft.com/office/powerpoint/2010/main" val="1875746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and they will be tormented day and night forever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2971800"/>
            <a:ext cx="2750074" cy="1828800"/>
          </a:xfrm>
          <a:prstGeom prst="rect">
            <a:avLst/>
          </a:prstGeom>
          <a:ln>
            <a:solidFill>
              <a:schemeClr val="tx1"/>
            </a:solidFill>
          </a:ln>
        </p:spPr>
      </p:pic>
    </p:spTree>
    <p:extLst>
      <p:ext uri="{BB962C8B-B14F-4D97-AF65-F5344CB8AC3E}">
        <p14:creationId xmlns:p14="http://schemas.microsoft.com/office/powerpoint/2010/main" val="190384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27C7C-E7BF-5FF2-8ED9-92AF494DA22D}"/>
              </a:ext>
            </a:extLst>
          </p:cNvPr>
          <p:cNvPicPr>
            <a:picLocks noChangeAspect="1"/>
          </p:cNvPicPr>
          <p:nvPr/>
        </p:nvPicPr>
        <p:blipFill>
          <a:blip r:embed="rId2"/>
          <a:stretch>
            <a:fillRect/>
          </a:stretch>
        </p:blipFill>
        <p:spPr>
          <a:xfrm>
            <a:off x="2667000" y="228600"/>
            <a:ext cx="6858000" cy="6472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583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581399" y="1602072"/>
            <a:ext cx="8001001" cy="4951128"/>
          </a:xfrm>
        </p:spPr>
        <p:txBody>
          <a:bodyPr/>
          <a:lstStyle/>
          <a:p>
            <a:pPr marL="0" indent="0" algn="just">
              <a:buNone/>
            </a:pPr>
            <a:r>
              <a:rPr lang="en-US" sz="2800" dirty="0">
                <a:effectLst/>
              </a:rPr>
              <a:t>“</a:t>
            </a:r>
            <a:r>
              <a:rPr lang="en-US" sz="2800" b="0" i="0" u="none" strike="noStrike" dirty="0">
                <a:effectLst/>
              </a:rPr>
              <a:t>There is a clear biblical example of still-conscious beings who have endured a thousand years of hell’s torment. The beast and false prophet ‘were thrown </a:t>
            </a:r>
            <a:r>
              <a:rPr lang="en-US" sz="2800" b="0" i="1" u="none" strike="noStrike" dirty="0">
                <a:effectLst/>
              </a:rPr>
              <a:t>alive</a:t>
            </a:r>
            <a:r>
              <a:rPr lang="en-US" sz="2800" b="0" i="0" u="none" strike="noStrike" dirty="0">
                <a:effectLst/>
              </a:rPr>
              <a:t> into the fiery lake of burning sulfur’ (Rev. 19:20) before the ‘thousand years’ (20:2). Yet after this time the devil ‘was cast into the lake of fire and brimstone where the beast and the false prophet [still] </a:t>
            </a:r>
            <a:r>
              <a:rPr lang="en-US" sz="2800" b="0" i="1" u="none" strike="noStrike" dirty="0">
                <a:effectLst/>
              </a:rPr>
              <a:t>are’ </a:t>
            </a:r>
            <a:r>
              <a:rPr lang="en-US" sz="2800" b="0" i="0" u="none" strike="noStrike" dirty="0">
                <a:effectLst/>
              </a:rPr>
              <a:t>(v. 10 </a:t>
            </a:r>
            <a:r>
              <a:rPr lang="en-US" sz="2800" b="0" i="0" u="none" strike="noStrike" dirty="0" err="1">
                <a:effectLst/>
              </a:rPr>
              <a:t>nkjv</a:t>
            </a:r>
            <a:r>
              <a:rPr lang="en-US" sz="2800" b="0" i="0" u="none" strike="noStrike" dirty="0">
                <a:effectLst/>
              </a:rPr>
              <a:t>). Not only were they alive when they entered, but they were still alive after a thousand years of conscious torment. </a:t>
            </a:r>
            <a:r>
              <a:rPr lang="en-US" sz="2800" b="1" i="0" u="sng" strike="noStrike" dirty="0">
                <a:solidFill>
                  <a:srgbClr val="FFFFCC"/>
                </a:solidFill>
                <a:effectLst/>
              </a:rPr>
              <a:t>This alone is a definitive argument against </a:t>
            </a:r>
            <a:r>
              <a:rPr lang="en-US" sz="2800" b="1" i="0" u="sng" strike="noStrike" dirty="0" err="1">
                <a:solidFill>
                  <a:srgbClr val="FFFFCC"/>
                </a:solidFill>
                <a:effectLst/>
              </a:rPr>
              <a:t>annihilationism</a:t>
            </a:r>
            <a:r>
              <a:rPr lang="en-US" sz="2800" b="0" i="0" u="none" strike="noStrike" dirty="0">
                <a:effectLst/>
              </a:rPr>
              <a: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408).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D37D20-C1CB-61FE-F8AA-4D3335DAE1B9}"/>
              </a:ext>
            </a:extLst>
          </p:cNvPr>
          <p:cNvPicPr>
            <a:picLocks noChangeAspect="1"/>
          </p:cNvPicPr>
          <p:nvPr/>
        </p:nvPicPr>
        <p:blipFill>
          <a:blip r:embed="rId3"/>
          <a:stretch>
            <a:fillRect/>
          </a:stretch>
        </p:blipFill>
        <p:spPr>
          <a:xfrm>
            <a:off x="609600" y="1828800"/>
            <a:ext cx="2667000" cy="40005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4393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29086-6442-7B8C-0C4E-97AF5221C65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AAC17E7-8F8C-7A47-BF68-6563BDA5F139}"/>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9DAB0601-D4D7-3B1F-3C5E-251A2B9E180F}"/>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45426500-BB29-E8F9-D06F-88E00269EB77}"/>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51154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BCB5A-B3B6-51FD-F95F-C3DF521FB0C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E9A709D-D60A-82D1-87D2-AA5FB3F7E486}"/>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FAAEEDF-55DE-DDD6-21B0-5C962408D2EB}"/>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8A58113D-F11A-8400-765C-740985CF0651}"/>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01097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7961A-EC7E-584F-B53B-1105EFE1326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A4DA986-0928-F14C-2600-49EECF4CC4AE}"/>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74CE0725-B598-2EAC-13C9-AC6D606B0FC1}"/>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CC47497-1A68-96D2-E827-995080110604}"/>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610653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4E40-9D47-F311-280D-87ABB0D9377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EB934F9-19E6-742A-C8FC-29DA95E1779C}"/>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FC7D475A-7622-0538-8423-0DCC001A6990}"/>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Theological Arguments</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46B3365-92AC-B2E1-C38A-AC2560435DA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681461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78A29-EF24-7432-DA61-E605CFD0893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83BFBE3-3B2F-74D1-00B1-7DA9C3BCE90E}"/>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D13DF74-6147-CC66-F4C0-6913C7FAB07D}"/>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1D0AB8B-4785-8730-3D0C-21DFB7FE2F53}"/>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104951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4508-AB76-C766-AAD1-43EFE5317FED}"/>
            </a:ext>
          </a:extLst>
        </p:cNvPr>
        <p:cNvGrpSpPr/>
        <p:nvPr/>
      </p:nvGrpSpPr>
      <p:grpSpPr>
        <a:xfrm>
          <a:off x="0" y="0"/>
          <a:ext cx="0" cy="0"/>
          <a:chOff x="0" y="0"/>
          <a:chExt cx="0" cy="0"/>
        </a:xfrm>
      </p:grpSpPr>
      <p:sp>
        <p:nvSpPr>
          <p:cNvPr id="63491" name="TextBox 8">
            <a:extLst>
              <a:ext uri="{FF2B5EF4-FFF2-40B4-BE49-F238E27FC236}">
                <a16:creationId xmlns:a16="http://schemas.microsoft.com/office/drawing/2014/main" id="{36D6898C-55E3-350A-3622-AC50D98FA09E}"/>
              </a:ext>
            </a:extLst>
          </p:cNvPr>
          <p:cNvSpPr txBox="1">
            <a:spLocks noChangeArrowheads="1"/>
          </p:cNvSpPr>
          <p:nvPr/>
        </p:nvSpPr>
        <p:spPr bwMode="auto">
          <a:xfrm>
            <a:off x="2286000" y="5562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dirty="0">
              <a:latin typeface="Calibri" panose="020F0502020204030204" pitchFamily="34" charset="0"/>
            </a:endParaRPr>
          </a:p>
        </p:txBody>
      </p:sp>
      <p:sp>
        <p:nvSpPr>
          <p:cNvPr id="3" name="Title 5">
            <a:extLst>
              <a:ext uri="{FF2B5EF4-FFF2-40B4-BE49-F238E27FC236}">
                <a16:creationId xmlns:a16="http://schemas.microsoft.com/office/drawing/2014/main" id="{D33138EE-94E6-E1EF-44A3-48B8B28A9AD8}"/>
              </a:ext>
            </a:extLst>
          </p:cNvPr>
          <p:cNvSpPr txBox="1">
            <a:spLocks/>
          </p:cNvSpPr>
          <p:nvPr/>
        </p:nvSpPr>
        <p:spPr bwMode="auto">
          <a:xfrm>
            <a:off x="3714749" y="381000"/>
            <a:ext cx="4762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kern="0"/>
              <a:t>Dominoes in a Row</a:t>
            </a:r>
            <a:endParaRPr lang="en-US" kern="0" dirty="0"/>
          </a:p>
        </p:txBody>
      </p:sp>
      <p:pic>
        <p:nvPicPr>
          <p:cNvPr id="4" name="Picture 2" descr="http://i.ytimg.com/vi/IeWsxuDn7NE/hqdefault.jpg">
            <a:extLst>
              <a:ext uri="{FF2B5EF4-FFF2-40B4-BE49-F238E27FC236}">
                <a16:creationId xmlns:a16="http://schemas.microsoft.com/office/drawing/2014/main" id="{C5B8D80B-4FF4-775C-B5B3-24A29EAA6C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55801" y="1371600"/>
            <a:ext cx="8382001" cy="4572000"/>
          </a:xfrm>
          <a:prstGeom prst="roundRect">
            <a:avLst/>
          </a:prstGeom>
          <a:noFill/>
          <a:ln w="9525">
            <a:noFill/>
            <a:miter lim="800000"/>
            <a:headEnd/>
            <a:tailEnd/>
          </a:ln>
          <a:effectLst/>
        </p:spPr>
      </p:pic>
    </p:spTree>
    <p:extLst>
      <p:ext uri="{BB962C8B-B14F-4D97-AF65-F5344CB8AC3E}">
        <p14:creationId xmlns:p14="http://schemas.microsoft.com/office/powerpoint/2010/main" val="2765548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9FCC-9FB5-DA9F-2112-B7C87BA052E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C8865AB-F488-780F-CE3A-D1291DBD3AC0}"/>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A94D8AF-3A39-515F-D41B-8FBC68A5538B}"/>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D870F57F-5831-471F-B8AC-A92DA6748F45}"/>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530687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57412-7F64-25EC-83AF-AA717147240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EE6102C-F47A-2593-7F18-B68424E4ED24}"/>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F5F5B51-8091-9BA0-86E8-F2AD1DC25C17}"/>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B76FBC9-6176-C572-2B6C-8AA80FD11DBA}"/>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40614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2F3A6-3A91-CA55-5406-3C5E0986DDCF}"/>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D20670DA-E8C2-06EC-7F7F-B626A864BDF9}"/>
              </a:ext>
            </a:extLst>
          </p:cNvPr>
          <p:cNvGraphicFramePr>
            <a:graphicFrameLocks noGrp="1"/>
          </p:cNvGraphicFramePr>
          <p:nvPr>
            <p:extLst>
              <p:ext uri="{D42A27DB-BD31-4B8C-83A1-F6EECF244321}">
                <p14:modId xmlns:p14="http://schemas.microsoft.com/office/powerpoint/2010/main" val="3747162756"/>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4AC133D7-D6B0-C53E-FD24-C2737C5CAD6D}"/>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5744A09F-BB8E-6ADD-E282-9420B5591365}"/>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84534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DF04-E45D-3766-B558-2AAD3BEBAEE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7686F5-F49E-1423-297C-E237D9DD49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68363F4-F333-8512-E096-DDB0BAFD2359}"/>
              </a:ext>
            </a:extLst>
          </p:cNvPr>
          <p:cNvSpPr txBox="1"/>
          <p:nvPr/>
        </p:nvSpPr>
        <p:spPr>
          <a:xfrm>
            <a:off x="609600" y="0"/>
            <a:ext cx="10972800" cy="2498120"/>
          </a:xfrm>
          <a:prstGeom prst="rect">
            <a:avLst/>
          </a:prstGeom>
          <a:noFill/>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E0AC5CB8-09CF-1E4B-49CD-2392B9B77F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4" y="2971800"/>
            <a:ext cx="2750075" cy="1828800"/>
          </a:xfrm>
          <a:prstGeom prst="rect">
            <a:avLst/>
          </a:prstGeom>
          <a:ln>
            <a:solidFill>
              <a:schemeClr val="tx1"/>
            </a:solidFill>
          </a:ln>
        </p:spPr>
      </p:pic>
    </p:spTree>
    <p:extLst>
      <p:ext uri="{BB962C8B-B14F-4D97-AF65-F5344CB8AC3E}">
        <p14:creationId xmlns:p14="http://schemas.microsoft.com/office/powerpoint/2010/main" val="4015790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9479-B89F-C300-E80B-B0CA248656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5CC58C3-90F8-E50D-C402-1CF35A4B7B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587B1C6-BBA0-A087-636A-17D7FB2DCAC2}"/>
              </a:ext>
            </a:extLst>
          </p:cNvPr>
          <p:cNvSpPr txBox="1"/>
          <p:nvPr/>
        </p:nvSpPr>
        <p:spPr>
          <a:xfrm>
            <a:off x="609600" y="0"/>
            <a:ext cx="10972800" cy="2485296"/>
          </a:xfrm>
          <a:prstGeom prst="rect">
            <a:avLst/>
          </a:prstGeom>
          <a:noFill/>
        </p:spPr>
        <p:txBody>
          <a:bodyPr wrap="square">
            <a:spAutoFit/>
          </a:body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5" name="Picture 4">
            <a:extLst>
              <a:ext uri="{FF2B5EF4-FFF2-40B4-BE49-F238E27FC236}">
                <a16:creationId xmlns:a16="http://schemas.microsoft.com/office/drawing/2014/main" id="{D02EFB7D-B185-EC52-5FED-E421A1A82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54233" y="2971800"/>
            <a:ext cx="3083537" cy="1828800"/>
          </a:xfrm>
          <a:prstGeom prst="rect">
            <a:avLst/>
          </a:prstGeom>
          <a:ln>
            <a:solidFill>
              <a:schemeClr val="tx1"/>
            </a:solidFill>
          </a:ln>
        </p:spPr>
      </p:pic>
    </p:spTree>
    <p:extLst>
      <p:ext uri="{BB962C8B-B14F-4D97-AF65-F5344CB8AC3E}">
        <p14:creationId xmlns:p14="http://schemas.microsoft.com/office/powerpoint/2010/main" val="3932635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Bethlehem </a:t>
            </a:r>
            <a:r>
              <a:rPr lang="en-US" sz="3600" dirty="0" err="1">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a:t>
            </a:r>
            <a:r>
              <a:rPr lang="en-US" sz="3600" b="1" u="sng" dirty="0">
                <a:solidFill>
                  <a:srgbClr val="FFFFCC"/>
                </a:solidFill>
                <a:latin typeface="Calibri" panose="020F0502020204030204" pitchFamily="34" charset="0"/>
              </a:rPr>
              <a:t>eternity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rPr>
              <a:t>.</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3C6FFD2F-8A32-DCB9-7F6B-1BD8345EA567}"/>
              </a:ext>
            </a:extLst>
          </p:cNvPr>
          <p:cNvPicPr>
            <a:picLocks noChangeAspect="1"/>
          </p:cNvPicPr>
          <p:nvPr/>
        </p:nvPicPr>
        <p:blipFill>
          <a:blip r:embed="rId3"/>
          <a:stretch>
            <a:fillRect/>
          </a:stretch>
        </p:blipFill>
        <p:spPr>
          <a:xfrm>
            <a:off x="4463143" y="3048000"/>
            <a:ext cx="3265714" cy="1828800"/>
          </a:xfrm>
          <a:prstGeom prst="rect">
            <a:avLst/>
          </a:prstGeom>
          <a:ln>
            <a:solidFill>
              <a:schemeClr val="tx1"/>
            </a:solidFill>
          </a:ln>
        </p:spPr>
      </p:pic>
    </p:spTree>
    <p:extLst>
      <p:ext uri="{BB962C8B-B14F-4D97-AF65-F5344CB8AC3E}">
        <p14:creationId xmlns:p14="http://schemas.microsoft.com/office/powerpoint/2010/main" val="348537037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430"/>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18597</TotalTime>
  <Words>2470</Words>
  <Application>Microsoft Office PowerPoint</Application>
  <PresentationFormat>Widescreen</PresentationFormat>
  <Paragraphs>244</Paragraphs>
  <Slides>47</Slides>
  <Notes>5</Notes>
  <HiddenSlides>0</HiddenSlides>
  <MMClips>0</MMClip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1_Azure</vt:lpstr>
      <vt:lpstr>2_Azure</vt:lpstr>
      <vt:lpstr>Office Theme</vt:lpstr>
      <vt:lpstr>PowerPoint Presentation</vt:lpstr>
      <vt:lpstr>ANNIHILATION VS. ETERNAL CONSCIOUS TORMENT</vt:lpstr>
      <vt:lpstr>PowerPoint Presentation</vt:lpstr>
      <vt:lpstr>PowerPoint Presentation</vt:lpstr>
      <vt:lpstr>ANNIHILATION VS. ETERNAL CONSCIOUS TORMENT</vt:lpstr>
      <vt:lpstr>II. Anti-Annihilationist Texts</vt:lpstr>
      <vt:lpstr>PowerPoint Presentation</vt:lpstr>
      <vt:lpstr>PowerPoint Presentation</vt:lpstr>
      <vt:lpstr>PowerPoint Presentation</vt:lpstr>
      <vt:lpstr>Names for God in Genesis</vt:lpstr>
      <vt:lpstr>PowerPoint Presentation</vt:lpstr>
      <vt:lpstr>II. Anti-Annihilationist Texts</vt:lpstr>
      <vt:lpstr>PowerPoint Presentation</vt:lpstr>
      <vt:lpstr>PowerPoint Presentation</vt:lpstr>
      <vt:lpstr>PowerPoint Presentation</vt:lpstr>
      <vt:lpstr>PowerPoint Presentation</vt:lpstr>
      <vt:lpstr>PowerPoint Presentation</vt:lpstr>
      <vt:lpstr>II. Anti-Annihilationist Texts</vt:lpstr>
      <vt:lpstr>II. Anti-Annihilationist Texts</vt:lpstr>
      <vt:lpstr>II. Anti-Annihilationist Texts</vt:lpstr>
      <vt:lpstr>PowerPoint Presentation</vt:lpstr>
      <vt:lpstr>II. Anti-Annihilationist Texts</vt:lpstr>
      <vt:lpstr>Dr. Alan W. Gomes (Summer 1991). “Evangelicals and the Annihilation of Hell” (Part 2). In the Christian Research Journal. Page 11.</vt:lpstr>
      <vt:lpstr>II. Anti-Annihilationist Texts</vt:lpstr>
      <vt:lpstr>II. Anti-Annihilationist Texts</vt:lpstr>
      <vt:lpstr>PowerPoint Presentation</vt:lpstr>
      <vt:lpstr>PowerPoint Presentation</vt:lpstr>
      <vt:lpstr>PowerPoint Presentation</vt:lpstr>
      <vt:lpstr>II. Anti-Annihilationist Texts</vt:lpstr>
      <vt:lpstr>PowerPoint Presentation</vt:lpstr>
      <vt:lpstr>II. Anti-Annihilationist 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ANNIHILATION VS. ETERNAL CONSCIOUS TORMENT</vt:lpstr>
      <vt:lpstr>ANNIHILATION VS. ETERNAL CONSCIOUS TORMENT</vt:lpstr>
      <vt:lpstr>ANNIHILATION VS. ETERNAL CONSCIOUS TORMENT</vt:lpstr>
      <vt:lpstr>ANNIHILATION VS. ETERNAL CONSCIOUS TORMENT</vt:lpstr>
      <vt:lpstr>ANNIHILATION VS. ETERNAL CONSCIOUS TORMENT</vt:lpstr>
      <vt:lpstr>PowerPoint Presentation</vt:lpstr>
      <vt:lpstr>ANNIHILATION VS. ETERNAL CONSCIOUS TORMENT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 vs Annihilation - 002</dc:title>
  <dc:subject>ECT vs Annihilation</dc:subject>
  <dc:creator>A. Woods</dc:creator>
  <dc:description>Modified by Jim McGowan</dc:description>
  <cp:lastModifiedBy>awoods@slbc.org</cp:lastModifiedBy>
  <cp:revision>2306</cp:revision>
  <cp:lastPrinted>2025-09-19T13:00:48Z</cp:lastPrinted>
  <dcterms:created xsi:type="dcterms:W3CDTF">2009-03-17T12:21:13Z</dcterms:created>
  <dcterms:modified xsi:type="dcterms:W3CDTF">2026-01-03T15:16:28Z</dcterms:modified>
</cp:coreProperties>
</file>