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0"/>
  </p:notesMasterIdLst>
  <p:handoutMasterIdLst>
    <p:handoutMasterId r:id="rId91"/>
  </p:handoutMasterIdLst>
  <p:sldIdLst>
    <p:sldId id="7044" r:id="rId2"/>
    <p:sldId id="7045" r:id="rId3"/>
    <p:sldId id="7046" r:id="rId4"/>
    <p:sldId id="7047" r:id="rId5"/>
    <p:sldId id="6838" r:id="rId6"/>
    <p:sldId id="6999" r:id="rId7"/>
    <p:sldId id="7000" r:id="rId8"/>
    <p:sldId id="7048" r:id="rId9"/>
    <p:sldId id="7049" r:id="rId10"/>
    <p:sldId id="7050" r:id="rId11"/>
    <p:sldId id="7051" r:id="rId12"/>
    <p:sldId id="7052" r:id="rId13"/>
    <p:sldId id="7053" r:id="rId14"/>
    <p:sldId id="7054" r:id="rId15"/>
    <p:sldId id="7056" r:id="rId16"/>
    <p:sldId id="7055" r:id="rId17"/>
    <p:sldId id="7024" r:id="rId18"/>
    <p:sldId id="7065" r:id="rId19"/>
    <p:sldId id="2248" r:id="rId20"/>
    <p:sldId id="6644" r:id="rId21"/>
    <p:sldId id="2251" r:id="rId22"/>
    <p:sldId id="7066" r:id="rId23"/>
    <p:sldId id="7067" r:id="rId24"/>
    <p:sldId id="7068" r:id="rId25"/>
    <p:sldId id="7069" r:id="rId26"/>
    <p:sldId id="7021" r:id="rId27"/>
    <p:sldId id="6935" r:id="rId28"/>
    <p:sldId id="6944" r:id="rId29"/>
    <p:sldId id="7025" r:id="rId30"/>
    <p:sldId id="7083" r:id="rId31"/>
    <p:sldId id="6787" r:id="rId32"/>
    <p:sldId id="6334" r:id="rId33"/>
    <p:sldId id="4188" r:id="rId34"/>
    <p:sldId id="7022" r:id="rId35"/>
    <p:sldId id="7070" r:id="rId36"/>
    <p:sldId id="7071" r:id="rId37"/>
    <p:sldId id="7072" r:id="rId38"/>
    <p:sldId id="7026" r:id="rId39"/>
    <p:sldId id="7073" r:id="rId40"/>
    <p:sldId id="7027" r:id="rId41"/>
    <p:sldId id="7074" r:id="rId42"/>
    <p:sldId id="7028" r:id="rId43"/>
    <p:sldId id="7075" r:id="rId44"/>
    <p:sldId id="7076" r:id="rId45"/>
    <p:sldId id="7077" r:id="rId46"/>
    <p:sldId id="7078" r:id="rId47"/>
    <p:sldId id="7079" r:id="rId48"/>
    <p:sldId id="7031" r:id="rId49"/>
    <p:sldId id="7029" r:id="rId50"/>
    <p:sldId id="7080" r:id="rId51"/>
    <p:sldId id="7032" r:id="rId52"/>
    <p:sldId id="7030" r:id="rId53"/>
    <p:sldId id="7081" r:id="rId54"/>
    <p:sldId id="6986" r:id="rId55"/>
    <p:sldId id="7082" r:id="rId56"/>
    <p:sldId id="7084" r:id="rId57"/>
    <p:sldId id="7085" r:id="rId58"/>
    <p:sldId id="6402" r:id="rId59"/>
    <p:sldId id="7035" r:id="rId60"/>
    <p:sldId id="7086" r:id="rId61"/>
    <p:sldId id="7087" r:id="rId62"/>
    <p:sldId id="7036" r:id="rId63"/>
    <p:sldId id="7033" r:id="rId64"/>
    <p:sldId id="7037" r:id="rId65"/>
    <p:sldId id="7038" r:id="rId66"/>
    <p:sldId id="7088" r:id="rId67"/>
    <p:sldId id="7034" r:id="rId68"/>
    <p:sldId id="6980" r:id="rId69"/>
    <p:sldId id="7040" r:id="rId70"/>
    <p:sldId id="7041" r:id="rId71"/>
    <p:sldId id="7089" r:id="rId72"/>
    <p:sldId id="7090" r:id="rId73"/>
    <p:sldId id="7091" r:id="rId74"/>
    <p:sldId id="7092" r:id="rId75"/>
    <p:sldId id="7043" r:id="rId76"/>
    <p:sldId id="7039" r:id="rId77"/>
    <p:sldId id="7093" r:id="rId78"/>
    <p:sldId id="7094" r:id="rId79"/>
    <p:sldId id="7095" r:id="rId80"/>
    <p:sldId id="7096" r:id="rId81"/>
    <p:sldId id="7097" r:id="rId82"/>
    <p:sldId id="7098" r:id="rId83"/>
    <p:sldId id="7099" r:id="rId84"/>
    <p:sldId id="7100" r:id="rId85"/>
    <p:sldId id="2033" r:id="rId86"/>
    <p:sldId id="7101" r:id="rId87"/>
    <p:sldId id="7102" r:id="rId88"/>
    <p:sldId id="6956" r:id="rId89"/>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CC"/>
    <a:srgbClr val="000066"/>
    <a:srgbClr val="FFCCFF"/>
    <a:srgbClr val="0000FF"/>
    <a:srgbClr val="FFFF99"/>
    <a:srgbClr val="0099FF"/>
    <a:srgbClr val="FFFF00"/>
    <a:srgbClr val="A50021"/>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F90B03-6704-424E-B241-CFAEF1734A86}" v="7" dt="2020-12-20T18:24:58.769"/>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42" autoAdjust="0"/>
    <p:restoredTop sz="96778" autoAdjust="0"/>
  </p:normalViewPr>
  <p:slideViewPr>
    <p:cSldViewPr>
      <p:cViewPr varScale="1">
        <p:scale>
          <a:sx n="118" d="100"/>
          <a:sy n="118" d="100"/>
        </p:scale>
        <p:origin x="112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282"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9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021 - 5v3-32 </a:t>
            </a:r>
          </a:p>
          <a:p>
            <a:pPr>
              <a:defRPr/>
            </a:pPr>
            <a:r>
              <a:rPr lang="en-US" sz="1600" dirty="0"/>
              <a:t>01-10-2021</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12/29/2025</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CO"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25</a:t>
            </a:fld>
            <a:endParaRPr lang="en-US" altLang="en-US" dirty="0"/>
          </a:p>
        </p:txBody>
      </p:sp>
    </p:spTree>
    <p:extLst>
      <p:ext uri="{BB962C8B-B14F-4D97-AF65-F5344CB8AC3E}">
        <p14:creationId xmlns:p14="http://schemas.microsoft.com/office/powerpoint/2010/main" val="3963904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CO" dirty="0"/>
          </a:p>
        </p:txBody>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Dr. Andy Woods</a:t>
            </a:r>
          </a:p>
        </p:txBody>
      </p:sp>
      <p:sp>
        <p:nvSpPr>
          <p:cNvPr id="5" name="Date Placeholder 4"/>
          <p:cNvSpPr>
            <a:spLocks noGrp="1"/>
          </p:cNvSpPr>
          <p:nvPr>
            <p:ph type="dt" idx="11"/>
          </p:nvPr>
        </p:nvSpPr>
        <p:spPr/>
        <p:txBody>
          <a:bodyPr/>
          <a:lstStyle/>
          <a:p>
            <a:pPr>
              <a:defRPr/>
            </a:pPr>
            <a:r>
              <a:rPr lang="en-US" dirty="0"/>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37</a:t>
            </a:fld>
            <a:endParaRPr lang="en-US" altLang="en-US" dirty="0"/>
          </a:p>
        </p:txBody>
      </p:sp>
    </p:spTree>
    <p:extLst>
      <p:ext uri="{BB962C8B-B14F-4D97-AF65-F5344CB8AC3E}">
        <p14:creationId xmlns:p14="http://schemas.microsoft.com/office/powerpoint/2010/main" val="122871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CO"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61</a:t>
            </a:fld>
            <a:endParaRPr lang="en-US" altLang="en-US" dirty="0"/>
          </a:p>
        </p:txBody>
      </p:sp>
    </p:spTree>
    <p:extLst>
      <p:ext uri="{BB962C8B-B14F-4D97-AF65-F5344CB8AC3E}">
        <p14:creationId xmlns:p14="http://schemas.microsoft.com/office/powerpoint/2010/main" val="2314174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CO"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73</a:t>
            </a:fld>
            <a:endParaRPr lang="en-US" altLang="en-US" dirty="0"/>
          </a:p>
        </p:txBody>
      </p:sp>
    </p:spTree>
    <p:extLst>
      <p:ext uri="{BB962C8B-B14F-4D97-AF65-F5344CB8AC3E}">
        <p14:creationId xmlns:p14="http://schemas.microsoft.com/office/powerpoint/2010/main" val="4194060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CO"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74</a:t>
            </a:fld>
            <a:endParaRPr lang="en-US" altLang="en-US" dirty="0"/>
          </a:p>
        </p:txBody>
      </p:sp>
    </p:spTree>
    <p:extLst>
      <p:ext uri="{BB962C8B-B14F-4D97-AF65-F5344CB8AC3E}">
        <p14:creationId xmlns:p14="http://schemas.microsoft.com/office/powerpoint/2010/main" val="2824665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CO"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80</a:t>
            </a:fld>
            <a:endParaRPr lang="en-US" altLang="en-US" dirty="0"/>
          </a:p>
        </p:txBody>
      </p:sp>
    </p:spTree>
    <p:extLst>
      <p:ext uri="{BB962C8B-B14F-4D97-AF65-F5344CB8AC3E}">
        <p14:creationId xmlns:p14="http://schemas.microsoft.com/office/powerpoint/2010/main" val="1830571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CO"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82</a:t>
            </a:fld>
            <a:endParaRPr lang="en-US" altLang="en-US" dirty="0"/>
          </a:p>
        </p:txBody>
      </p:sp>
    </p:spTree>
    <p:extLst>
      <p:ext uri="{BB962C8B-B14F-4D97-AF65-F5344CB8AC3E}">
        <p14:creationId xmlns:p14="http://schemas.microsoft.com/office/powerpoint/2010/main" val="2364895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CO" dirty="0"/>
          </a:p>
        </p:txBody>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dirty="0"/>
              <a:t>Dr. Andy Woods</a:t>
            </a:r>
          </a:p>
        </p:txBody>
      </p:sp>
      <p:sp>
        <p:nvSpPr>
          <p:cNvPr id="5" name="Date Placeholder 4"/>
          <p:cNvSpPr>
            <a:spLocks noGrp="1"/>
          </p:cNvSpPr>
          <p:nvPr>
            <p:ph type="dt" idx="1"/>
          </p:nvPr>
        </p:nvSpPr>
        <p:spPr/>
        <p:txBody>
          <a:bodyPr/>
          <a:lstStyle/>
          <a:p>
            <a:pPr>
              <a:defRPr/>
            </a:pPr>
            <a:r>
              <a:rPr lang="en-US" dirty="0"/>
              <a:t>9/11/2016</a:t>
            </a:r>
          </a:p>
        </p:txBody>
      </p:sp>
      <p:sp>
        <p:nvSpPr>
          <p:cNvPr id="6" name="Footer Placeholder 5"/>
          <p:cNvSpPr>
            <a:spLocks noGrp="1"/>
          </p:cNvSpPr>
          <p:nvPr>
            <p:ph type="ftr" sz="quarter" idx="4"/>
          </p:nvPr>
        </p:nvSpPr>
        <p:spPr/>
        <p:txBody>
          <a:bodyPr/>
          <a:lstStyle/>
          <a:p>
            <a:pPr>
              <a:defRPr/>
            </a:pPr>
            <a:r>
              <a:rPr lang="en-US" dirty="0"/>
              <a:t>Sugar Land Bible Church</a:t>
            </a:r>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88</a:t>
            </a:fld>
            <a:endParaRPr lang="en-US" altLang="en-US" dirty="0"/>
          </a:p>
        </p:txBody>
      </p:sp>
    </p:spTree>
    <p:extLst>
      <p:ext uri="{BB962C8B-B14F-4D97-AF65-F5344CB8AC3E}">
        <p14:creationId xmlns:p14="http://schemas.microsoft.com/office/powerpoint/2010/main" val="3935855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dirty="0"/>
          </a:p>
        </p:txBody>
      </p:sp>
      <p:sp>
        <p:nvSpPr>
          <p:cNvPr id="5" name="Rectangle 36"/>
          <p:cNvSpPr>
            <a:spLocks noGrp="1" noChangeArrowheads="1"/>
          </p:cNvSpPr>
          <p:nvPr>
            <p:ph type="ftr" sz="quarter" idx="11"/>
          </p:nvPr>
        </p:nvSpPr>
        <p:spPr/>
        <p:txBody>
          <a:bodyPr/>
          <a:lstStyle>
            <a:lvl1pPr>
              <a:defRPr/>
            </a:lvl1pPr>
          </a:lstStyle>
          <a:p>
            <a:pPr>
              <a:defRPr/>
            </a:pPr>
            <a:endParaRPr lang="en-US" dirty="0"/>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dirty="0"/>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dirty="0"/>
          </a:p>
        </p:txBody>
      </p:sp>
      <p:sp>
        <p:nvSpPr>
          <p:cNvPr id="3" name="Rectangle 36"/>
          <p:cNvSpPr>
            <a:spLocks noGrp="1" noChangeArrowheads="1"/>
          </p:cNvSpPr>
          <p:nvPr>
            <p:ph type="ftr" sz="quarter" idx="11"/>
          </p:nvPr>
        </p:nvSpPr>
        <p:spPr/>
        <p:txBody>
          <a:bodyPr/>
          <a:lstStyle>
            <a:lvl1pPr>
              <a:defRPr/>
            </a:lvl1pPr>
          </a:lstStyle>
          <a:p>
            <a:pPr>
              <a:defRPr/>
            </a:pPr>
            <a:endParaRPr lang="en-US" dirty="0"/>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dirty="0"/>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4"/>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dirty="0"/>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dirty="0"/>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F434306A-9547-419F-A264-AAB67C05F398}" type="slidenum">
              <a:rPr lang="en-US" altLang="en-US"/>
              <a:pPr/>
              <a:t>‹#›</a:t>
            </a:fld>
            <a:endParaRPr lang="en-US" altLang="en-US" dirty="0"/>
          </a:p>
        </p:txBody>
      </p:sp>
    </p:spTree>
    <p:extLst>
      <p:ext uri="{BB962C8B-B14F-4D97-AF65-F5344CB8AC3E}">
        <p14:creationId xmlns:p14="http://schemas.microsoft.com/office/powerpoint/2010/main" val="295793296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dirty="0"/>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5CE48815-785C-4F68-A4CA-A245BF4D9914}" type="slidenum">
              <a:rPr lang="en-US" altLang="en-US"/>
              <a:pPr>
                <a:defRPr/>
              </a:pPr>
              <a:t>‹#›</a:t>
            </a:fld>
            <a:endParaRPr lang="en-US" altLang="en-US" dirty="0"/>
          </a:p>
        </p:txBody>
      </p:sp>
    </p:spTree>
    <p:extLst>
      <p:ext uri="{BB962C8B-B14F-4D97-AF65-F5344CB8AC3E}">
        <p14:creationId xmlns:p14="http://schemas.microsoft.com/office/powerpoint/2010/main" val="3670216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19"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NULL"/><Relationship Id="rId11" Type="http://schemas.openxmlformats.org/officeDocument/2006/relationships/image" Target="../media/image29.png"/><Relationship Id="rId5" Type="http://schemas.openxmlformats.org/officeDocument/2006/relationships/customXml" Target="../ink/ink2.xml"/><Relationship Id="rId10" Type="http://schemas.openxmlformats.org/officeDocument/2006/relationships/image" Target="../media/image28.jpeg"/><Relationship Id="rId4" Type="http://schemas.openxmlformats.org/officeDocument/2006/relationships/image" Target="NULL"/><Relationship Id="rId9" Type="http://schemas.openxmlformats.org/officeDocument/2006/relationships/image" Target="../media/image27.jpeg"/></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38.png"/></Relationships>
</file>

<file path=ppt/slides/_rels/slide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39.png"/></Relationships>
</file>

<file path=ppt/slides/_rels/slide7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39.png"/></Relationships>
</file>

<file path=ppt/slides/_rels/slide7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45.png"/></Relationships>
</file>

<file path=ppt/slides/_rels/slide8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46.png"/></Relationships>
</file>

<file path=ppt/slides/_rels/slide8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png"/><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E1458CD8-D940-42DA-B266-2FCD81C4F388}"/>
              </a:ext>
            </a:extLst>
          </p:cNvPr>
          <p:cNvSpPr txBox="1">
            <a:spLocks noChangeArrowheads="1"/>
          </p:cNvSpPr>
          <p:nvPr/>
        </p:nvSpPr>
        <p:spPr bwMode="auto">
          <a:xfrm>
            <a:off x="0" y="228600"/>
            <a:ext cx="914400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spcBef>
                <a:spcPts val="0"/>
              </a:spcBef>
              <a:buFont typeface="Wingdings" panose="05000000000000000000" pitchFamily="2" charset="2"/>
              <a:buNone/>
            </a:pPr>
            <a:r>
              <a:rPr lang="es-CO" altLang="en-US" sz="3600" dirty="0">
                <a:solidFill>
                  <a:schemeClr val="tx2"/>
                </a:solidFill>
                <a:effectLst>
                  <a:outerShdw blurRad="38100" dist="38100" dir="2700000" algn="tl">
                    <a:srgbClr val="000000">
                      <a:alpha val="43137"/>
                    </a:srgbClr>
                  </a:outerShdw>
                </a:effectLst>
                <a:ea typeface="+mj-ea"/>
                <a:cs typeface="+mj-cs"/>
              </a:rPr>
              <a:t>Génesis 4</a:t>
            </a:r>
          </a:p>
          <a:p>
            <a:pPr marL="0" indent="0" algn="ctr" eaLnBrk="1" hangingPunct="1">
              <a:spcBef>
                <a:spcPts val="0"/>
              </a:spcBef>
              <a:buFont typeface="Wingdings" panose="05000000000000000000" pitchFamily="2" charset="2"/>
              <a:buNone/>
            </a:pPr>
            <a:r>
              <a:rPr lang="es-CO" altLang="en-US" sz="3600" dirty="0">
                <a:solidFill>
                  <a:schemeClr val="tx2"/>
                </a:solidFill>
                <a:effectLst>
                  <a:outerShdw blurRad="38100" dist="38100" dir="2700000" algn="tl">
                    <a:srgbClr val="000000">
                      <a:alpha val="43137"/>
                    </a:srgbClr>
                  </a:outerShdw>
                </a:effectLst>
                <a:ea typeface="+mj-ea"/>
                <a:cs typeface="+mj-cs"/>
              </a:rPr>
              <a:t>El Primer Asesinato y la Continuación de la Promesa Mesiánica </a:t>
            </a:r>
          </a:p>
        </p:txBody>
      </p:sp>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7800" y="1950312"/>
            <a:ext cx="6176963" cy="3474542"/>
          </a:xfrm>
          <a:prstGeom prst="rect">
            <a:avLst/>
          </a:prstGeom>
        </p:spPr>
      </p:pic>
      <p:sp>
        <p:nvSpPr>
          <p:cNvPr id="8" name="Subtitle 2">
            <a:extLst>
              <a:ext uri="{FF2B5EF4-FFF2-40B4-BE49-F238E27FC236}">
                <a16:creationId xmlns:a16="http://schemas.microsoft.com/office/drawing/2014/main" id="{2133A89A-43F1-98A3-1B2F-799DC9E35CE5}"/>
              </a:ext>
            </a:extLst>
          </p:cNvPr>
          <p:cNvSpPr txBox="1">
            <a:spLocks/>
          </p:cNvSpPr>
          <p:nvPr/>
        </p:nvSpPr>
        <p:spPr bwMode="auto">
          <a:xfrm>
            <a:off x="995362" y="5424854"/>
            <a:ext cx="7153275"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rPr>
              <a:t>Dr. Andy Woods</a:t>
            </a:r>
          </a:p>
          <a:p>
            <a:pPr marL="0" indent="0" algn="ctr" eaLnBrk="1" hangingPunct="1">
              <a:buClr>
                <a:srgbClr val="00FFFF"/>
              </a:buClr>
              <a:buFont typeface="Wingdings" panose="05000000000000000000" pitchFamily="2" charset="2"/>
              <a:buNone/>
              <a:defRPr/>
            </a:pPr>
            <a:r>
              <a:rPr lang="en-US" altLang="en-US" sz="2000" dirty="0">
                <a:effectLst>
                  <a:outerShdw blurRad="38100" dist="38100" dir="2700000" algn="tl">
                    <a:srgbClr val="000000">
                      <a:alpha val="43137"/>
                    </a:srgbClr>
                  </a:outerShdw>
                </a:effectLst>
                <a:latin typeface="Calibri" panose="020F0502020204030204" pitchFamily="34" charset="0"/>
              </a:rPr>
              <a:t>Pastor Principal – Sugar Land Bible Church</a:t>
            </a:r>
          </a:p>
          <a:p>
            <a:pPr marL="0" indent="0" algn="ctr" eaLnBrk="1" hangingPunct="1">
              <a:buClr>
                <a:srgbClr val="00FFFF"/>
              </a:buClr>
              <a:buFont typeface="Wingdings" panose="05000000000000000000" pitchFamily="2" charset="2"/>
              <a:buNone/>
              <a:defRPr/>
            </a:pPr>
            <a:r>
              <a:rPr lang="en-US" altLang="en-US" sz="2000" dirty="0">
                <a:effectLst>
                  <a:outerShdw blurRad="38100" dist="38100" dir="2700000" algn="tl">
                    <a:srgbClr val="000000">
                      <a:alpha val="43137"/>
                    </a:srgbClr>
                  </a:outerShdw>
                </a:effectLst>
                <a:latin typeface="Calibri" panose="020F0502020204030204" pitchFamily="34" charset="0"/>
              </a:rPr>
              <a:t>Presidente – Seminario Teológico Chafer</a:t>
            </a:r>
          </a:p>
        </p:txBody>
      </p:sp>
      <p:sp>
        <p:nvSpPr>
          <p:cNvPr id="2" name="TextBox 1">
            <a:extLst>
              <a:ext uri="{FF2B5EF4-FFF2-40B4-BE49-F238E27FC236}">
                <a16:creationId xmlns:a16="http://schemas.microsoft.com/office/drawing/2014/main" id="{C42AF8FB-BF49-8C5B-5CDF-C0CE53780664}"/>
              </a:ext>
            </a:extLst>
          </p:cNvPr>
          <p:cNvSpPr txBox="1"/>
          <p:nvPr/>
        </p:nvSpPr>
        <p:spPr>
          <a:xfrm>
            <a:off x="1349001" y="4953000"/>
            <a:ext cx="6445995" cy="400110"/>
          </a:xfrm>
          <a:prstGeom prst="rect">
            <a:avLst/>
          </a:prstGeom>
          <a:noFill/>
        </p:spPr>
        <p:txBody>
          <a:bodyPr wrap="none" rtlCol="0">
            <a:spAutoFit/>
          </a:bodyPr>
          <a:lstStyle/>
          <a:p>
            <a:r>
              <a:rPr lang="en-US" sz="2000" dirty="0">
                <a:solidFill>
                  <a:schemeClr val="tx1">
                    <a:lumMod val="75000"/>
                  </a:schemeClr>
                </a:solidFill>
                <a:latin typeface="Century Gothic" panose="020B0502020202020204" pitchFamily="34" charset="0"/>
              </a:rPr>
              <a:t>el libro de los orígenes         |   por  dr. andy woods</a:t>
            </a:r>
            <a:endParaRPr lang="es-CO" sz="2000" dirty="0">
              <a:solidFill>
                <a:schemeClr val="tx1">
                  <a:lumMod val="75000"/>
                </a:schemeClr>
              </a:solidFill>
              <a:latin typeface="Century Gothic" panose="020B0502020202020204" pitchFamily="34" charset="0"/>
            </a:endParaRPr>
          </a:p>
        </p:txBody>
      </p:sp>
      <p:sp>
        <p:nvSpPr>
          <p:cNvPr id="3" name="Flowchart: Data 2">
            <a:extLst>
              <a:ext uri="{FF2B5EF4-FFF2-40B4-BE49-F238E27FC236}">
                <a16:creationId xmlns:a16="http://schemas.microsoft.com/office/drawing/2014/main" id="{5BB26294-E3FF-1C77-7B4C-3A0CDE113BBF}"/>
              </a:ext>
            </a:extLst>
          </p:cNvPr>
          <p:cNvSpPr/>
          <p:nvPr/>
        </p:nvSpPr>
        <p:spPr bwMode="auto">
          <a:xfrm rot="1831805">
            <a:off x="2575285" y="2828099"/>
            <a:ext cx="144962" cy="278487"/>
          </a:xfrm>
          <a:prstGeom prst="flowChartInputOutput">
            <a:avLst/>
          </a:prstGeom>
          <a:solidFill>
            <a:schemeClr val="tx1">
              <a:lumMod val="85000"/>
            </a:schemeClr>
          </a:solidFill>
          <a:ln w="9525" cap="flat" cmpd="sng" algn="ctr">
            <a:solidFill>
              <a:schemeClr val="tx1">
                <a:lumMod val="8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5980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61682" y="1371600"/>
            <a:ext cx="5634318" cy="4114800"/>
          </a:xfrm>
        </p:spPr>
        <p:txBody>
          <a:bodyPr/>
          <a:lstStyle/>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Jared (5:18-20)</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Enoc (5:21-24)</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Matusalén (5:25-27)</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Lamec (5:28-31)</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Noé (5:32)</a:t>
            </a:r>
          </a:p>
        </p:txBody>
      </p:sp>
      <p:sp>
        <p:nvSpPr>
          <p:cNvPr id="7" name="Rectangle 2">
            <a:extLst>
              <a:ext uri="{FF2B5EF4-FFF2-40B4-BE49-F238E27FC236}">
                <a16:creationId xmlns:a16="http://schemas.microsoft.com/office/drawing/2014/main" id="{53E114FC-38B5-4306-BB67-291F2818A04A}"/>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Génesis 5 Esquema</a:t>
            </a:r>
          </a:p>
        </p:txBody>
      </p:sp>
      <p:pic>
        <p:nvPicPr>
          <p:cNvPr id="2" name="Picture 1">
            <a:extLst>
              <a:ext uri="{FF2B5EF4-FFF2-40B4-BE49-F238E27FC236}">
                <a16:creationId xmlns:a16="http://schemas.microsoft.com/office/drawing/2014/main" id="{46E54E42-A230-2D34-5630-49AF3F214282}"/>
              </a:ext>
            </a:extLst>
          </p:cNvPr>
          <p:cNvPicPr>
            <a:picLocks noChangeAspect="1"/>
          </p:cNvPicPr>
          <p:nvPr/>
        </p:nvPicPr>
        <p:blipFill>
          <a:blip r:embed="rId2"/>
          <a:stretch>
            <a:fillRect/>
          </a:stretch>
        </p:blipFill>
        <p:spPr>
          <a:xfrm>
            <a:off x="5105400" y="2106718"/>
            <a:ext cx="3699005" cy="2644563"/>
          </a:xfrm>
          <a:prstGeom prst="rect">
            <a:avLst/>
          </a:prstGeom>
        </p:spPr>
      </p:pic>
    </p:spTree>
    <p:extLst>
      <p:ext uri="{BB962C8B-B14F-4D97-AF65-F5344CB8AC3E}">
        <p14:creationId xmlns:p14="http://schemas.microsoft.com/office/powerpoint/2010/main" val="1206870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57200" y="1371600"/>
            <a:ext cx="5791200" cy="4953000"/>
          </a:xfrm>
        </p:spPr>
        <p:txBody>
          <a:bodyPr/>
          <a:lstStyle/>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Introducción (5:1-2)</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Adán (5:3-5)</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Set (5:6-8)</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Enós (5:9-11)</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Cainán (5:12-14)</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Mahalaleel (5:15-17)</a:t>
            </a:r>
          </a:p>
        </p:txBody>
      </p:sp>
      <p:sp>
        <p:nvSpPr>
          <p:cNvPr id="2" name="Rectangle 2">
            <a:extLst>
              <a:ext uri="{FF2B5EF4-FFF2-40B4-BE49-F238E27FC236}">
                <a16:creationId xmlns:a16="http://schemas.microsoft.com/office/drawing/2014/main" id="{AE1A8A37-15F6-7ABD-3FB0-E3D9FC04A2EB}"/>
              </a:ext>
            </a:extLst>
          </p:cNvPr>
          <p:cNvSpPr txBox="1">
            <a:spLocks noChangeArrowheads="1"/>
          </p:cNvSpPr>
          <p:nvPr/>
        </p:nvSpPr>
        <p:spPr bwMode="auto">
          <a:xfrm>
            <a:off x="2552700" y="533400"/>
            <a:ext cx="403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Génesis 5 Esquema</a:t>
            </a:r>
          </a:p>
        </p:txBody>
      </p:sp>
      <p:pic>
        <p:nvPicPr>
          <p:cNvPr id="3" name="Picture 2">
            <a:extLst>
              <a:ext uri="{FF2B5EF4-FFF2-40B4-BE49-F238E27FC236}">
                <a16:creationId xmlns:a16="http://schemas.microsoft.com/office/drawing/2014/main" id="{452C5F7B-8292-9632-06BC-D596AEA396CE}"/>
              </a:ext>
            </a:extLst>
          </p:cNvPr>
          <p:cNvPicPr>
            <a:picLocks noChangeAspect="1"/>
          </p:cNvPicPr>
          <p:nvPr/>
        </p:nvPicPr>
        <p:blipFill>
          <a:blip r:embed="rId2"/>
          <a:stretch>
            <a:fillRect/>
          </a:stretch>
        </p:blipFill>
        <p:spPr>
          <a:xfrm>
            <a:off x="5219694" y="2438400"/>
            <a:ext cx="3486153" cy="2492387"/>
          </a:xfrm>
          <a:prstGeom prst="rect">
            <a:avLst/>
          </a:prstGeom>
        </p:spPr>
      </p:pic>
    </p:spTree>
    <p:extLst>
      <p:ext uri="{BB962C8B-B14F-4D97-AF65-F5344CB8AC3E}">
        <p14:creationId xmlns:p14="http://schemas.microsoft.com/office/powerpoint/2010/main" val="89690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B71B5-3BC7-8261-5F69-2C697B0FF24C}"/>
            </a:ext>
          </a:extLst>
        </p:cNvPr>
        <p:cNvGrpSpPr/>
        <p:nvPr/>
      </p:nvGrpSpPr>
      <p:grpSpPr>
        <a:xfrm>
          <a:off x="0" y="0"/>
          <a:ext cx="0" cy="0"/>
          <a:chOff x="0" y="0"/>
          <a:chExt cx="0" cy="0"/>
        </a:xfrm>
      </p:grpSpPr>
      <p:sp>
        <p:nvSpPr>
          <p:cNvPr id="124931" name="Rectangle 3">
            <a:extLst>
              <a:ext uri="{FF2B5EF4-FFF2-40B4-BE49-F238E27FC236}">
                <a16:creationId xmlns:a16="http://schemas.microsoft.com/office/drawing/2014/main" id="{AE9C577E-C660-2583-35CF-314869C3892F}"/>
              </a:ext>
            </a:extLst>
          </p:cNvPr>
          <p:cNvSpPr>
            <a:spLocks noGrp="1" noChangeArrowheads="1"/>
          </p:cNvSpPr>
          <p:nvPr>
            <p:ph type="body" idx="1"/>
          </p:nvPr>
        </p:nvSpPr>
        <p:spPr>
          <a:xfrm>
            <a:off x="457200" y="1371600"/>
            <a:ext cx="5791200" cy="5029200"/>
          </a:xfrm>
        </p:spPr>
        <p:txBody>
          <a:bodyPr/>
          <a:lstStyle/>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Introducción (5:1-2)</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Adán (5:3-5)</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Set (5:6-8)</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Enós (5:9-11)</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Cainán (5:12-14)</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Mahalaleel (5:15-17)</a:t>
            </a:r>
          </a:p>
        </p:txBody>
      </p:sp>
      <p:sp>
        <p:nvSpPr>
          <p:cNvPr id="8" name="Rectangle 2">
            <a:extLst>
              <a:ext uri="{FF2B5EF4-FFF2-40B4-BE49-F238E27FC236}">
                <a16:creationId xmlns:a16="http://schemas.microsoft.com/office/drawing/2014/main" id="{D2833BBB-9C7C-1BEA-3C09-DC993BCD0515}"/>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Génesis 5 Esquema</a:t>
            </a:r>
          </a:p>
        </p:txBody>
      </p:sp>
      <p:pic>
        <p:nvPicPr>
          <p:cNvPr id="4" name="Picture 3">
            <a:extLst>
              <a:ext uri="{FF2B5EF4-FFF2-40B4-BE49-F238E27FC236}">
                <a16:creationId xmlns:a16="http://schemas.microsoft.com/office/drawing/2014/main" id="{0C8216A2-E540-A81D-5923-753EEC2BCB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999588"/>
            <a:ext cx="4004278" cy="2858823"/>
          </a:xfrm>
          <a:prstGeom prst="rect">
            <a:avLst/>
          </a:prstGeom>
        </p:spPr>
      </p:pic>
    </p:spTree>
    <p:extLst>
      <p:ext uri="{BB962C8B-B14F-4D97-AF65-F5344CB8AC3E}">
        <p14:creationId xmlns:p14="http://schemas.microsoft.com/office/powerpoint/2010/main" val="765551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Patrón Séxtuple</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Génesis 5:3-5</a:t>
            </a:r>
            <a:endParaRPr lang="en-US" sz="3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24931" name="Rectangle 3"/>
          <p:cNvSpPr>
            <a:spLocks noGrp="1" noChangeArrowheads="1"/>
          </p:cNvSpPr>
          <p:nvPr>
            <p:ph type="body" idx="1"/>
          </p:nvPr>
        </p:nvSpPr>
        <p:spPr>
          <a:xfrm>
            <a:off x="838200" y="1626832"/>
            <a:ext cx="7661878" cy="4953000"/>
          </a:xfrm>
        </p:spPr>
        <p:txBody>
          <a:bodyPr/>
          <a:lstStyle/>
          <a:p>
            <a:pPr marL="457200" lvl="1" indent="-457200" eaLnBrk="1" hangingPunct="1">
              <a:spcBef>
                <a:spcPts val="0"/>
              </a:spcBef>
              <a:spcAft>
                <a:spcPts val="30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Nombre y significado: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Adán; Hombre</a:t>
            </a:r>
          </a:p>
          <a:p>
            <a:pPr marL="457200" lvl="1" indent="-457200" eaLnBrk="1" hangingPunct="1">
              <a:spcBef>
                <a:spcPts val="0"/>
              </a:spcBef>
              <a:spcAft>
                <a:spcPts val="3000"/>
              </a:spcAft>
              <a:buClr>
                <a:schemeClr val="tx2"/>
              </a:buClr>
              <a:buSzPct val="100000"/>
              <a:buFont typeface="Wingdings" pitchFamily="2" charset="2"/>
              <a:buAutoNum type="arabicPeriod"/>
              <a:defRPr/>
            </a:pPr>
            <a:r>
              <a:rPr lang="es-CO" dirty="0">
                <a:effectLst>
                  <a:outerShdw blurRad="38100" dist="38100" dir="2700000" algn="tl">
                    <a:srgbClr val="000000">
                      <a:alpha val="43137"/>
                    </a:srgbClr>
                  </a:outerShdw>
                </a:effectLst>
                <a:cs typeface="Calibri" panose="020F0502020204030204" pitchFamily="34" charset="0"/>
              </a:rPr>
              <a:t>Edad al nacer el hijo semilla</a:t>
            </a:r>
            <a:r>
              <a:rPr lang="en-US" dirty="0">
                <a:effectLst>
                  <a:outerShdw blurRad="38100" dist="38100" dir="2700000" algn="tl">
                    <a:srgbClr val="000000">
                      <a:alpha val="43137"/>
                    </a:srgbClr>
                  </a:outerShdw>
                </a:effectLst>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130 años</a:t>
            </a:r>
          </a:p>
          <a:p>
            <a:pPr marL="457200" lvl="1" indent="-457200" eaLnBrk="1" hangingPunct="1">
              <a:spcBef>
                <a:spcPts val="0"/>
              </a:spcBef>
              <a:spcAft>
                <a:spcPts val="3000"/>
              </a:spcAft>
              <a:buClr>
                <a:schemeClr val="tx2"/>
              </a:buClr>
              <a:buSzPct val="100000"/>
              <a:buFont typeface="Wingdings" pitchFamily="2" charset="2"/>
              <a:buAutoNum type="arabicPeriod"/>
              <a:defRPr/>
            </a:pPr>
            <a:r>
              <a:rPr lang="es-CO" dirty="0">
                <a:effectLst>
                  <a:outerShdw blurRad="38100" dist="38100" dir="2700000" algn="tl">
                    <a:srgbClr val="000000">
                      <a:alpha val="43137"/>
                    </a:srgbClr>
                  </a:outerShdw>
                </a:effectLst>
                <a:cs typeface="Calibri" panose="020F0502020204030204" pitchFamily="34" charset="0"/>
              </a:rPr>
              <a:t>Años adicionales de vida: </a:t>
            </a:r>
            <a:r>
              <a:rPr lang="es-CO" b="1" u="sng" dirty="0">
                <a:solidFill>
                  <a:srgbClr val="FFFFCC"/>
                </a:solidFill>
                <a:effectLst>
                  <a:outerShdw blurRad="38100" dist="38100" dir="2700000" algn="tl">
                    <a:srgbClr val="000000">
                      <a:alpha val="43137"/>
                    </a:srgbClr>
                  </a:outerShdw>
                </a:effectLst>
                <a:cs typeface="Calibri" panose="020F0502020204030204" pitchFamily="34" charset="0"/>
              </a:rPr>
              <a:t>800 años</a:t>
            </a:r>
          </a:p>
          <a:p>
            <a:pPr marL="457200" lvl="1" indent="-457200" eaLnBrk="1" hangingPunct="1">
              <a:spcBef>
                <a:spcPts val="0"/>
              </a:spcBef>
              <a:spcAft>
                <a:spcPts val="3000"/>
              </a:spcAft>
              <a:buClr>
                <a:schemeClr val="tx2"/>
              </a:buClr>
              <a:buSzPct val="100000"/>
              <a:buFont typeface="Wingdings" pitchFamily="2" charset="2"/>
              <a:buAutoNum type="arabicPeriod"/>
              <a:defRPr/>
            </a:pPr>
            <a:r>
              <a:rPr lang="es-CO" dirty="0">
                <a:effectLst>
                  <a:outerShdw blurRad="38100" dist="38100" dir="2700000" algn="tl">
                    <a:srgbClr val="000000">
                      <a:alpha val="43137"/>
                    </a:srgbClr>
                  </a:outerShdw>
                </a:effectLst>
                <a:cs typeface="Calibri" panose="020F0502020204030204" pitchFamily="34" charset="0"/>
              </a:rPr>
              <a:t>Engendró otros hijos e hijas: </a:t>
            </a:r>
            <a:r>
              <a:rPr lang="es-CO" b="1" u="sng" dirty="0">
                <a:solidFill>
                  <a:srgbClr val="FFFFCC"/>
                </a:solidFill>
                <a:effectLst>
                  <a:outerShdw blurRad="38100" dist="38100" dir="2700000" algn="tl">
                    <a:srgbClr val="000000">
                      <a:alpha val="43137"/>
                    </a:srgbClr>
                  </a:outerShdw>
                </a:effectLst>
                <a:cs typeface="Calibri" panose="020F0502020204030204" pitchFamily="34" charset="0"/>
              </a:rPr>
              <a:t>Sí</a:t>
            </a:r>
          </a:p>
          <a:p>
            <a:pPr marL="457200" lvl="1" indent="-457200" eaLnBrk="1" hangingPunct="1">
              <a:spcBef>
                <a:spcPts val="0"/>
              </a:spcBef>
              <a:spcAft>
                <a:spcPts val="3000"/>
              </a:spcAft>
              <a:buClr>
                <a:schemeClr val="tx2"/>
              </a:buClr>
              <a:buSzPct val="100000"/>
              <a:buFont typeface="Wingdings" pitchFamily="2" charset="2"/>
              <a:buAutoNum type="arabicPeriod"/>
              <a:defRPr/>
            </a:pPr>
            <a:r>
              <a:rPr lang="es-CO" dirty="0">
                <a:effectLst>
                  <a:outerShdw blurRad="38100" dist="38100" dir="2700000" algn="tl">
                    <a:srgbClr val="000000">
                      <a:alpha val="43137"/>
                    </a:srgbClr>
                  </a:outerShdw>
                </a:effectLst>
                <a:cs typeface="Calibri" panose="020F0502020204030204" pitchFamily="34" charset="0"/>
              </a:rPr>
              <a:t>Años totales de vida: </a:t>
            </a:r>
            <a:r>
              <a:rPr lang="es-CO" b="1" u="sng" dirty="0">
                <a:solidFill>
                  <a:srgbClr val="FFFFCC"/>
                </a:solidFill>
                <a:effectLst>
                  <a:outerShdw blurRad="38100" dist="38100" dir="2700000" algn="tl">
                    <a:srgbClr val="000000">
                      <a:alpha val="43137"/>
                    </a:srgbClr>
                  </a:outerShdw>
                </a:effectLst>
                <a:cs typeface="Calibri" panose="020F0502020204030204" pitchFamily="34" charset="0"/>
              </a:rPr>
              <a:t>930 años</a:t>
            </a:r>
          </a:p>
          <a:p>
            <a:pPr marL="457200" lvl="1" indent="-457200" eaLnBrk="1" hangingPunct="1">
              <a:spcBef>
                <a:spcPts val="0"/>
              </a:spcBef>
              <a:spcAft>
                <a:spcPts val="30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Muerte: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Sí</a:t>
            </a:r>
          </a:p>
        </p:txBody>
      </p:sp>
      <p:pic>
        <p:nvPicPr>
          <p:cNvPr id="3" name="Picture 2">
            <a:extLst>
              <a:ext uri="{FF2B5EF4-FFF2-40B4-BE49-F238E27FC236}">
                <a16:creationId xmlns:a16="http://schemas.microsoft.com/office/drawing/2014/main" id="{13B98F79-49FF-6170-4315-7A031A86C7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170789"/>
            <a:ext cx="1946878" cy="1389958"/>
          </a:xfrm>
          <a:prstGeom prst="rect">
            <a:avLst/>
          </a:prstGeom>
        </p:spPr>
      </p:pic>
    </p:spTree>
    <p:extLst>
      <p:ext uri="{BB962C8B-B14F-4D97-AF65-F5344CB8AC3E}">
        <p14:creationId xmlns:p14="http://schemas.microsoft.com/office/powerpoint/2010/main" val="2984313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381000" y="228601"/>
            <a:ext cx="7772400" cy="914400"/>
          </a:xfrm>
        </p:spPr>
        <p:txBody>
          <a:bodyPr/>
          <a:lstStyle/>
          <a:p>
            <a:pPr algn="ctr" eaLnBrk="1" hangingPunct="1"/>
            <a:r>
              <a:rPr lang="en-US" sz="3600" dirty="0">
                <a:effectLst>
                  <a:outerShdw blurRad="38100" dist="38100" dir="2700000" algn="tl">
                    <a:srgbClr val="000000">
                      <a:alpha val="43137"/>
                    </a:srgbClr>
                  </a:outerShdw>
                </a:effectLst>
              </a:rPr>
              <a:t>Repetición Séxtuple: Importancia</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(Gén 5)</a:t>
            </a:r>
          </a:p>
        </p:txBody>
      </p:sp>
      <p:sp>
        <p:nvSpPr>
          <p:cNvPr id="131075" name="Rectangle 3"/>
          <p:cNvSpPr>
            <a:spLocks noGrp="1" noChangeArrowheads="1"/>
          </p:cNvSpPr>
          <p:nvPr>
            <p:ph type="body" idx="1"/>
          </p:nvPr>
        </p:nvSpPr>
        <p:spPr>
          <a:xfrm>
            <a:off x="0" y="1386840"/>
            <a:ext cx="9144000" cy="408432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Los nombres significan historicidad (1 Crón. 21:1-4; Lucas 3:36-38; Heb. 11:4-7)</a:t>
            </a:r>
          </a:p>
          <a:p>
            <a:pPr marL="457200" lvl="2" indent="-457200" eaLnBrk="1" hangingPunct="1">
              <a:spcBef>
                <a:spcPts val="0"/>
              </a:spcBef>
              <a:spcAft>
                <a:spcPts val="3000"/>
              </a:spcAft>
              <a:buClr>
                <a:srgbClr val="CC66FF"/>
              </a:buClr>
              <a:buSzPct val="100000"/>
              <a:buFont typeface="+mj-lt"/>
              <a:buAutoNum type="alphaUcPeriod"/>
              <a:defRPr/>
            </a:pPr>
            <a:r>
              <a:rPr lang="es-CO" dirty="0">
                <a:effectLst>
                  <a:outerShdw blurRad="38100" dist="38100" dir="2700000" algn="tl">
                    <a:srgbClr val="000000">
                      <a:alpha val="43137"/>
                    </a:srgbClr>
                  </a:outerShdw>
                </a:effectLst>
              </a:rPr>
              <a:t>La edad del patriarca al nacimiento del hijo-semilla demuestra que no hay lagunas genealógicas.</a:t>
            </a:r>
          </a:p>
          <a:p>
            <a:pPr marL="457200" lvl="2" indent="-457200" eaLnBrk="1" hangingPunct="1">
              <a:spcBef>
                <a:spcPts val="0"/>
              </a:spcBef>
              <a:spcAft>
                <a:spcPts val="3000"/>
              </a:spcAft>
              <a:buClr>
                <a:srgbClr val="CC66FF"/>
              </a:buClr>
              <a:buSzPct val="100000"/>
              <a:buFont typeface="+mj-lt"/>
              <a:buAutoNum type="alphaUcPeriod"/>
              <a:defRPr/>
            </a:pPr>
            <a:r>
              <a:rPr lang="es-CO" dirty="0">
                <a:effectLst>
                  <a:outerShdw blurRad="38100" dist="38100" dir="2700000" algn="tl">
                    <a:srgbClr val="000000">
                      <a:alpha val="43137"/>
                    </a:srgbClr>
                  </a:outerShdw>
                </a:effectLst>
              </a:rPr>
              <a:t>La procreación de otros hijos e hijas explica la explosión de la población </a:t>
            </a:r>
            <a:r>
              <a:rPr lang="en-US" dirty="0">
                <a:effectLst>
                  <a:outerShdw blurRad="38100" dist="38100" dir="2700000" algn="tl">
                    <a:srgbClr val="000000">
                      <a:alpha val="43137"/>
                    </a:srgbClr>
                  </a:outerShdw>
                </a:effectLst>
              </a:rPr>
              <a:t>(Gén. 4:14, 17; 6:1)</a:t>
            </a:r>
          </a:p>
        </p:txBody>
      </p:sp>
      <p:pic>
        <p:nvPicPr>
          <p:cNvPr id="3" name="Picture 2">
            <a:extLst>
              <a:ext uri="{FF2B5EF4-FFF2-40B4-BE49-F238E27FC236}">
                <a16:creationId xmlns:a16="http://schemas.microsoft.com/office/drawing/2014/main" id="{7D909FEE-7979-F72C-DABB-30C93DA8CB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9238" y="76201"/>
            <a:ext cx="1494239" cy="1066800"/>
          </a:xfrm>
          <a:prstGeom prst="rect">
            <a:avLst/>
          </a:prstGeom>
        </p:spPr>
      </p:pic>
    </p:spTree>
    <p:extLst>
      <p:ext uri="{BB962C8B-B14F-4D97-AF65-F5344CB8AC3E}">
        <p14:creationId xmlns:p14="http://schemas.microsoft.com/office/powerpoint/2010/main" val="2704911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381000" y="238716"/>
            <a:ext cx="7772400" cy="914400"/>
          </a:xfrm>
        </p:spPr>
        <p:txBody>
          <a:bodyPr/>
          <a:lstStyle/>
          <a:p>
            <a:pPr algn="ctr" eaLnBrk="1" hangingPunct="1"/>
            <a:r>
              <a:rPr lang="en-US" sz="3600" dirty="0">
                <a:effectLst>
                  <a:outerShdw blurRad="38100" dist="38100" dir="2700000" algn="tl">
                    <a:srgbClr val="000000">
                      <a:alpha val="43137"/>
                    </a:srgbClr>
                  </a:outerShdw>
                </a:effectLst>
              </a:rPr>
              <a:t>Repetición Séxtuple: Importancia</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(Gén 5)</a:t>
            </a:r>
          </a:p>
        </p:txBody>
      </p:sp>
      <p:sp>
        <p:nvSpPr>
          <p:cNvPr id="131075" name="Rectangle 3"/>
          <p:cNvSpPr>
            <a:spLocks noGrp="1" noChangeArrowheads="1"/>
          </p:cNvSpPr>
          <p:nvPr>
            <p:ph type="body" idx="1"/>
          </p:nvPr>
        </p:nvSpPr>
        <p:spPr>
          <a:xfrm>
            <a:off x="0" y="1402080"/>
            <a:ext cx="9144000" cy="5379720"/>
          </a:xfrm>
        </p:spPr>
        <p:txBody>
          <a:bodyPr/>
          <a:lstStyle/>
          <a:p>
            <a:pPr marL="514350" lvl="2" indent="-514350" eaLnBrk="1" hangingPunct="1">
              <a:spcBef>
                <a:spcPts val="0"/>
              </a:spcBef>
              <a:spcAft>
                <a:spcPts val="3000"/>
              </a:spcAft>
              <a:buClr>
                <a:srgbClr val="CC66FF"/>
              </a:buClr>
              <a:buSzPct val="100000"/>
              <a:buFont typeface="+mj-lt"/>
              <a:buAutoNum type="alphaUcPeriod" startAt="4"/>
              <a:defRPr/>
            </a:pPr>
            <a:r>
              <a:rPr lang="es-CO" dirty="0">
                <a:effectLst>
                  <a:outerShdw blurRad="38100" dist="38100" dir="2700000" algn="tl">
                    <a:srgbClr val="000000">
                      <a:alpha val="43137"/>
                    </a:srgbClr>
                  </a:outerShdw>
                </a:effectLst>
              </a:rPr>
              <a:t>Las largas edades de los patriarcas al momento de su muerte indican condiciones antediluvianas</a:t>
            </a:r>
          </a:p>
          <a:p>
            <a:pPr marL="514350" lvl="2" indent="-514350" eaLnBrk="1" hangingPunct="1">
              <a:spcBef>
                <a:spcPts val="0"/>
              </a:spcBef>
              <a:spcAft>
                <a:spcPts val="3000"/>
              </a:spcAft>
              <a:buClr>
                <a:srgbClr val="CC66FF"/>
              </a:buClr>
              <a:buSzPct val="100000"/>
              <a:buFont typeface="+mj-lt"/>
              <a:buAutoNum type="alphaUcPeriod" startAt="4"/>
              <a:defRPr/>
            </a:pPr>
            <a:r>
              <a:rPr lang="es-CO" dirty="0">
                <a:effectLst>
                  <a:outerShdw blurRad="38100" dist="38100" dir="2700000" algn="tl">
                    <a:srgbClr val="000000">
                      <a:alpha val="43137"/>
                    </a:srgbClr>
                  </a:outerShdw>
                </a:effectLst>
              </a:rPr>
              <a:t>La repetición de "y murió" muestra la realidad de la maldición</a:t>
            </a:r>
            <a:r>
              <a:rPr lang="en-US" dirty="0">
                <a:effectLst>
                  <a:outerShdw blurRad="38100" dist="38100" dir="2700000" algn="tl">
                    <a:srgbClr val="000000">
                      <a:alpha val="43137"/>
                    </a:srgbClr>
                  </a:outerShdw>
                </a:effectLst>
              </a:rPr>
              <a:t> (Gén 2:17; 3:19)</a:t>
            </a:r>
          </a:p>
          <a:p>
            <a:pPr marL="457200" lvl="2" indent="-457200" eaLnBrk="1" hangingPunct="1">
              <a:spcBef>
                <a:spcPts val="0"/>
              </a:spcBef>
              <a:spcAft>
                <a:spcPts val="3000"/>
              </a:spcAft>
              <a:buClr>
                <a:srgbClr val="CC66FF"/>
              </a:buClr>
              <a:buSzPct val="100000"/>
              <a:buFont typeface="+mj-lt"/>
              <a:buAutoNum type="alphaUcPeriod" startAt="4"/>
              <a:defRPr/>
            </a:pPr>
            <a:r>
              <a:rPr lang="es-CO" dirty="0">
                <a:effectLst>
                  <a:outerShdw blurRad="38100" dist="38100" dir="2700000" algn="tl">
                    <a:srgbClr val="000000">
                      <a:alpha val="43137"/>
                    </a:srgbClr>
                  </a:outerShdw>
                </a:effectLst>
              </a:rPr>
              <a:t>La monotonía permite una memorización fácil e inmediatamente llama la atención sobre las desviaciones</a:t>
            </a: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E123FF2D-298B-8C50-55B5-0F1F117589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9238" y="76201"/>
            <a:ext cx="1494239" cy="1066800"/>
          </a:xfrm>
          <a:prstGeom prst="rect">
            <a:avLst/>
          </a:prstGeom>
        </p:spPr>
      </p:pic>
    </p:spTree>
    <p:extLst>
      <p:ext uri="{BB962C8B-B14F-4D97-AF65-F5344CB8AC3E}">
        <p14:creationId xmlns:p14="http://schemas.microsoft.com/office/powerpoint/2010/main" val="884133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381000" y="238716"/>
            <a:ext cx="7772400" cy="914400"/>
          </a:xfrm>
        </p:spPr>
        <p:txBody>
          <a:bodyPr/>
          <a:lstStyle/>
          <a:p>
            <a:pPr algn="ctr" eaLnBrk="1" hangingPunct="1"/>
            <a:r>
              <a:rPr lang="en-US" sz="3600" dirty="0">
                <a:effectLst>
                  <a:outerShdw blurRad="38100" dist="38100" dir="2700000" algn="tl">
                    <a:srgbClr val="000000">
                      <a:alpha val="43137"/>
                    </a:srgbClr>
                  </a:outerShdw>
                </a:effectLst>
              </a:rPr>
              <a:t>Repetición Séxtuple: Importancia</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(Gén 5)</a:t>
            </a:r>
          </a:p>
        </p:txBody>
      </p:sp>
      <p:sp>
        <p:nvSpPr>
          <p:cNvPr id="131075" name="Rectangle 3"/>
          <p:cNvSpPr>
            <a:spLocks noGrp="1" noChangeArrowheads="1"/>
          </p:cNvSpPr>
          <p:nvPr>
            <p:ph type="body" idx="1"/>
          </p:nvPr>
        </p:nvSpPr>
        <p:spPr>
          <a:xfrm>
            <a:off x="0" y="1402080"/>
            <a:ext cx="9144000" cy="5379720"/>
          </a:xfrm>
        </p:spPr>
        <p:txBody>
          <a:bodyPr/>
          <a:lstStyle/>
          <a:p>
            <a:pPr marL="514350" lvl="2" indent="-514350" eaLnBrk="1" hangingPunct="1">
              <a:spcBef>
                <a:spcPts val="0"/>
              </a:spcBef>
              <a:spcAft>
                <a:spcPts val="3000"/>
              </a:spcAft>
              <a:buClr>
                <a:srgbClr val="CC66FF"/>
              </a:buClr>
              <a:buSzPct val="100000"/>
              <a:buFont typeface="+mj-lt"/>
              <a:buAutoNum type="alphaUcPeriod" startAt="4"/>
              <a:defRPr/>
            </a:pPr>
            <a:r>
              <a:rPr lang="es-CO" b="1" u="sng" dirty="0">
                <a:solidFill>
                  <a:srgbClr val="FFFFCC"/>
                </a:solidFill>
                <a:effectLst>
                  <a:outerShdw blurRad="38100" dist="38100" dir="2700000" algn="tl">
                    <a:srgbClr val="000000">
                      <a:alpha val="43137"/>
                    </a:srgbClr>
                  </a:outerShdw>
                </a:effectLst>
              </a:rPr>
              <a:t>Las largas edades de los patriarcas al momento de su muerte indican condiciones antediluvianas</a:t>
            </a:r>
          </a:p>
          <a:p>
            <a:pPr marL="514350" lvl="2" indent="-514350" eaLnBrk="1" hangingPunct="1">
              <a:spcBef>
                <a:spcPts val="0"/>
              </a:spcBef>
              <a:spcAft>
                <a:spcPts val="3000"/>
              </a:spcAft>
              <a:buClr>
                <a:srgbClr val="CC66FF"/>
              </a:buClr>
              <a:buSzPct val="100000"/>
              <a:buFont typeface="+mj-lt"/>
              <a:buAutoNum type="alphaUcPeriod" startAt="4"/>
              <a:defRPr/>
            </a:pPr>
            <a:r>
              <a:rPr lang="es-CO" dirty="0">
                <a:effectLst>
                  <a:outerShdw blurRad="38100" dist="38100" dir="2700000" algn="tl">
                    <a:srgbClr val="000000">
                      <a:alpha val="43137"/>
                    </a:srgbClr>
                  </a:outerShdw>
                </a:effectLst>
              </a:rPr>
              <a:t>La repetición de "y murió" muestra la realidad de la maldición</a:t>
            </a:r>
            <a:r>
              <a:rPr lang="en-US" dirty="0">
                <a:effectLst>
                  <a:outerShdw blurRad="38100" dist="38100" dir="2700000" algn="tl">
                    <a:srgbClr val="000000">
                      <a:alpha val="43137"/>
                    </a:srgbClr>
                  </a:outerShdw>
                </a:effectLst>
              </a:rPr>
              <a:t> (Gén 2:17; 3:19)</a:t>
            </a:r>
          </a:p>
          <a:p>
            <a:pPr marL="457200" lvl="2" indent="-457200" eaLnBrk="1" hangingPunct="1">
              <a:spcBef>
                <a:spcPts val="0"/>
              </a:spcBef>
              <a:spcAft>
                <a:spcPts val="3000"/>
              </a:spcAft>
              <a:buClr>
                <a:srgbClr val="CC66FF"/>
              </a:buClr>
              <a:buSzPct val="100000"/>
              <a:buFont typeface="+mj-lt"/>
              <a:buAutoNum type="alphaUcPeriod" startAt="4"/>
              <a:defRPr/>
            </a:pPr>
            <a:r>
              <a:rPr lang="es-CO" dirty="0">
                <a:effectLst>
                  <a:outerShdw blurRad="38100" dist="38100" dir="2700000" algn="tl">
                    <a:srgbClr val="000000">
                      <a:alpha val="43137"/>
                    </a:srgbClr>
                  </a:outerShdw>
                </a:effectLst>
              </a:rPr>
              <a:t>La monotonía permite una memorización fácil e inmediatamente llama la atención sobre las desviaciones</a:t>
            </a: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E123FF2D-298B-8C50-55B5-0F1F117589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9238" y="76201"/>
            <a:ext cx="1494239" cy="1066800"/>
          </a:xfrm>
          <a:prstGeom prst="rect">
            <a:avLst/>
          </a:prstGeom>
        </p:spPr>
      </p:pic>
    </p:spTree>
    <p:extLst>
      <p:ext uri="{BB962C8B-B14F-4D97-AF65-F5344CB8AC3E}">
        <p14:creationId xmlns:p14="http://schemas.microsoft.com/office/powerpoint/2010/main" val="3011510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1E7D88-D33D-CDE8-9E74-8976933D2E2F}"/>
              </a:ext>
            </a:extLst>
          </p:cNvPr>
          <p:cNvPicPr>
            <a:picLocks noChangeAspect="1"/>
          </p:cNvPicPr>
          <p:nvPr/>
        </p:nvPicPr>
        <p:blipFill>
          <a:blip r:embed="rId2"/>
          <a:stretch>
            <a:fillRect/>
          </a:stretch>
        </p:blipFill>
        <p:spPr>
          <a:xfrm>
            <a:off x="797021" y="629274"/>
            <a:ext cx="7549957" cy="5764364"/>
          </a:xfrm>
          <a:prstGeom prst="rect">
            <a:avLst/>
          </a:prstGeom>
        </p:spPr>
      </p:pic>
      <p:sp>
        <p:nvSpPr>
          <p:cNvPr id="7" name="TextBox 6">
            <a:extLst>
              <a:ext uri="{FF2B5EF4-FFF2-40B4-BE49-F238E27FC236}">
                <a16:creationId xmlns:a16="http://schemas.microsoft.com/office/drawing/2014/main" id="{C6F3F033-CD43-EE09-7A96-F7F869C02676}"/>
              </a:ext>
            </a:extLst>
          </p:cNvPr>
          <p:cNvSpPr txBox="1"/>
          <p:nvPr/>
        </p:nvSpPr>
        <p:spPr>
          <a:xfrm>
            <a:off x="1272635" y="76200"/>
            <a:ext cx="6598730" cy="461665"/>
          </a:xfrm>
          <a:prstGeom prst="rect">
            <a:avLst/>
          </a:prstGeom>
          <a:noFill/>
        </p:spPr>
        <p:txBody>
          <a:bodyPr wrap="none" rtlCol="0">
            <a:spAutoFit/>
          </a:bodyPr>
          <a:lstStyle/>
          <a:p>
            <a:r>
              <a:rPr lang="es-CO" dirty="0">
                <a:solidFill>
                  <a:schemeClr val="tx2"/>
                </a:solidFill>
              </a:rPr>
              <a:t> </a:t>
            </a:r>
            <a:r>
              <a:rPr lang="es-CO" dirty="0">
                <a:solidFill>
                  <a:schemeClr val="tx2"/>
                </a:solidFill>
                <a:latin typeface="Calibri" panose="020F0502020204030204" pitchFamily="34" charset="0"/>
                <a:ea typeface="Calibri" panose="020F0502020204030204" pitchFamily="34" charset="0"/>
                <a:cs typeface="Calibri" panose="020F0502020204030204" pitchFamily="34" charset="0"/>
              </a:rPr>
              <a:t>Las edades de los patriarcas desde Adán hasta Noé</a:t>
            </a:r>
          </a:p>
        </p:txBody>
      </p:sp>
      <p:sp>
        <p:nvSpPr>
          <p:cNvPr id="8" name="TextBox 7">
            <a:extLst>
              <a:ext uri="{FF2B5EF4-FFF2-40B4-BE49-F238E27FC236}">
                <a16:creationId xmlns:a16="http://schemas.microsoft.com/office/drawing/2014/main" id="{0DE777F9-865B-95F2-B4F1-F26A734095F6}"/>
              </a:ext>
            </a:extLst>
          </p:cNvPr>
          <p:cNvSpPr txBox="1"/>
          <p:nvPr/>
        </p:nvSpPr>
        <p:spPr>
          <a:xfrm>
            <a:off x="4419600" y="6345341"/>
            <a:ext cx="4140877" cy="461665"/>
          </a:xfrm>
          <a:prstGeom prst="rect">
            <a:avLst/>
          </a:prstGeom>
          <a:noFill/>
        </p:spPr>
        <p:txBody>
          <a:bodyPr wrap="none" rtlCol="0">
            <a:spAutoFit/>
          </a:bodyPr>
          <a:lstStyle/>
          <a:p>
            <a:r>
              <a:rPr lang="es-CO" dirty="0"/>
              <a:t>Recurso: Respuestas en Génesis</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4E9FF8-C453-5A94-DEF0-07A8DCDF4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2peter3.com/wp-content/uploads/2015/09/canopy-theory.jpg"/>
          <p:cNvPicPr>
            <a:picLocks noChangeAspect="1" noChangeArrowheads="1"/>
          </p:cNvPicPr>
          <p:nvPr/>
        </p:nvPicPr>
        <p:blipFill>
          <a:blip r:embed="rId2" cstate="print"/>
          <a:srcRect/>
          <a:stretch>
            <a:fillRect/>
          </a:stretch>
        </p:blipFill>
        <p:spPr bwMode="auto">
          <a:xfrm>
            <a:off x="342900" y="257175"/>
            <a:ext cx="8458200" cy="6343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latin typeface="Calibri" panose="020F0502020204030204" pitchFamily="34" charset="0"/>
              </a:rPr>
              <a:t>ESTRUCTURA DE GÉNESIS</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5785"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051">
            <a:extLst>
              <a:ext uri="{FF2B5EF4-FFF2-40B4-BE49-F238E27FC236}">
                <a16:creationId xmlns:a16="http://schemas.microsoft.com/office/drawing/2014/main" id="{0389B6FF-46AB-77AF-6E6B-6C6F0DEB78E5}"/>
              </a:ext>
            </a:extLst>
          </p:cNvPr>
          <p:cNvSpPr txBox="1">
            <a:spLocks noChangeArrowheads="1"/>
          </p:cNvSpPr>
          <p:nvPr/>
        </p:nvSpPr>
        <p:spPr bwMode="auto">
          <a:xfrm>
            <a:off x="990600" y="1600200"/>
            <a:ext cx="8153400" cy="19558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57200" lvl="1" indent="-457200" eaLnBrk="1" hangingPunct="1">
              <a:spcBef>
                <a:spcPts val="0"/>
              </a:spcBef>
              <a:spcAft>
                <a:spcPts val="3600"/>
              </a:spcAft>
              <a:buClr>
                <a:schemeClr val="tx2"/>
              </a:buClr>
              <a:buSzPct val="100000"/>
              <a:buFont typeface="Wingdings" panose="05000000000000000000" pitchFamily="2" charset="2"/>
              <a:buAutoNum type="romanUcPeriod"/>
              <a:defRPr/>
            </a:pPr>
            <a:r>
              <a:rPr lang="en-US" b="1" u="sng" kern="0" dirty="0">
                <a:solidFill>
                  <a:srgbClr val="FFFFCC"/>
                </a:solidFill>
              </a:rPr>
              <a:t>Orígen de la raza humana (Gén. 1</a:t>
            </a:r>
            <a:r>
              <a:rPr lang="en-US" b="1" u="sng" kern="0" dirty="0">
                <a:solidFill>
                  <a:srgbClr val="FFFFCC"/>
                </a:solidFill>
                <a:cs typeface="Calibri" panose="020F0502020204030204" pitchFamily="34" charset="0"/>
              </a:rPr>
              <a:t>‒11)</a:t>
            </a:r>
            <a:endParaRPr lang="en-US" b="1" u="sng" kern="0" dirty="0">
              <a:solidFill>
                <a:srgbClr val="FFFFCC"/>
              </a:solidFill>
            </a:endParaRPr>
          </a:p>
          <a:p>
            <a:pPr marL="457200" lvl="1" indent="-457200" eaLnBrk="1" hangingPunct="1">
              <a:spcBef>
                <a:spcPts val="0"/>
              </a:spcBef>
              <a:spcAft>
                <a:spcPts val="3600"/>
              </a:spcAft>
              <a:buClr>
                <a:schemeClr val="tx2"/>
              </a:buClr>
              <a:buSzPct val="100000"/>
              <a:buFont typeface="Wingdings" panose="05000000000000000000" pitchFamily="2" charset="2"/>
              <a:buAutoNum type="romanUcPeriod"/>
              <a:defRPr/>
            </a:pPr>
            <a:r>
              <a:rPr lang="en-US" kern="0" dirty="0"/>
              <a:t>Orígen de la raza hebrea (Gén. 12</a:t>
            </a:r>
            <a:r>
              <a:rPr lang="en-US" kern="0" dirty="0">
                <a:cs typeface="Calibri" panose="020F0502020204030204" pitchFamily="34" charset="0"/>
              </a:rPr>
              <a:t>‒50)</a:t>
            </a:r>
            <a:endParaRPr lang="en-US" kern="0" dirty="0"/>
          </a:p>
        </p:txBody>
      </p:sp>
    </p:spTree>
    <p:extLst>
      <p:ext uri="{BB962C8B-B14F-4D97-AF65-F5344CB8AC3E}">
        <p14:creationId xmlns:p14="http://schemas.microsoft.com/office/powerpoint/2010/main" val="1248121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333500" y="228600"/>
            <a:ext cx="6477000" cy="1143000"/>
          </a:xfrm>
        </p:spPr>
        <p:txBody>
          <a:bodyPr/>
          <a:lstStyle/>
          <a:p>
            <a:pPr algn="ctr" eaLnBrk="1" hangingPunct="1"/>
            <a:r>
              <a:rPr lang="es-CO" sz="3600" dirty="0">
                <a:cs typeface="Calibri" panose="020F0502020204030204" pitchFamily="34" charset="0"/>
              </a:rPr>
              <a:t>Día 2 Teoría del Dosel</a:t>
            </a:r>
            <a:br>
              <a:rPr lang="es-CO" sz="3600" dirty="0">
                <a:cs typeface="Calibri" panose="020F0502020204030204" pitchFamily="34" charset="0"/>
              </a:rPr>
            </a:br>
            <a:r>
              <a:rPr lang="es-CO" sz="3600" dirty="0">
                <a:cs typeface="Calibri" panose="020F0502020204030204" pitchFamily="34" charset="0"/>
              </a:rPr>
              <a:t>(Gén 1:6-8)</a:t>
            </a:r>
            <a:endParaRPr lang="en-US" sz="3200" dirty="0">
              <a:solidFill>
                <a:schemeClr val="tx1"/>
              </a:solidFill>
              <a:effectLst>
                <a:outerShdw blurRad="38100" dist="38100" dir="2700000" algn="tl">
                  <a:srgbClr val="000000"/>
                </a:outerShdw>
              </a:effectLst>
              <a:ea typeface="+mn-ea"/>
              <a:cs typeface="+mn-cs"/>
            </a:endParaRPr>
          </a:p>
        </p:txBody>
      </p:sp>
      <p:sp>
        <p:nvSpPr>
          <p:cNvPr id="78851" name="Rectangle 3"/>
          <p:cNvSpPr>
            <a:spLocks noGrp="1" noChangeArrowheads="1"/>
          </p:cNvSpPr>
          <p:nvPr>
            <p:ph type="body" idx="1"/>
          </p:nvPr>
        </p:nvSpPr>
        <p:spPr>
          <a:xfrm>
            <a:off x="0" y="1600200"/>
            <a:ext cx="9144000" cy="4460875"/>
          </a:xfrm>
        </p:spPr>
        <p:txBody>
          <a:bodyPr/>
          <a:lstStyle/>
          <a:p>
            <a:pPr marL="461963" indent="-461963" algn="just" eaLnBrk="1" hangingPunct="1">
              <a:spcBef>
                <a:spcPts val="0"/>
              </a:spcBef>
              <a:spcAft>
                <a:spcPts val="2400"/>
              </a:spcAft>
              <a:defRPr/>
            </a:pPr>
            <a:r>
              <a:rPr lang="pt-BR" sz="2800" dirty="0"/>
              <a:t>Implícito – Gén. 1:6-7; Salm. 148:4</a:t>
            </a:r>
          </a:p>
          <a:p>
            <a:pPr marL="461963" indent="-461963" algn="just" eaLnBrk="1" hangingPunct="1">
              <a:spcBef>
                <a:spcPts val="0"/>
              </a:spcBef>
              <a:spcAft>
                <a:spcPts val="2400"/>
              </a:spcAft>
              <a:defRPr/>
            </a:pPr>
            <a:r>
              <a:rPr lang="pt-BR" sz="2800" dirty="0"/>
              <a:t>Explica</a:t>
            </a:r>
          </a:p>
          <a:p>
            <a:pPr marL="914400" lvl="1" indent="-457200" algn="just" eaLnBrk="1" hangingPunct="1">
              <a:spcBef>
                <a:spcPts val="0"/>
              </a:spcBef>
              <a:spcAft>
                <a:spcPts val="2400"/>
              </a:spcAft>
              <a:defRPr/>
            </a:pPr>
            <a:r>
              <a:rPr lang="es-CO" sz="2800" dirty="0"/>
              <a:t>Longevidad del hombre antiguo-Gén. 5:5, 27</a:t>
            </a:r>
          </a:p>
          <a:p>
            <a:pPr marL="914400" lvl="1" indent="-457200" algn="just" eaLnBrk="1" hangingPunct="1">
              <a:spcBef>
                <a:spcPts val="0"/>
              </a:spcBef>
              <a:spcAft>
                <a:spcPts val="2400"/>
              </a:spcAft>
              <a:defRPr/>
            </a:pPr>
            <a:r>
              <a:rPr lang="es-CO" sz="2800" dirty="0"/>
              <a:t>Bestias extrañas (Gén. 1:24-25; Job 40‒41)</a:t>
            </a:r>
          </a:p>
          <a:p>
            <a:pPr marL="914400" lvl="1" indent="-457200" algn="just" eaLnBrk="1" hangingPunct="1">
              <a:spcBef>
                <a:spcPts val="0"/>
              </a:spcBef>
              <a:spcAft>
                <a:spcPts val="2400"/>
              </a:spcAft>
              <a:defRPr/>
            </a:pPr>
            <a:r>
              <a:rPr lang="es-CO" sz="2800" dirty="0"/>
              <a:t>De dónde vinieron las aguas del diluvio (Gén. 2:5-6)</a:t>
            </a:r>
          </a:p>
          <a:p>
            <a:pPr marL="914400" lvl="1" indent="-457200" algn="just" eaLnBrk="1" hangingPunct="1">
              <a:spcBef>
                <a:spcPts val="0"/>
              </a:spcBef>
              <a:spcAft>
                <a:spcPts val="2400"/>
              </a:spcAft>
              <a:defRPr/>
            </a:pPr>
            <a:r>
              <a:rPr lang="es-CO" sz="2800" dirty="0"/>
              <a:t>Por qué se acortó la longevidad del hombre después del diluvio? (Gén. 11:24-25)</a:t>
            </a:r>
          </a:p>
        </p:txBody>
      </p:sp>
      <p:pic>
        <p:nvPicPr>
          <p:cNvPr id="4" name="Picture 3">
            <a:extLst>
              <a:ext uri="{FF2B5EF4-FFF2-40B4-BE49-F238E27FC236}">
                <a16:creationId xmlns:a16="http://schemas.microsoft.com/office/drawing/2014/main" id="{7EACC560-2848-7C7C-F971-C00629AEE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4368" y="56489"/>
            <a:ext cx="1735310" cy="1238911"/>
          </a:xfrm>
          <a:prstGeom prst="rect">
            <a:avLst/>
          </a:prstGeom>
        </p:spPr>
      </p:pic>
    </p:spTree>
    <p:extLst>
      <p:ext uri="{BB962C8B-B14F-4D97-AF65-F5344CB8AC3E}">
        <p14:creationId xmlns:p14="http://schemas.microsoft.com/office/powerpoint/2010/main" val="2707539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146" name="Picture 2" descr="Image result for what was the average age of the patriarchs mentioned in genesis 5 and 11"/>
          <p:cNvPicPr>
            <a:picLocks noChangeAspect="1" noChangeArrowheads="1"/>
          </p:cNvPicPr>
          <p:nvPr/>
        </p:nvPicPr>
        <p:blipFill rotWithShape="1">
          <a:blip r:embed="rId2" cstate="print"/>
          <a:srcRect l="1330" t="4427" r="8162" b="7032"/>
          <a:stretch/>
        </p:blipFill>
        <p:spPr bwMode="auto">
          <a:xfrm>
            <a:off x="295835" y="228600"/>
            <a:ext cx="855233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295400"/>
            <a:ext cx="9144000" cy="5334000"/>
          </a:xfrm>
        </p:spPr>
        <p:txBody>
          <a:bodyPr/>
          <a:lstStyle/>
          <a:p>
            <a:pPr marL="0" marR="0" indent="0" algn="just">
              <a:spcBef>
                <a:spcPts val="0"/>
              </a:spcBef>
              <a:spcAft>
                <a:spcPts val="0"/>
              </a:spcAft>
              <a:buNone/>
            </a:pPr>
            <a:r>
              <a:rPr lang="en-US" altLang="en-US" sz="2700" dirty="0">
                <a:effectLst>
                  <a:outerShdw blurRad="38100" dist="38100" dir="2700000" algn="tl">
                    <a:srgbClr val="000000">
                      <a:alpha val="43137"/>
                    </a:srgbClr>
                  </a:outerShdw>
                </a:effectLst>
              </a:rPr>
              <a:t>“</a:t>
            </a:r>
            <a:r>
              <a:rPr lang="en-US" sz="2700" dirty="0">
                <a:effectLst>
                  <a:outerShdw blurRad="38100" dist="38100" dir="2700000" algn="tl">
                    <a:srgbClr val="000000">
                      <a:alpha val="43137"/>
                    </a:srgbClr>
                  </a:outerShdw>
                </a:effectLst>
              </a:rPr>
              <a:t>...</a:t>
            </a:r>
            <a:r>
              <a:rPr lang="es-CO" sz="2700" dirty="0">
                <a:effectLst>
                  <a:outerShdw blurRad="38100" dist="38100" dir="2700000" algn="tl">
                    <a:srgbClr val="000000">
                      <a:alpha val="43137"/>
                    </a:srgbClr>
                  </a:outerShdw>
                </a:effectLst>
              </a:rPr>
              <a:t> </a:t>
            </a:r>
            <a:r>
              <a:rPr lang="es-CO" sz="2550" dirty="0">
                <a:effectLst>
                  <a:outerShdw blurRad="38100" dist="38100" dir="2700000" algn="tl">
                    <a:srgbClr val="000000">
                      <a:alpha val="43137"/>
                    </a:srgbClr>
                  </a:outerShdw>
                </a:effectLst>
              </a:rPr>
              <a:t>Las aguas superiores habrían proporcionado una especie de dosel protector (“una tienda para habitar”) para los habitantes de la tierra, y el espacio entre ellas habría servido como un reservorio atmosférico para mantener el aliento de vida… Las “aguas sobre el firmamento” probablemente constituían una enorme capa de vapor de agua por encima de la troposfera y posiblemente por encima de la estratosfera, en la región de alta temperatura que ahora se conoce como ionosfera, y que se extendía hasta el espacio. No podían haber sido las nubes de agua… no había “lluvia sobre la tierra” en aquellos días (Génesis 2:5), ni “arco en la nube” (Génesis 9:13), ambos de los cuales deberían haber estado presentes si estas aguas superiores representaran simplemente el régimen de nubes que funciona en la economía hidrológica actual</a:t>
            </a:r>
            <a:r>
              <a:rPr lang="en-US" sz="2700" dirty="0">
                <a:effectLst>
                  <a:outerShdw blurRad="38100" dist="38100" dir="2700000" algn="tl">
                    <a:srgbClr val="000000">
                      <a:alpha val="43137"/>
                    </a:srgbClr>
                  </a:outerShdw>
                </a:effectLst>
              </a:rPr>
              <a:t>.” </a:t>
            </a:r>
            <a:endParaRPr lang="en-US" altLang="en-US" sz="27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58-61</a:t>
            </a:r>
          </a:p>
        </p:txBody>
      </p:sp>
      <p:pic>
        <p:nvPicPr>
          <p:cNvPr id="5" name="Picture 2" descr="Genesis Record: Morris, Henry M.: 9780801072826: Amazon.com: Books">
            <a:extLst>
              <a:ext uri="{FF2B5EF4-FFF2-40B4-BE49-F238E27FC236}">
                <a16:creationId xmlns:a16="http://schemas.microsoft.com/office/drawing/2014/main" id="{7129DEAE-1D12-4A47-88C8-DE2AD62C3A2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1" y="76200"/>
            <a:ext cx="73019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E83862A-DB9F-CABC-A94A-98720A09261A}"/>
              </a:ext>
            </a:extLst>
          </p:cNvPr>
          <p:cNvPicPr>
            <a:picLocks noChangeAspect="1"/>
          </p:cNvPicPr>
          <p:nvPr/>
        </p:nvPicPr>
        <p:blipFill>
          <a:blip r:embed="rId3"/>
          <a:stretch>
            <a:fillRect/>
          </a:stretch>
        </p:blipFill>
        <p:spPr>
          <a:xfrm>
            <a:off x="7336385" y="88338"/>
            <a:ext cx="1731414" cy="1243692"/>
          </a:xfrm>
          <a:prstGeom prst="rect">
            <a:avLst/>
          </a:prstGeom>
        </p:spPr>
      </p:pic>
    </p:spTree>
    <p:extLst>
      <p:ext uri="{BB962C8B-B14F-4D97-AF65-F5344CB8AC3E}">
        <p14:creationId xmlns:p14="http://schemas.microsoft.com/office/powerpoint/2010/main" val="351073403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295400"/>
            <a:ext cx="9144000" cy="5266730"/>
          </a:xfrm>
        </p:spPr>
        <p:txBody>
          <a:bodyPr/>
          <a:lstStyle/>
          <a:p>
            <a:pPr marL="0" marR="0" indent="0" algn="just">
              <a:spcBef>
                <a:spcPts val="0"/>
              </a:spcBef>
              <a:spcAft>
                <a:spcPts val="0"/>
              </a:spcAft>
              <a:buNone/>
            </a:pPr>
            <a:r>
              <a:rPr lang="en-US" altLang="en-US" sz="2600" dirty="0">
                <a:effectLst>
                  <a:outerShdw blurRad="38100" dist="38100" dir="2700000" algn="tl">
                    <a:srgbClr val="000000">
                      <a:alpha val="43137"/>
                    </a:srgbClr>
                  </a:outerShdw>
                </a:effectLst>
              </a:rPr>
              <a:t>“</a:t>
            </a:r>
            <a:r>
              <a:rPr lang="es-CO" sz="2500" dirty="0">
                <a:effectLst>
                  <a:outerShdw blurRad="38100" dist="38100" dir="2700000" algn="tl">
                    <a:srgbClr val="000000">
                      <a:alpha val="43137"/>
                    </a:srgbClr>
                  </a:outerShdw>
                </a:effectLst>
              </a:rPr>
              <a:t>El concepto de un dosel de agua antediluviano sobre la tierra ha aparecido en muchos escritos, tanto antiguos como modernos… Además, un dosel de vapor podría mantenerse en lo alto con mayor facilidad y serviría eficazmente como un maravilloso sustentador de condiciones de vida vigorosas en la tierra… Dado que el vapor de agua tiene la capacidad tanto de transmitir la radiación solar entrante como de retener y dispersar gran parte de la radiación reflejada desde la superficie de la tierra, actuaría como un invernadero global, manteniendo una temperatura agradable, cálida y esencialmente uniforme en todo el mundo… La combinación de temperatura cálida y humedad adecuada en todas partes sería propicia posteriormente para extensas zonas de vegetación exuberante en todo el planeta, sin desiertos áridos ni capas de hielo</a:t>
            </a:r>
            <a:r>
              <a:rPr lang="en-US" sz="2600" dirty="0">
                <a:effectLst>
                  <a:outerShdw blurRad="38100" dist="38100" dir="2700000" algn="tl">
                    <a:srgbClr val="000000">
                      <a:alpha val="43137"/>
                    </a:srgbClr>
                  </a:outerShdw>
                </a:effectLst>
              </a:rPr>
              <a:t>.”</a:t>
            </a:r>
            <a:endParaRPr lang="en-US" altLang="en-US" sz="26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58-61</a:t>
            </a:r>
          </a:p>
        </p:txBody>
      </p:sp>
      <p:pic>
        <p:nvPicPr>
          <p:cNvPr id="5" name="Picture 2" descr="Genesis Record: Morris, Henry M.: 9780801072826: Amazon.com: Books">
            <a:extLst>
              <a:ext uri="{FF2B5EF4-FFF2-40B4-BE49-F238E27FC236}">
                <a16:creationId xmlns:a16="http://schemas.microsoft.com/office/drawing/2014/main" id="{7129DEAE-1D12-4A47-88C8-DE2AD62C3A2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1" y="76200"/>
            <a:ext cx="73019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BD0B773-9DC6-EA9C-5E85-676C0A2F865B}"/>
              </a:ext>
            </a:extLst>
          </p:cNvPr>
          <p:cNvPicPr>
            <a:picLocks noChangeAspect="1"/>
          </p:cNvPicPr>
          <p:nvPr/>
        </p:nvPicPr>
        <p:blipFill>
          <a:blip r:embed="rId3"/>
          <a:stretch>
            <a:fillRect/>
          </a:stretch>
        </p:blipFill>
        <p:spPr>
          <a:xfrm>
            <a:off x="7239000" y="76200"/>
            <a:ext cx="1731414" cy="1243692"/>
          </a:xfrm>
          <a:prstGeom prst="rect">
            <a:avLst/>
          </a:prstGeom>
        </p:spPr>
      </p:pic>
    </p:spTree>
    <p:extLst>
      <p:ext uri="{BB962C8B-B14F-4D97-AF65-F5344CB8AC3E}">
        <p14:creationId xmlns:p14="http://schemas.microsoft.com/office/powerpoint/2010/main" val="270041413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33867" y="1439332"/>
            <a:ext cx="9144000" cy="5198997"/>
          </a:xfrm>
        </p:spPr>
        <p:txBody>
          <a:bodyPr/>
          <a:lstStyle/>
          <a:p>
            <a:pPr marL="0" marR="0" indent="0" algn="just">
              <a:spcBef>
                <a:spcPts val="0"/>
              </a:spcBef>
              <a:spcAft>
                <a:spcPts val="0"/>
              </a:spcAft>
              <a:buNone/>
            </a:pPr>
            <a:r>
              <a:rPr lang="en-US" altLang="en-US" sz="2800" dirty="0">
                <a:effectLst>
                  <a:outerShdw blurRad="38100" dist="38100" dir="2700000" algn="tl">
                    <a:srgbClr val="000000">
                      <a:alpha val="43137"/>
                    </a:srgbClr>
                  </a:outerShdw>
                </a:effectLst>
              </a:rPr>
              <a:t>“</a:t>
            </a:r>
            <a:r>
              <a:rPr lang="es-CO" sz="2800" dirty="0">
                <a:effectLst>
                  <a:outerShdw blurRad="38100" dist="38100" dir="2700000" algn="tl">
                    <a:srgbClr val="000000">
                      <a:alpha val="43137"/>
                    </a:srgbClr>
                  </a:outerShdw>
                </a:effectLst>
              </a:rPr>
              <a:t>Un dosel de vapor también sería altamente eficaz para filtrar las radiaciones ultravioleta, los rayos cósmicos y otras energías destructivas del espacio exterior. Se sabe que estas son la fuente tanto de mutaciones somáticas como genéticas, las cuales disminuyen la viabilidad del individuo y de la especie, respectivamente. Por lo tanto, el dosel contribuiría de manera efectiva a la salud y longevidad humana y animales… Más adelante, cuando fuera necesario, estas aguas de arriba proporcionarían el reservorio a través del cual Dios enviaría el gran Diluvio, para salvar al remanente piadoso de la población irremediablemente corrupta de aquel tiempo</a:t>
            </a:r>
            <a:r>
              <a:rPr lang="en-US" sz="2800" dirty="0">
                <a:effectLst>
                  <a:outerShdw blurRad="38100" dist="38100" dir="2700000" algn="tl">
                    <a:srgbClr val="000000">
                      <a:alpha val="43137"/>
                    </a:srgbClr>
                  </a:outerShdw>
                </a:effectLst>
              </a:rPr>
              <a:t>...</a:t>
            </a:r>
            <a:r>
              <a:rPr lang="en-US" altLang="en-US" sz="2800" dirty="0">
                <a:effectLst>
                  <a:outerShdw blurRad="38100" dist="38100" dir="2700000" algn="tl">
                    <a:srgbClr val="000000">
                      <a:alpha val="43137"/>
                    </a:srgbClr>
                  </a:outerShdw>
                </a:effectLst>
                <a:cs typeface="Calibri" panose="020F0502020204030204" pitchFamily="34" charset="0"/>
              </a:rPr>
              <a:t>”</a:t>
            </a:r>
            <a:endParaRPr lang="en-US" altLang="en-US" sz="28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58-61</a:t>
            </a:r>
          </a:p>
        </p:txBody>
      </p:sp>
      <p:pic>
        <p:nvPicPr>
          <p:cNvPr id="5" name="Picture 2" descr="Genesis Record: Morris, Henry M.: 9780801072826: Amazon.com: Books">
            <a:extLst>
              <a:ext uri="{FF2B5EF4-FFF2-40B4-BE49-F238E27FC236}">
                <a16:creationId xmlns:a16="http://schemas.microsoft.com/office/drawing/2014/main" id="{7129DEAE-1D12-4A47-88C8-DE2AD62C3A2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1" y="76200"/>
            <a:ext cx="73019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0FB42CB-0C66-97AC-D461-DC14FD676C2F}"/>
              </a:ext>
            </a:extLst>
          </p:cNvPr>
          <p:cNvPicPr>
            <a:picLocks noChangeAspect="1"/>
          </p:cNvPicPr>
          <p:nvPr/>
        </p:nvPicPr>
        <p:blipFill>
          <a:blip r:embed="rId3"/>
          <a:stretch>
            <a:fillRect/>
          </a:stretch>
        </p:blipFill>
        <p:spPr>
          <a:xfrm>
            <a:off x="7239000" y="76200"/>
            <a:ext cx="1731414" cy="1243692"/>
          </a:xfrm>
          <a:prstGeom prst="rect">
            <a:avLst/>
          </a:prstGeom>
        </p:spPr>
      </p:pic>
    </p:spTree>
    <p:extLst>
      <p:ext uri="{BB962C8B-B14F-4D97-AF65-F5344CB8AC3E}">
        <p14:creationId xmlns:p14="http://schemas.microsoft.com/office/powerpoint/2010/main" val="202626579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3999" cy="4800600"/>
          </a:xfrm>
        </p:spPr>
        <p:txBody>
          <a:bodyPr/>
          <a:lstStyle/>
          <a:p>
            <a:pPr marL="0" indent="0" algn="just">
              <a:buNone/>
            </a:pPr>
            <a:r>
              <a:rPr lang="en-US" altLang="en-US" dirty="0">
                <a:effectLst>
                  <a:outerShdw blurRad="38100" dist="38100" dir="2700000" algn="tl">
                    <a:srgbClr val="000000">
                      <a:alpha val="43137"/>
                    </a:srgbClr>
                  </a:outerShdw>
                </a:effectLst>
              </a:rPr>
              <a:t>“</a:t>
            </a:r>
            <a:r>
              <a:rPr lang="es-CO" dirty="0">
                <a:effectLst>
                  <a:outerShdw blurRad="38100" dist="38100" dir="2700000" algn="tl">
                    <a:srgbClr val="000000">
                      <a:alpha val="43137"/>
                    </a:srgbClr>
                  </a:outerShdw>
                </a:effectLst>
              </a:rPr>
              <a:t>Los años mencionados aquí son años normales. No son meses, como algunas personas han intentado afirmar, nuevamente, solo para acomodar la suposición de que nadie podría haber vivido tanto como la Biblia muestra que vivieron. Si se indicaran meses en lugar de años, algunas de estas personas habrían dado a luz cuando ellas mismas aún eran niñas</a:t>
            </a:r>
            <a:r>
              <a:rPr lang="en-US" dirty="0">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141</a:t>
            </a:r>
          </a:p>
        </p:txBody>
      </p:sp>
      <p:pic>
        <p:nvPicPr>
          <p:cNvPr id="6" name="Picture 5">
            <a:extLst>
              <a:ext uri="{FF2B5EF4-FFF2-40B4-BE49-F238E27FC236}">
                <a16:creationId xmlns:a16="http://schemas.microsoft.com/office/drawing/2014/main" id="{BEA09C3C-590B-419E-B2EA-32AB55A642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2" name="Picture 1">
            <a:extLst>
              <a:ext uri="{FF2B5EF4-FFF2-40B4-BE49-F238E27FC236}">
                <a16:creationId xmlns:a16="http://schemas.microsoft.com/office/drawing/2014/main" id="{B06E776C-0094-E3FA-10D9-29A36D605685}"/>
              </a:ext>
            </a:extLst>
          </p:cNvPr>
          <p:cNvPicPr>
            <a:picLocks noChangeAspect="1"/>
          </p:cNvPicPr>
          <p:nvPr/>
        </p:nvPicPr>
        <p:blipFill>
          <a:blip r:embed="rId4"/>
          <a:stretch>
            <a:fillRect/>
          </a:stretch>
        </p:blipFill>
        <p:spPr>
          <a:xfrm>
            <a:off x="7286625" y="77549"/>
            <a:ext cx="1731414" cy="1243692"/>
          </a:xfrm>
          <a:prstGeom prst="rect">
            <a:avLst/>
          </a:prstGeom>
        </p:spPr>
      </p:pic>
    </p:spTree>
    <p:extLst>
      <p:ext uri="{BB962C8B-B14F-4D97-AF65-F5344CB8AC3E}">
        <p14:creationId xmlns:p14="http://schemas.microsoft.com/office/powerpoint/2010/main" val="25079194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1246E-D83C-57FF-202A-174999B7CFB5}"/>
            </a:ext>
          </a:extLst>
        </p:cNvPr>
        <p:cNvGrpSpPr/>
        <p:nvPr/>
      </p:nvGrpSpPr>
      <p:grpSpPr>
        <a:xfrm>
          <a:off x="0" y="0"/>
          <a:ext cx="0" cy="0"/>
          <a:chOff x="0" y="0"/>
          <a:chExt cx="0" cy="0"/>
        </a:xfrm>
      </p:grpSpPr>
      <p:sp>
        <p:nvSpPr>
          <p:cNvPr id="32769" name="Rectangle 2">
            <a:extLst>
              <a:ext uri="{FF2B5EF4-FFF2-40B4-BE49-F238E27FC236}">
                <a16:creationId xmlns:a16="http://schemas.microsoft.com/office/drawing/2014/main" id="{7F87AB64-EB31-6FF5-22A4-E0EEA8B869F1}"/>
              </a:ext>
            </a:extLst>
          </p:cNvPr>
          <p:cNvSpPr>
            <a:spLocks noGrp="1" noChangeArrowheads="1"/>
          </p:cNvSpPr>
          <p:nvPr>
            <p:ph type="title"/>
          </p:nvPr>
        </p:nvSpPr>
        <p:spPr>
          <a:xfrm>
            <a:off x="381000" y="238716"/>
            <a:ext cx="7772400" cy="914400"/>
          </a:xfrm>
        </p:spPr>
        <p:txBody>
          <a:bodyPr/>
          <a:lstStyle/>
          <a:p>
            <a:pPr algn="ctr" eaLnBrk="1" hangingPunct="1"/>
            <a:r>
              <a:rPr lang="en-US" sz="3600" dirty="0">
                <a:effectLst>
                  <a:outerShdw blurRad="38100" dist="38100" dir="2700000" algn="tl">
                    <a:srgbClr val="000000">
                      <a:alpha val="43137"/>
                    </a:srgbClr>
                  </a:outerShdw>
                </a:effectLst>
              </a:rPr>
              <a:t>Repetición Séxtuple: Importancia</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(Gén 5)</a:t>
            </a:r>
          </a:p>
        </p:txBody>
      </p:sp>
      <p:sp>
        <p:nvSpPr>
          <p:cNvPr id="131075" name="Rectangle 3">
            <a:extLst>
              <a:ext uri="{FF2B5EF4-FFF2-40B4-BE49-F238E27FC236}">
                <a16:creationId xmlns:a16="http://schemas.microsoft.com/office/drawing/2014/main" id="{5B902FE9-F0E6-52E1-B020-AE8D35EAF3E5}"/>
              </a:ext>
            </a:extLst>
          </p:cNvPr>
          <p:cNvSpPr>
            <a:spLocks noGrp="1" noChangeArrowheads="1"/>
          </p:cNvSpPr>
          <p:nvPr>
            <p:ph type="body" idx="1"/>
          </p:nvPr>
        </p:nvSpPr>
        <p:spPr>
          <a:xfrm>
            <a:off x="0" y="1402080"/>
            <a:ext cx="9144000" cy="5379720"/>
          </a:xfrm>
        </p:spPr>
        <p:txBody>
          <a:bodyPr/>
          <a:lstStyle/>
          <a:p>
            <a:pPr marL="514350" lvl="2" indent="-514350" eaLnBrk="1" hangingPunct="1">
              <a:spcBef>
                <a:spcPts val="0"/>
              </a:spcBef>
              <a:spcAft>
                <a:spcPts val="3000"/>
              </a:spcAft>
              <a:buClr>
                <a:srgbClr val="CC66FF"/>
              </a:buClr>
              <a:buSzPct val="100000"/>
              <a:buFont typeface="+mj-lt"/>
              <a:buAutoNum type="alphaUcPeriod" startAt="4"/>
              <a:defRPr/>
            </a:pPr>
            <a:r>
              <a:rPr lang="es-CO" dirty="0">
                <a:effectLst>
                  <a:outerShdw blurRad="38100" dist="38100" dir="2700000" algn="tl">
                    <a:srgbClr val="000000">
                      <a:alpha val="43137"/>
                    </a:srgbClr>
                  </a:outerShdw>
                </a:effectLst>
              </a:rPr>
              <a:t>Las largas edades de los patriarcas al momento de su muerte indican condiciones antediluvianas</a:t>
            </a:r>
          </a:p>
          <a:p>
            <a:pPr marL="514350" lvl="2" indent="-514350" eaLnBrk="1" hangingPunct="1">
              <a:spcBef>
                <a:spcPts val="0"/>
              </a:spcBef>
              <a:spcAft>
                <a:spcPts val="3000"/>
              </a:spcAft>
              <a:buClr>
                <a:srgbClr val="CC66FF"/>
              </a:buClr>
              <a:buSzPct val="100000"/>
              <a:buFont typeface="+mj-lt"/>
              <a:buAutoNum type="alphaUcPeriod" startAt="4"/>
              <a:defRPr/>
            </a:pPr>
            <a:r>
              <a:rPr lang="es-CO" b="1" u="sng" dirty="0">
                <a:solidFill>
                  <a:srgbClr val="FFFFCC"/>
                </a:solidFill>
                <a:effectLst>
                  <a:outerShdw blurRad="38100" dist="38100" dir="2700000" algn="tl">
                    <a:srgbClr val="000000">
                      <a:alpha val="43137"/>
                    </a:srgbClr>
                  </a:outerShdw>
                </a:effectLst>
              </a:rPr>
              <a:t>La repetición de "y murió" muestra la realidad de la maldición</a:t>
            </a:r>
            <a:r>
              <a:rPr lang="en-US" b="1" u="sng" dirty="0">
                <a:solidFill>
                  <a:srgbClr val="FFFFCC"/>
                </a:solidFill>
                <a:effectLst>
                  <a:outerShdw blurRad="38100" dist="38100" dir="2700000" algn="tl">
                    <a:srgbClr val="000000">
                      <a:alpha val="43137"/>
                    </a:srgbClr>
                  </a:outerShdw>
                </a:effectLst>
              </a:rPr>
              <a:t> (Gén 2:17; 3:19)</a:t>
            </a:r>
          </a:p>
          <a:p>
            <a:pPr marL="457200" lvl="2" indent="-457200" eaLnBrk="1" hangingPunct="1">
              <a:spcBef>
                <a:spcPts val="0"/>
              </a:spcBef>
              <a:spcAft>
                <a:spcPts val="3000"/>
              </a:spcAft>
              <a:buClr>
                <a:srgbClr val="CC66FF"/>
              </a:buClr>
              <a:buSzPct val="100000"/>
              <a:buFont typeface="+mj-lt"/>
              <a:buAutoNum type="alphaUcPeriod" startAt="4"/>
              <a:defRPr/>
            </a:pPr>
            <a:r>
              <a:rPr lang="es-CO" dirty="0">
                <a:effectLst>
                  <a:outerShdw blurRad="38100" dist="38100" dir="2700000" algn="tl">
                    <a:srgbClr val="000000">
                      <a:alpha val="43137"/>
                    </a:srgbClr>
                  </a:outerShdw>
                </a:effectLst>
              </a:rPr>
              <a:t>La monotonía permite una memorización fácil e inmediatamente llama la atención sobre las desviaciones</a:t>
            </a: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4C61A344-98E5-2BD0-CFB3-56B706DD32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9238" y="76201"/>
            <a:ext cx="1494239" cy="1066800"/>
          </a:xfrm>
          <a:prstGeom prst="rect">
            <a:avLst/>
          </a:prstGeom>
        </p:spPr>
      </p:pic>
    </p:spTree>
    <p:extLst>
      <p:ext uri="{BB962C8B-B14F-4D97-AF65-F5344CB8AC3E}">
        <p14:creationId xmlns:p14="http://schemas.microsoft.com/office/powerpoint/2010/main" val="2013720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ABA20-0BE6-2862-E6AE-5B52EE8B7FF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61CE4D0-7A65-CBE8-139D-A3FE7CC4EF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a:extLst>
              <a:ext uri="{FF2B5EF4-FFF2-40B4-BE49-F238E27FC236}">
                <a16:creationId xmlns:a16="http://schemas.microsoft.com/office/drawing/2014/main" id="{E3434B73-34C5-6499-FFE3-C69A92C97D0C}"/>
              </a:ext>
            </a:extLst>
          </p:cNvPr>
          <p:cNvSpPr>
            <a:spLocks noChangeArrowheads="1"/>
          </p:cNvSpPr>
          <p:nvPr/>
        </p:nvSpPr>
        <p:spPr bwMode="auto">
          <a:xfrm>
            <a:off x="0" y="0"/>
            <a:ext cx="91440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Génesis 2:16-17</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CO"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pero el Señor Dios le advirtió: «Puedes comer libremente del fruto de cualquier árbol del huerto, 17 excepto del árbol del conocimiento del bien y del mal. Si comes de su fruto, sin duda </a:t>
            </a:r>
            <a:r>
              <a:rPr lang="es-CO"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morirás</a:t>
            </a:r>
            <a:r>
              <a:rPr lang="en-US"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muwth</a:t>
            </a:r>
            <a:r>
              <a:rPr lang="en-US"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(NTV)</a:t>
            </a:r>
          </a:p>
        </p:txBody>
      </p:sp>
      <p:pic>
        <p:nvPicPr>
          <p:cNvPr id="5" name="Picture 4">
            <a:extLst>
              <a:ext uri="{FF2B5EF4-FFF2-40B4-BE49-F238E27FC236}">
                <a16:creationId xmlns:a16="http://schemas.microsoft.com/office/drawing/2014/main" id="{04340699-E835-F18F-F88A-B66F42CA39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3048000"/>
            <a:ext cx="2846925" cy="1833734"/>
          </a:xfrm>
          <a:prstGeom prst="rect">
            <a:avLst/>
          </a:prstGeom>
        </p:spPr>
      </p:pic>
    </p:spTree>
    <p:extLst>
      <p:ext uri="{BB962C8B-B14F-4D97-AF65-F5344CB8AC3E}">
        <p14:creationId xmlns:p14="http://schemas.microsoft.com/office/powerpoint/2010/main" val="39158987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34ACE-9CFF-47C7-3CFB-B6331116C16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E422652-EA9E-A65C-D452-CB211987CF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a:extLst>
              <a:ext uri="{FF2B5EF4-FFF2-40B4-BE49-F238E27FC236}">
                <a16:creationId xmlns:a16="http://schemas.microsoft.com/office/drawing/2014/main" id="{5A4675C0-F3DA-F3A6-6F2B-ECA9339D9400}"/>
              </a:ext>
            </a:extLst>
          </p:cNvPr>
          <p:cNvSpPr>
            <a:spLocks noChangeArrowheads="1"/>
          </p:cNvSpPr>
          <p:nvPr/>
        </p:nvSpPr>
        <p:spPr bwMode="auto">
          <a:xfrm>
            <a:off x="0" y="0"/>
            <a:ext cx="91440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Génesis 3:19</a:t>
            </a:r>
          </a:p>
          <a:p>
            <a:pPr algn="just">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 el sudor de tu rostro</a:t>
            </a:r>
          </a:p>
          <a:p>
            <a:pPr algn="just">
              <a:spcAft>
                <a:spcPts val="0"/>
              </a:spcAft>
            </a:pPr>
            <a:r>
              <a:rPr lang="es-CO"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Comerás el pan</a:t>
            </a:r>
          </a:p>
          <a:p>
            <a:pPr algn="just">
              <a:spcAft>
                <a:spcPts val="0"/>
              </a:spcAft>
            </a:pPr>
            <a:r>
              <a:rPr lang="es-CO"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Hasta que vuelvas a la tierra,</a:t>
            </a:r>
          </a:p>
          <a:p>
            <a:pPr algn="just">
              <a:spcAft>
                <a:spcPts val="0"/>
              </a:spcAft>
            </a:pPr>
            <a:r>
              <a:rPr lang="es-CO"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Porque de ella fuiste tomado;</a:t>
            </a:r>
          </a:p>
          <a:p>
            <a:pPr algn="just">
              <a:spcAft>
                <a:spcPts val="0"/>
              </a:spcAft>
            </a:pPr>
            <a:r>
              <a:rPr lang="es-CO"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Pues polvo eres,</a:t>
            </a:r>
          </a:p>
          <a:p>
            <a:pPr algn="just">
              <a:spcAft>
                <a:spcPts val="0"/>
              </a:spcAft>
            </a:pPr>
            <a:r>
              <a:rPr lang="es-CO"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al polvo volverás»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07270096-E395-4FFF-9E96-4D66C9799D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1828800"/>
            <a:ext cx="2720962" cy="1752600"/>
          </a:xfrm>
          <a:prstGeom prst="rect">
            <a:avLst/>
          </a:prstGeom>
        </p:spPr>
      </p:pic>
    </p:spTree>
    <p:extLst>
      <p:ext uri="{BB962C8B-B14F-4D97-AF65-F5344CB8AC3E}">
        <p14:creationId xmlns:p14="http://schemas.microsoft.com/office/powerpoint/2010/main" val="2212306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Romanos 5:12</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Por tanto, tal como el pecado entró en el mundo por medio de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 hombre</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por medio del pecado la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muerte</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así también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 muerte se extendió a todos los hombres</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porque todos pecaron.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40A74BF2-A87E-00AA-0536-61E859BB80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3276600"/>
            <a:ext cx="2492015" cy="1605133"/>
          </a:xfrm>
          <a:prstGeom prst="rect">
            <a:avLst/>
          </a:prstGeom>
        </p:spPr>
      </p:pic>
    </p:spTree>
    <p:extLst>
      <p:ext uri="{BB962C8B-B14F-4D97-AF65-F5344CB8AC3E}">
        <p14:creationId xmlns:p14="http://schemas.microsoft.com/office/powerpoint/2010/main" val="1630498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rPr>
              <a:t>Génesis 1-11 (cuatro eventos)</a:t>
            </a:r>
          </a:p>
          <a:p>
            <a:pPr marL="914400" lvl="1" indent="-457200" eaLnBrk="1" hangingPunct="1">
              <a:spcBef>
                <a:spcPts val="0"/>
              </a:spcBef>
              <a:spcAft>
                <a:spcPts val="3000"/>
              </a:spcAft>
              <a:buSzPct val="100000"/>
              <a:buFont typeface="+mj-lt"/>
              <a:buAutoNum type="alphaUcPeriod"/>
              <a:defRPr/>
            </a:pPr>
            <a:r>
              <a:rPr lang="en-US" b="1" u="sng" dirty="0">
                <a:solidFill>
                  <a:srgbClr val="FFFFCC"/>
                </a:solidFill>
              </a:rPr>
              <a:t>Creación (1-2)</a:t>
            </a:r>
          </a:p>
          <a:p>
            <a:pPr marL="914400" lvl="1" indent="-457200" eaLnBrk="1" hangingPunct="1">
              <a:spcBef>
                <a:spcPts val="0"/>
              </a:spcBef>
              <a:spcAft>
                <a:spcPts val="3000"/>
              </a:spcAft>
              <a:buSzPct val="100000"/>
              <a:buFont typeface="+mj-lt"/>
              <a:buAutoNum type="alphaUcPeriod"/>
              <a:defRPr/>
            </a:pPr>
            <a:r>
              <a:rPr lang="en-US" dirty="0"/>
              <a:t>Caída (3-5)</a:t>
            </a:r>
          </a:p>
          <a:p>
            <a:pPr marL="914400" lvl="1" indent="-457200" eaLnBrk="1" hangingPunct="1">
              <a:spcBef>
                <a:spcPts val="0"/>
              </a:spcBef>
              <a:spcAft>
                <a:spcPts val="3000"/>
              </a:spcAft>
              <a:buSzPct val="100000"/>
              <a:buFont typeface="+mj-lt"/>
              <a:buAutoNum type="alphaUcPeriod"/>
              <a:defRPr/>
            </a:pPr>
            <a:r>
              <a:rPr lang="en-US" dirty="0"/>
              <a:t>Diluvio (6-9)</a:t>
            </a:r>
          </a:p>
          <a:p>
            <a:pPr marL="914400" lvl="1" indent="-457200" eaLnBrk="1" hangingPunct="1">
              <a:spcBef>
                <a:spcPts val="0"/>
              </a:spcBef>
              <a:spcAft>
                <a:spcPts val="3000"/>
              </a:spcAft>
              <a:buSzPct val="100000"/>
              <a:buFont typeface="+mj-lt"/>
              <a:buAutoNum type="alphaUcPeriod"/>
              <a:defRPr/>
            </a:pPr>
            <a:r>
              <a:rPr lang="en-US" dirty="0"/>
              <a:t>Dispersión nacional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991100" cy="914400"/>
          </a:xfrm>
        </p:spPr>
        <p:txBody>
          <a:bodyPr/>
          <a:lstStyle/>
          <a:p>
            <a:pPr algn="ctr" eaLnBrk="1" hangingPunct="1"/>
            <a:r>
              <a:rPr lang="en-US" sz="3600" dirty="0"/>
              <a:t>ESTRUCTURA DE GÉNESIS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CE66C7-8D9A-4FB1-871F-FE2655FB22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134147" name="Rectangle 1"/>
          <p:cNvSpPr>
            <a:spLocks noChangeArrowheads="1"/>
          </p:cNvSpPr>
          <p:nvPr/>
        </p:nvSpPr>
        <p:spPr bwMode="auto">
          <a:xfrm>
            <a:off x="0" y="0"/>
            <a:ext cx="9144000" cy="3477875"/>
          </a:xfrm>
          <a:prstGeom prst="rect">
            <a:avLst/>
          </a:prstGeom>
          <a:noFill/>
          <a:ln w="28575">
            <a:noFill/>
            <a:miter lim="800000"/>
            <a:headEnd/>
            <a:tailEnd/>
          </a:ln>
        </p:spPr>
        <p:txBody>
          <a:bodyPr wrap="square">
            <a:spAutoFit/>
          </a:bodyPr>
          <a:lstStyle/>
          <a:p>
            <a:pPr algn="ctr">
              <a:spcBef>
                <a:spcPts val="0"/>
              </a:spcBef>
              <a:spcAft>
                <a:spcPts val="1200"/>
              </a:spcAft>
              <a:buClr>
                <a:schemeClr val="tx2"/>
              </a:buClr>
              <a:buSzPct val="75000"/>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Corintios 15:50-51</a:t>
            </a:r>
          </a:p>
          <a:p>
            <a:pPr algn="just">
              <a:spcBef>
                <a:spcPts val="0"/>
              </a:spcBef>
              <a:spcAft>
                <a:spcPts val="0"/>
              </a:spcAft>
            </a:pPr>
            <a:r>
              <a:rPr lang="en-US" sz="3400" dirty="0">
                <a:latin typeface="Calibri" panose="020F0502020204030204" pitchFamily="34" charset="0"/>
                <a:cs typeface="Calibri" panose="020F0502020204030204" pitchFamily="34" charset="0"/>
              </a:rPr>
              <a:t>“</a:t>
            </a:r>
            <a:r>
              <a:rPr lang="en-US" sz="3400" baseline="30000" dirty="0">
                <a:latin typeface="Calibri" panose="020F0502020204030204" pitchFamily="34" charset="0"/>
                <a:cs typeface="Calibri" panose="020F0502020204030204" pitchFamily="34" charset="0"/>
              </a:rPr>
              <a:t>50 </a:t>
            </a:r>
            <a:r>
              <a:rPr lang="es-CO" sz="3400" dirty="0">
                <a:latin typeface="Calibri" panose="020F0502020204030204" pitchFamily="34" charset="0"/>
                <a:cs typeface="Calibri" panose="020F0502020204030204" pitchFamily="34" charset="0"/>
              </a:rPr>
              <a:t>Esto digo, hermanos: que la carne y la sangre no pueden heredar el reino de Dios; ni lo que se corrompe hereda lo incorruptible. 51 Así que les digo un misterio: </a:t>
            </a:r>
            <a:r>
              <a:rPr lang="es-CO" sz="3400" b="1" u="sng" dirty="0">
                <a:solidFill>
                  <a:srgbClr val="FFFFCC"/>
                </a:solidFill>
                <a:latin typeface="Calibri" panose="020F0502020204030204" pitchFamily="34" charset="0"/>
                <a:cs typeface="Calibri" panose="020F0502020204030204" pitchFamily="34" charset="0"/>
              </a:rPr>
              <a:t>no todos dormiremos, pero todos seremos transformados</a:t>
            </a:r>
            <a:r>
              <a:rPr lang="en-US" sz="3400" dirty="0">
                <a:latin typeface="Calibri" panose="020F0502020204030204" pitchFamily="34" charset="0"/>
                <a:cs typeface="Calibri" panose="020F0502020204030204" pitchFamily="34" charset="0"/>
              </a:rPr>
              <a:t>.”</a:t>
            </a:r>
            <a:endParaRPr lang="en-US" altLang="en-US" sz="3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336718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5F2704-4166-37A4-0D4E-FA879A7BFC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510" y="533400"/>
            <a:ext cx="8907401" cy="5949224"/>
          </a:xfrm>
          <a:prstGeom prst="rect">
            <a:avLst/>
          </a:prstGeom>
        </p:spPr>
      </p:pic>
    </p:spTree>
    <p:extLst>
      <p:ext uri="{BB962C8B-B14F-4D97-AF65-F5344CB8AC3E}">
        <p14:creationId xmlns:p14="http://schemas.microsoft.com/office/powerpoint/2010/main" val="300001670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CF90CC-6F37-4384-97DF-4D861D0457C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Apocalipsis 21:4</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rPr>
              <a:t>Él enjugará toda lágrima de sus ojos, y ya no habrá muerte, ni habrá más duelo, ni clamor, ni dolor, porque las primeras cosas han pasado</a:t>
            </a:r>
            <a:r>
              <a:rPr lang="en-US" sz="3600" dirty="0">
                <a:effectLst>
                  <a:outerShdw blurRad="38100" dist="38100" dir="2700000" algn="tl">
                    <a:srgbClr val="000000">
                      <a:alpha val="43137"/>
                    </a:srgbClr>
                  </a:outerShdw>
                </a:effectLst>
                <a:latin typeface="Calibri" panose="020F0502020204030204" pitchFamily="34" charset="0"/>
              </a:rPr>
              <a:t>.”</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8EA25A2E-5CBD-4BD6-B8D1-1237D222E37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40592" y="3048000"/>
            <a:ext cx="2062817" cy="1828800"/>
          </a:xfrm>
          <a:prstGeom prst="rect">
            <a:avLst/>
          </a:prstGeom>
        </p:spPr>
      </p:pic>
    </p:spTree>
    <p:extLst>
      <p:ext uri="{BB962C8B-B14F-4D97-AF65-F5344CB8AC3E}">
        <p14:creationId xmlns:p14="http://schemas.microsoft.com/office/powerpoint/2010/main" val="347836523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CF90CC-6F37-4384-97DF-4D861D0457C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Apocalipsis 21:4</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rPr>
              <a:t>Él enjugará toda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rPr>
              <a:t>lágrima</a:t>
            </a:r>
            <a:r>
              <a:rPr lang="es-CO" sz="3600" dirty="0">
                <a:effectLst>
                  <a:outerShdw blurRad="38100" dist="38100" dir="2700000" algn="tl">
                    <a:srgbClr val="000000">
                      <a:alpha val="43137"/>
                    </a:srgbClr>
                  </a:outerShdw>
                </a:effectLst>
                <a:latin typeface="Calibri" panose="020F0502020204030204" pitchFamily="34" charset="0"/>
              </a:rPr>
              <a:t> de sus ojos, y ya no habrá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rPr>
              <a:t>muerte</a:t>
            </a:r>
            <a:r>
              <a:rPr lang="es-CO" sz="3600" dirty="0">
                <a:effectLst>
                  <a:outerShdw blurRad="38100" dist="38100" dir="2700000" algn="tl">
                    <a:srgbClr val="000000">
                      <a:alpha val="43137"/>
                    </a:srgbClr>
                  </a:outerShdw>
                </a:effectLst>
                <a:latin typeface="Calibri" panose="020F0502020204030204" pitchFamily="34" charset="0"/>
              </a:rPr>
              <a:t>, ni habrá más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rPr>
              <a:t>duelo</a:t>
            </a:r>
            <a:r>
              <a:rPr lang="es-CO" sz="3600" dirty="0">
                <a:effectLst>
                  <a:outerShdw blurRad="38100" dist="38100" dir="2700000" algn="tl">
                    <a:srgbClr val="000000">
                      <a:alpha val="43137"/>
                    </a:srgbClr>
                  </a:outerShdw>
                </a:effectLst>
                <a:latin typeface="Calibri" panose="020F0502020204030204" pitchFamily="34" charset="0"/>
              </a:rPr>
              <a:t>, ni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rPr>
              <a:t>clamor</a:t>
            </a:r>
            <a:r>
              <a:rPr lang="es-CO" sz="3600" dirty="0">
                <a:effectLst>
                  <a:outerShdw blurRad="38100" dist="38100" dir="2700000" algn="tl">
                    <a:srgbClr val="000000">
                      <a:alpha val="43137"/>
                    </a:srgbClr>
                  </a:outerShdw>
                </a:effectLst>
                <a:latin typeface="Calibri" panose="020F0502020204030204" pitchFamily="34" charset="0"/>
              </a:rPr>
              <a:t>, ni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rPr>
              <a:t>dolor</a:t>
            </a:r>
            <a:r>
              <a:rPr lang="es-CO" sz="3600" dirty="0">
                <a:effectLst>
                  <a:outerShdw blurRad="38100" dist="38100" dir="2700000" algn="tl">
                    <a:srgbClr val="000000">
                      <a:alpha val="43137"/>
                    </a:srgbClr>
                  </a:outerShdw>
                </a:effectLst>
                <a:latin typeface="Calibri" panose="020F0502020204030204" pitchFamily="34" charset="0"/>
              </a:rPr>
              <a:t>, porque las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rPr>
              <a:t>primeras cosas </a:t>
            </a:r>
            <a:r>
              <a:rPr lang="es-CO" sz="3600" dirty="0">
                <a:effectLst>
                  <a:outerShdw blurRad="38100" dist="38100" dir="2700000" algn="tl">
                    <a:srgbClr val="000000">
                      <a:alpha val="43137"/>
                    </a:srgbClr>
                  </a:outerShdw>
                </a:effectLst>
                <a:latin typeface="Calibri" panose="020F0502020204030204" pitchFamily="34" charset="0"/>
              </a:rPr>
              <a:t>han pasado</a:t>
            </a:r>
            <a:r>
              <a:rPr lang="en-US" sz="3600" dirty="0">
                <a:effectLst>
                  <a:outerShdw blurRad="38100" dist="38100" dir="2700000" algn="tl">
                    <a:srgbClr val="000000">
                      <a:alpha val="43137"/>
                    </a:srgbClr>
                  </a:outerShdw>
                </a:effectLst>
                <a:latin typeface="Calibri" panose="020F0502020204030204" pitchFamily="34" charset="0"/>
              </a:rPr>
              <a:t>.”</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8EA25A2E-5CBD-4BD6-B8D1-1237D222E37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40592" y="3048000"/>
            <a:ext cx="2062817" cy="1828800"/>
          </a:xfrm>
          <a:prstGeom prst="rect">
            <a:avLst/>
          </a:prstGeom>
        </p:spPr>
      </p:pic>
    </p:spTree>
    <p:extLst>
      <p:ext uri="{BB962C8B-B14F-4D97-AF65-F5344CB8AC3E}">
        <p14:creationId xmlns:p14="http://schemas.microsoft.com/office/powerpoint/2010/main" val="73640152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93DED-EF39-DAE8-D0D2-36C12E682F60}"/>
            </a:ext>
          </a:extLst>
        </p:cNvPr>
        <p:cNvGrpSpPr/>
        <p:nvPr/>
      </p:nvGrpSpPr>
      <p:grpSpPr>
        <a:xfrm>
          <a:off x="0" y="0"/>
          <a:ext cx="0" cy="0"/>
          <a:chOff x="0" y="0"/>
          <a:chExt cx="0" cy="0"/>
        </a:xfrm>
      </p:grpSpPr>
      <p:sp>
        <p:nvSpPr>
          <p:cNvPr id="32769" name="Rectangle 2">
            <a:extLst>
              <a:ext uri="{FF2B5EF4-FFF2-40B4-BE49-F238E27FC236}">
                <a16:creationId xmlns:a16="http://schemas.microsoft.com/office/drawing/2014/main" id="{2E81AC25-EBF4-3ACD-DA6D-6CF11A374B15}"/>
              </a:ext>
            </a:extLst>
          </p:cNvPr>
          <p:cNvSpPr>
            <a:spLocks noGrp="1" noChangeArrowheads="1"/>
          </p:cNvSpPr>
          <p:nvPr>
            <p:ph type="title"/>
          </p:nvPr>
        </p:nvSpPr>
        <p:spPr>
          <a:xfrm>
            <a:off x="381000" y="238716"/>
            <a:ext cx="7772400" cy="914400"/>
          </a:xfrm>
        </p:spPr>
        <p:txBody>
          <a:bodyPr/>
          <a:lstStyle/>
          <a:p>
            <a:pPr algn="ctr" eaLnBrk="1" hangingPunct="1"/>
            <a:r>
              <a:rPr lang="en-US" sz="3600" dirty="0">
                <a:effectLst>
                  <a:outerShdw blurRad="38100" dist="38100" dir="2700000" algn="tl">
                    <a:srgbClr val="000000">
                      <a:alpha val="43137"/>
                    </a:srgbClr>
                  </a:outerShdw>
                </a:effectLst>
              </a:rPr>
              <a:t>Repetición Séxtuple: Importancia</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(Gén 5)</a:t>
            </a:r>
          </a:p>
        </p:txBody>
      </p:sp>
      <p:sp>
        <p:nvSpPr>
          <p:cNvPr id="131075" name="Rectangle 3">
            <a:extLst>
              <a:ext uri="{FF2B5EF4-FFF2-40B4-BE49-F238E27FC236}">
                <a16:creationId xmlns:a16="http://schemas.microsoft.com/office/drawing/2014/main" id="{9DB5DCEE-E2AE-8DA0-1425-BE94914715DE}"/>
              </a:ext>
            </a:extLst>
          </p:cNvPr>
          <p:cNvSpPr>
            <a:spLocks noGrp="1" noChangeArrowheads="1"/>
          </p:cNvSpPr>
          <p:nvPr>
            <p:ph type="body" idx="1"/>
          </p:nvPr>
        </p:nvSpPr>
        <p:spPr>
          <a:xfrm>
            <a:off x="0" y="1402080"/>
            <a:ext cx="9144000" cy="5379720"/>
          </a:xfrm>
        </p:spPr>
        <p:txBody>
          <a:bodyPr/>
          <a:lstStyle/>
          <a:p>
            <a:pPr marL="514350" lvl="2" indent="-514350" eaLnBrk="1" hangingPunct="1">
              <a:spcBef>
                <a:spcPts val="0"/>
              </a:spcBef>
              <a:spcAft>
                <a:spcPts val="3000"/>
              </a:spcAft>
              <a:buClr>
                <a:srgbClr val="CC66FF"/>
              </a:buClr>
              <a:buSzPct val="100000"/>
              <a:buFont typeface="+mj-lt"/>
              <a:buAutoNum type="alphaUcPeriod" startAt="4"/>
              <a:defRPr/>
            </a:pPr>
            <a:r>
              <a:rPr lang="es-CO" dirty="0">
                <a:effectLst>
                  <a:outerShdw blurRad="38100" dist="38100" dir="2700000" algn="tl">
                    <a:srgbClr val="000000">
                      <a:alpha val="43137"/>
                    </a:srgbClr>
                  </a:outerShdw>
                </a:effectLst>
              </a:rPr>
              <a:t>Las largas edades de los patriarcas al momento de su muerte indican condiciones antediluvianas</a:t>
            </a:r>
          </a:p>
          <a:p>
            <a:pPr marL="514350" lvl="2" indent="-514350" eaLnBrk="1" hangingPunct="1">
              <a:spcBef>
                <a:spcPts val="0"/>
              </a:spcBef>
              <a:spcAft>
                <a:spcPts val="3000"/>
              </a:spcAft>
              <a:buClr>
                <a:srgbClr val="CC66FF"/>
              </a:buClr>
              <a:buSzPct val="100000"/>
              <a:buFont typeface="+mj-lt"/>
              <a:buAutoNum type="alphaUcPeriod" startAt="4"/>
              <a:defRPr/>
            </a:pPr>
            <a:r>
              <a:rPr lang="es-CO" dirty="0">
                <a:effectLst>
                  <a:outerShdw blurRad="38100" dist="38100" dir="2700000" algn="tl">
                    <a:srgbClr val="000000">
                      <a:alpha val="43137"/>
                    </a:srgbClr>
                  </a:outerShdw>
                </a:effectLst>
              </a:rPr>
              <a:t>La repetición de "y murió" muestra la realidad de la maldición</a:t>
            </a:r>
            <a:r>
              <a:rPr lang="en-US" dirty="0">
                <a:effectLst>
                  <a:outerShdw blurRad="38100" dist="38100" dir="2700000" algn="tl">
                    <a:srgbClr val="000000">
                      <a:alpha val="43137"/>
                    </a:srgbClr>
                  </a:outerShdw>
                </a:effectLst>
              </a:rPr>
              <a:t> (Gén 2:17; 3:19)</a:t>
            </a:r>
          </a:p>
          <a:p>
            <a:pPr marL="457200" lvl="2" indent="-457200" eaLnBrk="1" hangingPunct="1">
              <a:spcBef>
                <a:spcPts val="0"/>
              </a:spcBef>
              <a:spcAft>
                <a:spcPts val="3000"/>
              </a:spcAft>
              <a:buClr>
                <a:srgbClr val="CC66FF"/>
              </a:buClr>
              <a:buSzPct val="100000"/>
              <a:buFont typeface="+mj-lt"/>
              <a:buAutoNum type="alphaUcPeriod" startAt="4"/>
              <a:defRPr/>
            </a:pPr>
            <a:r>
              <a:rPr lang="es-CO" b="1" u="sng" dirty="0">
                <a:solidFill>
                  <a:srgbClr val="FFFFCC"/>
                </a:solidFill>
                <a:effectLst>
                  <a:outerShdw blurRad="38100" dist="38100" dir="2700000" algn="tl">
                    <a:srgbClr val="000000">
                      <a:alpha val="43137"/>
                    </a:srgbClr>
                  </a:outerShdw>
                </a:effectLst>
              </a:rPr>
              <a:t>La monotonía permite una memorización fácil e inmediatamente llama la atención sobre las desviaciones</a:t>
            </a:r>
            <a:endParaRPr lang="en-US" b="1" u="sng" dirty="0">
              <a:solidFill>
                <a:srgbClr val="FFFFCC"/>
              </a:solidFill>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D8ABC10C-B3F9-C1C0-9C29-E7501B0FEB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9238" y="76201"/>
            <a:ext cx="1494239" cy="1066800"/>
          </a:xfrm>
          <a:prstGeom prst="rect">
            <a:avLst/>
          </a:prstGeom>
        </p:spPr>
      </p:pic>
    </p:spTree>
    <p:extLst>
      <p:ext uri="{BB962C8B-B14F-4D97-AF65-F5344CB8AC3E}">
        <p14:creationId xmlns:p14="http://schemas.microsoft.com/office/powerpoint/2010/main" val="22734852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57200" y="1398270"/>
            <a:ext cx="5791200" cy="492633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Introducción (5:1-2)</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Adán (5:3-5)</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Set (5:6-8)</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Enós (5:9-11)</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Cainán (5:12-14)</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Mahalaleel (5:15-17)</a:t>
            </a:r>
          </a:p>
        </p:txBody>
      </p:sp>
      <p:sp>
        <p:nvSpPr>
          <p:cNvPr id="10" name="Rectangle 2">
            <a:extLst>
              <a:ext uri="{FF2B5EF4-FFF2-40B4-BE49-F238E27FC236}">
                <a16:creationId xmlns:a16="http://schemas.microsoft.com/office/drawing/2014/main" id="{14687974-41C3-4C8A-9504-FF8394D8AD78}"/>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Génesis 5 Esquema</a:t>
            </a:r>
          </a:p>
        </p:txBody>
      </p:sp>
      <p:pic>
        <p:nvPicPr>
          <p:cNvPr id="3" name="Picture 2">
            <a:extLst>
              <a:ext uri="{FF2B5EF4-FFF2-40B4-BE49-F238E27FC236}">
                <a16:creationId xmlns:a16="http://schemas.microsoft.com/office/drawing/2014/main" id="{49502F3B-09C5-6A0E-C877-A5995D0309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1905000"/>
            <a:ext cx="4004278" cy="2858823"/>
          </a:xfrm>
          <a:prstGeom prst="rect">
            <a:avLst/>
          </a:prstGeom>
        </p:spPr>
      </p:pic>
    </p:spTree>
    <p:extLst>
      <p:ext uri="{BB962C8B-B14F-4D97-AF65-F5344CB8AC3E}">
        <p14:creationId xmlns:p14="http://schemas.microsoft.com/office/powerpoint/2010/main" val="35525895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Patrón Séxtuple</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Génesis 5:6-8</a:t>
            </a:r>
          </a:p>
        </p:txBody>
      </p:sp>
      <p:sp>
        <p:nvSpPr>
          <p:cNvPr id="124931" name="Rectangle 3"/>
          <p:cNvSpPr>
            <a:spLocks noGrp="1" noChangeArrowheads="1"/>
          </p:cNvSpPr>
          <p:nvPr>
            <p:ph type="body" idx="1"/>
          </p:nvPr>
        </p:nvSpPr>
        <p:spPr>
          <a:xfrm>
            <a:off x="914400" y="1600200"/>
            <a:ext cx="7848600" cy="4495800"/>
          </a:xfrm>
        </p:spPr>
        <p:txBody>
          <a:bodyPr/>
          <a:lstStyle/>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Nombre y significado: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Set; Sustituto</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s-CO" dirty="0">
                <a:effectLst>
                  <a:outerShdw blurRad="38100" dist="38100" dir="2700000" algn="tl">
                    <a:srgbClr val="000000">
                      <a:alpha val="43137"/>
                    </a:srgbClr>
                  </a:outerShdw>
                </a:effectLst>
                <a:cs typeface="Calibri" panose="020F0502020204030204" pitchFamily="34" charset="0"/>
              </a:rPr>
              <a:t>Edad al nacer el hijo semilla</a:t>
            </a:r>
            <a:r>
              <a:rPr lang="en-US" dirty="0">
                <a:effectLst>
                  <a:outerShdw blurRad="38100" dist="38100" dir="2700000" algn="tl">
                    <a:srgbClr val="000000">
                      <a:alpha val="43137"/>
                    </a:srgbClr>
                  </a:outerShdw>
                </a:effectLst>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105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Años adicionales de vida: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807 anode</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s-CO" dirty="0">
                <a:effectLst>
                  <a:outerShdw blurRad="38100" dist="38100" dir="2700000" algn="tl">
                    <a:srgbClr val="000000">
                      <a:alpha val="43137"/>
                    </a:srgbClr>
                  </a:outerShdw>
                </a:effectLst>
                <a:cs typeface="Calibri" panose="020F0502020204030204" pitchFamily="34" charset="0"/>
              </a:rPr>
              <a:t>Engendró otros hijos e hijas</a:t>
            </a:r>
            <a:r>
              <a:rPr lang="en-US" dirty="0">
                <a:effectLst>
                  <a:outerShdw blurRad="38100" dist="38100" dir="2700000" algn="tl">
                    <a:srgbClr val="000000">
                      <a:alpha val="43137"/>
                    </a:srgbClr>
                  </a:outerShdw>
                </a:effectLst>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Si</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s-CO" dirty="0">
                <a:effectLst>
                  <a:outerShdw blurRad="38100" dist="38100" dir="2700000" algn="tl">
                    <a:srgbClr val="000000">
                      <a:alpha val="43137"/>
                    </a:srgbClr>
                  </a:outerShdw>
                </a:effectLst>
                <a:cs typeface="Calibri" panose="020F0502020204030204" pitchFamily="34" charset="0"/>
              </a:rPr>
              <a:t>Total de años de vida</a:t>
            </a:r>
            <a:r>
              <a:rPr lang="en-US" dirty="0">
                <a:effectLst>
                  <a:outerShdw blurRad="38100" dist="38100" dir="2700000" algn="tl">
                    <a:srgbClr val="000000">
                      <a:alpha val="43137"/>
                    </a:srgbClr>
                  </a:outerShdw>
                </a:effectLst>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912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Muerte: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Si</a:t>
            </a:r>
          </a:p>
        </p:txBody>
      </p:sp>
      <p:pic>
        <p:nvPicPr>
          <p:cNvPr id="2" name="Picture 1">
            <a:extLst>
              <a:ext uri="{FF2B5EF4-FFF2-40B4-BE49-F238E27FC236}">
                <a16:creationId xmlns:a16="http://schemas.microsoft.com/office/drawing/2014/main" id="{74DA603E-2E57-A325-1A47-C0D668AF3D05}"/>
              </a:ext>
            </a:extLst>
          </p:cNvPr>
          <p:cNvPicPr>
            <a:picLocks noChangeAspect="1"/>
          </p:cNvPicPr>
          <p:nvPr/>
        </p:nvPicPr>
        <p:blipFill>
          <a:blip r:embed="rId2"/>
          <a:stretch>
            <a:fillRect/>
          </a:stretch>
        </p:blipFill>
        <p:spPr>
          <a:xfrm>
            <a:off x="7430023" y="59314"/>
            <a:ext cx="1604596" cy="1143000"/>
          </a:xfrm>
          <a:prstGeom prst="rect">
            <a:avLst/>
          </a:prstGeom>
        </p:spPr>
      </p:pic>
    </p:spTree>
    <p:extLst>
      <p:ext uri="{BB962C8B-B14F-4D97-AF65-F5344CB8AC3E}">
        <p14:creationId xmlns:p14="http://schemas.microsoft.com/office/powerpoint/2010/main" val="11906892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2743200" y="1549920"/>
            <a:ext cx="6324600" cy="483792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 Su guerra contra Satanás, Dios contrarrestó el asesinato de Abel al darle a Adán y Eva otro hijo piadoso llamado Set (Gén. 4:25). </a:t>
            </a:r>
            <a:r>
              <a:rPr lang="es-CO"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Ya que este nombre significa “sustituto”, es evidente que Dios quiso que Set fuera un sustituto de Abel</a:t>
            </a:r>
            <a:r>
              <a:rPr lang="es-CO"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 C. Leupold, Exposition of Genesis, p. 226). Las genealogías que se encuentran en Génesis 5; 11:10–32; y Lucas 3:23–38 revelan que Dios también tenía la intención de que el Redentor viniera a través de la línea de descendencia de Set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pic>
        <p:nvPicPr>
          <p:cNvPr id="3" name="Picture 2">
            <a:extLst>
              <a:ext uri="{FF2B5EF4-FFF2-40B4-BE49-F238E27FC236}">
                <a16:creationId xmlns:a16="http://schemas.microsoft.com/office/drawing/2014/main" id="{56FC29BE-D62D-467C-A0B3-E8A1E43D920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200" y="76200"/>
            <a:ext cx="844062" cy="1097280"/>
          </a:xfrm>
          <a:prstGeom prst="rect">
            <a:avLst/>
          </a:prstGeom>
          <a:ln w="12700">
            <a:solidFill>
              <a:schemeClr val="tx1"/>
            </a:solidFill>
          </a:ln>
        </p:spPr>
      </p:pic>
      <p:sp>
        <p:nvSpPr>
          <p:cNvPr id="2" name="Rectangle 1">
            <a:extLst>
              <a:ext uri="{FF2B5EF4-FFF2-40B4-BE49-F238E27FC236}">
                <a16:creationId xmlns:a16="http://schemas.microsoft.com/office/drawing/2014/main" id="{9833B6BE-F3D5-439A-96B3-B1A1BE27E660}"/>
              </a:ext>
            </a:extLst>
          </p:cNvPr>
          <p:cNvSpPr/>
          <p:nvPr/>
        </p:nvSpPr>
        <p:spPr>
          <a:xfrm>
            <a:off x="2305050" y="217438"/>
            <a:ext cx="4533900" cy="1215717"/>
          </a:xfrm>
          <a:prstGeom prst="rect">
            <a:avLst/>
          </a:prstGeom>
        </p:spPr>
        <p:txBody>
          <a:bodyPr wrap="square">
            <a:spAutoFit/>
          </a:bodyPr>
          <a:lstStyle/>
          <a:p>
            <a:pPr algn="ctr">
              <a:spcBef>
                <a:spcPts val="0"/>
              </a:spcBef>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Renald Showers </a:t>
            </a:r>
          </a:p>
          <a:p>
            <a:pPr algn="ctr">
              <a:spcBef>
                <a:spcPts val="0"/>
              </a:spcBef>
              <a:spcAft>
                <a:spcPts val="0"/>
              </a:spcAft>
            </a:pPr>
            <a:r>
              <a:rPr lang="en-US" sz="1600" i="1" dirty="0">
                <a:effectLst>
                  <a:outerShdw blurRad="38100" dist="38100" dir="2700000" algn="tl">
                    <a:srgbClr val="000000">
                      <a:alpha val="43137"/>
                    </a:srgbClr>
                  </a:outerShdw>
                </a:effectLst>
                <a:latin typeface="Calibri" panose="020F0502020204030204" pitchFamily="34" charset="0"/>
                <a:ea typeface="+mj-ea"/>
                <a:cs typeface="+mj-cs"/>
              </a:rPr>
              <a:t>What on Earth is God Doing: Satan’s Conflict with God</a:t>
            </a:r>
            <a:r>
              <a:rPr lang="en-US" sz="1600" dirty="0">
                <a:effectLst>
                  <a:outerShdw blurRad="38100" dist="38100" dir="2700000" algn="tl">
                    <a:srgbClr val="000000">
                      <a:alpha val="43137"/>
                    </a:srgbClr>
                  </a:outerShdw>
                </a:effectLst>
                <a:latin typeface="Calibri" panose="020F0502020204030204" pitchFamily="34" charset="0"/>
                <a:ea typeface="+mj-ea"/>
                <a:cs typeface="+mj-cs"/>
              </a:rPr>
              <a:t> (Bellmawr, NJ: Friends of Israel, 2003), 226.</a:t>
            </a:r>
            <a:endParaRPr lang="en-US" sz="1600" dirty="0">
              <a:effectLst>
                <a:outerShdw blurRad="38100" dist="38100" dir="2700000" algn="tl">
                  <a:srgbClr val="000000">
                    <a:alpha val="43137"/>
                  </a:srgbClr>
                </a:outerShdw>
              </a:effectLst>
            </a:endParaRPr>
          </a:p>
        </p:txBody>
      </p:sp>
      <p:pic>
        <p:nvPicPr>
          <p:cNvPr id="1026" name="Picture 2" descr="What on Earth Is God Doing?: Satan's Conflict with God by Renald E.  Showers, Showers, Paperback | Barnes &amp; Noble®">
            <a:extLst>
              <a:ext uri="{FF2B5EF4-FFF2-40B4-BE49-F238E27FC236}">
                <a16:creationId xmlns:a16="http://schemas.microsoft.com/office/drawing/2014/main" id="{B572D6B9-C40F-4F9B-921B-E10DFAC95B55}"/>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152400" y="1676400"/>
            <a:ext cx="24003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3E05B08C-D2C4-E5C2-5698-6107B0F2DD5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91399" y="76201"/>
            <a:ext cx="1640189" cy="1171000"/>
          </a:xfrm>
          <a:prstGeom prst="rect">
            <a:avLst/>
          </a:prstGeom>
        </p:spPr>
      </p:pic>
    </p:spTree>
    <p:extLst>
      <p:ext uri="{BB962C8B-B14F-4D97-AF65-F5344CB8AC3E}">
        <p14:creationId xmlns:p14="http://schemas.microsoft.com/office/powerpoint/2010/main" val="401300421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29C1A-FC2F-0F73-F9ED-AC45DE42A348}"/>
            </a:ext>
          </a:extLst>
        </p:cNvPr>
        <p:cNvGrpSpPr/>
        <p:nvPr/>
      </p:nvGrpSpPr>
      <p:grpSpPr>
        <a:xfrm>
          <a:off x="0" y="0"/>
          <a:ext cx="0" cy="0"/>
          <a:chOff x="0" y="0"/>
          <a:chExt cx="0" cy="0"/>
        </a:xfrm>
      </p:grpSpPr>
      <p:sp>
        <p:nvSpPr>
          <p:cNvPr id="124931" name="Rectangle 3">
            <a:extLst>
              <a:ext uri="{FF2B5EF4-FFF2-40B4-BE49-F238E27FC236}">
                <a16:creationId xmlns:a16="http://schemas.microsoft.com/office/drawing/2014/main" id="{F0C4F18C-7EFF-CDA6-3B10-06D4973A2F90}"/>
              </a:ext>
            </a:extLst>
          </p:cNvPr>
          <p:cNvSpPr>
            <a:spLocks noGrp="1" noChangeArrowheads="1"/>
          </p:cNvSpPr>
          <p:nvPr>
            <p:ph type="body" idx="1"/>
          </p:nvPr>
        </p:nvSpPr>
        <p:spPr>
          <a:xfrm>
            <a:off x="457200" y="1398270"/>
            <a:ext cx="5791200" cy="492633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Introducción (5:1-2)</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Adán (5:3-5)</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Set (5:6-8)</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Enós (5:9-11)</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Cainán (5:12-14)</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Mahalaleel (5:15-17)</a:t>
            </a:r>
          </a:p>
        </p:txBody>
      </p:sp>
      <p:sp>
        <p:nvSpPr>
          <p:cNvPr id="10" name="Rectangle 2">
            <a:extLst>
              <a:ext uri="{FF2B5EF4-FFF2-40B4-BE49-F238E27FC236}">
                <a16:creationId xmlns:a16="http://schemas.microsoft.com/office/drawing/2014/main" id="{C42EB0DF-0D72-41DC-9209-029A92524F62}"/>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Génesis 5 Esquema</a:t>
            </a:r>
          </a:p>
        </p:txBody>
      </p:sp>
      <p:pic>
        <p:nvPicPr>
          <p:cNvPr id="3" name="Picture 2">
            <a:extLst>
              <a:ext uri="{FF2B5EF4-FFF2-40B4-BE49-F238E27FC236}">
                <a16:creationId xmlns:a16="http://schemas.microsoft.com/office/drawing/2014/main" id="{5AC15F51-5D4A-10A1-358C-9CA6E4A120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1905000"/>
            <a:ext cx="4004278" cy="2858823"/>
          </a:xfrm>
          <a:prstGeom prst="rect">
            <a:avLst/>
          </a:prstGeom>
        </p:spPr>
      </p:pic>
    </p:spTree>
    <p:extLst>
      <p:ext uri="{BB962C8B-B14F-4D97-AF65-F5344CB8AC3E}">
        <p14:creationId xmlns:p14="http://schemas.microsoft.com/office/powerpoint/2010/main" val="6294512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Patrón Séxtuple</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Génesis 5:9-11</a:t>
            </a:r>
          </a:p>
        </p:txBody>
      </p:sp>
      <p:sp>
        <p:nvSpPr>
          <p:cNvPr id="124931" name="Rectangle 3"/>
          <p:cNvSpPr>
            <a:spLocks noGrp="1" noChangeArrowheads="1"/>
          </p:cNvSpPr>
          <p:nvPr>
            <p:ph type="body" idx="1"/>
          </p:nvPr>
        </p:nvSpPr>
        <p:spPr>
          <a:xfrm>
            <a:off x="914400" y="1600200"/>
            <a:ext cx="7543800" cy="4724400"/>
          </a:xfrm>
        </p:spPr>
        <p:txBody>
          <a:bodyPr/>
          <a:lstStyle/>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Nombre y significado: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Enós; Fragilidad</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Edad al nacer el hijo semilla: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90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Años adicionales de vida: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815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Engendró otros hijos e hijas: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Si</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s-CO" dirty="0">
                <a:effectLst>
                  <a:outerShdw blurRad="38100" dist="38100" dir="2700000" algn="tl">
                    <a:srgbClr val="000000">
                      <a:alpha val="43137"/>
                    </a:srgbClr>
                  </a:outerShdw>
                </a:effectLst>
                <a:cs typeface="Calibri" panose="020F0502020204030204" pitchFamily="34" charset="0"/>
              </a:rPr>
              <a:t>Total de años de vida</a:t>
            </a:r>
            <a:r>
              <a:rPr lang="en-US" dirty="0">
                <a:effectLst>
                  <a:outerShdw blurRad="38100" dist="38100" dir="2700000" algn="tl">
                    <a:srgbClr val="000000">
                      <a:alpha val="43137"/>
                    </a:srgbClr>
                  </a:outerShdw>
                </a:effectLst>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905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Muerte: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Si</a:t>
            </a:r>
          </a:p>
        </p:txBody>
      </p:sp>
      <p:pic>
        <p:nvPicPr>
          <p:cNvPr id="3" name="Picture 2">
            <a:extLst>
              <a:ext uri="{FF2B5EF4-FFF2-40B4-BE49-F238E27FC236}">
                <a16:creationId xmlns:a16="http://schemas.microsoft.com/office/drawing/2014/main" id="{8544B344-B4E9-2C3A-DAB6-A7E1E6CA0F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2508" y="76720"/>
            <a:ext cx="1600970" cy="1143000"/>
          </a:xfrm>
          <a:prstGeom prst="rect">
            <a:avLst/>
          </a:prstGeom>
        </p:spPr>
      </p:pic>
    </p:spTree>
    <p:extLst>
      <p:ext uri="{BB962C8B-B14F-4D97-AF65-F5344CB8AC3E}">
        <p14:creationId xmlns:p14="http://schemas.microsoft.com/office/powerpoint/2010/main" val="3320620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72140-1BBB-0ECD-3452-AF44C8DA6D77}"/>
            </a:ext>
          </a:extLst>
        </p:cNvPr>
        <p:cNvGrpSpPr/>
        <p:nvPr/>
      </p:nvGrpSpPr>
      <p:grpSpPr>
        <a:xfrm>
          <a:off x="0" y="0"/>
          <a:ext cx="0" cy="0"/>
          <a:chOff x="0" y="0"/>
          <a:chExt cx="0" cy="0"/>
        </a:xfrm>
      </p:grpSpPr>
      <p:sp>
        <p:nvSpPr>
          <p:cNvPr id="7171" name="Rectangle 3">
            <a:extLst>
              <a:ext uri="{FF2B5EF4-FFF2-40B4-BE49-F238E27FC236}">
                <a16:creationId xmlns:a16="http://schemas.microsoft.com/office/drawing/2014/main" id="{74942FA9-4652-1E9E-D8B7-DF2004EE1640}"/>
              </a:ext>
            </a:extLst>
          </p:cNvPr>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rPr>
              <a:t>Génesis 1-11 (cuatro eventos)</a:t>
            </a:r>
          </a:p>
          <a:p>
            <a:pPr marL="914400" lvl="1" indent="-457200" eaLnBrk="1" hangingPunct="1">
              <a:spcBef>
                <a:spcPts val="0"/>
              </a:spcBef>
              <a:spcAft>
                <a:spcPts val="3000"/>
              </a:spcAft>
              <a:buSzPct val="100000"/>
              <a:buFont typeface="+mj-lt"/>
              <a:buAutoNum type="alphaUcPeriod"/>
              <a:defRPr/>
            </a:pPr>
            <a:r>
              <a:rPr lang="en-US" dirty="0"/>
              <a:t>Creación (1-2)</a:t>
            </a:r>
          </a:p>
          <a:p>
            <a:pPr marL="914400" lvl="1" indent="-457200" eaLnBrk="1" hangingPunct="1">
              <a:spcBef>
                <a:spcPts val="0"/>
              </a:spcBef>
              <a:spcAft>
                <a:spcPts val="3000"/>
              </a:spcAft>
              <a:buSzPct val="100000"/>
              <a:buFont typeface="+mj-lt"/>
              <a:buAutoNum type="alphaUcPeriod"/>
              <a:defRPr/>
            </a:pPr>
            <a:r>
              <a:rPr lang="en-US" b="1" u="sng" dirty="0">
                <a:solidFill>
                  <a:srgbClr val="FFFFCC"/>
                </a:solidFill>
              </a:rPr>
              <a:t>Caída (3-5)</a:t>
            </a:r>
          </a:p>
          <a:p>
            <a:pPr marL="914400" lvl="1" indent="-457200" eaLnBrk="1" hangingPunct="1">
              <a:spcBef>
                <a:spcPts val="0"/>
              </a:spcBef>
              <a:spcAft>
                <a:spcPts val="3000"/>
              </a:spcAft>
              <a:buSzPct val="100000"/>
              <a:buFont typeface="+mj-lt"/>
              <a:buAutoNum type="alphaUcPeriod"/>
              <a:defRPr/>
            </a:pPr>
            <a:r>
              <a:rPr lang="en-US" dirty="0"/>
              <a:t>Diluvio (6-9)</a:t>
            </a:r>
          </a:p>
          <a:p>
            <a:pPr marL="914400" lvl="1" indent="-457200" eaLnBrk="1" hangingPunct="1">
              <a:spcBef>
                <a:spcPts val="0"/>
              </a:spcBef>
              <a:spcAft>
                <a:spcPts val="3000"/>
              </a:spcAft>
              <a:buSzPct val="100000"/>
              <a:buFont typeface="+mj-lt"/>
              <a:buAutoNum type="alphaUcPeriod"/>
              <a:defRPr/>
            </a:pPr>
            <a:r>
              <a:rPr lang="en-US" dirty="0"/>
              <a:t>Dispersión nacional (10-11)</a:t>
            </a:r>
          </a:p>
        </p:txBody>
      </p:sp>
      <p:pic>
        <p:nvPicPr>
          <p:cNvPr id="2" name="Picture 4" descr="5 Bible Lessons to Learn From the Book of Genesis | Jack Wellman">
            <a:extLst>
              <a:ext uri="{FF2B5EF4-FFF2-40B4-BE49-F238E27FC236}">
                <a16:creationId xmlns:a16="http://schemas.microsoft.com/office/drawing/2014/main" id="{24F72A46-1322-E173-7DB3-D9807623041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C45D1130-7353-36DF-255F-D655CB009AF3}"/>
              </a:ext>
            </a:extLst>
          </p:cNvPr>
          <p:cNvSpPr>
            <a:spLocks noGrp="1" noChangeArrowheads="1"/>
          </p:cNvSpPr>
          <p:nvPr>
            <p:ph type="title"/>
          </p:nvPr>
        </p:nvSpPr>
        <p:spPr>
          <a:xfrm>
            <a:off x="2324100" y="223837"/>
            <a:ext cx="5219700" cy="914400"/>
          </a:xfrm>
        </p:spPr>
        <p:txBody>
          <a:bodyPr/>
          <a:lstStyle/>
          <a:p>
            <a:pPr algn="ctr" eaLnBrk="1" hangingPunct="1"/>
            <a:r>
              <a:rPr lang="en-US" sz="3600" dirty="0"/>
              <a:t>ESTRUCTURA DEL GÉNESIS</a:t>
            </a:r>
          </a:p>
        </p:txBody>
      </p:sp>
    </p:spTree>
    <p:extLst>
      <p:ext uri="{BB962C8B-B14F-4D97-AF65-F5344CB8AC3E}">
        <p14:creationId xmlns:p14="http://schemas.microsoft.com/office/powerpoint/2010/main" val="3787022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4F0E4-60BD-B0AE-FE6E-5E266E04A81B}"/>
            </a:ext>
          </a:extLst>
        </p:cNvPr>
        <p:cNvGrpSpPr/>
        <p:nvPr/>
      </p:nvGrpSpPr>
      <p:grpSpPr>
        <a:xfrm>
          <a:off x="0" y="0"/>
          <a:ext cx="0" cy="0"/>
          <a:chOff x="0" y="0"/>
          <a:chExt cx="0" cy="0"/>
        </a:xfrm>
      </p:grpSpPr>
      <p:sp>
        <p:nvSpPr>
          <p:cNvPr id="124931" name="Rectangle 3">
            <a:extLst>
              <a:ext uri="{FF2B5EF4-FFF2-40B4-BE49-F238E27FC236}">
                <a16:creationId xmlns:a16="http://schemas.microsoft.com/office/drawing/2014/main" id="{20404186-C481-CAF4-6C6F-C803C17B2598}"/>
              </a:ext>
            </a:extLst>
          </p:cNvPr>
          <p:cNvSpPr>
            <a:spLocks noGrp="1" noChangeArrowheads="1"/>
          </p:cNvSpPr>
          <p:nvPr>
            <p:ph type="body" idx="1"/>
          </p:nvPr>
        </p:nvSpPr>
        <p:spPr>
          <a:xfrm>
            <a:off x="457200" y="1398270"/>
            <a:ext cx="5791200" cy="492633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Introducción (5:1-2)</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Adán (5:3-5)</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Set (5:6-8)</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Enós (5:9-11)</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Cainán (5:12-14)</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Mahalaleel (5:15-17)</a:t>
            </a:r>
          </a:p>
        </p:txBody>
      </p:sp>
      <p:sp>
        <p:nvSpPr>
          <p:cNvPr id="10" name="Rectangle 2">
            <a:extLst>
              <a:ext uri="{FF2B5EF4-FFF2-40B4-BE49-F238E27FC236}">
                <a16:creationId xmlns:a16="http://schemas.microsoft.com/office/drawing/2014/main" id="{C3C23B2D-8A07-70B3-1872-E67BB94F7BDE}"/>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Génesis 5 Esquema</a:t>
            </a:r>
          </a:p>
        </p:txBody>
      </p:sp>
      <p:pic>
        <p:nvPicPr>
          <p:cNvPr id="3" name="Picture 2">
            <a:extLst>
              <a:ext uri="{FF2B5EF4-FFF2-40B4-BE49-F238E27FC236}">
                <a16:creationId xmlns:a16="http://schemas.microsoft.com/office/drawing/2014/main" id="{E35EF3A7-3233-46D4-74C9-0F9DA563B5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1905000"/>
            <a:ext cx="4004278" cy="2858823"/>
          </a:xfrm>
          <a:prstGeom prst="rect">
            <a:avLst/>
          </a:prstGeom>
        </p:spPr>
      </p:pic>
    </p:spTree>
    <p:extLst>
      <p:ext uri="{BB962C8B-B14F-4D97-AF65-F5344CB8AC3E}">
        <p14:creationId xmlns:p14="http://schemas.microsoft.com/office/powerpoint/2010/main" val="26440258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Patrón Sextuple</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Génesis 5:12-14</a:t>
            </a:r>
          </a:p>
        </p:txBody>
      </p:sp>
      <p:sp>
        <p:nvSpPr>
          <p:cNvPr id="124931" name="Rectangle 3"/>
          <p:cNvSpPr>
            <a:spLocks noGrp="1" noChangeArrowheads="1"/>
          </p:cNvSpPr>
          <p:nvPr>
            <p:ph type="body" idx="1"/>
          </p:nvPr>
        </p:nvSpPr>
        <p:spPr>
          <a:xfrm>
            <a:off x="914399" y="1600200"/>
            <a:ext cx="7620001" cy="4724400"/>
          </a:xfrm>
        </p:spPr>
        <p:txBody>
          <a:bodyPr/>
          <a:lstStyle/>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Nombre y significado: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Cainán; Herrero</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Edad al nacer el hijo semilla: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70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Años adicionales de vida: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840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Engendró otros hijos e hijas: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Si</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s-CO" dirty="0">
                <a:effectLst>
                  <a:outerShdw blurRad="38100" dist="38100" dir="2700000" algn="tl">
                    <a:srgbClr val="000000">
                      <a:alpha val="43137"/>
                    </a:srgbClr>
                  </a:outerShdw>
                </a:effectLst>
                <a:cs typeface="Calibri" panose="020F0502020204030204" pitchFamily="34" charset="0"/>
              </a:rPr>
              <a:t>Total de años de vida</a:t>
            </a:r>
            <a:r>
              <a:rPr lang="en-US" dirty="0">
                <a:effectLst>
                  <a:outerShdw blurRad="38100" dist="38100" dir="2700000" algn="tl">
                    <a:srgbClr val="000000">
                      <a:alpha val="43137"/>
                    </a:srgbClr>
                  </a:outerShdw>
                </a:effectLst>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910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Muerte: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Si</a:t>
            </a:r>
          </a:p>
        </p:txBody>
      </p:sp>
      <p:pic>
        <p:nvPicPr>
          <p:cNvPr id="3" name="Picture 2">
            <a:extLst>
              <a:ext uri="{FF2B5EF4-FFF2-40B4-BE49-F238E27FC236}">
                <a16:creationId xmlns:a16="http://schemas.microsoft.com/office/drawing/2014/main" id="{F3797F73-60C8-59A9-AB44-4CDAE379F2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4884" y="87509"/>
            <a:ext cx="1798594" cy="1284092"/>
          </a:xfrm>
          <a:prstGeom prst="rect">
            <a:avLst/>
          </a:prstGeom>
        </p:spPr>
      </p:pic>
    </p:spTree>
    <p:extLst>
      <p:ext uri="{BB962C8B-B14F-4D97-AF65-F5344CB8AC3E}">
        <p14:creationId xmlns:p14="http://schemas.microsoft.com/office/powerpoint/2010/main" val="2051106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D6A30-1D9F-28C4-E78C-78E9D368A015}"/>
            </a:ext>
          </a:extLst>
        </p:cNvPr>
        <p:cNvGrpSpPr/>
        <p:nvPr/>
      </p:nvGrpSpPr>
      <p:grpSpPr>
        <a:xfrm>
          <a:off x="0" y="0"/>
          <a:ext cx="0" cy="0"/>
          <a:chOff x="0" y="0"/>
          <a:chExt cx="0" cy="0"/>
        </a:xfrm>
      </p:grpSpPr>
      <p:sp>
        <p:nvSpPr>
          <p:cNvPr id="124931" name="Rectangle 3">
            <a:extLst>
              <a:ext uri="{FF2B5EF4-FFF2-40B4-BE49-F238E27FC236}">
                <a16:creationId xmlns:a16="http://schemas.microsoft.com/office/drawing/2014/main" id="{5F9D4C9D-A663-D7B9-1414-9EC7997BE615}"/>
              </a:ext>
            </a:extLst>
          </p:cNvPr>
          <p:cNvSpPr>
            <a:spLocks noGrp="1" noChangeArrowheads="1"/>
          </p:cNvSpPr>
          <p:nvPr>
            <p:ph type="body" idx="1"/>
          </p:nvPr>
        </p:nvSpPr>
        <p:spPr>
          <a:xfrm>
            <a:off x="457200" y="1398270"/>
            <a:ext cx="5791200" cy="492633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Introducción (5:1-2)</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Adán (5:3-5)</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Set (5:6-8)</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Enós (5:9-11)</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Cainán (5:12-14)</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Mahalaleel (5:15-17)</a:t>
            </a:r>
          </a:p>
        </p:txBody>
      </p:sp>
      <p:sp>
        <p:nvSpPr>
          <p:cNvPr id="10" name="Rectangle 2">
            <a:extLst>
              <a:ext uri="{FF2B5EF4-FFF2-40B4-BE49-F238E27FC236}">
                <a16:creationId xmlns:a16="http://schemas.microsoft.com/office/drawing/2014/main" id="{F795840C-493F-3520-D4AA-2727FAA6DBA6}"/>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Génesis 5 Esquema</a:t>
            </a:r>
          </a:p>
        </p:txBody>
      </p:sp>
      <p:pic>
        <p:nvPicPr>
          <p:cNvPr id="3" name="Picture 2">
            <a:extLst>
              <a:ext uri="{FF2B5EF4-FFF2-40B4-BE49-F238E27FC236}">
                <a16:creationId xmlns:a16="http://schemas.microsoft.com/office/drawing/2014/main" id="{AE5F776F-332E-4FFA-033A-56A6B76775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1905000"/>
            <a:ext cx="4004278" cy="2858823"/>
          </a:xfrm>
          <a:prstGeom prst="rect">
            <a:avLst/>
          </a:prstGeom>
        </p:spPr>
      </p:pic>
    </p:spTree>
    <p:extLst>
      <p:ext uri="{BB962C8B-B14F-4D97-AF65-F5344CB8AC3E}">
        <p14:creationId xmlns:p14="http://schemas.microsoft.com/office/powerpoint/2010/main" val="24382099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Patrón Séxtuple</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Génesis 5:15-17</a:t>
            </a:r>
          </a:p>
        </p:txBody>
      </p:sp>
      <p:sp>
        <p:nvSpPr>
          <p:cNvPr id="124931" name="Rectangle 3"/>
          <p:cNvSpPr>
            <a:spLocks noGrp="1" noChangeArrowheads="1"/>
          </p:cNvSpPr>
          <p:nvPr>
            <p:ph type="body" idx="1"/>
          </p:nvPr>
        </p:nvSpPr>
        <p:spPr>
          <a:xfrm>
            <a:off x="266700" y="1524000"/>
            <a:ext cx="8766778" cy="5029200"/>
          </a:xfrm>
        </p:spPr>
        <p:txBody>
          <a:bodyPr/>
          <a:lstStyle/>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Nombre y significado: </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Mahalaleel; Alabado sea Dios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Edad al nacer el hijo semilla: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65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Años adicionales de vida: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830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Engendró otros hijos e hijas: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Si</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s-CO" dirty="0">
                <a:effectLst>
                  <a:outerShdw blurRad="38100" dist="38100" dir="2700000" algn="tl">
                    <a:srgbClr val="000000">
                      <a:alpha val="43137"/>
                    </a:srgbClr>
                  </a:outerShdw>
                </a:effectLst>
                <a:cs typeface="Calibri" panose="020F0502020204030204" pitchFamily="34" charset="0"/>
              </a:rPr>
              <a:t>Total de años de vida</a:t>
            </a:r>
            <a:r>
              <a:rPr lang="en-US" dirty="0">
                <a:effectLst>
                  <a:outerShdw blurRad="38100" dist="38100" dir="2700000" algn="tl">
                    <a:srgbClr val="000000">
                      <a:alpha val="43137"/>
                    </a:srgbClr>
                  </a:outerShdw>
                </a:effectLst>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895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Muerte: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p:txBody>
      </p:sp>
      <p:pic>
        <p:nvPicPr>
          <p:cNvPr id="3" name="Picture 2">
            <a:extLst>
              <a:ext uri="{FF2B5EF4-FFF2-40B4-BE49-F238E27FC236}">
                <a16:creationId xmlns:a16="http://schemas.microsoft.com/office/drawing/2014/main" id="{EAEE8901-EF63-DB50-95A8-E2D905AC2A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0" y="56490"/>
            <a:ext cx="1794478" cy="1281154"/>
          </a:xfrm>
          <a:prstGeom prst="rect">
            <a:avLst/>
          </a:prstGeom>
        </p:spPr>
      </p:pic>
    </p:spTree>
    <p:extLst>
      <p:ext uri="{BB962C8B-B14F-4D97-AF65-F5344CB8AC3E}">
        <p14:creationId xmlns:p14="http://schemas.microsoft.com/office/powerpoint/2010/main" val="34552845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304800" y="1371600"/>
            <a:ext cx="5791200" cy="2819400"/>
          </a:xfrm>
        </p:spPr>
        <p:txBody>
          <a:bodyPr/>
          <a:lstStyle/>
          <a:p>
            <a:pPr marL="685800" lvl="1" indent="-685800" eaLnBrk="1" hangingPunct="1">
              <a:spcBef>
                <a:spcPts val="0"/>
              </a:spcBef>
              <a:spcAft>
                <a:spcPts val="3000"/>
              </a:spcAft>
              <a:buClr>
                <a:schemeClr val="tx2"/>
              </a:buClr>
              <a:buSzPct val="100000"/>
              <a:buFont typeface="+mj-lt"/>
              <a:buAutoNum type="romanUcPeriod" startAt="7"/>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Jared (5:18-20)</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Enoc (5:21-24)</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Matusalén (5:25-27)</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Lamec (5:28-31)</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Noé (5:32)</a:t>
            </a:r>
          </a:p>
        </p:txBody>
      </p:sp>
      <p:sp>
        <p:nvSpPr>
          <p:cNvPr id="7" name="Rectangle 2">
            <a:extLst>
              <a:ext uri="{FF2B5EF4-FFF2-40B4-BE49-F238E27FC236}">
                <a16:creationId xmlns:a16="http://schemas.microsoft.com/office/drawing/2014/main" id="{F8E101BC-DEF4-4BE9-8293-4315C5C03B70}"/>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Génesis 5 Esquema</a:t>
            </a:r>
          </a:p>
        </p:txBody>
      </p:sp>
      <p:pic>
        <p:nvPicPr>
          <p:cNvPr id="3" name="Picture 2">
            <a:extLst>
              <a:ext uri="{FF2B5EF4-FFF2-40B4-BE49-F238E27FC236}">
                <a16:creationId xmlns:a16="http://schemas.microsoft.com/office/drawing/2014/main" id="{F76A9BE5-ABEE-6B91-524A-D917BF0DCA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905000"/>
            <a:ext cx="4004278" cy="2858823"/>
          </a:xfrm>
          <a:prstGeom prst="rect">
            <a:avLst/>
          </a:prstGeom>
        </p:spPr>
      </p:pic>
    </p:spTree>
    <p:extLst>
      <p:ext uri="{BB962C8B-B14F-4D97-AF65-F5344CB8AC3E}">
        <p14:creationId xmlns:p14="http://schemas.microsoft.com/office/powerpoint/2010/main" val="30156213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Patrón Séxtuple</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Génesis 5:18-20</a:t>
            </a:r>
          </a:p>
        </p:txBody>
      </p:sp>
      <p:sp>
        <p:nvSpPr>
          <p:cNvPr id="124931" name="Rectangle 3"/>
          <p:cNvSpPr>
            <a:spLocks noGrp="1" noChangeArrowheads="1"/>
          </p:cNvSpPr>
          <p:nvPr>
            <p:ph type="body" idx="1"/>
          </p:nvPr>
        </p:nvSpPr>
        <p:spPr>
          <a:xfrm>
            <a:off x="914400" y="1600200"/>
            <a:ext cx="7620000" cy="4724400"/>
          </a:xfrm>
        </p:spPr>
        <p:txBody>
          <a:bodyPr/>
          <a:lstStyle/>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Nombre y significado: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Jared; linaje</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Edad al nacer el hijo semilla: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162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Años adicionales de vida: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800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Engendró otros hijos e hijas: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Si</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s-CO" dirty="0">
                <a:effectLst>
                  <a:outerShdw blurRad="38100" dist="38100" dir="2700000" algn="tl">
                    <a:srgbClr val="000000">
                      <a:alpha val="43137"/>
                    </a:srgbClr>
                  </a:outerShdw>
                </a:effectLst>
                <a:cs typeface="Calibri" panose="020F0502020204030204" pitchFamily="34" charset="0"/>
              </a:rPr>
              <a:t>Total de años de vida</a:t>
            </a:r>
            <a:r>
              <a:rPr lang="en-US" dirty="0">
                <a:effectLst>
                  <a:outerShdw blurRad="38100" dist="38100" dir="2700000" algn="tl">
                    <a:srgbClr val="000000">
                      <a:alpha val="43137"/>
                    </a:srgbClr>
                  </a:outerShdw>
                </a:effectLst>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962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Muerte: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Si</a:t>
            </a:r>
          </a:p>
        </p:txBody>
      </p:sp>
      <p:pic>
        <p:nvPicPr>
          <p:cNvPr id="2" name="Picture 1">
            <a:extLst>
              <a:ext uri="{FF2B5EF4-FFF2-40B4-BE49-F238E27FC236}">
                <a16:creationId xmlns:a16="http://schemas.microsoft.com/office/drawing/2014/main" id="{52629E7E-9C79-1D68-71D1-B6E9EBC98935}"/>
              </a:ext>
            </a:extLst>
          </p:cNvPr>
          <p:cNvPicPr>
            <a:picLocks noChangeAspect="1"/>
          </p:cNvPicPr>
          <p:nvPr/>
        </p:nvPicPr>
        <p:blipFill>
          <a:blip r:embed="rId2"/>
          <a:stretch>
            <a:fillRect/>
          </a:stretch>
        </p:blipFill>
        <p:spPr>
          <a:xfrm>
            <a:off x="7239000" y="91329"/>
            <a:ext cx="1792379" cy="1280271"/>
          </a:xfrm>
          <a:prstGeom prst="rect">
            <a:avLst/>
          </a:prstGeom>
        </p:spPr>
      </p:pic>
    </p:spTree>
    <p:extLst>
      <p:ext uri="{BB962C8B-B14F-4D97-AF65-F5344CB8AC3E}">
        <p14:creationId xmlns:p14="http://schemas.microsoft.com/office/powerpoint/2010/main" val="37200305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304800" y="1371600"/>
            <a:ext cx="5791200" cy="2819400"/>
          </a:xfrm>
        </p:spPr>
        <p:txBody>
          <a:bodyPr/>
          <a:lstStyle/>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Jared (5:18-20)</a:t>
            </a:r>
          </a:p>
          <a:p>
            <a:pPr marL="685800" lvl="1" indent="-685800" eaLnBrk="1" hangingPunct="1">
              <a:spcBef>
                <a:spcPts val="0"/>
              </a:spcBef>
              <a:spcAft>
                <a:spcPts val="3000"/>
              </a:spcAft>
              <a:buClr>
                <a:schemeClr val="tx2"/>
              </a:buClr>
              <a:buSzPct val="100000"/>
              <a:buFont typeface="+mj-lt"/>
              <a:buAutoNum type="romanUcPeriod" startAt="7"/>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Enoc (5:21-24)</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Matusalén (5:25-27)</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Lamec (5:28-31)</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Noé (5:32)</a:t>
            </a:r>
          </a:p>
        </p:txBody>
      </p:sp>
      <p:sp>
        <p:nvSpPr>
          <p:cNvPr id="7" name="Rectangle 2">
            <a:extLst>
              <a:ext uri="{FF2B5EF4-FFF2-40B4-BE49-F238E27FC236}">
                <a16:creationId xmlns:a16="http://schemas.microsoft.com/office/drawing/2014/main" id="{BD2C19AF-8CEB-4C31-AF4F-0596F3ACE92B}"/>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Génesis 5 Esquema</a:t>
            </a:r>
          </a:p>
        </p:txBody>
      </p:sp>
      <p:pic>
        <p:nvPicPr>
          <p:cNvPr id="2" name="Picture 1">
            <a:extLst>
              <a:ext uri="{FF2B5EF4-FFF2-40B4-BE49-F238E27FC236}">
                <a16:creationId xmlns:a16="http://schemas.microsoft.com/office/drawing/2014/main" id="{CABE27CD-9535-4F6E-D027-DCB0BA777590}"/>
              </a:ext>
            </a:extLst>
          </p:cNvPr>
          <p:cNvPicPr>
            <a:picLocks noChangeAspect="1"/>
          </p:cNvPicPr>
          <p:nvPr/>
        </p:nvPicPr>
        <p:blipFill>
          <a:blip r:embed="rId2"/>
          <a:stretch>
            <a:fillRect/>
          </a:stretch>
        </p:blipFill>
        <p:spPr>
          <a:xfrm>
            <a:off x="5181600" y="2227648"/>
            <a:ext cx="3363785" cy="2402704"/>
          </a:xfrm>
          <a:prstGeom prst="rect">
            <a:avLst/>
          </a:prstGeom>
        </p:spPr>
      </p:pic>
    </p:spTree>
    <p:extLst>
      <p:ext uri="{BB962C8B-B14F-4D97-AF65-F5344CB8AC3E}">
        <p14:creationId xmlns:p14="http://schemas.microsoft.com/office/powerpoint/2010/main" val="11468819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Patrón Séxtuple</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Génesis 5:21-24</a:t>
            </a:r>
          </a:p>
        </p:txBody>
      </p:sp>
      <p:sp>
        <p:nvSpPr>
          <p:cNvPr id="124931" name="Rectangle 3"/>
          <p:cNvSpPr>
            <a:spLocks noGrp="1" noChangeArrowheads="1"/>
          </p:cNvSpPr>
          <p:nvPr>
            <p:ph type="body" idx="1"/>
          </p:nvPr>
        </p:nvSpPr>
        <p:spPr>
          <a:xfrm>
            <a:off x="419100" y="1813671"/>
            <a:ext cx="8343900" cy="4953000"/>
          </a:xfrm>
        </p:spPr>
        <p:txBody>
          <a:bodyPr/>
          <a:lstStyle/>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Nombre y significado: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Enoc; dedicación</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Edad al nacer el hijo semilla: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65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Años adicionales de vida: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300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Engendró otros hijos e hijas: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Sí</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s-CO" dirty="0">
                <a:effectLst>
                  <a:outerShdw blurRad="38100" dist="38100" dir="2700000" algn="tl">
                    <a:srgbClr val="000000">
                      <a:alpha val="43137"/>
                    </a:srgbClr>
                  </a:outerShdw>
                </a:effectLst>
                <a:cs typeface="Calibri" panose="020F0502020204030204" pitchFamily="34" charset="0"/>
              </a:rPr>
              <a:t>Total de años de vida</a:t>
            </a:r>
            <a:r>
              <a:rPr lang="en-US" dirty="0">
                <a:effectLst>
                  <a:outerShdw blurRad="38100" dist="38100" dir="2700000" algn="tl">
                    <a:srgbClr val="000000">
                      <a:alpha val="43137"/>
                    </a:srgbClr>
                  </a:outerShdw>
                </a:effectLst>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365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Muerte: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No!</a:t>
            </a:r>
          </a:p>
        </p:txBody>
      </p:sp>
      <p:pic>
        <p:nvPicPr>
          <p:cNvPr id="2" name="Picture 1">
            <a:extLst>
              <a:ext uri="{FF2B5EF4-FFF2-40B4-BE49-F238E27FC236}">
                <a16:creationId xmlns:a16="http://schemas.microsoft.com/office/drawing/2014/main" id="{A7F7F979-EDF1-31E1-A171-68597A981B70}"/>
              </a:ext>
            </a:extLst>
          </p:cNvPr>
          <p:cNvPicPr>
            <a:picLocks noChangeAspect="1"/>
          </p:cNvPicPr>
          <p:nvPr/>
        </p:nvPicPr>
        <p:blipFill>
          <a:blip r:embed="rId2"/>
          <a:stretch>
            <a:fillRect/>
          </a:stretch>
        </p:blipFill>
        <p:spPr>
          <a:xfrm>
            <a:off x="7239000" y="91329"/>
            <a:ext cx="1792379" cy="1280271"/>
          </a:xfrm>
          <a:prstGeom prst="rect">
            <a:avLst/>
          </a:prstGeom>
        </p:spPr>
      </p:pic>
    </p:spTree>
    <p:extLst>
      <p:ext uri="{BB962C8B-B14F-4D97-AF65-F5344CB8AC3E}">
        <p14:creationId xmlns:p14="http://schemas.microsoft.com/office/powerpoint/2010/main" val="29654106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able with text on it&#10;&#10;AI-generated content may be incorrect.">
            <a:extLst>
              <a:ext uri="{FF2B5EF4-FFF2-40B4-BE49-F238E27FC236}">
                <a16:creationId xmlns:a16="http://schemas.microsoft.com/office/drawing/2014/main" id="{29134BB7-CDBD-F706-EE76-66E56DEB726E}"/>
              </a:ext>
            </a:extLst>
          </p:cNvPr>
          <p:cNvPicPr>
            <a:picLocks noChangeAspect="1"/>
          </p:cNvPicPr>
          <p:nvPr/>
        </p:nvPicPr>
        <p:blipFill>
          <a:blip r:embed="rId2"/>
          <a:stretch>
            <a:fillRect/>
          </a:stretch>
        </p:blipFill>
        <p:spPr>
          <a:xfrm>
            <a:off x="0" y="91185"/>
            <a:ext cx="9144000" cy="6675629"/>
          </a:xfrm>
          <a:prstGeom prst="rect">
            <a:avLst/>
          </a:prstGeom>
        </p:spPr>
      </p:pic>
    </p:spTree>
    <p:extLst>
      <p:ext uri="{BB962C8B-B14F-4D97-AF65-F5344CB8AC3E}">
        <p14:creationId xmlns:p14="http://schemas.microsoft.com/office/powerpoint/2010/main" val="115920048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E8FDE8-9BAB-E523-4B53-D1A9FFB098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288" y="190500"/>
            <a:ext cx="8633424" cy="6477000"/>
          </a:xfrm>
          <a:prstGeom prst="rect">
            <a:avLst/>
          </a:prstGeom>
        </p:spPr>
      </p:pic>
    </p:spTree>
    <p:extLst>
      <p:ext uri="{BB962C8B-B14F-4D97-AF65-F5344CB8AC3E}">
        <p14:creationId xmlns:p14="http://schemas.microsoft.com/office/powerpoint/2010/main" val="405156218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433512" y="1371600"/>
            <a:ext cx="7710488" cy="3886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3:1-5 Tentación por la serpiente</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3:6 </a:t>
            </a:r>
            <a:r>
              <a:rPr lang="es-CO" dirty="0">
                <a:effectLst>
                  <a:outerShdw blurRad="38100" dist="38100" dir="2700000" algn="tl">
                    <a:srgbClr val="000000">
                      <a:alpha val="43137"/>
                    </a:srgbClr>
                  </a:outerShdw>
                </a:effectLst>
                <a:ea typeface="+mn-ea"/>
                <a:cs typeface="+mn-cs"/>
              </a:rPr>
              <a:t>Pecado de Adán y Eva</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3:7-13 Resultados del pecado</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3:14-19 Imposición de juicios divinos</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3:20-24 </a:t>
            </a:r>
            <a:r>
              <a:rPr lang="es-CO" dirty="0">
                <a:effectLst>
                  <a:outerShdw blurRad="38100" dist="38100" dir="2700000" algn="tl">
                    <a:srgbClr val="000000">
                      <a:alpha val="43137"/>
                    </a:srgbClr>
                  </a:outerShdw>
                </a:effectLst>
                <a:ea typeface="+mn-ea"/>
                <a:cs typeface="+mn-cs"/>
              </a:rPr>
              <a:t>La provisión de Dios a pesar del pecado</a:t>
            </a:r>
            <a:endParaRPr lang="en-US" dirty="0">
              <a:effectLst>
                <a:outerShdw blurRad="38100" dist="38100" dir="2700000" algn="tl">
                  <a:srgbClr val="000000">
                    <a:alpha val="43137"/>
                  </a:srgbClr>
                </a:outerShdw>
              </a:effectLst>
              <a:ea typeface="+mn-ea"/>
              <a:cs typeface="+mn-cs"/>
            </a:endParaRPr>
          </a:p>
        </p:txBody>
      </p:sp>
      <p:pic>
        <p:nvPicPr>
          <p:cNvPr id="7172" name="Picture 5" descr="C:\Users\awoods\Pictures\Microsoft Clip Organizer\pe07654_.wmf"/>
          <p:cNvPicPr>
            <a:picLocks noChangeAspect="1" noChangeArrowheads="1"/>
          </p:cNvPicPr>
          <p:nvPr/>
        </p:nvPicPr>
        <p:blipFill>
          <a:blip r:embed="rId2" cstate="print"/>
          <a:srcRect/>
          <a:stretch>
            <a:fillRect/>
          </a:stretch>
        </p:blipFill>
        <p:spPr bwMode="auto">
          <a:xfrm>
            <a:off x="76200" y="2286000"/>
            <a:ext cx="1357312" cy="2286000"/>
          </a:xfrm>
          <a:prstGeom prst="rect">
            <a:avLst/>
          </a:prstGeom>
          <a:noFill/>
          <a:ln w="9525">
            <a:noFill/>
            <a:miter lim="800000"/>
            <a:headEnd/>
            <a:tailEnd/>
          </a:ln>
        </p:spPr>
      </p:pic>
      <p:sp>
        <p:nvSpPr>
          <p:cNvPr id="6" name="Rectangle 2">
            <a:extLst>
              <a:ext uri="{FF2B5EF4-FFF2-40B4-BE49-F238E27FC236}">
                <a16:creationId xmlns:a16="http://schemas.microsoft.com/office/drawing/2014/main" id="{A6E6AF98-5870-45FC-9EE4-B91CBFDE85E2}"/>
              </a:ext>
            </a:extLst>
          </p:cNvPr>
          <p:cNvSpPr txBox="1">
            <a:spLocks noChangeArrowheads="1"/>
          </p:cNvSpPr>
          <p:nvPr/>
        </p:nvSpPr>
        <p:spPr bwMode="auto">
          <a:xfrm>
            <a:off x="2133600" y="228600"/>
            <a:ext cx="464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Estructura del Génesis</a:t>
            </a:r>
          </a:p>
        </p:txBody>
      </p:sp>
      <p:pic>
        <p:nvPicPr>
          <p:cNvPr id="8" name="Picture 7" descr="C:\Users\awoods\Pictures\Microsoft Clip Organizer\j0364212.wmf">
            <a:extLst>
              <a:ext uri="{FF2B5EF4-FFF2-40B4-BE49-F238E27FC236}">
                <a16:creationId xmlns:a16="http://schemas.microsoft.com/office/drawing/2014/main" id="{1D2D26C7-DA93-424F-8E2A-46B2B7F18FC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pic>
        <p:nvPicPr>
          <p:cNvPr id="3" name="Picture 2">
            <a:extLst>
              <a:ext uri="{FF2B5EF4-FFF2-40B4-BE49-F238E27FC236}">
                <a16:creationId xmlns:a16="http://schemas.microsoft.com/office/drawing/2014/main" id="{D86DA4A1-87A7-1F3F-0C9D-8816EE5A63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3849" y="63219"/>
            <a:ext cx="1744066" cy="1245162"/>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562100" y="228600"/>
            <a:ext cx="6019800" cy="914400"/>
          </a:xfrm>
        </p:spPr>
        <p:txBody>
          <a:bodyPr/>
          <a:lstStyle/>
          <a:p>
            <a:pPr algn="ctr" eaLnBrk="1" hangingPunct="1"/>
            <a:r>
              <a:rPr lang="en-US" sz="3600" dirty="0">
                <a:effectLst>
                  <a:outerShdw blurRad="38100" dist="38100" dir="2700000" algn="tl">
                    <a:srgbClr val="000000">
                      <a:alpha val="43137"/>
                    </a:srgbClr>
                  </a:outerShdw>
                </a:effectLst>
              </a:rPr>
              <a:t>Genealogía: Adán a Noé</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(Gén 5)</a:t>
            </a:r>
          </a:p>
        </p:txBody>
      </p:sp>
      <p:sp>
        <p:nvSpPr>
          <p:cNvPr id="131075" name="Rectangle 3"/>
          <p:cNvSpPr>
            <a:spLocks noGrp="1" noChangeArrowheads="1"/>
          </p:cNvSpPr>
          <p:nvPr>
            <p:ph type="body" idx="1"/>
          </p:nvPr>
        </p:nvSpPr>
        <p:spPr>
          <a:xfrm>
            <a:off x="228600" y="1600200"/>
            <a:ext cx="8686800" cy="4572000"/>
          </a:xfrm>
        </p:spPr>
        <p:txBody>
          <a:bodyPr/>
          <a:lstStyle/>
          <a:p>
            <a:pPr marL="457200" indent="-457200" eaLnBrk="1" hangingPunct="1">
              <a:spcBef>
                <a:spcPts val="0"/>
              </a:spcBef>
              <a:spcAft>
                <a:spcPts val="2400"/>
              </a:spcAft>
            </a:pPr>
            <a:r>
              <a:rPr lang="es-CO" sz="3100" dirty="0"/>
              <a:t>La esperanza de que la maldición fuera eliminada</a:t>
            </a:r>
            <a:endParaRPr lang="en-US" sz="3100" dirty="0"/>
          </a:p>
          <a:p>
            <a:pPr marL="914400" lvl="1" indent="-457200" eaLnBrk="1" hangingPunct="1">
              <a:spcBef>
                <a:spcPts val="0"/>
              </a:spcBef>
              <a:spcAft>
                <a:spcPts val="2400"/>
              </a:spcAft>
            </a:pPr>
            <a:r>
              <a:rPr lang="es-CO" dirty="0"/>
              <a:t>El traslado de Enoc al cielo</a:t>
            </a:r>
            <a:r>
              <a:rPr lang="en-US" dirty="0"/>
              <a:t> (5:24)</a:t>
            </a:r>
          </a:p>
          <a:p>
            <a:pPr marL="914400" lvl="1" indent="-457200" eaLnBrk="1" hangingPunct="1">
              <a:spcBef>
                <a:spcPts val="0"/>
              </a:spcBef>
              <a:spcAft>
                <a:spcPts val="2400"/>
              </a:spcAft>
            </a:pPr>
            <a:r>
              <a:rPr lang="es-CO" dirty="0"/>
              <a:t>Significado del nombre de Matusalén </a:t>
            </a:r>
            <a:r>
              <a:rPr lang="en-US" dirty="0"/>
              <a:t>(Gén. 5:27; 6:3; 1 Pedro. 3:20)</a:t>
            </a:r>
          </a:p>
          <a:p>
            <a:pPr marL="914400" lvl="1" indent="-457200" eaLnBrk="1" hangingPunct="1">
              <a:spcBef>
                <a:spcPts val="0"/>
              </a:spcBef>
              <a:spcAft>
                <a:spcPts val="2400"/>
              </a:spcAft>
            </a:pPr>
            <a:r>
              <a:rPr lang="es-CO" dirty="0"/>
              <a:t>Lamec creyó erróneamente que Noé era el cumplimiento de Génesis 3:15</a:t>
            </a:r>
            <a:r>
              <a:rPr lang="en-US" dirty="0"/>
              <a:t> (Gén. 5:29; 3:17; 4:1; Dan. 11:37)</a:t>
            </a:r>
          </a:p>
          <a:p>
            <a:pPr marL="457200" lvl="1" indent="0" eaLnBrk="1" hangingPunct="1">
              <a:spcBef>
                <a:spcPts val="0"/>
              </a:spcBef>
              <a:spcAft>
                <a:spcPts val="2400"/>
              </a:spcAft>
              <a:buNone/>
            </a:pPr>
            <a:endParaRPr lang="en-US" sz="3000" dirty="0"/>
          </a:p>
        </p:txBody>
      </p:sp>
      <p:pic>
        <p:nvPicPr>
          <p:cNvPr id="2" name="Picture 1">
            <a:extLst>
              <a:ext uri="{FF2B5EF4-FFF2-40B4-BE49-F238E27FC236}">
                <a16:creationId xmlns:a16="http://schemas.microsoft.com/office/drawing/2014/main" id="{56380DB8-95DE-386D-C537-16AD5F94D68B}"/>
              </a:ext>
            </a:extLst>
          </p:cNvPr>
          <p:cNvPicPr>
            <a:picLocks noChangeAspect="1"/>
          </p:cNvPicPr>
          <p:nvPr/>
        </p:nvPicPr>
        <p:blipFill>
          <a:blip r:embed="rId2"/>
          <a:stretch>
            <a:fillRect/>
          </a:stretch>
        </p:blipFill>
        <p:spPr>
          <a:xfrm>
            <a:off x="7239000" y="45664"/>
            <a:ext cx="1792379" cy="1280271"/>
          </a:xfrm>
          <a:prstGeom prst="rect">
            <a:avLst/>
          </a:prstGeom>
        </p:spPr>
      </p:pic>
    </p:spTree>
    <p:extLst>
      <p:ext uri="{BB962C8B-B14F-4D97-AF65-F5344CB8AC3E}">
        <p14:creationId xmlns:p14="http://schemas.microsoft.com/office/powerpoint/2010/main" val="36604211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4B040-2343-3052-B540-ED616E386B52}"/>
            </a:ext>
          </a:extLst>
        </p:cNvPr>
        <p:cNvGrpSpPr/>
        <p:nvPr/>
      </p:nvGrpSpPr>
      <p:grpSpPr>
        <a:xfrm>
          <a:off x="0" y="0"/>
          <a:ext cx="0" cy="0"/>
          <a:chOff x="0" y="0"/>
          <a:chExt cx="0" cy="0"/>
        </a:xfrm>
      </p:grpSpPr>
      <p:sp>
        <p:nvSpPr>
          <p:cNvPr id="32769" name="Rectangle 2">
            <a:extLst>
              <a:ext uri="{FF2B5EF4-FFF2-40B4-BE49-F238E27FC236}">
                <a16:creationId xmlns:a16="http://schemas.microsoft.com/office/drawing/2014/main" id="{F4865328-BAD5-457A-423B-D1C27CCE64CD}"/>
              </a:ext>
            </a:extLst>
          </p:cNvPr>
          <p:cNvSpPr>
            <a:spLocks noGrp="1" noChangeArrowheads="1"/>
          </p:cNvSpPr>
          <p:nvPr>
            <p:ph type="title"/>
          </p:nvPr>
        </p:nvSpPr>
        <p:spPr>
          <a:xfrm>
            <a:off x="1562100" y="228600"/>
            <a:ext cx="6019800" cy="914400"/>
          </a:xfrm>
        </p:spPr>
        <p:txBody>
          <a:bodyPr/>
          <a:lstStyle/>
          <a:p>
            <a:pPr algn="ctr" eaLnBrk="1" hangingPunct="1"/>
            <a:r>
              <a:rPr lang="en-US" sz="3600" dirty="0">
                <a:effectLst>
                  <a:outerShdw blurRad="38100" dist="38100" dir="2700000" algn="tl">
                    <a:srgbClr val="000000">
                      <a:alpha val="43137"/>
                    </a:srgbClr>
                  </a:outerShdw>
                </a:effectLst>
              </a:rPr>
              <a:t>Genealogía: Adán a Noé</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(Gén 5)</a:t>
            </a:r>
          </a:p>
        </p:txBody>
      </p:sp>
      <p:sp>
        <p:nvSpPr>
          <p:cNvPr id="131075" name="Rectangle 3">
            <a:extLst>
              <a:ext uri="{FF2B5EF4-FFF2-40B4-BE49-F238E27FC236}">
                <a16:creationId xmlns:a16="http://schemas.microsoft.com/office/drawing/2014/main" id="{51A6B0BC-A77C-F1D7-B70C-88FF4919879D}"/>
              </a:ext>
            </a:extLst>
          </p:cNvPr>
          <p:cNvSpPr>
            <a:spLocks noGrp="1" noChangeArrowheads="1"/>
          </p:cNvSpPr>
          <p:nvPr>
            <p:ph type="body" idx="1"/>
          </p:nvPr>
        </p:nvSpPr>
        <p:spPr>
          <a:xfrm>
            <a:off x="228600" y="1600200"/>
            <a:ext cx="8686800" cy="4572000"/>
          </a:xfrm>
        </p:spPr>
        <p:txBody>
          <a:bodyPr/>
          <a:lstStyle/>
          <a:p>
            <a:pPr marL="457200" indent="-457200" eaLnBrk="1" hangingPunct="1">
              <a:spcBef>
                <a:spcPts val="0"/>
              </a:spcBef>
              <a:spcAft>
                <a:spcPts val="2400"/>
              </a:spcAft>
            </a:pPr>
            <a:r>
              <a:rPr lang="es-CO" sz="3100" dirty="0"/>
              <a:t>La esperanza de que la maldición fuera eliminada</a:t>
            </a:r>
            <a:endParaRPr lang="en-US" sz="3100" dirty="0"/>
          </a:p>
          <a:p>
            <a:pPr marL="914400" lvl="1" indent="-457200" eaLnBrk="1" hangingPunct="1">
              <a:spcBef>
                <a:spcPts val="0"/>
              </a:spcBef>
              <a:spcAft>
                <a:spcPts val="2400"/>
              </a:spcAft>
            </a:pPr>
            <a:r>
              <a:rPr lang="es-CO" b="1" u="sng" dirty="0">
                <a:solidFill>
                  <a:srgbClr val="FFFFCC"/>
                </a:solidFill>
              </a:rPr>
              <a:t>El traslado de Enoc al cielo </a:t>
            </a:r>
            <a:r>
              <a:rPr lang="en-US" b="1" u="sng" dirty="0">
                <a:solidFill>
                  <a:srgbClr val="FFFFCC"/>
                </a:solidFill>
              </a:rPr>
              <a:t>(5:24)</a:t>
            </a:r>
          </a:p>
          <a:p>
            <a:pPr marL="914400" lvl="1" indent="-457200" eaLnBrk="1" hangingPunct="1">
              <a:spcBef>
                <a:spcPts val="0"/>
              </a:spcBef>
              <a:spcAft>
                <a:spcPts val="2400"/>
              </a:spcAft>
            </a:pPr>
            <a:r>
              <a:rPr lang="es-CO" dirty="0"/>
              <a:t>Significado del nombre de Matusalén </a:t>
            </a:r>
            <a:r>
              <a:rPr lang="en-US" dirty="0"/>
              <a:t>(Gén. 5:27; 6:3; 1 Pedro. 3:20)</a:t>
            </a:r>
          </a:p>
          <a:p>
            <a:pPr marL="914400" lvl="1" indent="-457200" eaLnBrk="1" hangingPunct="1">
              <a:spcBef>
                <a:spcPts val="0"/>
              </a:spcBef>
              <a:spcAft>
                <a:spcPts val="2400"/>
              </a:spcAft>
            </a:pPr>
            <a:r>
              <a:rPr lang="es-CO" dirty="0"/>
              <a:t>Lamec creyó erróneamente que Noé era el cumplimiento de Génesis 3:15</a:t>
            </a:r>
            <a:r>
              <a:rPr lang="en-US" dirty="0"/>
              <a:t> (Gén. 5:29; 3:17; 4:1; Dan. 11:37)</a:t>
            </a:r>
          </a:p>
          <a:p>
            <a:pPr marL="457200" lvl="1" indent="0" eaLnBrk="1" hangingPunct="1">
              <a:spcBef>
                <a:spcPts val="0"/>
              </a:spcBef>
              <a:spcAft>
                <a:spcPts val="2400"/>
              </a:spcAft>
              <a:buNone/>
            </a:pPr>
            <a:endParaRPr lang="en-US" sz="3000" dirty="0"/>
          </a:p>
        </p:txBody>
      </p:sp>
      <p:pic>
        <p:nvPicPr>
          <p:cNvPr id="2" name="Picture 1">
            <a:extLst>
              <a:ext uri="{FF2B5EF4-FFF2-40B4-BE49-F238E27FC236}">
                <a16:creationId xmlns:a16="http://schemas.microsoft.com/office/drawing/2014/main" id="{7B403A09-0D64-0517-F5C8-6F2E5EBB31EC}"/>
              </a:ext>
            </a:extLst>
          </p:cNvPr>
          <p:cNvPicPr>
            <a:picLocks noChangeAspect="1"/>
          </p:cNvPicPr>
          <p:nvPr/>
        </p:nvPicPr>
        <p:blipFill>
          <a:blip r:embed="rId2"/>
          <a:stretch>
            <a:fillRect/>
          </a:stretch>
        </p:blipFill>
        <p:spPr>
          <a:xfrm>
            <a:off x="7239000" y="45664"/>
            <a:ext cx="1792379" cy="1280271"/>
          </a:xfrm>
          <a:prstGeom prst="rect">
            <a:avLst/>
          </a:prstGeom>
        </p:spPr>
      </p:pic>
    </p:spTree>
    <p:extLst>
      <p:ext uri="{BB962C8B-B14F-4D97-AF65-F5344CB8AC3E}">
        <p14:creationId xmlns:p14="http://schemas.microsoft.com/office/powerpoint/2010/main" val="7387542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1E7D88-D33D-CDE8-9E74-8976933D2E2F}"/>
              </a:ext>
            </a:extLst>
          </p:cNvPr>
          <p:cNvPicPr>
            <a:picLocks noChangeAspect="1"/>
          </p:cNvPicPr>
          <p:nvPr/>
        </p:nvPicPr>
        <p:blipFill>
          <a:blip r:embed="rId2"/>
          <a:stretch>
            <a:fillRect/>
          </a:stretch>
        </p:blipFill>
        <p:spPr>
          <a:xfrm>
            <a:off x="797021" y="629274"/>
            <a:ext cx="7549957" cy="5764364"/>
          </a:xfrm>
          <a:prstGeom prst="rect">
            <a:avLst/>
          </a:prstGeom>
        </p:spPr>
      </p:pic>
      <p:sp>
        <p:nvSpPr>
          <p:cNvPr id="7" name="TextBox 6">
            <a:extLst>
              <a:ext uri="{FF2B5EF4-FFF2-40B4-BE49-F238E27FC236}">
                <a16:creationId xmlns:a16="http://schemas.microsoft.com/office/drawing/2014/main" id="{C6F3F033-CD43-EE09-7A96-F7F869C02676}"/>
              </a:ext>
            </a:extLst>
          </p:cNvPr>
          <p:cNvSpPr txBox="1"/>
          <p:nvPr/>
        </p:nvSpPr>
        <p:spPr>
          <a:xfrm>
            <a:off x="1272635" y="76200"/>
            <a:ext cx="6735049" cy="461665"/>
          </a:xfrm>
          <a:prstGeom prst="rect">
            <a:avLst/>
          </a:prstGeom>
          <a:noFill/>
        </p:spPr>
        <p:txBody>
          <a:bodyPr wrap="none" rtlCol="0">
            <a:spAutoFit/>
          </a:bodyPr>
          <a:lstStyle/>
          <a:p>
            <a:r>
              <a:rPr lang="es-CO" dirty="0">
                <a:solidFill>
                  <a:schemeClr val="tx2"/>
                </a:solidFill>
              </a:rPr>
              <a:t> </a:t>
            </a:r>
            <a:r>
              <a:rPr lang="es-CO" b="1" dirty="0">
                <a:solidFill>
                  <a:schemeClr val="tx2"/>
                </a:solidFill>
                <a:latin typeface="Calibri" panose="020F0502020204030204" pitchFamily="34" charset="0"/>
                <a:ea typeface="Calibri" panose="020F0502020204030204" pitchFamily="34" charset="0"/>
                <a:cs typeface="Calibri" panose="020F0502020204030204" pitchFamily="34" charset="0"/>
              </a:rPr>
              <a:t>Las edades de los patriarcas desde Adán hasta Noé</a:t>
            </a:r>
          </a:p>
        </p:txBody>
      </p:sp>
      <p:sp>
        <p:nvSpPr>
          <p:cNvPr id="8" name="TextBox 7">
            <a:extLst>
              <a:ext uri="{FF2B5EF4-FFF2-40B4-BE49-F238E27FC236}">
                <a16:creationId xmlns:a16="http://schemas.microsoft.com/office/drawing/2014/main" id="{0DE777F9-865B-95F2-B4F1-F26A734095F6}"/>
              </a:ext>
            </a:extLst>
          </p:cNvPr>
          <p:cNvSpPr txBox="1"/>
          <p:nvPr/>
        </p:nvSpPr>
        <p:spPr>
          <a:xfrm>
            <a:off x="4419600" y="6345341"/>
            <a:ext cx="4140877" cy="461665"/>
          </a:xfrm>
          <a:prstGeom prst="rect">
            <a:avLst/>
          </a:prstGeom>
          <a:noFill/>
        </p:spPr>
        <p:txBody>
          <a:bodyPr wrap="none" rtlCol="0">
            <a:spAutoFit/>
          </a:bodyPr>
          <a:lstStyle/>
          <a:p>
            <a:r>
              <a:rPr lang="es-CO" dirty="0"/>
              <a:t>Recurso: Respuestas en Génesis</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able with text on it&#10;&#10;AI-generated content may be incorrect.">
            <a:extLst>
              <a:ext uri="{FF2B5EF4-FFF2-40B4-BE49-F238E27FC236}">
                <a16:creationId xmlns:a16="http://schemas.microsoft.com/office/drawing/2014/main" id="{29134BB7-CDBD-F706-EE76-66E56DEB726E}"/>
              </a:ext>
            </a:extLst>
          </p:cNvPr>
          <p:cNvPicPr>
            <a:picLocks noChangeAspect="1"/>
          </p:cNvPicPr>
          <p:nvPr/>
        </p:nvPicPr>
        <p:blipFill>
          <a:blip r:embed="rId2"/>
          <a:stretch>
            <a:fillRect/>
          </a:stretch>
        </p:blipFill>
        <p:spPr>
          <a:xfrm>
            <a:off x="0" y="91185"/>
            <a:ext cx="9144000" cy="6675629"/>
          </a:xfrm>
          <a:prstGeom prst="rect">
            <a:avLst/>
          </a:prstGeom>
        </p:spPr>
      </p:pic>
    </p:spTree>
    <p:extLst>
      <p:ext uri="{BB962C8B-B14F-4D97-AF65-F5344CB8AC3E}">
        <p14:creationId xmlns:p14="http://schemas.microsoft.com/office/powerpoint/2010/main" val="857723615"/>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219200" y="228600"/>
            <a:ext cx="6705600" cy="1097280"/>
          </a:xfrm>
        </p:spPr>
        <p:txBody>
          <a:bodyPr/>
          <a:lstStyle/>
          <a:p>
            <a:pPr marL="461963" indent="-461963" algn="ctr" eaLnBrk="1" hangingPunct="1">
              <a:buClr>
                <a:schemeClr val="tx2"/>
              </a:buClr>
              <a:buFont typeface="+mj-lt"/>
              <a:buAutoNum type="romanUcPeriod" startAt="2"/>
            </a:pPr>
            <a:r>
              <a:rPr lang="en-US" sz="3600" dirty="0">
                <a:effectLst>
                  <a:outerShdw blurRad="38100" dist="38100" dir="2700000" algn="tl">
                    <a:srgbClr val="000000">
                      <a:alpha val="43137"/>
                    </a:srgbClr>
                  </a:outerShdw>
                </a:effectLst>
                <a:ea typeface="+mn-ea"/>
                <a:cs typeface="+mn-cs"/>
              </a:rPr>
              <a:t>Línea impía de Caín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(Gén 4:16-24)</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159068" y="1325880"/>
            <a:ext cx="8984932" cy="41148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s-CO" dirty="0">
                <a:effectLst>
                  <a:outerShdw blurRad="38100" dist="38100" dir="2700000" algn="tl">
                    <a:srgbClr val="000000">
                      <a:alpha val="43137"/>
                    </a:srgbClr>
                  </a:outerShdw>
                </a:effectLst>
              </a:rPr>
              <a:t>Descendencia impía que no producirá al Mesías</a:t>
            </a:r>
            <a:r>
              <a:rPr lang="en-US" dirty="0">
                <a:effectLst>
                  <a:outerShdw blurRad="38100" dist="38100" dir="2700000" algn="tl">
                    <a:srgbClr val="000000">
                      <a:alpha val="43137"/>
                    </a:srgbClr>
                  </a:outerShdw>
                </a:effectLst>
              </a:rPr>
              <a:t> (Gén 3:15)</a:t>
            </a:r>
          </a:p>
          <a:p>
            <a:pPr marL="914400" lvl="2" indent="-452438" eaLnBrk="1" hangingPunct="1">
              <a:spcBef>
                <a:spcPts val="0"/>
              </a:spcBef>
              <a:spcAft>
                <a:spcPts val="1800"/>
              </a:spcAft>
              <a:buClr>
                <a:srgbClr val="00FF99"/>
              </a:buClr>
              <a:buSzPct val="100000"/>
              <a:buFont typeface="+mj-lt"/>
              <a:buAutoNum type="arabicPeriod"/>
              <a:defRPr/>
            </a:pPr>
            <a:r>
              <a:rPr lang="es-CO" dirty="0"/>
              <a:t>Continuación de la línea de Caín </a:t>
            </a:r>
            <a:r>
              <a:rPr lang="en-US" dirty="0"/>
              <a:t>(4:16-18)</a:t>
            </a:r>
          </a:p>
          <a:p>
            <a:pPr marL="914400" lvl="2" indent="-452438" eaLnBrk="1" hangingPunct="1">
              <a:spcBef>
                <a:spcPts val="0"/>
              </a:spcBef>
              <a:spcAft>
                <a:spcPts val="1800"/>
              </a:spcAft>
              <a:buClr>
                <a:srgbClr val="00FF99"/>
              </a:buClr>
              <a:buSzPct val="100000"/>
              <a:buFont typeface="+mj-lt"/>
              <a:buAutoNum type="arabicPeriod"/>
              <a:defRPr/>
            </a:pPr>
            <a:r>
              <a:rPr lang="en-US" dirty="0"/>
              <a:t>Inmoralidad (4:19)</a:t>
            </a:r>
          </a:p>
          <a:p>
            <a:pPr marL="914400" lvl="2" indent="-452438" eaLnBrk="1" hangingPunct="1">
              <a:spcBef>
                <a:spcPts val="0"/>
              </a:spcBef>
              <a:spcAft>
                <a:spcPts val="1800"/>
              </a:spcAft>
              <a:buClr>
                <a:srgbClr val="00FF99"/>
              </a:buClr>
              <a:buSzPct val="100000"/>
              <a:buFont typeface="+mj-lt"/>
              <a:buAutoNum type="arabicPeriod"/>
              <a:defRPr/>
            </a:pPr>
            <a:r>
              <a:rPr lang="en-US" dirty="0"/>
              <a:t>Avance tecnológico pero no espiritual (4:20-22)</a:t>
            </a:r>
          </a:p>
          <a:p>
            <a:pPr marL="914400" lvl="2" indent="-452438" eaLnBrk="1" hangingPunct="1">
              <a:spcBef>
                <a:spcPts val="0"/>
              </a:spcBef>
              <a:spcAft>
                <a:spcPts val="1800"/>
              </a:spcAft>
              <a:buClr>
                <a:srgbClr val="00FF99"/>
              </a:buClr>
              <a:buSzPct val="100000"/>
              <a:buFont typeface="+mj-lt"/>
              <a:buAutoNum type="arabicPeriod"/>
              <a:defRPr/>
            </a:pPr>
            <a:r>
              <a:rPr lang="en-US" dirty="0"/>
              <a:t>Más inmoralidad  (4:23a)</a:t>
            </a:r>
          </a:p>
          <a:p>
            <a:pPr marL="914400" lvl="2" indent="-452438" eaLnBrk="1" hangingPunct="1">
              <a:spcBef>
                <a:spcPts val="0"/>
              </a:spcBef>
              <a:spcAft>
                <a:spcPts val="1800"/>
              </a:spcAft>
              <a:buClr>
                <a:srgbClr val="00FF99"/>
              </a:buClr>
              <a:buSzPct val="100000"/>
              <a:buFont typeface="+mj-lt"/>
              <a:buAutoNum type="arabicPeriod"/>
              <a:defRPr/>
            </a:pPr>
            <a:r>
              <a:rPr lang="en-US" dirty="0"/>
              <a:t>Violencia (4:23b)</a:t>
            </a:r>
          </a:p>
          <a:p>
            <a:pPr marL="914400" lvl="2" indent="-452438" eaLnBrk="1" hangingPunct="1">
              <a:spcBef>
                <a:spcPts val="0"/>
              </a:spcBef>
              <a:spcAft>
                <a:spcPts val="1800"/>
              </a:spcAft>
              <a:buClr>
                <a:srgbClr val="00FF99"/>
              </a:buClr>
              <a:buSzPct val="100000"/>
              <a:buFont typeface="+mj-lt"/>
              <a:buAutoNum type="arabicPeriod"/>
              <a:defRPr/>
            </a:pPr>
            <a:r>
              <a:rPr lang="en-US" dirty="0"/>
              <a:t>Humanismo (4:24)</a:t>
            </a:r>
          </a:p>
        </p:txBody>
      </p:sp>
      <p:pic>
        <p:nvPicPr>
          <p:cNvPr id="4" name="Picture 3">
            <a:extLst>
              <a:ext uri="{FF2B5EF4-FFF2-40B4-BE49-F238E27FC236}">
                <a16:creationId xmlns:a16="http://schemas.microsoft.com/office/drawing/2014/main" id="{9DE85CCD-4FAF-4726-BE7C-4188638485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13711" y="4903893"/>
            <a:ext cx="1925489" cy="1649307"/>
          </a:xfrm>
          <a:prstGeom prst="rect">
            <a:avLst/>
          </a:prstGeom>
        </p:spPr>
      </p:pic>
      <p:pic>
        <p:nvPicPr>
          <p:cNvPr id="2" name="Picture 1">
            <a:extLst>
              <a:ext uri="{FF2B5EF4-FFF2-40B4-BE49-F238E27FC236}">
                <a16:creationId xmlns:a16="http://schemas.microsoft.com/office/drawing/2014/main" id="{B38C3A88-1685-D118-F184-3164F4D58E68}"/>
              </a:ext>
            </a:extLst>
          </p:cNvPr>
          <p:cNvPicPr>
            <a:picLocks noChangeAspect="1"/>
          </p:cNvPicPr>
          <p:nvPr/>
        </p:nvPicPr>
        <p:blipFill>
          <a:blip r:embed="rId3"/>
          <a:stretch>
            <a:fillRect/>
          </a:stretch>
        </p:blipFill>
        <p:spPr>
          <a:xfrm>
            <a:off x="7404471" y="76200"/>
            <a:ext cx="1603387" cy="1146147"/>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Exención de la Muerte</a:t>
            </a:r>
            <a:b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(1 Cor 15:54-56)</a:t>
            </a:r>
          </a:p>
        </p:txBody>
      </p:sp>
      <p:sp>
        <p:nvSpPr>
          <p:cNvPr id="13315" name="Rectangle 3"/>
          <p:cNvSpPr>
            <a:spLocks noGrp="1" noChangeArrowheads="1"/>
          </p:cNvSpPr>
          <p:nvPr>
            <p:ph type="body" sz="half" idx="1"/>
          </p:nvPr>
        </p:nvSpPr>
        <p:spPr>
          <a:xfrm>
            <a:off x="228600" y="1447800"/>
            <a:ext cx="5715000" cy="4953000"/>
          </a:xfrm>
        </p:spPr>
        <p:txBody>
          <a:bodyPr/>
          <a:lstStyle/>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Enoc (Gén 5)</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Elías(2 Reyes 2)</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Cristo (Hechos 1:11; Apc 12:5)</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Felipe (Hechos 8:39)                                 </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Pablo (2 Cor 12:2, 4)</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Juan (Apc 4:1-2)</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Los dos testigos (Apc 11)</a:t>
            </a:r>
          </a:p>
        </p:txBody>
      </p:sp>
      <p:pic>
        <p:nvPicPr>
          <p:cNvPr id="33796" name="Picture 5" descr="clip0105"/>
          <p:cNvPicPr>
            <a:picLocks noGrp="1" noChangeAspect="1" noChangeArrowheads="1"/>
          </p:cNvPicPr>
          <p:nvPr>
            <p:ph type="clipArt" sz="half" idx="2"/>
          </p:nvPr>
        </p:nvPicPr>
        <p:blipFill>
          <a:blip r:embed="rId2">
            <a:extLst>
              <a:ext uri="{28A0092B-C50C-407E-A947-70E740481C1C}">
                <a14:useLocalDpi xmlns:a14="http://schemas.microsoft.com/office/drawing/2010/main"/>
              </a:ext>
            </a:extLst>
          </a:blip>
          <a:srcRect/>
          <a:stretch>
            <a:fillRect/>
          </a:stretch>
        </p:blipFill>
        <p:spPr>
          <a:xfrm>
            <a:off x="5693542" y="2209800"/>
            <a:ext cx="3344224" cy="3200400"/>
          </a:xfrm>
          <a:prstGeom prst="ellipse">
            <a:avLst/>
          </a:prstGeom>
        </p:spPr>
      </p:pic>
      <p:pic>
        <p:nvPicPr>
          <p:cNvPr id="3" name="Picture 2">
            <a:extLst>
              <a:ext uri="{FF2B5EF4-FFF2-40B4-BE49-F238E27FC236}">
                <a16:creationId xmlns:a16="http://schemas.microsoft.com/office/drawing/2014/main" id="{39760237-CF1A-1819-D247-824E5A4605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115157"/>
            <a:ext cx="1794478" cy="1281154"/>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CE66C7-8D9A-4FB1-871F-FE2655FB22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134147" name="Rectangle 1"/>
          <p:cNvSpPr>
            <a:spLocks noChangeArrowheads="1"/>
          </p:cNvSpPr>
          <p:nvPr/>
        </p:nvSpPr>
        <p:spPr bwMode="auto">
          <a:xfrm>
            <a:off x="0" y="0"/>
            <a:ext cx="9144000" cy="3477875"/>
          </a:xfrm>
          <a:prstGeom prst="rect">
            <a:avLst/>
          </a:prstGeom>
          <a:noFill/>
          <a:ln w="28575">
            <a:noFill/>
            <a:miter lim="800000"/>
            <a:headEnd/>
            <a:tailEnd/>
          </a:ln>
        </p:spPr>
        <p:txBody>
          <a:bodyPr wrap="square">
            <a:spAutoFit/>
          </a:bodyPr>
          <a:lstStyle/>
          <a:p>
            <a:pPr algn="ctr">
              <a:spcBef>
                <a:spcPts val="0"/>
              </a:spcBef>
              <a:spcAft>
                <a:spcPts val="1200"/>
              </a:spcAft>
              <a:buClr>
                <a:schemeClr val="tx2"/>
              </a:buClr>
              <a:buSzPct val="75000"/>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Corintios 15:50-51</a:t>
            </a:r>
          </a:p>
          <a:p>
            <a:pPr algn="just">
              <a:spcBef>
                <a:spcPts val="0"/>
              </a:spcBef>
              <a:spcAft>
                <a:spcPts val="0"/>
              </a:spcAft>
            </a:pPr>
            <a:r>
              <a:rPr lang="en-US" sz="3400" dirty="0">
                <a:latin typeface="Calibri" panose="020F0502020204030204" pitchFamily="34" charset="0"/>
                <a:cs typeface="Calibri" panose="020F0502020204030204" pitchFamily="34" charset="0"/>
              </a:rPr>
              <a:t>“</a:t>
            </a:r>
            <a:r>
              <a:rPr lang="en-US" sz="3400" baseline="30000" dirty="0">
                <a:latin typeface="Calibri" panose="020F0502020204030204" pitchFamily="34" charset="0"/>
                <a:cs typeface="Calibri" panose="020F0502020204030204" pitchFamily="34" charset="0"/>
              </a:rPr>
              <a:t>50 </a:t>
            </a:r>
            <a:r>
              <a:rPr lang="es-CO" sz="3400" dirty="0">
                <a:latin typeface="Calibri" panose="020F0502020204030204" pitchFamily="34" charset="0"/>
                <a:cs typeface="Calibri" panose="020F0502020204030204" pitchFamily="34" charset="0"/>
              </a:rPr>
              <a:t>Esto digo, hermanos: que la carne y la sangre no pueden heredar el reino de Dios; ni lo que se corrompe hereda lo incorruptible. 51 Así que les digo un misterio: no todos dormiremos, pero todos seremos transformados</a:t>
            </a:r>
            <a:r>
              <a:rPr lang="en-US" sz="3400" dirty="0">
                <a:latin typeface="Calibri" panose="020F0502020204030204" pitchFamily="34" charset="0"/>
                <a:cs typeface="Calibri" panose="020F0502020204030204" pitchFamily="34" charset="0"/>
              </a:rPr>
              <a:t>.”</a:t>
            </a:r>
            <a:endParaRPr lang="en-US" altLang="en-US" sz="3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0043209"/>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company&#10;&#10;AI-generated content may be incorrect.">
            <a:extLst>
              <a:ext uri="{FF2B5EF4-FFF2-40B4-BE49-F238E27FC236}">
                <a16:creationId xmlns:a16="http://schemas.microsoft.com/office/drawing/2014/main" id="{8EAC1281-BCFC-0E40-02C1-4F65E1E99A91}"/>
              </a:ext>
            </a:extLst>
          </p:cNvPr>
          <p:cNvPicPr>
            <a:picLocks noChangeAspect="1"/>
          </p:cNvPicPr>
          <p:nvPr/>
        </p:nvPicPr>
        <p:blipFill>
          <a:blip r:embed="rId2"/>
          <a:stretch>
            <a:fillRect/>
          </a:stretch>
        </p:blipFill>
        <p:spPr>
          <a:xfrm>
            <a:off x="298434" y="457200"/>
            <a:ext cx="8547132" cy="6225976"/>
          </a:xfrm>
          <a:prstGeom prst="rect">
            <a:avLst/>
          </a:prstGeom>
        </p:spPr>
      </p:pic>
    </p:spTree>
    <p:extLst>
      <p:ext uri="{BB962C8B-B14F-4D97-AF65-F5344CB8AC3E}">
        <p14:creationId xmlns:p14="http://schemas.microsoft.com/office/powerpoint/2010/main" val="624125364"/>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CE66C7-8D9A-4FB1-871F-FE2655FB22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134147" name="Rectangle 1"/>
          <p:cNvSpPr>
            <a:spLocks noChangeArrowheads="1"/>
          </p:cNvSpPr>
          <p:nvPr/>
        </p:nvSpPr>
        <p:spPr bwMode="auto">
          <a:xfrm>
            <a:off x="0" y="0"/>
            <a:ext cx="9144000" cy="3477875"/>
          </a:xfrm>
          <a:prstGeom prst="rect">
            <a:avLst/>
          </a:prstGeom>
          <a:noFill/>
          <a:ln w="28575">
            <a:noFill/>
            <a:miter lim="800000"/>
            <a:headEnd/>
            <a:tailEnd/>
          </a:ln>
        </p:spPr>
        <p:txBody>
          <a:bodyPr wrap="square">
            <a:spAutoFit/>
          </a:bodyPr>
          <a:lstStyle/>
          <a:p>
            <a:pPr algn="ctr">
              <a:spcBef>
                <a:spcPts val="0"/>
              </a:spcBef>
              <a:spcAft>
                <a:spcPts val="1200"/>
              </a:spcAft>
              <a:buClr>
                <a:schemeClr val="tx2"/>
              </a:buClr>
              <a:buSzPct val="75000"/>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Corintios 15:50-51</a:t>
            </a:r>
          </a:p>
          <a:p>
            <a:pPr algn="just">
              <a:spcBef>
                <a:spcPts val="0"/>
              </a:spcBef>
              <a:spcAft>
                <a:spcPts val="0"/>
              </a:spcAft>
            </a:pPr>
            <a:r>
              <a:rPr lang="en-US" sz="3400" dirty="0">
                <a:latin typeface="Calibri" panose="020F0502020204030204" pitchFamily="34" charset="0"/>
                <a:cs typeface="Calibri" panose="020F0502020204030204" pitchFamily="34" charset="0"/>
              </a:rPr>
              <a:t>“</a:t>
            </a:r>
            <a:r>
              <a:rPr lang="en-US" sz="3400" baseline="30000" dirty="0">
                <a:latin typeface="Calibri" panose="020F0502020204030204" pitchFamily="34" charset="0"/>
                <a:cs typeface="Calibri" panose="020F0502020204030204" pitchFamily="34" charset="0"/>
              </a:rPr>
              <a:t>50 </a:t>
            </a:r>
            <a:r>
              <a:rPr lang="es-CO" sz="3400" dirty="0">
                <a:latin typeface="Calibri" panose="020F0502020204030204" pitchFamily="34" charset="0"/>
                <a:cs typeface="Calibri" panose="020F0502020204030204" pitchFamily="34" charset="0"/>
              </a:rPr>
              <a:t>Esto digo, hermanos: que la carne y la sangre no pueden heredar el reino de Dios; ni lo que se corrompe hereda lo incorruptible. 51 Así que les digo un misterio: no </a:t>
            </a:r>
            <a:r>
              <a:rPr lang="es-CO" sz="3400" b="1" u="sng" dirty="0">
                <a:solidFill>
                  <a:srgbClr val="FFFFCC"/>
                </a:solidFill>
                <a:latin typeface="Calibri" panose="020F0502020204030204" pitchFamily="34" charset="0"/>
                <a:cs typeface="Calibri" panose="020F0502020204030204" pitchFamily="34" charset="0"/>
              </a:rPr>
              <a:t>todos</a:t>
            </a:r>
            <a:r>
              <a:rPr lang="es-CO" sz="3400" dirty="0">
                <a:latin typeface="Calibri" panose="020F0502020204030204" pitchFamily="34" charset="0"/>
                <a:cs typeface="Calibri" panose="020F0502020204030204" pitchFamily="34" charset="0"/>
              </a:rPr>
              <a:t> dormiremos, pero </a:t>
            </a:r>
            <a:r>
              <a:rPr lang="es-CO" sz="3400" b="1" u="sng" dirty="0">
                <a:solidFill>
                  <a:srgbClr val="FFFFCC"/>
                </a:solidFill>
                <a:latin typeface="Calibri" panose="020F0502020204030204" pitchFamily="34" charset="0"/>
                <a:cs typeface="Calibri" panose="020F0502020204030204" pitchFamily="34" charset="0"/>
              </a:rPr>
              <a:t>todos</a:t>
            </a:r>
            <a:r>
              <a:rPr lang="es-CO" sz="3400" dirty="0">
                <a:latin typeface="Calibri" panose="020F0502020204030204" pitchFamily="34" charset="0"/>
                <a:cs typeface="Calibri" panose="020F0502020204030204" pitchFamily="34" charset="0"/>
              </a:rPr>
              <a:t> seremos transformados</a:t>
            </a:r>
            <a:r>
              <a:rPr lang="en-US" sz="3400" dirty="0">
                <a:latin typeface="Calibri" panose="020F0502020204030204" pitchFamily="34" charset="0"/>
                <a:cs typeface="Calibri" panose="020F0502020204030204" pitchFamily="34" charset="0"/>
              </a:rPr>
              <a:t>.”</a:t>
            </a:r>
            <a:endParaRPr lang="en-US" altLang="en-US" sz="3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5462527"/>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837C1-AA7B-DF45-3918-E8A272A61B20}"/>
            </a:ext>
          </a:extLst>
        </p:cNvPr>
        <p:cNvGrpSpPr/>
        <p:nvPr/>
      </p:nvGrpSpPr>
      <p:grpSpPr>
        <a:xfrm>
          <a:off x="0" y="0"/>
          <a:ext cx="0" cy="0"/>
          <a:chOff x="0" y="0"/>
          <a:chExt cx="0" cy="0"/>
        </a:xfrm>
      </p:grpSpPr>
      <p:sp>
        <p:nvSpPr>
          <p:cNvPr id="124931" name="Rectangle 3">
            <a:extLst>
              <a:ext uri="{FF2B5EF4-FFF2-40B4-BE49-F238E27FC236}">
                <a16:creationId xmlns:a16="http://schemas.microsoft.com/office/drawing/2014/main" id="{24CAC923-F8B5-346D-97BF-7A843CD1B6F1}"/>
              </a:ext>
            </a:extLst>
          </p:cNvPr>
          <p:cNvSpPr>
            <a:spLocks noGrp="1" noChangeArrowheads="1"/>
          </p:cNvSpPr>
          <p:nvPr>
            <p:ph type="body" idx="1"/>
          </p:nvPr>
        </p:nvSpPr>
        <p:spPr>
          <a:xfrm>
            <a:off x="304800" y="1371600"/>
            <a:ext cx="5791200" cy="2819400"/>
          </a:xfrm>
        </p:spPr>
        <p:txBody>
          <a:bodyPr/>
          <a:lstStyle/>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Jared (5:18-20)</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Enoc (5:21-24)</a:t>
            </a:r>
          </a:p>
          <a:p>
            <a:pPr marL="685800" lvl="1" indent="-685800" eaLnBrk="1" hangingPunct="1">
              <a:spcBef>
                <a:spcPts val="0"/>
              </a:spcBef>
              <a:spcAft>
                <a:spcPts val="3000"/>
              </a:spcAft>
              <a:buClr>
                <a:schemeClr val="tx2"/>
              </a:buClr>
              <a:buSzPct val="100000"/>
              <a:buFont typeface="+mj-lt"/>
              <a:buAutoNum type="romanUcPeriod" startAt="7"/>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Matusalén (5:25-27)</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Lamec (5:28-31)</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Noé (5:32)</a:t>
            </a:r>
          </a:p>
        </p:txBody>
      </p:sp>
      <p:sp>
        <p:nvSpPr>
          <p:cNvPr id="7" name="Rectangle 2">
            <a:extLst>
              <a:ext uri="{FF2B5EF4-FFF2-40B4-BE49-F238E27FC236}">
                <a16:creationId xmlns:a16="http://schemas.microsoft.com/office/drawing/2014/main" id="{41554CB1-925B-CBA4-7D98-7ADAB23EF7F8}"/>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Génesis 5 Esquema</a:t>
            </a:r>
          </a:p>
        </p:txBody>
      </p:sp>
      <p:pic>
        <p:nvPicPr>
          <p:cNvPr id="2" name="Picture 1">
            <a:extLst>
              <a:ext uri="{FF2B5EF4-FFF2-40B4-BE49-F238E27FC236}">
                <a16:creationId xmlns:a16="http://schemas.microsoft.com/office/drawing/2014/main" id="{70ED93B8-12BA-3531-AD14-2E9E1D94F8AC}"/>
              </a:ext>
            </a:extLst>
          </p:cNvPr>
          <p:cNvPicPr>
            <a:picLocks noChangeAspect="1"/>
          </p:cNvPicPr>
          <p:nvPr/>
        </p:nvPicPr>
        <p:blipFill>
          <a:blip r:embed="rId2"/>
          <a:stretch>
            <a:fillRect/>
          </a:stretch>
        </p:blipFill>
        <p:spPr>
          <a:xfrm>
            <a:off x="5181600" y="2227648"/>
            <a:ext cx="3363785" cy="2402704"/>
          </a:xfrm>
          <a:prstGeom prst="rect">
            <a:avLst/>
          </a:prstGeom>
        </p:spPr>
      </p:pic>
    </p:spTree>
    <p:extLst>
      <p:ext uri="{BB962C8B-B14F-4D97-AF65-F5344CB8AC3E}">
        <p14:creationId xmlns:p14="http://schemas.microsoft.com/office/powerpoint/2010/main" val="4287350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6045B-2BCD-551A-E772-EC0EACCB360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7510B8A-B7CA-37A2-D11B-88121CD84E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a:extLst>
              <a:ext uri="{FF2B5EF4-FFF2-40B4-BE49-F238E27FC236}">
                <a16:creationId xmlns:a16="http://schemas.microsoft.com/office/drawing/2014/main" id="{05E3D046-D130-4750-67E0-CF181684F838}"/>
              </a:ext>
            </a:extLst>
          </p:cNvPr>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Génesis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rPr>
              <a:t>»Pondré enemistad</a:t>
            </a:r>
          </a:p>
          <a:p>
            <a:pPr algn="just"/>
            <a:r>
              <a:rPr lang="es-CO" sz="3600" dirty="0">
                <a:effectLst>
                  <a:outerShdw blurRad="38100" dist="38100" dir="2700000" algn="tl">
                    <a:srgbClr val="000000">
                      <a:alpha val="43137"/>
                    </a:srgbClr>
                  </a:outerShdw>
                </a:effectLst>
                <a:latin typeface="Calibri" panose="020F0502020204030204" pitchFamily="34" charset="0"/>
              </a:rPr>
              <a:t>Entre tú y la mujer,</a:t>
            </a:r>
          </a:p>
          <a:p>
            <a:pPr algn="just"/>
            <a:r>
              <a:rPr lang="es-CO" sz="3600" dirty="0">
                <a:effectLst>
                  <a:outerShdw blurRad="38100" dist="38100" dir="2700000" algn="tl">
                    <a:srgbClr val="000000">
                      <a:alpha val="43137"/>
                    </a:srgbClr>
                  </a:outerShdw>
                </a:effectLst>
                <a:latin typeface="Calibri" panose="020F0502020204030204" pitchFamily="34" charset="0"/>
              </a:rPr>
              <a:t>Y entre tu simiente y su simiente;</a:t>
            </a:r>
          </a:p>
          <a:p>
            <a:pPr algn="just"/>
            <a:r>
              <a:rPr lang="es-CO" sz="3600" dirty="0">
                <a:effectLst>
                  <a:outerShdw blurRad="38100" dist="38100" dir="2700000" algn="tl">
                    <a:srgbClr val="000000">
                      <a:alpha val="43137"/>
                    </a:srgbClr>
                  </a:outerShdw>
                </a:effectLst>
                <a:latin typeface="Calibri" panose="020F0502020204030204" pitchFamily="34" charset="0"/>
              </a:rPr>
              <a:t>Él te herirá en la cabeza,</a:t>
            </a:r>
          </a:p>
          <a:p>
            <a:pPr algn="just"/>
            <a:r>
              <a:rPr lang="es-CO" sz="3600" dirty="0">
                <a:effectLst>
                  <a:outerShdw blurRad="38100" dist="38100" dir="2700000" algn="tl">
                    <a:srgbClr val="000000">
                      <a:alpha val="43137"/>
                    </a:srgbClr>
                  </a:outerShdw>
                </a:effectLst>
                <a:latin typeface="Calibri" panose="020F0502020204030204" pitchFamily="34" charset="0"/>
              </a:rPr>
              <a:t>Y tú lo herirás en el talón».</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2" name="Picture 1">
            <a:extLst>
              <a:ext uri="{FF2B5EF4-FFF2-40B4-BE49-F238E27FC236}">
                <a16:creationId xmlns:a16="http://schemas.microsoft.com/office/drawing/2014/main" id="{BAEF4745-9FDE-E5A8-B85D-387F864A31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0" y="1371600"/>
            <a:ext cx="1755648" cy="1828800"/>
          </a:xfrm>
          <a:prstGeom prst="rect">
            <a:avLst/>
          </a:prstGeom>
        </p:spPr>
      </p:pic>
    </p:spTree>
    <p:extLst>
      <p:ext uri="{BB962C8B-B14F-4D97-AF65-F5344CB8AC3E}">
        <p14:creationId xmlns:p14="http://schemas.microsoft.com/office/powerpoint/2010/main" val="1111655080"/>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Patrón Séxtuple</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Génesis 5:25-27</a:t>
            </a:r>
          </a:p>
        </p:txBody>
      </p:sp>
      <p:sp>
        <p:nvSpPr>
          <p:cNvPr id="124931" name="Rectangle 3"/>
          <p:cNvSpPr>
            <a:spLocks noGrp="1" noChangeArrowheads="1"/>
          </p:cNvSpPr>
          <p:nvPr>
            <p:ph type="body" idx="1"/>
          </p:nvPr>
        </p:nvSpPr>
        <p:spPr>
          <a:xfrm>
            <a:off x="914400" y="1600200"/>
            <a:ext cx="7315200" cy="4724400"/>
          </a:xfrm>
        </p:spPr>
        <p:txBody>
          <a:bodyPr/>
          <a:lstStyle/>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Nombre y significado: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Matusalén; cuando muera, será enviado</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Edad al nacer el hijo semilla: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187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Años adicionales de vida: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782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Engendró otros hijos e hijas: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Si</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s-CO" dirty="0">
                <a:effectLst>
                  <a:outerShdw blurRad="38100" dist="38100" dir="2700000" algn="tl">
                    <a:srgbClr val="000000">
                      <a:alpha val="43137"/>
                    </a:srgbClr>
                  </a:outerShdw>
                </a:effectLst>
                <a:cs typeface="Calibri" panose="020F0502020204030204" pitchFamily="34" charset="0"/>
              </a:rPr>
              <a:t>Total de años de vida</a:t>
            </a:r>
            <a:r>
              <a:rPr lang="en-US" dirty="0">
                <a:effectLst>
                  <a:outerShdw blurRad="38100" dist="38100" dir="2700000" algn="tl">
                    <a:srgbClr val="000000">
                      <a:alpha val="43137"/>
                    </a:srgbClr>
                  </a:outerShdw>
                </a:effectLst>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969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Muerte: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Si</a:t>
            </a:r>
          </a:p>
        </p:txBody>
      </p:sp>
      <p:pic>
        <p:nvPicPr>
          <p:cNvPr id="3" name="Picture 2">
            <a:extLst>
              <a:ext uri="{FF2B5EF4-FFF2-40B4-BE49-F238E27FC236}">
                <a16:creationId xmlns:a16="http://schemas.microsoft.com/office/drawing/2014/main" id="{E0E77A59-0634-CECB-074C-318B759B53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56489"/>
            <a:ext cx="1642078" cy="1172349"/>
          </a:xfrm>
          <a:prstGeom prst="rect">
            <a:avLst/>
          </a:prstGeom>
        </p:spPr>
      </p:pic>
    </p:spTree>
    <p:extLst>
      <p:ext uri="{BB962C8B-B14F-4D97-AF65-F5344CB8AC3E}">
        <p14:creationId xmlns:p14="http://schemas.microsoft.com/office/powerpoint/2010/main" val="98337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3999" cy="4800600"/>
          </a:xfrm>
        </p:spPr>
        <p:txBody>
          <a:bodyPr/>
          <a:lstStyle/>
          <a:p>
            <a:pPr marL="0" indent="0" algn="just">
              <a:spcBef>
                <a:spcPts val="0"/>
              </a:spcBef>
              <a:buNone/>
            </a:pPr>
            <a:r>
              <a:rPr lang="en-US" altLang="en-US" dirty="0">
                <a:effectLst>
                  <a:outerShdw blurRad="38100" dist="38100" dir="2700000" algn="tl">
                    <a:srgbClr val="000000">
                      <a:alpha val="43137"/>
                    </a:srgbClr>
                  </a:outerShdw>
                </a:effectLst>
              </a:rPr>
              <a:t>“</a:t>
            </a:r>
            <a:r>
              <a:rPr lang="es-CO" dirty="0">
                <a:effectLst>
                  <a:outerShdw blurRad="38100" dist="38100" dir="2700000" algn="tl">
                    <a:srgbClr val="000000">
                      <a:alpha val="43137"/>
                    </a:srgbClr>
                  </a:outerShdw>
                </a:effectLst>
              </a:rPr>
              <a:t>En hebreo, Matusalén puede significar 'hombre de lanza, o más probablemente 'cuando muera, será enviado'. Si esto es cierto, su nombre le fue dado proféticamente. 'Será enviado' fue una profecía del Diluvio, ya que el padre de Matusalén, que también ejercía como profeta según Judas 14–15, le dio ese nombre. De hecho, según la cronología del Génesis, el mismo año en que murió Matusalén fue cuando llegó el Diluvio</a:t>
            </a:r>
            <a:r>
              <a:rPr lang="en-US" dirty="0">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137</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3" name="Picture 2">
            <a:extLst>
              <a:ext uri="{FF2B5EF4-FFF2-40B4-BE49-F238E27FC236}">
                <a16:creationId xmlns:a16="http://schemas.microsoft.com/office/drawing/2014/main" id="{E7C602CD-5B9F-5D92-6AA5-999398AB85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600" y="76201"/>
            <a:ext cx="1564460" cy="1116934"/>
          </a:xfrm>
          <a:prstGeom prst="rect">
            <a:avLst/>
          </a:prstGeom>
        </p:spPr>
      </p:pic>
    </p:spTree>
    <p:extLst>
      <p:ext uri="{BB962C8B-B14F-4D97-AF65-F5344CB8AC3E}">
        <p14:creationId xmlns:p14="http://schemas.microsoft.com/office/powerpoint/2010/main" val="248573730"/>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67FB9-800E-3242-5BA0-DBD3BA620D8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3DDBE86-E75B-D02F-3BE3-7E24F57630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288" y="190500"/>
            <a:ext cx="8633424" cy="6477000"/>
          </a:xfrm>
          <a:prstGeom prst="rect">
            <a:avLst/>
          </a:prstGeom>
        </p:spPr>
      </p:pic>
    </p:spTree>
    <p:extLst>
      <p:ext uri="{BB962C8B-B14F-4D97-AF65-F5344CB8AC3E}">
        <p14:creationId xmlns:p14="http://schemas.microsoft.com/office/powerpoint/2010/main" val="2946698819"/>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21470-358A-E24E-0387-A224217A5C39}"/>
            </a:ext>
          </a:extLst>
        </p:cNvPr>
        <p:cNvGrpSpPr/>
        <p:nvPr/>
      </p:nvGrpSpPr>
      <p:grpSpPr>
        <a:xfrm>
          <a:off x="0" y="0"/>
          <a:ext cx="0" cy="0"/>
          <a:chOff x="0" y="0"/>
          <a:chExt cx="0" cy="0"/>
        </a:xfrm>
      </p:grpSpPr>
      <p:sp>
        <p:nvSpPr>
          <p:cNvPr id="32769" name="Rectangle 2">
            <a:extLst>
              <a:ext uri="{FF2B5EF4-FFF2-40B4-BE49-F238E27FC236}">
                <a16:creationId xmlns:a16="http://schemas.microsoft.com/office/drawing/2014/main" id="{46FF0510-702F-718C-C774-1F1E8165E177}"/>
              </a:ext>
            </a:extLst>
          </p:cNvPr>
          <p:cNvSpPr>
            <a:spLocks noGrp="1" noChangeArrowheads="1"/>
          </p:cNvSpPr>
          <p:nvPr>
            <p:ph type="title"/>
          </p:nvPr>
        </p:nvSpPr>
        <p:spPr>
          <a:xfrm>
            <a:off x="1562100" y="228600"/>
            <a:ext cx="6019800" cy="914400"/>
          </a:xfrm>
        </p:spPr>
        <p:txBody>
          <a:bodyPr/>
          <a:lstStyle/>
          <a:p>
            <a:pPr algn="ctr" eaLnBrk="1" hangingPunct="1"/>
            <a:r>
              <a:rPr lang="en-US" sz="3600" dirty="0">
                <a:effectLst>
                  <a:outerShdw blurRad="38100" dist="38100" dir="2700000" algn="tl">
                    <a:srgbClr val="000000">
                      <a:alpha val="43137"/>
                    </a:srgbClr>
                  </a:outerShdw>
                </a:effectLst>
              </a:rPr>
              <a:t>Genealogía: Adán a Noé</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(Gén 5)</a:t>
            </a:r>
          </a:p>
        </p:txBody>
      </p:sp>
      <p:sp>
        <p:nvSpPr>
          <p:cNvPr id="131075" name="Rectangle 3">
            <a:extLst>
              <a:ext uri="{FF2B5EF4-FFF2-40B4-BE49-F238E27FC236}">
                <a16:creationId xmlns:a16="http://schemas.microsoft.com/office/drawing/2014/main" id="{51183479-CAFF-F7C0-AE63-B1E7E15CBA99}"/>
              </a:ext>
            </a:extLst>
          </p:cNvPr>
          <p:cNvSpPr>
            <a:spLocks noGrp="1" noChangeArrowheads="1"/>
          </p:cNvSpPr>
          <p:nvPr>
            <p:ph type="body" idx="1"/>
          </p:nvPr>
        </p:nvSpPr>
        <p:spPr>
          <a:xfrm>
            <a:off x="228600" y="1600200"/>
            <a:ext cx="8686800" cy="4572000"/>
          </a:xfrm>
        </p:spPr>
        <p:txBody>
          <a:bodyPr/>
          <a:lstStyle/>
          <a:p>
            <a:pPr marL="457200" indent="-457200" eaLnBrk="1" hangingPunct="1">
              <a:spcBef>
                <a:spcPts val="0"/>
              </a:spcBef>
              <a:spcAft>
                <a:spcPts val="2400"/>
              </a:spcAft>
            </a:pPr>
            <a:r>
              <a:rPr lang="es-CO" sz="3100" dirty="0"/>
              <a:t>La esperanza de que la maldición fuera eliminada</a:t>
            </a:r>
            <a:endParaRPr lang="en-US" sz="3100" dirty="0"/>
          </a:p>
          <a:p>
            <a:pPr marL="914400" lvl="1" indent="-457200" eaLnBrk="1" hangingPunct="1">
              <a:spcBef>
                <a:spcPts val="0"/>
              </a:spcBef>
              <a:spcAft>
                <a:spcPts val="2400"/>
              </a:spcAft>
            </a:pPr>
            <a:r>
              <a:rPr lang="es-CO" dirty="0"/>
              <a:t>El traslado de Enoc al cielo</a:t>
            </a:r>
            <a:r>
              <a:rPr lang="en-US" dirty="0"/>
              <a:t> (5:24)</a:t>
            </a:r>
          </a:p>
          <a:p>
            <a:pPr marL="914400" lvl="1" indent="-457200" eaLnBrk="1" hangingPunct="1">
              <a:spcBef>
                <a:spcPts val="0"/>
              </a:spcBef>
              <a:spcAft>
                <a:spcPts val="2400"/>
              </a:spcAft>
            </a:pPr>
            <a:r>
              <a:rPr lang="es-CO" b="1" u="sng" dirty="0">
                <a:solidFill>
                  <a:srgbClr val="FFFFCC"/>
                </a:solidFill>
              </a:rPr>
              <a:t>Significado del nombre de Matusalén </a:t>
            </a:r>
            <a:r>
              <a:rPr lang="en-US" b="1" u="sng" dirty="0">
                <a:solidFill>
                  <a:srgbClr val="FFFFCC"/>
                </a:solidFill>
              </a:rPr>
              <a:t>(Gén. 5:27; 6:3; 1 Pedro. 3:20)</a:t>
            </a:r>
          </a:p>
          <a:p>
            <a:pPr marL="914400" lvl="1" indent="-457200" eaLnBrk="1" hangingPunct="1">
              <a:spcBef>
                <a:spcPts val="0"/>
              </a:spcBef>
              <a:spcAft>
                <a:spcPts val="2400"/>
              </a:spcAft>
            </a:pPr>
            <a:r>
              <a:rPr lang="es-CO" dirty="0"/>
              <a:t>Lamec creyó erróneamente que Noé era el cumplimiento de Génesis 3:15</a:t>
            </a:r>
            <a:r>
              <a:rPr lang="en-US" dirty="0"/>
              <a:t> (Gén. 5:29; 3:17; 4:1; Dan. 11:37)</a:t>
            </a:r>
          </a:p>
          <a:p>
            <a:pPr marL="457200" lvl="1" indent="0" eaLnBrk="1" hangingPunct="1">
              <a:spcBef>
                <a:spcPts val="0"/>
              </a:spcBef>
              <a:spcAft>
                <a:spcPts val="2400"/>
              </a:spcAft>
              <a:buNone/>
            </a:pPr>
            <a:endParaRPr lang="en-US" sz="3000" dirty="0"/>
          </a:p>
        </p:txBody>
      </p:sp>
      <p:pic>
        <p:nvPicPr>
          <p:cNvPr id="3" name="Picture 2">
            <a:extLst>
              <a:ext uri="{FF2B5EF4-FFF2-40B4-BE49-F238E27FC236}">
                <a16:creationId xmlns:a16="http://schemas.microsoft.com/office/drawing/2014/main" id="{69A40A70-4B2E-A6AC-5210-B2842D6E7F1F}"/>
              </a:ext>
            </a:extLst>
          </p:cNvPr>
          <p:cNvPicPr>
            <a:picLocks noChangeAspect="1"/>
          </p:cNvPicPr>
          <p:nvPr/>
        </p:nvPicPr>
        <p:blipFill>
          <a:blip r:embed="rId2"/>
          <a:stretch>
            <a:fillRect/>
          </a:stretch>
        </p:blipFill>
        <p:spPr>
          <a:xfrm>
            <a:off x="7239000" y="85233"/>
            <a:ext cx="1792379" cy="1286367"/>
          </a:xfrm>
          <a:prstGeom prst="rect">
            <a:avLst/>
          </a:prstGeom>
        </p:spPr>
      </p:pic>
    </p:spTree>
    <p:extLst>
      <p:ext uri="{BB962C8B-B14F-4D97-AF65-F5344CB8AC3E}">
        <p14:creationId xmlns:p14="http://schemas.microsoft.com/office/powerpoint/2010/main" val="17642430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772875-B5BB-4042-BAEF-C990792B03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5486400"/>
          </a:xfrm>
        </p:spPr>
        <p:txBody>
          <a:bodyPr/>
          <a:lstStyle/>
          <a:p>
            <a:pPr marL="0" indent="0" algn="ctr" defTabSz="685800">
              <a:spcBef>
                <a:spcPct val="0"/>
              </a:spcBef>
              <a:spcAft>
                <a:spcPts val="1200"/>
              </a:spcAft>
              <a:buNone/>
              <a:defRPr/>
            </a:pPr>
            <a:r>
              <a:rPr lang="en-US" sz="4000" kern="1200" dirty="0">
                <a:solidFill>
                  <a:schemeClr val="tx2"/>
                </a:solidFill>
                <a:ea typeface="+mj-ea"/>
                <a:cs typeface="Calibri" panose="020F0502020204030204" pitchFamily="34" charset="0"/>
              </a:rPr>
              <a:t>Génesis 6:1-4</a:t>
            </a:r>
          </a:p>
          <a:p>
            <a:pPr marL="0" indent="0" algn="just">
              <a:spcBef>
                <a:spcPts val="0"/>
              </a:spcBef>
              <a:buNone/>
            </a:pPr>
            <a:r>
              <a:rPr lang="en-US" sz="2750" dirty="0">
                <a:effectLst>
                  <a:outerShdw blurRad="38100" dist="38100" dir="2700000" algn="tl">
                    <a:srgbClr val="000000">
                      <a:alpha val="43137"/>
                    </a:srgbClr>
                  </a:outerShdw>
                </a:effectLst>
              </a:rPr>
              <a:t>“</a:t>
            </a:r>
            <a:r>
              <a:rPr lang="en-US" sz="2750" baseline="30000" dirty="0">
                <a:effectLst/>
              </a:rPr>
              <a:t>1 </a:t>
            </a:r>
            <a:r>
              <a:rPr lang="es-CO" sz="2750" dirty="0">
                <a:effectLst>
                  <a:outerShdw blurRad="38100" dist="38100" dir="2700000" algn="tl">
                    <a:srgbClr val="000000">
                      <a:alpha val="43137"/>
                    </a:srgbClr>
                  </a:outerShdw>
                </a:effectLst>
              </a:rPr>
              <a:t>Aconteció que cuando los hombres comenzaron a multiplicarse sobre la superficie de la tierra, y les nacieron hijas, 2 los hijos de Dios vieron que las hijas de los hombres eran hermosas, y tomaron para sí mujeres de entre todas las que les gustaban. 3 Entonces el Señor dijo: «Mi Espíritu no luchará para siempre con el hombre, porque ciertamente él es carne. Serán, pues, sus días </a:t>
            </a:r>
            <a:r>
              <a:rPr lang="es-CO" sz="2750" b="1" u="sng" dirty="0">
                <a:solidFill>
                  <a:srgbClr val="FFFFCC"/>
                </a:solidFill>
                <a:effectLst>
                  <a:outerShdw blurRad="38100" dist="38100" dir="2700000" algn="tl">
                    <a:srgbClr val="000000">
                      <a:alpha val="43137"/>
                    </a:srgbClr>
                  </a:outerShdw>
                </a:effectLst>
              </a:rPr>
              <a:t>120 años</a:t>
            </a:r>
            <a:r>
              <a:rPr lang="es-CO" sz="2750" dirty="0">
                <a:effectLst>
                  <a:outerShdw blurRad="38100" dist="38100" dir="2700000" algn="tl">
                    <a:srgbClr val="000000">
                      <a:alpha val="43137"/>
                    </a:srgbClr>
                  </a:outerShdw>
                </a:effectLst>
              </a:rPr>
              <a:t>». 4 Había gigantes en la tierra en aquellos días, y también después, cuando los hijos de Dios se unieron a las hijas de los hombres y ellas les dieron hijos. Estos son los héroes de la antigüedad, hombres de renombre</a:t>
            </a:r>
            <a:r>
              <a:rPr lang="en-US" sz="275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3368647802"/>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AED75-DEE2-73CF-421D-91257123293D}"/>
            </a:ext>
          </a:extLst>
        </p:cNvPr>
        <p:cNvGrpSpPr/>
        <p:nvPr/>
      </p:nvGrpSpPr>
      <p:grpSpPr>
        <a:xfrm>
          <a:off x="0" y="0"/>
          <a:ext cx="0" cy="0"/>
          <a:chOff x="0" y="0"/>
          <a:chExt cx="0" cy="0"/>
        </a:xfrm>
      </p:grpSpPr>
      <p:sp>
        <p:nvSpPr>
          <p:cNvPr id="124931" name="Rectangle 3">
            <a:extLst>
              <a:ext uri="{FF2B5EF4-FFF2-40B4-BE49-F238E27FC236}">
                <a16:creationId xmlns:a16="http://schemas.microsoft.com/office/drawing/2014/main" id="{0F95DB87-EEE6-F400-02FC-E623234F4E18}"/>
              </a:ext>
            </a:extLst>
          </p:cNvPr>
          <p:cNvSpPr>
            <a:spLocks noGrp="1" noChangeArrowheads="1"/>
          </p:cNvSpPr>
          <p:nvPr>
            <p:ph type="body" idx="1"/>
          </p:nvPr>
        </p:nvSpPr>
        <p:spPr>
          <a:xfrm>
            <a:off x="304800" y="1371600"/>
            <a:ext cx="5791200" cy="2819400"/>
          </a:xfrm>
        </p:spPr>
        <p:txBody>
          <a:bodyPr/>
          <a:lstStyle/>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Jared (5:18-20)</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Enoc (5:21-24)</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Matusalén (5:25-27)</a:t>
            </a:r>
          </a:p>
          <a:p>
            <a:pPr marL="685800" lvl="1" indent="-685800" eaLnBrk="1" hangingPunct="1">
              <a:spcBef>
                <a:spcPts val="0"/>
              </a:spcBef>
              <a:spcAft>
                <a:spcPts val="3000"/>
              </a:spcAft>
              <a:buClr>
                <a:schemeClr val="tx2"/>
              </a:buClr>
              <a:buSzPct val="100000"/>
              <a:buFont typeface="+mj-lt"/>
              <a:buAutoNum type="romanUcPeriod" startAt="7"/>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Lamec (5:28-31)</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Noé (5:32)</a:t>
            </a:r>
          </a:p>
        </p:txBody>
      </p:sp>
      <p:sp>
        <p:nvSpPr>
          <p:cNvPr id="7" name="Rectangle 2">
            <a:extLst>
              <a:ext uri="{FF2B5EF4-FFF2-40B4-BE49-F238E27FC236}">
                <a16:creationId xmlns:a16="http://schemas.microsoft.com/office/drawing/2014/main" id="{91EDBB12-566C-0E77-A4D1-95875896F2E8}"/>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Génesis 5 Esquema</a:t>
            </a:r>
          </a:p>
        </p:txBody>
      </p:sp>
      <p:pic>
        <p:nvPicPr>
          <p:cNvPr id="2" name="Picture 1">
            <a:extLst>
              <a:ext uri="{FF2B5EF4-FFF2-40B4-BE49-F238E27FC236}">
                <a16:creationId xmlns:a16="http://schemas.microsoft.com/office/drawing/2014/main" id="{9C831082-55B5-F65A-337D-9B0FAAAD3E72}"/>
              </a:ext>
            </a:extLst>
          </p:cNvPr>
          <p:cNvPicPr>
            <a:picLocks noChangeAspect="1"/>
          </p:cNvPicPr>
          <p:nvPr/>
        </p:nvPicPr>
        <p:blipFill>
          <a:blip r:embed="rId2"/>
          <a:stretch>
            <a:fillRect/>
          </a:stretch>
        </p:blipFill>
        <p:spPr>
          <a:xfrm>
            <a:off x="5181600" y="2227648"/>
            <a:ext cx="3363785" cy="2402704"/>
          </a:xfrm>
          <a:prstGeom prst="rect">
            <a:avLst/>
          </a:prstGeom>
        </p:spPr>
      </p:pic>
    </p:spTree>
    <p:extLst>
      <p:ext uri="{BB962C8B-B14F-4D97-AF65-F5344CB8AC3E}">
        <p14:creationId xmlns:p14="http://schemas.microsoft.com/office/powerpoint/2010/main" val="12654170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Patrón Séxtuple</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Génesis 5:28-31</a:t>
            </a:r>
          </a:p>
        </p:txBody>
      </p:sp>
      <p:sp>
        <p:nvSpPr>
          <p:cNvPr id="124931" name="Rectangle 3"/>
          <p:cNvSpPr>
            <a:spLocks noGrp="1" noChangeArrowheads="1"/>
          </p:cNvSpPr>
          <p:nvPr>
            <p:ph type="body" idx="1"/>
          </p:nvPr>
        </p:nvSpPr>
        <p:spPr>
          <a:xfrm>
            <a:off x="914400" y="1600200"/>
            <a:ext cx="7315200" cy="4976706"/>
          </a:xfrm>
        </p:spPr>
        <p:txBody>
          <a:bodyPr/>
          <a:lstStyle/>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Nombre y significado: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Lamec; Guerrero</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Edad al nacer el hijo semilla: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182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Años adicionales de vida: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595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Engendró otros hijos e hijas: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Si</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Total de años de vida: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777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Muerte: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Si</a:t>
            </a:r>
          </a:p>
        </p:txBody>
      </p:sp>
      <p:pic>
        <p:nvPicPr>
          <p:cNvPr id="2" name="Picture 1">
            <a:extLst>
              <a:ext uri="{FF2B5EF4-FFF2-40B4-BE49-F238E27FC236}">
                <a16:creationId xmlns:a16="http://schemas.microsoft.com/office/drawing/2014/main" id="{74947307-864C-B608-9E5F-1549D1645529}"/>
              </a:ext>
            </a:extLst>
          </p:cNvPr>
          <p:cNvPicPr>
            <a:picLocks noChangeAspect="1"/>
          </p:cNvPicPr>
          <p:nvPr/>
        </p:nvPicPr>
        <p:blipFill>
          <a:blip r:embed="rId2"/>
          <a:stretch>
            <a:fillRect/>
          </a:stretch>
        </p:blipFill>
        <p:spPr>
          <a:xfrm>
            <a:off x="7239000" y="85233"/>
            <a:ext cx="1792379" cy="1286367"/>
          </a:xfrm>
          <a:prstGeom prst="rect">
            <a:avLst/>
          </a:prstGeom>
        </p:spPr>
      </p:pic>
    </p:spTree>
    <p:extLst>
      <p:ext uri="{BB962C8B-B14F-4D97-AF65-F5344CB8AC3E}">
        <p14:creationId xmlns:p14="http://schemas.microsoft.com/office/powerpoint/2010/main" val="36678480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B143B-AE21-FAD0-E07B-42FD0FE4B6C1}"/>
            </a:ext>
          </a:extLst>
        </p:cNvPr>
        <p:cNvGrpSpPr/>
        <p:nvPr/>
      </p:nvGrpSpPr>
      <p:grpSpPr>
        <a:xfrm>
          <a:off x="0" y="0"/>
          <a:ext cx="0" cy="0"/>
          <a:chOff x="0" y="0"/>
          <a:chExt cx="0" cy="0"/>
        </a:xfrm>
      </p:grpSpPr>
      <p:sp>
        <p:nvSpPr>
          <p:cNvPr id="32769" name="Rectangle 2">
            <a:extLst>
              <a:ext uri="{FF2B5EF4-FFF2-40B4-BE49-F238E27FC236}">
                <a16:creationId xmlns:a16="http://schemas.microsoft.com/office/drawing/2014/main" id="{B386AB36-7B40-A83E-2D20-AC81EB008416}"/>
              </a:ext>
            </a:extLst>
          </p:cNvPr>
          <p:cNvSpPr>
            <a:spLocks noGrp="1" noChangeArrowheads="1"/>
          </p:cNvSpPr>
          <p:nvPr>
            <p:ph type="title"/>
          </p:nvPr>
        </p:nvSpPr>
        <p:spPr>
          <a:xfrm>
            <a:off x="1562100" y="228600"/>
            <a:ext cx="6019800" cy="914400"/>
          </a:xfrm>
        </p:spPr>
        <p:txBody>
          <a:bodyPr/>
          <a:lstStyle/>
          <a:p>
            <a:pPr algn="ctr" eaLnBrk="1" hangingPunct="1"/>
            <a:r>
              <a:rPr lang="en-US" sz="3600" dirty="0">
                <a:effectLst>
                  <a:outerShdw blurRad="38100" dist="38100" dir="2700000" algn="tl">
                    <a:srgbClr val="000000">
                      <a:alpha val="43137"/>
                    </a:srgbClr>
                  </a:outerShdw>
                </a:effectLst>
              </a:rPr>
              <a:t>Genealogía: Adán a Noé</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(Gén 5)</a:t>
            </a:r>
          </a:p>
        </p:txBody>
      </p:sp>
      <p:sp>
        <p:nvSpPr>
          <p:cNvPr id="131075" name="Rectangle 3">
            <a:extLst>
              <a:ext uri="{FF2B5EF4-FFF2-40B4-BE49-F238E27FC236}">
                <a16:creationId xmlns:a16="http://schemas.microsoft.com/office/drawing/2014/main" id="{45E835D1-DBC9-E883-34D4-DB2C97B8C0D9}"/>
              </a:ext>
            </a:extLst>
          </p:cNvPr>
          <p:cNvSpPr>
            <a:spLocks noGrp="1" noChangeArrowheads="1"/>
          </p:cNvSpPr>
          <p:nvPr>
            <p:ph type="body" idx="1"/>
          </p:nvPr>
        </p:nvSpPr>
        <p:spPr>
          <a:xfrm>
            <a:off x="228600" y="1600200"/>
            <a:ext cx="8686800" cy="4572000"/>
          </a:xfrm>
        </p:spPr>
        <p:txBody>
          <a:bodyPr/>
          <a:lstStyle/>
          <a:p>
            <a:pPr marL="457200" indent="-457200" eaLnBrk="1" hangingPunct="1">
              <a:spcBef>
                <a:spcPts val="0"/>
              </a:spcBef>
              <a:spcAft>
                <a:spcPts val="2400"/>
              </a:spcAft>
            </a:pPr>
            <a:r>
              <a:rPr lang="es-CO" sz="3100" dirty="0"/>
              <a:t>La esperanza de que la maldición fuera eliminada</a:t>
            </a:r>
            <a:endParaRPr lang="en-US" sz="3100" dirty="0"/>
          </a:p>
          <a:p>
            <a:pPr marL="914400" lvl="1" indent="-457200" eaLnBrk="1" hangingPunct="1">
              <a:spcBef>
                <a:spcPts val="0"/>
              </a:spcBef>
              <a:spcAft>
                <a:spcPts val="2400"/>
              </a:spcAft>
            </a:pPr>
            <a:r>
              <a:rPr lang="es-CO" dirty="0"/>
              <a:t>El traslado de Enoc al cielo</a:t>
            </a:r>
            <a:r>
              <a:rPr lang="en-US" dirty="0"/>
              <a:t> (5:24)</a:t>
            </a:r>
          </a:p>
          <a:p>
            <a:pPr marL="914400" lvl="1" indent="-457200" eaLnBrk="1" hangingPunct="1">
              <a:spcBef>
                <a:spcPts val="0"/>
              </a:spcBef>
              <a:spcAft>
                <a:spcPts val="2400"/>
              </a:spcAft>
            </a:pPr>
            <a:r>
              <a:rPr lang="es-CO" dirty="0"/>
              <a:t>Significado del nombre de Matusalén </a:t>
            </a:r>
            <a:r>
              <a:rPr lang="en-US" dirty="0"/>
              <a:t>(Gén. 5:27; 6:3; 1 Pedro. 3:20)</a:t>
            </a:r>
          </a:p>
          <a:p>
            <a:pPr marL="914400" lvl="1" indent="-457200" eaLnBrk="1" hangingPunct="1">
              <a:spcBef>
                <a:spcPts val="0"/>
              </a:spcBef>
              <a:spcAft>
                <a:spcPts val="2400"/>
              </a:spcAft>
            </a:pPr>
            <a:r>
              <a:rPr lang="es-CO" b="1" u="sng" dirty="0">
                <a:solidFill>
                  <a:srgbClr val="FFFFCC"/>
                </a:solidFill>
              </a:rPr>
              <a:t>Lamec creyó erróneamente que Noé era el cumplimiento de Génesis 3:15</a:t>
            </a:r>
            <a:r>
              <a:rPr lang="en-US" b="1" u="sng" dirty="0">
                <a:solidFill>
                  <a:srgbClr val="FFFFCC"/>
                </a:solidFill>
              </a:rPr>
              <a:t> (Gén. 5:29; 3:17; 4:1; Dan. 11:37)</a:t>
            </a:r>
          </a:p>
          <a:p>
            <a:pPr marL="457200" lvl="1" indent="0" eaLnBrk="1" hangingPunct="1">
              <a:spcBef>
                <a:spcPts val="0"/>
              </a:spcBef>
              <a:spcAft>
                <a:spcPts val="2400"/>
              </a:spcAft>
              <a:buNone/>
            </a:pPr>
            <a:endParaRPr lang="en-US" sz="3000" dirty="0"/>
          </a:p>
        </p:txBody>
      </p:sp>
      <p:pic>
        <p:nvPicPr>
          <p:cNvPr id="2" name="Picture 1">
            <a:extLst>
              <a:ext uri="{FF2B5EF4-FFF2-40B4-BE49-F238E27FC236}">
                <a16:creationId xmlns:a16="http://schemas.microsoft.com/office/drawing/2014/main" id="{BD465106-8D16-50E1-8FAA-1C00F654304D}"/>
              </a:ext>
            </a:extLst>
          </p:cNvPr>
          <p:cNvPicPr>
            <a:picLocks noChangeAspect="1"/>
          </p:cNvPicPr>
          <p:nvPr/>
        </p:nvPicPr>
        <p:blipFill>
          <a:blip r:embed="rId2"/>
          <a:stretch>
            <a:fillRect/>
          </a:stretch>
        </p:blipFill>
        <p:spPr>
          <a:xfrm>
            <a:off x="7239000" y="45664"/>
            <a:ext cx="1792379" cy="1280271"/>
          </a:xfrm>
          <a:prstGeom prst="rect">
            <a:avLst/>
          </a:prstGeom>
        </p:spPr>
      </p:pic>
    </p:spTree>
    <p:extLst>
      <p:ext uri="{BB962C8B-B14F-4D97-AF65-F5344CB8AC3E}">
        <p14:creationId xmlns:p14="http://schemas.microsoft.com/office/powerpoint/2010/main" val="18219098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6045B-2BCD-551A-E772-EC0EACCB360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7510B8A-B7CA-37A2-D11B-88121CD84E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a:extLst>
              <a:ext uri="{FF2B5EF4-FFF2-40B4-BE49-F238E27FC236}">
                <a16:creationId xmlns:a16="http://schemas.microsoft.com/office/drawing/2014/main" id="{05E3D046-D130-4750-67E0-CF181684F838}"/>
              </a:ext>
            </a:extLst>
          </p:cNvPr>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Génesis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rPr>
              <a:t>»Pondré enemistad</a:t>
            </a:r>
          </a:p>
          <a:p>
            <a:pPr algn="just"/>
            <a:r>
              <a:rPr lang="es-CO" sz="3600" dirty="0">
                <a:effectLst>
                  <a:outerShdw blurRad="38100" dist="38100" dir="2700000" algn="tl">
                    <a:srgbClr val="000000">
                      <a:alpha val="43137"/>
                    </a:srgbClr>
                  </a:outerShdw>
                </a:effectLst>
                <a:latin typeface="Calibri" panose="020F0502020204030204" pitchFamily="34" charset="0"/>
              </a:rPr>
              <a:t>Entre tú y la mujer,</a:t>
            </a:r>
          </a:p>
          <a:p>
            <a:pPr algn="just"/>
            <a:r>
              <a:rPr lang="es-CO" sz="3600" dirty="0">
                <a:effectLst>
                  <a:outerShdw blurRad="38100" dist="38100" dir="2700000" algn="tl">
                    <a:srgbClr val="000000">
                      <a:alpha val="43137"/>
                    </a:srgbClr>
                  </a:outerShdw>
                </a:effectLst>
                <a:latin typeface="Calibri" panose="020F0502020204030204" pitchFamily="34" charset="0"/>
              </a:rPr>
              <a:t>Y entre tu simiente y su simiente;</a:t>
            </a:r>
          </a:p>
          <a:p>
            <a:pPr algn="just"/>
            <a:r>
              <a:rPr lang="es-CO" sz="3600" dirty="0">
                <a:effectLst>
                  <a:outerShdw blurRad="38100" dist="38100" dir="2700000" algn="tl">
                    <a:srgbClr val="000000">
                      <a:alpha val="43137"/>
                    </a:srgbClr>
                  </a:outerShdw>
                </a:effectLst>
                <a:latin typeface="Calibri" panose="020F0502020204030204" pitchFamily="34" charset="0"/>
              </a:rPr>
              <a:t>Él te herirá en la cabeza,</a:t>
            </a:r>
          </a:p>
          <a:p>
            <a:pPr algn="just"/>
            <a:r>
              <a:rPr lang="es-CO" sz="3600" dirty="0">
                <a:effectLst>
                  <a:outerShdw blurRad="38100" dist="38100" dir="2700000" algn="tl">
                    <a:srgbClr val="000000">
                      <a:alpha val="43137"/>
                    </a:srgbClr>
                  </a:outerShdw>
                </a:effectLst>
                <a:latin typeface="Calibri" panose="020F0502020204030204" pitchFamily="34" charset="0"/>
              </a:rPr>
              <a:t>Y tú lo herirás en el talón».</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2" name="Picture 1">
            <a:extLst>
              <a:ext uri="{FF2B5EF4-FFF2-40B4-BE49-F238E27FC236}">
                <a16:creationId xmlns:a16="http://schemas.microsoft.com/office/drawing/2014/main" id="{BAEF4745-9FDE-E5A8-B85D-387F864A31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0" y="1371600"/>
            <a:ext cx="1755648" cy="1828800"/>
          </a:xfrm>
          <a:prstGeom prst="rect">
            <a:avLst/>
          </a:prstGeom>
        </p:spPr>
      </p:pic>
    </p:spTree>
    <p:extLst>
      <p:ext uri="{BB962C8B-B14F-4D97-AF65-F5344CB8AC3E}">
        <p14:creationId xmlns:p14="http://schemas.microsoft.com/office/powerpoint/2010/main" val="2884071197"/>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41973C-EAEB-4FA9-B99A-B13E4E6BBF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Génesis 4:1</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rPr>
              <a:t>Y el hombre se unió a Eva, su mujer, y ella concibió y dio a luz a Caín, y dijo: «He adquirido varón con la ayuda del Señor»</a:t>
            </a:r>
            <a:r>
              <a:rPr lang="en-US" sz="36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80264493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Génesis 4 - Esquema</a:t>
            </a:r>
          </a:p>
        </p:txBody>
      </p:sp>
      <p:sp>
        <p:nvSpPr>
          <p:cNvPr id="124931" name="Rectangle 3"/>
          <p:cNvSpPr>
            <a:spLocks noGrp="1" noChangeArrowheads="1"/>
          </p:cNvSpPr>
          <p:nvPr>
            <p:ph type="body" idx="1"/>
          </p:nvPr>
        </p:nvSpPr>
        <p:spPr>
          <a:xfrm>
            <a:off x="1676400" y="2057400"/>
            <a:ext cx="5791200" cy="28194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Primer asesinato (Gén 4:1-15)</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Línea impía de Caín (4:16-24)</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Línea piadosa de Set (4:25-26)</a:t>
            </a:r>
          </a:p>
        </p:txBody>
      </p:sp>
      <p:pic>
        <p:nvPicPr>
          <p:cNvPr id="3" name="Picture 2">
            <a:extLst>
              <a:ext uri="{FF2B5EF4-FFF2-40B4-BE49-F238E27FC236}">
                <a16:creationId xmlns:a16="http://schemas.microsoft.com/office/drawing/2014/main" id="{2E4EBF62-56A1-5340-19B4-0BD549929D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9458"/>
            <a:ext cx="1600970" cy="1143000"/>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74B65-BA69-3A97-C439-85C5B07CDE8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9BF9602-048C-D9D7-13B2-B5F2BB0969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a:extLst>
              <a:ext uri="{FF2B5EF4-FFF2-40B4-BE49-F238E27FC236}">
                <a16:creationId xmlns:a16="http://schemas.microsoft.com/office/drawing/2014/main" id="{3D996390-B914-F894-6CA9-4513BF37B107}"/>
              </a:ext>
            </a:extLst>
          </p:cNvPr>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Génesis 4:1</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rPr>
              <a:t>Y el hombre se unió a Eva, su mujer, y ella concibió y dio a luz a Caín, y dijo: «He adquirido varón con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rPr>
              <a:t>la ayuda del </a:t>
            </a:r>
            <a:r>
              <a:rPr lang="es-CO" sz="3600" dirty="0">
                <a:effectLst>
                  <a:outerShdw blurRad="38100" dist="38100" dir="2700000" algn="tl">
                    <a:srgbClr val="000000">
                      <a:alpha val="43137"/>
                    </a:srgbClr>
                  </a:outerShdw>
                </a:effectLst>
                <a:latin typeface="Calibri" panose="020F0502020204030204" pitchFamily="34" charset="0"/>
              </a:rPr>
              <a:t>Señor»</a:t>
            </a:r>
            <a:r>
              <a:rPr lang="en-US" sz="36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3396575871"/>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83AE15-2B3B-4A5D-A557-A42C39CBF1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Génesis 5:29</a:t>
            </a:r>
          </a:p>
          <a:p>
            <a:pPr algn="just"/>
            <a:r>
              <a:rPr lang="en-US" altLang="en-US" sz="3600" dirty="0">
                <a:latin typeface="Calibri" panose="020F0502020204030204" pitchFamily="34" charset="0"/>
              </a:rPr>
              <a:t>“</a:t>
            </a:r>
            <a:r>
              <a:rPr lang="es-CO" sz="3600" dirty="0">
                <a:latin typeface="Calibri" panose="020F0502020204030204" pitchFamily="34" charset="0"/>
              </a:rPr>
              <a:t>Y le puso por nombre Noé, diciendo: «</a:t>
            </a:r>
            <a:r>
              <a:rPr lang="es-CO" sz="3600" b="1" u="sng" dirty="0">
                <a:solidFill>
                  <a:srgbClr val="FFFFCC"/>
                </a:solidFill>
                <a:latin typeface="Calibri" panose="020F0502020204030204" pitchFamily="34" charset="0"/>
              </a:rPr>
              <a:t>Este</a:t>
            </a:r>
            <a:r>
              <a:rPr lang="es-CO" sz="3600" dirty="0">
                <a:latin typeface="Calibri" panose="020F0502020204030204" pitchFamily="34" charset="0"/>
              </a:rPr>
              <a:t> nos dará descanso de nuestra labor y del trabajo de nuestras manos, por causa de la tierra que el Señor ha </a:t>
            </a:r>
            <a:r>
              <a:rPr lang="es-CO" sz="3600" b="1" u="sng" dirty="0">
                <a:solidFill>
                  <a:srgbClr val="FFFFCC"/>
                </a:solidFill>
                <a:latin typeface="Calibri" panose="020F0502020204030204" pitchFamily="34" charset="0"/>
              </a:rPr>
              <a:t>maldecido</a:t>
            </a:r>
            <a:r>
              <a:rPr lang="es-CO" sz="3600" dirty="0">
                <a:latin typeface="Calibri" panose="020F0502020204030204" pitchFamily="34" charset="0"/>
              </a:rPr>
              <a:t>»</a:t>
            </a:r>
            <a:r>
              <a:rPr lang="en-US" sz="3600" dirty="0">
                <a:latin typeface="Calibri" panose="020F0502020204030204" pitchFamily="34" charset="0"/>
              </a:rPr>
              <a:t>.’”</a:t>
            </a:r>
          </a:p>
        </p:txBody>
      </p:sp>
    </p:spTree>
    <p:extLst>
      <p:ext uri="{BB962C8B-B14F-4D97-AF65-F5344CB8AC3E}">
        <p14:creationId xmlns:p14="http://schemas.microsoft.com/office/powerpoint/2010/main" val="4211424906"/>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145A52-46A7-46CD-91A6-00B9D2AE5A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Génesis 3:17</a:t>
            </a:r>
          </a:p>
          <a:p>
            <a:pPr algn="just"/>
            <a:r>
              <a:rPr lang="en-US" altLang="en-US" sz="3600" dirty="0">
                <a:latin typeface="Calibri" panose="020F0502020204030204" pitchFamily="34" charset="0"/>
              </a:rPr>
              <a:t>“</a:t>
            </a:r>
            <a:r>
              <a:rPr lang="es-CO" sz="3600" dirty="0">
                <a:latin typeface="Calibri" panose="020F0502020204030204" pitchFamily="34" charset="0"/>
              </a:rPr>
              <a:t>Entonces el Señor dijo a Adán: «Por cuanto has escuchado la voz de tu mujer y has comido del árbol del cual te ordené, diciendo: “No comerás de él, </a:t>
            </a:r>
            <a:r>
              <a:rPr lang="es-CO" sz="3600" b="1" u="sng" dirty="0">
                <a:solidFill>
                  <a:srgbClr val="FFFFCC"/>
                </a:solidFill>
                <a:latin typeface="Calibri" panose="020F0502020204030204" pitchFamily="34" charset="0"/>
              </a:rPr>
              <a:t>Maldita</a:t>
            </a:r>
            <a:r>
              <a:rPr lang="es-CO" sz="3600" dirty="0">
                <a:latin typeface="Calibri" panose="020F0502020204030204" pitchFamily="34" charset="0"/>
              </a:rPr>
              <a:t> será la tierra por tu causa;</a:t>
            </a:r>
          </a:p>
          <a:p>
            <a:pPr algn="just"/>
            <a:r>
              <a:rPr lang="es-CO" sz="3600" dirty="0">
                <a:latin typeface="Calibri" panose="020F0502020204030204" pitchFamily="34" charset="0"/>
              </a:rPr>
              <a:t>Con trabajo comerás de ella</a:t>
            </a:r>
          </a:p>
          <a:p>
            <a:pPr algn="just"/>
            <a:r>
              <a:rPr lang="es-CO" sz="3600" dirty="0">
                <a:latin typeface="Calibri" panose="020F0502020204030204" pitchFamily="34" charset="0"/>
              </a:rPr>
              <a:t>Todos los días de tu vida</a:t>
            </a:r>
            <a:r>
              <a:rPr lang="en-US" sz="3600" dirty="0">
                <a:latin typeface="Calibri" panose="020F0502020204030204" pitchFamily="34" charset="0"/>
              </a:rPr>
              <a:t>.’”</a:t>
            </a:r>
          </a:p>
        </p:txBody>
      </p:sp>
    </p:spTree>
    <p:extLst>
      <p:ext uri="{BB962C8B-B14F-4D97-AF65-F5344CB8AC3E}">
        <p14:creationId xmlns:p14="http://schemas.microsoft.com/office/powerpoint/2010/main" val="2452253252"/>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295400"/>
            <a:ext cx="9143999" cy="4800600"/>
          </a:xfrm>
        </p:spPr>
        <p:txBody>
          <a:bodyPr/>
          <a:lstStyle/>
          <a:p>
            <a:pPr marL="0" indent="0" algn="just">
              <a:buNone/>
            </a:pPr>
            <a:r>
              <a:rPr lang="en-US" altLang="en-US" dirty="0">
                <a:effectLst>
                  <a:outerShdw blurRad="38100" dist="38100" dir="2700000" algn="tl">
                    <a:srgbClr val="000000">
                      <a:alpha val="43137"/>
                    </a:srgbClr>
                  </a:outerShdw>
                </a:effectLst>
              </a:rPr>
              <a:t>“</a:t>
            </a:r>
            <a:r>
              <a:rPr lang="es-CO" dirty="0">
                <a:effectLst>
                  <a:outerShdw blurRad="38100" dist="38100" dir="2700000" algn="tl">
                    <a:srgbClr val="000000">
                      <a:alpha val="43137"/>
                    </a:srgbClr>
                  </a:outerShdw>
                </a:effectLst>
              </a:rPr>
              <a:t>Después llega algo diferente a lo normal. En Génesis 5:29, Lamec le pone un nombre a su hijo-semilla: “Y llamó su nombre Noé, diciendo: Este nos consolará.” La palabra hebrea para “consolar” es nacham; por lo tanto, Noé significa “consuelo.” Aquí nuevamente hay un juego de palabras que solo funciona en hebreo. El nombre fue dado bajo la suposición de que Noé era la Simiente de la Mujer, es decir, el Mesías: “Este nos consolará de nuestra obra y del trabajo de nuestras manos, a causa de la tierra que Jehová maldijo,” una referencia directa a la maldición adámica</a:t>
            </a:r>
            <a:r>
              <a:rPr lang="en-US" dirty="0">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147935"/>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138-39</a:t>
            </a:r>
          </a:p>
        </p:txBody>
      </p:sp>
      <p:pic>
        <p:nvPicPr>
          <p:cNvPr id="5" name="Picture 4">
            <a:extLst>
              <a:ext uri="{FF2B5EF4-FFF2-40B4-BE49-F238E27FC236}">
                <a16:creationId xmlns:a16="http://schemas.microsoft.com/office/drawing/2014/main" id="{7056CA23-8B8A-4954-9851-29DAB05C64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2" name="Picture 1">
            <a:extLst>
              <a:ext uri="{FF2B5EF4-FFF2-40B4-BE49-F238E27FC236}">
                <a16:creationId xmlns:a16="http://schemas.microsoft.com/office/drawing/2014/main" id="{B608B3B2-0DD2-537E-D5CA-F455C79E675C}"/>
              </a:ext>
            </a:extLst>
          </p:cNvPr>
          <p:cNvPicPr>
            <a:picLocks noChangeAspect="1"/>
          </p:cNvPicPr>
          <p:nvPr/>
        </p:nvPicPr>
        <p:blipFill>
          <a:blip r:embed="rId4"/>
          <a:stretch>
            <a:fillRect/>
          </a:stretch>
        </p:blipFill>
        <p:spPr>
          <a:xfrm>
            <a:off x="7543800" y="76200"/>
            <a:ext cx="1524000" cy="1093755"/>
          </a:xfrm>
          <a:prstGeom prst="rect">
            <a:avLst/>
          </a:prstGeom>
        </p:spPr>
      </p:pic>
    </p:spTree>
    <p:extLst>
      <p:ext uri="{BB962C8B-B14F-4D97-AF65-F5344CB8AC3E}">
        <p14:creationId xmlns:p14="http://schemas.microsoft.com/office/powerpoint/2010/main" val="3389692992"/>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295400"/>
            <a:ext cx="9143999" cy="4800600"/>
          </a:xfrm>
        </p:spPr>
        <p:txBody>
          <a:bodyPr/>
          <a:lstStyle/>
          <a:p>
            <a:pPr marL="0" indent="0" algn="just">
              <a:buNone/>
            </a:pPr>
            <a:r>
              <a:rPr lang="en-US" altLang="en-US" dirty="0">
                <a:effectLst>
                  <a:outerShdw blurRad="38100" dist="38100" dir="2700000" algn="tl">
                    <a:srgbClr val="000000">
                      <a:alpha val="43137"/>
                    </a:srgbClr>
                  </a:outerShdw>
                </a:effectLst>
              </a:rPr>
              <a:t>“</a:t>
            </a:r>
            <a:r>
              <a:rPr lang="es-CO" dirty="0">
                <a:effectLst>
                  <a:outerShdw blurRad="38100" dist="38100" dir="2700000" algn="tl">
                    <a:srgbClr val="000000">
                      <a:alpha val="43137"/>
                    </a:srgbClr>
                  </a:outerShdw>
                </a:effectLst>
              </a:rPr>
              <a:t>Lamec cometió el mismo error que Eva. Cuando Caín nació, Eva pensó que él era el Mesías. Cuando Lamec engendró a Noé, reconoció que Noé iba a desempeñar un papel importante en la historia humana pero interpretó mal ese papel y Lamec pensó que Noé era el Mesías y que eliminaría la maldición adámica de la tierra. Así que Lamec reconoció que Noé era una persona especial en la voluntad y el plan de Dios, pero hizo la aplicación equivocada</a:t>
            </a:r>
            <a:r>
              <a:rPr lang="en-US" dirty="0">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147935"/>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138-39</a:t>
            </a:r>
          </a:p>
        </p:txBody>
      </p:sp>
      <p:pic>
        <p:nvPicPr>
          <p:cNvPr id="5" name="Picture 4">
            <a:extLst>
              <a:ext uri="{FF2B5EF4-FFF2-40B4-BE49-F238E27FC236}">
                <a16:creationId xmlns:a16="http://schemas.microsoft.com/office/drawing/2014/main" id="{26243C0E-E25E-479E-BAC2-CA9F45BEB5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2" name="Picture 1">
            <a:extLst>
              <a:ext uri="{FF2B5EF4-FFF2-40B4-BE49-F238E27FC236}">
                <a16:creationId xmlns:a16="http://schemas.microsoft.com/office/drawing/2014/main" id="{6923E958-1440-4210-A660-6286C613E2F2}"/>
              </a:ext>
            </a:extLst>
          </p:cNvPr>
          <p:cNvPicPr>
            <a:picLocks noChangeAspect="1"/>
          </p:cNvPicPr>
          <p:nvPr/>
        </p:nvPicPr>
        <p:blipFill>
          <a:blip r:embed="rId4"/>
          <a:stretch>
            <a:fillRect/>
          </a:stretch>
        </p:blipFill>
        <p:spPr>
          <a:xfrm>
            <a:off x="7543800" y="64062"/>
            <a:ext cx="1516582" cy="1088431"/>
          </a:xfrm>
          <a:prstGeom prst="rect">
            <a:avLst/>
          </a:prstGeom>
        </p:spPr>
      </p:pic>
    </p:spTree>
    <p:extLst>
      <p:ext uri="{BB962C8B-B14F-4D97-AF65-F5344CB8AC3E}">
        <p14:creationId xmlns:p14="http://schemas.microsoft.com/office/powerpoint/2010/main" val="368100480"/>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EE34E-3779-4A8E-80EA-6F40EC7480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Daniel 11:37</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rPr>
              <a:t>No le importarán los dioses de sus padres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rPr>
              <a:t>ni el deseo de las mujeres</a:t>
            </a:r>
            <a:r>
              <a:rPr lang="es-CO" sz="3600" dirty="0">
                <a:effectLst>
                  <a:outerShdw blurRad="38100" dist="38100" dir="2700000" algn="tl">
                    <a:srgbClr val="000000">
                      <a:alpha val="43137"/>
                    </a:srgbClr>
                  </a:outerShdw>
                </a:effectLst>
                <a:latin typeface="Calibri" panose="020F0502020204030204" pitchFamily="34" charset="0"/>
              </a:rPr>
              <a:t>, tampoco le importará ningún otro dios, porque él se ensalzará sobre todos ellos.</a:t>
            </a:r>
            <a:r>
              <a:rPr lang="en-US" sz="36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1179410325"/>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75451-CC76-7C20-8D21-E9B78C99D4AD}"/>
            </a:ext>
          </a:extLst>
        </p:cNvPr>
        <p:cNvGrpSpPr/>
        <p:nvPr/>
      </p:nvGrpSpPr>
      <p:grpSpPr>
        <a:xfrm>
          <a:off x="0" y="0"/>
          <a:ext cx="0" cy="0"/>
          <a:chOff x="0" y="0"/>
          <a:chExt cx="0" cy="0"/>
        </a:xfrm>
      </p:grpSpPr>
      <p:sp>
        <p:nvSpPr>
          <p:cNvPr id="124931" name="Rectangle 3">
            <a:extLst>
              <a:ext uri="{FF2B5EF4-FFF2-40B4-BE49-F238E27FC236}">
                <a16:creationId xmlns:a16="http://schemas.microsoft.com/office/drawing/2014/main" id="{A12D608A-97A8-939F-9469-B5E8005561E6}"/>
              </a:ext>
            </a:extLst>
          </p:cNvPr>
          <p:cNvSpPr>
            <a:spLocks noGrp="1" noChangeArrowheads="1"/>
          </p:cNvSpPr>
          <p:nvPr>
            <p:ph type="body" idx="1"/>
          </p:nvPr>
        </p:nvSpPr>
        <p:spPr>
          <a:xfrm>
            <a:off x="304800" y="1371600"/>
            <a:ext cx="5791200" cy="2819400"/>
          </a:xfrm>
        </p:spPr>
        <p:txBody>
          <a:bodyPr/>
          <a:lstStyle/>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Jared (5:18-20)</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Enoc (5:21-24)</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Matusalén (5:25-27)</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Lamec (5:28-31)</a:t>
            </a:r>
          </a:p>
          <a:p>
            <a:pPr marL="685800" lvl="1" indent="-685800" eaLnBrk="1" hangingPunct="1">
              <a:spcBef>
                <a:spcPts val="0"/>
              </a:spcBef>
              <a:spcAft>
                <a:spcPts val="3000"/>
              </a:spcAft>
              <a:buClr>
                <a:schemeClr val="tx2"/>
              </a:buClr>
              <a:buSzPct val="100000"/>
              <a:buFont typeface="+mj-lt"/>
              <a:buAutoNum type="romanUcPeriod" startAt="7"/>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Noé (5:32)</a:t>
            </a:r>
          </a:p>
        </p:txBody>
      </p:sp>
      <p:sp>
        <p:nvSpPr>
          <p:cNvPr id="7" name="Rectangle 2">
            <a:extLst>
              <a:ext uri="{FF2B5EF4-FFF2-40B4-BE49-F238E27FC236}">
                <a16:creationId xmlns:a16="http://schemas.microsoft.com/office/drawing/2014/main" id="{6359CA73-8257-FBB1-92EA-A05ECCDD41E0}"/>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Génesis 5 Esquema</a:t>
            </a:r>
          </a:p>
        </p:txBody>
      </p:sp>
      <p:pic>
        <p:nvPicPr>
          <p:cNvPr id="2" name="Picture 1">
            <a:extLst>
              <a:ext uri="{FF2B5EF4-FFF2-40B4-BE49-F238E27FC236}">
                <a16:creationId xmlns:a16="http://schemas.microsoft.com/office/drawing/2014/main" id="{9E6C0F04-15A2-76CD-C405-C11843732D26}"/>
              </a:ext>
            </a:extLst>
          </p:cNvPr>
          <p:cNvPicPr>
            <a:picLocks noChangeAspect="1"/>
          </p:cNvPicPr>
          <p:nvPr/>
        </p:nvPicPr>
        <p:blipFill>
          <a:blip r:embed="rId2"/>
          <a:stretch>
            <a:fillRect/>
          </a:stretch>
        </p:blipFill>
        <p:spPr>
          <a:xfrm>
            <a:off x="5181600" y="2227648"/>
            <a:ext cx="3363785" cy="2402704"/>
          </a:xfrm>
          <a:prstGeom prst="rect">
            <a:avLst/>
          </a:prstGeom>
        </p:spPr>
      </p:pic>
    </p:spTree>
    <p:extLst>
      <p:ext uri="{BB962C8B-B14F-4D97-AF65-F5344CB8AC3E}">
        <p14:creationId xmlns:p14="http://schemas.microsoft.com/office/powerpoint/2010/main" val="29311138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Noé</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Génesis 5:32</a:t>
            </a:r>
          </a:p>
        </p:txBody>
      </p:sp>
      <p:sp>
        <p:nvSpPr>
          <p:cNvPr id="124931" name="Rectangle 3"/>
          <p:cNvSpPr>
            <a:spLocks noGrp="1" noChangeArrowheads="1"/>
          </p:cNvSpPr>
          <p:nvPr>
            <p:ph type="body" idx="1"/>
          </p:nvPr>
        </p:nvSpPr>
        <p:spPr>
          <a:xfrm>
            <a:off x="917938" y="2209800"/>
            <a:ext cx="7692662" cy="2514600"/>
          </a:xfrm>
        </p:spPr>
        <p:txBody>
          <a:bodyPr/>
          <a:lstStyle/>
          <a:p>
            <a:pPr marL="457200" lvl="1" indent="-457200" eaLnBrk="1" hangingPunct="1">
              <a:spcBef>
                <a:spcPts val="0"/>
              </a:spcBef>
              <a:spcAft>
                <a:spcPts val="36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Nombre y significado: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Noé; Consuelo</a:t>
            </a:r>
          </a:p>
          <a:p>
            <a:pPr marL="457200" lvl="1" indent="-457200" eaLnBrk="1" hangingPunct="1">
              <a:spcBef>
                <a:spcPts val="0"/>
              </a:spcBef>
              <a:spcAft>
                <a:spcPts val="3600"/>
              </a:spcAft>
              <a:buClr>
                <a:schemeClr val="tx2"/>
              </a:buClr>
              <a:buSzPct val="100000"/>
              <a:buFont typeface="Wingdings" pitchFamily="2" charset="2"/>
              <a:buAutoNum type="arabicPeriod"/>
              <a:defRPr/>
            </a:pPr>
            <a:r>
              <a:rPr lang="es-CO" dirty="0">
                <a:effectLst>
                  <a:outerShdw blurRad="38100" dist="38100" dir="2700000" algn="tl">
                    <a:srgbClr val="000000">
                      <a:alpha val="43137"/>
                    </a:srgbClr>
                  </a:outerShdw>
                </a:effectLst>
                <a:cs typeface="Calibri" panose="020F0502020204030204" pitchFamily="34" charset="0"/>
              </a:rPr>
              <a:t>Edad al nacer los hijos varones</a:t>
            </a:r>
            <a:r>
              <a:rPr lang="en-US" dirty="0">
                <a:effectLst>
                  <a:outerShdw blurRad="38100" dist="38100" dir="2700000" algn="tl">
                    <a:srgbClr val="000000">
                      <a:alpha val="43137"/>
                    </a:srgbClr>
                  </a:outerShdw>
                </a:effectLst>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500 años</a:t>
            </a:r>
          </a:p>
          <a:p>
            <a:pPr marL="457200" lvl="1" indent="-457200" eaLnBrk="1" hangingPunct="1">
              <a:spcBef>
                <a:spcPts val="0"/>
              </a:spcBef>
              <a:spcAft>
                <a:spcPts val="36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Hijos: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Sem, Cam, Jafet</a:t>
            </a:r>
          </a:p>
        </p:txBody>
      </p:sp>
      <p:pic>
        <p:nvPicPr>
          <p:cNvPr id="2" name="Picture 1">
            <a:extLst>
              <a:ext uri="{FF2B5EF4-FFF2-40B4-BE49-F238E27FC236}">
                <a16:creationId xmlns:a16="http://schemas.microsoft.com/office/drawing/2014/main" id="{F200F7E9-4266-EF53-7130-8D482611D77E}"/>
              </a:ext>
            </a:extLst>
          </p:cNvPr>
          <p:cNvPicPr>
            <a:picLocks noChangeAspect="1"/>
          </p:cNvPicPr>
          <p:nvPr/>
        </p:nvPicPr>
        <p:blipFill>
          <a:blip r:embed="rId2"/>
          <a:stretch>
            <a:fillRect/>
          </a:stretch>
        </p:blipFill>
        <p:spPr>
          <a:xfrm>
            <a:off x="7239000" y="85233"/>
            <a:ext cx="1792379" cy="1286367"/>
          </a:xfrm>
          <a:prstGeom prst="rect">
            <a:avLst/>
          </a:prstGeom>
        </p:spPr>
      </p:pic>
    </p:spTree>
    <p:extLst>
      <p:ext uri="{BB962C8B-B14F-4D97-AF65-F5344CB8AC3E}">
        <p14:creationId xmlns:p14="http://schemas.microsoft.com/office/powerpoint/2010/main" val="40031068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558374-C58E-F8A7-9D17-375B93414242}"/>
              </a:ext>
            </a:extLst>
          </p:cNvPr>
          <p:cNvPicPr>
            <a:picLocks noChangeAspect="1"/>
          </p:cNvPicPr>
          <p:nvPr/>
        </p:nvPicPr>
        <p:blipFill>
          <a:blip r:embed="rId2"/>
          <a:stretch>
            <a:fillRect/>
          </a:stretch>
        </p:blipFill>
        <p:spPr>
          <a:xfrm>
            <a:off x="1328737" y="400050"/>
            <a:ext cx="6486525" cy="6057900"/>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A4FD2-839C-B1C6-2EDE-A367F503F6CE}"/>
            </a:ext>
          </a:extLst>
        </p:cNvPr>
        <p:cNvGrpSpPr/>
        <p:nvPr/>
      </p:nvGrpSpPr>
      <p:grpSpPr>
        <a:xfrm>
          <a:off x="0" y="0"/>
          <a:ext cx="0" cy="0"/>
          <a:chOff x="0" y="0"/>
          <a:chExt cx="0" cy="0"/>
        </a:xfrm>
      </p:grpSpPr>
      <p:pic>
        <p:nvPicPr>
          <p:cNvPr id="4" name="Picture 4">
            <a:extLst>
              <a:ext uri="{FF2B5EF4-FFF2-40B4-BE49-F238E27FC236}">
                <a16:creationId xmlns:a16="http://schemas.microsoft.com/office/drawing/2014/main" id="{63DB443D-D65A-018E-6A20-321E1A97ABB1}"/>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7171" name="Rectangle 1027">
            <a:extLst>
              <a:ext uri="{FF2B5EF4-FFF2-40B4-BE49-F238E27FC236}">
                <a16:creationId xmlns:a16="http://schemas.microsoft.com/office/drawing/2014/main" id="{49009E4D-6C46-3AA5-6722-8D1CB67F5433}"/>
              </a:ext>
            </a:extLst>
          </p:cNvPr>
          <p:cNvSpPr>
            <a:spLocks noGrp="1" noChangeArrowheads="1"/>
          </p:cNvSpPr>
          <p:nvPr>
            <p:ph type="body" idx="1"/>
          </p:nvPr>
        </p:nvSpPr>
        <p:spPr>
          <a:xfrm>
            <a:off x="0" y="0"/>
            <a:ext cx="9144001" cy="5334000"/>
          </a:xfrm>
        </p:spPr>
        <p:txBody>
          <a:bodyPr/>
          <a:lstStyle/>
          <a:p>
            <a:pPr marL="0" indent="0" algn="ctr" defTabSz="514350" eaLnBrk="1" hangingPunct="1">
              <a:spcBef>
                <a:spcPct val="0"/>
              </a:spcBef>
              <a:spcAft>
                <a:spcPts val="900"/>
              </a:spcAft>
              <a:buNone/>
              <a:defRPr/>
            </a:pPr>
            <a:r>
              <a:rPr lang="en-US" altLang="en-US" sz="4000" kern="1200" dirty="0">
                <a:solidFill>
                  <a:schemeClr val="tx2"/>
                </a:solidFill>
                <a:ea typeface="+mj-ea"/>
                <a:cs typeface="+mj-cs"/>
              </a:rPr>
              <a:t>Génesis 11:1-4</a:t>
            </a:r>
          </a:p>
          <a:p>
            <a:pPr marL="0" indent="0" algn="just" eaLnBrk="1" hangingPunct="1">
              <a:spcBef>
                <a:spcPts val="0"/>
              </a:spcBef>
              <a:spcAft>
                <a:spcPts val="600"/>
              </a:spcAft>
              <a:buNone/>
              <a:defRPr/>
            </a:pPr>
            <a:r>
              <a:rPr lang="en-US" altLang="en-US" sz="3000" baseline="30000" dirty="0">
                <a:effectLst>
                  <a:outerShdw blurRad="38100" dist="38100" dir="2700000" algn="tl">
                    <a:srgbClr val="000000">
                      <a:alpha val="43137"/>
                    </a:srgbClr>
                  </a:outerShdw>
                </a:effectLst>
              </a:rPr>
              <a:t>1</a:t>
            </a:r>
            <a:r>
              <a:rPr lang="en-US" altLang="en-US" sz="3000" dirty="0">
                <a:effectLst>
                  <a:outerShdw blurRad="38100" dist="38100" dir="2700000" algn="tl">
                    <a:srgbClr val="000000">
                      <a:alpha val="43137"/>
                    </a:srgbClr>
                  </a:outerShdw>
                </a:effectLst>
              </a:rPr>
              <a:t> </a:t>
            </a:r>
            <a:r>
              <a:rPr lang="es-CO" altLang="en-US" sz="3000" b="1" u="sng" dirty="0">
                <a:solidFill>
                  <a:srgbClr val="FFFFCC"/>
                </a:solidFill>
                <a:effectLst>
                  <a:outerShdw blurRad="38100" dist="38100" dir="2700000" algn="tl">
                    <a:srgbClr val="000000">
                      <a:alpha val="43137"/>
                    </a:srgbClr>
                  </a:outerShdw>
                </a:effectLst>
              </a:rPr>
              <a:t>Toda la tierra hablaba la misma lengua y las mismas palabras</a:t>
            </a:r>
            <a:r>
              <a:rPr lang="es-CO" altLang="en-US" sz="3000" dirty="0">
                <a:effectLst>
                  <a:outerShdw blurRad="38100" dist="38100" dir="2700000" algn="tl">
                    <a:srgbClr val="000000">
                      <a:alpha val="43137"/>
                    </a:srgbClr>
                  </a:outerShdw>
                </a:effectLst>
              </a:rPr>
              <a:t>. 2 Según iban hacia el oriente, hallaron una llanura en la tierra de Sinar, y se establecieron allí. 3 Y se dijeron unos a otros: «Vamos, fabriquemos ladrillos y cozámoslos bien». Y usaron ladrillo en lugar de piedra y asfalto en lugar de mezcla. 4 Luego dijeron: «Vamos, edifiquémonos una ciudad y una torre cuya cúspide llegue hasta los cielos, y hagámonos un nombre famoso, para que no seamos dispersados sobre la superficie de toda la tierra»</a:t>
            </a:r>
            <a:r>
              <a:rPr lang="en-US" altLang="en-US" sz="30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6644759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Genealogía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(Gén 5)</a:t>
            </a:r>
          </a:p>
        </p:txBody>
      </p:sp>
      <p:sp>
        <p:nvSpPr>
          <p:cNvPr id="131075" name="Rectangle 3"/>
          <p:cNvSpPr>
            <a:spLocks noGrp="1" noChangeArrowheads="1"/>
          </p:cNvSpPr>
          <p:nvPr>
            <p:ph type="body" idx="1"/>
          </p:nvPr>
        </p:nvSpPr>
        <p:spPr>
          <a:xfrm>
            <a:off x="0" y="1402080"/>
            <a:ext cx="9144000" cy="537972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Línea a través de la cual la bendición de mesiánica (Gén. 3:15) vendría. </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Desde Adán (</a:t>
            </a:r>
            <a:r>
              <a:rPr lang="en-US" dirty="0">
                <a:effectLst>
                  <a:outerShdw blurRad="38100" dist="38100" dir="2700000" algn="tl">
                    <a:srgbClr val="000000">
                      <a:alpha val="43137"/>
                    </a:srgbClr>
                  </a:outerShdw>
                </a:effectLst>
              </a:rPr>
              <a:t>Gén</a:t>
            </a:r>
            <a:r>
              <a:rPr lang="en-US" dirty="0">
                <a:effectLst>
                  <a:outerShdw blurRad="38100" dist="38100" dir="2700000" algn="tl">
                    <a:srgbClr val="000000">
                      <a:alpha val="43137"/>
                    </a:srgbClr>
                  </a:outerShdw>
                </a:effectLst>
                <a:ea typeface="+mn-ea"/>
                <a:cs typeface="+mn-cs"/>
              </a:rPr>
              <a:t>. 5:1) a Noé (</a:t>
            </a:r>
            <a:r>
              <a:rPr lang="en-US" dirty="0">
                <a:effectLst>
                  <a:outerShdw blurRad="38100" dist="38100" dir="2700000" algn="tl">
                    <a:srgbClr val="000000">
                      <a:alpha val="43137"/>
                    </a:srgbClr>
                  </a:outerShdw>
                </a:effectLst>
              </a:rPr>
              <a:t>Gén</a:t>
            </a:r>
            <a:r>
              <a:rPr lang="en-US" dirty="0">
                <a:effectLst>
                  <a:outerShdw blurRad="38100" dist="38100" dir="2700000" algn="tl">
                    <a:srgbClr val="000000">
                      <a:alpha val="43137"/>
                    </a:srgbClr>
                  </a:outerShdw>
                </a:effectLst>
                <a:ea typeface="+mn-ea"/>
                <a:cs typeface="+mn-cs"/>
              </a:rPr>
              <a:t>. 5:32)</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t>Conocimiento del </a:t>
            </a:r>
            <a:r>
              <a:rPr lang="en-US" i="1" dirty="0"/>
              <a:t>proto-evangelio </a:t>
            </a:r>
            <a:r>
              <a:rPr lang="en-US" dirty="0"/>
              <a:t>(Gén. 3:15) </a:t>
            </a:r>
            <a:r>
              <a:rPr lang="es-CO" dirty="0"/>
              <a:t>obviamente fue transmitido de generación en generación dada la avanzada edad de Adán al momento de su muerte.</a:t>
            </a:r>
            <a:r>
              <a:rPr lang="en-US" dirty="0"/>
              <a:t>(Gén. 5:5)</a:t>
            </a:r>
            <a:endParaRPr lang="en-US" dirty="0">
              <a:effectLst>
                <a:outerShdw blurRad="38100" dist="38100" dir="2700000" algn="tl">
                  <a:srgbClr val="000000">
                    <a:alpha val="43137"/>
                  </a:srgbClr>
                </a:outerShdw>
              </a:effectLst>
              <a:ea typeface="+mn-ea"/>
              <a:cs typeface="+mn-cs"/>
            </a:endParaRPr>
          </a:p>
        </p:txBody>
      </p:sp>
      <p:pic>
        <p:nvPicPr>
          <p:cNvPr id="3" name="Picture 2">
            <a:extLst>
              <a:ext uri="{FF2B5EF4-FFF2-40B4-BE49-F238E27FC236}">
                <a16:creationId xmlns:a16="http://schemas.microsoft.com/office/drawing/2014/main" id="{3B8BECA1-F6B2-3D0B-BB33-5214495333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108569"/>
            <a:ext cx="1794478" cy="1281154"/>
          </a:xfrm>
          <a:prstGeom prst="rect">
            <a:avLst/>
          </a:prstGeom>
        </p:spPr>
      </p:pic>
    </p:spTree>
    <p:extLst>
      <p:ext uri="{BB962C8B-B14F-4D97-AF65-F5344CB8AC3E}">
        <p14:creationId xmlns:p14="http://schemas.microsoft.com/office/powerpoint/2010/main" val="185773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3999" cy="4800600"/>
          </a:xfrm>
        </p:spPr>
        <p:txBody>
          <a:bodyPr/>
          <a:lstStyle/>
          <a:p>
            <a:pPr marL="0" indent="0" algn="just">
              <a:buNone/>
            </a:pPr>
            <a:r>
              <a:rPr lang="en-US" altLang="en-US" sz="3600" dirty="0">
                <a:effectLst>
                  <a:outerShdw blurRad="38100" dist="38100" dir="2700000" algn="tl">
                    <a:srgbClr val="000000">
                      <a:alpha val="43137"/>
                    </a:srgbClr>
                  </a:outerShdw>
                </a:effectLst>
              </a:rPr>
              <a:t>“</a:t>
            </a:r>
            <a:r>
              <a:rPr lang="es-CO" sz="3600" dirty="0">
                <a:effectLst>
                  <a:outerShdw blurRad="38100" dist="38100" dir="2700000" algn="tl">
                    <a:srgbClr val="000000">
                      <a:alpha val="43137"/>
                    </a:srgbClr>
                  </a:outerShdw>
                </a:effectLst>
              </a:rPr>
              <a:t>Una segunda observación es que estos diez nombres son nombres hebreos y solo tienen sentido en hebreo, aunque la historia judía aún no ha comenzado. Además, todas estas personas y sus nombres existían antes de la Torre de Babel en Génesis 11, lo que indica de nuevo que la primera lengua era el hebreo</a:t>
            </a:r>
            <a:r>
              <a:rPr lang="en-US" sz="3600" dirty="0">
                <a:effectLst>
                  <a:outerShdw blurRad="38100" dist="38100" dir="2700000" algn="tl">
                    <a:srgbClr val="000000">
                      <a:alpha val="43137"/>
                    </a:srgbClr>
                  </a:outerShdw>
                </a:effectLst>
              </a:rPr>
              <a:t>.</a:t>
            </a:r>
            <a:r>
              <a:rPr lang="en-US" altLang="en-US" sz="3600" dirty="0">
                <a:effectLst>
                  <a:outerShdw blurRad="38100" dist="38100" dir="2700000" algn="tl">
                    <a:srgbClr val="000000">
                      <a:alpha val="43137"/>
                    </a:srgbClr>
                  </a:outerShdw>
                </a:effectLst>
                <a:cs typeface="Calibri" panose="020F0502020204030204" pitchFamily="34" charset="0"/>
              </a:rPr>
              <a:t>”</a:t>
            </a:r>
            <a:endParaRPr lang="en-US" altLang="en-US" sz="36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147935"/>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141</a:t>
            </a:r>
          </a:p>
        </p:txBody>
      </p:sp>
      <p:pic>
        <p:nvPicPr>
          <p:cNvPr id="5" name="Picture 4">
            <a:extLst>
              <a:ext uri="{FF2B5EF4-FFF2-40B4-BE49-F238E27FC236}">
                <a16:creationId xmlns:a16="http://schemas.microsoft.com/office/drawing/2014/main" id="{6FB9FD74-5295-4227-8FC2-8FECA6E736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2" name="Picture 1">
            <a:extLst>
              <a:ext uri="{FF2B5EF4-FFF2-40B4-BE49-F238E27FC236}">
                <a16:creationId xmlns:a16="http://schemas.microsoft.com/office/drawing/2014/main" id="{F84AF980-A23F-91FE-42C0-0023DB084A9F}"/>
              </a:ext>
            </a:extLst>
          </p:cNvPr>
          <p:cNvPicPr>
            <a:picLocks noChangeAspect="1"/>
          </p:cNvPicPr>
          <p:nvPr/>
        </p:nvPicPr>
        <p:blipFill>
          <a:blip r:embed="rId4"/>
          <a:stretch>
            <a:fillRect/>
          </a:stretch>
        </p:blipFill>
        <p:spPr>
          <a:xfrm>
            <a:off x="7467600" y="76200"/>
            <a:ext cx="1600200" cy="1148443"/>
          </a:xfrm>
          <a:prstGeom prst="rect">
            <a:avLst/>
          </a:prstGeom>
        </p:spPr>
      </p:pic>
    </p:spTree>
    <p:extLst>
      <p:ext uri="{BB962C8B-B14F-4D97-AF65-F5344CB8AC3E}">
        <p14:creationId xmlns:p14="http://schemas.microsoft.com/office/powerpoint/2010/main" val="3615175566"/>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9110C9-457D-30E1-6BC6-7614E447FE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482" y="228156"/>
            <a:ext cx="8533036" cy="6401687"/>
          </a:xfrm>
          <a:prstGeom prst="rect">
            <a:avLst/>
          </a:prstGeom>
        </p:spPr>
      </p:pic>
    </p:spTree>
    <p:extLst>
      <p:ext uri="{BB962C8B-B14F-4D97-AF65-F5344CB8AC3E}">
        <p14:creationId xmlns:p14="http://schemas.microsoft.com/office/powerpoint/2010/main" val="4050436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3999" cy="4800600"/>
          </a:xfrm>
        </p:spPr>
        <p:txBody>
          <a:bodyPr/>
          <a:lstStyle/>
          <a:p>
            <a:pPr marL="0" indent="0" algn="just">
              <a:buNone/>
            </a:pPr>
            <a:r>
              <a:rPr lang="en-US" altLang="en-US" sz="3600" dirty="0">
                <a:effectLst>
                  <a:outerShdw blurRad="38100" dist="38100" dir="2700000" algn="tl">
                    <a:srgbClr val="000000">
                      <a:alpha val="43137"/>
                    </a:srgbClr>
                  </a:outerShdw>
                </a:effectLst>
              </a:rPr>
              <a:t>“</a:t>
            </a:r>
            <a:r>
              <a:rPr lang="es-CO" sz="3600" dirty="0">
                <a:effectLst>
                  <a:outerShdw blurRad="38100" dist="38100" dir="2700000" algn="tl">
                    <a:srgbClr val="000000">
                      <a:alpha val="43137"/>
                    </a:srgbClr>
                  </a:outerShdw>
                </a:effectLst>
              </a:rPr>
              <a:t>Adán vivió hasta el año 56 de Lamec, el padre de Noé. Esto significa que la tradición, tal como fue transmitida de Adán a sus descendientes, estaba a solo un grado de separación de Lamec y a solo dos de Noé</a:t>
            </a:r>
            <a:r>
              <a:rPr lang="en-US" sz="3600" dirty="0">
                <a:effectLst>
                  <a:outerShdw blurRad="38100" dist="38100" dir="2700000" algn="tl">
                    <a:srgbClr val="000000">
                      <a:alpha val="43137"/>
                    </a:srgbClr>
                  </a:outerShdw>
                </a:effectLst>
              </a:rPr>
              <a:t>.</a:t>
            </a:r>
            <a:r>
              <a:rPr lang="en-US" altLang="en-US" sz="3600" dirty="0">
                <a:effectLst>
                  <a:outerShdw blurRad="38100" dist="38100" dir="2700000" algn="tl">
                    <a:srgbClr val="000000">
                      <a:alpha val="43137"/>
                    </a:srgbClr>
                  </a:outerShdw>
                </a:effectLst>
                <a:cs typeface="Calibri" panose="020F0502020204030204" pitchFamily="34" charset="0"/>
              </a:rPr>
              <a:t>”</a:t>
            </a:r>
            <a:endParaRPr lang="en-US" altLang="en-US" sz="36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147935"/>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142</a:t>
            </a:r>
          </a:p>
        </p:txBody>
      </p:sp>
      <p:pic>
        <p:nvPicPr>
          <p:cNvPr id="5" name="Picture 4">
            <a:extLst>
              <a:ext uri="{FF2B5EF4-FFF2-40B4-BE49-F238E27FC236}">
                <a16:creationId xmlns:a16="http://schemas.microsoft.com/office/drawing/2014/main" id="{A7B8EC4A-F84F-48FF-A14E-5E6999FCAC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2" name="Picture 1">
            <a:extLst>
              <a:ext uri="{FF2B5EF4-FFF2-40B4-BE49-F238E27FC236}">
                <a16:creationId xmlns:a16="http://schemas.microsoft.com/office/drawing/2014/main" id="{6AA22217-1669-2DEF-E089-5F27442709D7}"/>
              </a:ext>
            </a:extLst>
          </p:cNvPr>
          <p:cNvPicPr>
            <a:picLocks noChangeAspect="1"/>
          </p:cNvPicPr>
          <p:nvPr/>
        </p:nvPicPr>
        <p:blipFill>
          <a:blip r:embed="rId4"/>
          <a:stretch>
            <a:fillRect/>
          </a:stretch>
        </p:blipFill>
        <p:spPr>
          <a:xfrm>
            <a:off x="7405043" y="93733"/>
            <a:ext cx="1680057" cy="1201667"/>
          </a:xfrm>
          <a:prstGeom prst="rect">
            <a:avLst/>
          </a:prstGeom>
        </p:spPr>
      </p:pic>
    </p:spTree>
    <p:extLst>
      <p:ext uri="{BB962C8B-B14F-4D97-AF65-F5344CB8AC3E}">
        <p14:creationId xmlns:p14="http://schemas.microsoft.com/office/powerpoint/2010/main" val="907410352"/>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CC9FE-4E37-2EAD-72F3-83118B36055A}"/>
            </a:ext>
          </a:extLst>
        </p:cNvPr>
        <p:cNvGrpSpPr/>
        <p:nvPr/>
      </p:nvGrpSpPr>
      <p:grpSpPr>
        <a:xfrm>
          <a:off x="0" y="0"/>
          <a:ext cx="0" cy="0"/>
          <a:chOff x="0" y="0"/>
          <a:chExt cx="0" cy="0"/>
        </a:xfrm>
      </p:grpSpPr>
      <p:sp>
        <p:nvSpPr>
          <p:cNvPr id="28673" name="Rectangle 2">
            <a:extLst>
              <a:ext uri="{FF2B5EF4-FFF2-40B4-BE49-F238E27FC236}">
                <a16:creationId xmlns:a16="http://schemas.microsoft.com/office/drawing/2014/main" id="{325999FC-30DE-ADD2-2B8A-004CDA94FBEA}"/>
              </a:ext>
            </a:extLst>
          </p:cNvPr>
          <p:cNvSpPr>
            <a:spLocks noGrp="1" noChangeArrowheads="1"/>
          </p:cNvSpPr>
          <p:nvPr>
            <p:ph type="title"/>
          </p:nvPr>
        </p:nvSpPr>
        <p:spPr>
          <a:xfrm>
            <a:off x="1219200" y="228600"/>
            <a:ext cx="6705600" cy="1097280"/>
          </a:xfrm>
        </p:spPr>
        <p:txBody>
          <a:bodyPr/>
          <a:lstStyle/>
          <a:p>
            <a:pPr marL="461963" indent="-461963" algn="ctr" eaLnBrk="1" hangingPunct="1">
              <a:buClr>
                <a:schemeClr val="tx2"/>
              </a:buClr>
              <a:buFont typeface="+mj-lt"/>
              <a:buAutoNum type="romanUcPeriod" startAt="2"/>
            </a:pPr>
            <a:r>
              <a:rPr lang="en-US" sz="3600" dirty="0">
                <a:effectLst>
                  <a:outerShdw blurRad="38100" dist="38100" dir="2700000" algn="tl">
                    <a:srgbClr val="000000">
                      <a:alpha val="43137"/>
                    </a:srgbClr>
                  </a:outerShdw>
                </a:effectLst>
                <a:ea typeface="+mn-ea"/>
                <a:cs typeface="+mn-cs"/>
              </a:rPr>
              <a:t>Línea impía de Caín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(Gén 4:16-24)</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a:extLst>
              <a:ext uri="{FF2B5EF4-FFF2-40B4-BE49-F238E27FC236}">
                <a16:creationId xmlns:a16="http://schemas.microsoft.com/office/drawing/2014/main" id="{FBDAF723-12BE-F238-DA72-F41D70424BF2}"/>
              </a:ext>
            </a:extLst>
          </p:cNvPr>
          <p:cNvSpPr>
            <a:spLocks noGrp="1" noChangeArrowheads="1"/>
          </p:cNvSpPr>
          <p:nvPr>
            <p:ph type="body" idx="1"/>
          </p:nvPr>
        </p:nvSpPr>
        <p:spPr>
          <a:xfrm>
            <a:off x="159068" y="1325880"/>
            <a:ext cx="8984932" cy="41148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s-CO" dirty="0">
                <a:effectLst>
                  <a:outerShdw blurRad="38100" dist="38100" dir="2700000" algn="tl">
                    <a:srgbClr val="000000">
                      <a:alpha val="43137"/>
                    </a:srgbClr>
                  </a:outerShdw>
                </a:effectLst>
              </a:rPr>
              <a:t>Descendencia impía que no producirá al Mesías</a:t>
            </a:r>
            <a:r>
              <a:rPr lang="en-US" dirty="0">
                <a:effectLst>
                  <a:outerShdw blurRad="38100" dist="38100" dir="2700000" algn="tl">
                    <a:srgbClr val="000000">
                      <a:alpha val="43137"/>
                    </a:srgbClr>
                  </a:outerShdw>
                </a:effectLst>
              </a:rPr>
              <a:t> (Gén 3:15)</a:t>
            </a:r>
          </a:p>
          <a:p>
            <a:pPr marL="914400" lvl="2" indent="-452438" eaLnBrk="1" hangingPunct="1">
              <a:spcBef>
                <a:spcPts val="0"/>
              </a:spcBef>
              <a:spcAft>
                <a:spcPts val="1800"/>
              </a:spcAft>
              <a:buClr>
                <a:srgbClr val="00FF99"/>
              </a:buClr>
              <a:buSzPct val="100000"/>
              <a:buFont typeface="+mj-lt"/>
              <a:buAutoNum type="arabicPeriod"/>
              <a:defRPr/>
            </a:pPr>
            <a:r>
              <a:rPr lang="es-CO" dirty="0"/>
              <a:t>Continuación de la línea de Caín </a:t>
            </a:r>
            <a:r>
              <a:rPr lang="en-US" dirty="0"/>
              <a:t>(4:16-18)</a:t>
            </a:r>
          </a:p>
          <a:p>
            <a:pPr marL="914400" lvl="2" indent="-452438" eaLnBrk="1" hangingPunct="1">
              <a:spcBef>
                <a:spcPts val="0"/>
              </a:spcBef>
              <a:spcAft>
                <a:spcPts val="1800"/>
              </a:spcAft>
              <a:buClr>
                <a:srgbClr val="00FF99"/>
              </a:buClr>
              <a:buSzPct val="100000"/>
              <a:buFont typeface="+mj-lt"/>
              <a:buAutoNum type="arabicPeriod"/>
              <a:defRPr/>
            </a:pPr>
            <a:r>
              <a:rPr lang="en-US" dirty="0"/>
              <a:t>Inmoralidad (4:19)</a:t>
            </a:r>
          </a:p>
          <a:p>
            <a:pPr marL="914400" lvl="2" indent="-452438" eaLnBrk="1" hangingPunct="1">
              <a:spcBef>
                <a:spcPts val="0"/>
              </a:spcBef>
              <a:spcAft>
                <a:spcPts val="1800"/>
              </a:spcAft>
              <a:buClr>
                <a:srgbClr val="00FF99"/>
              </a:buClr>
              <a:buSzPct val="100000"/>
              <a:buFont typeface="+mj-lt"/>
              <a:buAutoNum type="arabicPeriod"/>
              <a:defRPr/>
            </a:pPr>
            <a:r>
              <a:rPr lang="en-US" dirty="0"/>
              <a:t>Avance tecnológico pero no espiritual (4:20-22)</a:t>
            </a:r>
          </a:p>
          <a:p>
            <a:pPr marL="914400" lvl="2" indent="-452438" eaLnBrk="1" hangingPunct="1">
              <a:spcBef>
                <a:spcPts val="0"/>
              </a:spcBef>
              <a:spcAft>
                <a:spcPts val="1800"/>
              </a:spcAft>
              <a:buClr>
                <a:srgbClr val="00FF99"/>
              </a:buClr>
              <a:buSzPct val="100000"/>
              <a:buFont typeface="+mj-lt"/>
              <a:buAutoNum type="arabicPeriod"/>
              <a:defRPr/>
            </a:pPr>
            <a:r>
              <a:rPr lang="en-US" dirty="0"/>
              <a:t>Más inmoralidad  (4:23a)</a:t>
            </a:r>
          </a:p>
          <a:p>
            <a:pPr marL="914400" lvl="2" indent="-452438" eaLnBrk="1" hangingPunct="1">
              <a:spcBef>
                <a:spcPts val="0"/>
              </a:spcBef>
              <a:spcAft>
                <a:spcPts val="1800"/>
              </a:spcAft>
              <a:buClr>
                <a:srgbClr val="00FF99"/>
              </a:buClr>
              <a:buSzPct val="100000"/>
              <a:buFont typeface="+mj-lt"/>
              <a:buAutoNum type="arabicPeriod"/>
              <a:defRPr/>
            </a:pPr>
            <a:r>
              <a:rPr lang="en-US" dirty="0"/>
              <a:t>Violencia (4:23b)</a:t>
            </a:r>
          </a:p>
          <a:p>
            <a:pPr marL="914400" lvl="2" indent="-452438" eaLnBrk="1" hangingPunct="1">
              <a:spcBef>
                <a:spcPts val="0"/>
              </a:spcBef>
              <a:spcAft>
                <a:spcPts val="1800"/>
              </a:spcAft>
              <a:buClr>
                <a:srgbClr val="00FF99"/>
              </a:buClr>
              <a:buSzPct val="100000"/>
              <a:buFont typeface="+mj-lt"/>
              <a:buAutoNum type="arabicPeriod"/>
              <a:defRPr/>
            </a:pPr>
            <a:r>
              <a:rPr lang="en-US" dirty="0"/>
              <a:t>Humanismo (4:24)</a:t>
            </a:r>
          </a:p>
        </p:txBody>
      </p:sp>
      <p:pic>
        <p:nvPicPr>
          <p:cNvPr id="4" name="Picture 3">
            <a:extLst>
              <a:ext uri="{FF2B5EF4-FFF2-40B4-BE49-F238E27FC236}">
                <a16:creationId xmlns:a16="http://schemas.microsoft.com/office/drawing/2014/main" id="{1D106F9B-131F-EC66-5985-4764A4B2A1B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13711" y="4903893"/>
            <a:ext cx="1925489" cy="1649307"/>
          </a:xfrm>
          <a:prstGeom prst="rect">
            <a:avLst/>
          </a:prstGeom>
        </p:spPr>
      </p:pic>
      <p:pic>
        <p:nvPicPr>
          <p:cNvPr id="2" name="Picture 1">
            <a:extLst>
              <a:ext uri="{FF2B5EF4-FFF2-40B4-BE49-F238E27FC236}">
                <a16:creationId xmlns:a16="http://schemas.microsoft.com/office/drawing/2014/main" id="{A725B78E-97AD-DD90-25C5-6CBB176B81FA}"/>
              </a:ext>
            </a:extLst>
          </p:cNvPr>
          <p:cNvPicPr>
            <a:picLocks noChangeAspect="1"/>
          </p:cNvPicPr>
          <p:nvPr/>
        </p:nvPicPr>
        <p:blipFill>
          <a:blip r:embed="rId3"/>
          <a:stretch>
            <a:fillRect/>
          </a:stretch>
        </p:blipFill>
        <p:spPr>
          <a:xfrm>
            <a:off x="7404471" y="76200"/>
            <a:ext cx="1603387" cy="1146147"/>
          </a:xfrm>
          <a:prstGeom prst="rect">
            <a:avLst/>
          </a:prstGeom>
        </p:spPr>
      </p:pic>
    </p:spTree>
    <p:extLst>
      <p:ext uri="{BB962C8B-B14F-4D97-AF65-F5344CB8AC3E}">
        <p14:creationId xmlns:p14="http://schemas.microsoft.com/office/powerpoint/2010/main" val="108552993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4A56D5-F6CE-41FC-A675-C3078E35C0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0243" name="Rectangle 7"/>
          <p:cNvSpPr>
            <a:spLocks noGrp="1" noChangeArrowheads="1"/>
          </p:cNvSpPr>
          <p:nvPr>
            <p:ph type="body" idx="1"/>
          </p:nvPr>
        </p:nvSpPr>
        <p:spPr>
          <a:xfrm>
            <a:off x="0" y="8467"/>
            <a:ext cx="9144000" cy="3829050"/>
          </a:xfrm>
        </p:spPr>
        <p:txBody>
          <a:bodyPr/>
          <a:lstStyle/>
          <a:p>
            <a:pPr marL="0" indent="0" algn="ctr" defTabSz="514350" eaLnBrk="1" hangingPunct="1">
              <a:spcBef>
                <a:spcPct val="0"/>
              </a:spcBef>
              <a:spcAft>
                <a:spcPts val="1200"/>
              </a:spcAft>
              <a:buClr>
                <a:schemeClr val="tx1"/>
              </a:buClr>
              <a:buNone/>
              <a:defRPr/>
            </a:pPr>
            <a:r>
              <a:rPr lang="en-US" altLang="en-US" sz="4000" kern="1200" dirty="0">
                <a:solidFill>
                  <a:schemeClr val="tx2"/>
                </a:solidFill>
                <a:ea typeface="+mj-ea"/>
                <a:cs typeface="+mj-cs"/>
              </a:rPr>
              <a:t>Génesis 11:6</a:t>
            </a:r>
          </a:p>
          <a:p>
            <a:pPr marL="0" indent="0" algn="just" eaLnBrk="1" hangingPunct="1">
              <a:spcBef>
                <a:spcPts val="0"/>
              </a:spcBef>
              <a:buNone/>
              <a:defRPr/>
            </a:pPr>
            <a:r>
              <a:rPr lang="es-CO" altLang="en-US" sz="3600" dirty="0">
                <a:effectLst>
                  <a:outerShdw blurRad="38100" dist="38100" dir="2700000" algn="tl">
                    <a:srgbClr val="000000">
                      <a:alpha val="43137"/>
                    </a:srgbClr>
                  </a:outerShdw>
                </a:effectLst>
              </a:rPr>
              <a:t>Y dijo el Señor: «Son un solo pueblo y todos ellos tienen la misma lengua. Esto es lo que han comenzado a hacer, </a:t>
            </a:r>
            <a:r>
              <a:rPr lang="es-CO" altLang="en-US" sz="3600" b="1" u="sng" dirty="0">
                <a:solidFill>
                  <a:srgbClr val="FFFFCC"/>
                </a:solidFill>
                <a:effectLst>
                  <a:outerShdw blurRad="38100" dist="38100" dir="2700000" algn="tl">
                    <a:srgbClr val="000000">
                      <a:alpha val="43137"/>
                    </a:srgbClr>
                  </a:outerShdw>
                </a:effectLst>
              </a:rPr>
              <a:t>y ahora nada de lo que se propongan hacer les será imposible</a:t>
            </a:r>
            <a:r>
              <a:rPr lang="en-US" altLang="en-US" sz="3600" b="1" dirty="0">
                <a:effectLst>
                  <a:outerShdw blurRad="38100" dist="38100" dir="2700000" algn="tl">
                    <a:srgbClr val="000000">
                      <a:alpha val="43137"/>
                    </a:srgbClr>
                  </a:outerShdw>
                </a:effectLst>
              </a:rPr>
              <a:t>.”</a:t>
            </a:r>
          </a:p>
          <a:p>
            <a:pPr marL="0" indent="0" eaLnBrk="1" hangingPunct="1">
              <a:buNone/>
              <a:defRPr/>
            </a:pPr>
            <a:endParaRPr lang="en-US" altLang="en-US" dirty="0">
              <a:effectLst>
                <a:outerShdw blurRad="38100" dist="38100" dir="2700000" algn="tl">
                  <a:srgbClr val="000000">
                    <a:alpha val="43137"/>
                  </a:srgbClr>
                </a:outerShdw>
              </a:effectLst>
              <a:latin typeface="Calibri" panose="020F0502020204030204" pitchFamily="34" charset="0"/>
            </a:endParaRPr>
          </a:p>
        </p:txBody>
      </p:sp>
      <p:pic>
        <p:nvPicPr>
          <p:cNvPr id="24580" name="Picture 9" descr="C:\Documents and Settings\Owner\Application Data\Microsoft\Media Catalog\Downloaded Clips\cl26\j0096195.wm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9548" t="3846" r="4514"/>
          <a:stretch/>
        </p:blipFill>
        <p:spPr bwMode="auto">
          <a:xfrm>
            <a:off x="3995928" y="3230880"/>
            <a:ext cx="1152145"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2970821"/>
      </p:ext>
    </p:extLst>
  </p:cSld>
  <p:clrMapOvr>
    <a:masterClrMapping/>
  </p:clrMapOvr>
  <p:transition>
    <p:cut/>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latin typeface="Calibri" panose="020F0502020204030204" pitchFamily="34" charset="0"/>
              </a:rPr>
              <a:t>Conclusión</a:t>
            </a:r>
          </a:p>
        </p:txBody>
      </p:sp>
    </p:spTree>
    <p:extLst>
      <p:ext uri="{BB962C8B-B14F-4D97-AF65-F5344CB8AC3E}">
        <p14:creationId xmlns:p14="http://schemas.microsoft.com/office/powerpoint/2010/main" val="255264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98C34-78CC-69F1-E1EA-1E01071F96BD}"/>
            </a:ext>
          </a:extLst>
        </p:cNvPr>
        <p:cNvGrpSpPr/>
        <p:nvPr/>
      </p:nvGrpSpPr>
      <p:grpSpPr>
        <a:xfrm>
          <a:off x="0" y="0"/>
          <a:ext cx="0" cy="0"/>
          <a:chOff x="0" y="0"/>
          <a:chExt cx="0" cy="0"/>
        </a:xfrm>
      </p:grpSpPr>
      <p:sp>
        <p:nvSpPr>
          <p:cNvPr id="124931" name="Rectangle 3">
            <a:extLst>
              <a:ext uri="{FF2B5EF4-FFF2-40B4-BE49-F238E27FC236}">
                <a16:creationId xmlns:a16="http://schemas.microsoft.com/office/drawing/2014/main" id="{CF425CAE-B140-F0CB-088D-A45CA2107B2A}"/>
              </a:ext>
            </a:extLst>
          </p:cNvPr>
          <p:cNvSpPr>
            <a:spLocks noGrp="1" noChangeArrowheads="1"/>
          </p:cNvSpPr>
          <p:nvPr>
            <p:ph type="body" idx="1"/>
          </p:nvPr>
        </p:nvSpPr>
        <p:spPr>
          <a:xfrm>
            <a:off x="457200" y="1371600"/>
            <a:ext cx="5791200" cy="5029200"/>
          </a:xfrm>
        </p:spPr>
        <p:txBody>
          <a:bodyPr/>
          <a:lstStyle/>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Introducción (5:1-2)</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Adán (5:3-5)</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Set (5:6-8)</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Enós (5:9-11)</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Cainán (5:12-14)</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Mahalaleel (5:15-17)</a:t>
            </a:r>
          </a:p>
        </p:txBody>
      </p:sp>
      <p:sp>
        <p:nvSpPr>
          <p:cNvPr id="8" name="Rectangle 2">
            <a:extLst>
              <a:ext uri="{FF2B5EF4-FFF2-40B4-BE49-F238E27FC236}">
                <a16:creationId xmlns:a16="http://schemas.microsoft.com/office/drawing/2014/main" id="{A8AF6594-4580-A499-C754-53B623258B9C}"/>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Génesis 5 Esquema</a:t>
            </a:r>
          </a:p>
        </p:txBody>
      </p:sp>
      <p:pic>
        <p:nvPicPr>
          <p:cNvPr id="4" name="Picture 3">
            <a:extLst>
              <a:ext uri="{FF2B5EF4-FFF2-40B4-BE49-F238E27FC236}">
                <a16:creationId xmlns:a16="http://schemas.microsoft.com/office/drawing/2014/main" id="{5BFCFE4A-9881-54BB-7F0B-57E01C7BFE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999588"/>
            <a:ext cx="4004278" cy="2858823"/>
          </a:xfrm>
          <a:prstGeom prst="rect">
            <a:avLst/>
          </a:prstGeom>
        </p:spPr>
      </p:pic>
    </p:spTree>
    <p:extLst>
      <p:ext uri="{BB962C8B-B14F-4D97-AF65-F5344CB8AC3E}">
        <p14:creationId xmlns:p14="http://schemas.microsoft.com/office/powerpoint/2010/main" val="35245537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02B37-098E-27D7-A472-B0D9425A2DCC}"/>
            </a:ext>
          </a:extLst>
        </p:cNvPr>
        <p:cNvGrpSpPr/>
        <p:nvPr/>
      </p:nvGrpSpPr>
      <p:grpSpPr>
        <a:xfrm>
          <a:off x="0" y="0"/>
          <a:ext cx="0" cy="0"/>
          <a:chOff x="0" y="0"/>
          <a:chExt cx="0" cy="0"/>
        </a:xfrm>
      </p:grpSpPr>
      <p:sp>
        <p:nvSpPr>
          <p:cNvPr id="124931" name="Rectangle 3">
            <a:extLst>
              <a:ext uri="{FF2B5EF4-FFF2-40B4-BE49-F238E27FC236}">
                <a16:creationId xmlns:a16="http://schemas.microsoft.com/office/drawing/2014/main" id="{B311C25B-CB10-EA9F-CAB7-3CC33EB366AC}"/>
              </a:ext>
            </a:extLst>
          </p:cNvPr>
          <p:cNvSpPr>
            <a:spLocks noGrp="1" noChangeArrowheads="1"/>
          </p:cNvSpPr>
          <p:nvPr>
            <p:ph type="body" idx="1"/>
          </p:nvPr>
        </p:nvSpPr>
        <p:spPr>
          <a:xfrm>
            <a:off x="461682" y="1371600"/>
            <a:ext cx="5634318" cy="4114800"/>
          </a:xfrm>
        </p:spPr>
        <p:txBody>
          <a:bodyPr/>
          <a:lstStyle/>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Jared (5:18-20)</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Enoc (5:21-24)</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Matusalén (5:25-27)</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Lamec (5:28-31)</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Noé (5:32)</a:t>
            </a:r>
          </a:p>
        </p:txBody>
      </p:sp>
      <p:sp>
        <p:nvSpPr>
          <p:cNvPr id="7" name="Rectangle 2">
            <a:extLst>
              <a:ext uri="{FF2B5EF4-FFF2-40B4-BE49-F238E27FC236}">
                <a16:creationId xmlns:a16="http://schemas.microsoft.com/office/drawing/2014/main" id="{547EAD42-3509-7B16-9B7D-E082057F2F83}"/>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Génesis 5 Esquema</a:t>
            </a:r>
          </a:p>
        </p:txBody>
      </p:sp>
      <p:pic>
        <p:nvPicPr>
          <p:cNvPr id="2" name="Picture 1">
            <a:extLst>
              <a:ext uri="{FF2B5EF4-FFF2-40B4-BE49-F238E27FC236}">
                <a16:creationId xmlns:a16="http://schemas.microsoft.com/office/drawing/2014/main" id="{6CCA7445-7402-D71C-B127-03DD595AD20F}"/>
              </a:ext>
            </a:extLst>
          </p:cNvPr>
          <p:cNvPicPr>
            <a:picLocks noChangeAspect="1"/>
          </p:cNvPicPr>
          <p:nvPr/>
        </p:nvPicPr>
        <p:blipFill>
          <a:blip r:embed="rId2"/>
          <a:stretch>
            <a:fillRect/>
          </a:stretch>
        </p:blipFill>
        <p:spPr>
          <a:xfrm>
            <a:off x="5105400" y="2106718"/>
            <a:ext cx="3699005" cy="2644563"/>
          </a:xfrm>
          <a:prstGeom prst="rect">
            <a:avLst/>
          </a:prstGeom>
        </p:spPr>
      </p:pic>
    </p:spTree>
    <p:extLst>
      <p:ext uri="{BB962C8B-B14F-4D97-AF65-F5344CB8AC3E}">
        <p14:creationId xmlns:p14="http://schemas.microsoft.com/office/powerpoint/2010/main" val="25007846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260969"/>
            <a:ext cx="8839200" cy="2862322"/>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Señor te bendiga y te guarde;</a:t>
            </a:r>
          </a:p>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Señor haga resplandecer Su rostro sobre ti,</a:t>
            </a:r>
          </a:p>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tenga de ti misericordia;</a:t>
            </a:r>
          </a:p>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Señor alce sobre ti Su rostro,</a:t>
            </a:r>
          </a:p>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te dé paz”</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454931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57200" y="1371600"/>
            <a:ext cx="5791200" cy="5029200"/>
          </a:xfrm>
        </p:spPr>
        <p:txBody>
          <a:bodyPr/>
          <a:lstStyle/>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Introducción (5:1-2)</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Adán (5:3-5)</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Set (5:6-8)</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Enós (5:9-11)</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Cainán (5:12-14)</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Mahalaleel (5:15-17)</a:t>
            </a:r>
          </a:p>
        </p:txBody>
      </p:sp>
      <p:sp>
        <p:nvSpPr>
          <p:cNvPr id="8" name="Rectangle 2">
            <a:extLst>
              <a:ext uri="{FF2B5EF4-FFF2-40B4-BE49-F238E27FC236}">
                <a16:creationId xmlns:a16="http://schemas.microsoft.com/office/drawing/2014/main" id="{304AB0E7-E5C5-4783-830F-6A62271F5351}"/>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Génesis 5 Esquema</a:t>
            </a:r>
          </a:p>
        </p:txBody>
      </p:sp>
      <p:pic>
        <p:nvPicPr>
          <p:cNvPr id="4" name="Picture 3">
            <a:extLst>
              <a:ext uri="{FF2B5EF4-FFF2-40B4-BE49-F238E27FC236}">
                <a16:creationId xmlns:a16="http://schemas.microsoft.com/office/drawing/2014/main" id="{F9ACE9DE-9A1A-AE04-59FC-97647252FC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999588"/>
            <a:ext cx="4004278" cy="2858823"/>
          </a:xfrm>
          <a:prstGeom prst="rect">
            <a:avLst/>
          </a:prstGeom>
        </p:spPr>
      </p:pic>
    </p:spTree>
    <p:extLst>
      <p:ext uri="{BB962C8B-B14F-4D97-AF65-F5344CB8AC3E}">
        <p14:creationId xmlns:p14="http://schemas.microsoft.com/office/powerpoint/2010/main" val="4214123072"/>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13149</TotalTime>
  <Words>3959</Words>
  <Application>Microsoft Office PowerPoint</Application>
  <PresentationFormat>On-screen Show (4:3)</PresentationFormat>
  <Paragraphs>376</Paragraphs>
  <Slides>88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88</vt:i4>
      </vt:variant>
    </vt:vector>
  </HeadingPairs>
  <TitlesOfParts>
    <vt:vector size="93" baseType="lpstr">
      <vt:lpstr>Calibri</vt:lpstr>
      <vt:lpstr>Century Gothic</vt:lpstr>
      <vt:lpstr>Times New Roman</vt:lpstr>
      <vt:lpstr>Wingdings</vt:lpstr>
      <vt:lpstr>Azure</vt:lpstr>
      <vt:lpstr>PowerPoint Presentation</vt:lpstr>
      <vt:lpstr>ESTRUCTURA DE GÉNESIS</vt:lpstr>
      <vt:lpstr>ESTRUCTURA DE GÉNESIS</vt:lpstr>
      <vt:lpstr>ESTRUCTURA DEL GÉNESIS</vt:lpstr>
      <vt:lpstr>PowerPoint Presentation</vt:lpstr>
      <vt:lpstr>PowerPoint Presentation</vt:lpstr>
      <vt:lpstr>Génesis 4 - Esquema</vt:lpstr>
      <vt:lpstr>Genealogía  (Gén 5)</vt:lpstr>
      <vt:lpstr>Génesis 5 Esquema</vt:lpstr>
      <vt:lpstr>Génesis 5 Esquema</vt:lpstr>
      <vt:lpstr>PowerPoint Presentation</vt:lpstr>
      <vt:lpstr>Génesis 5 Esquema</vt:lpstr>
      <vt:lpstr>Patrón Séxtuple Génesis 5:3-5</vt:lpstr>
      <vt:lpstr>Repetición Séxtuple: Importancia (Gén 5)</vt:lpstr>
      <vt:lpstr>Repetición Séxtuple: Importancia (Gén 5)</vt:lpstr>
      <vt:lpstr>Repetición Séxtuple: Importancia (Gén 5)</vt:lpstr>
      <vt:lpstr>PowerPoint Presentation</vt:lpstr>
      <vt:lpstr>PowerPoint Presentation</vt:lpstr>
      <vt:lpstr>PowerPoint Presentation</vt:lpstr>
      <vt:lpstr>Día 2 Teoría del Dosel (Gén 1:6-8)</vt:lpstr>
      <vt:lpstr>PowerPoint Presentation</vt:lpstr>
      <vt:lpstr>PowerPoint Presentation</vt:lpstr>
      <vt:lpstr>PowerPoint Presentation</vt:lpstr>
      <vt:lpstr>PowerPoint Presentation</vt:lpstr>
      <vt:lpstr>PowerPoint Presentation</vt:lpstr>
      <vt:lpstr>Repetición Séxtuple: Importancia (Gén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Repetición Séxtuple: Importancia (Gén 5)</vt:lpstr>
      <vt:lpstr>Génesis 5 Esquema</vt:lpstr>
      <vt:lpstr>Patrón Séxtuple Génesis 5:6-8</vt:lpstr>
      <vt:lpstr>PowerPoint Presentation</vt:lpstr>
      <vt:lpstr>Génesis 5 Esquema</vt:lpstr>
      <vt:lpstr>Patrón Séxtuple Génesis 5:9-11</vt:lpstr>
      <vt:lpstr>Génesis 5 Esquema</vt:lpstr>
      <vt:lpstr>Patrón Sextuple Génesis 5:12-14</vt:lpstr>
      <vt:lpstr>Génesis 5 Esquema</vt:lpstr>
      <vt:lpstr>Patrón Séxtuple Génesis 5:15-17</vt:lpstr>
      <vt:lpstr>Génesis 5 Esquema</vt:lpstr>
      <vt:lpstr>Patrón Séxtuple Génesis 5:18-20</vt:lpstr>
      <vt:lpstr>Génesis 5 Esquema</vt:lpstr>
      <vt:lpstr>Patrón Séxtuple Génesis 5:21-24</vt:lpstr>
      <vt:lpstr>PowerPoint Presentation</vt:lpstr>
      <vt:lpstr>PowerPoint Presentation</vt:lpstr>
      <vt:lpstr>Genealogía: Adán a Noé (Gén 5)</vt:lpstr>
      <vt:lpstr>Genealogía: Adán a Noé (Gén 5)</vt:lpstr>
      <vt:lpstr>PowerPoint Presentation</vt:lpstr>
      <vt:lpstr>PowerPoint Presentation</vt:lpstr>
      <vt:lpstr>Línea impía de Caín (Gén 4:16-24)</vt:lpstr>
      <vt:lpstr>Exención de la Muerte (1 Cor 15:54-56)</vt:lpstr>
      <vt:lpstr>PowerPoint Presentation</vt:lpstr>
      <vt:lpstr>PowerPoint Presentation</vt:lpstr>
      <vt:lpstr>PowerPoint Presentation</vt:lpstr>
      <vt:lpstr>Génesis 5 Esquema</vt:lpstr>
      <vt:lpstr>Patrón Séxtuple Génesis 5:25-27</vt:lpstr>
      <vt:lpstr>PowerPoint Presentation</vt:lpstr>
      <vt:lpstr>PowerPoint Presentation</vt:lpstr>
      <vt:lpstr>Genealogía: Adán a Noé (Gén 5)</vt:lpstr>
      <vt:lpstr>PowerPoint Presentation</vt:lpstr>
      <vt:lpstr>Génesis 5 Esquema</vt:lpstr>
      <vt:lpstr>Patrón Séxtuple Génesis 5:28-31</vt:lpstr>
      <vt:lpstr>Genealogía: Adán a Noé (Gén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Génesis 5 Esquema</vt:lpstr>
      <vt:lpstr>Noé Génesis 5:32</vt:lpstr>
      <vt:lpstr>PowerPoint Presentation</vt:lpstr>
      <vt:lpstr>PowerPoint Presentation</vt:lpstr>
      <vt:lpstr>PowerPoint Presentation</vt:lpstr>
      <vt:lpstr>PowerPoint Presentation</vt:lpstr>
      <vt:lpstr>PowerPoint Presentation</vt:lpstr>
      <vt:lpstr>Línea impía de Caín (Gén 4:16-24)</vt:lpstr>
      <vt:lpstr>PowerPoint Presentation</vt:lpstr>
      <vt:lpstr>Conclusión</vt:lpstr>
      <vt:lpstr>Génesis 5 Esquema</vt:lpstr>
      <vt:lpstr>Génesis 5 Esquema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022 - 5v3-32 - Part 2 - Working Copy for Andy</dc:title>
  <dc:subject>Genesis 5</dc:subject>
  <dc:creator>A. Woods</dc:creator>
  <dc:description>Modified by Jim McGowan</dc:description>
  <cp:lastModifiedBy>Claudia Mora</cp:lastModifiedBy>
  <cp:revision>1343</cp:revision>
  <cp:lastPrinted>2021-01-10T00:07:12Z</cp:lastPrinted>
  <dcterms:created xsi:type="dcterms:W3CDTF">2009-03-17T12:21:13Z</dcterms:created>
  <dcterms:modified xsi:type="dcterms:W3CDTF">2025-12-30T01:41:09Z</dcterms:modified>
</cp:coreProperties>
</file>