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 id="2147488957" r:id="rId3"/>
  </p:sldMasterIdLst>
  <p:notesMasterIdLst>
    <p:notesMasterId r:id="rId55"/>
  </p:notesMasterIdLst>
  <p:handoutMasterIdLst>
    <p:handoutMasterId r:id="rId56"/>
  </p:handoutMasterIdLst>
  <p:sldIdLst>
    <p:sldId id="11071" r:id="rId4"/>
    <p:sldId id="28008" r:id="rId5"/>
    <p:sldId id="28432" r:id="rId6"/>
    <p:sldId id="27970" r:id="rId7"/>
    <p:sldId id="28084" r:id="rId8"/>
    <p:sldId id="27619" r:id="rId9"/>
    <p:sldId id="28085" r:id="rId10"/>
    <p:sldId id="28086" r:id="rId11"/>
    <p:sldId id="28380" r:id="rId12"/>
    <p:sldId id="28417" r:id="rId13"/>
    <p:sldId id="28433" r:id="rId14"/>
    <p:sldId id="6425" r:id="rId15"/>
    <p:sldId id="28440" r:id="rId16"/>
    <p:sldId id="28388" r:id="rId17"/>
    <p:sldId id="28389" r:id="rId18"/>
    <p:sldId id="9621" r:id="rId19"/>
    <p:sldId id="28441" r:id="rId20"/>
    <p:sldId id="28390" r:id="rId21"/>
    <p:sldId id="1368" r:id="rId22"/>
    <p:sldId id="1367" r:id="rId23"/>
    <p:sldId id="28391" r:id="rId24"/>
    <p:sldId id="28442" r:id="rId25"/>
    <p:sldId id="28443" r:id="rId26"/>
    <p:sldId id="28444" r:id="rId27"/>
    <p:sldId id="6160" r:id="rId28"/>
    <p:sldId id="28445" r:id="rId29"/>
    <p:sldId id="3840" r:id="rId30"/>
    <p:sldId id="28446" r:id="rId31"/>
    <p:sldId id="28447" r:id="rId32"/>
    <p:sldId id="28392" r:id="rId33"/>
    <p:sldId id="28429" r:id="rId34"/>
    <p:sldId id="28430" r:id="rId35"/>
    <p:sldId id="28448" r:id="rId36"/>
    <p:sldId id="28428" r:id="rId37"/>
    <p:sldId id="28449" r:id="rId38"/>
    <p:sldId id="28169" r:id="rId39"/>
    <p:sldId id="3741" r:id="rId40"/>
    <p:sldId id="3740" r:id="rId41"/>
    <p:sldId id="3818" r:id="rId42"/>
    <p:sldId id="3742" r:id="rId43"/>
    <p:sldId id="3819" r:id="rId44"/>
    <p:sldId id="8191" r:id="rId45"/>
    <p:sldId id="28393" r:id="rId46"/>
    <p:sldId id="28431" r:id="rId47"/>
    <p:sldId id="28434" r:id="rId48"/>
    <p:sldId id="28435" r:id="rId49"/>
    <p:sldId id="28436" r:id="rId50"/>
    <p:sldId id="28437" r:id="rId51"/>
    <p:sldId id="28438" r:id="rId52"/>
    <p:sldId id="28331" r:id="rId53"/>
    <p:sldId id="28439" r:id="rId54"/>
  </p:sldIdLst>
  <p:sldSz cx="12192000" cy="6858000"/>
  <p:notesSz cx="7315200" cy="9601200"/>
  <p:custDataLst>
    <p:tags r:id="rId57"/>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FF"/>
    <a:srgbClr val="FFFF99"/>
    <a:srgbClr val="66FF66"/>
    <a:srgbClr val="000066"/>
    <a:srgbClr val="FF00FF"/>
    <a:srgbClr val="0000CC"/>
    <a:srgbClr val="006600"/>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5" autoAdjust="0"/>
    <p:restoredTop sz="95370" autoAdjust="0"/>
  </p:normalViewPr>
  <p:slideViewPr>
    <p:cSldViewPr>
      <p:cViewPr varScale="1">
        <p:scale>
          <a:sx n="104" d="100"/>
          <a:sy n="104" d="100"/>
        </p:scale>
        <p:origin x="911" y="38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7" d="100"/>
          <a:sy n="87" d="100"/>
        </p:scale>
        <p:origin x="3859" y="9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gs" Target="tags/tag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3" y="124353"/>
            <a:ext cx="4347077" cy="820028"/>
          </a:xfrm>
          <a:prstGeom prst="rect">
            <a:avLst/>
          </a:prstGeom>
        </p:spPr>
        <p:txBody>
          <a:bodyPr vert="horz" lIns="123617" tIns="61808" rIns="123617" bIns="61808"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ECT vs. Annihilation - 001</a:t>
            </a:r>
          </a:p>
          <a:p>
            <a:pPr>
              <a:defRPr/>
            </a:pPr>
            <a:r>
              <a:rPr lang="en-US" sz="1500" dirty="0"/>
              <a:t>12-28-2025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12/28/25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6</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8</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9/11/2016</a:t>
            </a:r>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27</a:t>
            </a:fld>
            <a:endParaRPr lang="en-US" altLang="en-US" dirty="0"/>
          </a:p>
        </p:txBody>
      </p:sp>
    </p:spTree>
    <p:extLst>
      <p:ext uri="{BB962C8B-B14F-4D97-AF65-F5344CB8AC3E}">
        <p14:creationId xmlns:p14="http://schemas.microsoft.com/office/powerpoint/2010/main" val="3656298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31</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32</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44</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12/28/25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925943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5233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02DA0A38-BD1E-08DE-53B8-505C2FFF984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5D91E4B9-C9B8-CBEF-104D-852F2DE89853}"/>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E0B24A6-F134-4631-8B4B-22322644E634}"/>
              </a:ext>
            </a:extLst>
          </p:cNvPr>
          <p:cNvSpPr>
            <a:spLocks noGrp="1" noChangeArrowheads="1"/>
          </p:cNvSpPr>
          <p:nvPr>
            <p:ph type="sldNum" sz="quarter" idx="12"/>
          </p:nvPr>
        </p:nvSpPr>
        <p:spPr/>
        <p:txBody>
          <a:bodyPr/>
          <a:lstStyle>
            <a:lvl1pPr>
              <a:defRPr/>
            </a:lvl1pPr>
          </a:lstStyle>
          <a:p>
            <a:pPr>
              <a:defRPr/>
            </a:pPr>
            <a:fld id="{64A57437-63FC-43C1-B162-5622CAB82AC5}" type="slidenum">
              <a:rPr lang="en-US" altLang="en-US"/>
              <a:pPr>
                <a:defRPr/>
              </a:pPr>
              <a:t>‹#›</a:t>
            </a:fld>
            <a:endParaRPr lang="en-US" altLang="en-US"/>
          </a:p>
        </p:txBody>
      </p:sp>
    </p:spTree>
    <p:extLst>
      <p:ext uri="{BB962C8B-B14F-4D97-AF65-F5344CB8AC3E}">
        <p14:creationId xmlns:p14="http://schemas.microsoft.com/office/powerpoint/2010/main" val="344430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12/28/25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12/28/25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857518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474338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610355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3783174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42541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3794040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1007981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6263429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4148337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875337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88566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82353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5" r:id="rId12"/>
    <p:sldLayoutId id="2147488971" r:id="rId13"/>
    <p:sldLayoutId id="2147488974" r:id="rId14"/>
    <p:sldLayoutId id="2147488975"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cs typeface="Calibri" panose="020F0502020204030204" pitchFamily="34" charset="0"/>
              </a:defRPr>
            </a:lvl1pPr>
          </a:lstStyle>
          <a:p>
            <a:pPr>
              <a:defRPr/>
            </a:pPr>
            <a:fld id="{91122158-50D8-4B77-ADCA-79B530C41F2E}" type="slidenum">
              <a:rPr lang="en-US" altLang="en-US" smtClean="0"/>
              <a:pPr>
                <a:defRPr/>
              </a:pPr>
              <a:t>‹#›</a:t>
            </a:fld>
            <a:endParaRPr lang="en-US" altLang="en-US" dirty="0"/>
          </a:p>
        </p:txBody>
      </p:sp>
    </p:spTree>
    <p:extLst>
      <p:ext uri="{BB962C8B-B14F-4D97-AF65-F5344CB8AC3E}">
        <p14:creationId xmlns:p14="http://schemas.microsoft.com/office/powerpoint/2010/main" val="3205207775"/>
      </p:ext>
    </p:extLst>
  </p:cSld>
  <p:clrMap bg1="dk1" tx1="lt1" bg2="dk2" tx2="lt2" accent1="accent1" accent2="accent2" accent3="accent3" accent4="accent4" accent5="accent5" accent6="accent6" hlink="hlink" folHlink="folHlink"/>
  <p:sldLayoutIdLst>
    <p:sldLayoutId id="2147488958" r:id="rId1"/>
    <p:sldLayoutId id="2147488959" r:id="rId2"/>
    <p:sldLayoutId id="2147488960" r:id="rId3"/>
    <p:sldLayoutId id="2147488961" r:id="rId4"/>
    <p:sldLayoutId id="2147488962" r:id="rId5"/>
    <p:sldLayoutId id="2147488963" r:id="rId6"/>
    <p:sldLayoutId id="2147488964" r:id="rId7"/>
    <p:sldLayoutId id="2147488965" r:id="rId8"/>
    <p:sldLayoutId id="2147488966" r:id="rId9"/>
    <p:sldLayoutId id="2147488967" r:id="rId10"/>
    <p:sldLayoutId id="2147488968" r:id="rId11"/>
    <p:sldLayoutId id="2147488969"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150.png"/><Relationship Id="rId5" Type="http://schemas.openxmlformats.org/officeDocument/2006/relationships/customXml" Target="../ink/ink2.xml"/><Relationship Id="rId4" Type="http://schemas.openxmlformats.org/officeDocument/2006/relationships/image" Target="../media/image140.png"/><Relationship Id="rId9" Type="http://schemas.openxmlformats.org/officeDocument/2006/relationships/image" Target="../media/image19.jpeg"/></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2"/>
          <a:stretch>
            <a:fillRect/>
          </a:stretch>
        </p:blipFill>
        <p:spPr>
          <a:xfrm>
            <a:off x="3419624" y="5486281"/>
            <a:ext cx="5352752" cy="1371719"/>
          </a:xfrm>
          <a:prstGeom prst="rect">
            <a:avLst/>
          </a:prstGeom>
        </p:spPr>
      </p:pic>
      <p:pic>
        <p:nvPicPr>
          <p:cNvPr id="4" name="Picture 3">
            <a:extLst>
              <a:ext uri="{FF2B5EF4-FFF2-40B4-BE49-F238E27FC236}">
                <a16:creationId xmlns:a16="http://schemas.microsoft.com/office/drawing/2014/main" id="{F069897E-422F-FB68-66CD-FAD50EEFD291}"/>
              </a:ext>
            </a:extLst>
          </p:cNvPr>
          <p:cNvPicPr>
            <a:picLocks noChangeAspect="1"/>
          </p:cNvPicPr>
          <p:nvPr/>
        </p:nvPicPr>
        <p:blipFill>
          <a:blip r:embed="rId3"/>
          <a:stretch>
            <a:fillRect/>
          </a:stretch>
        </p:blipFill>
        <p:spPr>
          <a:xfrm>
            <a:off x="1317523" y="685800"/>
            <a:ext cx="9556955" cy="4572000"/>
          </a:xfrm>
          <a:prstGeom prst="rect">
            <a:avLst/>
          </a:prstGeom>
          <a:ln w="38100">
            <a:solidFill>
              <a:schemeClr val="tx1"/>
            </a:solidFill>
          </a:ln>
        </p:spPr>
      </p:pic>
      <p:sp>
        <p:nvSpPr>
          <p:cNvPr id="7" name="Rectangle 6">
            <a:extLst>
              <a:ext uri="{FF2B5EF4-FFF2-40B4-BE49-F238E27FC236}">
                <a16:creationId xmlns:a16="http://schemas.microsoft.com/office/drawing/2014/main" id="{CC897108-2BD4-4E22-E1AB-70950EEC4AB1}"/>
              </a:ext>
            </a:extLst>
          </p:cNvPr>
          <p:cNvSpPr/>
          <p:nvPr/>
        </p:nvSpPr>
        <p:spPr>
          <a:xfrm>
            <a:off x="2085928" y="1066800"/>
            <a:ext cx="8020145" cy="3785652"/>
          </a:xfrm>
          <a:prstGeom prst="rect">
            <a:avLst/>
          </a:prstGeom>
          <a:noFill/>
        </p:spPr>
        <p:txBody>
          <a:bodyPr wrap="none" lIns="91440" tIns="45720" rIns="91440" bIns="45720">
            <a:spAutoFit/>
          </a:bodyPr>
          <a:lstStyle/>
          <a:p>
            <a:pPr algn="ctr"/>
            <a:r>
              <a:rPr lang="en-US" sz="8000" b="1" cap="none" spc="0" dirty="0">
                <a:ln w="19050">
                  <a:solidFill>
                    <a:sysClr val="windowText" lastClr="000000"/>
                  </a:solidFill>
                  <a:prstDash val="solid"/>
                </a:ln>
                <a:solidFill>
                  <a:schemeClr val="tx1"/>
                </a:solidFill>
                <a:effectLst>
                  <a:outerShdw blurRad="12700" dist="38100" dir="2700000" algn="tl" rotWithShape="0">
                    <a:schemeClr val="bg1">
                      <a:lumMod val="50000"/>
                    </a:schemeClr>
                  </a:outerShdw>
                </a:effectLst>
                <a:latin typeface="ADLaM Display" panose="02010000000000000000" pitchFamily="2" charset="0"/>
                <a:ea typeface="ADLaM Display" panose="02010000000000000000" pitchFamily="2" charset="0"/>
                <a:cs typeface="ADLaM Display" panose="02010000000000000000" pitchFamily="2" charset="0"/>
              </a:rPr>
              <a:t>Annihilation</a:t>
            </a:r>
          </a:p>
          <a:p>
            <a:pPr algn="ctr"/>
            <a:r>
              <a:rPr lang="en-US" sz="8000" b="1" cap="none" spc="0" dirty="0">
                <a:ln w="19050">
                  <a:solidFill>
                    <a:sysClr val="windowText" lastClr="000000"/>
                  </a:solidFill>
                  <a:prstDash val="solid"/>
                </a:ln>
                <a:solidFill>
                  <a:schemeClr val="tx1"/>
                </a:solidFill>
                <a:effectLst>
                  <a:outerShdw blurRad="12700" dist="38100" dir="2700000" algn="tl" rotWithShape="0">
                    <a:schemeClr val="bg1">
                      <a:lumMod val="50000"/>
                    </a:schemeClr>
                  </a:outerShdw>
                </a:effectLst>
                <a:latin typeface="ADLaM Display" panose="02010000000000000000" pitchFamily="2" charset="0"/>
                <a:ea typeface="ADLaM Display" panose="02010000000000000000" pitchFamily="2" charset="0"/>
                <a:cs typeface="ADLaM Display" panose="02010000000000000000" pitchFamily="2" charset="0"/>
              </a:rPr>
              <a:t>vs.</a:t>
            </a:r>
          </a:p>
          <a:p>
            <a:pPr algn="ctr"/>
            <a:r>
              <a:rPr lang="en-US" sz="8000" b="1" cap="none" spc="0" dirty="0">
                <a:ln w="19050">
                  <a:solidFill>
                    <a:sysClr val="windowText" lastClr="000000"/>
                  </a:solidFill>
                  <a:prstDash val="solid"/>
                </a:ln>
                <a:solidFill>
                  <a:schemeClr val="tx1"/>
                </a:solidFill>
                <a:effectLst>
                  <a:outerShdw blurRad="12700" dist="38100" dir="2700000" algn="tl" rotWithShape="0">
                    <a:schemeClr val="bg1">
                      <a:lumMod val="50000"/>
                    </a:schemeClr>
                  </a:outerShdw>
                </a:effectLst>
                <a:latin typeface="ADLaM Display" panose="02010000000000000000" pitchFamily="2" charset="0"/>
                <a:ea typeface="ADLaM Display" panose="02010000000000000000" pitchFamily="2" charset="0"/>
                <a:cs typeface="ADLaM Display" panose="02010000000000000000" pitchFamily="2" charset="0"/>
              </a:rPr>
              <a:t>Eternal Torment</a:t>
            </a:r>
            <a:endParaRPr lang="en-US" sz="8000" b="1" cap="none" spc="0" dirty="0">
              <a:ln w="19050">
                <a:solidFill>
                  <a:sysClr val="windowText" lastClr="000000"/>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35208-762A-7F9E-179A-7D34DFB5A65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C96285A-52D3-FDED-FFCB-126BAA59193F}"/>
              </a:ext>
            </a:extLst>
          </p:cNvPr>
          <p:cNvPicPr>
            <a:picLocks noChangeAspect="1"/>
          </p:cNvPicPr>
          <p:nvPr/>
        </p:nvPicPr>
        <p:blipFill>
          <a:blip r:embed="rId2"/>
          <a:stretch>
            <a:fillRect/>
          </a:stretch>
        </p:blipFill>
        <p:spPr>
          <a:xfrm>
            <a:off x="2667000" y="228600"/>
            <a:ext cx="6858000" cy="64491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1400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57412-7F64-25EC-83AF-AA717147240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EE6102C-F47A-2593-7F18-B68424E4ED24}"/>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CF5F5B51-8091-9BA0-86E8-F2AD1DC25C17}"/>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0B76FBC9-6176-C572-2B6C-8AA80FD11DBA}"/>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406148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05346782-55FB-41A9-9C27-13B266BC1410}"/>
              </a:ext>
            </a:extLst>
          </p:cNvPr>
          <p:cNvGraphicFramePr>
            <a:graphicFrameLocks noGrp="1"/>
          </p:cNvGraphicFramePr>
          <p:nvPr>
            <p:extLst>
              <p:ext uri="{D42A27DB-BD31-4B8C-83A1-F6EECF244321}">
                <p14:modId xmlns:p14="http://schemas.microsoft.com/office/powerpoint/2010/main" val="1775732999"/>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502642">
                  <a:extLst>
                    <a:ext uri="{9D8B030D-6E8A-4147-A177-3AD203B41FA5}">
                      <a16:colId xmlns:a16="http://schemas.microsoft.com/office/drawing/2014/main" val="106515012"/>
                    </a:ext>
                  </a:extLst>
                </a:gridCol>
                <a:gridCol w="2839928">
                  <a:extLst>
                    <a:ext uri="{9D8B030D-6E8A-4147-A177-3AD203B41FA5}">
                      <a16:colId xmlns:a16="http://schemas.microsoft.com/office/drawing/2014/main" val="2435450396"/>
                    </a:ext>
                  </a:extLst>
                </a:gridCol>
              </a:tblGrid>
              <a:tr h="4251960">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Dan. 12:2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25:46</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Mark 9:47-48</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8:12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Luke 16:19-31</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a:t>
                      </a: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Thess</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1:9</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Heb</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6:2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14:11</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20:10</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19:20</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p:cNvSpPr>
            <a:spLocks noGrp="1"/>
          </p:cNvSpPr>
          <p:nvPr>
            <p:ph type="title"/>
          </p:nvPr>
        </p:nvSpPr>
        <p:spPr>
          <a:xfrm>
            <a:off x="3405923" y="228600"/>
            <a:ext cx="5380155" cy="914400"/>
          </a:xfrm>
        </p:spPr>
        <p:txBody>
          <a:bodyPr/>
          <a:lstStyle/>
          <a:p>
            <a:pPr algn="ctr"/>
            <a:r>
              <a:rPr lang="en-US" sz="3600" dirty="0">
                <a:effectLst>
                  <a:outerShdw blurRad="38100" dist="38100" dir="2700000" algn="tl">
                    <a:srgbClr val="000000">
                      <a:alpha val="43137"/>
                    </a:srgbClr>
                  </a:outerShdw>
                </a:effectLst>
              </a:rPr>
              <a:t>II. </a:t>
            </a:r>
            <a:r>
              <a:rPr lang="en-US" sz="3600" dirty="0" err="1">
                <a:effectLst>
                  <a:outerShdw blurRad="38100" dist="38100" dir="2700000" algn="tl">
                    <a:srgbClr val="000000">
                      <a:alpha val="43137"/>
                    </a:srgbClr>
                  </a:outerShdw>
                </a:effectLst>
              </a:rPr>
              <a:t>Anti-Annihilationist</a:t>
            </a:r>
            <a:r>
              <a:rPr lang="en-US" sz="3600" dirty="0">
                <a:effectLst>
                  <a:outerShdw blurRad="38100" dist="38100" dir="2700000" algn="tl">
                    <a:srgbClr val="000000">
                      <a:alpha val="43137"/>
                    </a:srgbClr>
                  </a:outerShdw>
                </a:effectLst>
              </a:rPr>
              <a:t> 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 name="Picture 2">
            <a:extLst>
              <a:ext uri="{FF2B5EF4-FFF2-40B4-BE49-F238E27FC236}">
                <a16:creationId xmlns:a16="http://schemas.microsoft.com/office/drawing/2014/main" id="{B41D2CA3-6993-4EF5-2E79-E0A81BA8DF7B}"/>
              </a:ext>
            </a:extLst>
          </p:cNvPr>
          <p:cNvPicPr>
            <a:picLocks noChangeAspect="1"/>
          </p:cNvPicPr>
          <p:nvPr/>
        </p:nvPicPr>
        <p:blipFill>
          <a:blip r:embed="rId2"/>
          <a:stretch>
            <a:fillRect/>
          </a:stretch>
        </p:blipFill>
        <p:spPr>
          <a:xfrm>
            <a:off x="4690750" y="2285901"/>
            <a:ext cx="2810500" cy="2286198"/>
          </a:xfrm>
          <a:prstGeom prst="rect">
            <a:avLst/>
          </a:prstGeom>
        </p:spPr>
      </p:pic>
    </p:spTree>
    <p:extLst>
      <p:ext uri="{BB962C8B-B14F-4D97-AF65-F5344CB8AC3E}">
        <p14:creationId xmlns:p14="http://schemas.microsoft.com/office/powerpoint/2010/main" val="645810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2F3A6-3A91-CA55-5406-3C5E0986DDCF}"/>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D20670DA-E8C2-06EC-7F7F-B626A864BDF9}"/>
              </a:ext>
            </a:extLst>
          </p:cNvPr>
          <p:cNvGraphicFramePr>
            <a:graphicFrameLocks noGrp="1"/>
          </p:cNvGraphicFramePr>
          <p:nvPr>
            <p:extLst>
              <p:ext uri="{D42A27DB-BD31-4B8C-83A1-F6EECF244321}">
                <p14:modId xmlns:p14="http://schemas.microsoft.com/office/powerpoint/2010/main" val="189245476"/>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502642">
                  <a:extLst>
                    <a:ext uri="{9D8B030D-6E8A-4147-A177-3AD203B41FA5}">
                      <a16:colId xmlns:a16="http://schemas.microsoft.com/office/drawing/2014/main" val="106515012"/>
                    </a:ext>
                  </a:extLst>
                </a:gridCol>
                <a:gridCol w="2839928">
                  <a:extLst>
                    <a:ext uri="{9D8B030D-6E8A-4147-A177-3AD203B41FA5}">
                      <a16:colId xmlns:a16="http://schemas.microsoft.com/office/drawing/2014/main" val="2435450396"/>
                    </a:ext>
                  </a:extLst>
                </a:gridCol>
              </a:tblGrid>
              <a:tr h="4251960">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LcPeriod"/>
                        <a:tabLst/>
                        <a:defRPr/>
                      </a:pPr>
                      <a:r>
                        <a:rPr kumimoji="0" lang="en-US" sz="32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itchFamily="34" charset="0"/>
                        </a:rPr>
                        <a:t>Dan. 12:2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25:46</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Mark 9:47-48</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8:12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Luke 16:19-31</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a:t>
                      </a: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Thess</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1:9</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Heb</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6:2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14:11</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20:10</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19:20</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a:extLst>
              <a:ext uri="{FF2B5EF4-FFF2-40B4-BE49-F238E27FC236}">
                <a16:creationId xmlns:a16="http://schemas.microsoft.com/office/drawing/2014/main" id="{4AC133D7-D6B0-C53E-FD24-C2737C5CAD6D}"/>
              </a:ext>
            </a:extLst>
          </p:cNvPr>
          <p:cNvSpPr>
            <a:spLocks noGrp="1"/>
          </p:cNvSpPr>
          <p:nvPr>
            <p:ph type="title"/>
          </p:nvPr>
        </p:nvSpPr>
        <p:spPr>
          <a:xfrm>
            <a:off x="3405923" y="228600"/>
            <a:ext cx="5380155" cy="914400"/>
          </a:xfrm>
        </p:spPr>
        <p:txBody>
          <a:bodyPr/>
          <a:lstStyle/>
          <a:p>
            <a:pPr algn="ctr"/>
            <a:r>
              <a:rPr lang="en-US" sz="3600" dirty="0">
                <a:effectLst>
                  <a:outerShdw blurRad="38100" dist="38100" dir="2700000" algn="tl">
                    <a:srgbClr val="000000">
                      <a:alpha val="43137"/>
                    </a:srgbClr>
                  </a:outerShdw>
                </a:effectLst>
              </a:rPr>
              <a:t>II. </a:t>
            </a:r>
            <a:r>
              <a:rPr lang="en-US" sz="3600" dirty="0" err="1">
                <a:effectLst>
                  <a:outerShdw blurRad="38100" dist="38100" dir="2700000" algn="tl">
                    <a:srgbClr val="000000">
                      <a:alpha val="43137"/>
                    </a:srgbClr>
                  </a:outerShdw>
                </a:effectLst>
              </a:rPr>
              <a:t>Anti-Annihilationist</a:t>
            </a:r>
            <a:r>
              <a:rPr lang="en-US" sz="3600" dirty="0">
                <a:effectLst>
                  <a:outerShdw blurRad="38100" dist="38100" dir="2700000" algn="tl">
                    <a:srgbClr val="000000">
                      <a:alpha val="43137"/>
                    </a:srgbClr>
                  </a:outerShdw>
                </a:effectLst>
              </a:rPr>
              <a:t> 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 name="Picture 2">
            <a:extLst>
              <a:ext uri="{FF2B5EF4-FFF2-40B4-BE49-F238E27FC236}">
                <a16:creationId xmlns:a16="http://schemas.microsoft.com/office/drawing/2014/main" id="{5744A09F-BB8E-6ADD-E282-9420B5591365}"/>
              </a:ext>
            </a:extLst>
          </p:cNvPr>
          <p:cNvPicPr>
            <a:picLocks noChangeAspect="1"/>
          </p:cNvPicPr>
          <p:nvPr/>
        </p:nvPicPr>
        <p:blipFill>
          <a:blip r:embed="rId2"/>
          <a:stretch>
            <a:fillRect/>
          </a:stretch>
        </p:blipFill>
        <p:spPr>
          <a:xfrm>
            <a:off x="4690750" y="2285901"/>
            <a:ext cx="2810500" cy="2286198"/>
          </a:xfrm>
          <a:prstGeom prst="rect">
            <a:avLst/>
          </a:prstGeom>
        </p:spPr>
      </p:pic>
    </p:spTree>
    <p:extLst>
      <p:ext uri="{BB962C8B-B14F-4D97-AF65-F5344CB8AC3E}">
        <p14:creationId xmlns:p14="http://schemas.microsoft.com/office/powerpoint/2010/main" val="845349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ADF04-E45D-3766-B558-2AAD3BEBAEE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B7686F5-F49E-1423-297C-E237D9DD49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68363F4-F333-8512-E096-DDB0BAFD2359}"/>
              </a:ext>
            </a:extLst>
          </p:cNvPr>
          <p:cNvSpPr txBox="1"/>
          <p:nvPr/>
        </p:nvSpPr>
        <p:spPr>
          <a:xfrm>
            <a:off x="609600" y="0"/>
            <a:ext cx="10972800" cy="2498120"/>
          </a:xfrm>
          <a:prstGeom prst="rect">
            <a:avLst/>
          </a:prstGeom>
          <a:noFill/>
        </p:spPr>
        <p:txBody>
          <a:bodyPr wrap="square">
            <a:spAutoFit/>
          </a:bodyPr>
          <a:lstStyle/>
          <a:p>
            <a:pPr marL="342900" indent="-342900" algn="ctr" defTabSz="685800">
              <a:spcBef>
                <a:spcPts val="0"/>
              </a:spcBef>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12:2</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of those who sleep in the dust of the ground will awake, these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others to disgrace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contempt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E0AC5CB8-09CF-1E4B-49CD-2392B9B77F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0964" y="2971800"/>
            <a:ext cx="2750075" cy="1828800"/>
          </a:xfrm>
          <a:prstGeom prst="rect">
            <a:avLst/>
          </a:prstGeom>
          <a:ln>
            <a:solidFill>
              <a:schemeClr val="tx1"/>
            </a:solidFill>
          </a:ln>
        </p:spPr>
      </p:pic>
    </p:spTree>
    <p:extLst>
      <p:ext uri="{BB962C8B-B14F-4D97-AF65-F5344CB8AC3E}">
        <p14:creationId xmlns:p14="http://schemas.microsoft.com/office/powerpoint/2010/main" val="4015790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B9479-B89F-C300-E80B-B0CA2486562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5CC58C3-90F8-E50D-C402-1CF35A4B7B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6587B1C6-BBA0-A087-636A-17D7FB2DCAC2}"/>
              </a:ext>
            </a:extLst>
          </p:cNvPr>
          <p:cNvSpPr txBox="1"/>
          <p:nvPr/>
        </p:nvSpPr>
        <p:spPr>
          <a:xfrm>
            <a:off x="609600" y="0"/>
            <a:ext cx="10972800" cy="2485296"/>
          </a:xfrm>
          <a:prstGeom prst="rect">
            <a:avLst/>
          </a:prstGeom>
          <a:noFill/>
        </p:spPr>
        <p:txBody>
          <a:bodyPr wrap="square">
            <a:spAutoFit/>
          </a:bodyPr>
          <a:lstStyle/>
          <a:p>
            <a:pPr marL="342900" indent="-342900" algn="ctr" defTabSz="685800">
              <a:spcBef>
                <a:spcPts val="0"/>
              </a:spcBef>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Psalm 90:2</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the mountains were born Or You gave birth to the earth and the world, Even from everlasting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everlasting</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God.”</a:t>
            </a:r>
          </a:p>
        </p:txBody>
      </p:sp>
      <p:pic>
        <p:nvPicPr>
          <p:cNvPr id="5" name="Picture 4">
            <a:extLst>
              <a:ext uri="{FF2B5EF4-FFF2-40B4-BE49-F238E27FC236}">
                <a16:creationId xmlns:a16="http://schemas.microsoft.com/office/drawing/2014/main" id="{D02EFB7D-B185-EC52-5FED-E421A1A82B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54233" y="2971800"/>
            <a:ext cx="3083537" cy="1828800"/>
          </a:xfrm>
          <a:prstGeom prst="rect">
            <a:avLst/>
          </a:prstGeom>
          <a:ln>
            <a:solidFill>
              <a:schemeClr val="tx1"/>
            </a:solidFill>
          </a:ln>
        </p:spPr>
      </p:pic>
    </p:spTree>
    <p:extLst>
      <p:ext uri="{BB962C8B-B14F-4D97-AF65-F5344CB8AC3E}">
        <p14:creationId xmlns:p14="http://schemas.microsoft.com/office/powerpoint/2010/main" val="3932635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15C61A-180C-4408-B7DC-BAB4857E59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Micah 5:2</a:t>
            </a:r>
          </a:p>
          <a:p>
            <a:pPr algn="just"/>
            <a:r>
              <a:rPr lang="en-US" altLang="en-US" sz="3600" dirty="0">
                <a:latin typeface="Calibri" panose="020F0502020204030204" pitchFamily="34" charset="0"/>
              </a:rPr>
              <a:t>“</a:t>
            </a:r>
            <a:r>
              <a:rPr lang="en-US" sz="3600" dirty="0">
                <a:latin typeface="Calibri" panose="020F0502020204030204" pitchFamily="34" charset="0"/>
              </a:rPr>
              <a:t>But as for you, Bethlehem </a:t>
            </a:r>
            <a:r>
              <a:rPr lang="en-US" sz="3600" dirty="0" err="1">
                <a:latin typeface="Calibri" panose="020F0502020204030204" pitchFamily="34" charset="0"/>
              </a:rPr>
              <a:t>Ephrathah</a:t>
            </a:r>
            <a:r>
              <a:rPr lang="en-US" sz="3600" dirty="0">
                <a:latin typeface="Calibri" panose="020F0502020204030204" pitchFamily="34" charset="0"/>
              </a:rPr>
              <a:t>, </a:t>
            </a:r>
            <a:r>
              <a:rPr lang="en-US" sz="3600" i="1" dirty="0">
                <a:latin typeface="Calibri" panose="020F0502020204030204" pitchFamily="34" charset="0"/>
              </a:rPr>
              <a:t>Too</a:t>
            </a:r>
            <a:r>
              <a:rPr lang="en-US" sz="3600" dirty="0">
                <a:latin typeface="Calibri" panose="020F0502020204030204" pitchFamily="34" charset="0"/>
              </a:rPr>
              <a:t> little to be among the clans of Judah, From you One will go forth for Me to be ruler in Israel. His goings forth are from long ago, From the days of </a:t>
            </a:r>
            <a:r>
              <a:rPr lang="en-US" sz="3600" b="1" u="sng" dirty="0">
                <a:solidFill>
                  <a:srgbClr val="FFFFCC"/>
                </a:solidFill>
                <a:latin typeface="Calibri" panose="020F0502020204030204" pitchFamily="34" charset="0"/>
              </a:rPr>
              <a:t>eternity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latin typeface="Calibri" panose="020F0502020204030204" pitchFamily="34" charset="0"/>
              </a:rPr>
              <a:t>.</a:t>
            </a:r>
            <a:r>
              <a:rPr lang="en-US" altLang="en-US" sz="3600" dirty="0">
                <a:latin typeface="Calibri" panose="020F0502020204030204" pitchFamily="34" charset="0"/>
              </a:rPr>
              <a:t>”</a:t>
            </a:r>
          </a:p>
        </p:txBody>
      </p:sp>
      <p:pic>
        <p:nvPicPr>
          <p:cNvPr id="2" name="Picture 1">
            <a:extLst>
              <a:ext uri="{FF2B5EF4-FFF2-40B4-BE49-F238E27FC236}">
                <a16:creationId xmlns:a16="http://schemas.microsoft.com/office/drawing/2014/main" id="{3C6FFD2F-8A32-DCB9-7F6B-1BD8345EA567}"/>
              </a:ext>
            </a:extLst>
          </p:cNvPr>
          <p:cNvPicPr>
            <a:picLocks noChangeAspect="1"/>
          </p:cNvPicPr>
          <p:nvPr/>
        </p:nvPicPr>
        <p:blipFill>
          <a:blip r:embed="rId3"/>
          <a:stretch>
            <a:fillRect/>
          </a:stretch>
        </p:blipFill>
        <p:spPr>
          <a:xfrm>
            <a:off x="4463143" y="3048000"/>
            <a:ext cx="3265714" cy="1828800"/>
          </a:xfrm>
          <a:prstGeom prst="rect">
            <a:avLst/>
          </a:prstGeom>
          <a:ln>
            <a:solidFill>
              <a:schemeClr val="tx1"/>
            </a:solidFill>
          </a:ln>
        </p:spPr>
      </p:pic>
    </p:spTree>
    <p:extLst>
      <p:ext uri="{BB962C8B-B14F-4D97-AF65-F5344CB8AC3E}">
        <p14:creationId xmlns:p14="http://schemas.microsoft.com/office/powerpoint/2010/main" val="348537037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0200A-0670-2116-198B-967D89822844}"/>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03412831-2ACD-F3B5-C15E-7250756E7906}"/>
              </a:ext>
            </a:extLst>
          </p:cNvPr>
          <p:cNvGraphicFramePr>
            <a:graphicFrameLocks noGrp="1"/>
          </p:cNvGraphicFramePr>
          <p:nvPr>
            <p:extLst>
              <p:ext uri="{D42A27DB-BD31-4B8C-83A1-F6EECF244321}">
                <p14:modId xmlns:p14="http://schemas.microsoft.com/office/powerpoint/2010/main" val="3741451487"/>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502642">
                  <a:extLst>
                    <a:ext uri="{9D8B030D-6E8A-4147-A177-3AD203B41FA5}">
                      <a16:colId xmlns:a16="http://schemas.microsoft.com/office/drawing/2014/main" val="106515012"/>
                    </a:ext>
                  </a:extLst>
                </a:gridCol>
                <a:gridCol w="2839928">
                  <a:extLst>
                    <a:ext uri="{9D8B030D-6E8A-4147-A177-3AD203B41FA5}">
                      <a16:colId xmlns:a16="http://schemas.microsoft.com/office/drawing/2014/main" val="2435450396"/>
                    </a:ext>
                  </a:extLst>
                </a:gridCol>
              </a:tblGrid>
              <a:tr h="4251960">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Dan. 12:2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itchFamily="34" charset="0"/>
                        </a:rPr>
                        <a:t>Matt. 25:46</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Mark 9:47-48</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8:12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Luke 16:19-31</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a:t>
                      </a: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Thess</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1:9</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Heb</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6:2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14:11</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20:10</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19:20</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a:extLst>
              <a:ext uri="{FF2B5EF4-FFF2-40B4-BE49-F238E27FC236}">
                <a16:creationId xmlns:a16="http://schemas.microsoft.com/office/drawing/2014/main" id="{E6AB4C73-8941-829A-3C76-D79DE40B0F89}"/>
              </a:ext>
            </a:extLst>
          </p:cNvPr>
          <p:cNvSpPr>
            <a:spLocks noGrp="1"/>
          </p:cNvSpPr>
          <p:nvPr>
            <p:ph type="title"/>
          </p:nvPr>
        </p:nvSpPr>
        <p:spPr>
          <a:xfrm>
            <a:off x="3405923" y="228600"/>
            <a:ext cx="5380155" cy="914400"/>
          </a:xfrm>
        </p:spPr>
        <p:txBody>
          <a:bodyPr/>
          <a:lstStyle/>
          <a:p>
            <a:pPr algn="ctr"/>
            <a:r>
              <a:rPr lang="en-US" sz="3600" dirty="0">
                <a:effectLst>
                  <a:outerShdw blurRad="38100" dist="38100" dir="2700000" algn="tl">
                    <a:srgbClr val="000000">
                      <a:alpha val="43137"/>
                    </a:srgbClr>
                  </a:outerShdw>
                </a:effectLst>
              </a:rPr>
              <a:t>II. </a:t>
            </a:r>
            <a:r>
              <a:rPr lang="en-US" sz="3600" dirty="0" err="1">
                <a:effectLst>
                  <a:outerShdw blurRad="38100" dist="38100" dir="2700000" algn="tl">
                    <a:srgbClr val="000000">
                      <a:alpha val="43137"/>
                    </a:srgbClr>
                  </a:outerShdw>
                </a:effectLst>
              </a:rPr>
              <a:t>Anti-Annihilationist</a:t>
            </a:r>
            <a:r>
              <a:rPr lang="en-US" sz="3600" dirty="0">
                <a:effectLst>
                  <a:outerShdw blurRad="38100" dist="38100" dir="2700000" algn="tl">
                    <a:srgbClr val="000000">
                      <a:alpha val="43137"/>
                    </a:srgbClr>
                  </a:outerShdw>
                </a:effectLst>
              </a:rPr>
              <a:t> 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 name="Picture 2">
            <a:extLst>
              <a:ext uri="{FF2B5EF4-FFF2-40B4-BE49-F238E27FC236}">
                <a16:creationId xmlns:a16="http://schemas.microsoft.com/office/drawing/2014/main" id="{4A02712F-FF9F-386E-A7BC-C6A6FACC21EF}"/>
              </a:ext>
            </a:extLst>
          </p:cNvPr>
          <p:cNvPicPr>
            <a:picLocks noChangeAspect="1"/>
          </p:cNvPicPr>
          <p:nvPr/>
        </p:nvPicPr>
        <p:blipFill>
          <a:blip r:embed="rId2"/>
          <a:stretch>
            <a:fillRect/>
          </a:stretch>
        </p:blipFill>
        <p:spPr>
          <a:xfrm>
            <a:off x="4690750" y="2285901"/>
            <a:ext cx="2810500" cy="2286198"/>
          </a:xfrm>
          <a:prstGeom prst="rect">
            <a:avLst/>
          </a:prstGeom>
        </p:spPr>
      </p:pic>
    </p:spTree>
    <p:extLst>
      <p:ext uri="{BB962C8B-B14F-4D97-AF65-F5344CB8AC3E}">
        <p14:creationId xmlns:p14="http://schemas.microsoft.com/office/powerpoint/2010/main" val="2582462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0792C-0D47-80E4-C7B8-AFB166B1AE8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6F6A572-BFB8-7A46-2AEE-3029BE8E93D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6C255101-003E-8B5A-EA63-1650F8BC64B2}"/>
              </a:ext>
            </a:extLst>
          </p:cNvPr>
          <p:cNvSpPr txBox="1"/>
          <p:nvPr/>
        </p:nvSpPr>
        <p:spPr>
          <a:xfrm>
            <a:off x="609600" y="0"/>
            <a:ext cx="10972800" cy="2639184"/>
          </a:xfrm>
          <a:prstGeom prst="rect">
            <a:avLst/>
          </a:prstGeom>
          <a:noFill/>
        </p:spPr>
        <p:txBody>
          <a:bodyPr wrap="square">
            <a:spAutoFit/>
          </a:bodyPr>
          <a:lstStyle/>
          <a:p>
            <a:pPr marL="342900" indent="-342900" algn="ctr" defTabSz="685800">
              <a:spcBef>
                <a:spcPts val="0"/>
              </a:spcBef>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25:46</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will go away into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eternal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punishment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righteous into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eternal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algn="just">
              <a:spcAft>
                <a:spcPts val="1200"/>
              </a:spcAft>
            </a:pP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86E3629-313A-955C-6100-F2B1937758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0964" y="2971800"/>
            <a:ext cx="2750075" cy="1828800"/>
          </a:xfrm>
          <a:prstGeom prst="rect">
            <a:avLst/>
          </a:prstGeom>
          <a:ln>
            <a:solidFill>
              <a:schemeClr val="tx1"/>
            </a:solidFill>
          </a:ln>
        </p:spPr>
      </p:pic>
    </p:spTree>
    <p:extLst>
      <p:ext uri="{BB962C8B-B14F-4D97-AF65-F5344CB8AC3E}">
        <p14:creationId xmlns:p14="http://schemas.microsoft.com/office/powerpoint/2010/main" val="90466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14B547-2F99-F8A0-90CC-9C6038DFE078}"/>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B0163926-A01E-43D7-8B96-491ABEA1531D}"/>
              </a:ext>
            </a:extLst>
          </p:cNvPr>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algn="ctr">
              <a:spcAft>
                <a:spcPts val="9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Corinthians 5:8</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of good courage, I say, and prefer rather to be absent from the body and to be at home with the Lord.”</a:t>
            </a:r>
          </a:p>
        </p:txBody>
      </p:sp>
      <p:pic>
        <p:nvPicPr>
          <p:cNvPr id="4" name="Picture 3">
            <a:extLst>
              <a:ext uri="{FF2B5EF4-FFF2-40B4-BE49-F238E27FC236}">
                <a16:creationId xmlns:a16="http://schemas.microsoft.com/office/drawing/2014/main" id="{C2E106CE-112B-2A04-FE7E-4FA5E0D9936D}"/>
              </a:ext>
            </a:extLst>
          </p:cNvPr>
          <p:cNvPicPr>
            <a:picLocks noChangeAspect="1"/>
          </p:cNvPicPr>
          <p:nvPr/>
        </p:nvPicPr>
        <p:blipFill>
          <a:blip r:embed="rId3"/>
          <a:srcRect r="8017" b="6477"/>
          <a:stretch>
            <a:fillRect/>
          </a:stretch>
        </p:blipFill>
        <p:spPr>
          <a:xfrm>
            <a:off x="4098125" y="2514600"/>
            <a:ext cx="3995751"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3BFA-DD38-CD23-69C8-41FECD5F55B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3F2E4E3-1555-0430-0F3C-59EE9B3702D4}"/>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F80E7AB0-7C71-4EBC-0B6A-0B2BD790E2F0}"/>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437A16FA-BBC3-F249-7AF1-9B4D3F871E0D}"/>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80473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A82C5C-51FC-75C3-CCDE-CE2F9B58ED1B}"/>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8BAAA252-D10E-4F13-9F70-8181A386F1ED}"/>
              </a:ext>
            </a:extLst>
          </p:cNvPr>
          <p:cNvSpPr>
            <a:spLocks noChangeArrowheads="1"/>
          </p:cNvSpPr>
          <p:nvPr/>
        </p:nvSpPr>
        <p:spPr bwMode="auto">
          <a:xfrm>
            <a:off x="609600" y="1"/>
            <a:ext cx="10972800" cy="4147289"/>
          </a:xfrm>
          <a:prstGeom prst="rect">
            <a:avLst/>
          </a:prstGeom>
          <a:noFill/>
          <a:ln w="28575">
            <a:noFill/>
            <a:miter lim="800000"/>
            <a:headEnd/>
            <a:tailEnd/>
          </a:ln>
        </p:spPr>
        <p:txBody>
          <a:bodyPr wrap="square">
            <a:spAutoFit/>
          </a:bodyPr>
          <a:lstStyle/>
          <a:p>
            <a:pPr algn="ctr">
              <a:spcAft>
                <a:spcPts val="9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Philippians 1:21-24</a:t>
            </a:r>
          </a:p>
          <a:p>
            <a:pPr algn="just">
              <a:defRPr/>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to me, to live is Christ and to die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gain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if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live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flesh, this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mean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fruitful labor for me; and I do not know which to choose.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am hard-pressed from both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directions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having the desire to depart and be with Christ, for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very much better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24 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yet to remain on in the flesh is more necessary for your sake.”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F4EC0-635A-B25A-B284-6834D6C964F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02CB271-561D-0A1C-A928-055BA414E1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15A0B8A2-E592-00C9-A88A-AF2FDEFED48B}"/>
              </a:ext>
            </a:extLst>
          </p:cNvPr>
          <p:cNvSpPr txBox="1"/>
          <p:nvPr/>
        </p:nvSpPr>
        <p:spPr>
          <a:xfrm>
            <a:off x="609600" y="0"/>
            <a:ext cx="10972800" cy="3039294"/>
          </a:xfrm>
          <a:prstGeom prst="rect">
            <a:avLst/>
          </a:prstGeom>
          <a:noFill/>
        </p:spPr>
        <p:txBody>
          <a:bodyPr wrap="square">
            <a:spAutoFit/>
          </a:bodyPr>
          <a:lstStyle/>
          <a:p>
            <a:pPr algn="ctr" defTabSz="685800">
              <a:spcAft>
                <a:spcPts val="900"/>
              </a:spcAft>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Romans 16:26</a:t>
            </a:r>
          </a:p>
          <a:p>
            <a:pPr algn="just">
              <a:spcAft>
                <a:spcPts val="12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now is manifested, and by the Scriptures of the prophets, according to the commandment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eternal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been made known to all the nations,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leading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obedience of faith</a:t>
            </a:r>
          </a:p>
        </p:txBody>
      </p:sp>
      <p:pic>
        <p:nvPicPr>
          <p:cNvPr id="5" name="Picture 4">
            <a:extLst>
              <a:ext uri="{FF2B5EF4-FFF2-40B4-BE49-F238E27FC236}">
                <a16:creationId xmlns:a16="http://schemas.microsoft.com/office/drawing/2014/main" id="{737AF08B-37A2-C4B1-EE77-209A66969ED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20964" y="2971800"/>
            <a:ext cx="2750075" cy="1828800"/>
          </a:xfrm>
          <a:prstGeom prst="rect">
            <a:avLst/>
          </a:prstGeom>
          <a:ln>
            <a:solidFill>
              <a:schemeClr val="tx1"/>
            </a:solidFill>
          </a:ln>
        </p:spPr>
      </p:pic>
    </p:spTree>
    <p:extLst>
      <p:ext uri="{BB962C8B-B14F-4D97-AF65-F5344CB8AC3E}">
        <p14:creationId xmlns:p14="http://schemas.microsoft.com/office/powerpoint/2010/main" val="256830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FEC0C-D23C-26E8-E25B-D8BDB7726D90}"/>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3A0C3771-B6A2-5569-7D05-83DD816AD4D6}"/>
              </a:ext>
            </a:extLst>
          </p:cNvPr>
          <p:cNvGraphicFramePr>
            <a:graphicFrameLocks noGrp="1"/>
          </p:cNvGraphicFramePr>
          <p:nvPr>
            <p:extLst>
              <p:ext uri="{D42A27DB-BD31-4B8C-83A1-F6EECF244321}">
                <p14:modId xmlns:p14="http://schemas.microsoft.com/office/powerpoint/2010/main" val="3374356751"/>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502642">
                  <a:extLst>
                    <a:ext uri="{9D8B030D-6E8A-4147-A177-3AD203B41FA5}">
                      <a16:colId xmlns:a16="http://schemas.microsoft.com/office/drawing/2014/main" val="106515012"/>
                    </a:ext>
                  </a:extLst>
                </a:gridCol>
                <a:gridCol w="2839928">
                  <a:extLst>
                    <a:ext uri="{9D8B030D-6E8A-4147-A177-3AD203B41FA5}">
                      <a16:colId xmlns:a16="http://schemas.microsoft.com/office/drawing/2014/main" val="2435450396"/>
                    </a:ext>
                  </a:extLst>
                </a:gridCol>
              </a:tblGrid>
              <a:tr h="4251960">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Dan. 12:2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25:46</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itchFamily="34" charset="0"/>
                        </a:rPr>
                        <a:t>Mark 9:47-48</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8:12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Luke 16:19-31</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a:t>
                      </a: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Thess</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1:9</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Heb</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6:2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14:11</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20:10</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19:20</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a:extLst>
              <a:ext uri="{FF2B5EF4-FFF2-40B4-BE49-F238E27FC236}">
                <a16:creationId xmlns:a16="http://schemas.microsoft.com/office/drawing/2014/main" id="{D5CEAF3C-D22E-694A-59C4-B424BBA6C38D}"/>
              </a:ext>
            </a:extLst>
          </p:cNvPr>
          <p:cNvSpPr>
            <a:spLocks noGrp="1"/>
          </p:cNvSpPr>
          <p:nvPr>
            <p:ph type="title"/>
          </p:nvPr>
        </p:nvSpPr>
        <p:spPr>
          <a:xfrm>
            <a:off x="3405923" y="228600"/>
            <a:ext cx="5380155" cy="914400"/>
          </a:xfrm>
        </p:spPr>
        <p:txBody>
          <a:bodyPr/>
          <a:lstStyle/>
          <a:p>
            <a:pPr algn="ctr"/>
            <a:r>
              <a:rPr lang="en-US" sz="3600" dirty="0">
                <a:effectLst>
                  <a:outerShdw blurRad="38100" dist="38100" dir="2700000" algn="tl">
                    <a:srgbClr val="000000">
                      <a:alpha val="43137"/>
                    </a:srgbClr>
                  </a:outerShdw>
                </a:effectLst>
              </a:rPr>
              <a:t>II. </a:t>
            </a:r>
            <a:r>
              <a:rPr lang="en-US" sz="3600" dirty="0" err="1">
                <a:effectLst>
                  <a:outerShdw blurRad="38100" dist="38100" dir="2700000" algn="tl">
                    <a:srgbClr val="000000">
                      <a:alpha val="43137"/>
                    </a:srgbClr>
                  </a:outerShdw>
                </a:effectLst>
              </a:rPr>
              <a:t>Anti-Annihilationist</a:t>
            </a:r>
            <a:r>
              <a:rPr lang="en-US" sz="3600" dirty="0">
                <a:effectLst>
                  <a:outerShdw blurRad="38100" dist="38100" dir="2700000" algn="tl">
                    <a:srgbClr val="000000">
                      <a:alpha val="43137"/>
                    </a:srgbClr>
                  </a:outerShdw>
                </a:effectLst>
              </a:rPr>
              <a:t> 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 name="Picture 2">
            <a:extLst>
              <a:ext uri="{FF2B5EF4-FFF2-40B4-BE49-F238E27FC236}">
                <a16:creationId xmlns:a16="http://schemas.microsoft.com/office/drawing/2014/main" id="{5F6B3AD0-8F90-2F3D-0F55-8BA48A9B61EB}"/>
              </a:ext>
            </a:extLst>
          </p:cNvPr>
          <p:cNvPicPr>
            <a:picLocks noChangeAspect="1"/>
          </p:cNvPicPr>
          <p:nvPr/>
        </p:nvPicPr>
        <p:blipFill>
          <a:blip r:embed="rId2"/>
          <a:stretch>
            <a:fillRect/>
          </a:stretch>
        </p:blipFill>
        <p:spPr>
          <a:xfrm>
            <a:off x="4690750" y="2285901"/>
            <a:ext cx="2810500" cy="2286198"/>
          </a:xfrm>
          <a:prstGeom prst="rect">
            <a:avLst/>
          </a:prstGeom>
        </p:spPr>
      </p:pic>
    </p:spTree>
    <p:extLst>
      <p:ext uri="{BB962C8B-B14F-4D97-AF65-F5344CB8AC3E}">
        <p14:creationId xmlns:p14="http://schemas.microsoft.com/office/powerpoint/2010/main" val="2003820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FA16D-45E8-EFAF-2E17-1754485768AC}"/>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847644BF-F05B-9EEF-8FA3-4C03787C93B6}"/>
              </a:ext>
            </a:extLst>
          </p:cNvPr>
          <p:cNvGraphicFramePr>
            <a:graphicFrameLocks noGrp="1"/>
          </p:cNvGraphicFramePr>
          <p:nvPr>
            <p:extLst>
              <p:ext uri="{D42A27DB-BD31-4B8C-83A1-F6EECF244321}">
                <p14:modId xmlns:p14="http://schemas.microsoft.com/office/powerpoint/2010/main" val="1253928315"/>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502642">
                  <a:extLst>
                    <a:ext uri="{9D8B030D-6E8A-4147-A177-3AD203B41FA5}">
                      <a16:colId xmlns:a16="http://schemas.microsoft.com/office/drawing/2014/main" val="106515012"/>
                    </a:ext>
                  </a:extLst>
                </a:gridCol>
                <a:gridCol w="2839928">
                  <a:extLst>
                    <a:ext uri="{9D8B030D-6E8A-4147-A177-3AD203B41FA5}">
                      <a16:colId xmlns:a16="http://schemas.microsoft.com/office/drawing/2014/main" val="2435450396"/>
                    </a:ext>
                  </a:extLst>
                </a:gridCol>
              </a:tblGrid>
              <a:tr h="4251960">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Dan. 12:2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25:46</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Mark 9:47-48</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itchFamily="34" charset="0"/>
                        </a:rPr>
                        <a:t>Matt. 8:12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Luke 16:19-31</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a:t>
                      </a: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Thess</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1:9</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Heb</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6:2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14:11</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20:10</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19:20</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a:extLst>
              <a:ext uri="{FF2B5EF4-FFF2-40B4-BE49-F238E27FC236}">
                <a16:creationId xmlns:a16="http://schemas.microsoft.com/office/drawing/2014/main" id="{5658EB3B-E1A9-4E80-B6A0-B09AEA1B3130}"/>
              </a:ext>
            </a:extLst>
          </p:cNvPr>
          <p:cNvSpPr>
            <a:spLocks noGrp="1"/>
          </p:cNvSpPr>
          <p:nvPr>
            <p:ph type="title"/>
          </p:nvPr>
        </p:nvSpPr>
        <p:spPr>
          <a:xfrm>
            <a:off x="3405923" y="228600"/>
            <a:ext cx="5380155" cy="914400"/>
          </a:xfrm>
        </p:spPr>
        <p:txBody>
          <a:bodyPr/>
          <a:lstStyle/>
          <a:p>
            <a:pPr algn="ctr"/>
            <a:r>
              <a:rPr lang="en-US" sz="3600" dirty="0">
                <a:effectLst>
                  <a:outerShdw blurRad="38100" dist="38100" dir="2700000" algn="tl">
                    <a:srgbClr val="000000">
                      <a:alpha val="43137"/>
                    </a:srgbClr>
                  </a:outerShdw>
                </a:effectLst>
              </a:rPr>
              <a:t>II. </a:t>
            </a:r>
            <a:r>
              <a:rPr lang="en-US" sz="3600" dirty="0" err="1">
                <a:effectLst>
                  <a:outerShdw blurRad="38100" dist="38100" dir="2700000" algn="tl">
                    <a:srgbClr val="000000">
                      <a:alpha val="43137"/>
                    </a:srgbClr>
                  </a:outerShdw>
                </a:effectLst>
              </a:rPr>
              <a:t>Anti-Annihilationist</a:t>
            </a:r>
            <a:r>
              <a:rPr lang="en-US" sz="3600" dirty="0">
                <a:effectLst>
                  <a:outerShdw blurRad="38100" dist="38100" dir="2700000" algn="tl">
                    <a:srgbClr val="000000">
                      <a:alpha val="43137"/>
                    </a:srgbClr>
                  </a:outerShdw>
                </a:effectLst>
              </a:rPr>
              <a:t> 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 name="Picture 2">
            <a:extLst>
              <a:ext uri="{FF2B5EF4-FFF2-40B4-BE49-F238E27FC236}">
                <a16:creationId xmlns:a16="http://schemas.microsoft.com/office/drawing/2014/main" id="{CC747A29-8DAF-41D2-CF26-5387577DF415}"/>
              </a:ext>
            </a:extLst>
          </p:cNvPr>
          <p:cNvPicPr>
            <a:picLocks noChangeAspect="1"/>
          </p:cNvPicPr>
          <p:nvPr/>
        </p:nvPicPr>
        <p:blipFill>
          <a:blip r:embed="rId2"/>
          <a:stretch>
            <a:fillRect/>
          </a:stretch>
        </p:blipFill>
        <p:spPr>
          <a:xfrm>
            <a:off x="4690750" y="2285901"/>
            <a:ext cx="2810500" cy="2286198"/>
          </a:xfrm>
          <a:prstGeom prst="rect">
            <a:avLst/>
          </a:prstGeom>
        </p:spPr>
      </p:pic>
    </p:spTree>
    <p:extLst>
      <p:ext uri="{BB962C8B-B14F-4D97-AF65-F5344CB8AC3E}">
        <p14:creationId xmlns:p14="http://schemas.microsoft.com/office/powerpoint/2010/main" val="3045530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BE458-F187-8DBA-A8EB-FC8555918E28}"/>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E0A7EB50-FE2B-90AB-8BAC-57B42ECCFA5A}"/>
              </a:ext>
            </a:extLst>
          </p:cNvPr>
          <p:cNvGraphicFramePr>
            <a:graphicFrameLocks noGrp="1"/>
          </p:cNvGraphicFramePr>
          <p:nvPr>
            <p:extLst>
              <p:ext uri="{D42A27DB-BD31-4B8C-83A1-F6EECF244321}">
                <p14:modId xmlns:p14="http://schemas.microsoft.com/office/powerpoint/2010/main" val="1445273805"/>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502642">
                  <a:extLst>
                    <a:ext uri="{9D8B030D-6E8A-4147-A177-3AD203B41FA5}">
                      <a16:colId xmlns:a16="http://schemas.microsoft.com/office/drawing/2014/main" val="106515012"/>
                    </a:ext>
                  </a:extLst>
                </a:gridCol>
                <a:gridCol w="2839928">
                  <a:extLst>
                    <a:ext uri="{9D8B030D-6E8A-4147-A177-3AD203B41FA5}">
                      <a16:colId xmlns:a16="http://schemas.microsoft.com/office/drawing/2014/main" val="2435450396"/>
                    </a:ext>
                  </a:extLst>
                </a:gridCol>
              </a:tblGrid>
              <a:tr h="4251960">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Dan. 12:2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25:46</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Mark 9:47-48</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8:12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itchFamily="34" charset="0"/>
                        </a:rPr>
                        <a:t>Luke 16:19-31</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a:t>
                      </a: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Thess</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1:9</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Heb</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6:2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14:11</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20:10</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19:20</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a:extLst>
              <a:ext uri="{FF2B5EF4-FFF2-40B4-BE49-F238E27FC236}">
                <a16:creationId xmlns:a16="http://schemas.microsoft.com/office/drawing/2014/main" id="{8085D255-D6DB-8BB9-C23C-BA48C91A8CDE}"/>
              </a:ext>
            </a:extLst>
          </p:cNvPr>
          <p:cNvSpPr>
            <a:spLocks noGrp="1"/>
          </p:cNvSpPr>
          <p:nvPr>
            <p:ph type="title"/>
          </p:nvPr>
        </p:nvSpPr>
        <p:spPr>
          <a:xfrm>
            <a:off x="3405923" y="228600"/>
            <a:ext cx="5380155" cy="914400"/>
          </a:xfrm>
        </p:spPr>
        <p:txBody>
          <a:bodyPr/>
          <a:lstStyle/>
          <a:p>
            <a:pPr algn="ctr"/>
            <a:r>
              <a:rPr lang="en-US" sz="3600" dirty="0">
                <a:effectLst>
                  <a:outerShdw blurRad="38100" dist="38100" dir="2700000" algn="tl">
                    <a:srgbClr val="000000">
                      <a:alpha val="43137"/>
                    </a:srgbClr>
                  </a:outerShdw>
                </a:effectLst>
              </a:rPr>
              <a:t>II. </a:t>
            </a:r>
            <a:r>
              <a:rPr lang="en-US" sz="3600" dirty="0" err="1">
                <a:effectLst>
                  <a:outerShdw blurRad="38100" dist="38100" dir="2700000" algn="tl">
                    <a:srgbClr val="000000">
                      <a:alpha val="43137"/>
                    </a:srgbClr>
                  </a:outerShdw>
                </a:effectLst>
              </a:rPr>
              <a:t>Anti-Annihilationist</a:t>
            </a:r>
            <a:r>
              <a:rPr lang="en-US" sz="3600" dirty="0">
                <a:effectLst>
                  <a:outerShdw blurRad="38100" dist="38100" dir="2700000" algn="tl">
                    <a:srgbClr val="000000">
                      <a:alpha val="43137"/>
                    </a:srgbClr>
                  </a:outerShdw>
                </a:effectLst>
              </a:rPr>
              <a:t> 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 name="Picture 2">
            <a:extLst>
              <a:ext uri="{FF2B5EF4-FFF2-40B4-BE49-F238E27FC236}">
                <a16:creationId xmlns:a16="http://schemas.microsoft.com/office/drawing/2014/main" id="{81F71C50-8CD8-5B7E-38DB-772880549F1B}"/>
              </a:ext>
            </a:extLst>
          </p:cNvPr>
          <p:cNvPicPr>
            <a:picLocks noChangeAspect="1"/>
          </p:cNvPicPr>
          <p:nvPr/>
        </p:nvPicPr>
        <p:blipFill>
          <a:blip r:embed="rId2"/>
          <a:stretch>
            <a:fillRect/>
          </a:stretch>
        </p:blipFill>
        <p:spPr>
          <a:xfrm>
            <a:off x="4690750" y="2285901"/>
            <a:ext cx="2810500" cy="2286198"/>
          </a:xfrm>
          <a:prstGeom prst="rect">
            <a:avLst/>
          </a:prstGeom>
        </p:spPr>
      </p:pic>
    </p:spTree>
    <p:extLst>
      <p:ext uri="{BB962C8B-B14F-4D97-AF65-F5344CB8AC3E}">
        <p14:creationId xmlns:p14="http://schemas.microsoft.com/office/powerpoint/2010/main" val="1361255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Luke 16:24-26</a:t>
            </a:r>
          </a:p>
          <a:p>
            <a:pPr marL="0" indent="0" algn="just">
              <a:spcBef>
                <a:spcPts val="0"/>
              </a:spcBef>
              <a:buNone/>
            </a:pPr>
            <a:r>
              <a:rPr lang="en-US" sz="3000" kern="0" dirty="0">
                <a:solidFill>
                  <a:srgbClr val="FFFFFF"/>
                </a:solidFill>
                <a:effectLst>
                  <a:outerShdw blurRad="38100" dist="38100" dir="2700000" algn="tl">
                    <a:srgbClr val="000000">
                      <a:alpha val="43137"/>
                    </a:srgbClr>
                  </a:outerShdw>
                </a:effectLst>
              </a:rPr>
              <a:t>“</a:t>
            </a:r>
            <a:r>
              <a:rPr lang="en-US" sz="3000" baseline="30000" dirty="0">
                <a:effectLst>
                  <a:outerShdw blurRad="38100" dist="38100" dir="2700000" algn="tl">
                    <a:srgbClr val="000000">
                      <a:alpha val="43137"/>
                    </a:srgbClr>
                  </a:outerShdw>
                </a:effectLst>
              </a:rPr>
              <a:t>24 </a:t>
            </a:r>
            <a:r>
              <a:rPr lang="en-US" sz="3000" dirty="0">
                <a:effectLst>
                  <a:outerShdw blurRad="38100" dist="38100" dir="2700000" algn="tl">
                    <a:srgbClr val="000000">
                      <a:alpha val="43137"/>
                    </a:srgbClr>
                  </a:outerShdw>
                </a:effectLst>
              </a:rPr>
              <a:t>And he cried out and said, ‘Father Abraham, have mercy on me, and send Lazarus so that he may dip the tip of his finger in water and cool off my tongue, for I am in agony in this flame.’ </a:t>
            </a:r>
            <a:r>
              <a:rPr lang="en-US" sz="3000" kern="0" baseline="30000" dirty="0">
                <a:solidFill>
                  <a:srgbClr val="FFFFFF"/>
                </a:solidFill>
                <a:effectLst>
                  <a:outerShdw blurRad="38100" dist="38100" dir="2700000" algn="tl">
                    <a:srgbClr val="000000">
                      <a:alpha val="43137"/>
                    </a:srgbClr>
                  </a:outerShdw>
                </a:effectLst>
              </a:rPr>
              <a:t>25</a:t>
            </a:r>
            <a:r>
              <a:rPr lang="en-US" sz="3000" dirty="0">
                <a:effectLst>
                  <a:outerShdw blurRad="38100" dist="38100" dir="2700000" algn="tl">
                    <a:srgbClr val="000000">
                      <a:alpha val="43137"/>
                    </a:srgbClr>
                  </a:outerShdw>
                </a:effectLst>
              </a:rPr>
              <a:t> But Abraham said, ‘Child, remember that during your life you received your good things, and likewise Lazarus bad things; but now he is being comforted here, and you are in agony. </a:t>
            </a:r>
            <a:r>
              <a:rPr lang="en-US" sz="3000" kern="0" baseline="30000" dirty="0">
                <a:solidFill>
                  <a:srgbClr val="FFFFFF"/>
                </a:solidFill>
                <a:effectLst>
                  <a:outerShdw blurRad="38100" dist="38100" dir="2700000" algn="tl">
                    <a:srgbClr val="000000">
                      <a:alpha val="43137"/>
                    </a:srgbClr>
                  </a:outerShdw>
                </a:effectLst>
              </a:rPr>
              <a:t>26</a:t>
            </a:r>
            <a:r>
              <a:rPr lang="en-US" sz="3000" dirty="0">
                <a:effectLst>
                  <a:outerShdw blurRad="38100" dist="38100" dir="2700000" algn="tl">
                    <a:srgbClr val="000000">
                      <a:alpha val="43137"/>
                    </a:srgbClr>
                  </a:outerShdw>
                </a:effectLst>
              </a:rPr>
              <a:t> And besides all this, between us and you there is a great chasm fixed, so that those who wish to come over from here to you will not be able, and that none may cross over from there to us.’”</a:t>
            </a:r>
          </a:p>
        </p:txBody>
      </p:sp>
    </p:spTree>
    <p:extLst>
      <p:ext uri="{BB962C8B-B14F-4D97-AF65-F5344CB8AC3E}">
        <p14:creationId xmlns:p14="http://schemas.microsoft.com/office/powerpoint/2010/main" val="3294824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82D07-0891-3342-5F5B-FA9E9C2BD195}"/>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3956DC54-F3BE-0AD6-6E0A-E7A57A74C322}"/>
              </a:ext>
            </a:extLst>
          </p:cNvPr>
          <p:cNvGraphicFramePr>
            <a:graphicFrameLocks noGrp="1"/>
          </p:cNvGraphicFramePr>
          <p:nvPr>
            <p:extLst>
              <p:ext uri="{D42A27DB-BD31-4B8C-83A1-F6EECF244321}">
                <p14:modId xmlns:p14="http://schemas.microsoft.com/office/powerpoint/2010/main" val="936379043"/>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502642">
                  <a:extLst>
                    <a:ext uri="{9D8B030D-6E8A-4147-A177-3AD203B41FA5}">
                      <a16:colId xmlns:a16="http://schemas.microsoft.com/office/drawing/2014/main" val="106515012"/>
                    </a:ext>
                  </a:extLst>
                </a:gridCol>
                <a:gridCol w="2839928">
                  <a:extLst>
                    <a:ext uri="{9D8B030D-6E8A-4147-A177-3AD203B41FA5}">
                      <a16:colId xmlns:a16="http://schemas.microsoft.com/office/drawing/2014/main" val="2435450396"/>
                    </a:ext>
                  </a:extLst>
                </a:gridCol>
              </a:tblGrid>
              <a:tr h="4251960">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Dan. 12:2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25:46</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Mark 9:47-48</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8:12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Luke 16:19-31</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LcPeriod" startAt="6"/>
                        <a:tabLst/>
                        <a:defRPr/>
                      </a:pPr>
                      <a:r>
                        <a:rPr kumimoji="0" lang="en-US" sz="32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itchFamily="34" charset="0"/>
                        </a:rPr>
                        <a:t>2 </a:t>
                      </a:r>
                      <a:r>
                        <a:rPr kumimoji="0" lang="en-US" sz="3200" b="1" i="0" u="sng" strike="noStrike" kern="0" cap="none" spc="0" normalizeH="0" baseline="0" noProof="0" dirty="0" err="1">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itchFamily="34" charset="0"/>
                        </a:rPr>
                        <a:t>Thess</a:t>
                      </a:r>
                      <a:r>
                        <a:rPr kumimoji="0" lang="en-US" sz="32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itchFamily="34" charset="0"/>
                        </a:rPr>
                        <a:t>. 1:9</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Heb</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6:2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14:11</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20:10</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19:20</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a:extLst>
              <a:ext uri="{FF2B5EF4-FFF2-40B4-BE49-F238E27FC236}">
                <a16:creationId xmlns:a16="http://schemas.microsoft.com/office/drawing/2014/main" id="{4A8F9F37-F707-B1F5-C6D0-2275F511307D}"/>
              </a:ext>
            </a:extLst>
          </p:cNvPr>
          <p:cNvSpPr>
            <a:spLocks noGrp="1"/>
          </p:cNvSpPr>
          <p:nvPr>
            <p:ph type="title"/>
          </p:nvPr>
        </p:nvSpPr>
        <p:spPr>
          <a:xfrm>
            <a:off x="3405923" y="228600"/>
            <a:ext cx="5380155" cy="914400"/>
          </a:xfrm>
        </p:spPr>
        <p:txBody>
          <a:bodyPr/>
          <a:lstStyle/>
          <a:p>
            <a:pPr algn="ctr"/>
            <a:r>
              <a:rPr lang="en-US" sz="3600" dirty="0">
                <a:effectLst>
                  <a:outerShdw blurRad="38100" dist="38100" dir="2700000" algn="tl">
                    <a:srgbClr val="000000">
                      <a:alpha val="43137"/>
                    </a:srgbClr>
                  </a:outerShdw>
                </a:effectLst>
              </a:rPr>
              <a:t>II. </a:t>
            </a:r>
            <a:r>
              <a:rPr lang="en-US" sz="3600" dirty="0" err="1">
                <a:effectLst>
                  <a:outerShdw blurRad="38100" dist="38100" dir="2700000" algn="tl">
                    <a:srgbClr val="000000">
                      <a:alpha val="43137"/>
                    </a:srgbClr>
                  </a:outerShdw>
                </a:effectLst>
              </a:rPr>
              <a:t>Anti-Annihilationist</a:t>
            </a:r>
            <a:r>
              <a:rPr lang="en-US" sz="3600" dirty="0">
                <a:effectLst>
                  <a:outerShdw blurRad="38100" dist="38100" dir="2700000" algn="tl">
                    <a:srgbClr val="000000">
                      <a:alpha val="43137"/>
                    </a:srgbClr>
                  </a:outerShdw>
                </a:effectLst>
              </a:rPr>
              <a:t> 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 name="Picture 2">
            <a:extLst>
              <a:ext uri="{FF2B5EF4-FFF2-40B4-BE49-F238E27FC236}">
                <a16:creationId xmlns:a16="http://schemas.microsoft.com/office/drawing/2014/main" id="{DFF58BCF-A9DA-A030-B609-571E432FF97B}"/>
              </a:ext>
            </a:extLst>
          </p:cNvPr>
          <p:cNvPicPr>
            <a:picLocks noChangeAspect="1"/>
          </p:cNvPicPr>
          <p:nvPr/>
        </p:nvPicPr>
        <p:blipFill>
          <a:blip r:embed="rId2"/>
          <a:stretch>
            <a:fillRect/>
          </a:stretch>
        </p:blipFill>
        <p:spPr>
          <a:xfrm>
            <a:off x="4690750" y="2285901"/>
            <a:ext cx="2810500" cy="2286198"/>
          </a:xfrm>
          <a:prstGeom prst="rect">
            <a:avLst/>
          </a:prstGeom>
        </p:spPr>
      </p:pic>
    </p:spTree>
    <p:extLst>
      <p:ext uri="{BB962C8B-B14F-4D97-AF65-F5344CB8AC3E}">
        <p14:creationId xmlns:p14="http://schemas.microsoft.com/office/powerpoint/2010/main" val="23422979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3265179" y="228600"/>
            <a:ext cx="5661645" cy="1371600"/>
          </a:xfrm>
        </p:spPr>
        <p:txBody>
          <a:bodyPr/>
          <a:lstStyle/>
          <a:p>
            <a:pPr algn="ctr">
              <a:spcAft>
                <a:spcPts val="600"/>
              </a:spcAft>
            </a:pPr>
            <a:r>
              <a:rPr lang="en-US" sz="3200" dirty="0">
                <a:effectLst>
                  <a:outerShdw blurRad="38100" dist="38100" dir="2700000" algn="tl">
                    <a:srgbClr val="000000">
                      <a:alpha val="43137"/>
                    </a:srgbClr>
                  </a:outerShdw>
                </a:effectLst>
              </a:rPr>
              <a:t>Dr. Alan W. Gomes</a:t>
            </a:r>
            <a:br>
              <a:rPr lang="en-US" sz="2400" dirty="0">
                <a:effectLst>
                  <a:outerShdw blurRad="38100" dist="38100" dir="2700000" algn="tl">
                    <a:srgbClr val="000000">
                      <a:alpha val="43137"/>
                    </a:srgbClr>
                  </a:outerShdw>
                </a:effectLst>
              </a:rPr>
            </a:br>
            <a:r>
              <a:rPr lang="en-US" sz="1800" dirty="0">
                <a:solidFill>
                  <a:schemeClr val="tx1"/>
                </a:solidFill>
                <a:effectLst>
                  <a:outerShdw blurRad="38100" dist="38100" dir="2700000" algn="tl">
                    <a:srgbClr val="000000">
                      <a:alpha val="43137"/>
                    </a:srgbClr>
                  </a:outerShdw>
                </a:effectLst>
              </a:rPr>
              <a:t>(Summer 1991). “Evangelicals and the Annihilation of Hell” (Part 2). In the Christian Research Journal. Page 11.</a:t>
            </a:r>
            <a:endParaRPr lang="en-US" altLang="en-US" sz="2400" dirty="0">
              <a:solidFill>
                <a:schemeClr val="tx1"/>
              </a:solidFill>
              <a:effectLst>
                <a:outerShdw blurRad="38100" dist="38100" dir="2700000" algn="tl">
                  <a:srgbClr val="000000">
                    <a:alpha val="43137"/>
                  </a:srgbClr>
                </a:outerShdw>
              </a:effectLst>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sp>
        <p:nvSpPr>
          <p:cNvPr id="9" name="Rectangle 3">
            <a:extLst>
              <a:ext uri="{FF2B5EF4-FFF2-40B4-BE49-F238E27FC236}">
                <a16:creationId xmlns:a16="http://schemas.microsoft.com/office/drawing/2014/main" id="{2DAA03D9-B5D6-4D27-AA1D-09659CAB7020}"/>
              </a:ext>
            </a:extLst>
          </p:cNvPr>
          <p:cNvSpPr txBox="1">
            <a:spLocks noChangeArrowheads="1"/>
          </p:cNvSpPr>
          <p:nvPr/>
        </p:nvSpPr>
        <p:spPr bwMode="auto">
          <a:xfrm>
            <a:off x="609600" y="1841760"/>
            <a:ext cx="10972800" cy="32860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punishment [such as torment] that is not felt is not a punishment. It is an odd use of language to speak of an insensate state (i.e., unfeeling), an inanimate object receiving punishment. To say, ‘I punished my car for not starting by slowly plucking out it’s spark plug wires, one by one,’ would invoke laughter, not serious consideration.”</a:t>
            </a:r>
            <a:endPar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26" name="Picture 2" descr="Medium 360416804 52476511 alancrop7878 200x200 compressed">
            <a:extLst>
              <a:ext uri="{FF2B5EF4-FFF2-40B4-BE49-F238E27FC236}">
                <a16:creationId xmlns:a16="http://schemas.microsoft.com/office/drawing/2014/main" id="{EA4B1E75-F665-458D-BCED-8C2BB0844A19}"/>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09600" y="123160"/>
            <a:ext cx="1097280"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42241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EDF9F-374C-15F1-8499-81029E42D274}"/>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BB7E0C85-5450-8A77-FC4C-2B5953F75F6D}"/>
              </a:ext>
            </a:extLst>
          </p:cNvPr>
          <p:cNvGraphicFramePr>
            <a:graphicFrameLocks noGrp="1"/>
          </p:cNvGraphicFramePr>
          <p:nvPr>
            <p:extLst>
              <p:ext uri="{D42A27DB-BD31-4B8C-83A1-F6EECF244321}">
                <p14:modId xmlns:p14="http://schemas.microsoft.com/office/powerpoint/2010/main" val="3938953171"/>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502642">
                  <a:extLst>
                    <a:ext uri="{9D8B030D-6E8A-4147-A177-3AD203B41FA5}">
                      <a16:colId xmlns:a16="http://schemas.microsoft.com/office/drawing/2014/main" val="106515012"/>
                    </a:ext>
                  </a:extLst>
                </a:gridCol>
                <a:gridCol w="2839928">
                  <a:extLst>
                    <a:ext uri="{9D8B030D-6E8A-4147-A177-3AD203B41FA5}">
                      <a16:colId xmlns:a16="http://schemas.microsoft.com/office/drawing/2014/main" val="2435450396"/>
                    </a:ext>
                  </a:extLst>
                </a:gridCol>
              </a:tblGrid>
              <a:tr h="4251960">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Dan. 12:2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25:46</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Mark 9:47-48</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8:12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Luke 16:19-31</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a:t>
                      </a: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Thess</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1:9</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1" i="0" u="sng" strike="noStrike" kern="0" cap="none" spc="0" normalizeH="0" baseline="0" noProof="0" dirty="0" err="1">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itchFamily="34" charset="0"/>
                        </a:rPr>
                        <a:t>Heb</a:t>
                      </a:r>
                      <a:r>
                        <a:rPr kumimoji="0" lang="en-US" sz="32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itchFamily="34" charset="0"/>
                        </a:rPr>
                        <a:t>. 6:2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14:11</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20:10</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19:20</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a:extLst>
              <a:ext uri="{FF2B5EF4-FFF2-40B4-BE49-F238E27FC236}">
                <a16:creationId xmlns:a16="http://schemas.microsoft.com/office/drawing/2014/main" id="{485D20CC-7EA9-BE17-30DB-1C3FD284F199}"/>
              </a:ext>
            </a:extLst>
          </p:cNvPr>
          <p:cNvSpPr>
            <a:spLocks noGrp="1"/>
          </p:cNvSpPr>
          <p:nvPr>
            <p:ph type="title"/>
          </p:nvPr>
        </p:nvSpPr>
        <p:spPr>
          <a:xfrm>
            <a:off x="3405923" y="228600"/>
            <a:ext cx="5380155" cy="914400"/>
          </a:xfrm>
        </p:spPr>
        <p:txBody>
          <a:bodyPr/>
          <a:lstStyle/>
          <a:p>
            <a:pPr algn="ctr"/>
            <a:r>
              <a:rPr lang="en-US" sz="3600" dirty="0">
                <a:effectLst>
                  <a:outerShdw blurRad="38100" dist="38100" dir="2700000" algn="tl">
                    <a:srgbClr val="000000">
                      <a:alpha val="43137"/>
                    </a:srgbClr>
                  </a:outerShdw>
                </a:effectLst>
              </a:rPr>
              <a:t>II. </a:t>
            </a:r>
            <a:r>
              <a:rPr lang="en-US" sz="3600" dirty="0" err="1">
                <a:effectLst>
                  <a:outerShdw blurRad="38100" dist="38100" dir="2700000" algn="tl">
                    <a:srgbClr val="000000">
                      <a:alpha val="43137"/>
                    </a:srgbClr>
                  </a:outerShdw>
                </a:effectLst>
              </a:rPr>
              <a:t>Anti-Annihilationist</a:t>
            </a:r>
            <a:r>
              <a:rPr lang="en-US" sz="3600" dirty="0">
                <a:effectLst>
                  <a:outerShdw blurRad="38100" dist="38100" dir="2700000" algn="tl">
                    <a:srgbClr val="000000">
                      <a:alpha val="43137"/>
                    </a:srgbClr>
                  </a:outerShdw>
                </a:effectLst>
              </a:rPr>
              <a:t> 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 name="Picture 2">
            <a:extLst>
              <a:ext uri="{FF2B5EF4-FFF2-40B4-BE49-F238E27FC236}">
                <a16:creationId xmlns:a16="http://schemas.microsoft.com/office/drawing/2014/main" id="{6EE97000-6B3B-8923-A92F-49EEB12632C2}"/>
              </a:ext>
            </a:extLst>
          </p:cNvPr>
          <p:cNvPicPr>
            <a:picLocks noChangeAspect="1"/>
          </p:cNvPicPr>
          <p:nvPr/>
        </p:nvPicPr>
        <p:blipFill>
          <a:blip r:embed="rId2"/>
          <a:stretch>
            <a:fillRect/>
          </a:stretch>
        </p:blipFill>
        <p:spPr>
          <a:xfrm>
            <a:off x="4690750" y="2285901"/>
            <a:ext cx="2810500" cy="2286198"/>
          </a:xfrm>
          <a:prstGeom prst="rect">
            <a:avLst/>
          </a:prstGeom>
        </p:spPr>
      </p:pic>
    </p:spTree>
    <p:extLst>
      <p:ext uri="{BB962C8B-B14F-4D97-AF65-F5344CB8AC3E}">
        <p14:creationId xmlns:p14="http://schemas.microsoft.com/office/powerpoint/2010/main" val="77810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3E312-8F2D-FF2C-EC15-629CD41FE32F}"/>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3107FDFC-C191-D2D8-720F-14E827C8F721}"/>
              </a:ext>
            </a:extLst>
          </p:cNvPr>
          <p:cNvGraphicFramePr>
            <a:graphicFrameLocks noGrp="1"/>
          </p:cNvGraphicFramePr>
          <p:nvPr>
            <p:extLst>
              <p:ext uri="{D42A27DB-BD31-4B8C-83A1-F6EECF244321}">
                <p14:modId xmlns:p14="http://schemas.microsoft.com/office/powerpoint/2010/main" val="3537925967"/>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502642">
                  <a:extLst>
                    <a:ext uri="{9D8B030D-6E8A-4147-A177-3AD203B41FA5}">
                      <a16:colId xmlns:a16="http://schemas.microsoft.com/office/drawing/2014/main" val="106515012"/>
                    </a:ext>
                  </a:extLst>
                </a:gridCol>
                <a:gridCol w="2839928">
                  <a:extLst>
                    <a:ext uri="{9D8B030D-6E8A-4147-A177-3AD203B41FA5}">
                      <a16:colId xmlns:a16="http://schemas.microsoft.com/office/drawing/2014/main" val="2435450396"/>
                    </a:ext>
                  </a:extLst>
                </a:gridCol>
              </a:tblGrid>
              <a:tr h="4251960">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Dan. 12:2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25:46</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Mark 9:47-48</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8:12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Luke 16:19-31</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a:t>
                      </a: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Thess</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1:9</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Heb</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6:2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itchFamily="34" charset="0"/>
                        </a:rPr>
                        <a:t>Rev. 14:11</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20:10</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19:20</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a:extLst>
              <a:ext uri="{FF2B5EF4-FFF2-40B4-BE49-F238E27FC236}">
                <a16:creationId xmlns:a16="http://schemas.microsoft.com/office/drawing/2014/main" id="{E77D79F4-46BB-BE26-04F4-DE4CC6ECC904}"/>
              </a:ext>
            </a:extLst>
          </p:cNvPr>
          <p:cNvSpPr>
            <a:spLocks noGrp="1"/>
          </p:cNvSpPr>
          <p:nvPr>
            <p:ph type="title"/>
          </p:nvPr>
        </p:nvSpPr>
        <p:spPr>
          <a:xfrm>
            <a:off x="3405923" y="228600"/>
            <a:ext cx="5380155" cy="914400"/>
          </a:xfrm>
        </p:spPr>
        <p:txBody>
          <a:bodyPr/>
          <a:lstStyle/>
          <a:p>
            <a:pPr algn="ctr"/>
            <a:r>
              <a:rPr lang="en-US" sz="3600" dirty="0">
                <a:effectLst>
                  <a:outerShdw blurRad="38100" dist="38100" dir="2700000" algn="tl">
                    <a:srgbClr val="000000">
                      <a:alpha val="43137"/>
                    </a:srgbClr>
                  </a:outerShdw>
                </a:effectLst>
              </a:rPr>
              <a:t>II. </a:t>
            </a:r>
            <a:r>
              <a:rPr lang="en-US" sz="3600" dirty="0" err="1">
                <a:effectLst>
                  <a:outerShdw blurRad="38100" dist="38100" dir="2700000" algn="tl">
                    <a:srgbClr val="000000">
                      <a:alpha val="43137"/>
                    </a:srgbClr>
                  </a:outerShdw>
                </a:effectLst>
              </a:rPr>
              <a:t>Anti-Annihilationist</a:t>
            </a:r>
            <a:r>
              <a:rPr lang="en-US" sz="3600" dirty="0">
                <a:effectLst>
                  <a:outerShdw blurRad="38100" dist="38100" dir="2700000" algn="tl">
                    <a:srgbClr val="000000">
                      <a:alpha val="43137"/>
                    </a:srgbClr>
                  </a:outerShdw>
                </a:effectLst>
              </a:rPr>
              <a:t> 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 name="Picture 2">
            <a:extLst>
              <a:ext uri="{FF2B5EF4-FFF2-40B4-BE49-F238E27FC236}">
                <a16:creationId xmlns:a16="http://schemas.microsoft.com/office/drawing/2014/main" id="{DC80183C-C434-0BEB-ACD8-C98B399D4AAA}"/>
              </a:ext>
            </a:extLst>
          </p:cNvPr>
          <p:cNvPicPr>
            <a:picLocks noChangeAspect="1"/>
          </p:cNvPicPr>
          <p:nvPr/>
        </p:nvPicPr>
        <p:blipFill>
          <a:blip r:embed="rId2"/>
          <a:stretch>
            <a:fillRect/>
          </a:stretch>
        </p:blipFill>
        <p:spPr>
          <a:xfrm>
            <a:off x="4690750" y="2285901"/>
            <a:ext cx="2810500" cy="2286198"/>
          </a:xfrm>
          <a:prstGeom prst="rect">
            <a:avLst/>
          </a:prstGeom>
        </p:spPr>
      </p:pic>
    </p:spTree>
    <p:extLst>
      <p:ext uri="{BB962C8B-B14F-4D97-AF65-F5344CB8AC3E}">
        <p14:creationId xmlns:p14="http://schemas.microsoft.com/office/powerpoint/2010/main" val="2276604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E6769-33A5-BF5A-BE35-0B267E86AC4B}"/>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68668771-D526-049B-5390-752256BD6E13}"/>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426D14AA-572E-CFC4-4465-45CD4E8B3182}"/>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20DE5EE4-9CF5-1D2F-731D-2C01A5374F3B}"/>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3389016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F29ED-2B29-7C78-132E-4E9FF1F36F9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D61A847-94F7-E909-0379-92EB378FFB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1F427791-B44C-30AA-9F89-F63D880A1896}"/>
              </a:ext>
            </a:extLst>
          </p:cNvPr>
          <p:cNvSpPr txBox="1"/>
          <p:nvPr/>
        </p:nvSpPr>
        <p:spPr>
          <a:xfrm>
            <a:off x="609600" y="0"/>
            <a:ext cx="10972800" cy="3039294"/>
          </a:xfrm>
          <a:prstGeom prst="rect">
            <a:avLst/>
          </a:prstGeom>
          <a:noFill/>
        </p:spPr>
        <p:txBody>
          <a:bodyPr wrap="square">
            <a:spAutoFit/>
          </a:bodyPr>
          <a:lstStyle/>
          <a:p>
            <a:pPr algn="ctr" defTabSz="685800">
              <a:spcAft>
                <a:spcPts val="900"/>
              </a:spcAft>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Revelation 14:11</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smoke of their torment goes up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they have no rest day and night, those who worship the beast and his image, and whoever receives the mark of his name.”</a:t>
            </a:r>
          </a:p>
        </p:txBody>
      </p:sp>
      <p:pic>
        <p:nvPicPr>
          <p:cNvPr id="3" name="Picture 2">
            <a:extLst>
              <a:ext uri="{FF2B5EF4-FFF2-40B4-BE49-F238E27FC236}">
                <a16:creationId xmlns:a16="http://schemas.microsoft.com/office/drawing/2014/main" id="{DA8957A1-3D85-6884-C132-FFFA4E2DDB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0963" y="2971800"/>
            <a:ext cx="2750074" cy="1828800"/>
          </a:xfrm>
          <a:prstGeom prst="rect">
            <a:avLst/>
          </a:prstGeom>
          <a:ln>
            <a:solidFill>
              <a:schemeClr val="tx1"/>
            </a:solidFill>
          </a:ln>
        </p:spPr>
      </p:pic>
    </p:spTree>
    <p:extLst>
      <p:ext uri="{BB962C8B-B14F-4D97-AF65-F5344CB8AC3E}">
        <p14:creationId xmlns:p14="http://schemas.microsoft.com/office/powerpoint/2010/main" val="4149807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609600" y="1600200"/>
            <a:ext cx="10972800" cy="1905000"/>
          </a:xfrm>
        </p:spPr>
        <p:txBody>
          <a:bodyPr/>
          <a:lstStyle/>
          <a:p>
            <a:pPr marL="0" indent="0" algn="just">
              <a:buNone/>
            </a:pPr>
            <a:r>
              <a:rPr lang="en-US" sz="3000" dirty="0">
                <a:effectLst/>
              </a:rPr>
              <a:t>“</a:t>
            </a:r>
            <a:r>
              <a:rPr lang="en-US" sz="3000" b="0" i="0" u="none" strike="noStrike" dirty="0">
                <a:effectLst/>
              </a:rPr>
              <a:t>The…argument against </a:t>
            </a:r>
            <a:r>
              <a:rPr lang="en-US" sz="3000" b="0" i="0" u="none" strike="noStrike" dirty="0" err="1">
                <a:effectLst/>
              </a:rPr>
              <a:t>annihilationism</a:t>
            </a:r>
            <a:r>
              <a:rPr lang="en-US" sz="3000" b="0" i="0" u="none" strike="noStrike" dirty="0">
                <a:effectLst/>
              </a:rPr>
              <a:t> is also based on the expression ‘for ever and ever.’ This expression is used a total of thirteen times in the Book of Revelation. Nine of those thirteen times, it is used of God, and they all agree that when it is used of God, it emphasizes eternality and immortality. Once it is used of the saints in Heaven, and they certainly believe that in the case of the saints in Heaven, these are the eternal, immortal beings. Then it is used once of Satan in the Lake of Fire and twice of the unbeliever in the Lake of Fire.</a:t>
            </a:r>
            <a:r>
              <a:rPr lang="en-US" sz="3000" dirty="0">
                <a:effectLst/>
              </a:rPr>
              <a:t>”</a:t>
            </a:r>
            <a:endParaRPr lang="en-US" sz="3000" b="0" i="0" u="none" strike="noStrike" dirty="0">
              <a:effectLst/>
            </a:endParaRP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Footsteps of the Messiah, </a:t>
            </a:r>
            <a:r>
              <a:rPr lang="en-US" altLang="en-US" sz="1800" dirty="0">
                <a:effectLst>
                  <a:outerShdw blurRad="38100" dist="38100" dir="2700000" algn="tl">
                    <a:srgbClr val="000000"/>
                  </a:outerShdw>
                </a:effectLst>
                <a:latin typeface="Calibri" panose="020F0502020204030204" pitchFamily="34" charset="0"/>
                <a:cs typeface="+mn-cs"/>
              </a:rPr>
              <a:t>717-18</a:t>
            </a:r>
          </a:p>
        </p:txBody>
      </p:sp>
      <p:pic>
        <p:nvPicPr>
          <p:cNvPr id="5" name="Picture 4">
            <a:extLst>
              <a:ext uri="{FF2B5EF4-FFF2-40B4-BE49-F238E27FC236}">
                <a16:creationId xmlns:a16="http://schemas.microsoft.com/office/drawing/2014/main" id="{B955FC7E-014D-CB4A-0AD0-06FB41C5E0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D8EB9AD-3960-CAB7-E556-B7BD445277B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041682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609600" y="1600200"/>
            <a:ext cx="10972800" cy="1905000"/>
          </a:xfrm>
        </p:spPr>
        <p:txBody>
          <a:bodyPr/>
          <a:lstStyle/>
          <a:p>
            <a:pPr marL="0" indent="0" algn="just">
              <a:buNone/>
            </a:pPr>
            <a:r>
              <a:rPr lang="en-US" sz="3000" dirty="0">
                <a:effectLst/>
              </a:rPr>
              <a:t>“</a:t>
            </a:r>
            <a:r>
              <a:rPr lang="en-US" sz="3000" b="0" i="0" u="none" strike="noStrike" dirty="0">
                <a:effectLst/>
              </a:rPr>
              <a:t>But in these last three cases, they want to make it only temporary. If ten times they agree that it means ‘eternal,’ they cannot then turn around and make these last three times mean something temporary. If it is true that it teaches the immortality of God and the saints in Heaven, it must also teach the immortality of Satan and the unbelievers in the Lake of Fire. Again, we must deduce our theology from the Scriptures, not interpret Scriptures by our preconceived theology or our emotional preferences.</a:t>
            </a:r>
            <a:r>
              <a:rPr lang="en-US" sz="3000" dirty="0">
                <a:effectLst/>
              </a:rPr>
              <a:t>”</a:t>
            </a:r>
            <a:endParaRPr lang="en-US" sz="3000" b="0" i="0" u="none" strike="noStrike" dirty="0">
              <a:effectLst/>
            </a:endParaRP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Footsteps of the Messiah, </a:t>
            </a:r>
            <a:r>
              <a:rPr lang="en-US" altLang="en-US" sz="1800" dirty="0">
                <a:effectLst>
                  <a:outerShdw blurRad="38100" dist="38100" dir="2700000" algn="tl">
                    <a:srgbClr val="000000"/>
                  </a:outerShdw>
                </a:effectLst>
                <a:latin typeface="Calibri" panose="020F0502020204030204" pitchFamily="34" charset="0"/>
                <a:cs typeface="+mn-cs"/>
              </a:rPr>
              <a:t>717-18</a:t>
            </a:r>
          </a:p>
        </p:txBody>
      </p:sp>
      <p:pic>
        <p:nvPicPr>
          <p:cNvPr id="5" name="Picture 4">
            <a:extLst>
              <a:ext uri="{FF2B5EF4-FFF2-40B4-BE49-F238E27FC236}">
                <a16:creationId xmlns:a16="http://schemas.microsoft.com/office/drawing/2014/main" id="{B955FC7E-014D-CB4A-0AD0-06FB41C5E0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D8EB9AD-3960-CAB7-E556-B7BD445277B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590102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39D1B-FE90-A92A-647F-A93B72C20261}"/>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B15BDDC7-1661-F3BE-ACA4-A3D092696FDB}"/>
              </a:ext>
            </a:extLst>
          </p:cNvPr>
          <p:cNvGraphicFramePr>
            <a:graphicFrameLocks noGrp="1"/>
          </p:cNvGraphicFramePr>
          <p:nvPr>
            <p:extLst>
              <p:ext uri="{D42A27DB-BD31-4B8C-83A1-F6EECF244321}">
                <p14:modId xmlns:p14="http://schemas.microsoft.com/office/powerpoint/2010/main" val="3912055291"/>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502642">
                  <a:extLst>
                    <a:ext uri="{9D8B030D-6E8A-4147-A177-3AD203B41FA5}">
                      <a16:colId xmlns:a16="http://schemas.microsoft.com/office/drawing/2014/main" val="106515012"/>
                    </a:ext>
                  </a:extLst>
                </a:gridCol>
                <a:gridCol w="2839928">
                  <a:extLst>
                    <a:ext uri="{9D8B030D-6E8A-4147-A177-3AD203B41FA5}">
                      <a16:colId xmlns:a16="http://schemas.microsoft.com/office/drawing/2014/main" val="2435450396"/>
                    </a:ext>
                  </a:extLst>
                </a:gridCol>
              </a:tblGrid>
              <a:tr h="4251960">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Dan. 12:2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25:46</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Mark 9:47-48</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8:12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Luke 16:19-31</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a:t>
                      </a: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Thess</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1:9</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Heb</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6:2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14:11</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itchFamily="34" charset="0"/>
                        </a:rPr>
                        <a:t>Rev. 20:10</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19:20</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a:extLst>
              <a:ext uri="{FF2B5EF4-FFF2-40B4-BE49-F238E27FC236}">
                <a16:creationId xmlns:a16="http://schemas.microsoft.com/office/drawing/2014/main" id="{3FA6A37D-2047-8A7C-2ABB-5E033A66CE59}"/>
              </a:ext>
            </a:extLst>
          </p:cNvPr>
          <p:cNvSpPr>
            <a:spLocks noGrp="1"/>
          </p:cNvSpPr>
          <p:nvPr>
            <p:ph type="title"/>
          </p:nvPr>
        </p:nvSpPr>
        <p:spPr>
          <a:xfrm>
            <a:off x="3405923" y="228600"/>
            <a:ext cx="5380155" cy="914400"/>
          </a:xfrm>
        </p:spPr>
        <p:txBody>
          <a:bodyPr/>
          <a:lstStyle/>
          <a:p>
            <a:pPr algn="ctr"/>
            <a:r>
              <a:rPr lang="en-US" sz="3600" dirty="0">
                <a:effectLst>
                  <a:outerShdw blurRad="38100" dist="38100" dir="2700000" algn="tl">
                    <a:srgbClr val="000000">
                      <a:alpha val="43137"/>
                    </a:srgbClr>
                  </a:outerShdw>
                </a:effectLst>
              </a:rPr>
              <a:t>II. </a:t>
            </a:r>
            <a:r>
              <a:rPr lang="en-US" sz="3600" dirty="0" err="1">
                <a:effectLst>
                  <a:outerShdw blurRad="38100" dist="38100" dir="2700000" algn="tl">
                    <a:srgbClr val="000000">
                      <a:alpha val="43137"/>
                    </a:srgbClr>
                  </a:outerShdw>
                </a:effectLst>
              </a:rPr>
              <a:t>Anti-Annihilationist</a:t>
            </a:r>
            <a:r>
              <a:rPr lang="en-US" sz="3600" dirty="0">
                <a:effectLst>
                  <a:outerShdw blurRad="38100" dist="38100" dir="2700000" algn="tl">
                    <a:srgbClr val="000000">
                      <a:alpha val="43137"/>
                    </a:srgbClr>
                  </a:outerShdw>
                </a:effectLst>
              </a:rPr>
              <a:t> 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 name="Picture 2">
            <a:extLst>
              <a:ext uri="{FF2B5EF4-FFF2-40B4-BE49-F238E27FC236}">
                <a16:creationId xmlns:a16="http://schemas.microsoft.com/office/drawing/2014/main" id="{235D5F7E-D862-B74A-52B5-B20CC40477DE}"/>
              </a:ext>
            </a:extLst>
          </p:cNvPr>
          <p:cNvPicPr>
            <a:picLocks noChangeAspect="1"/>
          </p:cNvPicPr>
          <p:nvPr/>
        </p:nvPicPr>
        <p:blipFill>
          <a:blip r:embed="rId2"/>
          <a:stretch>
            <a:fillRect/>
          </a:stretch>
        </p:blipFill>
        <p:spPr>
          <a:xfrm>
            <a:off x="4690750" y="2285901"/>
            <a:ext cx="2810500" cy="2286198"/>
          </a:xfrm>
          <a:prstGeom prst="rect">
            <a:avLst/>
          </a:prstGeom>
        </p:spPr>
      </p:pic>
    </p:spTree>
    <p:extLst>
      <p:ext uri="{BB962C8B-B14F-4D97-AF65-F5344CB8AC3E}">
        <p14:creationId xmlns:p14="http://schemas.microsoft.com/office/powerpoint/2010/main" val="2795514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DD9BE-0C97-6EE4-7C51-2C4FE3BCE28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3D93366-AB10-7118-1B19-15FF7BB7C0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B0F90F7-AA26-BCA7-8E6B-2E4E62DFC09F}"/>
              </a:ext>
            </a:extLst>
          </p:cNvPr>
          <p:cNvSpPr txBox="1"/>
          <p:nvPr/>
        </p:nvSpPr>
        <p:spPr>
          <a:xfrm>
            <a:off x="609600" y="0"/>
            <a:ext cx="10972800" cy="3039294"/>
          </a:xfrm>
          <a:prstGeom prst="rect">
            <a:avLst/>
          </a:prstGeom>
          <a:noFill/>
        </p:spPr>
        <p:txBody>
          <a:bodyPr wrap="square">
            <a:spAutoFit/>
          </a:bodyPr>
          <a:lstStyle/>
          <a:p>
            <a:pPr algn="ctr" defTabSz="685800">
              <a:spcAft>
                <a:spcPts val="900"/>
              </a:spcAft>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Revelation 20:10</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devil who deceived them was thrown into the lake of fire and brimstone, where the beast and the false prophet are also; and they will be tormented day and night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6C648321-EBA2-3521-4591-792ECCC9E0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0963" y="3048000"/>
            <a:ext cx="2750074" cy="1828800"/>
          </a:xfrm>
          <a:prstGeom prst="rect">
            <a:avLst/>
          </a:prstGeom>
          <a:ln>
            <a:solidFill>
              <a:schemeClr val="tx1"/>
            </a:solidFill>
          </a:ln>
        </p:spPr>
      </p:pic>
    </p:spTree>
    <p:extLst>
      <p:ext uri="{BB962C8B-B14F-4D97-AF65-F5344CB8AC3E}">
        <p14:creationId xmlns:p14="http://schemas.microsoft.com/office/powerpoint/2010/main" val="22110506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E293B-B8C5-12A6-EAD1-8138F26D0330}"/>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F0AE62A1-70E6-52AE-7272-7EEB02525BE8}"/>
              </a:ext>
            </a:extLst>
          </p:cNvPr>
          <p:cNvGraphicFramePr>
            <a:graphicFrameLocks noGrp="1"/>
          </p:cNvGraphicFramePr>
          <p:nvPr>
            <p:extLst>
              <p:ext uri="{D42A27DB-BD31-4B8C-83A1-F6EECF244321}">
                <p14:modId xmlns:p14="http://schemas.microsoft.com/office/powerpoint/2010/main" val="823947465"/>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502642">
                  <a:extLst>
                    <a:ext uri="{9D8B030D-6E8A-4147-A177-3AD203B41FA5}">
                      <a16:colId xmlns:a16="http://schemas.microsoft.com/office/drawing/2014/main" val="106515012"/>
                    </a:ext>
                  </a:extLst>
                </a:gridCol>
                <a:gridCol w="2839928">
                  <a:extLst>
                    <a:ext uri="{9D8B030D-6E8A-4147-A177-3AD203B41FA5}">
                      <a16:colId xmlns:a16="http://schemas.microsoft.com/office/drawing/2014/main" val="2435450396"/>
                    </a:ext>
                  </a:extLst>
                </a:gridCol>
              </a:tblGrid>
              <a:tr h="4251960">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Dan. 12:2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25:46</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Mark 9:47-48</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8:12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Luke 16:19-31</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a:t>
                      </a: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Thess</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1:9</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Heb</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6:2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14:11</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20:10</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alphaLcPeriod" startAt="6"/>
                        <a:tabLst/>
                        <a:defRPr/>
                      </a:pPr>
                      <a:r>
                        <a:rPr kumimoji="0" lang="en-US" sz="32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itchFamily="34" charset="0"/>
                        </a:rPr>
                        <a:t>Rev. 19:20</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a:extLst>
              <a:ext uri="{FF2B5EF4-FFF2-40B4-BE49-F238E27FC236}">
                <a16:creationId xmlns:a16="http://schemas.microsoft.com/office/drawing/2014/main" id="{54372463-CA65-5B9A-9BA8-9EAF78BCE228}"/>
              </a:ext>
            </a:extLst>
          </p:cNvPr>
          <p:cNvSpPr>
            <a:spLocks noGrp="1"/>
          </p:cNvSpPr>
          <p:nvPr>
            <p:ph type="title"/>
          </p:nvPr>
        </p:nvSpPr>
        <p:spPr>
          <a:xfrm>
            <a:off x="3405923" y="228600"/>
            <a:ext cx="5380155" cy="914400"/>
          </a:xfrm>
        </p:spPr>
        <p:txBody>
          <a:bodyPr/>
          <a:lstStyle/>
          <a:p>
            <a:pPr algn="ctr"/>
            <a:r>
              <a:rPr lang="en-US" sz="3600" dirty="0">
                <a:effectLst>
                  <a:outerShdw blurRad="38100" dist="38100" dir="2700000" algn="tl">
                    <a:srgbClr val="000000">
                      <a:alpha val="43137"/>
                    </a:srgbClr>
                  </a:outerShdw>
                </a:effectLst>
              </a:rPr>
              <a:t>II. </a:t>
            </a:r>
            <a:r>
              <a:rPr lang="en-US" sz="3600">
                <a:effectLst>
                  <a:outerShdw blurRad="38100" dist="38100" dir="2700000" algn="tl">
                    <a:srgbClr val="000000">
                      <a:alpha val="43137"/>
                    </a:srgbClr>
                  </a:outerShdw>
                </a:effectLst>
              </a:rPr>
              <a:t>Anti-Annihilationist</a:t>
            </a:r>
            <a:r>
              <a:rPr lang="en-US" sz="3600" dirty="0">
                <a:effectLst>
                  <a:outerShdw blurRad="38100" dist="38100" dir="2700000" algn="tl">
                    <a:srgbClr val="000000">
                      <a:alpha val="43137"/>
                    </a:srgbClr>
                  </a:outerShdw>
                </a:effectLst>
              </a:rPr>
              <a:t> 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 name="Picture 2">
            <a:extLst>
              <a:ext uri="{FF2B5EF4-FFF2-40B4-BE49-F238E27FC236}">
                <a16:creationId xmlns:a16="http://schemas.microsoft.com/office/drawing/2014/main" id="{632CB771-E80F-DF05-A08F-4BE80273419C}"/>
              </a:ext>
            </a:extLst>
          </p:cNvPr>
          <p:cNvPicPr>
            <a:picLocks noChangeAspect="1"/>
          </p:cNvPicPr>
          <p:nvPr/>
        </p:nvPicPr>
        <p:blipFill>
          <a:blip r:embed="rId2"/>
          <a:stretch>
            <a:fillRect/>
          </a:stretch>
        </p:blipFill>
        <p:spPr>
          <a:xfrm>
            <a:off x="4690750" y="2285901"/>
            <a:ext cx="2810500" cy="2286198"/>
          </a:xfrm>
          <a:prstGeom prst="rect">
            <a:avLst/>
          </a:prstGeom>
        </p:spPr>
      </p:pic>
    </p:spTree>
    <p:extLst>
      <p:ext uri="{BB962C8B-B14F-4D97-AF65-F5344CB8AC3E}">
        <p14:creationId xmlns:p14="http://schemas.microsoft.com/office/powerpoint/2010/main" val="2169986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FFB9A-DDAA-244B-B51D-5558ACD40BD8}"/>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EC81BF2A-AC08-F055-797D-EAD44AE772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0" name="Rectangle 3">
            <a:extLst>
              <a:ext uri="{FF2B5EF4-FFF2-40B4-BE49-F238E27FC236}">
                <a16:creationId xmlns:a16="http://schemas.microsoft.com/office/drawing/2014/main" id="{0575D0EE-22B0-478E-94A5-648C17BD2B96}"/>
              </a:ext>
            </a:extLst>
          </p:cNvPr>
          <p:cNvSpPr>
            <a:spLocks noChangeArrowheads="1"/>
          </p:cNvSpPr>
          <p:nvPr/>
        </p:nvSpPr>
        <p:spPr bwMode="auto">
          <a:xfrm>
            <a:off x="609600" y="0"/>
            <a:ext cx="109728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spcBef>
                <a:spcPts val="0"/>
              </a:spcBef>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13:16-18</a:t>
            </a:r>
          </a:p>
          <a:p>
            <a:pPr algn="just">
              <a:spcBef>
                <a:spcPts val="0"/>
              </a:spcBef>
              <a:spcAft>
                <a:spcPts val="1000"/>
              </a:spcAft>
            </a:pPr>
            <a:r>
              <a:rPr lang="en-US" sz="3300" baseline="30000" dirty="0">
                <a:effectLst>
                  <a:outerShdw blurRad="38100" dist="38100" dir="2700000" algn="tl">
                    <a:srgbClr val="000000">
                      <a:alpha val="43137"/>
                    </a:srgbClr>
                  </a:outerShdw>
                </a:effectLst>
                <a:latin typeface="Calibri" panose="020F0502020204030204" pitchFamily="34" charset="0"/>
              </a:rPr>
              <a:t>16</a:t>
            </a:r>
            <a:r>
              <a:rPr lang="en-US" sz="3300" dirty="0">
                <a:effectLst>
                  <a:outerShdw blurRad="38100" dist="38100" dir="2700000" algn="tl">
                    <a:srgbClr val="000000">
                      <a:alpha val="43137"/>
                    </a:srgbClr>
                  </a:outerShdw>
                </a:effectLst>
                <a:latin typeface="Calibri" panose="020F0502020204030204" pitchFamily="34" charset="0"/>
              </a:rPr>
              <a:t> “And he causes all, the small and the great, and the rich and the poor, and the free men and the slaves, to be given a mark on their right hand or on their forehead, </a:t>
            </a:r>
            <a:r>
              <a:rPr lang="en-US" sz="3300" baseline="30000" dirty="0">
                <a:effectLst>
                  <a:outerShdw blurRad="38100" dist="38100" dir="2700000" algn="tl">
                    <a:srgbClr val="000000">
                      <a:alpha val="43137"/>
                    </a:srgbClr>
                  </a:outerShdw>
                </a:effectLst>
                <a:latin typeface="Calibri" panose="020F0502020204030204" pitchFamily="34" charset="0"/>
              </a:rPr>
              <a:t>17</a:t>
            </a:r>
            <a:r>
              <a:rPr lang="en-US" sz="3300" dirty="0">
                <a:effectLst>
                  <a:outerShdw blurRad="38100" dist="38100" dir="2700000" algn="tl">
                    <a:srgbClr val="000000">
                      <a:alpha val="43137"/>
                    </a:srgbClr>
                  </a:outerShdw>
                </a:effectLst>
                <a:latin typeface="Calibri" panose="020F0502020204030204" pitchFamily="34" charset="0"/>
              </a:rPr>
              <a:t> and </a:t>
            </a:r>
            <a:r>
              <a:rPr lang="en-US" sz="3300" i="1" dirty="0">
                <a:effectLst>
                  <a:outerShdw blurRad="38100" dist="38100" dir="2700000" algn="tl">
                    <a:srgbClr val="000000">
                      <a:alpha val="43137"/>
                    </a:srgbClr>
                  </a:outerShdw>
                </a:effectLst>
                <a:latin typeface="Calibri" panose="020F0502020204030204" pitchFamily="34" charset="0"/>
              </a:rPr>
              <a:t>he provides</a:t>
            </a:r>
            <a:r>
              <a:rPr lang="en-US" sz="3300" dirty="0">
                <a:effectLst>
                  <a:outerShdw blurRad="38100" dist="38100" dir="2700000" algn="tl">
                    <a:srgbClr val="000000">
                      <a:alpha val="43137"/>
                    </a:srgbClr>
                  </a:outerShdw>
                </a:effectLst>
                <a:latin typeface="Calibri" panose="020F0502020204030204" pitchFamily="34" charset="0"/>
              </a:rPr>
              <a:t> that no one will be able to buy or to sell, except the one who has the mark, </a:t>
            </a:r>
            <a:r>
              <a:rPr lang="en-US" sz="3300" i="1" dirty="0">
                <a:effectLst>
                  <a:outerShdw blurRad="38100" dist="38100" dir="2700000" algn="tl">
                    <a:srgbClr val="000000">
                      <a:alpha val="43137"/>
                    </a:srgbClr>
                  </a:outerShdw>
                </a:effectLst>
                <a:latin typeface="Calibri" panose="020F0502020204030204" pitchFamily="34" charset="0"/>
              </a:rPr>
              <a:t>either</a:t>
            </a:r>
            <a:r>
              <a:rPr lang="en-US" sz="3300" dirty="0">
                <a:effectLst>
                  <a:outerShdw blurRad="38100" dist="38100" dir="2700000" algn="tl">
                    <a:srgbClr val="000000">
                      <a:alpha val="43137"/>
                    </a:srgbClr>
                  </a:outerShdw>
                </a:effectLst>
                <a:latin typeface="Calibri" panose="020F0502020204030204" pitchFamily="34" charset="0"/>
              </a:rPr>
              <a:t> the name of the beast or the number of his name. </a:t>
            </a:r>
            <a:r>
              <a:rPr lang="en-US" sz="3300" baseline="30000" dirty="0">
                <a:effectLst>
                  <a:outerShdw blurRad="38100" dist="38100" dir="2700000" algn="tl">
                    <a:srgbClr val="000000">
                      <a:alpha val="43137"/>
                    </a:srgbClr>
                  </a:outerShdw>
                </a:effectLst>
                <a:latin typeface="Calibri" panose="020F0502020204030204" pitchFamily="34" charset="0"/>
              </a:rPr>
              <a:t>18</a:t>
            </a:r>
            <a:r>
              <a:rPr lang="en-US" sz="3300" dirty="0">
                <a:effectLst>
                  <a:outerShdw blurRad="38100" dist="38100" dir="2700000" algn="tl">
                    <a:srgbClr val="000000">
                      <a:alpha val="43137"/>
                    </a:srgbClr>
                  </a:outerShdw>
                </a:effectLst>
                <a:latin typeface="Calibri" panose="020F0502020204030204" pitchFamily="34" charset="0"/>
              </a:rPr>
              <a:t> Here is wisdom. Let him who has understanding calculate the number of the beast, for the number is that of a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rPr>
              <a:t>man [</a:t>
            </a:r>
            <a:r>
              <a:rPr lang="en-US" sz="3300" b="1" i="1" u="sng" dirty="0" err="1">
                <a:solidFill>
                  <a:srgbClr val="FFFFCC"/>
                </a:solidFill>
                <a:effectLst>
                  <a:outerShdw blurRad="38100" dist="38100" dir="2700000" algn="tl">
                    <a:srgbClr val="000000">
                      <a:alpha val="43137"/>
                    </a:srgbClr>
                  </a:outerShdw>
                </a:effectLst>
                <a:latin typeface="Calibri" panose="020F0502020204030204" pitchFamily="34" charset="0"/>
              </a:rPr>
              <a:t>anthr</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ō</a:t>
            </a:r>
            <a:r>
              <a:rPr lang="en-US" sz="3300" b="1" i="1" u="sng" dirty="0" err="1">
                <a:solidFill>
                  <a:srgbClr val="FFFFCC"/>
                </a:solidFill>
                <a:effectLst>
                  <a:outerShdw blurRad="38100" dist="38100" dir="2700000" algn="tl">
                    <a:srgbClr val="000000">
                      <a:alpha val="43137"/>
                    </a:srgbClr>
                  </a:outerShdw>
                </a:effectLst>
                <a:latin typeface="Calibri" panose="020F0502020204030204" pitchFamily="34" charset="0"/>
              </a:rPr>
              <a:t>pos</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300" dirty="0">
                <a:effectLst>
                  <a:outerShdw blurRad="38100" dist="38100" dir="2700000" algn="tl">
                    <a:srgbClr val="000000">
                      <a:alpha val="43137"/>
                    </a:srgbClr>
                  </a:outerShdw>
                </a:effectLst>
                <a:latin typeface="Calibri" panose="020F0502020204030204" pitchFamily="34" charset="0"/>
              </a:rPr>
              <a:t>; and his number is six hundred and sixty-six.” </a:t>
            </a:r>
            <a:endPar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27828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B15BA8-086E-4443-B1AF-97CAFC4B91B9}"/>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5009064"/>
          </a:xfrm>
          <a:prstGeom prst="rect">
            <a:avLst/>
          </a:prstGeom>
          <a:noFill/>
          <a:ln w="28575">
            <a:noFill/>
            <a:miter lim="800000"/>
            <a:headEnd/>
            <a:tailEnd/>
          </a:ln>
        </p:spPr>
        <p:txBody>
          <a:bodyPr wrap="square">
            <a:spAutoFit/>
          </a:bodyPr>
          <a:lstStyle/>
          <a:p>
            <a:pPr marL="342900" indent="-342900" algn="ctr" defTabSz="685800">
              <a:spcBef>
                <a:spcPts val="0"/>
              </a:spcBef>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20:1-3</a:t>
            </a:r>
          </a:p>
          <a:p>
            <a:pPr algn="just">
              <a:spcBef>
                <a:spcPts val="0"/>
              </a:spcBef>
              <a:spcAft>
                <a:spcPts val="0"/>
              </a:spcAft>
            </a:pP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3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an angel coming down from heaven, holding the key of the abyss and a great chain in his hand. </a:t>
            </a:r>
            <a:r>
              <a:rPr lang="en-US" sz="33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laid hold of the dragon, the serpent of old, who is the devil and Satan, and bound him for a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thousand years</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3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threw him into the abyss, and shut </a:t>
            </a:r>
            <a:r>
              <a:rPr lang="en-US" sz="33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sealed </a:t>
            </a:r>
            <a:r>
              <a:rPr lang="en-US" sz="33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him, so that he would not deceive the nations any longer, until the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thousand years</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were completed; after these things he must be released for a short time.”</a:t>
            </a:r>
            <a:endParaRPr lang="en-US" altLang="en-US" sz="33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36279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BCD213-FD75-5822-2A42-D47EFCEE9D5B}"/>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885953"/>
          </a:xfrm>
          <a:prstGeom prst="rect">
            <a:avLst/>
          </a:prstGeom>
          <a:noFill/>
          <a:ln w="28575">
            <a:noFill/>
            <a:miter lim="800000"/>
            <a:headEnd/>
            <a:tailEnd/>
          </a:ln>
        </p:spPr>
        <p:txBody>
          <a:bodyPr wrap="square">
            <a:spAutoFit/>
          </a:bodyPr>
          <a:lstStyle/>
          <a:p>
            <a:pPr marL="342900" indent="-342900" algn="ctr" defTabSz="685800">
              <a:spcBef>
                <a:spcPts val="0"/>
              </a:spcBef>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300" baseline="30000" dirty="0">
                <a:latin typeface="Calibri" panose="020F0502020204030204" pitchFamily="34" charset="0"/>
                <a:cs typeface="Calibri" panose="020F0502020204030204" pitchFamily="34" charset="0"/>
              </a:rPr>
              <a:t>4 </a:t>
            </a:r>
            <a:r>
              <a:rPr lang="en-US" sz="3300" dirty="0">
                <a:latin typeface="Calibri" panose="020F0502020204030204" pitchFamily="34" charset="0"/>
                <a:cs typeface="Calibri" panose="020F0502020204030204" pitchFamily="34" charset="0"/>
              </a:rPr>
              <a:t>Then I saw thrones, and they sat on them, and judgment was given to them. And I </a:t>
            </a:r>
            <a:r>
              <a:rPr lang="en-US" sz="3300" i="1" dirty="0">
                <a:latin typeface="Calibri" panose="020F0502020204030204" pitchFamily="34" charset="0"/>
                <a:cs typeface="Calibri" panose="020F0502020204030204" pitchFamily="34" charset="0"/>
              </a:rPr>
              <a:t>saw</a:t>
            </a:r>
            <a:r>
              <a:rPr lang="en-US" sz="3300" dirty="0">
                <a:latin typeface="Calibri" panose="020F0502020204030204" pitchFamily="34" charset="0"/>
                <a:cs typeface="Calibri" panose="020F0502020204030204" pitchFamily="34" charset="0"/>
              </a:rPr>
              <a:t> the souls of those who had been beheaded because of their testimony of Jesus and because of the word of God, and those who had not worshiped the beast or his image, and had not received the mark on their forehead and on their hand; and they came to life and reigned with Christ for a </a:t>
            </a:r>
            <a:r>
              <a:rPr lang="en-US" sz="3300" b="1" u="sng" dirty="0">
                <a:solidFill>
                  <a:srgbClr val="FFFFCC"/>
                </a:solidFill>
                <a:latin typeface="Calibri" panose="020F0502020204030204" pitchFamily="34" charset="0"/>
                <a:cs typeface="Calibri" panose="020F0502020204030204" pitchFamily="34" charset="0"/>
              </a:rPr>
              <a:t>thousand years</a:t>
            </a:r>
            <a:r>
              <a:rPr lang="en-US" sz="3300" dirty="0">
                <a:latin typeface="Calibri" panose="020F0502020204030204" pitchFamily="34" charset="0"/>
                <a:cs typeface="Calibri" panose="020F0502020204030204" pitchFamily="34" charset="0"/>
              </a:rPr>
              <a:t>. </a:t>
            </a:r>
            <a:r>
              <a:rPr lang="en-US" sz="3300" baseline="30000" dirty="0">
                <a:latin typeface="Calibri" panose="020F0502020204030204" pitchFamily="34" charset="0"/>
                <a:cs typeface="Calibri" panose="020F0502020204030204" pitchFamily="34" charset="0"/>
              </a:rPr>
              <a:t>5 </a:t>
            </a:r>
            <a:r>
              <a:rPr lang="en-US" sz="3300" dirty="0">
                <a:latin typeface="Calibri" panose="020F0502020204030204" pitchFamily="34" charset="0"/>
                <a:cs typeface="Calibri" panose="020F0502020204030204" pitchFamily="34" charset="0"/>
              </a:rPr>
              <a:t>The rest of the dead did not come to life until the </a:t>
            </a:r>
            <a:r>
              <a:rPr lang="en-US" sz="3300" b="1" u="sng" dirty="0">
                <a:solidFill>
                  <a:srgbClr val="FFFFCC"/>
                </a:solidFill>
                <a:latin typeface="Calibri" panose="020F0502020204030204" pitchFamily="34" charset="0"/>
                <a:cs typeface="Calibri" panose="020F0502020204030204" pitchFamily="34" charset="0"/>
              </a:rPr>
              <a:t>thousand years</a:t>
            </a:r>
            <a:r>
              <a:rPr lang="en-US" sz="3300" dirty="0">
                <a:latin typeface="Calibri" panose="020F0502020204030204" pitchFamily="34" charset="0"/>
                <a:cs typeface="Calibri" panose="020F0502020204030204" pitchFamily="34" charset="0"/>
              </a:rPr>
              <a:t> were completed. This. . .</a:t>
            </a:r>
            <a:endParaRPr lang="en-US" altLang="en-US" sz="33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47866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A953F1-B89E-3170-FC64-9A36A1252BC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854628"/>
          </a:xfrm>
          <a:prstGeom prst="rect">
            <a:avLst/>
          </a:prstGeom>
          <a:noFill/>
          <a:ln w="28575">
            <a:noFill/>
            <a:miter lim="800000"/>
            <a:headEnd/>
            <a:tailEnd/>
          </a:ln>
        </p:spPr>
        <p:txBody>
          <a:bodyPr wrap="square">
            <a:spAutoFit/>
          </a:bodyPr>
          <a:lstStyle/>
          <a:p>
            <a:pPr marL="342900" indent="-342900" algn="ctr" defTabSz="685800">
              <a:spcBef>
                <a:spcPts val="0"/>
              </a:spcBef>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300" dirty="0">
                <a:latin typeface="Calibri" panose="020F0502020204030204" pitchFamily="34" charset="0"/>
                <a:cs typeface="Calibri" panose="020F0502020204030204" pitchFamily="34" charset="0"/>
              </a:rPr>
              <a:t> is first resurrection.</a:t>
            </a:r>
            <a:r>
              <a:rPr lang="en-US" sz="3300" baseline="30000" dirty="0">
                <a:latin typeface="Calibri" panose="020F0502020204030204" pitchFamily="34" charset="0"/>
                <a:cs typeface="Calibri" panose="020F0502020204030204" pitchFamily="34" charset="0"/>
              </a:rPr>
              <a:t> 6 </a:t>
            </a:r>
            <a:r>
              <a:rPr lang="en-US" sz="3300" dirty="0">
                <a:latin typeface="Calibri" panose="020F0502020204030204" pitchFamily="34" charset="0"/>
                <a:cs typeface="Calibri" panose="020F0502020204030204" pitchFamily="34" charset="0"/>
              </a:rPr>
              <a:t>Blessed and holy is the one who has a part in the first resurrection; over these the second death has no power, but they will be priests of God and of Christ and will reign with Him for a </a:t>
            </a:r>
            <a:r>
              <a:rPr lang="en-US" sz="3300" b="1" u="sng" dirty="0">
                <a:solidFill>
                  <a:srgbClr val="FFFFCC"/>
                </a:solidFill>
                <a:latin typeface="Calibri" panose="020F0502020204030204" pitchFamily="34" charset="0"/>
                <a:cs typeface="Calibri" panose="020F0502020204030204" pitchFamily="34" charset="0"/>
              </a:rPr>
              <a:t>thousand years</a:t>
            </a:r>
            <a:r>
              <a:rPr lang="en-US" sz="3300" dirty="0">
                <a:latin typeface="Calibri" panose="020F0502020204030204" pitchFamily="34" charset="0"/>
                <a:cs typeface="Calibri" panose="020F0502020204030204" pitchFamily="34" charset="0"/>
              </a:rPr>
              <a:t>.</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3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8416965A-E34B-4F00-AF3A-B0EBA66CE455}"/>
              </a:ext>
            </a:extLst>
          </p:cNvPr>
          <p:cNvPicPr>
            <a:picLocks noChangeAspect="1"/>
          </p:cNvPicPr>
          <p:nvPr/>
        </p:nvPicPr>
        <p:blipFill>
          <a:blip r:embed="rId3"/>
          <a:stretch>
            <a:fillRect/>
          </a:stretch>
        </p:blipFill>
        <p:spPr>
          <a:xfrm>
            <a:off x="4595445" y="2971800"/>
            <a:ext cx="3001110" cy="1828800"/>
          </a:xfrm>
          <a:prstGeom prst="rect">
            <a:avLst/>
          </a:prstGeom>
          <a:ln w="38100">
            <a:solidFill>
              <a:srgbClr val="FFFF00"/>
            </a:solidFill>
          </a:ln>
        </p:spPr>
      </p:pic>
    </p:spTree>
    <p:extLst>
      <p:ext uri="{BB962C8B-B14F-4D97-AF65-F5344CB8AC3E}">
        <p14:creationId xmlns:p14="http://schemas.microsoft.com/office/powerpoint/2010/main" val="3844819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 Introduction to the Controversy </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1066800" y="2286000"/>
            <a:ext cx="5562600" cy="3200400"/>
          </a:xfrm>
        </p:spPr>
        <p:txBody>
          <a:bodyPr/>
          <a:lstStyle/>
          <a:p>
            <a:pPr marL="742950" indent="-742950">
              <a:spcBef>
                <a:spcPts val="600"/>
              </a:spcBef>
              <a:spcAft>
                <a:spcPts val="1200"/>
              </a:spcAft>
              <a:buClr>
                <a:srgbClr val="CC66FF"/>
              </a:buClr>
              <a:buSzPct val="100000"/>
              <a:buFont typeface="+mj-lt"/>
              <a:buAutoNum type="alphaUcPeriod"/>
              <a:defRPr/>
            </a:pPr>
            <a:r>
              <a:rPr lang="en-US" dirty="0">
                <a:cs typeface="Calibri" pitchFamily="34" charset="0"/>
              </a:rPr>
              <a:t>Definition</a:t>
            </a:r>
          </a:p>
          <a:p>
            <a:pPr marL="742950" indent="-742950">
              <a:spcBef>
                <a:spcPts val="600"/>
              </a:spcBef>
              <a:spcAft>
                <a:spcPts val="1200"/>
              </a:spcAft>
              <a:buClr>
                <a:srgbClr val="CC66FF"/>
              </a:buClr>
              <a:buSzPct val="100000"/>
              <a:buFont typeface="+mj-lt"/>
              <a:buAutoNum type="alphaUcPeriod"/>
              <a:defRPr/>
            </a:pPr>
            <a:r>
              <a:rPr lang="en-US" dirty="0">
                <a:cs typeface="Calibri" pitchFamily="34" charset="0"/>
              </a:rPr>
              <a:t>Proponents </a:t>
            </a:r>
          </a:p>
          <a:p>
            <a:pPr marL="742950" indent="-742950">
              <a:spcBef>
                <a:spcPts val="600"/>
              </a:spcBef>
              <a:spcAft>
                <a:spcPts val="1200"/>
              </a:spcAft>
              <a:buClr>
                <a:srgbClr val="CC66FF"/>
              </a:buClr>
              <a:buSzPct val="100000"/>
              <a:buFont typeface="+mj-lt"/>
              <a:buAutoNum type="alphaUcPeriod"/>
              <a:defRPr/>
            </a:pP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DBC80D98-A6C5-ECCB-4119-53236115A89E}"/>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3681912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320211-F8DA-1CFB-4752-5B5B4D5EB02F}"/>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593565"/>
          </a:xfrm>
          <a:prstGeom prst="rect">
            <a:avLst/>
          </a:prstGeom>
          <a:noFill/>
          <a:ln w="28575">
            <a:noFill/>
            <a:miter lim="800000"/>
            <a:headEnd/>
            <a:tailEnd/>
          </a:ln>
        </p:spPr>
        <p:txBody>
          <a:bodyPr wrap="square">
            <a:spAutoFit/>
          </a:bodyPr>
          <a:lstStyle/>
          <a:p>
            <a:pPr marL="342900" indent="-342900" algn="ctr" defTabSz="685800">
              <a:spcBef>
                <a:spcPts val="0"/>
              </a:spcBef>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20:7-10</a:t>
            </a:r>
          </a:p>
          <a:p>
            <a:pPr algn="just">
              <a:spcBef>
                <a:spcPts val="0"/>
              </a:spcBef>
              <a:spcAft>
                <a:spcPts val="0"/>
              </a:spcAft>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thousand years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are completed, Satan will be released from his prison,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is like the sand of the seashore.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the beloved city, and fire came down…</a:t>
            </a:r>
            <a:endPar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097907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1D4C6F-90B8-7189-A0FA-C68911B9A62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54682"/>
          </a:xfrm>
          <a:prstGeom prst="rect">
            <a:avLst/>
          </a:prstGeom>
          <a:noFill/>
          <a:ln w="28575">
            <a:noFill/>
            <a:miter lim="800000"/>
            <a:headEnd/>
            <a:tailEnd/>
          </a:ln>
        </p:spPr>
        <p:txBody>
          <a:bodyPr wrap="square">
            <a:spAutoFit/>
          </a:bodyPr>
          <a:lstStyle/>
          <a:p>
            <a:pPr marL="342900" indent="-342900" algn="ctr" defTabSz="685800">
              <a:spcBef>
                <a:spcPts val="0"/>
              </a:spcBef>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20:7-10</a:t>
            </a:r>
          </a:p>
          <a:p>
            <a:pPr algn="just">
              <a:spcBef>
                <a:spcPts val="0"/>
              </a:spcBef>
              <a:spcAft>
                <a:spcPts val="0"/>
              </a:spcAft>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heaven and devoured them.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devil who deceived them was thrown into the lake of fire and brimstone, where the beast and the false prophet are also; and they will be tormented day and night forever and ever.”</a:t>
            </a:r>
            <a:endPar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1F0156F8-158A-5E5B-BA88-D0F5BC6225E7}"/>
              </a:ext>
            </a:extLst>
          </p:cNvPr>
          <p:cNvPicPr>
            <a:picLocks noChangeAspect="1"/>
          </p:cNvPicPr>
          <p:nvPr/>
        </p:nvPicPr>
        <p:blipFill>
          <a:blip r:embed="rId3"/>
          <a:stretch>
            <a:fillRect/>
          </a:stretch>
        </p:blipFill>
        <p:spPr>
          <a:xfrm>
            <a:off x="5090160" y="2895600"/>
            <a:ext cx="2011680" cy="2011680"/>
          </a:xfrm>
          <a:prstGeom prst="rect">
            <a:avLst/>
          </a:prstGeom>
          <a:ln>
            <a:solidFill>
              <a:schemeClr val="tx1"/>
            </a:solidFill>
          </a:ln>
        </p:spPr>
      </p:pic>
    </p:spTree>
    <p:extLst>
      <p:ext uri="{BB962C8B-B14F-4D97-AF65-F5344CB8AC3E}">
        <p14:creationId xmlns:p14="http://schemas.microsoft.com/office/powerpoint/2010/main" val="18757469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8000338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DD9BE-0C97-6EE4-7C51-2C4FE3BCE28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3D93366-AB10-7118-1B19-15FF7BB7C0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B0F90F7-AA26-BCA7-8E6B-2E4E62DFC09F}"/>
              </a:ext>
            </a:extLst>
          </p:cNvPr>
          <p:cNvSpPr txBox="1"/>
          <p:nvPr/>
        </p:nvSpPr>
        <p:spPr>
          <a:xfrm>
            <a:off x="609600" y="0"/>
            <a:ext cx="10972800" cy="3039294"/>
          </a:xfrm>
          <a:prstGeom prst="rect">
            <a:avLst/>
          </a:prstGeom>
          <a:noFill/>
        </p:spPr>
        <p:txBody>
          <a:bodyPr wrap="square">
            <a:spAutoFit/>
          </a:bodyPr>
          <a:lstStyle/>
          <a:p>
            <a:pPr marL="342900" indent="-342900" algn="ctr" defTabSz="685800">
              <a:spcBef>
                <a:spcPts val="0"/>
              </a:spcBef>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20:10</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devil who deceived them was thrown into the lake of fire and brimstone, where the beast and the false prophet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also; and they will be tormented day and night forever (</a:t>
            </a:r>
            <a:r>
              <a:rPr lang="en-US" sz="3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ever (</a:t>
            </a:r>
            <a:r>
              <a:rPr lang="en-US" sz="3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6C648321-EBA2-3521-4591-792ECCC9E0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0963" y="2971800"/>
            <a:ext cx="2750074" cy="1828800"/>
          </a:xfrm>
          <a:prstGeom prst="rect">
            <a:avLst/>
          </a:prstGeom>
          <a:ln>
            <a:solidFill>
              <a:schemeClr val="tx1"/>
            </a:solidFill>
          </a:ln>
        </p:spPr>
      </p:pic>
    </p:spTree>
    <p:extLst>
      <p:ext uri="{BB962C8B-B14F-4D97-AF65-F5344CB8AC3E}">
        <p14:creationId xmlns:p14="http://schemas.microsoft.com/office/powerpoint/2010/main" val="19038403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3581399" y="1602072"/>
            <a:ext cx="8001001" cy="4951128"/>
          </a:xfrm>
        </p:spPr>
        <p:txBody>
          <a:bodyPr/>
          <a:lstStyle/>
          <a:p>
            <a:pPr marL="0" indent="0" algn="just">
              <a:buNone/>
            </a:pPr>
            <a:r>
              <a:rPr lang="en-US" sz="2800" dirty="0">
                <a:effectLst/>
              </a:rPr>
              <a:t>“</a:t>
            </a:r>
            <a:r>
              <a:rPr lang="en-US" sz="2800" b="0" i="0" u="none" strike="noStrike" dirty="0">
                <a:effectLst/>
              </a:rPr>
              <a:t>There is a clear biblical example of still-conscious beings who have endured a thousand years of hell’s torment. The beast and false prophet ‘were thrown </a:t>
            </a:r>
            <a:r>
              <a:rPr lang="en-US" sz="2800" b="0" i="1" u="none" strike="noStrike" dirty="0">
                <a:effectLst/>
              </a:rPr>
              <a:t>alive</a:t>
            </a:r>
            <a:r>
              <a:rPr lang="en-US" sz="2800" b="0" i="0" u="none" strike="noStrike" dirty="0">
                <a:effectLst/>
              </a:rPr>
              <a:t> into the fiery lake of burning sulfur’ (Rev. 19:20) before the ‘thousand years’ (20:2). Yet after this time the devil ‘was cast into the lake of fire and brimstone where the beast and the false prophet [still] </a:t>
            </a:r>
            <a:r>
              <a:rPr lang="en-US" sz="2800" b="0" i="1" u="none" strike="noStrike" dirty="0">
                <a:effectLst/>
              </a:rPr>
              <a:t>are’ </a:t>
            </a:r>
            <a:r>
              <a:rPr lang="en-US" sz="2800" b="0" i="0" u="none" strike="noStrike" dirty="0">
                <a:effectLst/>
              </a:rPr>
              <a:t>(v. 10 </a:t>
            </a:r>
            <a:r>
              <a:rPr lang="en-US" sz="2800" b="0" i="0" u="none" strike="noStrike" dirty="0" err="1">
                <a:effectLst/>
              </a:rPr>
              <a:t>nkjv</a:t>
            </a:r>
            <a:r>
              <a:rPr lang="en-US" sz="2800" b="0" i="0" u="none" strike="noStrike" dirty="0">
                <a:effectLst/>
              </a:rPr>
              <a:t>). Not only were they alive when they entered, but they were still alive after a thousand years of conscious torment. </a:t>
            </a:r>
            <a:r>
              <a:rPr lang="en-US" sz="2800" b="1" i="0" u="sng" strike="noStrike" dirty="0">
                <a:solidFill>
                  <a:srgbClr val="FFFFCC"/>
                </a:solidFill>
                <a:effectLst/>
              </a:rPr>
              <a:t>This alone is a definitive argument against </a:t>
            </a:r>
            <a:r>
              <a:rPr lang="en-US" sz="2800" b="1" i="0" u="sng" strike="noStrike" dirty="0" err="1">
                <a:solidFill>
                  <a:srgbClr val="FFFFCC"/>
                </a:solidFill>
                <a:effectLst/>
              </a:rPr>
              <a:t>annihilationism</a:t>
            </a:r>
            <a:r>
              <a:rPr lang="en-US" sz="2800" b="0" i="0" u="none" strike="noStrike" dirty="0">
                <a:effectLst/>
              </a:rPr>
              <a:t>.”</a:t>
            </a: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Norman Geisler</a:t>
            </a:r>
          </a:p>
          <a:p>
            <a:pPr algn="ct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Geisler, N. L. (2005). </a:t>
            </a:r>
            <a:r>
              <a:rPr lang="en-US" sz="1600" b="0" i="1" dirty="0">
                <a:effectLst/>
                <a:latin typeface="Calibri" panose="020F0502020204030204" pitchFamily="34" charset="0"/>
                <a:ea typeface="Calibri" panose="020F0502020204030204" pitchFamily="34" charset="0"/>
                <a:cs typeface="Calibri" panose="020F0502020204030204" pitchFamily="34" charset="0"/>
              </a:rPr>
              <a:t>Systematic theology, volume four: church, last things</a:t>
            </a: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 (p. 408). Bethany House Publishers.</a:t>
            </a:r>
            <a:endParaRPr lang="en-US" altLang="en-US" sz="1600" dirty="0">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DD37D20-C1CB-61FE-F8AA-4D3335DAE1B9}"/>
              </a:ext>
            </a:extLst>
          </p:cNvPr>
          <p:cNvPicPr>
            <a:picLocks noChangeAspect="1"/>
          </p:cNvPicPr>
          <p:nvPr/>
        </p:nvPicPr>
        <p:blipFill>
          <a:blip r:embed="rId3"/>
          <a:stretch>
            <a:fillRect/>
          </a:stretch>
        </p:blipFill>
        <p:spPr>
          <a:xfrm>
            <a:off x="609600" y="1828800"/>
            <a:ext cx="2667000" cy="400050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14393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29086-6442-7B8C-0C4E-97AF5221C659}"/>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6AAC17E7-8F8C-7A47-BF68-6563BDA5F139}"/>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9DAB0601-D4D7-3B1F-3C5E-251A2B9E180F}"/>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45426500-BB29-E8F9-D06F-88E00269EB77}"/>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1511541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BCB5A-B3B6-51FD-F95F-C3DF521FB0C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5E9A709D-D60A-82D1-87D2-AA5FB3F7E486}"/>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0FAAEEDF-55DE-DDD6-21B0-5C962408D2EB}"/>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Answering </a:t>
            </a:r>
            <a:r>
              <a:rPr lang="en-US" sz="3000" b="1" u="sng" dirty="0" err="1">
                <a:solidFill>
                  <a:srgbClr val="FFFFCC"/>
                </a:solidFill>
                <a:effectLst>
                  <a:outerShdw blurRad="38100" dist="38100" dir="2700000" algn="tl">
                    <a:srgbClr val="000000">
                      <a:alpha val="43137"/>
                    </a:srgbClr>
                  </a:outerShdw>
                </a:effectLst>
              </a:rPr>
              <a:t>Annihilationist</a:t>
            </a:r>
            <a:r>
              <a:rPr lang="en-US" sz="3000" b="1" u="sng" dirty="0">
                <a:solidFill>
                  <a:srgbClr val="FFFFCC"/>
                </a:solidFill>
                <a:effectLst>
                  <a:outerShdw blurRad="38100" dist="38100" dir="2700000" algn="tl">
                    <a:srgbClr val="000000">
                      <a:alpha val="43137"/>
                    </a:srgbClr>
                  </a:outerShdw>
                </a:effectLst>
              </a:rPr>
              <a:t> Biblical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8A58113D-F11A-8400-765C-740985CF0651}"/>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3010973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7961A-EC7E-584F-B53B-1105EFE1326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A4DA986-0928-F14C-2600-49EECF4CC4AE}"/>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74CE0725-B598-2EAC-13C9-AC6D606B0FC1}"/>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Answering </a:t>
            </a:r>
            <a:r>
              <a:rPr lang="en-US" sz="3000" b="1" u="sng" dirty="0" err="1">
                <a:solidFill>
                  <a:srgbClr val="FFFFCC"/>
                </a:solidFill>
                <a:effectLst>
                  <a:outerShdw blurRad="38100" dist="38100" dir="2700000" algn="tl">
                    <a:srgbClr val="000000">
                      <a:alpha val="43137"/>
                    </a:srgbClr>
                  </a:outerShdw>
                </a:effectLst>
              </a:rPr>
              <a:t>Annihilationist</a:t>
            </a:r>
            <a:r>
              <a:rPr lang="en-US" sz="3000" b="1" u="sng" dirty="0">
                <a:solidFill>
                  <a:srgbClr val="FFFFCC"/>
                </a:solidFill>
                <a:effectLst>
                  <a:outerShdw blurRad="38100" dist="38100" dir="2700000" algn="tl">
                    <a:srgbClr val="000000">
                      <a:alpha val="43137"/>
                    </a:srgbClr>
                  </a:outerShdw>
                </a:effectLst>
              </a:rPr>
              <a:t> Theological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0CC47497-1A68-96D2-E827-995080110604}"/>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610653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84E40-9D47-F311-280D-87ABB0D9377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EB934F9-19E6-742A-C8FC-29DA95E1779C}"/>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FC7D475A-7622-0538-8423-0DCC001A6990}"/>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Annihilationist Biblical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Annihilationist Theological Arguments</a:t>
            </a:r>
          </a:p>
          <a:p>
            <a:pPr marL="576263" indent="-576263">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146B3365-92AC-B2E1-C38A-AC2560435DA2}"/>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681461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78A29-EF24-7432-DA61-E605CFD0893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83BFBE3-3B2F-74D1-00B1-7DA9C3BCE90E}"/>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CD13DF74-6147-CC66-F4C0-6913C7FAB07D}"/>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11D0AB8B-4785-8730-3D0C-21DFB7FE2F53}"/>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4104951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 Introduction to the Controversy </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1066800" y="2286000"/>
            <a:ext cx="5562600" cy="3200400"/>
          </a:xfrm>
        </p:spPr>
        <p:txBody>
          <a:bodyPr/>
          <a:lstStyle/>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Definition</a:t>
            </a:r>
          </a:p>
          <a:p>
            <a:pPr marL="742950" indent="-742950">
              <a:spcBef>
                <a:spcPts val="600"/>
              </a:spcBef>
              <a:spcAft>
                <a:spcPts val="1200"/>
              </a:spcAft>
              <a:buClr>
                <a:srgbClr val="CC66FF"/>
              </a:buClr>
              <a:buSzPct val="100000"/>
              <a:buFont typeface="+mj-lt"/>
              <a:buAutoNum type="alphaUcPeriod"/>
              <a:defRPr/>
            </a:pPr>
            <a:r>
              <a:rPr lang="en-US" dirty="0">
                <a:cs typeface="Calibri" pitchFamily="34" charset="0"/>
              </a:rPr>
              <a:t>Proponents </a:t>
            </a:r>
          </a:p>
          <a:p>
            <a:pPr marL="742950" indent="-742950">
              <a:spcBef>
                <a:spcPts val="600"/>
              </a:spcBef>
              <a:spcAft>
                <a:spcPts val="1200"/>
              </a:spcAft>
              <a:buClr>
                <a:srgbClr val="CC66FF"/>
              </a:buClr>
              <a:buSzPct val="100000"/>
              <a:buFont typeface="+mj-lt"/>
              <a:buAutoNum type="alphaUcPeriod"/>
              <a:defRPr/>
            </a:pP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F1D03D51-78C2-832E-89D1-542B1C8DD4BB}"/>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1767948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C4508-AB76-C766-AAD1-43EFE5317FED}"/>
            </a:ext>
          </a:extLst>
        </p:cNvPr>
        <p:cNvGrpSpPr/>
        <p:nvPr/>
      </p:nvGrpSpPr>
      <p:grpSpPr>
        <a:xfrm>
          <a:off x="0" y="0"/>
          <a:ext cx="0" cy="0"/>
          <a:chOff x="0" y="0"/>
          <a:chExt cx="0" cy="0"/>
        </a:xfrm>
      </p:grpSpPr>
      <p:sp>
        <p:nvSpPr>
          <p:cNvPr id="63491" name="TextBox 8">
            <a:extLst>
              <a:ext uri="{FF2B5EF4-FFF2-40B4-BE49-F238E27FC236}">
                <a16:creationId xmlns:a16="http://schemas.microsoft.com/office/drawing/2014/main" id="{36D6898C-55E3-350A-3622-AC50D98FA09E}"/>
              </a:ext>
            </a:extLst>
          </p:cNvPr>
          <p:cNvSpPr txBox="1">
            <a:spLocks noChangeArrowheads="1"/>
          </p:cNvSpPr>
          <p:nvPr/>
        </p:nvSpPr>
        <p:spPr bwMode="auto">
          <a:xfrm>
            <a:off x="2286000" y="55626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400" dirty="0">
              <a:latin typeface="Calibri" panose="020F0502020204030204" pitchFamily="34" charset="0"/>
            </a:endParaRPr>
          </a:p>
        </p:txBody>
      </p:sp>
      <p:sp>
        <p:nvSpPr>
          <p:cNvPr id="3" name="Title 5">
            <a:extLst>
              <a:ext uri="{FF2B5EF4-FFF2-40B4-BE49-F238E27FC236}">
                <a16:creationId xmlns:a16="http://schemas.microsoft.com/office/drawing/2014/main" id="{D33138EE-94E6-E1EF-44A3-48B8B28A9AD8}"/>
              </a:ext>
            </a:extLst>
          </p:cNvPr>
          <p:cNvSpPr txBox="1">
            <a:spLocks/>
          </p:cNvSpPr>
          <p:nvPr/>
        </p:nvSpPr>
        <p:spPr bwMode="auto">
          <a:xfrm>
            <a:off x="3714749" y="381000"/>
            <a:ext cx="47625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kern="0"/>
              <a:t>Dominoes in a Row</a:t>
            </a:r>
            <a:endParaRPr lang="en-US" kern="0" dirty="0"/>
          </a:p>
        </p:txBody>
      </p:sp>
      <p:pic>
        <p:nvPicPr>
          <p:cNvPr id="4" name="Picture 2" descr="http://i.ytimg.com/vi/IeWsxuDn7NE/hqdefault.jpg">
            <a:extLst>
              <a:ext uri="{FF2B5EF4-FFF2-40B4-BE49-F238E27FC236}">
                <a16:creationId xmlns:a16="http://schemas.microsoft.com/office/drawing/2014/main" id="{C5B8D80B-4FF4-775C-B5B3-24A29EAA6C57}"/>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955801" y="1371600"/>
            <a:ext cx="8382001" cy="4572000"/>
          </a:xfrm>
          <a:prstGeom prst="roundRect">
            <a:avLst/>
          </a:prstGeom>
          <a:noFill/>
          <a:ln w="9525">
            <a:noFill/>
            <a:miter lim="800000"/>
            <a:headEnd/>
            <a:tailEnd/>
          </a:ln>
          <a:effectLst/>
        </p:spPr>
      </p:pic>
    </p:spTree>
    <p:extLst>
      <p:ext uri="{BB962C8B-B14F-4D97-AF65-F5344CB8AC3E}">
        <p14:creationId xmlns:p14="http://schemas.microsoft.com/office/powerpoint/2010/main" val="27655482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69FCC-9FB5-DA9F-2112-B7C87BA052E9}"/>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C8865AB-F488-780F-CE3A-D1291DBD3AC0}"/>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0A94D8AF-3A39-515F-D41B-8FBC68A5538B}"/>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D870F57F-5831-471F-B8AC-A92DA6748F45}"/>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530687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609600" y="1600200"/>
            <a:ext cx="10972800" cy="1905000"/>
          </a:xfrm>
        </p:spPr>
        <p:txBody>
          <a:bodyPr/>
          <a:lstStyle/>
          <a:p>
            <a:pPr marL="0" indent="0" algn="just">
              <a:buNone/>
            </a:pPr>
            <a:r>
              <a:rPr lang="en-US" sz="3000" dirty="0">
                <a:effectLst/>
              </a:rPr>
              <a:t>“</a:t>
            </a:r>
            <a:r>
              <a:rPr lang="en-US" sz="3000" b="0" i="0" u="none" strike="noStrike" dirty="0">
                <a:effectLst/>
              </a:rPr>
              <a:t>Conditional immortality means the soul is not inherently immortal; immortality is not part of the make-up of the soul. Rather, immortality is a gift for the saved only. So at death, the unbeliever simply becomes non-existent, and only the believer continues to exist…What </a:t>
            </a:r>
            <a:r>
              <a:rPr lang="en-US" sz="3000" b="0" i="0" u="none" strike="noStrike" dirty="0" err="1">
                <a:effectLst/>
              </a:rPr>
              <a:t>annihilationism</a:t>
            </a:r>
            <a:r>
              <a:rPr lang="en-US" sz="3000" b="0" i="0" u="none" strike="noStrike" dirty="0">
                <a:effectLst/>
              </a:rPr>
              <a:t> says is this: the unsaved soul is annihilated after a temporary period of punishment. These people do believe that the unsaved soul goes to Hell, but not for eternity, only temporarily. Eventually the unsaved soul is annihilated after suffering a duration of punishment.”</a:t>
            </a: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Footsteps of the Messiah, </a:t>
            </a:r>
            <a:r>
              <a:rPr lang="en-US" altLang="en-US" sz="1800" dirty="0">
                <a:effectLst>
                  <a:outerShdw blurRad="38100" dist="38100" dir="2700000" algn="tl">
                    <a:srgbClr val="000000"/>
                  </a:outerShdw>
                </a:effectLst>
                <a:latin typeface="Calibri" panose="020F0502020204030204" pitchFamily="34" charset="0"/>
                <a:cs typeface="+mn-cs"/>
              </a:rPr>
              <a:t>707-8</a:t>
            </a:r>
          </a:p>
        </p:txBody>
      </p:sp>
      <p:pic>
        <p:nvPicPr>
          <p:cNvPr id="5" name="Picture 4">
            <a:extLst>
              <a:ext uri="{FF2B5EF4-FFF2-40B4-BE49-F238E27FC236}">
                <a16:creationId xmlns:a16="http://schemas.microsoft.com/office/drawing/2014/main" id="{B955FC7E-014D-CB4A-0AD0-06FB41C5E0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D8EB9AD-3960-CAB7-E556-B7BD445277B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925293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 Introduction to the Controversy </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1066800" y="2286000"/>
            <a:ext cx="5562600" cy="3200400"/>
          </a:xfrm>
        </p:spPr>
        <p:txBody>
          <a:bodyPr/>
          <a:lstStyle/>
          <a:p>
            <a:pPr marL="742950" indent="-742950">
              <a:spcBef>
                <a:spcPts val="600"/>
              </a:spcBef>
              <a:spcAft>
                <a:spcPts val="1200"/>
              </a:spcAft>
              <a:buClr>
                <a:srgbClr val="CC66FF"/>
              </a:buClr>
              <a:buSzPct val="100000"/>
              <a:buFont typeface="+mj-lt"/>
              <a:buAutoNum type="alphaUcPeriod"/>
              <a:defRPr/>
            </a:pPr>
            <a:r>
              <a:rPr lang="en-US" dirty="0">
                <a:cs typeface="Calibri" pitchFamily="34" charset="0"/>
              </a:rPr>
              <a:t>Definition</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Proponents</a:t>
            </a:r>
            <a:r>
              <a:rPr lang="en-US" dirty="0">
                <a:cs typeface="Calibri" pitchFamily="34" charset="0"/>
              </a:rPr>
              <a:t> </a:t>
            </a:r>
          </a:p>
          <a:p>
            <a:pPr marL="742950" indent="-742950">
              <a:spcBef>
                <a:spcPts val="600"/>
              </a:spcBef>
              <a:spcAft>
                <a:spcPts val="1200"/>
              </a:spcAft>
              <a:buClr>
                <a:srgbClr val="CC66FF"/>
              </a:buClr>
              <a:buSzPct val="100000"/>
              <a:buFont typeface="+mj-lt"/>
              <a:buAutoNum type="alphaUcPeriod"/>
              <a:defRPr/>
            </a:pP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6A9BEADA-9F97-BA4A-D630-763F44E34228}"/>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014873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3581400" y="1600200"/>
            <a:ext cx="8001000" cy="4495800"/>
          </a:xfrm>
        </p:spPr>
        <p:txBody>
          <a:bodyPr/>
          <a:lstStyle/>
          <a:p>
            <a:pPr marL="0" indent="0" algn="just">
              <a:buNone/>
            </a:pPr>
            <a:r>
              <a:rPr lang="en-US" sz="2800" dirty="0">
                <a:effectLst/>
              </a:rPr>
              <a:t>“</a:t>
            </a:r>
            <a:r>
              <a:rPr lang="en-US" sz="2800" b="0" i="0" u="none" strike="noStrike" dirty="0" err="1">
                <a:effectLst/>
              </a:rPr>
              <a:t>Annihilationism</a:t>
            </a:r>
            <a:r>
              <a:rPr lang="en-US" sz="2800" b="0" i="0" u="none" strike="noStrike" dirty="0">
                <a:effectLst/>
              </a:rPr>
              <a:t> was embraced by </a:t>
            </a:r>
            <a:r>
              <a:rPr lang="en-US" sz="2800" b="0" i="0" u="none" strike="noStrike" dirty="0" err="1">
                <a:effectLst/>
              </a:rPr>
              <a:t>Arnobius</a:t>
            </a:r>
            <a:r>
              <a:rPr lang="en-US" sz="2800" b="0" i="0" u="none" strike="noStrike" dirty="0">
                <a:effectLst/>
              </a:rPr>
              <a:t> (fl. fourth century) but did not become popular until the nineteenth century, when it was propagated by Congregationalist Edward White and then by Seventh-Day Adventist Le Roy </a:t>
            </a:r>
            <a:r>
              <a:rPr lang="en-US" sz="2800" b="0" i="0" u="none" strike="noStrike" dirty="0" err="1">
                <a:effectLst/>
              </a:rPr>
              <a:t>Froom</a:t>
            </a:r>
            <a:r>
              <a:rPr lang="en-US" sz="2800" b="0" i="0" u="none" strike="noStrike" dirty="0">
                <a:effectLst/>
              </a:rPr>
              <a:t> (1874–1970); Jehovah’s Witnesses are also </a:t>
            </a:r>
            <a:r>
              <a:rPr lang="en-US" sz="2800" b="0" i="0" u="none" strike="noStrike" dirty="0" err="1">
                <a:effectLst/>
              </a:rPr>
              <a:t>annihilationists</a:t>
            </a:r>
            <a:r>
              <a:rPr lang="en-US" sz="2800" b="0" i="0" u="none" strike="noStrike" dirty="0">
                <a:effectLst/>
              </a:rPr>
              <a:t>. In the mid-twentieth century, Harold </a:t>
            </a:r>
            <a:r>
              <a:rPr lang="en-US" sz="2800" b="0" i="0" u="none" strike="noStrike" dirty="0" err="1">
                <a:effectLst/>
              </a:rPr>
              <a:t>Guillebaud</a:t>
            </a:r>
            <a:r>
              <a:rPr lang="en-US" sz="2800" b="0" i="0" u="none" strike="noStrike" dirty="0">
                <a:effectLst/>
              </a:rPr>
              <a:t> (1882–1964) and Basil Atkinson (1895-?) defended </a:t>
            </a:r>
            <a:r>
              <a:rPr lang="en-US" sz="2800" b="0" i="0" u="none" strike="noStrike" dirty="0" err="1">
                <a:effectLst/>
              </a:rPr>
              <a:t>conditionalism</a:t>
            </a:r>
            <a:r>
              <a:rPr lang="en-US" sz="2800" b="0" i="0" u="none" strike="noStrike" dirty="0">
                <a:effectLst/>
              </a:rPr>
              <a:t>, and a few other evangelicals, such as John </a:t>
            </a:r>
            <a:r>
              <a:rPr lang="en-US" sz="2800" b="0" i="0" u="none" strike="noStrike" dirty="0" err="1">
                <a:effectLst/>
              </a:rPr>
              <a:t>Wenham</a:t>
            </a:r>
            <a:r>
              <a:rPr lang="en-US" sz="2800" b="0" i="0" u="none" strike="noStrike" dirty="0">
                <a:effectLst/>
              </a:rPr>
              <a:t> (b. 1913), John Stott, and Clark Pinnock (b. 1920) have embraced the view.”</a:t>
            </a: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Norman Geisler</a:t>
            </a:r>
          </a:p>
          <a:p>
            <a:pPr algn="ct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Geisler, N. L. (2005). </a:t>
            </a:r>
            <a:r>
              <a:rPr lang="en-US" sz="1600" b="0" i="1" dirty="0">
                <a:effectLst/>
                <a:latin typeface="Calibri" panose="020F0502020204030204" pitchFamily="34" charset="0"/>
                <a:ea typeface="Calibri" panose="020F0502020204030204" pitchFamily="34" charset="0"/>
                <a:cs typeface="Calibri" panose="020F0502020204030204" pitchFamily="34" charset="0"/>
              </a:rPr>
              <a:t>Systematic theology, volume four: church, last things</a:t>
            </a: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 (pp. 390–391). Bethany House Publishers.</a:t>
            </a:r>
            <a:endParaRPr lang="en-US" altLang="en-US" sz="1600" dirty="0">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0051CBD5-B5D5-AAEE-5152-ED7507156A83}"/>
              </a:ext>
            </a:extLst>
          </p:cNvPr>
          <p:cNvPicPr>
            <a:picLocks noChangeAspect="1"/>
          </p:cNvPicPr>
          <p:nvPr/>
        </p:nvPicPr>
        <p:blipFill>
          <a:blip r:embed="rId3"/>
          <a:stretch>
            <a:fillRect/>
          </a:stretch>
        </p:blipFill>
        <p:spPr>
          <a:xfrm>
            <a:off x="609600" y="1828800"/>
            <a:ext cx="2667000" cy="400050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48805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F27C7C-E7BF-5FF2-8ED9-92AF494DA22D}"/>
              </a:ext>
            </a:extLst>
          </p:cNvPr>
          <p:cNvPicPr>
            <a:picLocks noChangeAspect="1"/>
          </p:cNvPicPr>
          <p:nvPr/>
        </p:nvPicPr>
        <p:blipFill>
          <a:blip r:embed="rId2"/>
          <a:stretch>
            <a:fillRect/>
          </a:stretch>
        </p:blipFill>
        <p:spPr>
          <a:xfrm>
            <a:off x="2667000" y="228600"/>
            <a:ext cx="6858000" cy="64727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58364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008"/>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18539</TotalTime>
  <Words>2470</Words>
  <Application>Microsoft Office PowerPoint</Application>
  <PresentationFormat>Widescreen</PresentationFormat>
  <Paragraphs>264</Paragraphs>
  <Slides>51</Slides>
  <Notes>6</Notes>
  <HiddenSlides>0</HiddenSlides>
  <MMClips>0</MMClips>
  <ScaleCrop>false</ScaleCrop>
  <HeadingPairs>
    <vt:vector size="4" baseType="variant">
      <vt:variant>
        <vt:lpstr>Theme</vt:lpstr>
      </vt:variant>
      <vt:variant>
        <vt:i4>3</vt:i4>
      </vt:variant>
      <vt:variant>
        <vt:lpstr>Slide Titles</vt:lpstr>
      </vt:variant>
      <vt:variant>
        <vt:i4>51</vt:i4>
      </vt:variant>
    </vt:vector>
  </HeadingPairs>
  <TitlesOfParts>
    <vt:vector size="54" baseType="lpstr">
      <vt:lpstr>1_Azure</vt:lpstr>
      <vt:lpstr>2_Azure</vt:lpstr>
      <vt:lpstr>Office Theme</vt:lpstr>
      <vt:lpstr>PowerPoint Presentation</vt:lpstr>
      <vt:lpstr>ANNIHILATION VS. ETERNAL CONSCIOUS TORMENT</vt:lpstr>
      <vt:lpstr>ANNIHILATION VS. ETERNAL CONSCIOUS TORMENT</vt:lpstr>
      <vt:lpstr>I. Introduction to the Controversy </vt:lpstr>
      <vt:lpstr>I. Introduction to the Controversy </vt:lpstr>
      <vt:lpstr>PowerPoint Presentation</vt:lpstr>
      <vt:lpstr>I. Introduction to the Controversy </vt:lpstr>
      <vt:lpstr>PowerPoint Presentation</vt:lpstr>
      <vt:lpstr>PowerPoint Presentation</vt:lpstr>
      <vt:lpstr>PowerPoint Presentation</vt:lpstr>
      <vt:lpstr>ANNIHILATION VS. ETERNAL CONSCIOUS TORMENT</vt:lpstr>
      <vt:lpstr>II. Anti-Annihilationist Texts</vt:lpstr>
      <vt:lpstr>II. Anti-Annihilationist Texts</vt:lpstr>
      <vt:lpstr>PowerPoint Presentation</vt:lpstr>
      <vt:lpstr>PowerPoint Presentation</vt:lpstr>
      <vt:lpstr>PowerPoint Presentation</vt:lpstr>
      <vt:lpstr>II. Anti-Annihilationist Texts</vt:lpstr>
      <vt:lpstr>PowerPoint Presentation</vt:lpstr>
      <vt:lpstr>PowerPoint Presentation</vt:lpstr>
      <vt:lpstr>PowerPoint Presentation</vt:lpstr>
      <vt:lpstr>PowerPoint Presentation</vt:lpstr>
      <vt:lpstr>II. Anti-Annihilationist Texts</vt:lpstr>
      <vt:lpstr>II. Anti-Annihilationist Texts</vt:lpstr>
      <vt:lpstr>II. Anti-Annihilationist Texts</vt:lpstr>
      <vt:lpstr>PowerPoint Presentation</vt:lpstr>
      <vt:lpstr>II. Anti-Annihilationist Texts</vt:lpstr>
      <vt:lpstr>Dr. Alan W. Gomes (Summer 1991). “Evangelicals and the Annihilation of Hell” (Part 2). In the Christian Research Journal. Page 11.</vt:lpstr>
      <vt:lpstr>II. Anti-Annihilationist Texts</vt:lpstr>
      <vt:lpstr>II. Anti-Annihilationist Texts</vt:lpstr>
      <vt:lpstr>PowerPoint Presentation</vt:lpstr>
      <vt:lpstr>PowerPoint Presentation</vt:lpstr>
      <vt:lpstr>PowerPoint Presentation</vt:lpstr>
      <vt:lpstr>II. Anti-Annihilationist Texts</vt:lpstr>
      <vt:lpstr>PowerPoint Presentation</vt:lpstr>
      <vt:lpstr>II. Anti-Annihilationist Texts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ANNIHILATION VS. ETERNAL CONSCIOUS TORMENT</vt:lpstr>
      <vt:lpstr>ANNIHILATION VS. ETERNAL CONSCIOUS TORMENT</vt:lpstr>
      <vt:lpstr>ANNIHILATION VS. ETERNAL CONSCIOUS TORMENT</vt:lpstr>
      <vt:lpstr>ANNIHILATION VS. ETERNAL CONSCIOUS TORMENT</vt:lpstr>
      <vt:lpstr>ANNIHILATION VS. ETERNAL CONSCIOUS TORMENT</vt:lpstr>
      <vt:lpstr>PowerPoint Presentation</vt:lpstr>
      <vt:lpstr>ANNIHILATION VS. ETERNAL CONSCIOUS TORMENT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ECT vs Annihilation - 001</dc:title>
  <dc:subject>ECT vs Annihilation</dc:subject>
  <dc:creator>A. Woods</dc:creator>
  <dc:description>Modified by Jim McGowan</dc:description>
  <cp:lastModifiedBy>awoods@slbc.org</cp:lastModifiedBy>
  <cp:revision>2296</cp:revision>
  <cp:lastPrinted>2025-09-19T13:00:48Z</cp:lastPrinted>
  <dcterms:created xsi:type="dcterms:W3CDTF">2009-03-17T12:21:13Z</dcterms:created>
  <dcterms:modified xsi:type="dcterms:W3CDTF">2025-12-28T08:29:30Z</dcterms:modified>
</cp:coreProperties>
</file>