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4"/>
  </p:notesMasterIdLst>
  <p:handoutMasterIdLst>
    <p:handoutMasterId r:id="rId75"/>
  </p:handoutMasterIdLst>
  <p:sldIdLst>
    <p:sldId id="2018" r:id="rId2"/>
    <p:sldId id="2158" r:id="rId3"/>
    <p:sldId id="28018" r:id="rId4"/>
    <p:sldId id="2041" r:id="rId5"/>
    <p:sldId id="28375" r:id="rId6"/>
    <p:sldId id="28383" r:id="rId7"/>
    <p:sldId id="28426" r:id="rId8"/>
    <p:sldId id="28416" r:id="rId9"/>
    <p:sldId id="28431" r:id="rId10"/>
    <p:sldId id="5497" r:id="rId11"/>
    <p:sldId id="28432" r:id="rId12"/>
    <p:sldId id="28454" r:id="rId13"/>
    <p:sldId id="28461" r:id="rId14"/>
    <p:sldId id="28433" r:id="rId15"/>
    <p:sldId id="28455" r:id="rId16"/>
    <p:sldId id="4886" r:id="rId17"/>
    <p:sldId id="4341" r:id="rId18"/>
    <p:sldId id="5806" r:id="rId19"/>
    <p:sldId id="28364" r:id="rId20"/>
    <p:sldId id="28427" r:id="rId21"/>
    <p:sldId id="28365" r:id="rId22"/>
    <p:sldId id="28366" r:id="rId23"/>
    <p:sldId id="28367" r:id="rId24"/>
    <p:sldId id="28368" r:id="rId25"/>
    <p:sldId id="28428" r:id="rId26"/>
    <p:sldId id="28434" r:id="rId27"/>
    <p:sldId id="28435" r:id="rId28"/>
    <p:sldId id="27633" r:id="rId29"/>
    <p:sldId id="28114" r:id="rId30"/>
    <p:sldId id="1322" r:id="rId31"/>
    <p:sldId id="28436" r:id="rId32"/>
    <p:sldId id="28336" r:id="rId33"/>
    <p:sldId id="28441" r:id="rId34"/>
    <p:sldId id="28456" r:id="rId35"/>
    <p:sldId id="27385" r:id="rId36"/>
    <p:sldId id="1264" r:id="rId37"/>
    <p:sldId id="28442" r:id="rId38"/>
    <p:sldId id="28098" r:id="rId39"/>
    <p:sldId id="28437" r:id="rId40"/>
    <p:sldId id="28340" r:id="rId41"/>
    <p:sldId id="28439" r:id="rId42"/>
    <p:sldId id="28457" r:id="rId43"/>
    <p:sldId id="28440" r:id="rId44"/>
    <p:sldId id="5846" r:id="rId45"/>
    <p:sldId id="28438" r:id="rId46"/>
    <p:sldId id="28270" r:id="rId47"/>
    <p:sldId id="28443" r:id="rId48"/>
    <p:sldId id="28444" r:id="rId49"/>
    <p:sldId id="2042" r:id="rId50"/>
    <p:sldId id="28445" r:id="rId51"/>
    <p:sldId id="28113" r:id="rId52"/>
    <p:sldId id="28458" r:id="rId53"/>
    <p:sldId id="28459" r:id="rId54"/>
    <p:sldId id="28429" r:id="rId55"/>
    <p:sldId id="28446" r:id="rId56"/>
    <p:sldId id="28447" r:id="rId57"/>
    <p:sldId id="28448" r:id="rId58"/>
    <p:sldId id="28449" r:id="rId59"/>
    <p:sldId id="28450" r:id="rId60"/>
    <p:sldId id="28451" r:id="rId61"/>
    <p:sldId id="28452" r:id="rId62"/>
    <p:sldId id="28425" r:id="rId63"/>
    <p:sldId id="28373" r:id="rId64"/>
    <p:sldId id="28376" r:id="rId65"/>
    <p:sldId id="28453" r:id="rId66"/>
    <p:sldId id="6576" r:id="rId67"/>
    <p:sldId id="28460" r:id="rId68"/>
    <p:sldId id="1379" r:id="rId69"/>
    <p:sldId id="1354" r:id="rId70"/>
    <p:sldId id="28174" r:id="rId71"/>
    <p:sldId id="28430" r:id="rId72"/>
    <p:sldId id="27632" r:id="rId73"/>
  </p:sldIdLst>
  <p:sldSz cx="12192000" cy="6858000"/>
  <p:notesSz cx="7315200" cy="9601200"/>
  <p:custDataLst>
    <p:tags r:id="rId76"/>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FF"/>
    <a:srgbClr val="FFFF99"/>
    <a:srgbClr val="000066"/>
    <a:srgbClr val="008000"/>
    <a:srgbClr val="33CC33"/>
    <a:srgbClr val="0099FF"/>
    <a:srgbClr val="FFFF00"/>
    <a:srgbClr val="A50021"/>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87" autoAdjust="0"/>
    <p:restoredTop sz="95974" autoAdjust="0"/>
  </p:normalViewPr>
  <p:slideViewPr>
    <p:cSldViewPr>
      <p:cViewPr varScale="1">
        <p:scale>
          <a:sx n="105" d="100"/>
          <a:sy n="105" d="100"/>
        </p:scale>
        <p:origin x="655" y="377"/>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7" d="100"/>
          <a:sy n="87" d="100"/>
        </p:scale>
        <p:origin x="3859" y="9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1"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sz="1500"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cs typeface="Arial" panose="020B0604020202020204" pitchFamily="34" charset="0"/>
              </a:defRPr>
            </a:lvl1pPr>
          </a:lstStyle>
          <a:p>
            <a:pPr>
              <a:defRPr/>
            </a:pPr>
            <a:fld id="{B431BCF1-9F7D-49CF-B1E8-9146FE8C498C}" type="slidenum">
              <a:rPr lang="en-US" altLang="en-US">
                <a:latin typeface="+mn-lt"/>
              </a:rPr>
              <a:pPr>
                <a:defRPr/>
              </a:pPr>
              <a:t>‹#›</a:t>
            </a:fld>
            <a:endParaRPr lang="en-US" altLang="en-US" dirty="0">
              <a:latin typeface="+mn-lt"/>
            </a:endParaRPr>
          </a:p>
        </p:txBody>
      </p:sp>
      <p:sp>
        <p:nvSpPr>
          <p:cNvPr id="2" name="Header Placeholder 1">
            <a:extLst>
              <a:ext uri="{FF2B5EF4-FFF2-40B4-BE49-F238E27FC236}">
                <a16:creationId xmlns:a16="http://schemas.microsoft.com/office/drawing/2014/main" id="{A9493A41-A676-1A46-D196-EAAD0D01BE19}"/>
              </a:ext>
            </a:extLst>
          </p:cNvPr>
          <p:cNvSpPr>
            <a:spLocks noGrp="1"/>
          </p:cNvSpPr>
          <p:nvPr>
            <p:ph type="hdr" sz="quarter"/>
          </p:nvPr>
        </p:nvSpPr>
        <p:spPr>
          <a:xfrm>
            <a:off x="1714404" y="124354"/>
            <a:ext cx="4347077" cy="820028"/>
          </a:xfrm>
          <a:prstGeom prst="rect">
            <a:avLst/>
          </a:prstGeom>
        </p:spPr>
        <p:txBody>
          <a:bodyPr vert="horz" lIns="123621" tIns="61810" rIns="123621" bIns="61810"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028 Exodus 8v20-32</a:t>
            </a:r>
          </a:p>
          <a:p>
            <a:pPr>
              <a:defRPr/>
            </a:pPr>
            <a:r>
              <a:rPr lang="en-US" sz="1500" dirty="0"/>
              <a:t>12-28-2025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02FA301A-137B-41F1-AC35-29D932AF757D}" type="datetimeFigureOut">
              <a:rPr lang="en-US" smtClean="0"/>
              <a:pPr>
                <a:defRPr/>
              </a:pPr>
              <a:t>12/27/25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cs typeface="Arial" panose="020B0604020202020204" pitchFamily="34" charset="0"/>
              </a:defRPr>
            </a:lvl1pPr>
          </a:lstStyle>
          <a:p>
            <a:pPr>
              <a:defRPr/>
            </a:pPr>
            <a:fld id="{0A6B008D-698A-4CC7-B9FE-2543C3C21294}"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10</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3691530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12</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23</a:t>
            </a:fld>
            <a:endParaRPr lang="en-US" altLang="en-US" dirty="0"/>
          </a:p>
        </p:txBody>
      </p:sp>
    </p:spTree>
    <p:extLst>
      <p:ext uri="{BB962C8B-B14F-4D97-AF65-F5344CB8AC3E}">
        <p14:creationId xmlns:p14="http://schemas.microsoft.com/office/powerpoint/2010/main" val="1675075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24</a:t>
            </a:fld>
            <a:endParaRPr lang="en-US" altLang="en-US" dirty="0"/>
          </a:p>
        </p:txBody>
      </p:sp>
    </p:spTree>
    <p:extLst>
      <p:ext uri="{BB962C8B-B14F-4D97-AF65-F5344CB8AC3E}">
        <p14:creationId xmlns:p14="http://schemas.microsoft.com/office/powerpoint/2010/main" val="2728937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34</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62</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76038-32F1-1683-5497-BD1209299D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7D6C5-2812-A588-AD61-AEDD316315B3}"/>
              </a:ext>
            </a:extLst>
          </p:cNvPr>
          <p:cNvSpPr>
            <a:spLocks noGrp="1" noRot="1" noChangeAspect="1"/>
          </p:cNvSpPr>
          <p:nvPr>
            <p:ph type="sldImg"/>
          </p:nvPr>
        </p:nvSpPr>
        <p:spPr>
          <a:xfrm>
            <a:off x="584200" y="744538"/>
            <a:ext cx="6607175" cy="3716337"/>
          </a:xfrm>
        </p:spPr>
      </p:sp>
      <p:sp>
        <p:nvSpPr>
          <p:cNvPr id="3" name="Notes Placeholder 2">
            <a:extLst>
              <a:ext uri="{FF2B5EF4-FFF2-40B4-BE49-F238E27FC236}">
                <a16:creationId xmlns:a16="http://schemas.microsoft.com/office/drawing/2014/main" id="{21C6CAF4-6032-7E4F-FF24-C62E74FF061E}"/>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CC9F78A3-6726-762B-5DC8-D5566010BACB}"/>
              </a:ext>
            </a:extLst>
          </p:cNvPr>
          <p:cNvSpPr>
            <a:spLocks noGrp="1"/>
          </p:cNvSpPr>
          <p:nvPr>
            <p:ph type="hdr" sz="quarter"/>
          </p:nvPr>
        </p:nvSpPr>
        <p:spPr/>
        <p:txBody>
          <a:bodyPr/>
          <a:lstStyle/>
          <a:p>
            <a:pPr>
              <a:defRPr/>
            </a:pPr>
            <a:r>
              <a:rPr lang="en-US"/>
              <a:t>Dr. Andy Woods</a:t>
            </a:r>
            <a:endParaRPr lang="en-US" dirty="0"/>
          </a:p>
        </p:txBody>
      </p:sp>
      <p:sp>
        <p:nvSpPr>
          <p:cNvPr id="5" name="Date Placeholder 4">
            <a:extLst>
              <a:ext uri="{FF2B5EF4-FFF2-40B4-BE49-F238E27FC236}">
                <a16:creationId xmlns:a16="http://schemas.microsoft.com/office/drawing/2014/main" id="{FF8826EB-2362-431C-4C68-1ED42AA9D998}"/>
              </a:ext>
            </a:extLst>
          </p:cNvPr>
          <p:cNvSpPr>
            <a:spLocks noGrp="1"/>
          </p:cNvSpPr>
          <p:nvPr>
            <p:ph type="dt" idx="1"/>
          </p:nvPr>
        </p:nvSpPr>
        <p:spPr/>
        <p:txBody>
          <a:bodyPr/>
          <a:lstStyle/>
          <a:p>
            <a:pPr>
              <a:defRPr/>
            </a:pPr>
            <a:r>
              <a:rPr lang="en-US"/>
              <a:t>9/11/2016</a:t>
            </a:r>
            <a:endParaRPr lang="en-US" dirty="0"/>
          </a:p>
        </p:txBody>
      </p:sp>
      <p:sp>
        <p:nvSpPr>
          <p:cNvPr id="6" name="Footer Placeholder 5">
            <a:extLst>
              <a:ext uri="{FF2B5EF4-FFF2-40B4-BE49-F238E27FC236}">
                <a16:creationId xmlns:a16="http://schemas.microsoft.com/office/drawing/2014/main" id="{2BCAB7DF-0520-C1DC-08FB-04CF962C1101}"/>
              </a:ext>
            </a:extLst>
          </p:cNvPr>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a:extLst>
              <a:ext uri="{FF2B5EF4-FFF2-40B4-BE49-F238E27FC236}">
                <a16:creationId xmlns:a16="http://schemas.microsoft.com/office/drawing/2014/main" id="{9DF35C9B-F06F-A314-58FC-6D75A13318B3}"/>
              </a:ext>
            </a:extLst>
          </p:cNvPr>
          <p:cNvSpPr>
            <a:spLocks noGrp="1"/>
          </p:cNvSpPr>
          <p:nvPr>
            <p:ph type="sldNum" sz="quarter" idx="5"/>
          </p:nvPr>
        </p:nvSpPr>
        <p:spPr/>
        <p:txBody>
          <a:bodyPr/>
          <a:lstStyle/>
          <a:p>
            <a:pPr>
              <a:defRPr/>
            </a:pPr>
            <a:fld id="{F3584848-F49B-4589-80F1-8AC4D2C6A1D1}" type="slidenum">
              <a:rPr lang="en-US" altLang="en-US" smtClean="0"/>
              <a:pPr>
                <a:defRPr/>
              </a:pPr>
              <a:t>72</a:t>
            </a:fld>
            <a:endParaRPr lang="en-US" altLang="en-US" dirty="0"/>
          </a:p>
        </p:txBody>
      </p:sp>
    </p:spTree>
    <p:extLst>
      <p:ext uri="{BB962C8B-B14F-4D97-AF65-F5344CB8AC3E}">
        <p14:creationId xmlns:p14="http://schemas.microsoft.com/office/powerpoint/2010/main" val="3467579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97EE958F-01F3-48FD-B92D-72ACD68E3CDC}" type="slidenum">
              <a:rPr lang="en-US" altLang="en-US"/>
              <a:pPr>
                <a:defRPr/>
              </a:pPr>
              <a:t>‹#›</a:t>
            </a:fld>
            <a:endParaRPr lang="en-US"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pPr>
              <a:defRPr/>
            </a:pPr>
            <a:fld id="{B72FFE7D-95A6-4BE3-9BD6-B9AADF54BCFC}" type="slidenum">
              <a:rPr lang="en-US" altLang="en-US"/>
              <a:pPr>
                <a:defRPr/>
              </a:pPr>
              <a:t>‹#›</a:t>
            </a:fld>
            <a:endParaRPr lang="en-US"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pPr>
              <a:defRPr/>
            </a:pPr>
            <a:fld id="{4E25677D-DC1A-49C2-8C51-DBC8FA5D7636}"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ltLang="en-US"/>
          </a:p>
        </p:txBody>
      </p:sp>
      <p:sp>
        <p:nvSpPr>
          <p:cNvPr id="4" name="Footer Placeholder 3"/>
          <p:cNvSpPr>
            <a:spLocks noGrp="1"/>
          </p:cNvSpPr>
          <p:nvPr>
            <p:ph type="ftr" sz="quarter" idx="11"/>
          </p:nvPr>
        </p:nvSpPr>
        <p:spPr/>
        <p:txBody>
          <a:bodyPr/>
          <a:lstStyle>
            <a:lvl1pPr>
              <a:defRPr/>
            </a:lvl1pPr>
          </a:lstStyle>
          <a:p>
            <a:pPr>
              <a:defRPr/>
            </a:pPr>
            <a:endParaRPr lang="en-US" altLang="en-US"/>
          </a:p>
        </p:txBody>
      </p:sp>
      <p:sp>
        <p:nvSpPr>
          <p:cNvPr id="5" name="Slide Number Placeholder 4"/>
          <p:cNvSpPr>
            <a:spLocks noGrp="1"/>
          </p:cNvSpPr>
          <p:nvPr>
            <p:ph type="sldNum" sz="quarter" idx="12"/>
          </p:nvPr>
        </p:nvSpPr>
        <p:spPr/>
        <p:txBody>
          <a:bodyPr/>
          <a:lstStyle>
            <a:lvl1pPr>
              <a:defRPr/>
            </a:lvl1pPr>
          </a:lstStyle>
          <a:p>
            <a:pPr>
              <a:defRPr/>
            </a:pPr>
            <a:fld id="{DB4AC889-DEB0-4DE5-B56C-FF30962D3DEB}"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7A8FE1F4-FA06-4431-8F43-6A41B71C9600}" type="slidenum">
              <a:rPr lang="en-US" altLang="en-US"/>
              <a:pPr>
                <a:defRPr/>
              </a:pPr>
              <a:t>‹#›</a:t>
            </a:fld>
            <a:endParaRPr lang="en-US" altLang="en-US"/>
          </a:p>
        </p:txBody>
      </p:sp>
    </p:spTree>
    <p:extLst>
      <p:ext uri="{BB962C8B-B14F-4D97-AF65-F5344CB8AC3E}">
        <p14:creationId xmlns:p14="http://schemas.microsoft.com/office/powerpoint/2010/main" val="275200221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334118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Arial" panose="020B0604020202020204" pitchFamily="34" charset="0"/>
              </a:defRPr>
            </a:lvl1pPr>
          </a:lstStyle>
          <a:p>
            <a:pPr>
              <a:defRPr/>
            </a:pPr>
            <a:fld id="{504D9705-E3F2-4168-AF1A-5EC943AB6EC2}"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9" r:id="rId14"/>
    <p:sldLayoutId id="2147483695"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5D130F-2481-615E-D2DC-ABC909AF630F}"/>
              </a:ext>
            </a:extLst>
          </p:cNvPr>
          <p:cNvPicPr>
            <a:picLocks noChangeAspect="1"/>
          </p:cNvPicPr>
          <p:nvPr/>
        </p:nvPicPr>
        <p:blipFill>
          <a:blip r:embed="rId2"/>
          <a:stretch>
            <a:fillRect/>
          </a:stretch>
        </p:blipFill>
        <p:spPr>
          <a:xfrm>
            <a:off x="609600" y="609600"/>
            <a:ext cx="10972800" cy="4413470"/>
          </a:xfrm>
          <a:prstGeom prst="rect">
            <a:avLst/>
          </a:prstGeom>
        </p:spPr>
      </p:pic>
      <p:pic>
        <p:nvPicPr>
          <p:cNvPr id="3" name="Picture 2">
            <a:extLst>
              <a:ext uri="{FF2B5EF4-FFF2-40B4-BE49-F238E27FC236}">
                <a16:creationId xmlns:a16="http://schemas.microsoft.com/office/drawing/2014/main" id="{31E891EE-EBB0-015B-F1A7-3900B5B806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445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85800">
              <a:spcBef>
                <a:spcPts val="0"/>
              </a:spcBef>
              <a:spcAft>
                <a:spcPts val="900"/>
              </a:spcAft>
              <a:buClr>
                <a:srgbClr val="00FFFF"/>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2:8-10</a:t>
            </a:r>
          </a:p>
          <a:p>
            <a:pPr marL="0" indent="0" algn="just">
              <a:spcBef>
                <a:spcPts val="0"/>
              </a:spcBef>
              <a:spcAft>
                <a:spcPts val="1200"/>
              </a:spcAft>
              <a:buNone/>
            </a:pPr>
            <a:r>
              <a:rPr 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latin typeface="Calibri" panose="020F0502020204030204" pitchFamily="34" charset="0"/>
              </a:rPr>
              <a:t>8 </a:t>
            </a:r>
            <a:r>
              <a:rPr lang="en-US" sz="3600" dirty="0">
                <a:latin typeface="Calibri" panose="020F0502020204030204" pitchFamily="34" charset="0"/>
              </a:rPr>
              <a:t>For by grace you have been saved through faith; and that not of yourselves, </a:t>
            </a:r>
            <a:r>
              <a:rPr lang="en-US" sz="3600" i="1" dirty="0">
                <a:latin typeface="Calibri" panose="020F0502020204030204" pitchFamily="34" charset="0"/>
              </a:rPr>
              <a:t>it is</a:t>
            </a:r>
            <a:r>
              <a:rPr lang="en-US" sz="3600" dirty="0">
                <a:latin typeface="Calibri" panose="020F0502020204030204" pitchFamily="34" charset="0"/>
              </a:rPr>
              <a:t> the gift of God; </a:t>
            </a:r>
            <a:r>
              <a:rPr lang="en-US" sz="3600" baseline="30000" dirty="0">
                <a:latin typeface="Calibri" panose="020F0502020204030204" pitchFamily="34" charset="0"/>
              </a:rPr>
              <a:t>9 </a:t>
            </a:r>
            <a:r>
              <a:rPr lang="en-US" sz="3600" dirty="0">
                <a:latin typeface="Calibri" panose="020F0502020204030204" pitchFamily="34" charset="0"/>
              </a:rPr>
              <a:t>not as a result of works, so that no one may boast. </a:t>
            </a:r>
            <a:r>
              <a:rPr lang="en-US" sz="3600" b="1" baseline="30000" dirty="0">
                <a:latin typeface="Calibri" panose="020F0502020204030204" pitchFamily="34" charset="0"/>
              </a:rPr>
              <a:t>10 </a:t>
            </a:r>
            <a:r>
              <a:rPr lang="en-US" sz="3600" dirty="0">
                <a:latin typeface="Calibri" panose="020F0502020204030204" pitchFamily="34" charset="0"/>
              </a:rPr>
              <a:t>For we are His workmanship, created in Christ Jesus for good works, which God prepared beforehand so that </a:t>
            </a:r>
            <a:r>
              <a:rPr lang="en-US" sz="3600" b="1" u="sng" dirty="0">
                <a:solidFill>
                  <a:srgbClr val="FFFFCC"/>
                </a:solidFill>
                <a:latin typeface="Calibri" panose="020F0502020204030204" pitchFamily="34" charset="0"/>
              </a:rPr>
              <a:t>we would walk [</a:t>
            </a:r>
            <a:r>
              <a:rPr lang="en-US" sz="3600" b="1" i="1" u="sng" dirty="0" err="1">
                <a:solidFill>
                  <a:srgbClr val="FFFFCC"/>
                </a:solidFill>
                <a:latin typeface="Calibri" panose="020F0502020204030204" pitchFamily="34" charset="0"/>
              </a:rPr>
              <a:t>peripateō</a:t>
            </a:r>
            <a:r>
              <a:rPr lang="en-US" sz="3600" b="1" u="sng" dirty="0">
                <a:solidFill>
                  <a:srgbClr val="FFFFCC"/>
                </a:solidFill>
                <a:latin typeface="Calibri" panose="020F0502020204030204" pitchFamily="34" charset="0"/>
              </a:rPr>
              <a:t>, subjunctive mood]</a:t>
            </a:r>
            <a:r>
              <a:rPr lang="en-US" sz="3600" dirty="0">
                <a:latin typeface="Calibri" panose="020F0502020204030204" pitchFamily="34" charset="0"/>
              </a:rPr>
              <a:t> in them.”</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6680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Command (20)</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Consequence (21)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Protection (22-23)</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8:20-23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Magicians’ Response</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44682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2895600" y="1828800"/>
            <a:ext cx="8686800" cy="2514600"/>
          </a:xfrm>
        </p:spPr>
        <p:txBody>
          <a:bodyPr/>
          <a:lstStyle/>
          <a:p>
            <a:pPr marL="0" indent="0" algn="just">
              <a:buNone/>
            </a:pPr>
            <a:r>
              <a:rPr lang="en-US"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b="0" i="0" u="none" strike="noStrike" dirty="0">
                <a:effectLst/>
              </a:rPr>
              <a:t>The Egyptian deity challenged by this plague would have been </a:t>
            </a:r>
            <a:r>
              <a:rPr lang="en-US" b="0" i="1" u="none" strike="noStrike" dirty="0" err="1">
                <a:effectLst/>
              </a:rPr>
              <a:t>Uatchit</a:t>
            </a:r>
            <a:r>
              <a:rPr lang="en-US" b="0" i="0" u="none" strike="noStrike" dirty="0">
                <a:effectLst/>
              </a:rPr>
              <a:t>, who looked like a fly and whose function was to divinely protect Egypt from insect swarms.</a:t>
            </a:r>
            <a:r>
              <a:rPr lang="en-US" b="0" i="0" u="none" strike="noStrike" dirty="0">
                <a:effectLst>
                  <a:outerShdw blurRad="38100" dist="38100" dir="2700000" algn="tl">
                    <a:srgbClr val="000000">
                      <a:alpha val="43137"/>
                    </a:srgbClr>
                  </a:outerShdw>
                </a:effectLst>
              </a:rPr>
              <a:t>”</a:t>
            </a:r>
            <a:endParaRPr lang="en-US" dirty="0">
              <a:effectLst>
                <a:outerShdw blurRad="38100" dist="38100" dir="2700000" algn="tl">
                  <a:srgbClr val="000000">
                    <a:alpha val="43137"/>
                  </a:srgbClr>
                </a:outerShdw>
              </a:effectLst>
            </a:endParaRP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028700" y="152400"/>
            <a:ext cx="10134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King James Version Bible Commentary for Today: The Most Up-to-Date Commentary on the Time-Honored Text of the King James Version </a:t>
            </a:r>
            <a:r>
              <a:rPr lang="en-US" sz="1800" dirty="0">
                <a:effectLst>
                  <a:outerShdw blurRad="38100" dist="38100" dir="2700000" algn="tl">
                    <a:srgbClr val="000000"/>
                  </a:outerShdw>
                </a:effectLst>
                <a:latin typeface="Calibri" panose="020F0502020204030204" pitchFamily="34" charset="0"/>
                <a:cs typeface="+mn-cs"/>
              </a:rPr>
              <a:t>(p. 93). Thomas Nelson.</a:t>
            </a:r>
          </a:p>
        </p:txBody>
      </p:sp>
      <p:pic>
        <p:nvPicPr>
          <p:cNvPr id="3" name="Picture 2">
            <a:extLst>
              <a:ext uri="{FF2B5EF4-FFF2-40B4-BE49-F238E27FC236}">
                <a16:creationId xmlns:a16="http://schemas.microsoft.com/office/drawing/2014/main" id="{D3E8E908-16AD-5EA0-3F3F-B8065DDDC962}"/>
              </a:ext>
            </a:extLst>
          </p:cNvPr>
          <p:cNvPicPr>
            <a:picLocks noChangeAspect="1"/>
          </p:cNvPicPr>
          <p:nvPr/>
        </p:nvPicPr>
        <p:blipFill>
          <a:blip r:embed="rId3"/>
          <a:stretch>
            <a:fillRect/>
          </a:stretch>
        </p:blipFill>
        <p:spPr>
          <a:xfrm>
            <a:off x="609600" y="2057400"/>
            <a:ext cx="1990448"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5406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3470-3184-40CF-29FD-1178CCA75E78}"/>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97DE44D-4BEB-4D90-544A-0CA14B9EEDD8}"/>
              </a:ext>
            </a:extLst>
          </p:cNvPr>
          <p:cNvGraphicFramePr>
            <a:graphicFrameLocks noGrp="1"/>
          </p:cNvGraphicFramePr>
          <p:nvPr>
            <p:ph idx="1"/>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2"/>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207856709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Command (20)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Consequence (21)</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Protection (22-23)</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8:20-23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Magicians’ Response</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752970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9B1B3-4B99-F7A9-120F-C1AF4ED0F982}"/>
            </a:ext>
          </a:extLst>
        </p:cNvPr>
        <p:cNvGrpSpPr/>
        <p:nvPr/>
      </p:nvGrpSpPr>
      <p:grpSpPr>
        <a:xfrm>
          <a:off x="0" y="0"/>
          <a:ext cx="0" cy="0"/>
          <a:chOff x="0" y="0"/>
          <a:chExt cx="0" cy="0"/>
        </a:xfrm>
      </p:grpSpPr>
      <p:pic>
        <p:nvPicPr>
          <p:cNvPr id="26626" name="Picture 2">
            <a:extLst>
              <a:ext uri="{FF2B5EF4-FFF2-40B4-BE49-F238E27FC236}">
                <a16:creationId xmlns:a16="http://schemas.microsoft.com/office/drawing/2014/main" id="{4BBEEBA8-1919-86DF-8BAD-9D966AFB9C09}"/>
              </a:ext>
            </a:extLst>
          </p:cNvPr>
          <p:cNvPicPr>
            <a:picLocks noChangeAspect="1" noChangeArrowheads="1"/>
          </p:cNvPicPr>
          <p:nvPr/>
        </p:nvPicPr>
        <p:blipFill>
          <a:blip r:embed="rId2" cstate="print"/>
          <a:srcRect/>
          <a:stretch>
            <a:fillRect/>
          </a:stretch>
        </p:blipFill>
        <p:spPr bwMode="auto">
          <a:xfrm>
            <a:off x="1512426" y="137160"/>
            <a:ext cx="9167149"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3" name="Oval 7">
            <a:extLst>
              <a:ext uri="{FF2B5EF4-FFF2-40B4-BE49-F238E27FC236}">
                <a16:creationId xmlns:a16="http://schemas.microsoft.com/office/drawing/2014/main" id="{056FC6E9-DB16-C275-7D4F-3ADC0D8740F0}"/>
              </a:ext>
            </a:extLst>
          </p:cNvPr>
          <p:cNvSpPr>
            <a:spLocks noChangeArrowheads="1"/>
          </p:cNvSpPr>
          <p:nvPr/>
        </p:nvSpPr>
        <p:spPr bwMode="auto">
          <a:xfrm>
            <a:off x="2747189" y="1577108"/>
            <a:ext cx="2362200" cy="1752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Tree>
    <p:extLst>
      <p:ext uri="{BB962C8B-B14F-4D97-AF65-F5344CB8AC3E}">
        <p14:creationId xmlns:p14="http://schemas.microsoft.com/office/powerpoint/2010/main" val="288484090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42BA7C-B684-4F10-8C4C-1A48B8342A63}"/>
              </a:ext>
            </a:extLst>
          </p:cNvPr>
          <p:cNvPicPr>
            <a:picLocks noChangeAspect="1"/>
          </p:cNvPicPr>
          <p:nvPr/>
        </p:nvPicPr>
        <p:blipFill>
          <a:blip r:embed="rId2"/>
          <a:stretch>
            <a:fillRect/>
          </a:stretch>
        </p:blipFill>
        <p:spPr>
          <a:xfrm>
            <a:off x="1641432" y="137160"/>
            <a:ext cx="8909136" cy="6583680"/>
          </a:xfrm>
          <a:prstGeom prst="rect">
            <a:avLst/>
          </a:prstGeom>
        </p:spPr>
      </p:pic>
    </p:spTree>
    <p:extLst>
      <p:ext uri="{BB962C8B-B14F-4D97-AF65-F5344CB8AC3E}">
        <p14:creationId xmlns:p14="http://schemas.microsoft.com/office/powerpoint/2010/main" val="1523464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Content Placeholder 2"/>
          <p:cNvSpPr>
            <a:spLocks noGrp="1"/>
          </p:cNvSpPr>
          <p:nvPr>
            <p:ph idx="1"/>
          </p:nvPr>
        </p:nvSpPr>
        <p:spPr>
          <a:xfrm>
            <a:off x="609600" y="1600200"/>
            <a:ext cx="10972800" cy="2438400"/>
          </a:xfrm>
        </p:spPr>
        <p:txBody>
          <a:bodyPr/>
          <a:lstStyle/>
          <a:p>
            <a:pPr marL="457200" indent="-457200" algn="just">
              <a:spcBef>
                <a:spcPct val="0"/>
              </a:spcBef>
              <a:spcAft>
                <a:spcPts val="2400"/>
              </a:spcAft>
              <a:buClr>
                <a:srgbClr val="66FFFF"/>
              </a:buClr>
              <a:buSzPct val="100000"/>
              <a:buFont typeface="+mj-lt"/>
              <a:buAutoNum type="arabicParenR"/>
            </a:pPr>
            <a:r>
              <a:rPr lang="en-US" altLang="en-US" dirty="0">
                <a:effectLst>
                  <a:outerShdw blurRad="38100" dist="38100" dir="2700000" algn="tl">
                    <a:srgbClr val="000000">
                      <a:alpha val="43137"/>
                    </a:srgbClr>
                  </a:outerShdw>
                </a:effectLst>
              </a:rPr>
              <a:t>Like the protection in Goshen (Exod. 8:22, 24</a:t>
            </a:r>
            <a:r>
              <a:rPr lang="en-US" altLang="en-US">
                <a:effectLst>
                  <a:outerShdw blurRad="38100" dist="38100" dir="2700000" algn="tl">
                    <a:srgbClr val="000000">
                      <a:alpha val="43137"/>
                    </a:srgbClr>
                  </a:outerShdw>
                </a:effectLst>
              </a:rPr>
              <a:t>; 9:4, </a:t>
            </a:r>
            <a:r>
              <a:rPr lang="en-US" altLang="en-US" dirty="0">
                <a:effectLst>
                  <a:outerShdw blurRad="38100" dist="38100" dir="2700000" algn="tl">
                    <a:srgbClr val="000000">
                      <a:alpha val="43137"/>
                    </a:srgbClr>
                  </a:outerShdw>
                </a:effectLst>
              </a:rPr>
              <a:t>6; 11:4-7; Rev. 9:4; 16:2)</a:t>
            </a:r>
          </a:p>
          <a:p>
            <a:pPr marL="457200" indent="-457200" algn="just">
              <a:spcBef>
                <a:spcPct val="0"/>
              </a:spcBef>
              <a:spcAft>
                <a:spcPts val="2400"/>
              </a:spcAft>
              <a:buClr>
                <a:srgbClr val="66FFFF"/>
              </a:buClr>
              <a:buSzPct val="100000"/>
              <a:buFont typeface="+mj-lt"/>
              <a:buAutoNum type="arabicParenR"/>
            </a:pPr>
            <a:r>
              <a:rPr lang="en-US" altLang="en-US" dirty="0">
                <a:effectLst>
                  <a:outerShdw blurRad="38100" dist="38100" dir="2700000" algn="tl">
                    <a:srgbClr val="000000">
                      <a:alpha val="43137"/>
                    </a:srgbClr>
                  </a:outerShdw>
                </a:effectLst>
              </a:rPr>
              <a:t>Effective?  Rev. 6:9-11; 7:13-14; 13:10, 15; 20:4</a:t>
            </a:r>
          </a:p>
          <a:p>
            <a:pPr marL="457200" indent="-457200" algn="just">
              <a:spcBef>
                <a:spcPct val="0"/>
              </a:spcBef>
              <a:spcAft>
                <a:spcPts val="2400"/>
              </a:spcAft>
              <a:buClr>
                <a:srgbClr val="66FFFF"/>
              </a:buClr>
              <a:buSzPct val="100000"/>
              <a:buFont typeface="Calibri" panose="020F0502020204030204" pitchFamily="34" charset="0"/>
              <a:buAutoNum type="arabicParenR"/>
            </a:pPr>
            <a:r>
              <a:rPr lang="en-US" altLang="en-US" dirty="0">
                <a:effectLst>
                  <a:outerShdw blurRad="38100" dist="38100" dir="2700000" algn="tl">
                    <a:srgbClr val="000000">
                      <a:alpha val="43137"/>
                    </a:srgbClr>
                  </a:outerShdw>
                </a:effectLst>
              </a:rPr>
              <a:t>Comfort? John 14:1; 1 Thess. 4:18; Titus 2:13</a:t>
            </a:r>
          </a:p>
        </p:txBody>
      </p:sp>
      <p:pic>
        <p:nvPicPr>
          <p:cNvPr id="5" name="Picture 2" descr="Image result for revelation 3:10">
            <a:extLst>
              <a:ext uri="{FF2B5EF4-FFF2-40B4-BE49-F238E27FC236}">
                <a16:creationId xmlns:a16="http://schemas.microsoft.com/office/drawing/2014/main" id="{A5FBFDD4-D83D-4826-B84B-89F0BE32F47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53000" y="4343400"/>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2341826-FA46-4CBE-A27A-4E3B171E9E53}"/>
              </a:ext>
            </a:extLst>
          </p:cNvPr>
          <p:cNvSpPr/>
          <p:nvPr/>
        </p:nvSpPr>
        <p:spPr>
          <a:xfrm>
            <a:off x="1524000" y="218182"/>
            <a:ext cx="9144000" cy="1154162"/>
          </a:xfrm>
          <a:prstGeom prst="rect">
            <a:avLst/>
          </a:prstGeom>
        </p:spPr>
        <p:txBody>
          <a:bodyPr wrap="square">
            <a:spAutoFit/>
          </a:bodyPr>
          <a:lstStyle/>
          <a:p>
            <a:pPr algn="ctr">
              <a:spcAft>
                <a:spcPts val="600"/>
              </a:spcAft>
            </a:pPr>
            <a:r>
              <a:rPr lang="en-US" sz="360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Protection </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Through the Tribulation?</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(Revelation 3:10)</a:t>
            </a:r>
          </a:p>
        </p:txBody>
      </p:sp>
    </p:spTree>
    <p:extLst>
      <p:ext uri="{BB962C8B-B14F-4D97-AF65-F5344CB8AC3E}">
        <p14:creationId xmlns:p14="http://schemas.microsoft.com/office/powerpoint/2010/main" val="139322621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F47D9E-39F1-411B-9909-C946680BB1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7650" name="Rectangle 3"/>
          <p:cNvSpPr>
            <a:spLocks noGrp="1"/>
          </p:cNvSpPr>
          <p:nvPr>
            <p:ph type="body" idx="4294967295"/>
          </p:nvPr>
        </p:nvSpPr>
        <p:spPr>
          <a:xfrm>
            <a:off x="609600" y="0"/>
            <a:ext cx="10972800" cy="3474720"/>
          </a:xfrm>
        </p:spPr>
        <p:txBody>
          <a:bodyPr/>
          <a:lstStyle/>
          <a:p>
            <a:pPr algn="ctr" defTabSz="685800">
              <a:spcBef>
                <a:spcPct val="0"/>
              </a:spcBef>
              <a:spcAft>
                <a:spcPts val="900"/>
              </a:spcAft>
              <a:buNone/>
              <a:defRPr/>
            </a:pPr>
            <a:r>
              <a:rPr lang="en-US" altLang="en-US" sz="4000" kern="1200" dirty="0">
                <a:solidFill>
                  <a:schemeClr val="tx2"/>
                </a:solidFill>
                <a:ea typeface="+mj-ea"/>
                <a:cs typeface="Calibri" panose="020F0502020204030204" pitchFamily="34" charset="0"/>
              </a:rPr>
              <a:t>John 20:30-31</a:t>
            </a:r>
          </a:p>
          <a:p>
            <a:pPr marL="0" indent="0" algn="just">
              <a:spcBef>
                <a:spcPts val="0"/>
              </a:spcBef>
              <a:buNone/>
              <a:defRPr/>
            </a:pPr>
            <a:r>
              <a:rPr lang="en-US" sz="3500" dirty="0">
                <a:cs typeface="Calibri" panose="020F0502020204030204" pitchFamily="34" charset="0"/>
              </a:rPr>
              <a:t>“Therefore many other </a:t>
            </a:r>
            <a:r>
              <a:rPr lang="en-US" sz="3500" b="1" u="sng" dirty="0">
                <a:solidFill>
                  <a:srgbClr val="FFFFCC"/>
                </a:solidFill>
                <a:cs typeface="Calibri" panose="020F0502020204030204" pitchFamily="34" charset="0"/>
              </a:rPr>
              <a:t>signs</a:t>
            </a:r>
            <a:r>
              <a:rPr lang="en-US" sz="3500" dirty="0">
                <a:cs typeface="Calibri" panose="020F0502020204030204" pitchFamily="34" charset="0"/>
              </a:rPr>
              <a:t> Jesus also performed in the presence of the disciples, which are not written in this book; but these have been written so that you may believe that Jesus is the Christ, the Son of God; and that believing you may have life in His name.”</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92435" y="3429000"/>
            <a:ext cx="1207130" cy="146304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94863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A1FA21-9245-3AC5-66DF-60EEC1695D7E}"/>
              </a:ext>
            </a:extLst>
          </p:cNvPr>
          <p:cNvPicPr>
            <a:picLocks noChangeAspect="1"/>
          </p:cNvPicPr>
          <p:nvPr/>
        </p:nvPicPr>
        <p:blipFill>
          <a:blip r:embed="rId2"/>
          <a:stretch>
            <a:fillRect/>
          </a:stretch>
        </p:blipFill>
        <p:spPr>
          <a:xfrm>
            <a:off x="609600" y="0"/>
            <a:ext cx="10972800" cy="6243247"/>
          </a:xfrm>
          <a:prstGeom prst="rect">
            <a:avLst/>
          </a:prstGeom>
        </p:spPr>
      </p:pic>
    </p:spTree>
    <p:extLst>
      <p:ext uri="{BB962C8B-B14F-4D97-AF65-F5344CB8AC3E}">
        <p14:creationId xmlns:p14="http://schemas.microsoft.com/office/powerpoint/2010/main" val="1878090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491CB-A72E-9231-5689-1A3135308442}"/>
            </a:ext>
          </a:extLst>
        </p:cNvPr>
        <p:cNvGrpSpPr/>
        <p:nvPr/>
      </p:nvGrpSpPr>
      <p:grpSpPr>
        <a:xfrm>
          <a:off x="0" y="0"/>
          <a:ext cx="0" cy="0"/>
          <a:chOff x="0" y="0"/>
          <a:chExt cx="0" cy="0"/>
        </a:xfrm>
      </p:grpSpPr>
      <p:sp>
        <p:nvSpPr>
          <p:cNvPr id="53249" name="Rectangle 2">
            <a:extLst>
              <a:ext uri="{FF2B5EF4-FFF2-40B4-BE49-F238E27FC236}">
                <a16:creationId xmlns:a16="http://schemas.microsoft.com/office/drawing/2014/main" id="{F5256F6A-7B19-3DC2-FEBD-4BD09942055F}"/>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EXODUS STRUCTURE/OUTLINE</a:t>
            </a:r>
          </a:p>
        </p:txBody>
      </p:sp>
      <p:sp>
        <p:nvSpPr>
          <p:cNvPr id="9219" name="Rectangle 3">
            <a:extLst>
              <a:ext uri="{FF2B5EF4-FFF2-40B4-BE49-F238E27FC236}">
                <a16:creationId xmlns:a16="http://schemas.microsoft.com/office/drawing/2014/main" id="{7C6FA43D-FD39-45EF-C247-3B31B14FAA8F}"/>
              </a:ext>
            </a:extLst>
          </p:cNvPr>
          <p:cNvSpPr>
            <a:spLocks noGrp="1" noChangeArrowheads="1"/>
          </p:cNvSpPr>
          <p:nvPr>
            <p:ph type="body" idx="1"/>
          </p:nvPr>
        </p:nvSpPr>
        <p:spPr>
          <a:xfrm>
            <a:off x="609600" y="1371600"/>
            <a:ext cx="8839200" cy="4673600"/>
          </a:xfrm>
        </p:spPr>
        <p:txBody>
          <a:bodyPr/>
          <a:lstStyle/>
          <a:p>
            <a:pPr algn="just">
              <a:spcBef>
                <a:spcPts val="0"/>
              </a:spcBef>
              <a:spcAft>
                <a:spcPts val="900"/>
              </a:spcAft>
              <a:defRPr/>
            </a:pPr>
            <a:r>
              <a:rPr lang="en-US" altLang="en-US" b="1"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(1–18)</a:t>
            </a:r>
          </a:p>
          <a:p>
            <a:pPr lvl="1">
              <a:spcBef>
                <a:spcPts val="0"/>
              </a:spcBef>
              <a:spcAft>
                <a:spcPts val="900"/>
              </a:spcAft>
              <a:defRPr/>
            </a:pPr>
            <a:r>
              <a:rPr lang="en-US" altLang="en-US" b="1" u="sng"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(1:1–12:30)</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Liberation (</a:t>
            </a:r>
            <a:r>
              <a:rPr lang="en-US" altLang="en-US">
                <a:latin typeface="Calibri" panose="020F0502020204030204" pitchFamily="34" charset="0"/>
                <a:ea typeface="Calibri" panose="020F0502020204030204" pitchFamily="34" charset="0"/>
                <a:cs typeface="Calibri" panose="020F0502020204030204" pitchFamily="34" charset="0"/>
              </a:rPr>
              <a:t>12:31–15:21)</a:t>
            </a:r>
            <a:endParaRPr lang="en-US" altLang="en-US" dirty="0">
              <a:latin typeface="Calibri" panose="020F0502020204030204" pitchFamily="34" charset="0"/>
              <a:ea typeface="Calibri" panose="020F0502020204030204" pitchFamily="34" charset="0"/>
              <a:cs typeface="Calibri" panose="020F0502020204030204" pitchFamily="34" charset="0"/>
            </a:endParaRP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Preservation (15:22–18:27)</a:t>
            </a:r>
          </a:p>
          <a:p>
            <a:pPr>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Mosaic Covenant (19–40)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Law (19–24)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Tabernacle instructions (25–31)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Apostasy (32–34)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Tabernacle building (35–40) </a:t>
            </a:r>
          </a:p>
        </p:txBody>
      </p:sp>
      <p:pic>
        <p:nvPicPr>
          <p:cNvPr id="3" name="Picture 2">
            <a:extLst>
              <a:ext uri="{FF2B5EF4-FFF2-40B4-BE49-F238E27FC236}">
                <a16:creationId xmlns:a16="http://schemas.microsoft.com/office/drawing/2014/main" id="{0A2AD9E3-E57E-5E04-B9F8-969E630603A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285586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FLIES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8</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:20-32</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924476" y="1690043"/>
            <a:ext cx="8428567"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God Instructs Moses (20-23)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cs typeface="Calibri" panose="020F0502020204030204" pitchFamily="34" charset="0"/>
              </a:rPr>
              <a:t>Prophetic Fulfillment (24)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Pharaoh’s Concession (25-29)</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Moses’ Response (30-32)</a:t>
            </a:r>
          </a:p>
        </p:txBody>
      </p:sp>
      <p:pic>
        <p:nvPicPr>
          <p:cNvPr id="2" name="Picture 1">
            <a:extLst>
              <a:ext uri="{FF2B5EF4-FFF2-40B4-BE49-F238E27FC236}">
                <a16:creationId xmlns:a16="http://schemas.microsoft.com/office/drawing/2014/main" id="{4B0FA216-6E5F-140E-03D2-C8036ECEB3D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332313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58307-487A-B19D-8E08-18E21B100622}"/>
            </a:ext>
          </a:extLst>
        </p:cNvPr>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D21B9F89-9A7F-AC0A-AE5F-4352EA18B2E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9833939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852575-3F0A-4BCA-AAC5-1E2F502692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13:19; 14:29</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does occur, you may believe that I am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it happens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happens, you may believe.”</a:t>
            </a:r>
          </a:p>
        </p:txBody>
      </p:sp>
      <p:pic>
        <p:nvPicPr>
          <p:cNvPr id="2" name="Picture 1">
            <a:extLst>
              <a:ext uri="{FF2B5EF4-FFF2-40B4-BE49-F238E27FC236}">
                <a16:creationId xmlns:a16="http://schemas.microsoft.com/office/drawing/2014/main" id="{A6E18732-ADA3-8699-48A6-A162F1FB782F}"/>
              </a:ext>
            </a:extLst>
          </p:cNvPr>
          <p:cNvPicPr>
            <a:picLocks noChangeAspect="1"/>
          </p:cNvPicPr>
          <p:nvPr/>
        </p:nvPicPr>
        <p:blipFill>
          <a:blip r:embed="rId3"/>
          <a:srcRect l="17407"/>
          <a:stretch/>
        </p:blipFill>
        <p:spPr>
          <a:xfrm>
            <a:off x="4963160" y="2971800"/>
            <a:ext cx="2265680"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73849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609600" y="365760"/>
          <a:ext cx="10972800" cy="6035040"/>
        </p:xfrm>
        <a:graphic>
          <a:graphicData uri="http://schemas.openxmlformats.org/drawingml/2006/table">
            <a:tbl>
              <a:tblPr firstRow="1" bandRow="1">
                <a:tableStyleId>{5C22544A-7EE6-4342-B048-85BDC9FD1C3A}</a:tableStyleId>
              </a:tblPr>
              <a:tblGrid>
                <a:gridCol w="4191000">
                  <a:extLst>
                    <a:ext uri="{9D8B030D-6E8A-4147-A177-3AD203B41FA5}">
                      <a16:colId xmlns:a16="http://schemas.microsoft.com/office/drawing/2014/main" val="690753193"/>
                    </a:ext>
                  </a:extLst>
                </a:gridCol>
                <a:gridCol w="3124200">
                  <a:extLst>
                    <a:ext uri="{9D8B030D-6E8A-4147-A177-3AD203B41FA5}">
                      <a16:colId xmlns:a16="http://schemas.microsoft.com/office/drawing/2014/main" val="286287145"/>
                    </a:ext>
                  </a:extLst>
                </a:gridCol>
                <a:gridCol w="36576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Alpheus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Clubbed to death</a:t>
                      </a:r>
                    </a:p>
                  </a:txBody>
                  <a:tcPr anchor="ctr"/>
                </a:tc>
                <a:extLst>
                  <a:ext uri="{0D108BD9-81ED-4DB2-BD59-A6C34878D82A}">
                    <a16:rowId xmlns:a16="http://schemas.microsoft.com/office/drawing/2014/main" val="77756791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Simon the Zealot</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Martyred</a:t>
                      </a:r>
                    </a:p>
                  </a:txBody>
                  <a:tcPr anchor="ctr"/>
                </a:tc>
                <a:extLst>
                  <a:ext uri="{0D108BD9-81ED-4DB2-BD59-A6C34878D82A}">
                    <a16:rowId xmlns:a16="http://schemas.microsoft.com/office/drawing/2014/main" val="2088523037"/>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Zebedee</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Judea (Acts 12:2)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Executed</a:t>
                      </a:r>
                    </a:p>
                  </a:txBody>
                  <a:tcPr anchor="ctr"/>
                </a:tc>
                <a:extLst>
                  <a:ext uri="{0D108BD9-81ED-4DB2-BD59-A6C34878D82A}">
                    <a16:rowId xmlns:a16="http://schemas.microsoft.com/office/drawing/2014/main" val="3167288718"/>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Thaddeus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Mesopotamia</a:t>
                      </a:r>
                    </a:p>
                  </a:txBody>
                  <a:tcPr anchor="ctr"/>
                </a:tc>
                <a:tc>
                  <a:txBody>
                    <a:bodyPr/>
                    <a:lstStyle/>
                    <a:p>
                      <a:pPr algn="ctr"/>
                      <a:r>
                        <a:rPr lang="en-US" sz="2800" dirty="0">
                          <a:latin typeface="Calibri" panose="020F0502020204030204" pitchFamily="34" charset="0"/>
                          <a:cs typeface="Calibri" panose="020F0502020204030204" pitchFamily="34" charset="0"/>
                        </a:rPr>
                        <a:t>Beaten to death</a:t>
                      </a:r>
                    </a:p>
                  </a:txBody>
                  <a:tcPr anchor="ctr"/>
                </a:tc>
                <a:extLst>
                  <a:ext uri="{0D108BD9-81ED-4DB2-BD59-A6C34878D82A}">
                    <a16:rowId xmlns:a16="http://schemas.microsoft.com/office/drawing/2014/main" val="1287159523"/>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Peter</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Babylon, Rome</a:t>
                      </a:r>
                    </a:p>
                  </a:txBody>
                  <a:tcPr anchor="ctr"/>
                </a:tc>
                <a:tc>
                  <a:txBody>
                    <a:bodyPr/>
                    <a:lstStyle/>
                    <a:p>
                      <a:pPr algn="ctr"/>
                      <a:r>
                        <a:rPr lang="en-US" sz="2800" dirty="0">
                          <a:latin typeface="Calibri" panose="020F0502020204030204" pitchFamily="34" charset="0"/>
                          <a:cs typeface="Calibri" panose="020F0502020204030204" pitchFamily="34" charset="0"/>
                        </a:rPr>
                        <a:t>Crucified upside down</a:t>
                      </a:r>
                    </a:p>
                  </a:txBody>
                  <a:tcPr anchor="ctr"/>
                </a:tc>
                <a:extLst>
                  <a:ext uri="{0D108BD9-81ED-4DB2-BD59-A6C34878D82A}">
                    <a16:rowId xmlns:a16="http://schemas.microsoft.com/office/drawing/2014/main" val="1793763941"/>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Matthew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Parthia (Tehran)</a:t>
                      </a:r>
                    </a:p>
                  </a:txBody>
                  <a:tcPr anchor="ctr"/>
                </a:tc>
                <a:tc>
                  <a:txBody>
                    <a:bodyPr/>
                    <a:lstStyle/>
                    <a:p>
                      <a:pPr algn="ctr"/>
                      <a:r>
                        <a:rPr lang="en-US" sz="2800" dirty="0">
                          <a:latin typeface="Calibri" panose="020F0502020204030204" pitchFamily="34" charset="0"/>
                          <a:cs typeface="Calibri" panose="020F0502020204030204" pitchFamily="34" charset="0"/>
                        </a:rPr>
                        <a:t>Beheaded</a:t>
                      </a:r>
                    </a:p>
                  </a:txBody>
                  <a:tcPr anchor="ctr"/>
                </a:tc>
                <a:extLst>
                  <a:ext uri="{0D108BD9-81ED-4DB2-BD59-A6C34878D82A}">
                    <a16:rowId xmlns:a16="http://schemas.microsoft.com/office/drawing/2014/main" val="183737382"/>
                  </a:ext>
                </a:extLst>
              </a:tr>
            </a:tbl>
          </a:graphicData>
        </a:graphic>
      </p:graphicFrame>
    </p:spTree>
    <p:extLst>
      <p:ext uri="{BB962C8B-B14F-4D97-AF65-F5344CB8AC3E}">
        <p14:creationId xmlns:p14="http://schemas.microsoft.com/office/powerpoint/2010/main" val="2568457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609600" y="365760"/>
          <a:ext cx="10972800" cy="5730240"/>
        </p:xfrm>
        <a:graphic>
          <a:graphicData uri="http://schemas.openxmlformats.org/drawingml/2006/table">
            <a:tbl>
              <a:tblPr firstRow="1" bandRow="1">
                <a:tableStyleId>{5C22544A-7EE6-4342-B048-85BDC9FD1C3A}</a:tableStyleId>
              </a:tblPr>
              <a:tblGrid>
                <a:gridCol w="4187952">
                  <a:extLst>
                    <a:ext uri="{9D8B030D-6E8A-4147-A177-3AD203B41FA5}">
                      <a16:colId xmlns:a16="http://schemas.microsoft.com/office/drawing/2014/main" val="690753193"/>
                    </a:ext>
                  </a:extLst>
                </a:gridCol>
                <a:gridCol w="3127248">
                  <a:extLst>
                    <a:ext uri="{9D8B030D-6E8A-4147-A177-3AD203B41FA5}">
                      <a16:colId xmlns:a16="http://schemas.microsoft.com/office/drawing/2014/main" val="286287145"/>
                    </a:ext>
                  </a:extLst>
                </a:gridCol>
                <a:gridCol w="36576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John</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Asia Minor, Patmos, Ephesus</a:t>
                      </a:r>
                    </a:p>
                  </a:txBody>
                  <a:tcPr anchor="ctr"/>
                </a:tc>
                <a:tc>
                  <a:txBody>
                    <a:bodyPr/>
                    <a:lstStyle/>
                    <a:p>
                      <a:pPr algn="ctr"/>
                      <a:r>
                        <a:rPr lang="en-US" sz="2800" dirty="0">
                          <a:latin typeface="Calibri" panose="020F0502020204030204" pitchFamily="34" charset="0"/>
                          <a:cs typeface="Calibri" panose="020F0502020204030204" pitchFamily="34" charset="0"/>
                        </a:rPr>
                        <a:t>Fried in boiling oil</a:t>
                      </a:r>
                    </a:p>
                  </a:txBody>
                  <a:tcPr anchor="ctr"/>
                </a:tc>
                <a:extLst>
                  <a:ext uri="{0D108BD9-81ED-4DB2-BD59-A6C34878D82A}">
                    <a16:rowId xmlns:a16="http://schemas.microsoft.com/office/drawing/2014/main" val="77756791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Philip</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E. Turkey</a:t>
                      </a:r>
                    </a:p>
                  </a:txBody>
                  <a:tcPr anchor="ctr"/>
                </a:tc>
                <a:tc>
                  <a:txBody>
                    <a:bodyPr/>
                    <a:lstStyle/>
                    <a:p>
                      <a:pPr algn="ctr"/>
                      <a:r>
                        <a:rPr lang="en-US" sz="2800" dirty="0">
                          <a:latin typeface="Calibri" panose="020F0502020204030204" pitchFamily="34" charset="0"/>
                          <a:cs typeface="Calibri" panose="020F0502020204030204" pitchFamily="34" charset="0"/>
                        </a:rPr>
                        <a:t>Tortured &amp; crucified</a:t>
                      </a:r>
                    </a:p>
                  </a:txBody>
                  <a:tcPr anchor="ctr"/>
                </a:tc>
                <a:extLst>
                  <a:ext uri="{0D108BD9-81ED-4DB2-BD59-A6C34878D82A}">
                    <a16:rowId xmlns:a16="http://schemas.microsoft.com/office/drawing/2014/main" val="2088523037"/>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Thomas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Speared</a:t>
                      </a:r>
                    </a:p>
                  </a:txBody>
                  <a:tcPr anchor="ctr"/>
                </a:tc>
                <a:extLst>
                  <a:ext uri="{0D108BD9-81ED-4DB2-BD59-A6C34878D82A}">
                    <a16:rowId xmlns:a16="http://schemas.microsoft.com/office/drawing/2014/main" val="3167288718"/>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Bartholomew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algn="ctr"/>
                      <a:r>
                        <a:rPr lang="en-US" sz="2800" dirty="0">
                          <a:latin typeface="Calibri" panose="020F0502020204030204" pitchFamily="34" charset="0"/>
                          <a:cs typeface="Calibri" panose="020F0502020204030204" pitchFamily="34" charset="0"/>
                        </a:rPr>
                        <a:t>Flayed &amp; crucified</a:t>
                      </a:r>
                    </a:p>
                  </a:txBody>
                  <a:tcPr anchor="ctr"/>
                </a:tc>
                <a:extLst>
                  <a:ext uri="{0D108BD9-81ED-4DB2-BD59-A6C34878D82A}">
                    <a16:rowId xmlns:a16="http://schemas.microsoft.com/office/drawing/2014/main" val="1287159523"/>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Andrew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Ukraine, Russia, Greece</a:t>
                      </a:r>
                    </a:p>
                  </a:txBody>
                  <a:tcPr anchor="ctr"/>
                </a:tc>
                <a:tc>
                  <a:txBody>
                    <a:bodyPr/>
                    <a:lstStyle/>
                    <a:p>
                      <a:pPr algn="ctr"/>
                      <a:r>
                        <a:rPr lang="en-US" sz="2800" dirty="0">
                          <a:latin typeface="Calibri" panose="020F0502020204030204" pitchFamily="34" charset="0"/>
                          <a:cs typeface="Calibri" panose="020F0502020204030204" pitchFamily="34" charset="0"/>
                        </a:rPr>
                        <a:t>Hanged</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3697904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FLIES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8</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:20-32</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924476" y="1690043"/>
            <a:ext cx="8428567"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God Instructs Moses (20-23)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Prophetic Fulfillment (24)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cs typeface="Calibri" panose="020F0502020204030204" pitchFamily="34" charset="0"/>
              </a:rPr>
              <a:t>Pharaoh’s Concession (25-29)</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Moses’ Response (30-32)</a:t>
            </a:r>
          </a:p>
        </p:txBody>
      </p:sp>
      <p:pic>
        <p:nvPicPr>
          <p:cNvPr id="2" name="Picture 1">
            <a:extLst>
              <a:ext uri="{FF2B5EF4-FFF2-40B4-BE49-F238E27FC236}">
                <a16:creationId xmlns:a16="http://schemas.microsoft.com/office/drawing/2014/main" id="{4B0FA216-6E5F-140E-03D2-C8036ECEB3D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86000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proposal (25)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counter proposal (26-27)</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acceptance (28)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intention (29)</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III.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8:25-29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Pharaoh’s Concession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652443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Pharaoh’s proposal (25)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counter proposal (26-27)</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acceptance (28)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intention (29)</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III.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8:25-29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Pharaoh’s Concession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008644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C1AD1E5-FF2B-3C89-6CD2-DD561AA7F9A2}"/>
            </a:ext>
          </a:extLst>
        </p:cNvPr>
        <p:cNvGrpSpPr/>
        <p:nvPr/>
      </p:nvGrpSpPr>
      <p:grpSpPr>
        <a:xfrm>
          <a:off x="0" y="0"/>
          <a:ext cx="0" cy="0"/>
          <a:chOff x="0" y="0"/>
          <a:chExt cx="0" cy="0"/>
        </a:xfrm>
      </p:grpSpPr>
      <p:sp>
        <p:nvSpPr>
          <p:cNvPr id="28674" name="Rectangle 2">
            <a:extLst>
              <a:ext uri="{FF2B5EF4-FFF2-40B4-BE49-F238E27FC236}">
                <a16:creationId xmlns:a16="http://schemas.microsoft.com/office/drawing/2014/main" id="{00EF5761-9551-D36B-600B-766AAA70CC7A}"/>
              </a:ext>
            </a:extLst>
          </p:cNvPr>
          <p:cNvSpPr>
            <a:spLocks noGrp="1" noChangeArrowheads="1"/>
          </p:cNvSpPr>
          <p:nvPr>
            <p:ph type="title"/>
          </p:nvPr>
        </p:nvSpPr>
        <p:spPr>
          <a:xfrm>
            <a:off x="3086100" y="228600"/>
            <a:ext cx="6019800" cy="1447800"/>
          </a:xfrm>
        </p:spPr>
        <p:txBody>
          <a:bodyPr/>
          <a:lstStyle/>
          <a:p>
            <a:pPr algn="ctr" eaLnBrk="1" hangingPunct="1"/>
            <a:r>
              <a:rPr lang="en-US" altLang="en-US" sz="3200" dirty="0">
                <a:effectLst>
                  <a:outerShdw blurRad="38100" dist="38100" dir="2700000" algn="tl">
                    <a:srgbClr val="000000">
                      <a:alpha val="43137"/>
                    </a:srgbClr>
                  </a:outerShdw>
                </a:effectLst>
                <a:cs typeface="Calibri" panose="020F0502020204030204" pitchFamily="34" charset="0"/>
              </a:rPr>
              <a:t>Names &amp; Titles Demonstrating Satan’s Post-Fall, Earthly Authority </a:t>
            </a:r>
            <a:br>
              <a:rPr lang="en-US" altLang="en-US" sz="2800" dirty="0">
                <a:effectLst>
                  <a:outerShdw blurRad="38100" dist="38100" dir="2700000" algn="tl">
                    <a:srgbClr val="000000">
                      <a:alpha val="43137"/>
                    </a:srgbClr>
                  </a:outerShdw>
                </a:effectLst>
                <a:cs typeface="Calibri" panose="020F0502020204030204" pitchFamily="34" charset="0"/>
              </a:rPr>
            </a:br>
            <a:r>
              <a:rPr lang="en-US" altLang="en-US" sz="2400" dirty="0">
                <a:solidFill>
                  <a:schemeClr val="tx1"/>
                </a:solidFill>
                <a:effectLst>
                  <a:outerShdw blurRad="38100" dist="38100" dir="2700000" algn="tl">
                    <a:srgbClr val="000000">
                      <a:alpha val="43137"/>
                    </a:srgbClr>
                  </a:outerShdw>
                </a:effectLst>
                <a:ea typeface="+mn-ea"/>
                <a:cs typeface="Calibri" panose="020F0502020204030204" pitchFamily="34" charset="0"/>
              </a:rPr>
              <a:t>(Job 1:7; 2:2; Luke 4:5-8; Rom. 8:19-22)</a:t>
            </a:r>
            <a:endPar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sp>
        <p:nvSpPr>
          <p:cNvPr id="6147" name="Rectangle 3">
            <a:extLst>
              <a:ext uri="{FF2B5EF4-FFF2-40B4-BE49-F238E27FC236}">
                <a16:creationId xmlns:a16="http://schemas.microsoft.com/office/drawing/2014/main" id="{8A9CBAB8-36E1-A685-DE4A-1471A63DD4EC}"/>
              </a:ext>
            </a:extLst>
          </p:cNvPr>
          <p:cNvSpPr>
            <a:spLocks noGrp="1" noChangeArrowheads="1"/>
          </p:cNvSpPr>
          <p:nvPr>
            <p:ph type="body" idx="1"/>
          </p:nvPr>
        </p:nvSpPr>
        <p:spPr>
          <a:xfrm>
            <a:off x="4000500" y="2057400"/>
            <a:ext cx="7353300" cy="4114800"/>
          </a:xfrm>
        </p:spPr>
        <p:txBody>
          <a:bodyPr/>
          <a:lstStyle/>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Prince of this world (John 12:31; 14:30; 16:11)</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God of this world (2 Cor. 4:4)</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Prince and power of the air (Eph. 2:2)</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Who the believer wrestles with (Eph. 6:12)</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Roaring lion (1 Pet. 5:8)</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Whole world lies in his power (1 John 5:19)</a:t>
            </a:r>
          </a:p>
        </p:txBody>
      </p:sp>
      <p:pic>
        <p:nvPicPr>
          <p:cNvPr id="4" name="Picture 3">
            <a:extLst>
              <a:ext uri="{FF2B5EF4-FFF2-40B4-BE49-F238E27FC236}">
                <a16:creationId xmlns:a16="http://schemas.microsoft.com/office/drawing/2014/main" id="{B9B63FF0-2EAD-8318-7DA8-BE0B6A2309B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685800" y="2209800"/>
            <a:ext cx="2899186" cy="3733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97457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F25CF-CA2F-8AA0-ABD0-C9723BE9457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1AD3B15-05D3-4D1D-AE61-0BCAB73417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279689126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0C994-6E9E-4E35-A475-F8AF7D515921}"/>
            </a:ext>
          </a:extLst>
        </p:cNvPr>
        <p:cNvGrpSpPr/>
        <p:nvPr/>
      </p:nvGrpSpPr>
      <p:grpSpPr>
        <a:xfrm>
          <a:off x="0" y="0"/>
          <a:ext cx="0" cy="0"/>
          <a:chOff x="0" y="0"/>
          <a:chExt cx="0" cy="0"/>
        </a:xfrm>
      </p:grpSpPr>
      <p:sp>
        <p:nvSpPr>
          <p:cNvPr id="55297" name="Rectangle 2">
            <a:extLst>
              <a:ext uri="{FF2B5EF4-FFF2-40B4-BE49-F238E27FC236}">
                <a16:creationId xmlns:a16="http://schemas.microsoft.com/office/drawing/2014/main" id="{B26335D7-BC12-3B0B-AA98-B9D3140CC707}"/>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REDEMPTION</a:t>
            </a:r>
            <a:br>
              <a:rPr lang="en-US" altLang="en-US" sz="3600" kern="1200" dirty="0">
                <a:effectLst>
                  <a:outerShdw blurRad="38100" dist="38100" dir="2700000" algn="tl">
                    <a:srgbClr val="000000">
                      <a:alpha val="43137"/>
                    </a:srgbClr>
                  </a:outerShdw>
                </a:effectLst>
                <a:latin typeface="Calibri" panose="020F0502020204030204" pitchFamily="34" charset="0"/>
              </a:rPr>
            </a:br>
            <a:r>
              <a:rPr lang="en-US" altLang="en-US" sz="2800" dirty="0">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(1:1–12:30)</a:t>
            </a:r>
          </a:p>
        </p:txBody>
      </p:sp>
      <p:sp>
        <p:nvSpPr>
          <p:cNvPr id="11267" name="Rectangle 3">
            <a:extLst>
              <a:ext uri="{FF2B5EF4-FFF2-40B4-BE49-F238E27FC236}">
                <a16:creationId xmlns:a16="http://schemas.microsoft.com/office/drawing/2014/main" id="{6CA513BF-6252-7953-2162-D768BB724901}"/>
              </a:ext>
            </a:extLst>
          </p:cNvPr>
          <p:cNvSpPr>
            <a:spLocks noGrp="1" noChangeArrowheads="1"/>
          </p:cNvSpPr>
          <p:nvPr>
            <p:ph type="body" idx="1"/>
          </p:nvPr>
        </p:nvSpPr>
        <p:spPr>
          <a:xfrm>
            <a:off x="609599" y="1371600"/>
            <a:ext cx="7637741" cy="4689475"/>
          </a:xfrm>
        </p:spPr>
        <p:txBody>
          <a:bodyPr/>
          <a:lstStyle/>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Why redemption is necessary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1)</a:t>
            </a:r>
          </a:p>
          <a:p>
            <a:pPr>
              <a:spcBef>
                <a:spcPts val="0"/>
              </a:spcBef>
              <a:spcAft>
                <a:spcPts val="1200"/>
              </a:spcAft>
              <a:defRPr/>
            </a:pPr>
            <a:r>
              <a:rPr lang="en-US" altLang="en-US" dirty="0">
                <a:latin typeface="Calibri" panose="020F0502020204030204" pitchFamily="34" charset="0"/>
                <a:cs typeface="Calibri" panose="020F0502020204030204" pitchFamily="34" charset="0"/>
              </a:rPr>
              <a:t>Development of the deliverer (</a:t>
            </a:r>
            <a:r>
              <a:rPr lang="en-US" altLang="en-US" dirty="0" err="1">
                <a:latin typeface="Calibri" panose="020F0502020204030204" pitchFamily="34" charset="0"/>
                <a:cs typeface="Calibri" panose="020F0502020204030204" pitchFamily="34" charset="0"/>
              </a:rPr>
              <a:t>Exod</a:t>
            </a:r>
            <a:r>
              <a:rPr lang="en-US" altLang="en-US" dirty="0">
                <a:latin typeface="Calibri" panose="020F0502020204030204" pitchFamily="34" charset="0"/>
                <a:cs typeface="Calibri" panose="020F0502020204030204" pitchFamily="34" charset="0"/>
              </a:rPr>
              <a:t> 2–4)</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First confrontation with Pharaoh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5) </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God reassures Moses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6:1–7:7) </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Second confrontation with Pharaoh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7:8-13)</a:t>
            </a:r>
          </a:p>
          <a:p>
            <a:pPr>
              <a:spcBef>
                <a:spcPts val="0"/>
              </a:spcBef>
              <a:spcAft>
                <a:spcPts val="1200"/>
              </a:spcAft>
              <a:defRPr/>
            </a:pPr>
            <a:r>
              <a:rPr lang="en-US" altLang="en-US" b="1" u="sng" dirty="0">
                <a:solidFill>
                  <a:srgbClr val="FFFFCC"/>
                </a:solidFill>
                <a:latin typeface="Calibri" panose="020F0502020204030204" pitchFamily="34" charset="0"/>
                <a:ea typeface="Calibri" panose="020F0502020204030204" pitchFamily="34" charset="0"/>
                <a:cs typeface="Calibri" panose="020F0502020204030204" pitchFamily="34" charset="0"/>
              </a:rPr>
              <a:t>Plagues (</a:t>
            </a:r>
            <a:r>
              <a:rPr lang="en-US" altLang="en-US" b="1" u="sng" dirty="0" err="1">
                <a:solidFill>
                  <a:srgbClr val="FFFFCC"/>
                </a:solidFill>
                <a:latin typeface="Calibri" panose="020F0502020204030204" pitchFamily="34" charset="0"/>
                <a:ea typeface="Calibri" panose="020F0502020204030204" pitchFamily="34" charset="0"/>
                <a:cs typeface="Calibri" panose="020F0502020204030204" pitchFamily="34" charset="0"/>
              </a:rPr>
              <a:t>Exod</a:t>
            </a:r>
            <a:r>
              <a:rPr lang="en-US" altLang="en-US" b="1" u="sng" dirty="0">
                <a:solidFill>
                  <a:srgbClr val="FFFFCC"/>
                </a:solidFill>
                <a:latin typeface="Calibri" panose="020F0502020204030204" pitchFamily="34" charset="0"/>
                <a:ea typeface="Calibri" panose="020F0502020204030204" pitchFamily="34" charset="0"/>
                <a:cs typeface="Calibri" panose="020F0502020204030204" pitchFamily="34" charset="0"/>
              </a:rPr>
              <a:t> 7:14–12:30) </a:t>
            </a:r>
          </a:p>
        </p:txBody>
      </p:sp>
      <p:pic>
        <p:nvPicPr>
          <p:cNvPr id="3" name="Picture 2">
            <a:extLst>
              <a:ext uri="{FF2B5EF4-FFF2-40B4-BE49-F238E27FC236}">
                <a16:creationId xmlns:a16="http://schemas.microsoft.com/office/drawing/2014/main" id="{7D0227E0-D731-B9A9-31E2-60AB6837733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9874094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C2FFD0C3-1E7E-4ADE-B3FE-542028534A76}"/>
              </a:ext>
            </a:extLst>
          </p:cNvPr>
          <p:cNvSpPr>
            <a:spLocks noGrp="1" noChangeArrowheads="1"/>
          </p:cNvSpPr>
          <p:nvPr>
            <p:ph type="title" idx="4294967295"/>
          </p:nvPr>
        </p:nvSpPr>
        <p:spPr>
          <a:xfrm>
            <a:off x="3886200" y="76200"/>
            <a:ext cx="4419600" cy="762000"/>
          </a:xfrm>
        </p:spPr>
        <p:txBody>
          <a:bodyPr/>
          <a:lstStyle/>
          <a:p>
            <a:pPr algn="ctr"/>
            <a:r>
              <a:rPr lang="en-US" altLang="en-US" sz="4000" dirty="0">
                <a:effectLst>
                  <a:outerShdw blurRad="38100" dist="38100" dir="2700000" algn="tl">
                    <a:srgbClr val="000000">
                      <a:alpha val="43137"/>
                    </a:srgbClr>
                  </a:outerShdw>
                </a:effectLst>
              </a:rPr>
              <a:t>Tabernacle Diagram</a:t>
            </a:r>
          </a:p>
        </p:txBody>
      </p:sp>
      <p:pic>
        <p:nvPicPr>
          <p:cNvPr id="77827" name="Picture 1">
            <a:extLst>
              <a:ext uri="{FF2B5EF4-FFF2-40B4-BE49-F238E27FC236}">
                <a16:creationId xmlns:a16="http://schemas.microsoft.com/office/drawing/2014/main" id="{D6C77864-D394-4D98-BDD6-9D8651AB4C2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86100" y="857250"/>
            <a:ext cx="601980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proposal (25)</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Moses’ counter proposal (26-27)</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acceptance (28)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intention (29)</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III.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8:25-29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Pharaoh’s Concession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561913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8</a:t>
            </a:r>
            <a:r>
              <a:rPr lang="en-US" sz="3600" dirty="0">
                <a:effectLst>
                  <a:outerShdw blurRad="38100" dist="38100" dir="2700000" algn="tl">
                    <a:srgbClr val="000000">
                      <a:alpha val="43137"/>
                    </a:srgbClr>
                  </a:outerShdw>
                </a:effectLst>
                <a:cs typeface="Calibri" panose="020F0502020204030204" pitchFamily="34" charset="0"/>
              </a:rPr>
              <a:t>:26-27</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Counter Proposal </a:t>
            </a: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Reason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26</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3 days’ journey (27)</a:t>
            </a:r>
          </a:p>
          <a:p>
            <a:pPr marL="0" lvl="1" indent="-85725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91938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8</a:t>
            </a:r>
            <a:r>
              <a:rPr lang="en-US" sz="3600" dirty="0">
                <a:effectLst>
                  <a:outerShdw blurRad="38100" dist="38100" dir="2700000" algn="tl">
                    <a:srgbClr val="000000">
                      <a:alpha val="43137"/>
                    </a:srgbClr>
                  </a:outerShdw>
                </a:effectLst>
                <a:cs typeface="Calibri" panose="020F0502020204030204" pitchFamily="34" charset="0"/>
              </a:rPr>
              <a:t>:26-27</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Counter Proposal </a:t>
            </a: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Reason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26</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3 days’ journey (27)</a:t>
            </a:r>
          </a:p>
          <a:p>
            <a:pPr marL="0" lvl="1" indent="-85725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552230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617443" y="1521901"/>
            <a:ext cx="10957115" cy="5107499"/>
          </a:xfrm>
        </p:spPr>
        <p:txBody>
          <a:bodyPr/>
          <a:lstStyle/>
          <a:p>
            <a:pPr marL="0" indent="0" algn="just">
              <a:buNone/>
            </a:pPr>
            <a:r>
              <a:rPr lang="en-US" sz="28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2800" b="1" i="0" u="none" strike="noStrike" dirty="0">
                <a:solidFill>
                  <a:srgbClr val="FFFFCC"/>
                </a:solidFill>
                <a:effectLst/>
              </a:rPr>
              <a:t>8:26–27</a:t>
            </a:r>
            <a:r>
              <a:rPr lang="en-US" sz="2800" b="1" i="0" u="none" strike="noStrike" dirty="0">
                <a:effectLst/>
              </a:rPr>
              <a:t>.</a:t>
            </a:r>
            <a:r>
              <a:rPr lang="en-US" sz="2800" b="0" i="0" u="none" strike="noStrike" dirty="0">
                <a:effectLst/>
              </a:rPr>
              <a:t> Moses refused to accept this compromise, for the Hebrews’ worship would entail the sacrifice of either sheep or bulls or cows or all three, which he characterized as </a:t>
            </a:r>
            <a:r>
              <a:rPr lang="en-US" sz="2800" b="1" i="0" u="none" strike="noStrike" dirty="0">
                <a:solidFill>
                  <a:srgbClr val="FFFFCC"/>
                </a:solidFill>
                <a:effectLst/>
              </a:rPr>
              <a:t>the abomination of the Egyptians</a:t>
            </a:r>
            <a:r>
              <a:rPr lang="en-US" sz="2800" b="0" i="0" u="none" strike="noStrike" dirty="0">
                <a:effectLst/>
              </a:rPr>
              <a:t> (v. 26). The sacrifice of sheep was detestable to the Egyptians (Gen. 46:34). Bulls were considered the sacred representations of the Egyptian gods Apis and </a:t>
            </a:r>
            <a:r>
              <a:rPr lang="en-US" sz="2800" b="0" i="0" u="none" strike="noStrike" dirty="0" err="1">
                <a:effectLst/>
              </a:rPr>
              <a:t>Mnevis</a:t>
            </a:r>
            <a:r>
              <a:rPr lang="en-US" sz="2800" b="0" i="0" u="none" strike="noStrike" dirty="0">
                <a:effectLst/>
              </a:rPr>
              <a:t>. Cows were considered the sacred representations of their goddess Hathor. </a:t>
            </a:r>
            <a:r>
              <a:rPr lang="en-US" sz="2800" b="1" i="0" u="none" strike="noStrike" dirty="0">
                <a:solidFill>
                  <a:srgbClr val="FFFFCC"/>
                </a:solidFill>
                <a:effectLst/>
              </a:rPr>
              <a:t>Will they not stone us?</a:t>
            </a:r>
            <a:r>
              <a:rPr lang="en-US" sz="2800" b="0" i="0" u="none" strike="noStrike" dirty="0">
                <a:effectLst/>
              </a:rPr>
              <a:t> Moses was concerned that the Egyptians might consider the public sacrifice of these animals a blasphemous offense and be antagonized to a state of violence. For Moses, putting distance between the Egyptians and the Hebrews for their sacrifice was a nonnegotiable point.</a:t>
            </a:r>
            <a:r>
              <a:rPr lang="en-US" sz="2800" b="0" i="0" u="none" strike="noStrike" dirty="0">
                <a:effectLst>
                  <a:outerShdw blurRad="38100" dist="38100" dir="2700000" algn="tl">
                    <a:srgbClr val="000000">
                      <a:alpha val="43137"/>
                    </a:srgbClr>
                  </a:outerShdw>
                </a:effectLst>
              </a:rPr>
              <a:t>”</a:t>
            </a:r>
            <a:endParaRPr lang="en-US" sz="2800" dirty="0">
              <a:effectLst>
                <a:outerShdw blurRad="38100" dist="38100" dir="2700000" algn="tl">
                  <a:srgbClr val="000000">
                    <a:alpha val="43137"/>
                  </a:srgbClr>
                </a:outerShdw>
              </a:effectLst>
            </a:endParaRP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752600" y="152400"/>
            <a:ext cx="8686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pPr algn="ctr"/>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KJV Bible Commentary for Today: The Most Up-to-Date Commentary on the Time-Honored Text of the KJV </a:t>
            </a:r>
            <a:r>
              <a:rPr lang="en-US" sz="1800" dirty="0">
                <a:effectLst>
                  <a:outerShdw blurRad="38100" dist="38100" dir="2700000" algn="tl">
                    <a:srgbClr val="000000"/>
                  </a:outerShdw>
                </a:effectLst>
                <a:latin typeface="Calibri" panose="020F0502020204030204" pitchFamily="34" charset="0"/>
                <a:cs typeface="+mn-cs"/>
              </a:rPr>
              <a:t>(p. 93). Thomas Nelson.</a:t>
            </a:r>
          </a:p>
        </p:txBody>
      </p:sp>
      <p:pic>
        <p:nvPicPr>
          <p:cNvPr id="3" name="Picture 2">
            <a:extLst>
              <a:ext uri="{FF2B5EF4-FFF2-40B4-BE49-F238E27FC236}">
                <a16:creationId xmlns:a16="http://schemas.microsoft.com/office/drawing/2014/main" id="{D3E8E908-16AD-5EA0-3F3F-B8065DDDC962}"/>
              </a:ext>
            </a:extLst>
          </p:cNvPr>
          <p:cNvPicPr>
            <a:picLocks noChangeAspect="1"/>
          </p:cNvPicPr>
          <p:nvPr/>
        </p:nvPicPr>
        <p:blipFill>
          <a:blip r:embed="rId3"/>
          <a:stretch>
            <a:fillRect/>
          </a:stretch>
        </p:blipFill>
        <p:spPr>
          <a:xfrm>
            <a:off x="617443" y="76200"/>
            <a:ext cx="955415"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85302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291FBB-7870-D705-D627-AD44BFB0FD94}"/>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2969D42A-14DC-BA07-4890-171D906CBC40}"/>
              </a:ext>
            </a:extLst>
          </p:cNvPr>
          <p:cNvSpPr txBox="1"/>
          <p:nvPr/>
        </p:nvSpPr>
        <p:spPr>
          <a:xfrm>
            <a:off x="609600" y="0"/>
            <a:ext cx="10972800" cy="4185761"/>
          </a:xfrm>
          <a:prstGeom prst="rect">
            <a:avLst/>
          </a:prstGeom>
          <a:noFill/>
        </p:spPr>
        <p:txBody>
          <a:bodyPr wrap="square">
            <a:spAutoFit/>
          </a:bodyPr>
          <a:lstStyle/>
          <a:p>
            <a:pPr marL="0" marR="0" lvl="0" indent="0" algn="ctr" defTabSz="685800" latinLnBrk="0">
              <a:spcAft>
                <a:spcPts val="900"/>
              </a:spcAft>
              <a:buClr>
                <a:schemeClr val="tx1"/>
              </a:buClr>
              <a:buSzTx/>
              <a:buFontTx/>
              <a:buNone/>
              <a:tabLst/>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Daniel 9:27</a:t>
            </a:r>
          </a:p>
          <a:p>
            <a:pPr marL="0" marR="0" lvl="0" indent="0" algn="just" defTabSz="914400" rtl="0" eaLnBrk="0" fontAlgn="base" latinLnBrk="0" hangingPunct="0">
              <a:lnSpc>
                <a:spcPct val="100000"/>
              </a:lnSpc>
              <a:spcBef>
                <a:spcPct val="0"/>
              </a:spcBef>
              <a:spcAft>
                <a:spcPts val="1000"/>
              </a:spcAft>
              <a:buClrTx/>
              <a:buSzTx/>
              <a:buFontTx/>
              <a:buNone/>
              <a:tabLst/>
              <a:defRPr/>
            </a:pP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make a firm covenant with the many for one week, but in the middle of the week he will put a stop to sacrifice and grain offering; and on the wing of abominations will come one who makes desolate, even until a complete destruction, one that is decreed, is poured out on the one who makes desolate.”</a:t>
            </a:r>
          </a:p>
        </p:txBody>
      </p:sp>
      <p:sp>
        <p:nvSpPr>
          <p:cNvPr id="2" name="Slide Number Placeholder 1">
            <a:extLst>
              <a:ext uri="{FF2B5EF4-FFF2-40B4-BE49-F238E27FC236}">
                <a16:creationId xmlns:a16="http://schemas.microsoft.com/office/drawing/2014/main" id="{E241BD4B-B8D8-146E-DDF8-9CBDFDDBBBE3}"/>
              </a:ext>
            </a:extLst>
          </p:cNvPr>
          <p:cNvSpPr txBox="1">
            <a:spLocks/>
          </p:cNvSpPr>
          <p:nvPr/>
        </p:nvSpPr>
        <p:spPr>
          <a:xfrm>
            <a:off x="9448800" y="6248400"/>
            <a:ext cx="2133600" cy="457200"/>
          </a:xfrm>
          <a:prstGeom prst="rect">
            <a:avLst/>
          </a:prstGeom>
        </p:spPr>
        <p:txBody>
          <a:bodyP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r" eaLnBrk="1" hangingPunct="1">
              <a:defRPr/>
            </a:pPr>
            <a:fld id="{6C66F440-5D10-45D9-8CEF-05FCBC835039}" type="slidenum">
              <a:rPr lang="en-US" altLang="en-US" sz="2000" smtClean="0">
                <a:solidFill>
                  <a:srgbClr val="FFFFFF"/>
                </a:solidFill>
                <a:latin typeface="Calibri" panose="020F0502020204030204" pitchFamily="34" charset="0"/>
              </a:rPr>
              <a:pPr algn="r" eaLnBrk="1" hangingPunct="1">
                <a:defRPr/>
              </a:pPr>
              <a:t>35</a:t>
            </a:fld>
            <a:endParaRPr lang="en-US" altLang="en-US" sz="20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5548432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61160" y="190500"/>
            <a:ext cx="8869680" cy="6477000"/>
          </a:xfrm>
          <a:prstGeom prst="rect">
            <a:avLst/>
          </a:prstGeom>
          <a:ln w="28575">
            <a:solidFill>
              <a:srgbClr val="FFFFCC"/>
            </a:solidFill>
          </a:ln>
        </p:spPr>
      </p:pic>
    </p:spTree>
    <p:extLst>
      <p:ext uri="{BB962C8B-B14F-4D97-AF65-F5344CB8AC3E}">
        <p14:creationId xmlns:p14="http://schemas.microsoft.com/office/powerpoint/2010/main" val="311524960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8</a:t>
            </a:r>
            <a:r>
              <a:rPr lang="en-US" sz="3600" dirty="0">
                <a:effectLst>
                  <a:outerShdw blurRad="38100" dist="38100" dir="2700000" algn="tl">
                    <a:srgbClr val="000000">
                      <a:alpha val="43137"/>
                    </a:srgbClr>
                  </a:outerShdw>
                </a:effectLst>
                <a:cs typeface="Calibri" panose="020F0502020204030204" pitchFamily="34" charset="0"/>
              </a:rPr>
              <a:t>:26-27</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Counter Proposal </a:t>
            </a: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Reason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26</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3 days’ journey (27)</a:t>
            </a:r>
          </a:p>
          <a:p>
            <a:pPr marL="0" lvl="1" indent="-85725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87525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DC9A7-FE60-EF07-A0A9-87C8E35D19F3}"/>
            </a:ext>
          </a:extLst>
        </p:cNvPr>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83E4AD5-9431-29CC-BBF5-86C968DA4B8A}"/>
              </a:ext>
            </a:extLst>
          </p:cNvPr>
          <p:cNvGraphicFramePr>
            <a:graphicFrameLocks noGrp="1"/>
          </p:cNvGraphicFramePr>
          <p:nvPr/>
        </p:nvGraphicFramePr>
        <p:xfrm>
          <a:off x="792480" y="152400"/>
          <a:ext cx="10607040" cy="3657600"/>
        </p:xfrm>
        <a:graphic>
          <a:graphicData uri="http://schemas.openxmlformats.org/drawingml/2006/table">
            <a:tbl>
              <a:tblPr firstRow="1" bandRow="1">
                <a:tableStyleId>{5940675A-B579-460E-94D1-54222C63F5DA}</a:tableStyleId>
              </a:tblPr>
              <a:tblGrid>
                <a:gridCol w="1645920">
                  <a:extLst>
                    <a:ext uri="{9D8B030D-6E8A-4147-A177-3AD203B41FA5}">
                      <a16:colId xmlns:a16="http://schemas.microsoft.com/office/drawing/2014/main" val="3937399128"/>
                    </a:ext>
                  </a:extLst>
                </a:gridCol>
                <a:gridCol w="3657600">
                  <a:extLst>
                    <a:ext uri="{9D8B030D-6E8A-4147-A177-3AD203B41FA5}">
                      <a16:colId xmlns:a16="http://schemas.microsoft.com/office/drawing/2014/main" val="3378488866"/>
                    </a:ext>
                  </a:extLst>
                </a:gridCol>
                <a:gridCol w="1645920">
                  <a:extLst>
                    <a:ext uri="{9D8B030D-6E8A-4147-A177-3AD203B41FA5}">
                      <a16:colId xmlns:a16="http://schemas.microsoft.com/office/drawing/2014/main" val="3580775410"/>
                    </a:ext>
                  </a:extLst>
                </a:gridCol>
                <a:gridCol w="3657600">
                  <a:extLst>
                    <a:ext uri="{9D8B030D-6E8A-4147-A177-3AD203B41FA5}">
                      <a16:colId xmlns:a16="http://schemas.microsoft.com/office/drawing/2014/main" val="2862036682"/>
                    </a:ext>
                  </a:extLst>
                </a:gridCol>
              </a:tblGrid>
              <a:tr h="914400">
                <a:tc gridSpan="4">
                  <a:txBody>
                    <a:bodyPr/>
                    <a:lstStyle/>
                    <a:p>
                      <a:pPr marL="0" indent="0" algn="ctr">
                        <a:buClr>
                          <a:schemeClr val="tx2"/>
                        </a:buClr>
                        <a:buFont typeface="Wingdings" panose="05000000000000000000" pitchFamily="2" charset="2"/>
                        <a:buNone/>
                      </a:pPr>
                      <a:r>
                        <a:rPr kumimoji="0" lang="en-US" sz="34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SHAPING AND POPULATING (GEN 1:1)</a:t>
                      </a:r>
                      <a:endParaRPr lang="en-US" sz="34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ctr">
                        <a:buClr>
                          <a:schemeClr val="tx2"/>
                        </a:buClr>
                        <a:buFont typeface="Wingdings" panose="05000000000000000000" pitchFamily="2" charset="2"/>
                        <a:buNone/>
                      </a:pPr>
                      <a:endParaRPr lang="en-US" sz="24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l" defTabSz="914400" rtl="0" eaLnBrk="1" latinLnBrk="0" hangingPunct="1">
                        <a:buClr>
                          <a:schemeClr val="tx2"/>
                        </a:buClr>
                        <a:buFont typeface="Wingdings" panose="05000000000000000000" pitchFamily="2" charset="2"/>
                        <a:buNone/>
                      </a:pP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ctr" defTabSz="914400" rtl="0" eaLnBrk="1" latinLnBrk="0" hangingPunct="1">
                        <a:buClr>
                          <a:schemeClr val="tx2"/>
                        </a:buClr>
                        <a:buFont typeface="Wingdings" panose="05000000000000000000" pitchFamily="2" charset="2"/>
                        <a:buNone/>
                      </a:pP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extLst>
                  <a:ext uri="{0D108BD9-81ED-4DB2-BD59-A6C34878D82A}">
                    <a16:rowId xmlns:a16="http://schemas.microsoft.com/office/drawing/2014/main" val="2438192261"/>
                  </a:ext>
                </a:extLst>
              </a:tr>
              <a:tr h="914400">
                <a:tc>
                  <a:txBody>
                    <a:bodyPr/>
                    <a:lstStyle/>
                    <a:p>
                      <a:pPr marL="0" indent="0" algn="ctr">
                        <a:buClr>
                          <a:schemeClr val="tx2"/>
                        </a:buClr>
                        <a:buFont typeface="Wingdings" panose="05000000000000000000" pitchFamily="2" charset="2"/>
                        <a:buNone/>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Day 1:</a:t>
                      </a:r>
                    </a:p>
                  </a:txBody>
                  <a:tcPr anchor="ctr">
                    <a:solidFill>
                      <a:schemeClr val="bg2"/>
                    </a:solidFill>
                  </a:tcPr>
                </a:tc>
                <a:tc>
                  <a:txBody>
                    <a:bodyPr/>
                    <a:lstStyle/>
                    <a:p>
                      <a:pPr marL="0" indent="0" algn="ctr">
                        <a:buClr>
                          <a:schemeClr val="tx2"/>
                        </a:buClr>
                        <a:buFont typeface="Wingdings" panose="05000000000000000000" pitchFamily="2" charset="2"/>
                        <a:buNone/>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Light </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4:</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Luminaries</a:t>
                      </a:r>
                    </a:p>
                  </a:txBody>
                  <a:tcPr anchor="ctr">
                    <a:solidFill>
                      <a:schemeClr val="bg2"/>
                    </a:solidFill>
                  </a:tcPr>
                </a:tc>
                <a:extLst>
                  <a:ext uri="{0D108BD9-81ED-4DB2-BD59-A6C34878D82A}">
                    <a16:rowId xmlns:a16="http://schemas.microsoft.com/office/drawing/2014/main" val="351636776"/>
                  </a:ext>
                </a:extLst>
              </a:tr>
              <a:tr h="914400">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2:</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Water, sky </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5:</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Sea animals, birds</a:t>
                      </a:r>
                    </a:p>
                  </a:txBody>
                  <a:tcPr anchor="ctr">
                    <a:solidFill>
                      <a:schemeClr val="bg2"/>
                    </a:solidFill>
                  </a:tcPr>
                </a:tc>
                <a:extLst>
                  <a:ext uri="{0D108BD9-81ED-4DB2-BD59-A6C34878D82A}">
                    <a16:rowId xmlns:a16="http://schemas.microsoft.com/office/drawing/2014/main" val="1206115199"/>
                  </a:ext>
                </a:extLst>
              </a:tr>
              <a:tr h="914400">
                <a:tc>
                  <a:txBody>
                    <a:bodyPr/>
                    <a:lstStyle/>
                    <a:p>
                      <a:pPr marL="0" indent="0" algn="ctr" defTabSz="914400" rtl="0" eaLnBrk="1" latinLnBrk="0" hangingPunct="1">
                        <a:buClr>
                          <a:schemeClr val="tx2"/>
                        </a:buClr>
                        <a:buFont typeface="Wingdings" panose="05000000000000000000" pitchFamily="2" charset="2"/>
                        <a:buNone/>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Day 3:</a:t>
                      </a:r>
                      <a:endPar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Land, vegetation </a:t>
                      </a:r>
                      <a:endPar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6:</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Land animals, man</a:t>
                      </a:r>
                    </a:p>
                  </a:txBody>
                  <a:tcPr anchor="ctr">
                    <a:solidFill>
                      <a:schemeClr val="bg2"/>
                    </a:solidFill>
                  </a:tcPr>
                </a:tc>
                <a:extLst>
                  <a:ext uri="{0D108BD9-81ED-4DB2-BD59-A6C34878D82A}">
                    <a16:rowId xmlns:a16="http://schemas.microsoft.com/office/drawing/2014/main" val="2074151327"/>
                  </a:ext>
                </a:extLst>
              </a:tr>
            </a:tbl>
          </a:graphicData>
        </a:graphic>
      </p:graphicFrame>
      <p:pic>
        <p:nvPicPr>
          <p:cNvPr id="3" name="Picture 2">
            <a:extLst>
              <a:ext uri="{FF2B5EF4-FFF2-40B4-BE49-F238E27FC236}">
                <a16:creationId xmlns:a16="http://schemas.microsoft.com/office/drawing/2014/main" id="{66214DE6-7FEE-D6AA-47A8-B1C8ACCC33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79603" y="3962400"/>
            <a:ext cx="6032797" cy="2743200"/>
          </a:xfrm>
          <a:prstGeom prst="rect">
            <a:avLst/>
          </a:prstGeom>
          <a:solidFill>
            <a:srgbClr val="FFFFFF">
              <a:shade val="85000"/>
            </a:srgbClr>
          </a:solidFill>
          <a:ln w="28575"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42099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proposal (25)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counter proposal (26-27)</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Pharaoh’s acceptance (28)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intention (29)</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III.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8:25-29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Pharaoh’s Concession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124329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TEN PLAGUES REDEMPTION (7:14–12:30)</a:t>
            </a:r>
          </a:p>
        </p:txBody>
      </p:sp>
      <p:sp>
        <p:nvSpPr>
          <p:cNvPr id="12291" name="Rectangle 3"/>
          <p:cNvSpPr>
            <a:spLocks noGrp="1" noChangeArrowheads="1"/>
          </p:cNvSpPr>
          <p:nvPr>
            <p:ph type="body" idx="1"/>
          </p:nvPr>
        </p:nvSpPr>
        <p:spPr>
          <a:xfrm>
            <a:off x="609600" y="1752600"/>
            <a:ext cx="3352800" cy="3276600"/>
          </a:xfrm>
        </p:spPr>
        <p:txBody>
          <a:bodyPr/>
          <a:lstStyle/>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Nile to blood</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Frogs</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Gnats </a:t>
            </a:r>
          </a:p>
          <a:p>
            <a:pPr marL="514350" indent="-514350">
              <a:spcBef>
                <a:spcPts val="0"/>
              </a:spcBef>
              <a:spcAft>
                <a:spcPts val="1800"/>
              </a:spcAft>
              <a:buSzPct val="100000"/>
              <a:buFont typeface="+mj-lt"/>
              <a:buAutoNum type="arabicPeriod"/>
              <a:defRPr/>
            </a:pPr>
            <a:r>
              <a:rPr lang="en-US" altLang="en-US" sz="2800" b="1" u="sng" dirty="0">
                <a:solidFill>
                  <a:srgbClr val="FFFFCC"/>
                </a:solidFill>
                <a:latin typeface="Calibri" panose="020F0502020204030204" pitchFamily="34" charset="0"/>
                <a:ea typeface="Calibri" panose="020F0502020204030204" pitchFamily="34" charset="0"/>
                <a:cs typeface="Calibri" panose="020F0502020204030204" pitchFamily="34" charset="0"/>
              </a:rPr>
              <a:t>Flies</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Death of livestock</a:t>
            </a:r>
          </a:p>
        </p:txBody>
      </p:sp>
      <p:pic>
        <p:nvPicPr>
          <p:cNvPr id="3" name="Picture 2">
            <a:extLst>
              <a:ext uri="{FF2B5EF4-FFF2-40B4-BE49-F238E27FC236}">
                <a16:creationId xmlns:a16="http://schemas.microsoft.com/office/drawing/2014/main" id="{1548B04C-BA6D-3C75-9B29-1F3DA783CA21}"/>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3">
            <a:extLst>
              <a:ext uri="{FF2B5EF4-FFF2-40B4-BE49-F238E27FC236}">
                <a16:creationId xmlns:a16="http://schemas.microsoft.com/office/drawing/2014/main" id="{9E8256D5-0B04-28F6-5E59-CD89EAD35975}"/>
              </a:ext>
            </a:extLst>
          </p:cNvPr>
          <p:cNvSpPr txBox="1">
            <a:spLocks noChangeArrowheads="1"/>
          </p:cNvSpPr>
          <p:nvPr/>
        </p:nvSpPr>
        <p:spPr bwMode="auto">
          <a:xfrm>
            <a:off x="4267200" y="1752600"/>
            <a:ext cx="3352800" cy="3276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Boils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Hail</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Locusts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Darkness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Death of 1st born</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8:28</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Pharaoh’s Acceptance</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992716" y="1905000"/>
            <a:ext cx="7705725" cy="350520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Agr</a:t>
            </a:r>
            <a:r>
              <a:rPr lang="en-US" dirty="0">
                <a:effectLst>
                  <a:outerShdw blurRad="38100" dist="38100" dir="2700000" algn="tl">
                    <a:srgbClr val="000000">
                      <a:alpha val="43137"/>
                    </a:srgbClr>
                  </a:outerShdw>
                </a:effectLst>
                <a:cs typeface="Calibri" panose="020F0502020204030204" pitchFamily="34" charset="0"/>
              </a:rPr>
              <a:t>eement</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(28a</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Condition (28b)</a:t>
            </a: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81791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8:28</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Pharaoh’s Acceptance</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992716" y="1905000"/>
            <a:ext cx="7705725" cy="3505201"/>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Agr</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eement</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(28a</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t>
            </a:r>
            <a:endPar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Condition (28b)</a:t>
            </a: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945843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C1AD1E5-FF2B-3C89-6CD2-DD561AA7F9A2}"/>
            </a:ext>
          </a:extLst>
        </p:cNvPr>
        <p:cNvGrpSpPr/>
        <p:nvPr/>
      </p:nvGrpSpPr>
      <p:grpSpPr>
        <a:xfrm>
          <a:off x="0" y="0"/>
          <a:ext cx="0" cy="0"/>
          <a:chOff x="0" y="0"/>
          <a:chExt cx="0" cy="0"/>
        </a:xfrm>
      </p:grpSpPr>
      <p:sp>
        <p:nvSpPr>
          <p:cNvPr id="28674" name="Rectangle 2">
            <a:extLst>
              <a:ext uri="{FF2B5EF4-FFF2-40B4-BE49-F238E27FC236}">
                <a16:creationId xmlns:a16="http://schemas.microsoft.com/office/drawing/2014/main" id="{00EF5761-9551-D36B-600B-766AAA70CC7A}"/>
              </a:ext>
            </a:extLst>
          </p:cNvPr>
          <p:cNvSpPr>
            <a:spLocks noGrp="1" noChangeArrowheads="1"/>
          </p:cNvSpPr>
          <p:nvPr>
            <p:ph type="title"/>
          </p:nvPr>
        </p:nvSpPr>
        <p:spPr>
          <a:xfrm>
            <a:off x="3086100" y="228600"/>
            <a:ext cx="6019800" cy="1447800"/>
          </a:xfrm>
        </p:spPr>
        <p:txBody>
          <a:bodyPr/>
          <a:lstStyle/>
          <a:p>
            <a:pPr algn="ctr" eaLnBrk="1" hangingPunct="1"/>
            <a:r>
              <a:rPr lang="en-US" altLang="en-US" sz="3200" dirty="0">
                <a:effectLst>
                  <a:outerShdw blurRad="38100" dist="38100" dir="2700000" algn="tl">
                    <a:srgbClr val="000000">
                      <a:alpha val="43137"/>
                    </a:srgbClr>
                  </a:outerShdw>
                </a:effectLst>
                <a:cs typeface="Calibri" panose="020F0502020204030204" pitchFamily="34" charset="0"/>
              </a:rPr>
              <a:t>Names &amp; Titles Demonstrating Satan’s Post-Fall, Earthly Authority </a:t>
            </a:r>
            <a:br>
              <a:rPr lang="en-US" altLang="en-US" sz="2800" dirty="0">
                <a:effectLst>
                  <a:outerShdw blurRad="38100" dist="38100" dir="2700000" algn="tl">
                    <a:srgbClr val="000000">
                      <a:alpha val="43137"/>
                    </a:srgbClr>
                  </a:outerShdw>
                </a:effectLst>
                <a:cs typeface="Calibri" panose="020F0502020204030204" pitchFamily="34" charset="0"/>
              </a:rPr>
            </a:br>
            <a:r>
              <a:rPr lang="en-US" altLang="en-US" sz="2400" dirty="0">
                <a:solidFill>
                  <a:schemeClr val="tx1"/>
                </a:solidFill>
                <a:effectLst>
                  <a:outerShdw blurRad="38100" dist="38100" dir="2700000" algn="tl">
                    <a:srgbClr val="000000">
                      <a:alpha val="43137"/>
                    </a:srgbClr>
                  </a:outerShdw>
                </a:effectLst>
                <a:ea typeface="+mn-ea"/>
                <a:cs typeface="Calibri" panose="020F0502020204030204" pitchFamily="34" charset="0"/>
              </a:rPr>
              <a:t>(Job 1:7; 2:2; Luke 4:5-8; Rom. 8:19-22)</a:t>
            </a:r>
            <a:endPar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sp>
        <p:nvSpPr>
          <p:cNvPr id="6147" name="Rectangle 3">
            <a:extLst>
              <a:ext uri="{FF2B5EF4-FFF2-40B4-BE49-F238E27FC236}">
                <a16:creationId xmlns:a16="http://schemas.microsoft.com/office/drawing/2014/main" id="{8A9CBAB8-36E1-A685-DE4A-1471A63DD4EC}"/>
              </a:ext>
            </a:extLst>
          </p:cNvPr>
          <p:cNvSpPr>
            <a:spLocks noGrp="1" noChangeArrowheads="1"/>
          </p:cNvSpPr>
          <p:nvPr>
            <p:ph type="body" idx="1"/>
          </p:nvPr>
        </p:nvSpPr>
        <p:spPr>
          <a:xfrm>
            <a:off x="4000500" y="2057400"/>
            <a:ext cx="7353300" cy="4114800"/>
          </a:xfrm>
        </p:spPr>
        <p:txBody>
          <a:bodyPr/>
          <a:lstStyle/>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Prince of this world (John 12:31; 14:30; 16:11)</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God of this world (2 Cor. 4:4)</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Prince and power of the air (Eph. 2:2)</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Who the believer wrestles with (Eph. 6:12)</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Roaring lion (1 Pet. 5:8)</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Whole world lies in his power (1 John 5:19)</a:t>
            </a:r>
          </a:p>
        </p:txBody>
      </p:sp>
      <p:pic>
        <p:nvPicPr>
          <p:cNvPr id="4" name="Picture 3">
            <a:extLst>
              <a:ext uri="{FF2B5EF4-FFF2-40B4-BE49-F238E27FC236}">
                <a16:creationId xmlns:a16="http://schemas.microsoft.com/office/drawing/2014/main" id="{B9B63FF0-2EAD-8318-7DA8-BE0B6A2309B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685800" y="2209800"/>
            <a:ext cx="2899186" cy="3733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612612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8:28</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Pharaoh’s Acceptance</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992716" y="1905000"/>
            <a:ext cx="7705725" cy="350520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Agr</a:t>
            </a:r>
            <a:r>
              <a:rPr lang="en-US" dirty="0">
                <a:effectLst>
                  <a:outerShdw blurRad="38100" dist="38100" dir="2700000" algn="tl">
                    <a:srgbClr val="000000">
                      <a:alpha val="43137"/>
                    </a:srgbClr>
                  </a:outerShdw>
                </a:effectLst>
                <a:cs typeface="Calibri" panose="020F0502020204030204" pitchFamily="34" charset="0"/>
              </a:rPr>
              <a:t>eement</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(28a</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Condition (28b)</a:t>
            </a: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63300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47C35-B676-42F5-ACA1-C7E5D2018C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Rectangle 3">
            <a:extLst>
              <a:ext uri="{FF2B5EF4-FFF2-40B4-BE49-F238E27FC236}">
                <a16:creationId xmlns:a16="http://schemas.microsoft.com/office/drawing/2014/main" id="{E5D3E0B1-6F50-403A-8A11-3536F5096CF6}"/>
              </a:ext>
            </a:extLst>
          </p:cNvPr>
          <p:cNvSpPr/>
          <p:nvPr/>
        </p:nvSpPr>
        <p:spPr>
          <a:xfrm>
            <a:off x="609600" y="1"/>
            <a:ext cx="10972800" cy="5047536"/>
          </a:xfrm>
          <a:prstGeom prst="rect">
            <a:avLst/>
          </a:prstGeom>
        </p:spPr>
        <p:txBody>
          <a:bodyPr wrap="square">
            <a:spAutoFit/>
          </a:bodyPr>
          <a:lstStyle/>
          <a:p>
            <a:pPr algn="ctr" defTabSz="685800">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1:18–20</a:t>
            </a:r>
          </a:p>
          <a:p>
            <a:pPr algn="just">
              <a:spcBef>
                <a:spcPts val="0"/>
              </a:spcBef>
              <a:spcAft>
                <a:spcPts val="1000"/>
              </a:spcAft>
            </a:pPr>
            <a:r>
              <a:rPr lang="en-US" sz="3400" baseline="30000" dirty="0">
                <a:effectLst>
                  <a:outerShdw blurRad="38100" dist="38100" dir="2700000" algn="tl">
                    <a:srgbClr val="000000">
                      <a:alpha val="43137"/>
                    </a:srgbClr>
                  </a:outerShdw>
                </a:effectLst>
                <a:latin typeface="Calibri" panose="020F0502020204030204" pitchFamily="34" charset="0"/>
              </a:rPr>
              <a:t>18</a:t>
            </a:r>
            <a:r>
              <a:rPr lang="en-US" sz="3400" dirty="0">
                <a:effectLst>
                  <a:outerShdw blurRad="38100" dist="38100" dir="2700000" algn="tl">
                    <a:srgbClr val="000000">
                      <a:alpha val="43137"/>
                    </a:srgbClr>
                  </a:outerShdw>
                </a:effectLst>
                <a:latin typeface="Calibri" panose="020F0502020204030204" pitchFamily="34" charset="0"/>
              </a:rPr>
              <a:t> For the wrath of God is revealed from heaven against all ungodliness and unrighteousness of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men who suppress the truth in unrighteousness</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19</a:t>
            </a:r>
            <a:r>
              <a:rPr lang="en-US" sz="3400" dirty="0">
                <a:effectLst>
                  <a:outerShdw blurRad="38100" dist="38100" dir="2700000" algn="tl">
                    <a:srgbClr val="000000">
                      <a:alpha val="43137"/>
                    </a:srgbClr>
                  </a:outerShdw>
                </a:effectLst>
                <a:latin typeface="Calibri" panose="020F0502020204030204" pitchFamily="34" charset="0"/>
              </a:rPr>
              <a:t> because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that which is known about God is evident within them; for God made it evident to them</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20</a:t>
            </a:r>
            <a:r>
              <a:rPr lang="en-US" sz="3400" dirty="0">
                <a:effectLst>
                  <a:outerShdw blurRad="38100" dist="38100" dir="2700000" algn="tl">
                    <a:srgbClr val="000000">
                      <a:alpha val="43137"/>
                    </a:srgbClr>
                  </a:outerShdw>
                </a:effectLst>
                <a:latin typeface="Calibri" panose="020F0502020204030204" pitchFamily="34" charset="0"/>
              </a:rPr>
              <a:t> For since the creation of the world His invisible attributes, His eternal power and divine nature, have been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clearly seen</a:t>
            </a:r>
            <a:r>
              <a:rPr lang="en-US" sz="3400" dirty="0">
                <a:effectLst>
                  <a:outerShdw blurRad="38100" dist="38100" dir="2700000" algn="tl">
                    <a:srgbClr val="000000">
                      <a:alpha val="43137"/>
                    </a:srgbClr>
                  </a:outerShdw>
                </a:effectLst>
                <a:latin typeface="Calibri" panose="020F0502020204030204" pitchFamily="34" charset="0"/>
              </a:rPr>
              <a:t>, being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understood through what has been made</a:t>
            </a:r>
            <a:r>
              <a:rPr lang="en-US" sz="3400" dirty="0">
                <a:effectLst>
                  <a:outerShdw blurRad="38100" dist="38100" dir="2700000" algn="tl">
                    <a:srgbClr val="000000">
                      <a:alpha val="43137"/>
                    </a:srgbClr>
                  </a:outerShdw>
                </a:effectLst>
                <a:latin typeface="Calibri" panose="020F0502020204030204" pitchFamily="34" charset="0"/>
              </a:rPr>
              <a:t>, so that they are without excuse. </a:t>
            </a:r>
          </a:p>
        </p:txBody>
      </p:sp>
    </p:spTree>
    <p:extLst>
      <p:ext uri="{BB962C8B-B14F-4D97-AF65-F5344CB8AC3E}">
        <p14:creationId xmlns:p14="http://schemas.microsoft.com/office/powerpoint/2010/main" val="870091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proposal (25)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counter proposal (26-27)</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acceptance (28)</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Moses’ intention (29)</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III.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8:25-29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Pharaoh’s Concession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090702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8:29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Intention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Exit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(29a</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Supplication (29b)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Demand for integrity (29c)</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49698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8:29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Intention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Exit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(29a</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t>
            </a:r>
            <a:endPar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Supplication (29b)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Demand for integrity (29c)</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189971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8:29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Intention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Exit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(29a</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Supplication (29b)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Demand for integrity (29c)</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06356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026"/>
          <p:cNvSpPr>
            <a:spLocks noGrp="1" noChangeArrowheads="1"/>
          </p:cNvSpPr>
          <p:nvPr>
            <p:ph type="title"/>
          </p:nvPr>
        </p:nvSpPr>
        <p:spPr>
          <a:xfrm>
            <a:off x="2209800" y="228600"/>
            <a:ext cx="77724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PLAGUES’ MIRACULOUS NATURE</a:t>
            </a:r>
          </a:p>
        </p:txBody>
      </p:sp>
      <p:sp>
        <p:nvSpPr>
          <p:cNvPr id="35843" name="Rectangle 1027"/>
          <p:cNvSpPr>
            <a:spLocks noGrp="1" noChangeArrowheads="1"/>
          </p:cNvSpPr>
          <p:nvPr>
            <p:ph type="body" idx="1"/>
          </p:nvPr>
        </p:nvSpPr>
        <p:spPr>
          <a:xfrm>
            <a:off x="533401" y="1143000"/>
            <a:ext cx="7391400" cy="5410200"/>
          </a:xfrm>
        </p:spPr>
        <p:txBody>
          <a:bodyPr/>
          <a:lstStyle/>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Moses knew about them beforehand (8:10; 9:5, 29)</a:t>
            </a:r>
          </a:p>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Instantaneous appearance and termination</a:t>
            </a:r>
          </a:p>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Description as “signs and wonders” (7:3)</a:t>
            </a:r>
          </a:p>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Intensification</a:t>
            </a:r>
          </a:p>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Timing</a:t>
            </a:r>
          </a:p>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Accomplishment of a moral purpose (11:1)</a:t>
            </a:r>
          </a:p>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Response they invoked from the Egyptian sorcerers (7:22; 8:18-19)</a:t>
            </a:r>
          </a:p>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Last seven plagues did not effect the jews living in </a:t>
            </a:r>
            <a:r>
              <a:rPr lang="en-US" altLang="en-US" sz="2550" dirty="0" err="1">
                <a:latin typeface="Calibri" panose="020F0502020204030204" pitchFamily="34" charset="0"/>
                <a:ea typeface="Calibri" panose="020F0502020204030204" pitchFamily="34" charset="0"/>
                <a:cs typeface="Calibri" panose="020F0502020204030204" pitchFamily="34" charset="0"/>
              </a:rPr>
              <a:t>goshen</a:t>
            </a:r>
            <a:r>
              <a:rPr lang="en-US" altLang="en-US" sz="2550" dirty="0">
                <a:latin typeface="Calibri" panose="020F0502020204030204" pitchFamily="34" charset="0"/>
                <a:ea typeface="Calibri" panose="020F0502020204030204" pitchFamily="34" charset="0"/>
                <a:cs typeface="Calibri" panose="020F0502020204030204" pitchFamily="34" charset="0"/>
              </a:rPr>
              <a:t> (9:6) </a:t>
            </a:r>
          </a:p>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Nile into blood affected all rivers, streams, pools, reservoirs, and vessels holding waters </a:t>
            </a:r>
          </a:p>
        </p:txBody>
      </p:sp>
      <p:sp>
        <p:nvSpPr>
          <p:cNvPr id="75779" name="Text Box 1028"/>
          <p:cNvSpPr txBox="1">
            <a:spLocks noChangeArrowheads="1"/>
          </p:cNvSpPr>
          <p:nvPr/>
        </p:nvSpPr>
        <p:spPr bwMode="auto">
          <a:xfrm>
            <a:off x="2705100" y="6324600"/>
            <a:ext cx="6781800" cy="400110"/>
          </a:xfrm>
          <a:prstGeom prst="rect">
            <a:avLst/>
          </a:prstGeom>
          <a:noFill/>
          <a:ln w="9525">
            <a:noFill/>
            <a:miter lim="800000"/>
            <a:headEnd/>
            <a:tailEnd/>
          </a:ln>
        </p:spPr>
        <p:txBody>
          <a:bodyPr>
            <a:spAutoFit/>
          </a:bodyPr>
          <a:lstStyle/>
          <a:p>
            <a:pPr algn="ctr">
              <a:spcBef>
                <a:spcPts val="0"/>
              </a:spcBef>
            </a:pPr>
            <a:r>
              <a:rPr lang="en-US" altLang="en-US" sz="2000" dirty="0">
                <a:latin typeface="Calibri" panose="020F0502020204030204" pitchFamily="34" charset="0"/>
                <a:ea typeface="Calibri" panose="020F0502020204030204" pitchFamily="34" charset="0"/>
                <a:cs typeface="Calibri" panose="020F0502020204030204" pitchFamily="34" charset="0"/>
              </a:rPr>
              <a:t>Hill and Walton, </a:t>
            </a:r>
            <a:r>
              <a:rPr lang="en-US" altLang="en-US" sz="2000" i="1" dirty="0">
                <a:latin typeface="Calibri" panose="020F0502020204030204" pitchFamily="34" charset="0"/>
                <a:ea typeface="Calibri" panose="020F0502020204030204" pitchFamily="34" charset="0"/>
                <a:cs typeface="Calibri" panose="020F0502020204030204" pitchFamily="34" charset="0"/>
              </a:rPr>
              <a:t>A Survey of the Old Testament</a:t>
            </a:r>
            <a:r>
              <a:rPr lang="en-US" altLang="en-US" sz="2000" dirty="0">
                <a:latin typeface="Calibri" panose="020F0502020204030204" pitchFamily="34" charset="0"/>
                <a:ea typeface="Calibri" panose="020F0502020204030204" pitchFamily="34" charset="0"/>
                <a:cs typeface="Calibri" panose="020F0502020204030204" pitchFamily="34" charset="0"/>
              </a:rPr>
              <a:t>, 114-15 </a:t>
            </a:r>
          </a:p>
        </p:txBody>
      </p:sp>
      <p:pic>
        <p:nvPicPr>
          <p:cNvPr id="3" name="Picture 2">
            <a:extLst>
              <a:ext uri="{FF2B5EF4-FFF2-40B4-BE49-F238E27FC236}">
                <a16:creationId xmlns:a16="http://schemas.microsoft.com/office/drawing/2014/main" id="{FF6DFE00-6C99-7C3A-E8FA-1617CF233994}"/>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3470-3184-40CF-29FD-1178CCA75E78}"/>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97DE44D-4BEB-4D90-544A-0CA14B9EEDD8}"/>
              </a:ext>
            </a:extLst>
          </p:cNvPr>
          <p:cNvGraphicFramePr>
            <a:graphicFrameLocks noGrp="1"/>
          </p:cNvGraphicFramePr>
          <p:nvPr>
            <p:ph idx="1"/>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2"/>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176612797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8:29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 Intention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Exit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(29a</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Supplication (29b)</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Demand for integrity (29c)</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54807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9B1B3-4B99-F7A9-120F-C1AF4ED0F982}"/>
            </a:ext>
          </a:extLst>
        </p:cNvPr>
        <p:cNvGrpSpPr/>
        <p:nvPr/>
      </p:nvGrpSpPr>
      <p:grpSpPr>
        <a:xfrm>
          <a:off x="0" y="0"/>
          <a:ext cx="0" cy="0"/>
          <a:chOff x="0" y="0"/>
          <a:chExt cx="0" cy="0"/>
        </a:xfrm>
      </p:grpSpPr>
      <p:pic>
        <p:nvPicPr>
          <p:cNvPr id="26626" name="Picture 2">
            <a:extLst>
              <a:ext uri="{FF2B5EF4-FFF2-40B4-BE49-F238E27FC236}">
                <a16:creationId xmlns:a16="http://schemas.microsoft.com/office/drawing/2014/main" id="{4BBEEBA8-1919-86DF-8BAD-9D966AFB9C09}"/>
              </a:ext>
            </a:extLst>
          </p:cNvPr>
          <p:cNvPicPr>
            <a:picLocks noChangeAspect="1" noChangeArrowheads="1"/>
          </p:cNvPicPr>
          <p:nvPr/>
        </p:nvPicPr>
        <p:blipFill>
          <a:blip r:embed="rId2" cstate="print"/>
          <a:srcRect/>
          <a:stretch>
            <a:fillRect/>
          </a:stretch>
        </p:blipFill>
        <p:spPr bwMode="auto">
          <a:xfrm>
            <a:off x="1512426" y="137160"/>
            <a:ext cx="9167149"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3" name="Oval 7">
            <a:extLst>
              <a:ext uri="{FF2B5EF4-FFF2-40B4-BE49-F238E27FC236}">
                <a16:creationId xmlns:a16="http://schemas.microsoft.com/office/drawing/2014/main" id="{056FC6E9-DB16-C275-7D4F-3ADC0D8740F0}"/>
              </a:ext>
            </a:extLst>
          </p:cNvPr>
          <p:cNvSpPr>
            <a:spLocks noChangeArrowheads="1"/>
          </p:cNvSpPr>
          <p:nvPr/>
        </p:nvSpPr>
        <p:spPr bwMode="auto">
          <a:xfrm>
            <a:off x="5318677" y="4390001"/>
            <a:ext cx="2362200" cy="1752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Tree>
    <p:extLst>
      <p:ext uri="{BB962C8B-B14F-4D97-AF65-F5344CB8AC3E}">
        <p14:creationId xmlns:p14="http://schemas.microsoft.com/office/powerpoint/2010/main" val="375750943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F25CF-CA2F-8AA0-ABD0-C9723BE9457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1AD3B15-05D3-4D1D-AE61-0BCAB73417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258508495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C2FFD0C3-1E7E-4ADE-B3FE-542028534A76}"/>
              </a:ext>
            </a:extLst>
          </p:cNvPr>
          <p:cNvSpPr>
            <a:spLocks noGrp="1" noChangeArrowheads="1"/>
          </p:cNvSpPr>
          <p:nvPr>
            <p:ph type="title" idx="4294967295"/>
          </p:nvPr>
        </p:nvSpPr>
        <p:spPr>
          <a:xfrm>
            <a:off x="3886200" y="76200"/>
            <a:ext cx="4419600" cy="762000"/>
          </a:xfrm>
        </p:spPr>
        <p:txBody>
          <a:bodyPr/>
          <a:lstStyle/>
          <a:p>
            <a:pPr algn="ctr"/>
            <a:r>
              <a:rPr lang="en-US" altLang="en-US" sz="4000" dirty="0">
                <a:effectLst>
                  <a:outerShdw blurRad="38100" dist="38100" dir="2700000" algn="tl">
                    <a:srgbClr val="000000">
                      <a:alpha val="43137"/>
                    </a:srgbClr>
                  </a:outerShdw>
                </a:effectLst>
              </a:rPr>
              <a:t>Tabernacle Diagram</a:t>
            </a:r>
          </a:p>
        </p:txBody>
      </p:sp>
      <p:pic>
        <p:nvPicPr>
          <p:cNvPr id="77827" name="Picture 1">
            <a:extLst>
              <a:ext uri="{FF2B5EF4-FFF2-40B4-BE49-F238E27FC236}">
                <a16:creationId xmlns:a16="http://schemas.microsoft.com/office/drawing/2014/main" id="{D6C77864-D394-4D98-BDD6-9D8651AB4C2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86100" y="857250"/>
            <a:ext cx="601980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46295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FLIES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8</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:20-32</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924476" y="1690043"/>
            <a:ext cx="8428567"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God Instructs Moses (20-23)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Prophetic Fulfillment (24)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Pharaoh’s Concession (25-29)</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cs typeface="Calibri" panose="020F0502020204030204" pitchFamily="34" charset="0"/>
              </a:rPr>
              <a:t>Moses’ Response (30-32)</a:t>
            </a:r>
          </a:p>
        </p:txBody>
      </p:sp>
      <p:pic>
        <p:nvPicPr>
          <p:cNvPr id="2" name="Picture 1">
            <a:extLst>
              <a:ext uri="{FF2B5EF4-FFF2-40B4-BE49-F238E27FC236}">
                <a16:creationId xmlns:a16="http://schemas.microsoft.com/office/drawing/2014/main" id="{4B0FA216-6E5F-140E-03D2-C8036ECEB3D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75619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Exit (30a)</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Supplication (30b)</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 answers (31)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response (32)</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IV.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8:30-32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Response</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620201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Exit (30a)</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Supplication (30b)</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 answers (31)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response (32)</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IV.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8:30-32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Response</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047601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Exit (30a)</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Supplication (30b)</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 answers (31)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response (32)</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IV.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8:30-32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Response</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04675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Exit (30a)</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Supplication (30b)</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God answers (31)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response (32)</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IV.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8:30-32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Response</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077362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Exit (30a)</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Supplication (30b)</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 answers (31)</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Pharaoh’s response (32)</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IV.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8:30-32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Response</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265566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FLIES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8</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:20-32</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924476" y="1690043"/>
            <a:ext cx="8428567"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God Instructs Moses (20-23)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Prophetic Fulfillment (24)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Pharaoh’s Concession (25-29)</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Moses’ Response (30-32)</a:t>
            </a:r>
          </a:p>
        </p:txBody>
      </p:sp>
      <p:pic>
        <p:nvPicPr>
          <p:cNvPr id="2" name="Picture 1">
            <a:extLst>
              <a:ext uri="{FF2B5EF4-FFF2-40B4-BE49-F238E27FC236}">
                <a16:creationId xmlns:a16="http://schemas.microsoft.com/office/drawing/2014/main" id="{4B0FA216-6E5F-140E-03D2-C8036ECEB3D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31992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8:32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Pharaoh’s Response</a:t>
            </a: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Self hardening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(32a</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Double cross (32b)</a:t>
            </a:r>
          </a:p>
          <a:p>
            <a:pPr marL="0" lvl="1" indent="-85725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62676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8:32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Pharaoh’s Response</a:t>
            </a: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Self hardening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(32a</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t>
            </a:r>
            <a:endPar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Double cross (32b)</a:t>
            </a:r>
          </a:p>
          <a:p>
            <a:pPr marL="0" lvl="1" indent="-85725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42750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609600" y="1828800"/>
            <a:ext cx="10972800" cy="2514600"/>
          </a:xfrm>
        </p:spPr>
        <p:txBody>
          <a:bodyPr/>
          <a:lstStyle/>
          <a:p>
            <a:pPr marL="0" indent="0" algn="just">
              <a:buNone/>
            </a:pPr>
            <a:r>
              <a:rPr lang="en-US" sz="28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2800" b="1" dirty="0">
                <a:solidFill>
                  <a:srgbClr val="FFFFCC"/>
                </a:solidFill>
                <a:effectLst>
                  <a:outerShdw blurRad="38100" dist="38100" dir="2700000" algn="tl">
                    <a:srgbClr val="000000">
                      <a:alpha val="43137"/>
                    </a:srgbClr>
                  </a:outerShdw>
                </a:effectLst>
              </a:rPr>
              <a:t>4:21. I will harden his heart. </a:t>
            </a:r>
            <a:r>
              <a:rPr lang="en-US" sz="2800" dirty="0">
                <a:effectLst>
                  <a:outerShdw blurRad="38100" dist="38100" dir="2700000" algn="tl">
                    <a:srgbClr val="000000">
                      <a:alpha val="43137"/>
                    </a:srgbClr>
                  </a:outerShdw>
                </a:effectLst>
              </a:rPr>
              <a:t>An expression meaning ‘to strengthen his will.’ The text identifies the heart as the location of the volition, man’s decision-making ability. On seven occasions in the narrative, God hardens Pharaoh’s heart (9:12; 10:1, 20, 27; 11:10; 14:4, 8) or foretells that He will harden Pharaoh’s heart (4:21; 7:3), and nine times in the text, Pharaoh hardens his own heart (7:13, 14, 22; 8:15, 19, 32; 9:7, 34–35). For the initial five plagues, the text registers Pharaoh as the agent of hardening. Not until the sixth plague does God participate in the confirmation of Pharaoh’s own volitional choices.”</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935480" y="152400"/>
            <a:ext cx="832104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pPr algn="ctr"/>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KJV Bible Commentary for Today: The Most Up-to-Date Commentary on the Time-Honored Text of the KJV </a:t>
            </a:r>
            <a:r>
              <a:rPr lang="en-US" sz="1800" dirty="0">
                <a:effectLst>
                  <a:outerShdw blurRad="38100" dist="38100" dir="2700000" algn="tl">
                    <a:srgbClr val="000000"/>
                  </a:outerShdw>
                </a:effectLst>
                <a:latin typeface="Calibri" panose="020F0502020204030204" pitchFamily="34" charset="0"/>
                <a:cs typeface="+mn-cs"/>
              </a:rPr>
              <a:t>(p. 86). Thomas Nelson.</a:t>
            </a:r>
          </a:p>
        </p:txBody>
      </p:sp>
      <p:pic>
        <p:nvPicPr>
          <p:cNvPr id="2" name="Picture 1">
            <a:extLst>
              <a:ext uri="{FF2B5EF4-FFF2-40B4-BE49-F238E27FC236}">
                <a16:creationId xmlns:a16="http://schemas.microsoft.com/office/drawing/2014/main" id="{BA9DA3D0-9D9B-4653-8382-D1211C8E8025}"/>
              </a:ext>
            </a:extLst>
          </p:cNvPr>
          <p:cNvPicPr>
            <a:picLocks noChangeAspect="1"/>
          </p:cNvPicPr>
          <p:nvPr/>
        </p:nvPicPr>
        <p:blipFill>
          <a:blip r:embed="rId3"/>
          <a:stretch>
            <a:fillRect/>
          </a:stretch>
        </p:blipFill>
        <p:spPr>
          <a:xfrm>
            <a:off x="617443" y="76200"/>
            <a:ext cx="955415"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72019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0F100-CD3D-5AA1-FAA0-12C4BB575E7D}"/>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D9342E5D-804D-F26A-2A75-C3EFEE0F6964}"/>
              </a:ext>
            </a:extLst>
          </p:cNvPr>
          <p:cNvSpPr>
            <a:spLocks noGrp="1" noChangeArrowheads="1"/>
          </p:cNvSpPr>
          <p:nvPr>
            <p:ph type="body" idx="1"/>
          </p:nvPr>
        </p:nvSpPr>
        <p:spPr>
          <a:xfrm>
            <a:off x="609600" y="1600200"/>
            <a:ext cx="10972800" cy="2971800"/>
          </a:xfrm>
        </p:spPr>
        <p:txBody>
          <a:bodyPr/>
          <a:lstStyle/>
          <a:p>
            <a:pPr marL="0" indent="0" algn="just">
              <a:buNone/>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21</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i="1" dirty="0">
                <a:effectLst>
                  <a:outerShdw blurRad="38100" dist="38100" dir="2700000" algn="tl">
                    <a:srgbClr val="000000">
                      <a:alpha val="43137"/>
                    </a:srgbClr>
                  </a:outerShdw>
                </a:effectLst>
              </a:rPr>
              <a:t>harden his heart.</a:t>
            </a:r>
            <a:r>
              <a:rPr lang="en-US" dirty="0">
                <a:effectLst>
                  <a:outerShdw blurRad="38100" dist="38100" dir="2700000" algn="tl">
                    <a:srgbClr val="000000">
                      <a:alpha val="43137"/>
                    </a:srgbClr>
                  </a:outerShdw>
                </a:effectLst>
              </a:rPr>
              <a:t> Ten times it is said that Pharaoh hardened his own heart (7:13, 14, 22; 8:15, 19, 32; 9:7, 34, 35; 13:15), and 10 times that God hardened Pharaoh’s heart (4:21; 7:3; 9:12; 10:1, 20, 27; 11:10; 14:4, 8, 17). Paul uses this as an example of the inscrutable will of God and of His mercy toward men (Rom. 9:14–18). Seven times Pharaoh hardened his own heart before God first hardened it, though the prediction that God would do it preceded all.”</a:t>
            </a:r>
          </a:p>
        </p:txBody>
      </p:sp>
      <p:pic>
        <p:nvPicPr>
          <p:cNvPr id="29700" name="Picture 4">
            <a:extLst>
              <a:ext uri="{FF2B5EF4-FFF2-40B4-BE49-F238E27FC236}">
                <a16:creationId xmlns:a16="http://schemas.microsoft.com/office/drawing/2014/main" id="{47A7886D-37B5-2427-A1D4-849B23522B1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906780" cy="109728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1605EA3-5ECA-CB7C-5CBC-6CE53C6CF28D}"/>
              </a:ext>
            </a:extLst>
          </p:cNvPr>
          <p:cNvSpPr>
            <a:spLocks noGrp="1" noChangeArrowheads="1"/>
          </p:cNvSpPr>
          <p:nvPr>
            <p:ph type="title"/>
          </p:nvPr>
        </p:nvSpPr>
        <p:spPr>
          <a:xfrm>
            <a:off x="3009900" y="228600"/>
            <a:ext cx="6172200" cy="914400"/>
          </a:xfrm>
        </p:spPr>
        <p:txBody>
          <a:bodyPr/>
          <a:lstStyle/>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sz="3600" dirty="0">
                <a:latin typeface="Calibri" panose="020F0502020204030204" pitchFamily="34" charset="0"/>
                <a:cs typeface="Calibri" panose="020F0502020204030204" pitchFamily="34" charset="0"/>
              </a:rPr>
            </a:br>
            <a:r>
              <a:rPr lang="en-US" sz="20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Ryrie Study Bible, </a:t>
            </a:r>
            <a:r>
              <a:rPr lang="en-US" sz="20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page </a:t>
            </a:r>
            <a:r>
              <a:rPr lang="en-US" sz="2000" dirty="0">
                <a:solidFill>
                  <a:schemeClr val="tx1"/>
                </a:solidFill>
                <a:effectLst>
                  <a:outerShdw blurRad="38100" dist="38100" dir="2700000" algn="tl">
                    <a:srgbClr val="000000">
                      <a:alpha val="43137"/>
                    </a:srgbClr>
                  </a:outerShdw>
                </a:effectLst>
                <a:cs typeface="Calibri" panose="020F0502020204030204" pitchFamily="34" charset="0"/>
              </a:rPr>
              <a:t>96</a:t>
            </a:r>
          </a:p>
        </p:txBody>
      </p:sp>
    </p:spTree>
    <p:extLst>
      <p:ext uri="{BB962C8B-B14F-4D97-AF65-F5344CB8AC3E}">
        <p14:creationId xmlns:p14="http://schemas.microsoft.com/office/powerpoint/2010/main" val="1318596883"/>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772400" cy="914400"/>
          </a:xfrm>
        </p:spPr>
        <p:txBody>
          <a:bodyPr/>
          <a:lstStyle/>
          <a:p>
            <a:pPr algn="ctr"/>
            <a:r>
              <a:rPr lang="en-US" sz="3600" kern="1200" dirty="0">
                <a:effectLst>
                  <a:outerShdw blurRad="38100" dist="38100" dir="2700000" algn="tl">
                    <a:srgbClr val="000000">
                      <a:alpha val="43137"/>
                    </a:srgbClr>
                  </a:outerShdw>
                </a:effectLst>
                <a:latin typeface="Calibri" panose="020F0502020204030204" pitchFamily="34" charset="0"/>
              </a:rPr>
              <a:t>GOD HARDENING PHARAOH'S HEART</a:t>
            </a:r>
          </a:p>
        </p:txBody>
      </p:sp>
      <p:sp>
        <p:nvSpPr>
          <p:cNvPr id="3" name="Content Placeholder 2"/>
          <p:cNvSpPr>
            <a:spLocks noGrp="1"/>
          </p:cNvSpPr>
          <p:nvPr>
            <p:ph idx="1"/>
          </p:nvPr>
        </p:nvSpPr>
        <p:spPr>
          <a:xfrm>
            <a:off x="609599" y="1752600"/>
            <a:ext cx="7637741" cy="3581400"/>
          </a:xfrm>
        </p:spPr>
        <p:txBody>
          <a:bodyPr/>
          <a:lstStyle/>
          <a:p>
            <a:pPr>
              <a:spcBef>
                <a:spcPts val="0"/>
              </a:spcBef>
              <a:spcAft>
                <a:spcPts val="1800"/>
              </a:spcAft>
              <a:defRPr/>
            </a:pPr>
            <a:r>
              <a:rPr lang="en-US" sz="2800" dirty="0">
                <a:latin typeface="Calibri" panose="020F0502020204030204" pitchFamily="34" charset="0"/>
                <a:ea typeface="Calibri" panose="020F0502020204030204" pitchFamily="34" charset="0"/>
                <a:cs typeface="Calibri" panose="020F0502020204030204" pitchFamily="34" charset="0"/>
              </a:rPr>
              <a:t>The prediction of God hardening of Pharaoh (4:21)</a:t>
            </a:r>
          </a:p>
          <a:p>
            <a:pPr>
              <a:spcBef>
                <a:spcPts val="0"/>
              </a:spcBef>
              <a:spcAft>
                <a:spcPts val="1800"/>
              </a:spcAft>
              <a:defRPr/>
            </a:pPr>
            <a:r>
              <a:rPr lang="en-US" sz="2800" dirty="0">
                <a:latin typeface="Calibri" panose="020F0502020204030204" pitchFamily="34" charset="0"/>
                <a:ea typeface="Calibri" panose="020F0502020204030204" pitchFamily="34" charset="0"/>
                <a:cs typeface="Calibri" panose="020F0502020204030204" pitchFamily="34" charset="0"/>
              </a:rPr>
              <a:t>Pharaoh repeatedly hardening his own heart (7:13, 22; 8:15, 19, 32; 9:7)</a:t>
            </a:r>
          </a:p>
          <a:p>
            <a:pPr>
              <a:spcBef>
                <a:spcPts val="0"/>
              </a:spcBef>
              <a:spcAft>
                <a:spcPts val="1800"/>
              </a:spcAft>
              <a:defRPr/>
            </a:pPr>
            <a:r>
              <a:rPr lang="en-US" sz="2800" dirty="0">
                <a:latin typeface="Calibri" panose="020F0502020204030204" pitchFamily="34" charset="0"/>
                <a:ea typeface="Calibri" panose="020F0502020204030204" pitchFamily="34" charset="0"/>
                <a:cs typeface="Calibri" panose="020F0502020204030204" pitchFamily="34" charset="0"/>
              </a:rPr>
              <a:t>Not until the sixth plague did God harden Pharaoh’s heart (</a:t>
            </a:r>
            <a:r>
              <a:rPr lang="en-US" sz="2800" dirty="0" err="1">
                <a:latin typeface="Calibri" panose="020F0502020204030204" pitchFamily="34" charset="0"/>
                <a:ea typeface="Calibri" panose="020F0502020204030204" pitchFamily="34" charset="0"/>
                <a:cs typeface="Calibri" panose="020F0502020204030204" pitchFamily="34" charset="0"/>
              </a:rPr>
              <a:t>Exod</a:t>
            </a:r>
            <a:r>
              <a:rPr lang="en-US" sz="2800" dirty="0">
                <a:latin typeface="Calibri" panose="020F0502020204030204" pitchFamily="34" charset="0"/>
                <a:ea typeface="Calibri" panose="020F0502020204030204" pitchFamily="34" charset="0"/>
                <a:cs typeface="Calibri" panose="020F0502020204030204" pitchFamily="34" charset="0"/>
              </a:rPr>
              <a:t> 9:12)</a:t>
            </a:r>
          </a:p>
        </p:txBody>
      </p:sp>
      <p:pic>
        <p:nvPicPr>
          <p:cNvPr id="5" name="Picture 4">
            <a:extLst>
              <a:ext uri="{FF2B5EF4-FFF2-40B4-BE49-F238E27FC236}">
                <a16:creationId xmlns:a16="http://schemas.microsoft.com/office/drawing/2014/main" id="{CE4390F2-9B4F-5C4D-2333-A7F6F3C23ADE}"/>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3220326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8:32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Pharaoh’s Response</a:t>
            </a: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Self hardening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(32a</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Double cross (32b)</a:t>
            </a:r>
          </a:p>
          <a:p>
            <a:pPr marL="0" lvl="1" indent="-85725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66135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209800" y="228600"/>
            <a:ext cx="7772400" cy="914400"/>
          </a:xfrm>
        </p:spPr>
        <p:txBody>
          <a:bodyPr/>
          <a:lstStyle/>
          <a:p>
            <a:pPr algn="ctr"/>
            <a:r>
              <a:rPr lang="en-US" altLang="en-US" sz="4000" dirty="0">
                <a:effectLst>
                  <a:outerShdw blurRad="38100" dist="38100" dir="2700000" algn="tl">
                    <a:srgbClr val="000000">
                      <a:alpha val="43137"/>
                    </a:srgbClr>
                  </a:outerShdw>
                </a:effectLst>
              </a:rPr>
              <a:t>Satan as Ruler of this World</a:t>
            </a:r>
          </a:p>
        </p:txBody>
      </p:sp>
      <p:sp>
        <p:nvSpPr>
          <p:cNvPr id="25603" name="Rectangle 3"/>
          <p:cNvSpPr>
            <a:spLocks noGrp="1" noChangeArrowheads="1"/>
          </p:cNvSpPr>
          <p:nvPr>
            <p:ph type="body" idx="1"/>
          </p:nvPr>
        </p:nvSpPr>
        <p:spPr>
          <a:xfrm>
            <a:off x="2015151" y="1600200"/>
            <a:ext cx="4766649" cy="4267200"/>
          </a:xfrm>
        </p:spPr>
        <p:txBody>
          <a:bodyPr/>
          <a:lstStyle/>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Job 1:7; 2:2</a:t>
            </a:r>
          </a:p>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Luke 4:5-7</a:t>
            </a:r>
          </a:p>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John 12:31; 14:30; 16:11</a:t>
            </a:r>
          </a:p>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2 Corinthians 4:4</a:t>
            </a:r>
          </a:p>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Ephesians 2:2</a:t>
            </a:r>
          </a:p>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1 John 4:4; 5:19</a:t>
            </a:r>
          </a:p>
        </p:txBody>
      </p:sp>
      <p:pic>
        <p:nvPicPr>
          <p:cNvPr id="43012" name="Picture 8" descr="D:\Powerpoint JPEG Images\2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62800" y="2209800"/>
            <a:ext cx="3082500" cy="232736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9488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C1AD1E5-FF2B-3C89-6CD2-DD561AA7F9A2}"/>
            </a:ext>
          </a:extLst>
        </p:cNvPr>
        <p:cNvGrpSpPr/>
        <p:nvPr/>
      </p:nvGrpSpPr>
      <p:grpSpPr>
        <a:xfrm>
          <a:off x="0" y="0"/>
          <a:ext cx="0" cy="0"/>
          <a:chOff x="0" y="0"/>
          <a:chExt cx="0" cy="0"/>
        </a:xfrm>
      </p:grpSpPr>
      <p:sp>
        <p:nvSpPr>
          <p:cNvPr id="28674" name="Rectangle 2">
            <a:extLst>
              <a:ext uri="{FF2B5EF4-FFF2-40B4-BE49-F238E27FC236}">
                <a16:creationId xmlns:a16="http://schemas.microsoft.com/office/drawing/2014/main" id="{00EF5761-9551-D36B-600B-766AAA70CC7A}"/>
              </a:ext>
            </a:extLst>
          </p:cNvPr>
          <p:cNvSpPr>
            <a:spLocks noGrp="1" noChangeArrowheads="1"/>
          </p:cNvSpPr>
          <p:nvPr>
            <p:ph type="title"/>
          </p:nvPr>
        </p:nvSpPr>
        <p:spPr>
          <a:xfrm>
            <a:off x="3086100" y="228600"/>
            <a:ext cx="6019800" cy="1447800"/>
          </a:xfrm>
        </p:spPr>
        <p:txBody>
          <a:bodyPr/>
          <a:lstStyle/>
          <a:p>
            <a:pPr algn="ctr" eaLnBrk="1" hangingPunct="1"/>
            <a:r>
              <a:rPr lang="en-US" altLang="en-US" sz="3200" dirty="0">
                <a:effectLst>
                  <a:outerShdw blurRad="38100" dist="38100" dir="2700000" algn="tl">
                    <a:srgbClr val="000000">
                      <a:alpha val="43137"/>
                    </a:srgbClr>
                  </a:outerShdw>
                </a:effectLst>
                <a:cs typeface="Calibri" panose="020F0502020204030204" pitchFamily="34" charset="0"/>
              </a:rPr>
              <a:t>Names &amp; Titles Demonstrating Satan’s Post-Fall, Earthly Authority </a:t>
            </a:r>
            <a:br>
              <a:rPr lang="en-US" altLang="en-US" sz="2800" dirty="0">
                <a:effectLst>
                  <a:outerShdw blurRad="38100" dist="38100" dir="2700000" algn="tl">
                    <a:srgbClr val="000000">
                      <a:alpha val="43137"/>
                    </a:srgbClr>
                  </a:outerShdw>
                </a:effectLst>
                <a:cs typeface="Calibri" panose="020F0502020204030204" pitchFamily="34" charset="0"/>
              </a:rPr>
            </a:br>
            <a:r>
              <a:rPr lang="en-US" altLang="en-US" sz="2400" dirty="0">
                <a:solidFill>
                  <a:schemeClr val="tx1"/>
                </a:solidFill>
                <a:effectLst>
                  <a:outerShdw blurRad="38100" dist="38100" dir="2700000" algn="tl">
                    <a:srgbClr val="000000">
                      <a:alpha val="43137"/>
                    </a:srgbClr>
                  </a:outerShdw>
                </a:effectLst>
                <a:ea typeface="+mn-ea"/>
                <a:cs typeface="Calibri" panose="020F0502020204030204" pitchFamily="34" charset="0"/>
              </a:rPr>
              <a:t>(Job 1:7; 2:2; Luke 4:5-8; Rom. 8:19-22)</a:t>
            </a:r>
            <a:endPar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sp>
        <p:nvSpPr>
          <p:cNvPr id="6147" name="Rectangle 3">
            <a:extLst>
              <a:ext uri="{FF2B5EF4-FFF2-40B4-BE49-F238E27FC236}">
                <a16:creationId xmlns:a16="http://schemas.microsoft.com/office/drawing/2014/main" id="{8A9CBAB8-36E1-A685-DE4A-1471A63DD4EC}"/>
              </a:ext>
            </a:extLst>
          </p:cNvPr>
          <p:cNvSpPr>
            <a:spLocks noGrp="1" noChangeArrowheads="1"/>
          </p:cNvSpPr>
          <p:nvPr>
            <p:ph type="body" idx="1"/>
          </p:nvPr>
        </p:nvSpPr>
        <p:spPr>
          <a:xfrm>
            <a:off x="4000500" y="2057400"/>
            <a:ext cx="7353300" cy="4114800"/>
          </a:xfrm>
        </p:spPr>
        <p:txBody>
          <a:bodyPr/>
          <a:lstStyle/>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Prince of this world (John 12:31; 14:30; 16:11)</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God of this world (2 Cor. 4:4)</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Prince and power of the air (Eph. 2:2)</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Who the believer wrestles with (Eph. 6:12)</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Roaring lion (1 Pet. 5:8)</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Whole world lies in his power (1 John 5:19)</a:t>
            </a:r>
          </a:p>
        </p:txBody>
      </p:sp>
      <p:pic>
        <p:nvPicPr>
          <p:cNvPr id="4" name="Picture 3">
            <a:extLst>
              <a:ext uri="{FF2B5EF4-FFF2-40B4-BE49-F238E27FC236}">
                <a16:creationId xmlns:a16="http://schemas.microsoft.com/office/drawing/2014/main" id="{B9B63FF0-2EAD-8318-7DA8-BE0B6A2309B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685800" y="2209800"/>
            <a:ext cx="2899186" cy="3733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869792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743540-944F-6BA3-0353-37D8A72CCB37}"/>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1"/>
            <a:ext cx="10972800" cy="5478423"/>
          </a:xfrm>
          <a:prstGeom prst="rect">
            <a:avLst/>
          </a:prstGeom>
          <a:noFill/>
          <a:ln w="28575">
            <a:noFill/>
            <a:miter lim="800000"/>
            <a:headEnd/>
            <a:tailEnd/>
          </a:ln>
        </p:spPr>
        <p:txBody>
          <a:bodyPr wrap="square">
            <a:spAutoFit/>
          </a:bodyPr>
          <a:lstStyle/>
          <a:p>
            <a:pPr algn="ctr">
              <a:spcAft>
                <a:spcPts val="900"/>
              </a:spcAft>
              <a:defRPr/>
            </a:pPr>
            <a:r>
              <a:rPr lang="en-US" sz="27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8:19-23</a:t>
            </a:r>
          </a:p>
          <a:p>
            <a:pPr algn="just">
              <a:defRPr/>
            </a:pP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anxious longing of the creation waits eagerly for the revealing of the sons of God.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creation was subjected to futility, not willingly, but because of Him who subjected it, in hope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the creation itself also will be set free from its slavery to corruption into the freedom of the glory of the children of God.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we know that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whole creation groans </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suffers the pains of childbirth together until now.</a:t>
            </a:r>
            <a:r>
              <a:rPr lang="en-US" sz="29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a:t>
            </a:r>
            <a:r>
              <a:rPr lang="en-US" sz="29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not only this, but also we ourselves, having the first fruits of the Spirit, even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ourselves groan</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within ourselves, waiting eagerly for our adoption as sons, the redemption of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our body</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1257257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6">
            <a:extLst>
              <a:ext uri="{FF2B5EF4-FFF2-40B4-BE49-F238E27FC236}">
                <a16:creationId xmlns:a16="http://schemas.microsoft.com/office/drawing/2014/main" id="{B724DC9A-8723-4D60-AEED-52C2A45607C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33650" y="293689"/>
            <a:ext cx="7124700" cy="627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FLIES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8</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:20-32</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924476" y="1690043"/>
            <a:ext cx="8428567"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cs typeface="Calibri" panose="020F0502020204030204" pitchFamily="34" charset="0"/>
              </a:rPr>
              <a:t>God Instructs Moses (20-23)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Prophetic Fulfillment (24)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Pharaoh’s Concession (25-29)</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Moses’ Response (30-32)</a:t>
            </a:r>
          </a:p>
        </p:txBody>
      </p:sp>
      <p:pic>
        <p:nvPicPr>
          <p:cNvPr id="2" name="Picture 1">
            <a:extLst>
              <a:ext uri="{FF2B5EF4-FFF2-40B4-BE49-F238E27FC236}">
                <a16:creationId xmlns:a16="http://schemas.microsoft.com/office/drawing/2014/main" id="{4B0FA216-6E5F-140E-03D2-C8036ECEB3D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42246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917830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FLIES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8</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:20-32</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924476" y="1690043"/>
            <a:ext cx="8428567"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God Instructs Moses (20-23)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Prophetic Fulfillment (24)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Pharaoh’s Concession (25-29)</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Moses’ Response (30-32)</a:t>
            </a:r>
          </a:p>
        </p:txBody>
      </p:sp>
      <p:pic>
        <p:nvPicPr>
          <p:cNvPr id="2" name="Picture 1">
            <a:extLst>
              <a:ext uri="{FF2B5EF4-FFF2-40B4-BE49-F238E27FC236}">
                <a16:creationId xmlns:a16="http://schemas.microsoft.com/office/drawing/2014/main" id="{4B0FA216-6E5F-140E-03D2-C8036ECEB3D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54743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5BEAC-1719-9A4A-9427-91452E5F38F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325EAC7-DE35-507C-2E60-A62FDA69723F}"/>
              </a:ext>
            </a:extLst>
          </p:cNvPr>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a:effectLst>
                  <a:outerShdw blurRad="38100" dist="38100" dir="2700000" algn="tl">
                    <a:srgbClr val="000000">
                      <a:alpha val="43137"/>
                    </a:srgbClr>
                  </a:outerShdw>
                </a:effectLst>
                <a:latin typeface="Calibri" panose="020F0502020204030204" pitchFamily="34" charset="0"/>
              </a:rPr>
              <a:t>24</a:t>
            </a:r>
            <a:r>
              <a:rPr lang="en-US" sz="3600" u="none" strike="noStrike">
                <a:effectLst>
                  <a:outerShdw blurRad="38100" dist="38100" dir="2700000" algn="tl">
                    <a:srgbClr val="000000">
                      <a:alpha val="43137"/>
                    </a:srgbClr>
                  </a:outerShdw>
                </a:effectLst>
                <a:latin typeface="Calibri" panose="020F0502020204030204" pitchFamily="34" charset="0"/>
              </a:rPr>
              <a:t> </a:t>
            </a:r>
            <a:r>
              <a:rPr lang="en-US" sz="360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bless you, and keep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25</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make His face shine on you, And be gracious to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26</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lift up His countenance on you, And give you peace.</a:t>
            </a:r>
          </a:p>
          <a:p>
            <a:pPr algn="r">
              <a:spcBef>
                <a:spcPts val="0"/>
              </a:spcBef>
              <a:spcAft>
                <a:spcPts val="1000"/>
              </a:spcAft>
            </a:pPr>
            <a:r>
              <a:rPr lang="en-US" sz="2800" dirty="0">
                <a:effectLst>
                  <a:outerShdw blurRad="38100" dist="38100" dir="2700000" algn="tl">
                    <a:srgbClr val="000000">
                      <a:alpha val="43137"/>
                    </a:srgbClr>
                  </a:outerShdw>
                </a:effectLst>
                <a:latin typeface="Calibri" panose="020F0502020204030204" pitchFamily="34" charset="0"/>
              </a:rPr>
              <a:t>Numbers 6:24–26 (NASB95)</a:t>
            </a:r>
          </a:p>
        </p:txBody>
      </p:sp>
      <p:pic>
        <p:nvPicPr>
          <p:cNvPr id="2" name="Picture 1">
            <a:extLst>
              <a:ext uri="{FF2B5EF4-FFF2-40B4-BE49-F238E27FC236}">
                <a16:creationId xmlns:a16="http://schemas.microsoft.com/office/drawing/2014/main" id="{08CF46EB-5A35-2263-DACA-0CBAF91179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973001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Command (20)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Consequence (21)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Protection (22-23)</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8:20-23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Magicians’ Response</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26066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Command (20)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Consequence (21)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Protection (22-23)</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8:20-23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Magicians’ Response</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344664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158"/>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13822</TotalTime>
  <Words>2827</Words>
  <Application>Microsoft Office PowerPoint</Application>
  <PresentationFormat>Widescreen</PresentationFormat>
  <Paragraphs>404</Paragraphs>
  <Slides>72</Slides>
  <Notes>7</Notes>
  <HiddenSlides>0</HiddenSlides>
  <MMClips>0</MMClip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Azure</vt:lpstr>
      <vt:lpstr>PowerPoint Presentation</vt:lpstr>
      <vt:lpstr>EXODUS STRUCTURE/OUTLINE</vt:lpstr>
      <vt:lpstr>REDEMPTION (1:1–12:30)</vt:lpstr>
      <vt:lpstr>TEN PLAGUES REDEMPTION (7:14–12:30)</vt:lpstr>
      <vt:lpstr>PowerPoint Presentation</vt:lpstr>
      <vt:lpstr>FLIES Exodus 8:20-32</vt:lpstr>
      <vt:lpstr>FLIES Exodus 8:20-32</vt:lpstr>
      <vt:lpstr>I. Exodus 8:20-23 Magicians’ Response</vt:lpstr>
      <vt:lpstr>I. Exodus 8:20-23 Magicians’ Response</vt:lpstr>
      <vt:lpstr>PowerPoint Presentation</vt:lpstr>
      <vt:lpstr>I. Exodus 8:20-23 Magicians’ Response</vt:lpstr>
      <vt:lpstr>PowerPoint Presentation</vt:lpstr>
      <vt:lpstr>PowerPoint Presentation</vt:lpstr>
      <vt:lpstr>I. Exodus 8:20-23 Magicians’ Response</vt:lpstr>
      <vt:lpstr>PowerPoint Presentation</vt:lpstr>
      <vt:lpstr>PowerPoint Presentation</vt:lpstr>
      <vt:lpstr>PowerPoint Presentation</vt:lpstr>
      <vt:lpstr>PowerPoint Presentation</vt:lpstr>
      <vt:lpstr>PowerPoint Presentation</vt:lpstr>
      <vt:lpstr>FLIES Exodus 8:20-32</vt:lpstr>
      <vt:lpstr>PowerPoint Presentation</vt:lpstr>
      <vt:lpstr>PowerPoint Presentation</vt:lpstr>
      <vt:lpstr>PowerPoint Presentation</vt:lpstr>
      <vt:lpstr>PowerPoint Presentation</vt:lpstr>
      <vt:lpstr>FLIES Exodus 8:20-32</vt:lpstr>
      <vt:lpstr>III. Exodus 8:25-29 Pharaoh’s Concession</vt:lpstr>
      <vt:lpstr>III. Exodus 8:25-29 Pharaoh’s Concession</vt:lpstr>
      <vt:lpstr>Names &amp; Titles Demonstrating Satan’s Post-Fall, Earthly Authority  (Job 1:7; 2:2; Luke 4:5-8; Rom. 8:19-22)</vt:lpstr>
      <vt:lpstr>PowerPoint Presentation</vt:lpstr>
      <vt:lpstr>Tabernacle Diagram</vt:lpstr>
      <vt:lpstr>III. Exodus 8:25-29 Pharaoh’s Concession</vt:lpstr>
      <vt:lpstr>Exodus 8:26-27 Moses’ Counter Proposal </vt:lpstr>
      <vt:lpstr>Exodus 8:26-27 Moses’ Counter Proposal </vt:lpstr>
      <vt:lpstr>PowerPoint Presentation</vt:lpstr>
      <vt:lpstr>PowerPoint Presentation</vt:lpstr>
      <vt:lpstr>PowerPoint Presentation</vt:lpstr>
      <vt:lpstr>Exodus 8:26-27 Moses’ Counter Proposal </vt:lpstr>
      <vt:lpstr>PowerPoint Presentation</vt:lpstr>
      <vt:lpstr>III. Exodus 8:25-29 Pharaoh’s Concession</vt:lpstr>
      <vt:lpstr>Exodus 8:28 Pharaoh’s Acceptance</vt:lpstr>
      <vt:lpstr>Exodus 8:28 Pharaoh’s Acceptance</vt:lpstr>
      <vt:lpstr>Names &amp; Titles Demonstrating Satan’s Post-Fall, Earthly Authority  (Job 1:7; 2:2; Luke 4:5-8; Rom. 8:19-22)</vt:lpstr>
      <vt:lpstr>Exodus 8:28 Pharaoh’s Acceptance</vt:lpstr>
      <vt:lpstr>PowerPoint Presentation</vt:lpstr>
      <vt:lpstr>III. Exodus 8:25-29 Pharaoh’s Concession</vt:lpstr>
      <vt:lpstr>Exodus 8:29 Moses’ Intention</vt:lpstr>
      <vt:lpstr>Exodus 8:29 Moses’ Intention</vt:lpstr>
      <vt:lpstr>Exodus 8:29 Moses’ Intention</vt:lpstr>
      <vt:lpstr>PLAGUES’ MIRACULOUS NATURE</vt:lpstr>
      <vt:lpstr>Exodus 8:29 Moses’ Intention</vt:lpstr>
      <vt:lpstr>PowerPoint Presentation</vt:lpstr>
      <vt:lpstr>PowerPoint Presentation</vt:lpstr>
      <vt:lpstr>Tabernacle Diagram</vt:lpstr>
      <vt:lpstr>FLIES Exodus 8:20-32</vt:lpstr>
      <vt:lpstr>IV. Exodus 8:30-32 Moses’ Response</vt:lpstr>
      <vt:lpstr>IV. Exodus 8:30-32 Moses’ Response</vt:lpstr>
      <vt:lpstr>IV. Exodus 8:30-32 Moses’ Response</vt:lpstr>
      <vt:lpstr>IV. Exodus 8:30-32 Moses’ Response</vt:lpstr>
      <vt:lpstr>IV. Exodus 8:30-32 Moses’ Response</vt:lpstr>
      <vt:lpstr>Exodus 8:32 Pharaoh’s Response</vt:lpstr>
      <vt:lpstr>Exodus 8:32 Pharaoh’s Response</vt:lpstr>
      <vt:lpstr>PowerPoint Presentation</vt:lpstr>
      <vt:lpstr>Charles Ryrie Ryrie Study Bible, page 96</vt:lpstr>
      <vt:lpstr>GOD HARDENING PHARAOH'S HEART</vt:lpstr>
      <vt:lpstr>Exodus 8:32 Pharaoh’s Response</vt:lpstr>
      <vt:lpstr>Satan as Ruler of this World</vt:lpstr>
      <vt:lpstr>Names &amp; Titles Demonstrating Satan’s Post-Fall, Earthly Authority  (Job 1:7; 2:2; Luke 4:5-8; Rom. 8:19-22)</vt:lpstr>
      <vt:lpstr>PowerPoint Presentation</vt:lpstr>
      <vt:lpstr>PowerPoint Presentation</vt:lpstr>
      <vt:lpstr>Conclusion</vt:lpstr>
      <vt:lpstr>FLIES Exodus 8:20-32</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028 Exodus 8v20-32</dc:title>
  <dc:subject>Exodus</dc:subject>
  <dc:creator>A. Woods</dc:creator>
  <dc:description>Modified by Jim McGowan</dc:description>
  <cp:lastModifiedBy>awoods@slbc.org</cp:lastModifiedBy>
  <cp:revision>1548</cp:revision>
  <cp:lastPrinted>2025-11-07T19:10:39Z</cp:lastPrinted>
  <dcterms:created xsi:type="dcterms:W3CDTF">2009-03-17T12:21:13Z</dcterms:created>
  <dcterms:modified xsi:type="dcterms:W3CDTF">2025-12-27T20:35:59Z</dcterms:modified>
</cp:coreProperties>
</file>