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1306" r:id="rId2"/>
    <p:sldId id="5591" r:id="rId3"/>
    <p:sldId id="1345" r:id="rId4"/>
    <p:sldId id="9611" r:id="rId5"/>
    <p:sldId id="9621" r:id="rId6"/>
    <p:sldId id="10122" r:id="rId7"/>
    <p:sldId id="4283" r:id="rId8"/>
    <p:sldId id="1232" r:id="rId9"/>
    <p:sldId id="9612" r:id="rId10"/>
    <p:sldId id="9622" r:id="rId11"/>
    <p:sldId id="2905" r:id="rId12"/>
    <p:sldId id="9613" r:id="rId13"/>
    <p:sldId id="9623" r:id="rId14"/>
    <p:sldId id="10099" r:id="rId15"/>
    <p:sldId id="2629" r:id="rId16"/>
    <p:sldId id="2680" r:id="rId17"/>
    <p:sldId id="9614" r:id="rId18"/>
    <p:sldId id="9624" r:id="rId19"/>
    <p:sldId id="2605" r:id="rId20"/>
    <p:sldId id="2654" r:id="rId21"/>
    <p:sldId id="10690" r:id="rId22"/>
    <p:sldId id="2606" r:id="rId23"/>
    <p:sldId id="4281" r:id="rId24"/>
    <p:sldId id="11828" r:id="rId25"/>
    <p:sldId id="9615" r:id="rId26"/>
    <p:sldId id="9619" r:id="rId27"/>
    <p:sldId id="2653" r:id="rId28"/>
    <p:sldId id="9616" r:id="rId29"/>
    <p:sldId id="9620" r:id="rId30"/>
    <p:sldId id="2652" r:id="rId31"/>
    <p:sldId id="9617" r:id="rId32"/>
    <p:sldId id="9625" r:id="rId33"/>
    <p:sldId id="7974" r:id="rId34"/>
    <p:sldId id="9618" r:id="rId35"/>
    <p:sldId id="27569" r:id="rId36"/>
  </p:sldIdLst>
  <p:sldSz cx="12192000" cy="6858000"/>
  <p:notesSz cx="7315200" cy="9601200"/>
  <p:custDataLst>
    <p:tags r:id="rId3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CC"/>
    <a:srgbClr val="FF99FF"/>
    <a:srgbClr val="FF00FF"/>
    <a:srgbClr val="00CCFF"/>
    <a:srgbClr val="000066"/>
    <a:srgbClr val="4D4D4D"/>
    <a:srgbClr val="0000CC"/>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5428" autoAdjust="0"/>
  </p:normalViewPr>
  <p:slideViewPr>
    <p:cSldViewPr>
      <p:cViewPr varScale="1">
        <p:scale>
          <a:sx n="63" d="100"/>
          <a:sy n="63" d="100"/>
        </p:scale>
        <p:origin x="78" y="2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67"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Christmas Not </a:t>
            </a:r>
          </a:p>
          <a:p>
            <a:pPr>
              <a:defRPr/>
            </a:pPr>
            <a:r>
              <a:rPr lang="en-US" sz="1600" dirty="0"/>
              <a:t>12-24-2021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12/24/25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1792529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09600" y="228600"/>
            <a:ext cx="10972800" cy="1371600"/>
          </a:xfrm>
        </p:spPr>
        <p:txBody>
          <a:bodyPr/>
          <a:lstStyle/>
          <a:p>
            <a:pPr algn="ctr" eaLnBrk="1" hangingPunct="1"/>
            <a:r>
              <a:rPr lang="en-US" dirty="0"/>
              <a:t>Christmas Eve</a:t>
            </a:r>
            <a:br>
              <a:rPr lang="en-US" dirty="0"/>
            </a:br>
            <a:r>
              <a:rPr lang="en-US" sz="3600" dirty="0">
                <a:solidFill>
                  <a:srgbClr val="FFFFCC"/>
                </a:solidFill>
                <a:effectLst>
                  <a:outerShdw blurRad="38100" dist="38100" dir="2700000" algn="tl">
                    <a:srgbClr val="000000">
                      <a:alpha val="43137"/>
                    </a:srgbClr>
                  </a:outerShdw>
                </a:effectLst>
                <a:ea typeface="+mn-ea"/>
                <a:cs typeface="+mn-cs"/>
              </a:rPr>
              <a:t>Micah 5:2</a:t>
            </a:r>
          </a:p>
        </p:txBody>
      </p:sp>
      <p:pic>
        <p:nvPicPr>
          <p:cNvPr id="15364"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3940197" y="1828800"/>
            <a:ext cx="4311607" cy="3657600"/>
          </a:xfrm>
          <a:prstGeom prst="rect">
            <a:avLst/>
          </a:prstGeom>
          <a:noFill/>
          <a:ln w="9525">
            <a:noFill/>
            <a:miter lim="800000"/>
            <a:headEnd/>
            <a:tailEnd/>
          </a:ln>
        </p:spPr>
      </p:pic>
      <p:sp>
        <p:nvSpPr>
          <p:cNvPr id="5" name="Rectangle 7">
            <a:extLst>
              <a:ext uri="{FF2B5EF4-FFF2-40B4-BE49-F238E27FC236}">
                <a16:creationId xmlns:a16="http://schemas.microsoft.com/office/drawing/2014/main" id="{99E76915-42A9-4515-85E1-A9CA8D8EC7C7}"/>
              </a:ext>
            </a:extLst>
          </p:cNvPr>
          <p:cNvSpPr txBox="1">
            <a:spLocks noChangeArrowheads="1"/>
          </p:cNvSpPr>
          <p:nvPr/>
        </p:nvSpPr>
        <p:spPr bwMode="auto">
          <a:xfrm>
            <a:off x="3352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6" name="Picture 1">
            <a:extLst>
              <a:ext uri="{FF2B5EF4-FFF2-40B4-BE49-F238E27FC236}">
                <a16:creationId xmlns:a16="http://schemas.microsoft.com/office/drawing/2014/main" id="{4F8323F3-B940-4244-B199-0501BA22AE3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5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a:t>
            </a:r>
            <a:r>
              <a:rPr lang="en-US" sz="3600" b="1" u="sng" dirty="0">
                <a:solidFill>
                  <a:srgbClr val="FFFFCC"/>
                </a:solidFill>
                <a:latin typeface="Calibri" panose="020F0502020204030204" pitchFamily="34" charset="0"/>
              </a:rPr>
              <a:t>ruler</a:t>
            </a:r>
            <a:r>
              <a:rPr lang="en-US" sz="3600" dirty="0">
                <a:latin typeface="Calibri" panose="020F0502020204030204" pitchFamily="34" charset="0"/>
              </a:rPr>
              <a:t>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33582380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33:22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is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is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lawgiver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is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a:t>
            </a:r>
            <a:r>
              <a:rPr lang="en-US" sz="36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74CBEE8-906A-49E9-BF1B-956919A31DEB}"/>
              </a:ext>
            </a:extLst>
          </p:cNvPr>
          <p:cNvPicPr>
            <a:picLocks noChangeAspect="1"/>
          </p:cNvPicPr>
          <p:nvPr/>
        </p:nvPicPr>
        <p:blipFill>
          <a:blip r:embed="rId3"/>
          <a:stretch>
            <a:fillRect/>
          </a:stretch>
        </p:blipFill>
        <p:spPr>
          <a:xfrm>
            <a:off x="4038600" y="2057400"/>
            <a:ext cx="4114800" cy="27432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1935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2754123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a:t>
            </a:r>
            <a:r>
              <a:rPr lang="en-US" sz="3600" b="1" u="sng" dirty="0">
                <a:solidFill>
                  <a:srgbClr val="FFFFCC"/>
                </a:solidFill>
                <a:latin typeface="Calibri" panose="020F0502020204030204" pitchFamily="34" charset="0"/>
              </a:rPr>
              <a:t>Israel</a:t>
            </a:r>
            <a:r>
              <a:rPr lang="en-US" sz="3600" dirty="0">
                <a:latin typeface="Calibri" panose="020F0502020204030204" pitchFamily="34" charset="0"/>
              </a:rPr>
              <a:t>.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21784712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9CABB6-68DF-7B1C-738A-77A4DA77323D}"/>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6032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310AA558-15F7-5290-C28C-4E028C81D9ED}"/>
              </a:ext>
            </a:extLst>
          </p:cNvPr>
          <p:cNvPicPr>
            <a:picLocks noChangeAspect="1"/>
          </p:cNvPicPr>
          <p:nvPr/>
        </p:nvPicPr>
        <p:blipFill>
          <a:blip r:embed="rId3"/>
          <a:stretch>
            <a:fillRect/>
          </a:stretch>
        </p:blipFill>
        <p:spPr>
          <a:xfrm>
            <a:off x="4573686" y="2590800"/>
            <a:ext cx="3044628" cy="2286000"/>
          </a:xfrm>
          <a:prstGeom prst="rect">
            <a:avLst/>
          </a:prstGeom>
          <a:ln>
            <a:solidFill>
              <a:schemeClr val="tx1"/>
            </a:solidFill>
          </a:ln>
        </p:spPr>
      </p:pic>
    </p:spTree>
    <p:extLst>
      <p:ext uri="{BB962C8B-B14F-4D97-AF65-F5344CB8AC3E}">
        <p14:creationId xmlns:p14="http://schemas.microsoft.com/office/powerpoint/2010/main" val="14187402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82AD37-3663-4E6C-ADE1-C27BE3B35D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3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Numbers 24:17</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I see him, but not now; I behold him, but not near;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 star shall come forth from Jacob, A scepter shall rise from Israel</a:t>
            </a:r>
            <a:r>
              <a:rPr lang="en-US" sz="3600" dirty="0">
                <a:effectLst>
                  <a:outerShdw blurRad="38100" dist="38100" dir="2700000" algn="tl">
                    <a:srgbClr val="000000">
                      <a:alpha val="43137"/>
                    </a:srgbClr>
                  </a:outerShdw>
                </a:effectLst>
                <a:latin typeface="Calibri" panose="020F0502020204030204" pitchFamily="34" charset="0"/>
              </a:rPr>
              <a:t>, And shall crush through the forehead of Moab, And tear down all the sons of </a:t>
            </a:r>
            <a:r>
              <a:rPr lang="en-US" sz="3600" dirty="0" err="1">
                <a:effectLst>
                  <a:outerShdw blurRad="38100" dist="38100" dir="2700000" algn="tl">
                    <a:srgbClr val="000000">
                      <a:alpha val="43137"/>
                    </a:srgbClr>
                  </a:outerShdw>
                </a:effectLst>
                <a:latin typeface="Calibri" panose="020F0502020204030204" pitchFamily="34" charset="0"/>
              </a:rPr>
              <a:t>Sheth</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4">
            <a:extLst>
              <a:ext uri="{FF2B5EF4-FFF2-40B4-BE49-F238E27FC236}">
                <a16:creationId xmlns:a16="http://schemas.microsoft.com/office/drawing/2014/main" id="{B2A3EAA7-3731-8D25-A7F5-A77D8D862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5229" y="3048000"/>
            <a:ext cx="2441542" cy="1828800"/>
          </a:xfrm>
          <a:prstGeom prst="rect">
            <a:avLst/>
          </a:prstGeom>
          <a:ln>
            <a:solidFill>
              <a:schemeClr val="tx1"/>
            </a:solidFill>
          </a:ln>
        </p:spPr>
      </p:pic>
    </p:spTree>
    <p:extLst>
      <p:ext uri="{BB962C8B-B14F-4D97-AF65-F5344CB8AC3E}">
        <p14:creationId xmlns:p14="http://schemas.microsoft.com/office/powerpoint/2010/main" val="33091796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se men still seek hi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432" y="337701"/>
            <a:ext cx="1069513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6456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10502972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a:t>
            </a:r>
            <a:r>
              <a:rPr lang="en-US" sz="3600" b="1" u="sng" dirty="0">
                <a:solidFill>
                  <a:srgbClr val="FFFFCC"/>
                </a:solidFill>
                <a:latin typeface="Calibri" panose="020F0502020204030204" pitchFamily="34" charset="0"/>
              </a:rPr>
              <a:t>Judah</a:t>
            </a:r>
            <a:r>
              <a:rPr lang="en-US" sz="3600" dirty="0">
                <a:latin typeface="Calibri" panose="020F0502020204030204" pitchFamily="34" charset="0"/>
              </a:rPr>
              <a:t>,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2971800"/>
            <a:ext cx="3265714" cy="1828800"/>
          </a:xfrm>
          <a:prstGeom prst="rect">
            <a:avLst/>
          </a:prstGeom>
          <a:ln>
            <a:solidFill>
              <a:schemeClr val="tx1"/>
            </a:solidFill>
          </a:ln>
        </p:spPr>
      </p:pic>
    </p:spTree>
    <p:extLst>
      <p:ext uri="{BB962C8B-B14F-4D97-AF65-F5344CB8AC3E}">
        <p14:creationId xmlns:p14="http://schemas.microsoft.com/office/powerpoint/2010/main" val="4790842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8420" y="228600"/>
            <a:ext cx="421516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26683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17844097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BCD09-928C-4FB2-A445-16FCBA837AB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8420" y="228600"/>
            <a:ext cx="421516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a:extLst>
              <a:ext uri="{FF2B5EF4-FFF2-40B4-BE49-F238E27FC236}">
                <a16:creationId xmlns:a16="http://schemas.microsoft.com/office/drawing/2014/main" id="{BEA88293-12D6-4739-A6F8-54FC856006ED}"/>
              </a:ext>
            </a:extLst>
          </p:cNvPr>
          <p:cNvSpPr/>
          <p:nvPr/>
        </p:nvSpPr>
        <p:spPr bwMode="auto">
          <a:xfrm>
            <a:off x="4876800" y="4114800"/>
            <a:ext cx="2514600" cy="1752600"/>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imes New Roman" pitchFamily="18" charset="0"/>
            </a:endParaRPr>
          </a:p>
        </p:txBody>
      </p:sp>
    </p:spTree>
    <p:extLst>
      <p:ext uri="{BB962C8B-B14F-4D97-AF65-F5344CB8AC3E}">
        <p14:creationId xmlns:p14="http://schemas.microsoft.com/office/powerpoint/2010/main" val="30243452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756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1143000"/>
          </a:xfrm>
        </p:spPr>
        <p:txBody>
          <a:bodyPr/>
          <a:lstStyle/>
          <a:p>
            <a:pPr marL="0" indent="0" eaLnBrk="1" hangingPunct="1">
              <a:buNone/>
              <a:defRPr/>
            </a:pPr>
            <a:r>
              <a:rPr lang="en-US" sz="4000" dirty="0"/>
              <a:t>Messiah must be from the tribe of Judah</a:t>
            </a:r>
          </a:p>
        </p:txBody>
      </p:sp>
      <p:sp>
        <p:nvSpPr>
          <p:cNvPr id="59395" name="Rectangle 3"/>
          <p:cNvSpPr>
            <a:spLocks noGrp="1" noChangeArrowheads="1"/>
          </p:cNvSpPr>
          <p:nvPr>
            <p:ph type="body" idx="1"/>
          </p:nvPr>
        </p:nvSpPr>
        <p:spPr>
          <a:xfrm>
            <a:off x="2286000" y="2400300"/>
            <a:ext cx="3886200" cy="2057400"/>
          </a:xfrm>
        </p:spPr>
        <p:txBody>
          <a:bodyPr/>
          <a:lstStyle/>
          <a:p>
            <a:pPr eaLnBrk="1" hangingPunct="1">
              <a:spcBef>
                <a:spcPts val="0"/>
              </a:spcBef>
              <a:spcAft>
                <a:spcPts val="3600"/>
              </a:spcAft>
              <a:buFont typeface="Wingdings" panose="05000000000000000000" pitchFamily="2" charset="2"/>
              <a:buChar char="n"/>
              <a:defRPr/>
            </a:pPr>
            <a:r>
              <a:rPr lang="en-US" sz="3600" dirty="0"/>
              <a:t>Genesis 49:10</a:t>
            </a:r>
          </a:p>
          <a:p>
            <a:pPr eaLnBrk="1" hangingPunct="1">
              <a:spcBef>
                <a:spcPts val="0"/>
              </a:spcBef>
              <a:spcAft>
                <a:spcPts val="3600"/>
              </a:spcAft>
              <a:buFont typeface="Wingdings" panose="05000000000000000000" pitchFamily="2" charset="2"/>
              <a:buChar char="n"/>
              <a:defRPr/>
            </a:pPr>
            <a:r>
              <a:rPr lang="en-US" sz="3600" dirty="0"/>
              <a:t>Revelation 5:5</a:t>
            </a:r>
          </a:p>
        </p:txBody>
      </p:sp>
      <p:pic>
        <p:nvPicPr>
          <p:cNvPr id="25604" name="Picture 5" descr="C:\Program Files\Common Files\Microsoft Shared\Clipart\cagcat50\AN01124_.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1" y="1312070"/>
            <a:ext cx="3478213"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1325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4E2B5-C2FF-4067-A4B0-22DB5A531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49:10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scepter</a:t>
            </a:r>
            <a:r>
              <a:rPr lang="en-US" sz="3600" dirty="0">
                <a:effectLst>
                  <a:outerShdw blurRad="38100" dist="38100" dir="2700000" algn="tl">
                    <a:srgbClr val="000000">
                      <a:alpha val="43137"/>
                    </a:srgbClr>
                  </a:outerShdw>
                </a:effectLst>
                <a:latin typeface="Calibri" panose="020F0502020204030204" pitchFamily="34" charset="0"/>
              </a:rPr>
              <a:t> shall not depart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600" dirty="0">
                <a:effectLst>
                  <a:outerShdw blurRad="38100" dist="38100" dir="2700000" algn="tl">
                    <a:srgbClr val="000000">
                      <a:alpha val="43137"/>
                    </a:srgbClr>
                  </a:outerShdw>
                </a:effectLst>
                <a:latin typeface="Calibri" panose="020F0502020204030204" pitchFamily="34" charset="0"/>
              </a:rPr>
              <a:t>, Nor the ruler’s staff from between his feet,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Shiloh</a:t>
            </a:r>
            <a:r>
              <a:rPr lang="en-US" sz="3600" dirty="0">
                <a:effectLst>
                  <a:outerShdw blurRad="38100" dist="38100" dir="2700000" algn="tl">
                    <a:srgbClr val="000000">
                      <a:alpha val="43137"/>
                    </a:srgbClr>
                  </a:outerShdw>
                </a:effectLst>
                <a:latin typeface="Calibri" panose="020F0502020204030204" pitchFamily="34" charset="0"/>
              </a:rPr>
              <a:t> comes, And to him shall be the obedience of the peoples.”</a:t>
            </a:r>
          </a:p>
        </p:txBody>
      </p:sp>
      <p:pic>
        <p:nvPicPr>
          <p:cNvPr id="3" name="Picture 2">
            <a:extLst>
              <a:ext uri="{FF2B5EF4-FFF2-40B4-BE49-F238E27FC236}">
                <a16:creationId xmlns:a16="http://schemas.microsoft.com/office/drawing/2014/main" id="{8C2434A7-BDE9-4A4A-A2DA-52296839F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5229" y="3028950"/>
            <a:ext cx="2441542" cy="1828800"/>
          </a:xfrm>
          <a:prstGeom prst="rect">
            <a:avLst/>
          </a:prstGeom>
        </p:spPr>
      </p:pic>
    </p:spTree>
    <p:extLst>
      <p:ext uri="{BB962C8B-B14F-4D97-AF65-F5344CB8AC3E}">
        <p14:creationId xmlns:p14="http://schemas.microsoft.com/office/powerpoint/2010/main" val="17202167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4006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5:5</a:t>
            </a:r>
          </a:p>
          <a:p>
            <a:pPr algn="just"/>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a:t>
            </a:r>
            <a:r>
              <a:rPr lang="en-US" sz="35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tribe of Judah</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Root of David, has overcome so as to open the book and its seven seals.”</a:t>
            </a:r>
          </a:p>
        </p:txBody>
      </p:sp>
      <p:pic>
        <p:nvPicPr>
          <p:cNvPr id="5" name="Picture 4">
            <a:extLst>
              <a:ext uri="{FF2B5EF4-FFF2-40B4-BE49-F238E27FC236}">
                <a16:creationId xmlns:a16="http://schemas.microsoft.com/office/drawing/2014/main" id="{E83606D1-9CA0-4E6A-EA9F-519ABF49FC76}"/>
              </a:ext>
            </a:extLst>
          </p:cNvPr>
          <p:cNvPicPr>
            <a:picLocks noChangeAspect="1"/>
          </p:cNvPicPr>
          <p:nvPr/>
        </p:nvPicPr>
        <p:blipFill>
          <a:blip r:embed="rId4"/>
          <a:stretch>
            <a:fillRect/>
          </a:stretch>
        </p:blipFill>
        <p:spPr>
          <a:xfrm>
            <a:off x="4585855" y="2590800"/>
            <a:ext cx="3020291"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383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5668406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a:t>
            </a:r>
            <a:r>
              <a:rPr lang="en-US" sz="3600" b="1" u="sng" dirty="0">
                <a:solidFill>
                  <a:srgbClr val="FFFFCC"/>
                </a:solidFill>
                <a:latin typeface="Calibri" panose="020F0502020204030204" pitchFamily="34" charset="0"/>
              </a:rPr>
              <a:t>Bethlehem</a:t>
            </a:r>
            <a:r>
              <a:rPr lang="en-US" sz="3600" dirty="0">
                <a:latin typeface="Calibri" panose="020F0502020204030204" pitchFamily="34" charset="0"/>
              </a:rPr>
              <a:t> </a:t>
            </a:r>
            <a:r>
              <a:rPr lang="en-US" sz="3600" dirty="0" err="1">
                <a:latin typeface="Calibri" panose="020F0502020204030204" pitchFamily="34" charset="0"/>
              </a:rPr>
              <a:t>Ephrathah</a:t>
            </a:r>
            <a:r>
              <a:rPr lang="en-US" sz="3600" dirty="0">
                <a:latin typeface="Calibri" panose="020F0502020204030204" pitchFamily="34" charset="0"/>
              </a:rPr>
              <a:t>,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84472053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two bethlehem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57625" y="127800"/>
            <a:ext cx="4476750" cy="660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p:cNvSpPr>
            <a:spLocks noChangeArrowheads="1"/>
          </p:cNvSpPr>
          <p:nvPr/>
        </p:nvSpPr>
        <p:spPr bwMode="auto">
          <a:xfrm>
            <a:off x="4800600" y="3276600"/>
            <a:ext cx="1905000" cy="8382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4737590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32892071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a:t>
            </a:r>
            <a:r>
              <a:rPr lang="en-US" sz="3600" b="1" u="sng" dirty="0" err="1">
                <a:solidFill>
                  <a:srgbClr val="FFFFCC"/>
                </a:solidFill>
                <a:latin typeface="Calibri" panose="020F0502020204030204" pitchFamily="34" charset="0"/>
              </a:rPr>
              <a:t>Ephrathah</a:t>
            </a:r>
            <a:r>
              <a:rPr lang="en-US" sz="3600" dirty="0">
                <a:latin typeface="Calibri" panose="020F0502020204030204" pitchFamily="34" charset="0"/>
              </a:rPr>
              <a:t>,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33046817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574" y="112489"/>
            <a:ext cx="4474852" cy="6633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53066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Little</a:t>
            </a:r>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180183364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little</a:t>
            </a:r>
            <a:r>
              <a:rPr lang="en-US" sz="3600" dirty="0">
                <a:latin typeface="Calibri" panose="020F0502020204030204" pitchFamily="34" charset="0"/>
              </a:rPr>
              <a:t>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164501781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76129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27173199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EB1B5-EF0E-F586-4300-86C813488E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8AE88FE-D3AD-C6BC-50A4-F419149B4A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a:extLst>
              <a:ext uri="{FF2B5EF4-FFF2-40B4-BE49-F238E27FC236}">
                <a16:creationId xmlns:a16="http://schemas.microsoft.com/office/drawing/2014/main" id="{04501E6F-908A-FC5E-929C-0FE73DF08143}"/>
              </a:ext>
            </a:extLst>
          </p:cNvPr>
          <p:cNvSpPr>
            <a:spLocks noChangeArrowheads="1"/>
          </p:cNvSpPr>
          <p:nvPr/>
        </p:nvSpPr>
        <p:spPr bwMode="auto">
          <a:xfrm>
            <a:off x="609600" y="0"/>
            <a:ext cx="1097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2:4-6</a:t>
            </a:r>
          </a:p>
          <a:p>
            <a:pPr algn="just"/>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Gathering together all the chief priests and scribes of the people, he inquired of them where the Messiah was to be born.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400" dirty="0">
                <a:effectLst>
                  <a:outerShdw blurRad="38100" dist="38100" dir="2700000" algn="tl">
                    <a:srgbClr val="000000">
                      <a:alpha val="43137"/>
                    </a:srgbClr>
                  </a:outerShdw>
                </a:effectLst>
                <a:latin typeface="Calibri" panose="020F0502020204030204" pitchFamily="34" charset="0"/>
              </a:rPr>
              <a:t> They said to him, “In Bethlehem of Judea; for this is what has been written by the prophet: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rPr>
              <a:t> ‘And you, Bethlehem, land of Judah, Are by no means least among the leaders of Judah; For out of you shall come forth a Ruler Who will shepherd My people Israel.’”</a:t>
            </a:r>
            <a:endParaRPr lang="en-US" altLang="en-US" sz="34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9839777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36092447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a:t>
            </a:r>
            <a:r>
              <a:rPr lang="en-US" sz="3600" dirty="0" err="1">
                <a:latin typeface="Calibri" panose="020F0502020204030204" pitchFamily="34" charset="0"/>
              </a:rPr>
              <a:t>Ephrathah</a:t>
            </a:r>
            <a:r>
              <a:rPr lang="en-US" sz="3600" dirty="0">
                <a:latin typeface="Calibri" panose="020F0502020204030204" pitchFamily="34" charset="0"/>
              </a:rPr>
              <a:t>,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a:t>
            </a:r>
            <a:r>
              <a:rPr lang="en-US" sz="3600" b="1" u="sng" dirty="0">
                <a:solidFill>
                  <a:srgbClr val="FFFFCC"/>
                </a:solidFill>
                <a:latin typeface="Calibri" panose="020F0502020204030204" pitchFamily="34" charset="0"/>
              </a:rPr>
              <a:t>eternity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rPr>
              <a:t>.</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34853703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Psalm 90:2</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4" name="Picture 3">
            <a:extLst>
              <a:ext uri="{FF2B5EF4-FFF2-40B4-BE49-F238E27FC236}">
                <a16:creationId xmlns:a16="http://schemas.microsoft.com/office/drawing/2014/main" id="{B93B7286-685E-9D19-A31F-ABCFF6610C09}"/>
              </a:ext>
            </a:extLst>
          </p:cNvPr>
          <p:cNvPicPr>
            <a:picLocks noChangeAspect="1"/>
          </p:cNvPicPr>
          <p:nvPr/>
        </p:nvPicPr>
        <p:blipFill>
          <a:blip r:embed="rId3"/>
          <a:stretch>
            <a:fillRect/>
          </a:stretch>
        </p:blipFill>
        <p:spPr>
          <a:xfrm>
            <a:off x="4306824" y="2865120"/>
            <a:ext cx="3578353" cy="2011680"/>
          </a:xfrm>
          <a:prstGeom prst="rect">
            <a:avLst/>
          </a:prstGeom>
        </p:spPr>
      </p:pic>
    </p:spTree>
    <p:extLst>
      <p:ext uri="{BB962C8B-B14F-4D97-AF65-F5344CB8AC3E}">
        <p14:creationId xmlns:p14="http://schemas.microsoft.com/office/powerpoint/2010/main" val="26778308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F4580B-FC32-407F-805A-4AD31F215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Samuel 7:8, 16</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therefore, thus you shall say to My servant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says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“I took you from the pasture, from following the sheep, to be ruler over My people Israel…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house and your kingdom shall endure before Me forever; your throne shall be established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373450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1E8B7BC3-D1ED-4068-815F-290A641240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0460" y="990600"/>
            <a:ext cx="539108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BFAD3E5-2FDF-4DB2-BB8B-8BFFD3C9F0F2}"/>
              </a:ext>
            </a:extLst>
          </p:cNvPr>
          <p:cNvSpPr>
            <a:spLocks noGrp="1" noChangeArrowheads="1"/>
          </p:cNvSpPr>
          <p:nvPr>
            <p:ph type="title"/>
          </p:nvPr>
        </p:nvSpPr>
        <p:spPr>
          <a:xfrm>
            <a:off x="2362200" y="23648"/>
            <a:ext cx="8839200" cy="914400"/>
          </a:xfrm>
        </p:spPr>
        <p:txBody>
          <a:bodyPr/>
          <a:lstStyle/>
          <a:p>
            <a:pPr algn="ctr" eaLnBrk="1" hangingPunct="1"/>
            <a:r>
              <a:rPr lang="en-US" altLang="en-US" sz="4000" dirty="0">
                <a:effectLst>
                  <a:outerShdw blurRad="38100" dist="38100" dir="2700000" algn="tl">
                    <a:srgbClr val="000000">
                      <a:alpha val="43137"/>
                    </a:srgbClr>
                  </a:outerShdw>
                </a:effectLst>
              </a:rPr>
              <a:t>Virgin Birth Emphasizes Christ’s Eternality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210472774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1306"/>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23535</TotalTime>
  <Words>935</Words>
  <Application>Microsoft Office PowerPoint</Application>
  <PresentationFormat>Widescreen</PresentationFormat>
  <Paragraphs>113</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Azure</vt:lpstr>
      <vt:lpstr>Christmas Eve Micah 5:2</vt:lpstr>
      <vt:lpstr>PowerPoint Presentation</vt:lpstr>
      <vt:lpstr>Seven Words from Micah 5:2</vt:lpstr>
      <vt:lpstr>Seven Words from Micah 5:2</vt:lpstr>
      <vt:lpstr>PowerPoint Presentation</vt:lpstr>
      <vt:lpstr>PowerPoint Presentation</vt:lpstr>
      <vt:lpstr>PowerPoint Presentation</vt:lpstr>
      <vt:lpstr>Virgin Birth Emphasizes Christ’s Eternality</vt:lpstr>
      <vt:lpstr>Seven Words from Micah 5:2</vt:lpstr>
      <vt:lpstr>PowerPoint Presentation</vt:lpstr>
      <vt:lpstr>PowerPoint Presentation</vt:lpstr>
      <vt:lpstr>Seven Words from Micah 5:2</vt:lpstr>
      <vt:lpstr>PowerPoint Presentation</vt:lpstr>
      <vt:lpstr>PowerPoint Presentation</vt:lpstr>
      <vt:lpstr>PowerPoint Presentation</vt:lpstr>
      <vt:lpstr>PowerPoint Presentation</vt:lpstr>
      <vt:lpstr>Seven Words from Micah 5:2</vt:lpstr>
      <vt:lpstr>PowerPoint Presentation</vt:lpstr>
      <vt:lpstr>PowerPoint Presentation</vt:lpstr>
      <vt:lpstr>PowerPoint Presentation</vt:lpstr>
      <vt:lpstr>PowerPoint Presentation</vt:lpstr>
      <vt:lpstr>Messiah must be from the tribe of Judah</vt:lpstr>
      <vt:lpstr>PowerPoint Presentation</vt:lpstr>
      <vt:lpstr>PowerPoint Presentation</vt:lpstr>
      <vt:lpstr>Seven Words from Micah 5:2</vt:lpstr>
      <vt:lpstr>PowerPoint Presentation</vt:lpstr>
      <vt:lpstr>PowerPoint Presentation</vt:lpstr>
      <vt:lpstr>Seven Words from Micah 5:2</vt:lpstr>
      <vt:lpstr>PowerPoint Presentation</vt:lpstr>
      <vt:lpstr>PowerPoint Presentation</vt:lpstr>
      <vt:lpstr>Seven Words from Micah 5:2</vt:lpstr>
      <vt:lpstr>PowerPoint Presentation</vt:lpstr>
      <vt:lpstr>Conclusion</vt:lpstr>
      <vt:lpstr>Seven Words from Micah 5:2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Micah 5v2 - 16x9</dc:title>
  <dc:subject>Christmas 2023</dc:subject>
  <dc:creator>A. Woods</dc:creator>
  <dc:description>Modified by Jim McGowan</dc:description>
  <cp:lastModifiedBy>awoods@slbc.org</cp:lastModifiedBy>
  <cp:revision>2403</cp:revision>
  <cp:lastPrinted>2023-12-23T15:00:12Z</cp:lastPrinted>
  <dcterms:created xsi:type="dcterms:W3CDTF">2009-03-17T12:21:13Z</dcterms:created>
  <dcterms:modified xsi:type="dcterms:W3CDTF">2025-12-24T17:29:05Z</dcterms:modified>
</cp:coreProperties>
</file>