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42"/>
  </p:notesMasterIdLst>
  <p:handoutMasterIdLst>
    <p:handoutMasterId r:id="rId43"/>
  </p:handoutMasterIdLst>
  <p:sldIdLst>
    <p:sldId id="11071" r:id="rId4"/>
    <p:sldId id="28008" r:id="rId5"/>
    <p:sldId id="27970" r:id="rId6"/>
    <p:sldId id="28009" r:id="rId7"/>
    <p:sldId id="28032" r:id="rId8"/>
    <p:sldId id="28033" r:id="rId9"/>
    <p:sldId id="28010" r:id="rId10"/>
    <p:sldId id="5475" r:id="rId11"/>
    <p:sldId id="28011" r:id="rId12"/>
    <p:sldId id="28025" r:id="rId13"/>
    <p:sldId id="28070" r:id="rId14"/>
    <p:sldId id="744" r:id="rId15"/>
    <p:sldId id="28026" r:id="rId16"/>
    <p:sldId id="747" r:id="rId17"/>
    <p:sldId id="28027" r:id="rId18"/>
    <p:sldId id="2663" r:id="rId19"/>
    <p:sldId id="813" r:id="rId20"/>
    <p:sldId id="5566" r:id="rId21"/>
    <p:sldId id="6518" r:id="rId22"/>
    <p:sldId id="6519" r:id="rId23"/>
    <p:sldId id="28072" r:id="rId24"/>
    <p:sldId id="5806" r:id="rId25"/>
    <p:sldId id="1015" r:id="rId26"/>
    <p:sldId id="1021" r:id="rId27"/>
    <p:sldId id="28068" r:id="rId28"/>
    <p:sldId id="5814" r:id="rId29"/>
    <p:sldId id="5815" r:id="rId30"/>
    <p:sldId id="1030" r:id="rId31"/>
    <p:sldId id="5816" r:id="rId32"/>
    <p:sldId id="1022" r:id="rId33"/>
    <p:sldId id="5817" r:id="rId34"/>
    <p:sldId id="28071" r:id="rId35"/>
    <p:sldId id="11127" r:id="rId36"/>
    <p:sldId id="28075" r:id="rId37"/>
    <p:sldId id="28074" r:id="rId38"/>
    <p:sldId id="5631" r:id="rId39"/>
    <p:sldId id="8868" r:id="rId40"/>
    <p:sldId id="6521" r:id="rId41"/>
  </p:sldIdLst>
  <p:sldSz cx="12192000" cy="6858000"/>
  <p:notesSz cx="7315200" cy="9601200"/>
  <p:custDataLst>
    <p:tags r:id="rId44"/>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66FF66"/>
    <a:srgbClr val="0000FF"/>
    <a:srgbClr val="000066"/>
    <a:srgbClr val="FF00FF"/>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78" d="100"/>
          <a:sy n="78" d="100"/>
        </p:scale>
        <p:origin x="422" y="28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6" d="100"/>
          <a:sy n="66" d="100"/>
        </p:scale>
        <p:origin x="2558"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custSel modSld">
      <pc:chgData name="Jim McGowan" userId="e2c7446dd3aca506" providerId="LiveId" clId="{9C25796A-7B39-4A71-8A01-5B1771AE4BD7}" dt="2025-12-06T16:57:22.531" v="6" actId="1036"/>
      <pc:docMkLst>
        <pc:docMk/>
      </pc:docMkLst>
      <pc:sldChg chg="addSp delSp modSp mod">
        <pc:chgData name="Jim McGowan" userId="e2c7446dd3aca506" providerId="LiveId" clId="{9C25796A-7B39-4A71-8A01-5B1771AE4BD7}" dt="2025-12-06T16:56:45.938" v="1"/>
        <pc:sldMkLst>
          <pc:docMk/>
          <pc:sldMk cId="4037262947" sldId="28072"/>
        </pc:sldMkLst>
        <pc:spChg chg="add mod">
          <ac:chgData name="Jim McGowan" userId="e2c7446dd3aca506" providerId="LiveId" clId="{9C25796A-7B39-4A71-8A01-5B1771AE4BD7}" dt="2025-12-06T16:56:45.938" v="1"/>
          <ac:spMkLst>
            <pc:docMk/>
            <pc:sldMk cId="4037262947" sldId="28072"/>
            <ac:spMk id="3" creationId="{74281AF4-5638-83EF-80F9-321C5186090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- 054</a:t>
            </a:r>
          </a:p>
          <a:p>
            <a:pPr>
              <a:defRPr/>
            </a:pPr>
            <a:r>
              <a:rPr lang="en-US" sz="1500" dirty="0"/>
              <a:t>12-21-2025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12/20/25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12/20/25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2" name="Picture 2">
            <a:extLst>
              <a:ext uri="{FF2B5EF4-FFF2-40B4-BE49-F238E27FC236}">
                <a16:creationId xmlns:a16="http://schemas.microsoft.com/office/drawing/2014/main" id="{BDDCDD5A-AEC4-3EDD-5367-46DFA6E838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35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097280"/>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a:t>
            </a:r>
            <a:r>
              <a:rPr lang="en-US" altLang="en-US" sz="3200">
                <a:solidFill>
                  <a:srgbClr val="00FFFF"/>
                </a:solidFill>
                <a:effectLst>
                  <a:outerShdw blurRad="38100" dist="38100" dir="2700000" algn="tl">
                    <a:srgbClr val="000000">
                      <a:alpha val="43137"/>
                    </a:srgbClr>
                  </a:outerShdw>
                </a:effectLst>
              </a:rPr>
              <a:t>Chapter XVIII</a:t>
            </a:r>
            <a:r>
              <a:rPr lang="en-US" altLang="en-US" sz="3200" dirty="0">
                <a:solidFill>
                  <a:srgbClr val="00FFFF"/>
                </a:solidFill>
                <a:effectLst>
                  <a:outerShdw blurRad="38100" dist="38100" dir="2700000" algn="tl">
                    <a:srgbClr val="000000">
                      <a:alpha val="43137"/>
                    </a:srgbClr>
                  </a:outerShdw>
                </a:effectLst>
              </a:rPr>
              <a:t>,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663301"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dirty="0"/>
              <a:t>Destroys the Assurance of Salvation</a:t>
            </a:r>
          </a:p>
        </p:txBody>
      </p:sp>
      <p:pic>
        <p:nvPicPr>
          <p:cNvPr id="2" name="Picture 2">
            <a:extLst>
              <a:ext uri="{FF2B5EF4-FFF2-40B4-BE49-F238E27FC236}">
                <a16:creationId xmlns:a16="http://schemas.microsoft.com/office/drawing/2014/main" id="{65FE3EE0-2108-A5EE-99AB-3E5E023C42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1889760" y="304800"/>
            <a:ext cx="8412480"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pic>
        <p:nvPicPr>
          <p:cNvPr id="3" name="Picture 2">
            <a:extLst>
              <a:ext uri="{FF2B5EF4-FFF2-40B4-BE49-F238E27FC236}">
                <a16:creationId xmlns:a16="http://schemas.microsoft.com/office/drawing/2014/main" id="{D6C9845E-CD2E-E706-0948-85E306D62642}"/>
              </a:ext>
            </a:extLst>
          </p:cNvPr>
          <p:cNvPicPr>
            <a:picLocks noChangeAspect="1"/>
          </p:cNvPicPr>
          <p:nvPr/>
        </p:nvPicPr>
        <p:blipFill>
          <a:blip r:embed="rId2"/>
          <a:stretch>
            <a:fillRect/>
          </a:stretch>
        </p:blipFill>
        <p:spPr>
          <a:xfrm>
            <a:off x="609603" y="76200"/>
            <a:ext cx="886602" cy="10972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3581400" y="1371600"/>
            <a:ext cx="80010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0960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pic>
        <p:nvPicPr>
          <p:cNvPr id="2" name="Picture 1">
            <a:extLst>
              <a:ext uri="{FF2B5EF4-FFF2-40B4-BE49-F238E27FC236}">
                <a16:creationId xmlns:a16="http://schemas.microsoft.com/office/drawing/2014/main" id="{C7C21E3F-2F29-83AF-6DFB-CF920EC77CB0}"/>
              </a:ext>
            </a:extLst>
          </p:cNvPr>
          <p:cNvPicPr>
            <a:picLocks noChangeAspect="1"/>
          </p:cNvPicPr>
          <p:nvPr/>
        </p:nvPicPr>
        <p:blipFill>
          <a:blip r:embed="rId2"/>
          <a:stretch>
            <a:fillRect/>
          </a:stretch>
        </p:blipFill>
        <p:spPr>
          <a:xfrm>
            <a:off x="685800" y="1600200"/>
            <a:ext cx="2392070" cy="3657600"/>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 (cf. Ge. 15:6)</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many times did the people have to look at the serpent to be healed?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once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look prompted by faith was enough. So it is with Calvary. How many times must one look at Christ in faith to be saved?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once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faith that heals or saves is an act, a completed event, not an attitude.”</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3632783" y="304800"/>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Gromacki</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is Forever,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88</a:t>
            </a:r>
          </a:p>
        </p:txBody>
      </p:sp>
      <p:sp>
        <p:nvSpPr>
          <p:cNvPr id="3" name="TextBox 2">
            <a:extLst>
              <a:ext uri="{FF2B5EF4-FFF2-40B4-BE49-F238E27FC236}">
                <a16:creationId xmlns:a16="http://schemas.microsoft.com/office/drawing/2014/main" id="{74281AF4-5638-83EF-80F9-321C51860904}"/>
              </a:ext>
            </a:extLst>
          </p:cNvPr>
          <p:cNvSpPr txBox="1"/>
          <p:nvPr/>
        </p:nvSpPr>
        <p:spPr>
          <a:xfrm>
            <a:off x="1104900" y="6324600"/>
            <a:ext cx="99822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Gromacki</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Is Forever</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(Schaumburg, IL: Regular Baptist Press, 1989), 88.</a:t>
            </a:r>
          </a:p>
        </p:txBody>
      </p:sp>
    </p:spTree>
    <p:extLst>
      <p:ext uri="{BB962C8B-B14F-4D97-AF65-F5344CB8AC3E}">
        <p14:creationId xmlns:p14="http://schemas.microsoft.com/office/powerpoint/2010/main" val="4037262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47472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500" dirty="0">
                <a:cs typeface="Calibri" panose="020F0502020204030204" pitchFamily="34" charset="0"/>
              </a:rPr>
              <a:t>“Therefore many other signs Jesus also performed in the presence of the disciples, which are not written in this book; but these have been written so that you may </a:t>
            </a:r>
            <a:r>
              <a:rPr lang="en-US" sz="3500" b="1" u="sng" dirty="0">
                <a:solidFill>
                  <a:srgbClr val="FFFFCC"/>
                </a:solidFill>
                <a:cs typeface="Calibri" panose="020F0502020204030204" pitchFamily="34" charset="0"/>
              </a:rPr>
              <a:t>believe</a:t>
            </a:r>
            <a:r>
              <a:rPr lang="en-US" sz="3500" dirty="0">
                <a:cs typeface="Calibri" panose="020F0502020204030204" pitchFamily="34" charset="0"/>
              </a:rPr>
              <a:t> that Jesus is the Christ, the Son of God; and that </a:t>
            </a:r>
            <a:r>
              <a:rPr lang="en-US" sz="3500" b="1" u="sng" dirty="0">
                <a:solidFill>
                  <a:srgbClr val="FFFFCC"/>
                </a:solidFill>
                <a:cs typeface="Calibri" panose="020F0502020204030204" pitchFamily="34" charset="0"/>
              </a:rPr>
              <a:t>believing</a:t>
            </a:r>
            <a:r>
              <a:rPr lang="en-US" sz="3500" b="1" dirty="0">
                <a:cs typeface="Calibri" panose="020F0502020204030204" pitchFamily="34" charset="0"/>
              </a:rPr>
              <a:t> </a:t>
            </a:r>
            <a:r>
              <a:rPr lang="en-US" sz="35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6:14</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And King Herod heard </a:t>
            </a:r>
            <a:r>
              <a:rPr lang="en-US" sz="3600" b="0" i="1" u="none" strike="noStrike" dirty="0">
                <a:effectLst/>
                <a:latin typeface="Calibri" panose="020F0502020204030204" pitchFamily="34" charset="0"/>
              </a:rPr>
              <a:t>of it</a:t>
            </a:r>
            <a:r>
              <a:rPr lang="en-US" sz="3600" b="0" i="0" u="none" strike="noStrike" dirty="0">
                <a:effectLst/>
                <a:latin typeface="Calibri" panose="020F0502020204030204" pitchFamily="34" charset="0"/>
              </a:rPr>
              <a:t>, for His name had become well known; and </a:t>
            </a:r>
            <a:r>
              <a:rPr lang="en-US" sz="3600" b="0" i="1" u="none" strike="noStrike" dirty="0">
                <a:effectLst/>
                <a:latin typeface="Calibri" panose="020F0502020204030204" pitchFamily="34" charset="0"/>
              </a:rPr>
              <a:t>people</a:t>
            </a:r>
            <a:r>
              <a:rPr lang="en-US" sz="3600" b="0" i="0" u="none" strike="noStrike" dirty="0">
                <a:effectLst/>
                <a:latin typeface="Calibri" panose="020F0502020204030204" pitchFamily="34" charset="0"/>
              </a:rPr>
              <a:t> were saying, ‘John the </a:t>
            </a:r>
            <a:r>
              <a:rPr lang="en-US" sz="3600" b="1" i="0" u="sng" strike="noStrike" dirty="0">
                <a:solidFill>
                  <a:srgbClr val="FFFFCC"/>
                </a:solidFill>
                <a:effectLst/>
                <a:latin typeface="Calibri" panose="020F0502020204030204" pitchFamily="34" charset="0"/>
              </a:rPr>
              <a:t>Baptist (</a:t>
            </a:r>
            <a:r>
              <a:rPr lang="en-US" sz="3600" b="1" i="1" u="sng" strike="noStrike" dirty="0" err="1">
                <a:solidFill>
                  <a:srgbClr val="FFFFCC"/>
                </a:solidFill>
                <a:effectLst/>
                <a:latin typeface="Calibri" panose="020F0502020204030204" pitchFamily="34" charset="0"/>
              </a:rPr>
              <a:t>baptiz</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ō</a:t>
            </a:r>
            <a:r>
              <a:rPr lang="en-US" sz="3600" b="1" i="0" u="sng" strike="noStrike" dirty="0">
                <a:solidFill>
                  <a:srgbClr val="FFFFCC"/>
                </a:solidFill>
                <a:effectLst/>
                <a:latin typeface="Calibri" panose="020F0502020204030204" pitchFamily="34" charset="0"/>
              </a:rPr>
              <a:t>)</a:t>
            </a:r>
            <a:r>
              <a:rPr lang="en-US" sz="3600" b="0" i="0" u="none" strike="noStrike" dirty="0">
                <a:effectLst/>
                <a:latin typeface="Calibri" panose="020F0502020204030204" pitchFamily="34" charset="0"/>
              </a:rPr>
              <a:t> has risen from the dead, and that is why these miraculous powers are at work in Him.’”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2F9F278-342B-DF36-3970-7296BB325B6D}"/>
              </a:ext>
            </a:extLst>
          </p:cNvPr>
          <p:cNvSpPr txBox="1"/>
          <p:nvPr/>
        </p:nvSpPr>
        <p:spPr>
          <a:xfrm>
            <a:off x="5183699" y="2460021"/>
            <a:ext cx="1828800" cy="1828800"/>
          </a:xfrm>
          <a:prstGeom prst="rect">
            <a:avLst/>
          </a:prstGeom>
          <a:noFill/>
        </p:spPr>
        <p:txBody>
          <a:bodyPr wrap="square" rtlCol="0">
            <a:spAutoFit/>
          </a:bodyPr>
          <a:lstStyle/>
          <a:p>
            <a:pPr algn="l"/>
            <a:endParaRPr lang="en-US"/>
          </a:p>
        </p:txBody>
      </p:sp>
      <p:pic>
        <p:nvPicPr>
          <p:cNvPr id="5" name="Picture 6" descr="http://www.maggiesnotebook.com/wp-content/uploads/2011/08/Apostle_John_35.jpg">
            <a:extLst>
              <a:ext uri="{FF2B5EF4-FFF2-40B4-BE49-F238E27FC236}">
                <a16:creationId xmlns:a16="http://schemas.microsoft.com/office/drawing/2014/main" id="{0EB0BE32-7254-0C04-3BC8-18E51459E7FE}"/>
              </a:ext>
            </a:extLst>
          </p:cNvPr>
          <p:cNvPicPr>
            <a:picLocks noChangeAspect="1" noChangeArrowheads="1"/>
          </p:cNvPicPr>
          <p:nvPr/>
        </p:nvPicPr>
        <p:blipFill>
          <a:blip r:embed="rId3" cstate="print"/>
          <a:srcRect/>
          <a:stretch>
            <a:fillRect/>
          </a:stretch>
        </p:blipFill>
        <p:spPr bwMode="auto">
          <a:xfrm>
            <a:off x="5503589" y="3039294"/>
            <a:ext cx="1508910" cy="18288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81756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2A54427-94ED-BC6C-879C-005802B5CF44}"/>
              </a:ext>
            </a:extLst>
          </p:cNvPr>
          <p:cNvPicPr>
            <a:picLocks noChangeAspect="1"/>
          </p:cNvPicPr>
          <p:nvPr/>
        </p:nvPicPr>
        <p:blipFill>
          <a:blip r:embed="rId3"/>
          <a:stretch>
            <a:fillRect/>
          </a:stretch>
        </p:blipFill>
        <p:spPr>
          <a:xfrm>
            <a:off x="4724400" y="2133600"/>
            <a:ext cx="274320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ea typeface="+mn-ea"/>
                <a:cs typeface="+mn-cs"/>
              </a:rPr>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endParaRPr lang="en-US" altLang="en-US" sz="2800" dirty="0">
              <a:ea typeface="+mn-ea"/>
              <a:cs typeface="+mn-cs"/>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ea typeface="+mn-ea"/>
                <a:cs typeface="+mn-cs"/>
              </a:rPr>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endParaRPr lang="en-US" altLang="en-US" sz="2800" b="1" u="sng" dirty="0">
              <a:solidFill>
                <a:srgbClr val="FFFF99"/>
              </a:solidFill>
              <a:ea typeface="+mn-ea"/>
              <a:cs typeface="+mn-cs"/>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4009530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22:32</a:t>
            </a:r>
          </a:p>
          <a:p>
            <a:pPr algn="just"/>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but I have prayed for you, that </a:t>
            </a:r>
            <a:r>
              <a:rPr lang="en-US" sz="3600" b="1" i="0" u="sng" strike="noStrike" dirty="0">
                <a:solidFill>
                  <a:srgbClr val="FFFFCC"/>
                </a:solidFill>
                <a:effectLst/>
                <a:latin typeface="Calibri" panose="020F0502020204030204" pitchFamily="34" charset="0"/>
                <a:cs typeface="Calibri" panose="020F0502020204030204" pitchFamily="34" charset="0"/>
              </a:rPr>
              <a:t>your faith</a:t>
            </a:r>
            <a:r>
              <a:rPr lang="en-US" sz="3600" b="0" i="0" u="none" strike="noStrike" dirty="0">
                <a:effectLst/>
                <a:latin typeface="Calibri" panose="020F0502020204030204" pitchFamily="34" charset="0"/>
                <a:cs typeface="Calibri" panose="020F0502020204030204" pitchFamily="34" charset="0"/>
              </a:rPr>
              <a:t> may not fail; and you, when once you have turned again, strengthen your brothers.”</a:t>
            </a:r>
          </a:p>
        </p:txBody>
      </p:sp>
      <p:pic>
        <p:nvPicPr>
          <p:cNvPr id="2" name="Picture 1">
            <a:extLst>
              <a:ext uri="{FF2B5EF4-FFF2-40B4-BE49-F238E27FC236}">
                <a16:creationId xmlns:a16="http://schemas.microsoft.com/office/drawing/2014/main" id="{4C54BF96-6B0D-C1AE-CA41-73D6EA87B5A3}"/>
              </a:ext>
            </a:extLst>
          </p:cNvPr>
          <p:cNvPicPr>
            <a:picLocks noChangeAspect="1"/>
          </p:cNvPicPr>
          <p:nvPr/>
        </p:nvPicPr>
        <p:blipFill>
          <a:blip r:embed="rId3"/>
          <a:stretch>
            <a:fillRect/>
          </a:stretch>
        </p:blipFill>
        <p:spPr>
          <a:xfrm>
            <a:off x="5164157" y="2590800"/>
            <a:ext cx="18636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24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ea typeface="+mn-ea"/>
                <a:cs typeface="+mn-cs"/>
              </a:rPr>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ea typeface="+mn-ea"/>
                <a:cs typeface="+mn-cs"/>
              </a:rPr>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rPr>
              <a:t>Is unbelief the unpardonable sin?</a:t>
            </a:r>
            <a:endParaRPr lang="en-US" altLang="en-US" sz="2800" b="1" u="sng" dirty="0">
              <a:solidFill>
                <a:srgbClr val="FFFFCC"/>
              </a:solidFill>
              <a:ea typeface="+mn-ea"/>
              <a:cs typeface="+mn-cs"/>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403222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who gave Himself for us to redeem us from </a:t>
            </a:r>
            <a:r>
              <a:rPr lang="en-US" sz="3600" b="1" i="0" u="sng" strike="noStrike" dirty="0">
                <a:solidFill>
                  <a:srgbClr val="FFFFCC"/>
                </a:solidFill>
                <a:effectLst/>
                <a:latin typeface="Calibri" panose="020F0502020204030204" pitchFamily="34" charset="0"/>
              </a:rPr>
              <a:t>every</a:t>
            </a:r>
            <a:r>
              <a:rPr lang="en-US" sz="3600" b="0" i="0" u="none" strike="noStrike" dirty="0">
                <a:effectLst/>
                <a:latin typeface="Calibri" panose="020F0502020204030204" pitchFamily="34" charset="0"/>
              </a:rPr>
              <a:t> lawless deed, and to purify for Himself a people for His own possession, zealous for good deeds</a:t>
            </a:r>
            <a:r>
              <a:rPr lang="en-US" sz="3600" b="0" i="0" u="none" strike="noStrike" dirty="0">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4C54BF96-6B0D-C1AE-CA41-73D6EA87B5A3}"/>
              </a:ext>
            </a:extLst>
          </p:cNvPr>
          <p:cNvPicPr>
            <a:picLocks noChangeAspect="1"/>
          </p:cNvPicPr>
          <p:nvPr/>
        </p:nvPicPr>
        <p:blipFill>
          <a:blip r:embed="rId3"/>
          <a:stretch>
            <a:fillRect/>
          </a:stretch>
        </p:blipFill>
        <p:spPr>
          <a:xfrm>
            <a:off x="5164157" y="2590800"/>
            <a:ext cx="18636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0781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b="1" u="sng" dirty="0">
                <a:solidFill>
                  <a:srgbClr val="FFFFCC"/>
                </a:solidFill>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a:solidFill>
                  <a:srgbClr val="FFFFFF"/>
                </a:solidFill>
                <a:effectLst>
                  <a:outerShdw blurRad="38100" dist="38100" dir="2700000" algn="tl">
                    <a:srgbClr val="000000">
                      <a:alpha val="43137"/>
                    </a:srgbClr>
                  </a:outerShdw>
                </a:effectLst>
              </a:rPr>
              <a:t>“</a:t>
            </a:r>
            <a:r>
              <a:rPr lang="en-US" sz="3600" b="1" baseline="30000">
                <a:effectLst>
                  <a:outerShdw blurRad="38100" dist="38100" dir="2700000" algn="tl">
                    <a:srgbClr val="000000">
                      <a:alpha val="43137"/>
                    </a:srgbClr>
                  </a:outerShdw>
                </a:effectLst>
              </a:rPr>
              <a:t>4 </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74"/>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18450</TotalTime>
  <Words>2941</Words>
  <Application>Microsoft Office PowerPoint</Application>
  <PresentationFormat>Widescreen</PresentationFormat>
  <Paragraphs>264</Paragraphs>
  <Slides>38</Slides>
  <Notes>0</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PowerPoint Presentation</vt:lpstr>
      <vt:lpstr>PowerPoint Presentation</vt:lpstr>
      <vt:lpstr>PowerPoint Presentation</vt:lpstr>
      <vt:lpstr>Westminster Confession Chapter XVIII, Article III – Of the Assurance of Grace and Salvation</vt:lpstr>
      <vt:lpstr>PowerPoint Presentation</vt:lpstr>
      <vt:lpstr>PowerPoint Presentation</vt:lpstr>
      <vt:lpstr>“Believe” Defined</vt:lpstr>
      <vt:lpstr>PowerPoint Presentation</vt:lpstr>
      <vt:lpstr>PowerPoint Presentation</vt:lpstr>
      <vt:lpstr>PowerPoint Presentation</vt:lpstr>
      <vt:lpstr>PowerPoint Presentation</vt:lpstr>
      <vt:lpstr>PowerPoint Presentation</vt:lpstr>
      <vt:lpstr>John 20:30-31?</vt:lpstr>
      <vt:lpstr>Present Tense Participle Does Not Always Mean Forever</vt:lpstr>
      <vt:lpstr>PowerPoint Presentation</vt:lpstr>
      <vt:lpstr>John 20:30-31?</vt:lpstr>
      <vt:lpstr>John 20:30-31?</vt:lpstr>
      <vt:lpstr>PowerPoint Presentation</vt:lpstr>
      <vt:lpstr>John 20:30-31?</vt:lpstr>
      <vt:lpstr>PowerPoint Presentation</vt:lpstr>
      <vt:lpstr>John 20:30-31?</vt:lpstr>
      <vt:lpstr>John 20:30-31?</vt:lpstr>
      <vt:lpstr>PowerPoint Presentation</vt:lpstr>
      <vt:lpstr>John 20:30-31?</vt:lpstr>
      <vt:lpstr>PowerPoint Presentation</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- 054</dc:title>
  <dc:subject>Neo Calvinism vs the Bible</dc:subject>
  <dc:creator>A. Woods</dc:creator>
  <dc:description>Modified by Jim McGowan</dc:description>
  <cp:lastModifiedBy>awoods@slbc.org</cp:lastModifiedBy>
  <cp:revision>2261</cp:revision>
  <cp:lastPrinted>2025-09-19T13:00:48Z</cp:lastPrinted>
  <dcterms:created xsi:type="dcterms:W3CDTF">2009-03-17T12:21:13Z</dcterms:created>
  <dcterms:modified xsi:type="dcterms:W3CDTF">2025-12-20T22:16:52Z</dcterms:modified>
</cp:coreProperties>
</file>