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2018" r:id="rId2"/>
    <p:sldId id="2158" r:id="rId3"/>
    <p:sldId id="28018" r:id="rId4"/>
    <p:sldId id="2041" r:id="rId5"/>
    <p:sldId id="28375" r:id="rId6"/>
    <p:sldId id="28383" r:id="rId7"/>
    <p:sldId id="28411" r:id="rId8"/>
    <p:sldId id="5457" r:id="rId9"/>
    <p:sldId id="28374" r:id="rId10"/>
    <p:sldId id="28422" r:id="rId11"/>
    <p:sldId id="28419" r:id="rId12"/>
    <p:sldId id="28412" r:id="rId13"/>
    <p:sldId id="28364" r:id="rId14"/>
    <p:sldId id="4886" r:id="rId15"/>
    <p:sldId id="28365" r:id="rId16"/>
    <p:sldId id="28366" r:id="rId17"/>
    <p:sldId id="28367" r:id="rId18"/>
    <p:sldId id="28368" r:id="rId19"/>
    <p:sldId id="28413" r:id="rId20"/>
    <p:sldId id="28416" r:id="rId21"/>
    <p:sldId id="28417" r:id="rId22"/>
    <p:sldId id="28377" r:id="rId23"/>
    <p:sldId id="7378" r:id="rId24"/>
    <p:sldId id="28420" r:id="rId25"/>
    <p:sldId id="28421" r:id="rId26"/>
    <p:sldId id="28423" r:id="rId27"/>
    <p:sldId id="5358" r:id="rId28"/>
    <p:sldId id="2187" r:id="rId29"/>
    <p:sldId id="28424" r:id="rId30"/>
    <p:sldId id="5603" r:id="rId31"/>
    <p:sldId id="28418" r:id="rId32"/>
    <p:sldId id="28113" r:id="rId33"/>
    <p:sldId id="28114" r:id="rId34"/>
    <p:sldId id="5260" r:id="rId35"/>
    <p:sldId id="261" r:id="rId36"/>
    <p:sldId id="5084" r:id="rId37"/>
    <p:sldId id="28414" r:id="rId38"/>
    <p:sldId id="28425" r:id="rId39"/>
    <p:sldId id="28373" r:id="rId40"/>
    <p:sldId id="28376" r:id="rId41"/>
    <p:sldId id="5846" r:id="rId42"/>
    <p:sldId id="28174" r:id="rId43"/>
    <p:sldId id="28415" r:id="rId44"/>
    <p:sldId id="27632" r:id="rId45"/>
  </p:sldIdLst>
  <p:sldSz cx="12192000" cy="6858000"/>
  <p:notesSz cx="7315200" cy="9601200"/>
  <p:custDataLst>
    <p:tags r:id="rId4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FFFF99"/>
    <a:srgbClr val="000066"/>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p:scale>
          <a:sx n="70" d="100"/>
          <a:sy n="70" d="100"/>
        </p:scale>
        <p:origin x="557" y="42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6" d="100"/>
          <a:sy n="66" d="100"/>
        </p:scale>
        <p:origin x="2558"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027 Exodus 8v16-19</a:t>
            </a:r>
          </a:p>
          <a:p>
            <a:pPr>
              <a:defRPr/>
            </a:pPr>
            <a:r>
              <a:rPr lang="en-US" sz="1500" dirty="0"/>
              <a:t>12-14-2025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12/13/25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11</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17</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18</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44</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jpeg"/><Relationship Id="rId1" Type="http://schemas.openxmlformats.org/officeDocument/2006/relationships/slideLayout" Target="../slideLayouts/slideLayout15.xml"/><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0131491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0" i="0" u="none" strike="noStrike" dirty="0">
                <a:effectLst/>
              </a:rPr>
              <a:t>The Egyptian deities challenged by the third plague would have been Set, the desert god, and fly-like </a:t>
            </a:r>
            <a:r>
              <a:rPr lang="en-US" b="0" i="0" u="none" strike="noStrike" dirty="0" err="1">
                <a:effectLst/>
              </a:rPr>
              <a:t>Uatchit</a:t>
            </a:r>
            <a:r>
              <a:rPr lang="en-US" b="0" i="0" u="none" strike="noStrike" dirty="0">
                <a:effectLst/>
              </a:rPr>
              <a:t>, whose function was to divinely protect Egypt from insect swarms. It was also a successful swipe at the Egyptian priesthood who, concerned with maintaining ritual purity, frequently shaved themselves of all body hair to avoid lice.</a:t>
            </a:r>
            <a:r>
              <a:rPr lang="en-US" b="0" i="0"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92).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2375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GNATS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:16-19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Moses’ &amp; Aaron’s Obedience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Magicians’ Response (18-19a)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Reaction (19b)</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31521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5BF976F1-C419-45F3-827F-4465F821CC32}"/>
              </a:ext>
            </a:extLst>
          </p:cNvPr>
          <p:cNvSpPr>
            <a:spLocks noGrp="1" noChangeArrowheads="1"/>
          </p:cNvSpPr>
          <p:nvPr>
            <p:ph type="title"/>
          </p:nvPr>
        </p:nvSpPr>
        <p:spPr>
          <a:xfrm>
            <a:off x="2209800" y="228600"/>
            <a:ext cx="7772400" cy="457200"/>
          </a:xfrm>
        </p:spPr>
        <p:txBody>
          <a:bodyPr/>
          <a:lstStyle/>
          <a:p>
            <a:pPr algn="ctr"/>
            <a:r>
              <a:rPr lang="en-US" altLang="en-US" sz="3600" dirty="0">
                <a:solidFill>
                  <a:srgbClr val="00FFFF"/>
                </a:solidFill>
                <a:ea typeface="Calibri" panose="020F0502020204030204" pitchFamily="34" charset="0"/>
                <a:cs typeface="Calibri" panose="020F0502020204030204" pitchFamily="34" charset="0"/>
              </a:rPr>
              <a:t>“SEVEN SIGNS” in Gospel of John</a:t>
            </a:r>
          </a:p>
        </p:txBody>
      </p:sp>
      <p:graphicFrame>
        <p:nvGraphicFramePr>
          <p:cNvPr id="15398" name="Group 38">
            <a:extLst>
              <a:ext uri="{FF2B5EF4-FFF2-40B4-BE49-F238E27FC236}">
                <a16:creationId xmlns:a16="http://schemas.microsoft.com/office/drawing/2014/main" id="{CB31F8C7-A637-4EF8-AF89-D8F4F9821DB8}"/>
              </a:ext>
            </a:extLst>
          </p:cNvPr>
          <p:cNvGraphicFramePr>
            <a:graphicFrameLocks noGrp="1"/>
          </p:cNvGraphicFramePr>
          <p:nvPr/>
        </p:nvGraphicFramePr>
        <p:xfrm>
          <a:off x="3048000" y="838201"/>
          <a:ext cx="5981700" cy="5634041"/>
        </p:xfrm>
        <a:graphic>
          <a:graphicData uri="http://schemas.openxmlformats.org/drawingml/2006/table">
            <a:tbl>
              <a:tblPr/>
              <a:tblGrid>
                <a:gridCol w="4953000">
                  <a:extLst>
                    <a:ext uri="{9D8B030D-6E8A-4147-A177-3AD203B41FA5}">
                      <a16:colId xmlns:a16="http://schemas.microsoft.com/office/drawing/2014/main" val="20000"/>
                    </a:ext>
                  </a:extLst>
                </a:gridCol>
                <a:gridCol w="1028700">
                  <a:extLst>
                    <a:ext uri="{9D8B030D-6E8A-4147-A177-3AD203B41FA5}">
                      <a16:colId xmlns:a16="http://schemas.microsoft.com/office/drawing/2014/main" val="20001"/>
                    </a:ext>
                  </a:extLst>
                </a:gridCol>
              </a:tblGrid>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 Changing Water into Wine</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2:11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2. Healing official’s son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4:46-54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1"/>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3. Healing an invalid at the Pool of Bethesda</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5:1-18</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2"/>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4. Feeding the 5,000</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6:5-14</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3"/>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5. Walking on water</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6:16-21</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4"/>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6. Healing a blind man</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9:1-7</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5"/>
                  </a:ext>
                </a:extLst>
              </a:tr>
              <a:tr h="804863">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7. Raising dead Lazarus</a:t>
                      </a:r>
                    </a:p>
                  </a:txBody>
                  <a:tcPr marT="47193" marB="4719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i="0" u="none" strike="noStrike" cap="none" normalizeH="0" baseline="0" dirty="0">
                          <a:ln>
                            <a:noFill/>
                          </a:ln>
                          <a:solidFill>
                            <a:schemeClr val="bg2"/>
                          </a:solidFill>
                          <a:effectLst/>
                          <a:latin typeface="Abadi MT Condensed Light" pitchFamily="34" charset="0"/>
                        </a:rPr>
                        <a:t>11:1-45</a:t>
                      </a:r>
                    </a:p>
                  </a:txBody>
                  <a:tcPr marT="47193" marB="4719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6"/>
                  </a:ext>
                </a:extLst>
              </a:tr>
            </a:tbl>
          </a:graphicData>
        </a:graphic>
      </p:graphicFrame>
      <p:pic>
        <p:nvPicPr>
          <p:cNvPr id="63517" name="Picture 29" descr="Copy of jesusheals[1]">
            <a:extLst>
              <a:ext uri="{FF2B5EF4-FFF2-40B4-BE49-F238E27FC236}">
                <a16:creationId xmlns:a16="http://schemas.microsoft.com/office/drawing/2014/main" id="{FD00FA6C-9C28-4F1A-8A7F-D1173BD2ACD8}"/>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9220200" y="2667000"/>
            <a:ext cx="1130300" cy="1524000"/>
          </a:xfrm>
        </p:spPr>
      </p:pic>
      <p:pic>
        <p:nvPicPr>
          <p:cNvPr id="63518" name="Picture 30" descr="j0242529">
            <a:extLst>
              <a:ext uri="{FF2B5EF4-FFF2-40B4-BE49-F238E27FC236}">
                <a16:creationId xmlns:a16="http://schemas.microsoft.com/office/drawing/2014/main" id="{EADEB30F-75BF-43F6-8037-D44BD98B99F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53526" y="838200"/>
            <a:ext cx="11525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1" descr="j0242629">
            <a:extLst>
              <a:ext uri="{FF2B5EF4-FFF2-40B4-BE49-F238E27FC236}">
                <a16:creationId xmlns:a16="http://schemas.microsoft.com/office/drawing/2014/main" id="{7F71135C-8554-400C-889F-814949FD4B7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145588" y="4684714"/>
            <a:ext cx="1370012"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32" descr="j0193980">
            <a:extLst>
              <a:ext uri="{FF2B5EF4-FFF2-40B4-BE49-F238E27FC236}">
                <a16:creationId xmlns:a16="http://schemas.microsoft.com/office/drawing/2014/main" id="{B328A40D-4050-4F6D-83F8-23D2105AAF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853440"/>
            <a:ext cx="727363" cy="128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1" name="Picture 33" descr="j0194036">
            <a:extLst>
              <a:ext uri="{FF2B5EF4-FFF2-40B4-BE49-F238E27FC236}">
                <a16:creationId xmlns:a16="http://schemas.microsoft.com/office/drawing/2014/main" id="{B5C3C3DB-AC98-4E7B-9439-5CB14886A7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28800" y="3619500"/>
            <a:ext cx="121285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2" name="Picture 34" descr="SO01856_">
            <a:extLst>
              <a:ext uri="{FF2B5EF4-FFF2-40B4-BE49-F238E27FC236}">
                <a16:creationId xmlns:a16="http://schemas.microsoft.com/office/drawing/2014/main" id="{8C3F09C9-7D32-452B-B62F-985BEFE8D32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52600" y="5334001"/>
            <a:ext cx="12954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3" name="Picture 35" descr="j0275678">
            <a:extLst>
              <a:ext uri="{FF2B5EF4-FFF2-40B4-BE49-F238E27FC236}">
                <a16:creationId xmlns:a16="http://schemas.microsoft.com/office/drawing/2014/main" id="{4C25F50B-C055-422A-90D0-86A499DFE5D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828800" y="2211388"/>
            <a:ext cx="11430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80904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2BA7C-B684-4F10-8C4C-1A48B8342A63}"/>
              </a:ext>
            </a:extLst>
          </p:cNvPr>
          <p:cNvPicPr>
            <a:picLocks noChangeAspect="1"/>
          </p:cNvPicPr>
          <p:nvPr/>
        </p:nvPicPr>
        <p:blipFill>
          <a:blip r:embed="rId2"/>
          <a:stretch>
            <a:fillRect/>
          </a:stretch>
        </p:blipFill>
        <p:spPr>
          <a:xfrm>
            <a:off x="1641432" y="137160"/>
            <a:ext cx="8909136" cy="6583680"/>
          </a:xfrm>
          <a:prstGeom prst="rect">
            <a:avLst/>
          </a:prstGeom>
        </p:spPr>
      </p:pic>
    </p:spTree>
    <p:extLst>
      <p:ext uri="{BB962C8B-B14F-4D97-AF65-F5344CB8AC3E}">
        <p14:creationId xmlns:p14="http://schemas.microsoft.com/office/powerpoint/2010/main" val="1523464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58307-487A-B19D-8E08-18E21B100622}"/>
            </a:ext>
          </a:extLst>
        </p:cNvPr>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D21B9F89-9A7F-AC0A-AE5F-4352EA18B2E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33939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852575-3F0A-4BCA-AAC5-1E2F502692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spcBef>
                <a:spcPts val="0"/>
              </a:spcBef>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does occur, you may believe that I am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before it happens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when it happens, you may believe.”</a:t>
            </a:r>
          </a:p>
        </p:txBody>
      </p:sp>
      <p:pic>
        <p:nvPicPr>
          <p:cNvPr id="2" name="Picture 1">
            <a:extLst>
              <a:ext uri="{FF2B5EF4-FFF2-40B4-BE49-F238E27FC236}">
                <a16:creationId xmlns:a16="http://schemas.microsoft.com/office/drawing/2014/main" id="{A6E18732-ADA3-8699-48A6-A162F1FB782F}"/>
              </a:ext>
            </a:extLst>
          </p:cNvPr>
          <p:cNvPicPr>
            <a:picLocks noChangeAspect="1"/>
          </p:cNvPicPr>
          <p:nvPr/>
        </p:nvPicPr>
        <p:blipFill>
          <a:blip r:embed="rId3"/>
          <a:srcRect l="17407"/>
          <a:stretch/>
        </p:blipFill>
        <p:spPr>
          <a:xfrm>
            <a:off x="4963160" y="2971800"/>
            <a:ext cx="2265680"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849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6035040"/>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690753193"/>
                    </a:ext>
                  </a:extLst>
                </a:gridCol>
                <a:gridCol w="31242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568457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65760"/>
          <a:ext cx="10972800" cy="5730240"/>
        </p:xfrm>
        <a:graphic>
          <a:graphicData uri="http://schemas.openxmlformats.org/drawingml/2006/table">
            <a:tbl>
              <a:tblPr firstRow="1" bandRow="1">
                <a:tableStyleId>{5C22544A-7EE6-4342-B048-85BDC9FD1C3A}</a:tableStyleId>
              </a:tblPr>
              <a:tblGrid>
                <a:gridCol w="4187952">
                  <a:extLst>
                    <a:ext uri="{9D8B030D-6E8A-4147-A177-3AD203B41FA5}">
                      <a16:colId xmlns:a16="http://schemas.microsoft.com/office/drawing/2014/main" val="690753193"/>
                    </a:ext>
                  </a:extLst>
                </a:gridCol>
                <a:gridCol w="31272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69790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GNATS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:16-19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Obedience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Magicians’ Response (18-19a)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Reaction (19b)</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6409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Attempt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Conclusion (19a)</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8:16-19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606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Attempt (18)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Conclusion (19a)</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8:16-19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873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30372" y="211492"/>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flipH="1">
            <a:off x="5237439" y="3096282"/>
            <a:ext cx="1842462" cy="451321"/>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436423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24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24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2133600"/>
            <a:ext cx="2773600" cy="3200400"/>
          </a:xfrm>
          <a:prstGeom prst="rect">
            <a:avLst/>
          </a:prstGeom>
          <a:ln w="28575">
            <a:solidFill>
              <a:srgbClr val="FF000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5280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137542810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8096382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0" i="0" u="none" strike="noStrike" dirty="0">
                <a:effectLst/>
              </a:rPr>
              <a:t>Again, the question may be posed why they would attempt to create more lice (or gnats, etc.) instead of seeking to exercise some manner of divine </a:t>
            </a:r>
            <a:r>
              <a:rPr lang="en-US" b="0" i="0" u="none" strike="noStrike">
                <a:effectLst/>
              </a:rPr>
              <a:t>fumigation power.</a:t>
            </a:r>
            <a:r>
              <a:rPr lang="en-US" b="0" i="0" u="none" strike="noStrike">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92).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6511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eaLnBrk="0" hangingPunct="0">
              <a:lnSpc>
                <a:spcPct val="90000"/>
              </a:lnSpc>
              <a:spcAft>
                <a:spcPts val="9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ericpetersautos.com/wp-content/uploads/2014/11/Apollo-vs.-Rocky-pic.jpg"/>
          <p:cNvPicPr>
            <a:picLocks noChangeAspect="1" noChangeArrowheads="1"/>
          </p:cNvPicPr>
          <p:nvPr/>
        </p:nvPicPr>
        <p:blipFill>
          <a:blip r:embed="rId2" cstate="print"/>
          <a:srcRect/>
          <a:stretch>
            <a:fillRect/>
          </a:stretch>
        </p:blipFill>
        <p:spPr bwMode="auto">
          <a:xfrm>
            <a:off x="1273198" y="457200"/>
            <a:ext cx="9645604"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380806468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09800" y="228600"/>
            <a:ext cx="7772400" cy="1147527"/>
          </a:xfrm>
        </p:spPr>
        <p:txBody>
          <a:bodyPr/>
          <a:lstStyle/>
          <a:p>
            <a:pPr algn="ctr" eaLnBrk="1" hangingPunct="1"/>
            <a:r>
              <a:rPr lang="en-US" sz="3600" dirty="0">
                <a:effectLst>
                  <a:outerShdw blurRad="38100" dist="38100" dir="2700000" algn="tl">
                    <a:srgbClr val="000000">
                      <a:alpha val="43137"/>
                    </a:srgbClr>
                  </a:outerShdw>
                </a:effectLst>
              </a:rPr>
              <a:t>Refutation of Man’s Philosophies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1:1)</a:t>
            </a:r>
          </a:p>
        </p:txBody>
      </p:sp>
      <p:sp>
        <p:nvSpPr>
          <p:cNvPr id="17411" name="Rectangle 3"/>
          <p:cNvSpPr>
            <a:spLocks noGrp="1" noChangeArrowheads="1"/>
          </p:cNvSpPr>
          <p:nvPr>
            <p:ph idx="1"/>
          </p:nvPr>
        </p:nvSpPr>
        <p:spPr>
          <a:xfrm>
            <a:off x="2057400" y="1447801"/>
            <a:ext cx="8077200" cy="4460875"/>
          </a:xfrm>
        </p:spPr>
        <p:txBody>
          <a:bodyPr/>
          <a:lstStyle/>
          <a:p>
            <a:pPr eaLnBrk="1" hangingPunct="1">
              <a:spcBef>
                <a:spcPts val="0"/>
              </a:spcBef>
              <a:spcAft>
                <a:spcPts val="1800"/>
              </a:spcAft>
              <a:defRPr/>
            </a:pPr>
            <a:r>
              <a:rPr lang="en-US" sz="2800" dirty="0">
                <a:effectLst>
                  <a:outerShdw blurRad="38100" dist="38100" dir="2700000" algn="tl">
                    <a:srgbClr val="000000">
                      <a:alpha val="43137"/>
                    </a:srgbClr>
                  </a:outerShdw>
                </a:effectLst>
              </a:rPr>
              <a:t>Atheism – God created (Ps. 14:1)</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Pantheism – God is transcendent over creation</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Polytheism – One God created (Deut. 6:4; Isa 43:11; 44:6; 45:5) </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Materialism – Matter began</a:t>
            </a:r>
          </a:p>
          <a:p>
            <a:pPr eaLnBrk="1" hangingPunct="1">
              <a:spcBef>
                <a:spcPts val="0"/>
              </a:spcBef>
              <a:spcAft>
                <a:spcPts val="1800"/>
              </a:spcAft>
              <a:defRPr/>
            </a:pPr>
            <a:r>
              <a:rPr lang="en-US" sz="2800" b="1" u="sng" dirty="0">
                <a:solidFill>
                  <a:srgbClr val="FFFFCC"/>
                </a:solidFill>
                <a:effectLst>
                  <a:outerShdw blurRad="38100" dist="38100" dir="2700000" algn="tl">
                    <a:srgbClr val="000000">
                      <a:alpha val="43137"/>
                    </a:srgbClr>
                  </a:outerShdw>
                </a:effectLst>
              </a:rPr>
              <a:t>Dualism – God alone created (Ezek. 28:13, 15)</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Humanism – God rather than man created</a:t>
            </a:r>
          </a:p>
          <a:p>
            <a:pPr eaLnBrk="1" hangingPunct="1">
              <a:spcBef>
                <a:spcPts val="0"/>
              </a:spcBef>
              <a:spcAft>
                <a:spcPts val="1800"/>
              </a:spcAft>
              <a:defRPr/>
            </a:pPr>
            <a:r>
              <a:rPr lang="en-US" sz="2800" dirty="0">
                <a:effectLst>
                  <a:outerShdw blurRad="38100" dist="38100" dir="2700000" algn="tl">
                    <a:srgbClr val="000000">
                      <a:alpha val="43137"/>
                    </a:srgbClr>
                  </a:outerShdw>
                </a:effectLst>
              </a:rPr>
              <a:t>Naturalism – God created</a:t>
            </a:r>
          </a:p>
        </p:txBody>
      </p:sp>
      <p:sp>
        <p:nvSpPr>
          <p:cNvPr id="58372" name="Text Box 4"/>
          <p:cNvSpPr txBox="1">
            <a:spLocks noChangeArrowheads="1"/>
          </p:cNvSpPr>
          <p:nvPr/>
        </p:nvSpPr>
        <p:spPr bwMode="auto">
          <a:xfrm>
            <a:off x="4229100" y="6412468"/>
            <a:ext cx="37338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Morris, </a:t>
            </a:r>
            <a:r>
              <a:rPr lang="en-US" sz="1800" i="1" dirty="0">
                <a:effectLst>
                  <a:outerShdw blurRad="38100" dist="38100" dir="2700000" algn="tl">
                    <a:srgbClr val="000000">
                      <a:alpha val="43137"/>
                    </a:srgbClr>
                  </a:outerShdw>
                </a:effectLst>
                <a:latin typeface="Calibri" panose="020F0502020204030204" pitchFamily="34" charset="0"/>
              </a:rPr>
              <a:t>Genesis Record</a:t>
            </a:r>
            <a:r>
              <a:rPr lang="en-US" sz="1800" dirty="0">
                <a:effectLst>
                  <a:outerShdw blurRad="38100" dist="38100" dir="2700000" algn="tl">
                    <a:srgbClr val="000000">
                      <a:alpha val="43137"/>
                    </a:srgbClr>
                  </a:outerShdw>
                </a:effectLst>
                <a:latin typeface="Calibri" panose="020F0502020204030204" pitchFamily="34" charset="0"/>
              </a:rPr>
              <a:t>, 38</a:t>
            </a:r>
          </a:p>
        </p:txBody>
      </p:sp>
      <p:pic>
        <p:nvPicPr>
          <p:cNvPr id="2" name="Picture 1">
            <a:extLst>
              <a:ext uri="{FF2B5EF4-FFF2-40B4-BE49-F238E27FC236}">
                <a16:creationId xmlns:a16="http://schemas.microsoft.com/office/drawing/2014/main" id="{D0C1241F-C3FC-45C5-8106-A85129BEAF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63200" y="152400"/>
            <a:ext cx="1290918" cy="1097280"/>
          </a:xfrm>
          <a:prstGeom prst="rect">
            <a:avLst/>
          </a:prstGeom>
          <a:ln>
            <a:solidFill>
              <a:schemeClr val="tx1"/>
            </a:solidFill>
          </a:ln>
        </p:spPr>
      </p:pic>
    </p:spTree>
    <p:extLst>
      <p:ext uri="{BB962C8B-B14F-4D97-AF65-F5344CB8AC3E}">
        <p14:creationId xmlns:p14="http://schemas.microsoft.com/office/powerpoint/2010/main" val="1232092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Attempt (18)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Conclusion (19a)</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III.</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Exodus 8:16-19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Magicians’ Response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5823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9B1B3-4B99-F7A9-120F-C1AF4ED0F982}"/>
            </a:ext>
          </a:extLst>
        </p:cNvPr>
        <p:cNvGrpSpPr/>
        <p:nvPr/>
      </p:nvGrpSpPr>
      <p:grpSpPr>
        <a:xfrm>
          <a:off x="0" y="0"/>
          <a:ext cx="0" cy="0"/>
          <a:chOff x="0" y="0"/>
          <a:chExt cx="0" cy="0"/>
        </a:xfrm>
      </p:grpSpPr>
      <p:pic>
        <p:nvPicPr>
          <p:cNvPr id="26626" name="Picture 2">
            <a:extLst>
              <a:ext uri="{FF2B5EF4-FFF2-40B4-BE49-F238E27FC236}">
                <a16:creationId xmlns:a16="http://schemas.microsoft.com/office/drawing/2014/main" id="{4BBEEBA8-1919-86DF-8BAD-9D966AFB9C09}"/>
              </a:ext>
            </a:extLst>
          </p:cNvPr>
          <p:cNvPicPr>
            <a:picLocks noChangeAspect="1" noChangeArrowheads="1"/>
          </p:cNvPicPr>
          <p:nvPr/>
        </p:nvPicPr>
        <p:blipFill>
          <a:blip r:embed="rId2" cstate="print"/>
          <a:srcRect/>
          <a:stretch>
            <a:fillRect/>
          </a:stretch>
        </p:blipFill>
        <p:spPr bwMode="auto">
          <a:xfrm>
            <a:off x="1512426" y="137160"/>
            <a:ext cx="9167149"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3" name="Oval 7">
            <a:extLst>
              <a:ext uri="{FF2B5EF4-FFF2-40B4-BE49-F238E27FC236}">
                <a16:creationId xmlns:a16="http://schemas.microsoft.com/office/drawing/2014/main" id="{056FC6E9-DB16-C275-7D4F-3ADC0D8740F0}"/>
              </a:ext>
            </a:extLst>
          </p:cNvPr>
          <p:cNvSpPr>
            <a:spLocks noChangeArrowheads="1"/>
          </p:cNvSpPr>
          <p:nvPr/>
        </p:nvSpPr>
        <p:spPr bwMode="auto">
          <a:xfrm>
            <a:off x="5318677" y="4390001"/>
            <a:ext cx="2362200" cy="1752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Tree>
    <p:extLst>
      <p:ext uri="{BB962C8B-B14F-4D97-AF65-F5344CB8AC3E}">
        <p14:creationId xmlns:p14="http://schemas.microsoft.com/office/powerpoint/2010/main" val="375750943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 Word became flesh, and dwelt among us, and we saw His glory, glory as of the only begotten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monogenēs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full of grace and truth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4F6ABF8-639B-4229-82EC-679EE90DE06E}"/>
              </a:ext>
            </a:extLst>
          </p:cNvPr>
          <p:cNvPicPr>
            <a:picLocks noChangeAspect="1"/>
          </p:cNvPicPr>
          <p:nvPr/>
        </p:nvPicPr>
        <p:blipFill rotWithShape="1">
          <a:blip r:embed="rId3"/>
          <a:srcRect t="10000" r="10556"/>
          <a:stretch/>
        </p:blipFill>
        <p:spPr>
          <a:xfrm>
            <a:off x="4483279" y="2971800"/>
            <a:ext cx="3225442" cy="1828800"/>
          </a:xfrm>
          <a:prstGeom prst="rect">
            <a:avLst/>
          </a:prstGeom>
          <a:ln>
            <a:solidFill>
              <a:schemeClr val="tx1"/>
            </a:solidFill>
          </a:ln>
        </p:spPr>
      </p:pic>
    </p:spTree>
    <p:extLst>
      <p:ext uri="{BB962C8B-B14F-4D97-AF65-F5344CB8AC3E}">
        <p14:creationId xmlns:p14="http://schemas.microsoft.com/office/powerpoint/2010/main" val="140461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D4A0AB1-7298-C7B8-2BFC-1343B3E450E4}"/>
              </a:ext>
            </a:extLst>
          </p:cNvPr>
          <p:cNvSpPr>
            <a:spLocks noGrp="1" noChangeArrowheads="1"/>
          </p:cNvSpPr>
          <p:nvPr>
            <p:ph type="title"/>
          </p:nvPr>
        </p:nvSpPr>
        <p:spPr>
          <a:xfrm>
            <a:off x="914400" y="228600"/>
            <a:ext cx="10363200" cy="1143000"/>
          </a:xfrm>
        </p:spPr>
        <p:txBody>
          <a:bodyPr/>
          <a:lstStyle/>
          <a:p>
            <a:pPr algn="ctr" eaLnBrk="1" hangingPunct="1">
              <a:defRPr/>
            </a:pPr>
            <a:r>
              <a:rPr lang="en-US" sz="3600" dirty="0"/>
              <a:t>Christ's Resurrection Attested to by Eyewitnesses </a:t>
            </a:r>
            <a:br>
              <a:rPr lang="en-US" sz="3600" dirty="0"/>
            </a:br>
            <a:r>
              <a:rPr lang="en-US" sz="3200" dirty="0">
                <a:solidFill>
                  <a:schemeClr val="tx1"/>
                </a:solidFill>
                <a:effectLst>
                  <a:outerShdw blurRad="38100" dist="38100" dir="2700000" algn="tl">
                    <a:srgbClr val="000000"/>
                  </a:outerShdw>
                </a:effectLst>
                <a:ea typeface="+mn-ea"/>
                <a:cs typeface="+mn-cs"/>
              </a:rPr>
              <a:t>(1 Corinthians 15:5-11)</a:t>
            </a:r>
            <a:endParaRPr lang="en-US" sz="3600" dirty="0">
              <a:solidFill>
                <a:schemeClr val="tx1"/>
              </a:solidFill>
              <a:effectLst>
                <a:outerShdw blurRad="38100" dist="38100" dir="2700000" algn="tl">
                  <a:srgbClr val="000000"/>
                </a:outerShdw>
              </a:effectLst>
              <a:ea typeface="+mn-ea"/>
              <a:cs typeface="+mn-cs"/>
            </a:endParaRPr>
          </a:p>
        </p:txBody>
      </p:sp>
      <p:sp>
        <p:nvSpPr>
          <p:cNvPr id="7171" name="Rectangle 3">
            <a:extLst>
              <a:ext uri="{FF2B5EF4-FFF2-40B4-BE49-F238E27FC236}">
                <a16:creationId xmlns:a16="http://schemas.microsoft.com/office/drawing/2014/main" id="{27E58171-0CEA-5114-B390-0E7BBAC6D138}"/>
              </a:ext>
            </a:extLst>
          </p:cNvPr>
          <p:cNvSpPr>
            <a:spLocks noGrp="1" noChangeArrowheads="1"/>
          </p:cNvSpPr>
          <p:nvPr>
            <p:ph type="body" idx="1"/>
          </p:nvPr>
        </p:nvSpPr>
        <p:spPr>
          <a:xfrm>
            <a:off x="621165" y="1946274"/>
            <a:ext cx="6313035" cy="4378325"/>
          </a:xfrm>
        </p:spPr>
        <p:txBody>
          <a:bodyPr/>
          <a:lstStyle/>
          <a:p>
            <a:pPr marL="457200" indent="-457200" eaLnBrk="1" hangingPunct="1">
              <a:spcBef>
                <a:spcPts val="0"/>
              </a:spcBef>
              <a:spcAft>
                <a:spcPts val="1800"/>
              </a:spcAft>
              <a:defRPr/>
            </a:pPr>
            <a:r>
              <a:rPr lang="en-US" dirty="0"/>
              <a:t>Cephas (5a)</a:t>
            </a:r>
          </a:p>
          <a:p>
            <a:pPr marL="457200" indent="-457200" eaLnBrk="1" hangingPunct="1">
              <a:spcBef>
                <a:spcPts val="0"/>
              </a:spcBef>
              <a:spcAft>
                <a:spcPts val="1800"/>
              </a:spcAft>
              <a:defRPr/>
            </a:pPr>
            <a:r>
              <a:rPr lang="en-US" dirty="0"/>
              <a:t>The twelve (5b)</a:t>
            </a:r>
          </a:p>
          <a:p>
            <a:pPr marL="457200" indent="-457200" eaLnBrk="1" hangingPunct="1">
              <a:spcBef>
                <a:spcPts val="0"/>
              </a:spcBef>
              <a:spcAft>
                <a:spcPts val="1800"/>
              </a:spcAft>
              <a:defRPr/>
            </a:pPr>
            <a:r>
              <a:rPr lang="en-US" dirty="0"/>
              <a:t>The five hundred (6)</a:t>
            </a:r>
          </a:p>
          <a:p>
            <a:pPr marL="457200" indent="-457200" eaLnBrk="1" hangingPunct="1">
              <a:spcBef>
                <a:spcPts val="0"/>
              </a:spcBef>
              <a:spcAft>
                <a:spcPts val="1800"/>
              </a:spcAft>
              <a:defRPr/>
            </a:pPr>
            <a:r>
              <a:rPr lang="en-US" dirty="0"/>
              <a:t>James (7a)</a:t>
            </a:r>
          </a:p>
          <a:p>
            <a:pPr marL="457200" indent="-457200" eaLnBrk="1" hangingPunct="1">
              <a:spcBef>
                <a:spcPts val="0"/>
              </a:spcBef>
              <a:spcAft>
                <a:spcPts val="1800"/>
              </a:spcAft>
              <a:defRPr/>
            </a:pPr>
            <a:r>
              <a:rPr lang="en-US" dirty="0"/>
              <a:t>The rest of the apostles (7b)</a:t>
            </a:r>
          </a:p>
          <a:p>
            <a:pPr marL="457200" indent="-457200" eaLnBrk="1" hangingPunct="1">
              <a:spcBef>
                <a:spcPts val="0"/>
              </a:spcBef>
              <a:spcAft>
                <a:spcPts val="1800"/>
              </a:spcAft>
              <a:defRPr/>
            </a:pPr>
            <a:r>
              <a:rPr lang="en-US" dirty="0"/>
              <a:t>Paul (8-11)</a:t>
            </a:r>
          </a:p>
        </p:txBody>
      </p:sp>
      <p:pic>
        <p:nvPicPr>
          <p:cNvPr id="7204" name="Picture 7203">
            <a:extLst>
              <a:ext uri="{FF2B5EF4-FFF2-40B4-BE49-F238E27FC236}">
                <a16:creationId xmlns:a16="http://schemas.microsoft.com/office/drawing/2014/main" id="{7D066314-CA44-049E-0680-BE34F5599AF3}"/>
              </a:ext>
            </a:extLst>
          </p:cNvPr>
          <p:cNvPicPr>
            <a:picLocks noChangeAspect="1"/>
          </p:cNvPicPr>
          <p:nvPr/>
        </p:nvPicPr>
        <p:blipFill>
          <a:blip r:embed="rId2"/>
          <a:stretch>
            <a:fillRect/>
          </a:stretch>
        </p:blipFill>
        <p:spPr>
          <a:xfrm>
            <a:off x="6869784" y="2057281"/>
            <a:ext cx="4712616" cy="2743438"/>
          </a:xfrm>
          <a:prstGeom prst="rect">
            <a:avLst/>
          </a:prstGeom>
          <a:solidFill>
            <a:schemeClr val="tx1"/>
          </a:solid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004413-D195-4202-B814-105F3A8F7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Corinthians 15:6-7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that He appeared to more than five hundred brethren at one time,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most of whom remain until now, but some have fallen asleep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He appeared to James, then to all the apostles…”</a:t>
            </a:r>
          </a:p>
        </p:txBody>
      </p:sp>
      <p:pic>
        <p:nvPicPr>
          <p:cNvPr id="3" name="Picture 2">
            <a:extLst>
              <a:ext uri="{FF2B5EF4-FFF2-40B4-BE49-F238E27FC236}">
                <a16:creationId xmlns:a16="http://schemas.microsoft.com/office/drawing/2014/main" id="{AAA488FB-503E-4FD1-8BEF-9BEDD43A45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6930" y="3200400"/>
            <a:ext cx="2558143" cy="1645920"/>
          </a:xfrm>
          <a:prstGeom prst="rect">
            <a:avLst/>
          </a:prstGeom>
          <a:ln>
            <a:solidFill>
              <a:schemeClr val="tx1"/>
            </a:solidFill>
          </a:ln>
        </p:spPr>
      </p:pic>
    </p:spTree>
    <p:extLst>
      <p:ext uri="{BB962C8B-B14F-4D97-AF65-F5344CB8AC3E}">
        <p14:creationId xmlns:p14="http://schemas.microsoft.com/office/powerpoint/2010/main" val="344562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GNATS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:16-19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Obedience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Magicians’ Response (18-19a)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Pharaoh’s Reaction (19b)</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1548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72019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131859688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p:cNvSpPr>
            <a:spLocks noGrp="1" noChangeArrowheads="1"/>
          </p:cNvSpPr>
          <p:nvPr>
            <p:ph type="body" idx="1"/>
          </p:nvPr>
        </p:nvSpPr>
        <p:spPr>
          <a:xfrm>
            <a:off x="609600" y="1752600"/>
            <a:ext cx="335280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548B04C-BA6D-3C75-9B29-1F3DA783CA21}"/>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9E8256D5-0B04-28F6-5E59-CD89EAD35975}"/>
              </a:ext>
            </a:extLst>
          </p:cNvPr>
          <p:cNvSpPr txBox="1">
            <a:spLocks noChangeArrowheads="1"/>
          </p:cNvSpPr>
          <p:nvPr/>
        </p:nvSpPr>
        <p:spPr bwMode="auto">
          <a:xfrm>
            <a:off x="42672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9" y="1752600"/>
            <a:ext cx="7637741" cy="3581400"/>
          </a:xfrm>
        </p:spPr>
        <p:txBody>
          <a:bodyPr/>
          <a:lstStyle/>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220326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5047536"/>
          </a:xfrm>
          <a:prstGeom prst="rect">
            <a:avLst/>
          </a:prstGeom>
        </p:spPr>
        <p:txBody>
          <a:bodyPr wrap="square">
            <a:spAutoFit/>
          </a:bodyPr>
          <a:lstStyle/>
          <a:p>
            <a:pPr algn="ctr" defTabSz="685800">
              <a:spcBef>
                <a:spcPts val="0"/>
              </a:spcBef>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rPr>
              <a:t>18</a:t>
            </a:r>
            <a:r>
              <a:rPr lang="en-US" sz="34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men who suppress the truth in unrighteousness</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19</a:t>
            </a:r>
            <a:r>
              <a:rPr lang="en-US" sz="3400" dirty="0">
                <a:effectLst>
                  <a:outerShdw blurRad="38100" dist="38100" dir="2700000" algn="tl">
                    <a:srgbClr val="000000">
                      <a:alpha val="43137"/>
                    </a:srgbClr>
                  </a:outerShdw>
                </a:effectLst>
                <a:latin typeface="Calibri" panose="020F0502020204030204" pitchFamily="34" charset="0"/>
              </a:rPr>
              <a:t> because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that which is known about God is evident within them; for God made it evident to them</a:t>
            </a:r>
            <a:r>
              <a:rPr lang="en-US" sz="3400" dirty="0">
                <a:effectLst>
                  <a:outerShdw blurRad="38100" dist="38100" dir="2700000" algn="tl">
                    <a:srgbClr val="000000">
                      <a:alpha val="43137"/>
                    </a:srgbClr>
                  </a:outerShdw>
                </a:effectLst>
                <a:latin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rPr>
              <a:t>20</a:t>
            </a:r>
            <a:r>
              <a:rPr lang="en-US" sz="34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400" dirty="0">
                <a:effectLst>
                  <a:outerShdw blurRad="38100" dist="38100" dir="2700000" algn="tl">
                    <a:srgbClr val="000000">
                      <a:alpha val="43137"/>
                    </a:srgbClr>
                  </a:outerShdw>
                </a:effectLst>
                <a:latin typeface="Calibri" panose="020F0502020204030204" pitchFamily="34" charset="0"/>
              </a:rPr>
              <a:t>, being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understood through what has been made</a:t>
            </a:r>
            <a:r>
              <a:rPr lang="en-US" sz="3400" dirty="0">
                <a:effectLst>
                  <a:outerShdw blurRad="38100" dist="38100" dir="2700000" algn="tl">
                    <a:srgbClr val="000000">
                      <a:alpha val="43137"/>
                    </a:srgbClr>
                  </a:outerShdw>
                </a:effectLst>
                <a:latin typeface="Calibri" panose="020F0502020204030204" pitchFamily="34" charset="0"/>
              </a:rPr>
              <a:t>, so that they are without excuse. </a:t>
            </a:r>
          </a:p>
        </p:txBody>
      </p:sp>
    </p:spTree>
    <p:extLst>
      <p:ext uri="{BB962C8B-B14F-4D97-AF65-F5344CB8AC3E}">
        <p14:creationId xmlns:p14="http://schemas.microsoft.com/office/powerpoint/2010/main" val="870091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GNATS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:16-19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Obedience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Magicians’ Response (18-19a)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Reaction (19b)</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9236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a:effectLst>
                  <a:outerShdw blurRad="38100" dist="38100" dir="2700000" algn="tl">
                    <a:srgbClr val="000000">
                      <a:alpha val="43137"/>
                    </a:srgbClr>
                  </a:outerShdw>
                </a:effectLst>
                <a:latin typeface="Calibri" panose="020F0502020204030204" pitchFamily="34" charset="0"/>
              </a:rPr>
              <a:t>24</a:t>
            </a:r>
            <a:r>
              <a:rPr lang="en-US" sz="3600" u="none" strike="noStrike">
                <a:effectLst>
                  <a:outerShdw blurRad="38100" dist="38100" dir="2700000" algn="tl">
                    <a:srgbClr val="000000">
                      <a:alpha val="43137"/>
                    </a:srgbClr>
                  </a:outerShdw>
                </a:effectLst>
                <a:latin typeface="Calibri" panose="020F0502020204030204" pitchFamily="34" charset="0"/>
              </a:rPr>
              <a:t> </a:t>
            </a:r>
            <a:r>
              <a:rPr lang="en-US" sz="360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GNATS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:16-19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God Instructs Moses (16)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Obedience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Magicians’ Response (18-19a)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Reaction (19b)</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1992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GNATS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8</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:16-19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924476" y="1690043"/>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God Instructs Moses (16)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Obedience (17)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Magicians’ Response (18-19a)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Pharaoh’s Reaction (19b)</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98800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buClr>
                <a:srgbClr val="FF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God said, ‘Let there be light’; and there was light.”</a:t>
            </a:r>
          </a:p>
        </p:txBody>
      </p:sp>
    </p:spTree>
    <p:extLst>
      <p:ext uri="{BB962C8B-B14F-4D97-AF65-F5344CB8AC3E}">
        <p14:creationId xmlns:p14="http://schemas.microsoft.com/office/powerpoint/2010/main" val="2731631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b="0" i="0" u="none" strike="noStrike" dirty="0">
                <a:effectLst/>
              </a:rPr>
              <a:t>Exactly which pesky flying insect is meant is unclear. Choices include lice, gnats, mosquitoes, or sand flies.</a:t>
            </a:r>
            <a:r>
              <a:rPr lang="en-US" b="0" i="0" u="none" strike="noStrike"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92). Thomas Nelson.</a:t>
            </a:r>
          </a:p>
        </p:txBody>
      </p:sp>
      <p:pic>
        <p:nvPicPr>
          <p:cNvPr id="3" name="Picture 2">
            <a:extLst>
              <a:ext uri="{FF2B5EF4-FFF2-40B4-BE49-F238E27FC236}">
                <a16:creationId xmlns:a16="http://schemas.microsoft.com/office/drawing/2014/main" id="{D3E8E908-16AD-5EA0-3F3F-B8065DDDC962}"/>
              </a:ext>
            </a:extLst>
          </p:cNvPr>
          <p:cNvPicPr>
            <a:picLocks noChangeAspect="1"/>
          </p:cNvPicPr>
          <p:nvPr/>
        </p:nvPicPr>
        <p:blipFill>
          <a:blip r:embed="rId3"/>
          <a:stretch>
            <a:fillRect/>
          </a:stretch>
        </p:blipFill>
        <p:spPr>
          <a:xfrm>
            <a:off x="6096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1289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13750</TotalTime>
  <Words>2409</Words>
  <Application>Microsoft Office PowerPoint</Application>
  <PresentationFormat>Widescreen</PresentationFormat>
  <Paragraphs>369</Paragraphs>
  <Slides>44</Slides>
  <Notes>7</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Azure</vt:lpstr>
      <vt:lpstr>PowerPoint Presentation</vt:lpstr>
      <vt:lpstr>EXODUS STRUCTURE/OUTLINE</vt:lpstr>
      <vt:lpstr>REDEMPTION (1:1–12:30)</vt:lpstr>
      <vt:lpstr>TEN PLAGUES REDEMPTION (7:14–12:30)</vt:lpstr>
      <vt:lpstr>PowerPoint Presentation</vt:lpstr>
      <vt:lpstr>GNATS Exodus 8:16-19</vt:lpstr>
      <vt:lpstr>GNATS Exodus 8:16-19</vt:lpstr>
      <vt:lpstr>PowerPoint Presentation</vt:lpstr>
      <vt:lpstr>PowerPoint Presentation</vt:lpstr>
      <vt:lpstr>PowerPoint Presentation</vt:lpstr>
      <vt:lpstr>PowerPoint Presentation</vt:lpstr>
      <vt:lpstr>GNATS Exodus 8:16-19</vt:lpstr>
      <vt:lpstr>“SEVEN SIGNS” in Gospel of John</vt:lpstr>
      <vt:lpstr>PowerPoint Presentation</vt:lpstr>
      <vt:lpstr>PowerPoint Presentation</vt:lpstr>
      <vt:lpstr>PowerPoint Presentation</vt:lpstr>
      <vt:lpstr>PowerPoint Presentation</vt:lpstr>
      <vt:lpstr>PowerPoint Presentation</vt:lpstr>
      <vt:lpstr>GNATS Exodus 8:16-19</vt:lpstr>
      <vt:lpstr>III. Exodus 8:16-19 Magicians’ Response</vt:lpstr>
      <vt:lpstr>III. Exodus 8:16-19 Magicians’ Response</vt:lpstr>
      <vt:lpstr>PowerPoint Presentation</vt:lpstr>
      <vt:lpstr>Satanic/Demonic Miracles</vt:lpstr>
      <vt:lpstr>TEN PLAGUES REDEMPTION (7:14–12:30)</vt:lpstr>
      <vt:lpstr>PowerPoint Presentation</vt:lpstr>
      <vt:lpstr>PowerPoint Presentation</vt:lpstr>
      <vt:lpstr>PowerPoint Presentation</vt:lpstr>
      <vt:lpstr>PowerPoint Presentation</vt:lpstr>
      <vt:lpstr>PowerPoint Presentation</vt:lpstr>
      <vt:lpstr>Refutation of Man’s Philosophies  (Gen 1:1)</vt:lpstr>
      <vt:lpstr>III. Exodus 8:16-19 Magicians’ Response</vt:lpstr>
      <vt:lpstr>PowerPoint Presentation</vt:lpstr>
      <vt:lpstr>PowerPoint Presentation</vt:lpstr>
      <vt:lpstr>PowerPoint Presentation</vt:lpstr>
      <vt:lpstr>Christ's Resurrection Attested to by Eyewitnesses  (1 Corinthians 15:5-11)</vt:lpstr>
      <vt:lpstr>PowerPoint Presentation</vt:lpstr>
      <vt:lpstr>GNATS Exodus 8:16-19</vt:lpstr>
      <vt:lpstr>PowerPoint Presentation</vt:lpstr>
      <vt:lpstr>Charles Ryrie Ryrie Study Bible, page 96</vt:lpstr>
      <vt:lpstr>GOD HARDENING PHARAOH'S HEART</vt:lpstr>
      <vt:lpstr>PowerPoint Presentation</vt:lpstr>
      <vt:lpstr>Conclusion</vt:lpstr>
      <vt:lpstr>GNATS Exodus 8:16-19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027 Exodus 8v16-19</dc:title>
  <dc:subject>Exodus</dc:subject>
  <dc:creator>A. Woods</dc:creator>
  <dc:description>Modified by Jim McGowan</dc:description>
  <cp:lastModifiedBy>awoods@slbc.org</cp:lastModifiedBy>
  <cp:revision>1524</cp:revision>
  <cp:lastPrinted>2025-11-07T19:10:39Z</cp:lastPrinted>
  <dcterms:created xsi:type="dcterms:W3CDTF">2009-03-17T12:21:13Z</dcterms:created>
  <dcterms:modified xsi:type="dcterms:W3CDTF">2025-12-13T22:44:51Z</dcterms:modified>
</cp:coreProperties>
</file>