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8920" r:id="rId1"/>
    <p:sldMasterId id="2147488938" r:id="rId2"/>
    <p:sldMasterId id="2147488957" r:id="rId3"/>
  </p:sldMasterIdLst>
  <p:notesMasterIdLst>
    <p:notesMasterId r:id="rId54"/>
  </p:notesMasterIdLst>
  <p:handoutMasterIdLst>
    <p:handoutMasterId r:id="rId55"/>
  </p:handoutMasterIdLst>
  <p:sldIdLst>
    <p:sldId id="11071" r:id="rId4"/>
    <p:sldId id="28008" r:id="rId5"/>
    <p:sldId id="27970" r:id="rId6"/>
    <p:sldId id="28009" r:id="rId7"/>
    <p:sldId id="28032" r:id="rId8"/>
    <p:sldId id="28033" r:id="rId9"/>
    <p:sldId id="28010" r:id="rId10"/>
    <p:sldId id="5475" r:id="rId11"/>
    <p:sldId id="28011" r:id="rId12"/>
    <p:sldId id="28025" r:id="rId13"/>
    <p:sldId id="28070" r:id="rId14"/>
    <p:sldId id="744" r:id="rId15"/>
    <p:sldId id="748" r:id="rId16"/>
    <p:sldId id="28026" r:id="rId17"/>
    <p:sldId id="747" r:id="rId18"/>
    <p:sldId id="28027" r:id="rId19"/>
    <p:sldId id="2663" r:id="rId20"/>
    <p:sldId id="813" r:id="rId21"/>
    <p:sldId id="5566" r:id="rId22"/>
    <p:sldId id="6518" r:id="rId23"/>
    <p:sldId id="6519" r:id="rId24"/>
    <p:sldId id="28072" r:id="rId25"/>
    <p:sldId id="5806" r:id="rId26"/>
    <p:sldId id="1015" r:id="rId27"/>
    <p:sldId id="6516" r:id="rId28"/>
    <p:sldId id="5807" r:id="rId29"/>
    <p:sldId id="1020" r:id="rId30"/>
    <p:sldId id="5808" r:id="rId31"/>
    <p:sldId id="5809" r:id="rId32"/>
    <p:sldId id="1021" r:id="rId33"/>
    <p:sldId id="28073" r:id="rId34"/>
    <p:sldId id="5810" r:id="rId35"/>
    <p:sldId id="28068" r:id="rId36"/>
    <p:sldId id="5811" r:id="rId37"/>
    <p:sldId id="5812" r:id="rId38"/>
    <p:sldId id="5813" r:id="rId39"/>
    <p:sldId id="1018" r:id="rId40"/>
    <p:sldId id="5814" r:id="rId41"/>
    <p:sldId id="5815" r:id="rId42"/>
    <p:sldId id="1030" r:id="rId43"/>
    <p:sldId id="5816" r:id="rId44"/>
    <p:sldId id="1022" r:id="rId45"/>
    <p:sldId id="5817" r:id="rId46"/>
    <p:sldId id="28071" r:id="rId47"/>
    <p:sldId id="11127" r:id="rId48"/>
    <p:sldId id="28075" r:id="rId49"/>
    <p:sldId id="28074" r:id="rId50"/>
    <p:sldId id="5631" r:id="rId51"/>
    <p:sldId id="8868" r:id="rId52"/>
    <p:sldId id="6521" r:id="rId53"/>
  </p:sldIdLst>
  <p:sldSz cx="12192000" cy="6858000"/>
  <p:notesSz cx="7315200" cy="9601200"/>
  <p:custDataLst>
    <p:tags r:id="rId56"/>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FFFF99"/>
    <a:srgbClr val="66FF66"/>
    <a:srgbClr val="0000FF"/>
    <a:srgbClr val="000066"/>
    <a:srgbClr val="FF00FF"/>
    <a:srgbClr val="0000CC"/>
    <a:srgbClr val="006600"/>
    <a:srgbClr val="0099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795" autoAdjust="0"/>
    <p:restoredTop sz="95370" autoAdjust="0"/>
  </p:normalViewPr>
  <p:slideViewPr>
    <p:cSldViewPr>
      <p:cViewPr varScale="1">
        <p:scale>
          <a:sx n="78" d="100"/>
          <a:sy n="78" d="100"/>
        </p:scale>
        <p:origin x="422" y="28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113" d="100"/>
          <a:sy n="113" d="100"/>
        </p:scale>
        <p:origin x="4216" y="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handoutMaster" Target="handoutMasters/handoutMaster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viewProps" Target="viewProps.xml"/><Relationship Id="rId5" Type="http://schemas.openxmlformats.org/officeDocument/2006/relationships/slide" Target="slides/slide2.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tags" Target="tags/tag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presProps" Target="presProps.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8" name="Rectangle 4"/>
          <p:cNvSpPr>
            <a:spLocks noGrp="1" noChangeArrowheads="1"/>
          </p:cNvSpPr>
          <p:nvPr>
            <p:ph type="ftr" sz="quarter" idx="2"/>
          </p:nvPr>
        </p:nvSpPr>
        <p:spPr bwMode="auto">
          <a:xfrm>
            <a:off x="2"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Times New Roman" pitchFamily="18" charset="0"/>
                <a:cs typeface="Arial" charset="0"/>
              </a:defRPr>
            </a:lvl1pPr>
          </a:lstStyle>
          <a:p>
            <a:pPr>
              <a:defRPr/>
            </a:pPr>
            <a:r>
              <a:rPr lang="en-US" dirty="0">
                <a:latin typeface="Calibri" panose="020F0502020204030204" pitchFamily="34" charset="0"/>
                <a:cs typeface="Calibri" panose="020F0502020204030204" pitchFamily="34" charset="0"/>
              </a:rPr>
              <a:t>Sugar Land Bible Church</a:t>
            </a:r>
          </a:p>
        </p:txBody>
      </p:sp>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vl1pPr>
          </a:lstStyle>
          <a:p>
            <a:fld id="{416C2B2E-E9D7-4230-8EE4-F98D0B6BB14D}" type="slidenum">
              <a:rPr lang="en-US" altLang="en-US">
                <a:latin typeface="Calibri" panose="020F0502020204030204" pitchFamily="34" charset="0"/>
                <a:cs typeface="Calibri" panose="020F0502020204030204" pitchFamily="34" charset="0"/>
              </a:rPr>
              <a:pPr/>
              <a:t>‹#›</a:t>
            </a:fld>
            <a:endParaRPr lang="en-US" altLang="en-US" dirty="0">
              <a:latin typeface="Calibri" panose="020F0502020204030204" pitchFamily="34" charset="0"/>
              <a:cs typeface="Calibri" panose="020F0502020204030204" pitchFamily="34" charset="0"/>
            </a:endParaRPr>
          </a:p>
        </p:txBody>
      </p:sp>
      <p:sp>
        <p:nvSpPr>
          <p:cNvPr id="2" name="Header Placeholder 1">
            <a:extLst>
              <a:ext uri="{FF2B5EF4-FFF2-40B4-BE49-F238E27FC236}">
                <a16:creationId xmlns:a16="http://schemas.microsoft.com/office/drawing/2014/main" id="{7F34B6AD-5CCB-11DC-672E-056F79A7B97F}"/>
              </a:ext>
            </a:extLst>
          </p:cNvPr>
          <p:cNvSpPr>
            <a:spLocks noGrp="1"/>
          </p:cNvSpPr>
          <p:nvPr>
            <p:ph type="hdr" sz="quarter"/>
          </p:nvPr>
        </p:nvSpPr>
        <p:spPr>
          <a:xfrm>
            <a:off x="1714403" y="124353"/>
            <a:ext cx="4347077" cy="820028"/>
          </a:xfrm>
          <a:prstGeom prst="rect">
            <a:avLst/>
          </a:prstGeom>
        </p:spPr>
        <p:txBody>
          <a:bodyPr vert="horz" lIns="123617" tIns="61808" rIns="123617" bIns="61808" rtlCol="0"/>
          <a:lstStyle>
            <a:lvl1pPr algn="ctr">
              <a:defRPr sz="1800" dirty="0">
                <a:latin typeface="Calibri" panose="020F0502020204030204" pitchFamily="34" charset="0"/>
                <a:cs typeface="Calibri" panose="020F0502020204030204" pitchFamily="34" charset="0"/>
              </a:defRPr>
            </a:lvl1pPr>
          </a:lstStyle>
          <a:p>
            <a:pPr>
              <a:defRPr/>
            </a:pPr>
            <a:r>
              <a:rPr lang="en-US" sz="1500" dirty="0"/>
              <a:t>Dr. Andy Woods</a:t>
            </a:r>
          </a:p>
          <a:p>
            <a:pPr>
              <a:defRPr/>
            </a:pPr>
            <a:r>
              <a:rPr lang="en-US" sz="1500" dirty="0"/>
              <a:t>Neo-Calvinism vs. the Bible - 053</a:t>
            </a:r>
          </a:p>
          <a:p>
            <a:pPr>
              <a:defRPr/>
            </a:pPr>
            <a:r>
              <a:rPr lang="en-US" sz="1500" dirty="0"/>
              <a:t>12-14-2025</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2" y="0"/>
            <a:ext cx="3170764"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3" name="Date Placeholder 2"/>
          <p:cNvSpPr>
            <a:spLocks noGrp="1"/>
          </p:cNvSpPr>
          <p:nvPr>
            <p:ph type="dt" idx="1"/>
          </p:nvPr>
        </p:nvSpPr>
        <p:spPr bwMode="auto">
          <a:xfrm>
            <a:off x="4142750" y="0"/>
            <a:ext cx="3170763" cy="478748"/>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lvl1pPr algn="r" defTabSz="920835" eaLnBrk="1" hangingPunct="1">
              <a:defRPr sz="1300">
                <a:latin typeface="Calibri" panose="020F0502020204030204" pitchFamily="34" charset="0"/>
                <a:cs typeface="Calibri" panose="020F0502020204030204" pitchFamily="34" charset="0"/>
              </a:defRPr>
            </a:lvl1pPr>
          </a:lstStyle>
          <a:p>
            <a:pPr>
              <a:defRPr/>
            </a:pPr>
            <a:fld id="{5800389A-3474-4B41-9CB2-F1B2DAE08F62}" type="datetimeFigureOut">
              <a:rPr lang="en-US" smtClean="0"/>
              <a:pPr>
                <a:defRPr/>
              </a:pPr>
              <a:t>12/13/25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24" tIns="50511" rIns="101024" bIns="50511" rtlCol="0" anchor="ctr"/>
          <a:lstStyle/>
          <a:p>
            <a:pPr lvl="0"/>
            <a:endParaRPr lang="en-US" noProof="0" dirty="0"/>
          </a:p>
        </p:txBody>
      </p:sp>
      <p:sp>
        <p:nvSpPr>
          <p:cNvPr id="5" name="Notes Placeholder 4"/>
          <p:cNvSpPr>
            <a:spLocks noGrp="1"/>
          </p:cNvSpPr>
          <p:nvPr>
            <p:ph type="body" sz="quarter" idx="3"/>
          </p:nvPr>
        </p:nvSpPr>
        <p:spPr bwMode="auto">
          <a:xfrm>
            <a:off x="732365" y="4561227"/>
            <a:ext cx="5850473" cy="4318573"/>
          </a:xfrm>
          <a:prstGeom prst="rect">
            <a:avLst/>
          </a:prstGeom>
          <a:noFill/>
          <a:ln w="9525">
            <a:noFill/>
            <a:miter lim="800000"/>
            <a:headEnd/>
            <a:tailEnd/>
          </a:ln>
        </p:spPr>
        <p:txBody>
          <a:bodyPr vert="horz" wrap="square" lIns="97378" tIns="48690" rIns="97378" bIns="4869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2" y="9120813"/>
            <a:ext cx="3170764"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defTabSz="920835" eaLnBrk="1" hangingPunct="1">
              <a:defRPr sz="1300">
                <a:latin typeface="Calibri" panose="020F0502020204030204" pitchFamily="34" charset="0"/>
                <a:cs typeface="Calibri" panose="020F0502020204030204" pitchFamily="34" charset="0"/>
              </a:defRPr>
            </a:lvl1pPr>
          </a:lstStyle>
          <a:p>
            <a:pPr>
              <a:defRPr/>
            </a:pPr>
            <a:endParaRPr lang="en-US" dirty="0"/>
          </a:p>
        </p:txBody>
      </p:sp>
      <p:sp>
        <p:nvSpPr>
          <p:cNvPr id="7" name="Slide Number Placeholder 6"/>
          <p:cNvSpPr>
            <a:spLocks noGrp="1"/>
          </p:cNvSpPr>
          <p:nvPr>
            <p:ph type="sldNum" sz="quarter" idx="5"/>
          </p:nvPr>
        </p:nvSpPr>
        <p:spPr bwMode="auto">
          <a:xfrm>
            <a:off x="4142750" y="9120813"/>
            <a:ext cx="3170763" cy="478748"/>
          </a:xfrm>
          <a:prstGeom prst="rect">
            <a:avLst/>
          </a:prstGeom>
          <a:noFill/>
          <a:ln w="9525">
            <a:noFill/>
            <a:miter lim="800000"/>
            <a:headEnd/>
            <a:tailEnd/>
          </a:ln>
        </p:spPr>
        <p:txBody>
          <a:bodyPr vert="horz" wrap="square" lIns="97378" tIns="48690" rIns="97378" bIns="48690" numCol="1" anchor="b" anchorCtr="0" compatLnSpc="1">
            <a:prstTxWarp prst="textNoShape">
              <a:avLst/>
            </a:prstTxWarp>
          </a:bodyPr>
          <a:lstStyle>
            <a:lvl1pPr algn="r" defTabSz="919444">
              <a:defRPr sz="1300">
                <a:latin typeface="Calibri" panose="020F0502020204030204" pitchFamily="34" charset="0"/>
                <a:cs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38614169"/>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17065537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1486026445"/>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35225127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12/13/25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29259430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5233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02DA0A38-BD1E-08DE-53B8-505C2FFF984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5D91E4B9-C9B8-CBEF-104D-852F2DE89853}"/>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E0B24A6-F134-4631-8B4B-22322644E634}"/>
              </a:ext>
            </a:extLst>
          </p:cNvPr>
          <p:cNvSpPr>
            <a:spLocks noGrp="1" noChangeArrowheads="1"/>
          </p:cNvSpPr>
          <p:nvPr>
            <p:ph type="sldNum" sz="quarter" idx="12"/>
          </p:nvPr>
        </p:nvSpPr>
        <p:spPr/>
        <p:txBody>
          <a:bodyPr/>
          <a:lstStyle>
            <a:lvl1pPr>
              <a:defRPr/>
            </a:lvl1pPr>
          </a:lstStyle>
          <a:p>
            <a:pPr>
              <a:defRPr/>
            </a:pPr>
            <a:fld id="{64A57437-63FC-43C1-B162-5622CAB82AC5}" type="slidenum">
              <a:rPr lang="en-US" altLang="en-US"/>
              <a:pPr>
                <a:defRPr/>
              </a:pPr>
              <a:t>‹#›</a:t>
            </a:fld>
            <a:endParaRPr lang="en-US" altLang="en-US"/>
          </a:p>
        </p:txBody>
      </p:sp>
    </p:spTree>
    <p:extLst>
      <p:ext uri="{BB962C8B-B14F-4D97-AF65-F5344CB8AC3E}">
        <p14:creationId xmlns:p14="http://schemas.microsoft.com/office/powerpoint/2010/main" val="3444307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6714419"/>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4059108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54148742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2372950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29311090"/>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82640260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445606"/>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1835591"/>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4682788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73959898"/>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smtClean="0"/>
            </a:lvl1pPr>
          </a:lstStyle>
          <a:p>
            <a:pPr>
              <a:defRPr/>
            </a:pPr>
            <a:fld id="{B3C3A6CF-E9D9-4FB9-8425-0D4364AA3ACE}" type="slidenum">
              <a:rPr lang="en-US" altLang="en-US"/>
              <a:pPr>
                <a:defRPr/>
              </a:pPr>
              <a:t>‹#›</a:t>
            </a:fld>
            <a:endParaRPr lang="en-US" altLang="en-US"/>
          </a:p>
        </p:txBody>
      </p:sp>
    </p:spTree>
    <p:extLst>
      <p:ext uri="{BB962C8B-B14F-4D97-AF65-F5344CB8AC3E}">
        <p14:creationId xmlns:p14="http://schemas.microsoft.com/office/powerpoint/2010/main" val="326422671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53B3D57C-D3B2-4DA0-B014-3E13462AB546}" type="slidenum">
              <a:rPr lang="en-US" altLang="en-US"/>
              <a:pPr>
                <a:defRPr/>
              </a:pPr>
              <a:t>‹#›</a:t>
            </a:fld>
            <a:endParaRPr lang="en-US" altLang="en-US"/>
          </a:p>
        </p:txBody>
      </p:sp>
    </p:spTree>
    <p:extLst>
      <p:ext uri="{BB962C8B-B14F-4D97-AF65-F5344CB8AC3E}">
        <p14:creationId xmlns:p14="http://schemas.microsoft.com/office/powerpoint/2010/main" val="287678770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fld id="{A59691FE-0289-4C30-AC1E-B4493DEEE7A5}" type="datetime1">
              <a:rPr lang="en-US"/>
              <a:pPr>
                <a:defRPr/>
              </a:pPr>
              <a:t>12/13/25</a:t>
            </a:fld>
            <a:endParaRPr lang="en-US"/>
          </a:p>
        </p:txBody>
      </p:sp>
      <p:sp>
        <p:nvSpPr>
          <p:cNvPr id="4" name="Footer Placeholder 3"/>
          <p:cNvSpPr>
            <a:spLocks noGrp="1"/>
          </p:cNvSpPr>
          <p:nvPr>
            <p:ph type="ftr" sz="quarter" idx="11"/>
          </p:nvPr>
        </p:nvSpPr>
        <p:spPr/>
        <p:txBody>
          <a:bodyPr/>
          <a:lstStyle>
            <a:lvl1pPr>
              <a:defRPr/>
            </a:lvl1pPr>
          </a:lstStyle>
          <a:p>
            <a:pPr>
              <a:defRPr/>
            </a:pPr>
            <a:r>
              <a:rPr lang="en-US"/>
              <a:t>DANIEL</a:t>
            </a:r>
          </a:p>
        </p:txBody>
      </p:sp>
      <p:sp>
        <p:nvSpPr>
          <p:cNvPr id="5" name="Slide Number Placeholder 4"/>
          <p:cNvSpPr>
            <a:spLocks noGrp="1"/>
          </p:cNvSpPr>
          <p:nvPr>
            <p:ph type="sldNum" sz="quarter" idx="12"/>
          </p:nvPr>
        </p:nvSpPr>
        <p:spPr/>
        <p:txBody>
          <a:bodyPr/>
          <a:lstStyle>
            <a:lvl1pPr>
              <a:defRPr/>
            </a:lvl1pPr>
          </a:lstStyle>
          <a:p>
            <a:fld id="{0831CE7A-67AC-4113-9A38-5E67E965B48E}" type="slidenum">
              <a:rPr lang="en-US" altLang="en-US"/>
              <a:pPr/>
              <a:t>‹#›</a:t>
            </a:fld>
            <a:endParaRPr lang="en-US" altLang="en-US"/>
          </a:p>
        </p:txBody>
      </p:sp>
    </p:spTree>
    <p:extLst>
      <p:ext uri="{BB962C8B-B14F-4D97-AF65-F5344CB8AC3E}">
        <p14:creationId xmlns:p14="http://schemas.microsoft.com/office/powerpoint/2010/main" val="3295852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914400" y="1981200"/>
            <a:ext cx="5080000" cy="4114800"/>
          </a:xfrm>
        </p:spPr>
        <p:txBody>
          <a:bodyPr/>
          <a:lstStyle/>
          <a:p>
            <a:pPr lvl="0"/>
            <a:endParaRPr lang="en-US" noProof="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4D67403-144F-4AEC-BC88-67C5B66B5E64}"/>
              </a:ext>
            </a:extLst>
          </p:cNvPr>
          <p:cNvSpPr>
            <a:spLocks noGrp="1" noChangeArrowheads="1"/>
          </p:cNvSpPr>
          <p:nvPr>
            <p:ph type="dt" sz="half" idx="10"/>
          </p:nvPr>
        </p:nvSpPr>
        <p:spPr>
          <a:ln/>
        </p:spPr>
        <p:txBody>
          <a:bodyPr/>
          <a:lstStyle>
            <a:lvl1pPr>
              <a:defRPr/>
            </a:lvl1pPr>
          </a:lstStyle>
          <a:p>
            <a:pPr>
              <a:defRPr/>
            </a:pPr>
            <a:fld id="{B34F64C5-3DB7-4AC4-A6E4-BEC91B3E2FBA}" type="datetime1">
              <a:rPr lang="en-US"/>
              <a:pPr>
                <a:defRPr/>
              </a:pPr>
              <a:t>12/13/25</a:t>
            </a:fld>
            <a:endParaRPr lang="en-US"/>
          </a:p>
        </p:txBody>
      </p:sp>
      <p:sp>
        <p:nvSpPr>
          <p:cNvPr id="6" name="Rectangle 5">
            <a:extLst>
              <a:ext uri="{FF2B5EF4-FFF2-40B4-BE49-F238E27FC236}">
                <a16:creationId xmlns:a16="http://schemas.microsoft.com/office/drawing/2014/main" id="{23CB1886-C67F-4246-8472-984A0C9423EB}"/>
              </a:ext>
            </a:extLst>
          </p:cNvPr>
          <p:cNvSpPr>
            <a:spLocks noGrp="1" noChangeArrowheads="1"/>
          </p:cNvSpPr>
          <p:nvPr>
            <p:ph type="ftr" sz="quarter" idx="11"/>
          </p:nvPr>
        </p:nvSpPr>
        <p:spPr>
          <a:ln/>
        </p:spPr>
        <p:txBody>
          <a:bodyPr/>
          <a:lstStyle>
            <a:lvl1pPr>
              <a:defRPr/>
            </a:lvl1pPr>
          </a:lstStyle>
          <a:p>
            <a:pPr>
              <a:defRPr/>
            </a:pPr>
            <a:r>
              <a:rPr lang="en-US"/>
              <a:t>DANIEL 9</a:t>
            </a:r>
          </a:p>
        </p:txBody>
      </p:sp>
      <p:sp>
        <p:nvSpPr>
          <p:cNvPr id="7" name="Rectangle 6">
            <a:extLst>
              <a:ext uri="{FF2B5EF4-FFF2-40B4-BE49-F238E27FC236}">
                <a16:creationId xmlns:a16="http://schemas.microsoft.com/office/drawing/2014/main" id="{AB9FFE0C-7104-4250-9847-A3BCCD531A22}"/>
              </a:ext>
            </a:extLst>
          </p:cNvPr>
          <p:cNvSpPr>
            <a:spLocks noGrp="1" noChangeArrowheads="1"/>
          </p:cNvSpPr>
          <p:nvPr>
            <p:ph type="sldNum" sz="quarter" idx="12"/>
          </p:nvPr>
        </p:nvSpPr>
        <p:spPr>
          <a:ln/>
        </p:spPr>
        <p:txBody>
          <a:bodyPr/>
          <a:lstStyle>
            <a:lvl1pPr>
              <a:defRPr/>
            </a:lvl1pPr>
          </a:lstStyle>
          <a:p>
            <a:fld id="{F0448DBA-96FE-4E7C-9802-95FE3A1458D8}" type="slidenum">
              <a:rPr lang="en-US" altLang="en-US"/>
              <a:pPr/>
              <a:t>‹#›</a:t>
            </a:fld>
            <a:endParaRPr lang="en-US" altLang="en-US"/>
          </a:p>
        </p:txBody>
      </p:sp>
    </p:spTree>
    <p:extLst>
      <p:ext uri="{BB962C8B-B14F-4D97-AF65-F5344CB8AC3E}">
        <p14:creationId xmlns:p14="http://schemas.microsoft.com/office/powerpoint/2010/main" val="227469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15599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843184" y="1946275"/>
            <a:ext cx="5080000" cy="4114800"/>
          </a:xfrm>
        </p:spPr>
        <p:txBody>
          <a:bodyPr/>
          <a:lstStyle/>
          <a:p>
            <a:pPr lvl="0"/>
            <a:endParaRPr lang="en-US" noProof="0"/>
          </a:p>
        </p:txBody>
      </p:sp>
      <p:sp>
        <p:nvSpPr>
          <p:cNvPr id="5" name="Rectangle 35">
            <a:extLst>
              <a:ext uri="{FF2B5EF4-FFF2-40B4-BE49-F238E27FC236}">
                <a16:creationId xmlns:a16="http://schemas.microsoft.com/office/drawing/2014/main" id="{6014CF87-A633-4A88-B406-42BF4EF1A4F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ABABA954-B5DF-482C-9B34-D60C40DB9F1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262B03F8-8AEA-4077-82E6-D1343C29AFE4}"/>
              </a:ext>
            </a:extLst>
          </p:cNvPr>
          <p:cNvSpPr>
            <a:spLocks noGrp="1" noChangeArrowheads="1"/>
          </p:cNvSpPr>
          <p:nvPr>
            <p:ph type="sldNum" sz="quarter" idx="12"/>
          </p:nvPr>
        </p:nvSpPr>
        <p:spPr/>
        <p:txBody>
          <a:bodyPr/>
          <a:lstStyle>
            <a:lvl1pPr>
              <a:defRPr/>
            </a:lvl1pPr>
          </a:lstStyle>
          <a:p>
            <a:fld id="{1D50FB9A-EFFF-407F-A45E-2E37533CD2D7}" type="slidenum">
              <a:rPr lang="en-US" altLang="en-US"/>
              <a:pPr/>
              <a:t>‹#›</a:t>
            </a:fld>
            <a:endParaRPr lang="en-US" altLang="en-US"/>
          </a:p>
        </p:txBody>
      </p:sp>
    </p:spTree>
    <p:extLst>
      <p:ext uri="{BB962C8B-B14F-4D97-AF65-F5344CB8AC3E}">
        <p14:creationId xmlns:p14="http://schemas.microsoft.com/office/powerpoint/2010/main" val="29073396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647254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pPr>
              <a:defRPr/>
            </a:pPr>
            <a:fld id="{1EF6323C-6C0B-4FD5-8ED5-416972F06FEC}" type="slidenum">
              <a:rPr lang="en-US"/>
              <a:pPr>
                <a:defRPr/>
              </a:pPr>
              <a:t>‹#›</a:t>
            </a:fld>
            <a:endParaRPr lang="en-US"/>
          </a:p>
        </p:txBody>
      </p:sp>
    </p:spTree>
    <p:extLst>
      <p:ext uri="{BB962C8B-B14F-4D97-AF65-F5344CB8AC3E}">
        <p14:creationId xmlns:p14="http://schemas.microsoft.com/office/powerpoint/2010/main" val="2002076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8575184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14743385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1610355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37831748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44254145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37940400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11007981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6263429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41483376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518723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875337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88566746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8235389"/>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46776959"/>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84905201"/>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1466289"/>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78274656"/>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70345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theme" Target="../theme/theme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0614065"/>
      </p:ext>
    </p:extLst>
  </p:cSld>
  <p:clrMap bg1="dk2" tx1="lt1" bg2="dk1" tx2="lt2" accent1="accent1" accent2="accent2" accent3="accent3" accent4="accent4" accent5="accent5" accent6="accent6" hlink="hlink" folHlink="folHlink"/>
  <p:sldLayoutIdLst>
    <p:sldLayoutId id="2147488921" r:id="rId1"/>
    <p:sldLayoutId id="2147488922" r:id="rId2"/>
    <p:sldLayoutId id="2147488923" r:id="rId3"/>
    <p:sldLayoutId id="2147488924" r:id="rId4"/>
    <p:sldLayoutId id="2147488925" r:id="rId5"/>
    <p:sldLayoutId id="2147488926" r:id="rId6"/>
    <p:sldLayoutId id="2147488927" r:id="rId7"/>
    <p:sldLayoutId id="2147488928" r:id="rId8"/>
    <p:sldLayoutId id="2147488929" r:id="rId9"/>
    <p:sldLayoutId id="2147488930" r:id="rId10"/>
    <p:sldLayoutId id="2147488931" r:id="rId11"/>
    <p:sldLayoutId id="2147488935" r:id="rId12"/>
    <p:sldLayoutId id="2147488971" r:id="rId13"/>
    <p:sldLayoutId id="2147488974" r:id="rId14"/>
    <p:sldLayoutId id="2147488975"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sz="2400" dirty="0">
                <a:latin typeface="Calibri" panose="020F0502020204030204" pitchFamily="34" charset="0"/>
                <a:cs typeface="Calibri" panose="020F0502020204030204" pitchFamily="34" charset="0"/>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defRPr/>
                </a:pPr>
                <a:endParaRPr lang="en-US" altLang="en-US" sz="2400" dirty="0">
                  <a:latin typeface="Calibri" panose="020F0502020204030204" pitchFamily="34" charset="0"/>
                  <a:cs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cs typeface="Calibri" panose="020F0502020204030204" pitchFamily="34" charset="0"/>
              </a:defRPr>
            </a:lvl1pPr>
          </a:lstStyle>
          <a:p>
            <a:pPr>
              <a:defRPr/>
            </a:pPr>
            <a:fld id="{29634EE1-7EB7-4B53-9DE7-78AC25DB4F0A}" type="slidenum">
              <a:rPr lang="en-US" altLang="en-US" smtClean="0"/>
              <a:pPr>
                <a:defRPr/>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03324888"/>
      </p:ext>
    </p:extLst>
  </p:cSld>
  <p:clrMap bg1="dk2" tx1="lt1" bg2="dk1" tx2="lt2" accent1="accent1" accent2="accent2" accent3="accent3" accent4="accent4" accent5="accent5" accent6="accent6" hlink="hlink" folHlink="folHlink"/>
  <p:sldLayoutIdLst>
    <p:sldLayoutId id="2147488939" r:id="rId1"/>
    <p:sldLayoutId id="2147488940" r:id="rId2"/>
    <p:sldLayoutId id="2147488941" r:id="rId3"/>
    <p:sldLayoutId id="2147488942" r:id="rId4"/>
    <p:sldLayoutId id="2147488943" r:id="rId5"/>
    <p:sldLayoutId id="2147488944" r:id="rId6"/>
    <p:sldLayoutId id="2147488945" r:id="rId7"/>
    <p:sldLayoutId id="2147488946" r:id="rId8"/>
    <p:sldLayoutId id="2147488947" r:id="rId9"/>
    <p:sldLayoutId id="2147488948" r:id="rId10"/>
    <p:sldLayoutId id="2147488949" r:id="rId11"/>
    <p:sldLayoutId id="2147488950" r:id="rId12"/>
    <p:sldLayoutId id="2147488951" r:id="rId13"/>
    <p:sldLayoutId id="2147488952" r:id="rId14"/>
    <p:sldLayoutId id="214748895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Calibri" panose="020F0502020204030204" pitchFamily="34" charset="0"/>
              </a:defRPr>
            </a:lvl1pPr>
          </a:lstStyle>
          <a:p>
            <a:pPr>
              <a:defRPr/>
            </a:pPr>
            <a:endParaRPr lang="en-US" altLang="en-US" dirty="0"/>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cs typeface="Calibri" panose="020F0502020204030204" pitchFamily="34" charset="0"/>
              </a:defRPr>
            </a:lvl1pPr>
          </a:lstStyle>
          <a:p>
            <a:pPr>
              <a:defRPr/>
            </a:pPr>
            <a:fld id="{91122158-50D8-4B77-ADCA-79B530C41F2E}" type="slidenum">
              <a:rPr lang="en-US" altLang="en-US" smtClean="0"/>
              <a:pPr>
                <a:defRPr/>
              </a:pPr>
              <a:t>‹#›</a:t>
            </a:fld>
            <a:endParaRPr lang="en-US" altLang="en-US" dirty="0"/>
          </a:p>
        </p:txBody>
      </p:sp>
    </p:spTree>
    <p:extLst>
      <p:ext uri="{BB962C8B-B14F-4D97-AF65-F5344CB8AC3E}">
        <p14:creationId xmlns:p14="http://schemas.microsoft.com/office/powerpoint/2010/main" val="3205207775"/>
      </p:ext>
    </p:extLst>
  </p:cSld>
  <p:clrMap bg1="dk1" tx1="lt1" bg2="dk2" tx2="lt2" accent1="accent1" accent2="accent2" accent3="accent3" accent4="accent4" accent5="accent5" accent6="accent6" hlink="hlink" folHlink="folHlink"/>
  <p:sldLayoutIdLst>
    <p:sldLayoutId id="2147488958" r:id="rId1"/>
    <p:sldLayoutId id="2147488959" r:id="rId2"/>
    <p:sldLayoutId id="2147488960" r:id="rId3"/>
    <p:sldLayoutId id="2147488961" r:id="rId4"/>
    <p:sldLayoutId id="2147488962" r:id="rId5"/>
    <p:sldLayoutId id="2147488963" r:id="rId6"/>
    <p:sldLayoutId id="2147488964" r:id="rId7"/>
    <p:sldLayoutId id="2147488965" r:id="rId8"/>
    <p:sldLayoutId id="2147488966" r:id="rId9"/>
    <p:sldLayoutId id="2147488967" r:id="rId10"/>
    <p:sldLayoutId id="2147488968" r:id="rId11"/>
    <p:sldLayoutId id="2147488969"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6.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9E1827-DFA8-9709-561D-16D549B64B8D}"/>
              </a:ext>
            </a:extLst>
          </p:cNvPr>
          <p:cNvPicPr>
            <a:picLocks noChangeAspect="1"/>
          </p:cNvPicPr>
          <p:nvPr/>
        </p:nvPicPr>
        <p:blipFill>
          <a:blip r:embed="rId2"/>
          <a:stretch>
            <a:fillRect/>
          </a:stretch>
        </p:blipFill>
        <p:spPr>
          <a:xfrm>
            <a:off x="2032000" y="609600"/>
            <a:ext cx="8128000" cy="4572000"/>
          </a:xfrm>
          <a:prstGeom prst="rect">
            <a:avLst/>
          </a:prstGeom>
        </p:spPr>
      </p:pic>
      <p:pic>
        <p:nvPicPr>
          <p:cNvPr id="2" name="Picture 1">
            <a:extLst>
              <a:ext uri="{FF2B5EF4-FFF2-40B4-BE49-F238E27FC236}">
                <a16:creationId xmlns:a16="http://schemas.microsoft.com/office/drawing/2014/main" id="{689888DC-C9D1-C00E-F779-A7614B75419E}"/>
              </a:ext>
            </a:extLst>
          </p:cNvPr>
          <p:cNvPicPr>
            <a:picLocks noChangeAspect="1"/>
          </p:cNvPicPr>
          <p:nvPr/>
        </p:nvPicPr>
        <p:blipFill>
          <a:blip r:embed="rId3"/>
          <a:stretch>
            <a:fillRect/>
          </a:stretch>
        </p:blipFill>
        <p:spPr>
          <a:xfrm>
            <a:off x="3419624" y="5486281"/>
            <a:ext cx="5352752" cy="1371719"/>
          </a:xfrm>
          <a:prstGeom prst="rect">
            <a:avLst/>
          </a:prstGeom>
        </p:spPr>
      </p:pic>
    </p:spTree>
    <p:extLst>
      <p:ext uri="{BB962C8B-B14F-4D97-AF65-F5344CB8AC3E}">
        <p14:creationId xmlns:p14="http://schemas.microsoft.com/office/powerpoint/2010/main" val="4274650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79440-54F7-4186-3820-97BFF17B3AE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4BFEB90B-8F48-5BD0-E46E-E165EF8FCB1E}"/>
              </a:ext>
            </a:extLst>
          </p:cNvPr>
          <p:cNvSpPr>
            <a:spLocks noGrp="1"/>
          </p:cNvSpPr>
          <p:nvPr>
            <p:ph type="title"/>
          </p:nvPr>
        </p:nvSpPr>
        <p:spPr>
          <a:xfrm>
            <a:off x="176784" y="228600"/>
            <a:ext cx="11658600" cy="914400"/>
          </a:xfrm>
        </p:spPr>
        <p:txBody>
          <a:bodyPr/>
          <a:lstStyle/>
          <a:p>
            <a:pPr marL="742950" indent="-742950" algn="ctr">
              <a:buClr>
                <a:srgbClr val="66FF66"/>
              </a:buClr>
              <a:buFont typeface="+mj-lt"/>
              <a:buAutoNum type="arabicPeriod" startAt="3"/>
            </a:pPr>
            <a:r>
              <a:rPr lang="en-US" sz="3600" dirty="0"/>
              <a:t>Problems with the Calvinistic Perseverance Definition</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04E3F77A-D8F2-47C4-04DA-74BDB4752851}"/>
              </a:ext>
            </a:extLst>
          </p:cNvPr>
          <p:cNvSpPr>
            <a:spLocks noGrp="1"/>
          </p:cNvSpPr>
          <p:nvPr>
            <p:ph idx="1"/>
          </p:nvPr>
        </p:nvSpPr>
        <p:spPr>
          <a:xfrm>
            <a:off x="609599" y="1249680"/>
            <a:ext cx="9601201" cy="4846320"/>
          </a:xfrm>
        </p:spPr>
        <p:txBody>
          <a:bodyPr/>
          <a:lstStyle/>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Final salvation is unbiblical</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Scriptural examples of non-persevering saints</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Support only found in out of context verses </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Subtle form of works salvation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Preferability of immediate death following conversion?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practical sanctification</a:t>
            </a:r>
          </a:p>
          <a:p>
            <a:pPr marL="460375" indent="-460375" algn="just">
              <a:spcBef>
                <a:spcPts val="0"/>
              </a:spcBef>
              <a:spcAft>
                <a:spcPts val="1800"/>
              </a:spcAft>
              <a:buClr>
                <a:srgbClr val="FFC000"/>
              </a:buClr>
              <a:buSzPct val="100000"/>
              <a:buFont typeface="+mj-lt"/>
              <a:buAutoNum type="alphaLcParenR"/>
              <a:defRPr/>
            </a:pPr>
            <a:r>
              <a:rPr lang="en-US" sz="2800" dirty="0">
                <a:cs typeface="Calibri" pitchFamily="34" charset="0"/>
              </a:rPr>
              <a:t>Lessens the importance of the Bema Seat warnings</a:t>
            </a:r>
          </a:p>
          <a:p>
            <a:pPr marL="460375" indent="-460375" algn="just">
              <a:spcBef>
                <a:spcPts val="0"/>
              </a:spcBef>
              <a:spcAft>
                <a:spcPts val="1800"/>
              </a:spcAft>
              <a:buClr>
                <a:srgbClr val="FFC000"/>
              </a:buClr>
              <a:buSzPct val="100000"/>
              <a:buFont typeface="+mj-lt"/>
              <a:buAutoNum type="alphaLcParenR"/>
              <a:defRPr/>
            </a:pPr>
            <a:r>
              <a:rPr lang="en-US" sz="2800" b="1" u="sng" dirty="0">
                <a:solidFill>
                  <a:srgbClr val="FFFFCC"/>
                </a:solidFill>
                <a:cs typeface="Calibri" pitchFamily="34" charset="0"/>
              </a:rPr>
              <a:t>Destroys the assurance of salvation</a:t>
            </a:r>
          </a:p>
        </p:txBody>
      </p:sp>
      <p:pic>
        <p:nvPicPr>
          <p:cNvPr id="2" name="Picture 2">
            <a:extLst>
              <a:ext uri="{FF2B5EF4-FFF2-40B4-BE49-F238E27FC236}">
                <a16:creationId xmlns:a16="http://schemas.microsoft.com/office/drawing/2014/main" id="{BDDCDD5A-AEC4-3EDD-5367-46DFA6E8382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934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F3958-2CEA-4CA0-9267-915C1D384DE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673980-D48D-3F87-46E5-0939D0BE93FB}"/>
              </a:ext>
            </a:extLst>
          </p:cNvPr>
          <p:cNvSpPr>
            <a:spLocks noGrp="1"/>
          </p:cNvSpPr>
          <p:nvPr>
            <p:ph idx="1"/>
          </p:nvPr>
        </p:nvSpPr>
        <p:spPr>
          <a:xfrm>
            <a:off x="609600" y="1600200"/>
            <a:ext cx="8839200" cy="3429000"/>
          </a:xfrm>
        </p:spPr>
        <p:txBody>
          <a:bodyPr/>
          <a:lstStyle/>
          <a:p>
            <a:pPr marL="569913" indent="-569913" algn="just">
              <a:spcBef>
                <a:spcPts val="0"/>
              </a:spcBef>
              <a:spcAft>
                <a:spcPts val="3000"/>
              </a:spcAft>
              <a:buSzPct val="100000"/>
              <a:buFont typeface="+mj-lt"/>
              <a:buAutoNum type="arabicParenR"/>
              <a:defRPr/>
            </a:pPr>
            <a:r>
              <a:rPr lang="en-US" b="1" u="sng" dirty="0">
                <a:solidFill>
                  <a:srgbClr val="FFFFCC"/>
                </a:solidFill>
                <a:cs typeface="Calibri" pitchFamily="34" charset="0"/>
              </a:rPr>
              <a:t>The Biblical View of the Assurance of Salvation</a:t>
            </a:r>
          </a:p>
          <a:p>
            <a:pPr marL="569913" indent="-569913"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569913" indent="-569913"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sp>
        <p:nvSpPr>
          <p:cNvPr id="4" name="Title 1">
            <a:extLst>
              <a:ext uri="{FF2B5EF4-FFF2-40B4-BE49-F238E27FC236}">
                <a16:creationId xmlns:a16="http://schemas.microsoft.com/office/drawing/2014/main" id="{B2FAFD0C-BA5D-BD49-0D8C-1A700FCDE5EB}"/>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pic>
        <p:nvPicPr>
          <p:cNvPr id="2" name="Picture 2">
            <a:extLst>
              <a:ext uri="{FF2B5EF4-FFF2-40B4-BE49-F238E27FC236}">
                <a16:creationId xmlns:a16="http://schemas.microsoft.com/office/drawing/2014/main" id="{8E76E7B2-C521-CF65-9582-D7E8897D0E9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353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23740"/>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John 5:13 </a:t>
            </a:r>
          </a:p>
          <a:p>
            <a:pPr algn="just"/>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These things I have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written</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who believe in the name of the Son of God, so that you may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know</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you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have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eternal life.”</a:t>
            </a:r>
            <a:endPar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BFDBA7-74E9-8CBA-4BAF-2B7B1DCAC3B5}"/>
              </a:ext>
            </a:extLst>
          </p:cNvPr>
          <p:cNvPicPr>
            <a:picLocks noChangeAspect="1"/>
          </p:cNvPicPr>
          <p:nvPr/>
        </p:nvPicPr>
        <p:blipFill>
          <a:blip r:embed="rId2"/>
          <a:stretch>
            <a:fillRect/>
          </a:stretch>
        </p:blipFill>
        <p:spPr>
          <a:xfrm>
            <a:off x="692869" y="1580561"/>
            <a:ext cx="2331720" cy="3657600"/>
          </a:xfrm>
          <a:prstGeom prst="rect">
            <a:avLst/>
          </a:prstGeom>
          <a:solidFill>
            <a:srgbClr val="FFFFFF">
              <a:shade val="85000"/>
            </a:srgbClr>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7346" name="Title 1"/>
          <p:cNvSpPr>
            <a:spLocks noGrp="1"/>
          </p:cNvSpPr>
          <p:nvPr>
            <p:ph type="title"/>
          </p:nvPr>
        </p:nvSpPr>
        <p:spPr>
          <a:xfrm>
            <a:off x="3621464" y="5957741"/>
            <a:ext cx="4949072" cy="739923"/>
          </a:xfrm>
        </p:spPr>
        <p:txBody>
          <a:bodyPr/>
          <a:lstStyle/>
          <a:p>
            <a:pPr algn="ctr" eaLnBrk="1" hangingPunct="1">
              <a:defRPr/>
            </a:pPr>
            <a:r>
              <a:rPr lang="en-US" altLang="en-US" sz="1600" dirty="0">
                <a:solidFill>
                  <a:schemeClr val="tx1"/>
                </a:solidFill>
                <a:effectLst>
                  <a:outerShdw blurRad="38100" dist="38100" dir="2700000" algn="tl">
                    <a:srgbClr val="000000">
                      <a:alpha val="43137"/>
                    </a:srgbClr>
                  </a:outerShdw>
                </a:effectLst>
              </a:rPr>
              <a:t>Lewis Sperry Chafer, </a:t>
            </a:r>
            <a:r>
              <a:rPr lang="en-US" altLang="en-US" sz="1600" i="1" dirty="0">
                <a:solidFill>
                  <a:schemeClr val="tx1"/>
                </a:solidFill>
                <a:effectLst>
                  <a:outerShdw blurRad="38100" dist="38100" dir="2700000" algn="tl">
                    <a:srgbClr val="000000">
                      <a:alpha val="43137"/>
                    </a:srgbClr>
                  </a:outerShdw>
                </a:effectLst>
              </a:rPr>
              <a:t>Salvation: A Clear Doctrinal Analysis</a:t>
            </a:r>
            <a:r>
              <a:rPr lang="en-US" altLang="en-US" sz="1600" dirty="0">
                <a:solidFill>
                  <a:schemeClr val="tx1"/>
                </a:solidFill>
                <a:effectLst>
                  <a:outerShdw blurRad="38100" dist="38100" dir="2700000" algn="tl">
                    <a:srgbClr val="000000">
                      <a:alpha val="43137"/>
                    </a:srgbClr>
                  </a:outerShdw>
                </a:effectLst>
              </a:rPr>
              <a:t> </a:t>
            </a:r>
            <a:br>
              <a:rPr lang="en-US" altLang="en-US" sz="1600" dirty="0">
                <a:solidFill>
                  <a:schemeClr val="tx1"/>
                </a:solidFill>
                <a:effectLst>
                  <a:outerShdw blurRad="38100" dist="38100" dir="2700000" algn="tl">
                    <a:srgbClr val="000000">
                      <a:alpha val="43137"/>
                    </a:srgbClr>
                  </a:outerShdw>
                </a:effectLst>
              </a:rPr>
            </a:br>
            <a:r>
              <a:rPr lang="en-US" altLang="en-US" sz="1600" dirty="0">
                <a:solidFill>
                  <a:schemeClr val="tx1"/>
                </a:solidFill>
                <a:effectLst>
                  <a:outerShdw blurRad="38100" dist="38100" dir="2700000" algn="tl">
                    <a:srgbClr val="000000">
                      <a:alpha val="43137"/>
                    </a:srgbClr>
                  </a:outerShdw>
                </a:effectLst>
              </a:rPr>
              <a:t>(Grand Rapids: Zondervan, 1977), 60. Italics added</a:t>
            </a:r>
          </a:p>
        </p:txBody>
      </p:sp>
      <p:sp>
        <p:nvSpPr>
          <p:cNvPr id="2" name="Content Placeholder 1"/>
          <p:cNvSpPr>
            <a:spLocks noGrp="1"/>
          </p:cNvSpPr>
          <p:nvPr>
            <p:ph idx="1"/>
          </p:nvPr>
        </p:nvSpPr>
        <p:spPr>
          <a:xfrm>
            <a:off x="3352800" y="1435232"/>
            <a:ext cx="8229599" cy="4279768"/>
          </a:xfrm>
        </p:spPr>
        <p:txBody>
          <a:bodyPr/>
          <a:lstStyle/>
          <a:p>
            <a:pPr marL="0" indent="0" algn="just" eaLnBrk="1" hangingPunct="1">
              <a:buNone/>
              <a:defRPr/>
            </a:pPr>
            <a:r>
              <a:rPr lang="en-US" altLang="en-US" dirty="0">
                <a:solidFill>
                  <a:prstClr val="white"/>
                </a:solidFill>
                <a:effectLst>
                  <a:outerShdw blurRad="38100" dist="38100" dir="2700000" algn="tl">
                    <a:srgbClr val="000000">
                      <a:alpha val="43137"/>
                    </a:srgbClr>
                  </a:outerShdw>
                </a:effectLst>
              </a:rPr>
              <a:t>“There is a normal Christian experience. There are new and blessed emotions and desires. Old things do pass away; and behold all things do become new; but </a:t>
            </a:r>
            <a:r>
              <a:rPr lang="en-US" altLang="en-US" b="1" i="1" u="sng" dirty="0">
                <a:solidFill>
                  <a:srgbClr val="FFFFCC"/>
                </a:solidFill>
                <a:effectLst>
                  <a:outerShdw blurRad="38100" dist="38100" dir="2700000" algn="tl">
                    <a:srgbClr val="000000">
                      <a:alpha val="43137"/>
                    </a:srgbClr>
                  </a:outerShdw>
                </a:effectLst>
              </a:rPr>
              <a:t>all such experiences are but  secondary evidences</a:t>
            </a:r>
            <a:r>
              <a:rPr lang="en-US" altLang="en-US" dirty="0">
                <a:solidFill>
                  <a:prstClr val="white"/>
                </a:solidFill>
                <a:effectLst>
                  <a:outerShdw blurRad="38100" dist="38100" dir="2700000" algn="tl">
                    <a:srgbClr val="000000">
                      <a:alpha val="43137"/>
                    </a:srgbClr>
                  </a:outerShdw>
                </a:effectLst>
              </a:rPr>
              <a:t>, as to the fact of salvation, in that they grow out of that positive repose of faith which is the primary evidence.”</a:t>
            </a:r>
          </a:p>
        </p:txBody>
      </p:sp>
      <p:sp>
        <p:nvSpPr>
          <p:cNvPr id="5" name="Rectangle 4"/>
          <p:cNvSpPr/>
          <p:nvPr/>
        </p:nvSpPr>
        <p:spPr>
          <a:xfrm>
            <a:off x="4160086" y="252993"/>
            <a:ext cx="3871829" cy="646331"/>
          </a:xfrm>
          <a:prstGeom prst="rect">
            <a:avLst/>
          </a:prstGeom>
        </p:spPr>
        <p:txBody>
          <a:bodyPr wrap="none">
            <a:spAutoFit/>
          </a:bodyP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Lewis Sperry Chafer</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CF3958-2CEA-4CA0-9267-915C1D384DE0}"/>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0673980-D48D-3F87-46E5-0939D0BE93FB}"/>
              </a:ext>
            </a:extLst>
          </p:cNvPr>
          <p:cNvSpPr>
            <a:spLocks noGrp="1"/>
          </p:cNvSpPr>
          <p:nvPr>
            <p:ph idx="1"/>
          </p:nvPr>
        </p:nvSpPr>
        <p:spPr>
          <a:xfrm>
            <a:off x="609600" y="1600200"/>
            <a:ext cx="8839200" cy="3429000"/>
          </a:xfrm>
        </p:spPr>
        <p:txBody>
          <a:bodyPr/>
          <a:lstStyle/>
          <a:p>
            <a:pPr marL="569913" indent="-569913"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569913" indent="-569913" algn="just">
              <a:spcBef>
                <a:spcPts val="0"/>
              </a:spcBef>
              <a:spcAft>
                <a:spcPts val="3000"/>
              </a:spcAft>
              <a:buSzPct val="100000"/>
              <a:buFont typeface="+mj-lt"/>
              <a:buAutoNum type="arabicParenR"/>
              <a:defRPr/>
            </a:pPr>
            <a:r>
              <a:rPr lang="en-US" b="1" u="sng" dirty="0">
                <a:solidFill>
                  <a:srgbClr val="FFFFCC"/>
                </a:solidFill>
                <a:cs typeface="Calibri" pitchFamily="34" charset="0"/>
              </a:rPr>
              <a:t>Examples of How the “Perseverance of the Saints” Destroys the Assurance of Salvation </a:t>
            </a:r>
          </a:p>
          <a:p>
            <a:pPr marL="569913" indent="-569913" algn="just">
              <a:spcBef>
                <a:spcPts val="0"/>
              </a:spcBef>
              <a:spcAft>
                <a:spcPts val="3000"/>
              </a:spcAft>
              <a:buSzPct val="100000"/>
              <a:buFont typeface="+mj-lt"/>
              <a:buAutoNum type="arabicParenR"/>
              <a:defRPr/>
            </a:pPr>
            <a:r>
              <a:rPr lang="en-US" dirty="0">
                <a:cs typeface="Calibri" pitchFamily="34" charset="0"/>
              </a:rPr>
              <a:t>Calvinism’s “Two Kinds of Faith” Doctrine damages the Assurance of Salvation</a:t>
            </a:r>
            <a:endParaRPr lang="en-US" sz="3600" dirty="0">
              <a:cs typeface="Calibri" pitchFamily="34" charset="0"/>
            </a:endParaRPr>
          </a:p>
        </p:txBody>
      </p:sp>
      <p:sp>
        <p:nvSpPr>
          <p:cNvPr id="4" name="Title 1">
            <a:extLst>
              <a:ext uri="{FF2B5EF4-FFF2-40B4-BE49-F238E27FC236}">
                <a16:creationId xmlns:a16="http://schemas.microsoft.com/office/drawing/2014/main" id="{B2FAFD0C-BA5D-BD49-0D8C-1A700FCDE5EB}"/>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a:t>Destroys the Assurance of Salvation</a:t>
            </a:r>
            <a:endParaRPr lang="en-US" sz="3600" kern="0" dirty="0"/>
          </a:p>
        </p:txBody>
      </p:sp>
      <p:pic>
        <p:nvPicPr>
          <p:cNvPr id="2" name="Picture 2">
            <a:extLst>
              <a:ext uri="{FF2B5EF4-FFF2-40B4-BE49-F238E27FC236}">
                <a16:creationId xmlns:a16="http://schemas.microsoft.com/office/drawing/2014/main" id="{8E76E7B2-C521-CF65-9582-D7E8897D0E9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99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a:xfrm>
            <a:off x="1524000" y="246304"/>
            <a:ext cx="9144000" cy="1097280"/>
          </a:xfrm>
        </p:spPr>
        <p:txBody>
          <a:bodyPr/>
          <a:lstStyle/>
          <a:p>
            <a:pPr algn="ctr">
              <a:defRPr/>
            </a:pPr>
            <a:r>
              <a:rPr lang="en-US" altLang="en-US" sz="3200" dirty="0">
                <a:solidFill>
                  <a:srgbClr val="00FFFF"/>
                </a:solidFill>
                <a:effectLst>
                  <a:outerShdw blurRad="38100" dist="38100" dir="2700000" algn="tl">
                    <a:srgbClr val="000000">
                      <a:alpha val="43137"/>
                    </a:srgbClr>
                  </a:outerShdw>
                </a:effectLst>
              </a:rPr>
              <a:t>Westminster Confession </a:t>
            </a:r>
            <a:r>
              <a:rPr lang="en-US" altLang="en-US" sz="3200">
                <a:solidFill>
                  <a:srgbClr val="00FFFF"/>
                </a:solidFill>
                <a:effectLst>
                  <a:outerShdw blurRad="38100" dist="38100" dir="2700000" algn="tl">
                    <a:srgbClr val="000000">
                      <a:alpha val="43137"/>
                    </a:srgbClr>
                  </a:outerShdw>
                </a:effectLst>
              </a:rPr>
              <a:t>Chapter XVIII</a:t>
            </a:r>
            <a:r>
              <a:rPr lang="en-US" altLang="en-US" sz="3200" dirty="0">
                <a:solidFill>
                  <a:srgbClr val="00FFFF"/>
                </a:solidFill>
                <a:effectLst>
                  <a:outerShdw blurRad="38100" dist="38100" dir="2700000" algn="tl">
                    <a:srgbClr val="000000">
                      <a:alpha val="43137"/>
                    </a:srgbClr>
                  </a:outerShdw>
                </a:effectLst>
              </a:rPr>
              <a:t>, Article III</a:t>
            </a:r>
            <a:br>
              <a:rPr lang="en-US" altLang="en-US" sz="3200" dirty="0">
                <a:solidFill>
                  <a:srgbClr val="00FFFF"/>
                </a:solidFill>
                <a:effectLst>
                  <a:outerShdw blurRad="38100" dist="38100" dir="2700000" algn="tl">
                    <a:srgbClr val="000000">
                      <a:alpha val="43137"/>
                    </a:srgbClr>
                  </a:outerShdw>
                </a:effectLst>
              </a:rPr>
            </a:br>
            <a:r>
              <a:rPr lang="en-US" altLang="en-US" sz="3200" dirty="0">
                <a:solidFill>
                  <a:srgbClr val="00FFFF"/>
                </a:solidFill>
                <a:effectLst>
                  <a:outerShdw blurRad="38100" dist="38100" dir="2700000" algn="tl">
                    <a:srgbClr val="000000">
                      <a:alpha val="43137"/>
                    </a:srgbClr>
                  </a:outerShdw>
                </a:effectLst>
              </a:rPr>
              <a:t>– Of the Assurance of Grace and Salvation</a:t>
            </a:r>
          </a:p>
        </p:txBody>
      </p:sp>
      <p:sp>
        <p:nvSpPr>
          <p:cNvPr id="11267" name="Content Placeholder 2"/>
          <p:cNvSpPr>
            <a:spLocks noGrp="1"/>
          </p:cNvSpPr>
          <p:nvPr>
            <p:ph idx="1"/>
          </p:nvPr>
        </p:nvSpPr>
        <p:spPr>
          <a:xfrm>
            <a:off x="4051005" y="2055042"/>
            <a:ext cx="7081283" cy="4185502"/>
          </a:xfrm>
        </p:spPr>
        <p:txBody>
          <a:bodyPr>
            <a:normAutofit/>
          </a:bodyPr>
          <a:lstStyle/>
          <a:p>
            <a:pPr marL="0" indent="0" algn="just" fontAlgn="auto">
              <a:spcBef>
                <a:spcPts val="0"/>
              </a:spcBef>
              <a:spcAft>
                <a:spcPts val="2400"/>
              </a:spcAft>
              <a:buNone/>
              <a:defRPr/>
            </a:pPr>
            <a:r>
              <a:rPr lang="en-US" dirty="0">
                <a:effectLst>
                  <a:outerShdw blurRad="38100" dist="38100" dir="2700000" algn="tl">
                    <a:srgbClr val="000000">
                      <a:alpha val="43137"/>
                    </a:srgbClr>
                  </a:outerShdw>
                </a:effectLst>
                <a:cs typeface="Calibri" panose="020F0502020204030204" pitchFamily="34" charset="0"/>
              </a:rPr>
              <a:t>“This infallible assurance doth not so belong to the essence of faith, but that a true believer will wait long, and conflict with many difficulties before he be a partaker of it.”</a:t>
            </a:r>
          </a:p>
        </p:txBody>
      </p:sp>
      <p:pic>
        <p:nvPicPr>
          <p:cNvPr id="2" name="Picture 1"/>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2573" y="2021388"/>
            <a:ext cx="2663301"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7AC3D-0D0B-4397-5B8A-75B08E97D16B}"/>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E88BD83-D099-3978-59A1-E58CDF4C6F92}"/>
              </a:ext>
            </a:extLst>
          </p:cNvPr>
          <p:cNvSpPr>
            <a:spLocks noGrp="1"/>
          </p:cNvSpPr>
          <p:nvPr>
            <p:ph idx="1"/>
          </p:nvPr>
        </p:nvSpPr>
        <p:spPr>
          <a:xfrm>
            <a:off x="609600" y="1600200"/>
            <a:ext cx="8839200" cy="3429000"/>
          </a:xfrm>
        </p:spPr>
        <p:txBody>
          <a:bodyPr/>
          <a:lstStyle/>
          <a:p>
            <a:pPr marL="569913" indent="-569913" algn="just">
              <a:spcBef>
                <a:spcPts val="0"/>
              </a:spcBef>
              <a:spcAft>
                <a:spcPts val="3000"/>
              </a:spcAft>
              <a:buSzPct val="100000"/>
              <a:buFont typeface="+mj-lt"/>
              <a:buAutoNum type="arabicParenR"/>
              <a:defRPr/>
            </a:pPr>
            <a:r>
              <a:rPr lang="en-US" dirty="0">
                <a:cs typeface="Calibri" pitchFamily="34" charset="0"/>
              </a:rPr>
              <a:t>The Biblical View of the Assurance of Salvation</a:t>
            </a:r>
          </a:p>
          <a:p>
            <a:pPr marL="569913" indent="-569913" algn="just">
              <a:spcBef>
                <a:spcPts val="0"/>
              </a:spcBef>
              <a:spcAft>
                <a:spcPts val="3000"/>
              </a:spcAft>
              <a:buSzPct val="100000"/>
              <a:buFont typeface="+mj-lt"/>
              <a:buAutoNum type="arabicParenR"/>
              <a:defRPr/>
            </a:pPr>
            <a:r>
              <a:rPr lang="en-US" dirty="0">
                <a:cs typeface="Calibri" pitchFamily="34" charset="0"/>
              </a:rPr>
              <a:t>Examples of How the “Perseverance of the Saints” Destroys the Assurance of Salvation </a:t>
            </a:r>
          </a:p>
          <a:p>
            <a:pPr marL="569913" indent="-569913" algn="just">
              <a:spcBef>
                <a:spcPts val="0"/>
              </a:spcBef>
              <a:spcAft>
                <a:spcPts val="3000"/>
              </a:spcAft>
              <a:buSzPct val="100000"/>
              <a:buFont typeface="+mj-lt"/>
              <a:buAutoNum type="arabicParenR"/>
              <a:defRPr/>
            </a:pPr>
            <a:r>
              <a:rPr lang="en-US" b="1" u="sng" dirty="0">
                <a:solidFill>
                  <a:srgbClr val="FFFFCC"/>
                </a:solidFill>
                <a:cs typeface="Calibri" pitchFamily="34" charset="0"/>
              </a:rPr>
              <a:t>Calvinism’s “Two Kinds of Faith” Doctrine damages the Assurance of Salvation</a:t>
            </a:r>
          </a:p>
        </p:txBody>
      </p:sp>
      <p:sp>
        <p:nvSpPr>
          <p:cNvPr id="4" name="Title 1">
            <a:extLst>
              <a:ext uri="{FF2B5EF4-FFF2-40B4-BE49-F238E27FC236}">
                <a16:creationId xmlns:a16="http://schemas.microsoft.com/office/drawing/2014/main" id="{8F5BCF11-94F4-F52B-722B-75A3E7D02FB7}"/>
              </a:ext>
            </a:extLst>
          </p:cNvPr>
          <p:cNvSpPr txBox="1">
            <a:spLocks/>
          </p:cNvSpPr>
          <p:nvPr/>
        </p:nvSpPr>
        <p:spPr bwMode="auto">
          <a:xfrm>
            <a:off x="609600" y="22860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marL="742950" indent="-742950" algn="ctr">
              <a:spcBef>
                <a:spcPts val="0"/>
              </a:spcBef>
              <a:spcAft>
                <a:spcPts val="1800"/>
              </a:spcAft>
              <a:buClr>
                <a:srgbClr val="FFC000"/>
              </a:buClr>
              <a:buSzPct val="100000"/>
              <a:buFont typeface="+mj-lt"/>
              <a:buAutoNum type="alphaLcParenR" startAt="8"/>
              <a:defRPr/>
            </a:pPr>
            <a:r>
              <a:rPr lang="en-US" sz="3600" kern="0" dirty="0"/>
              <a:t>Destroys the Assurance of Salvation</a:t>
            </a:r>
          </a:p>
        </p:txBody>
      </p:sp>
      <p:pic>
        <p:nvPicPr>
          <p:cNvPr id="2" name="Picture 2">
            <a:extLst>
              <a:ext uri="{FF2B5EF4-FFF2-40B4-BE49-F238E27FC236}">
                <a16:creationId xmlns:a16="http://schemas.microsoft.com/office/drawing/2014/main" id="{65FE3EE0-2108-A5EE-99AB-3E5E023C42F1}"/>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753600" y="2057400"/>
            <a:ext cx="1829560" cy="217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765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609600" y="2093655"/>
            <a:ext cx="10972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a:spcBef>
                <a:spcPct val="0"/>
              </a:spcBef>
              <a:buClrTx/>
              <a:buSzTx/>
              <a:buFontTx/>
              <a:buNone/>
            </a:pP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“Many trusted in his name; i.e., because of the manner in which his power was displayed they accepted him as a great prophet and perhaps even as the Messiah. This, however, is not the same as saying that they surrendered their hearts to him. </a:t>
            </a:r>
            <a:r>
              <a:rPr lang="en-US" altLang="en-US"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all faith is saving faith</a:t>
            </a:r>
            <a:r>
              <a:rPr lang="en-US" alt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
        <p:nvSpPr>
          <p:cNvPr id="2" name="Rectangle 1"/>
          <p:cNvSpPr/>
          <p:nvPr/>
        </p:nvSpPr>
        <p:spPr>
          <a:xfrm>
            <a:off x="1799696" y="304800"/>
            <a:ext cx="8592608" cy="1277273"/>
          </a:xfrm>
          <a:prstGeom prst="rect">
            <a:avLst/>
          </a:prstGeom>
        </p:spPr>
        <p:txBody>
          <a:bodyPr wrap="square">
            <a:spAutoFit/>
          </a:bodyPr>
          <a:lstStyle/>
          <a:p>
            <a:pPr algn="ctr">
              <a:spcAft>
                <a:spcPts val="600"/>
              </a:spcAft>
            </a:pPr>
            <a:r>
              <a:rPr lang="en-US" sz="3600" kern="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William Hendriksen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William Hendriksen,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 Commentary on the Gospel of John, 3d ed. (London: Banner of Truth Trust, 1964), p. 127. </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(1978). Bibliotheca Sacra, 135.  (1978).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Bibliotheca Sacra</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 </a:t>
            </a:r>
            <a:r>
              <a:rPr kumimoji="0" lang="en-US" sz="1800" b="0"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135</a:t>
            </a: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a:t>
            </a:r>
          </a:p>
        </p:txBody>
      </p:sp>
      <p:pic>
        <p:nvPicPr>
          <p:cNvPr id="3" name="Picture 2">
            <a:extLst>
              <a:ext uri="{FF2B5EF4-FFF2-40B4-BE49-F238E27FC236}">
                <a16:creationId xmlns:a16="http://schemas.microsoft.com/office/drawing/2014/main" id="{D6C9845E-CD2E-E706-0948-85E306D62642}"/>
              </a:ext>
            </a:extLst>
          </p:cNvPr>
          <p:cNvPicPr>
            <a:picLocks noChangeAspect="1"/>
          </p:cNvPicPr>
          <p:nvPr/>
        </p:nvPicPr>
        <p:blipFill>
          <a:blip r:embed="rId2"/>
          <a:stretch>
            <a:fillRect/>
          </a:stretch>
        </p:blipFill>
        <p:spPr>
          <a:xfrm>
            <a:off x="609603" y="76200"/>
            <a:ext cx="886602" cy="109728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a:xfrm>
            <a:off x="3962400" y="152400"/>
            <a:ext cx="4267200" cy="762000"/>
          </a:xfrm>
        </p:spPr>
        <p:txBody>
          <a:bodyPr/>
          <a:lstStyle/>
          <a:p>
            <a:pPr algn="ctr">
              <a:defRPr/>
            </a:pPr>
            <a:r>
              <a:rPr lang="en-US" altLang="en-US" sz="3600" dirty="0">
                <a:solidFill>
                  <a:srgbClr val="00FFFF"/>
                </a:solidFill>
                <a:effectLst>
                  <a:outerShdw blurRad="38100" dist="38100" dir="2700000" algn="tl">
                    <a:srgbClr val="000000">
                      <a:alpha val="43137"/>
                    </a:srgbClr>
                  </a:outerShdw>
                </a:effectLst>
              </a:rPr>
              <a:t>“Believe” Defined</a:t>
            </a:r>
          </a:p>
        </p:txBody>
      </p:sp>
      <p:sp>
        <p:nvSpPr>
          <p:cNvPr id="108547" name="Content Placeholder 2"/>
          <p:cNvSpPr>
            <a:spLocks noGrp="1"/>
          </p:cNvSpPr>
          <p:nvPr>
            <p:ph idx="1"/>
          </p:nvPr>
        </p:nvSpPr>
        <p:spPr>
          <a:xfrm>
            <a:off x="3581400" y="1371600"/>
            <a:ext cx="8001000" cy="3352800"/>
          </a:xfrm>
        </p:spPr>
        <p:txBody>
          <a:bodyPr/>
          <a:lstStyle/>
          <a:p>
            <a:pPr marL="0" indent="0" algn="just">
              <a:buNone/>
            </a:pPr>
            <a:r>
              <a:rPr lang="en-US" altLang="en-US" dirty="0"/>
              <a:t>“</a:t>
            </a:r>
            <a:r>
              <a:rPr lang="en-US" altLang="en-US" i="1" dirty="0" err="1"/>
              <a:t>pisteuō</a:t>
            </a:r>
            <a:r>
              <a:rPr lang="en-US" altLang="en-US" dirty="0"/>
              <a:t>…’to believe,’ also ‘to be </a:t>
            </a:r>
            <a:r>
              <a:rPr lang="en-US" altLang="en-US" b="1" u="sng" dirty="0">
                <a:solidFill>
                  <a:srgbClr val="FFFFCC"/>
                </a:solidFill>
              </a:rPr>
              <a:t>persuaded</a:t>
            </a:r>
            <a:r>
              <a:rPr lang="en-US" altLang="en-US" dirty="0"/>
              <a:t> of,’ and hence, ‘to place </a:t>
            </a:r>
            <a:r>
              <a:rPr lang="en-US" altLang="en-US" b="1" u="sng" dirty="0">
                <a:solidFill>
                  <a:srgbClr val="FFFFCC"/>
                </a:solidFill>
              </a:rPr>
              <a:t>confidence</a:t>
            </a:r>
            <a:r>
              <a:rPr lang="en-US" altLang="en-US" dirty="0"/>
              <a:t> in, to </a:t>
            </a:r>
            <a:r>
              <a:rPr lang="en-US" altLang="en-US" b="1" u="sng" dirty="0">
                <a:solidFill>
                  <a:srgbClr val="FFFFCC"/>
                </a:solidFill>
              </a:rPr>
              <a:t>trust</a:t>
            </a:r>
            <a:r>
              <a:rPr lang="en-US" altLang="en-US" dirty="0"/>
              <a:t>,’ signifies, in this sense of the word, </a:t>
            </a:r>
            <a:r>
              <a:rPr lang="en-US" altLang="en-US" b="1" u="sng" dirty="0">
                <a:solidFill>
                  <a:srgbClr val="FFFFCC"/>
                </a:solidFill>
              </a:rPr>
              <a:t>reliance</a:t>
            </a:r>
            <a:r>
              <a:rPr lang="en-US" altLang="en-US" dirty="0"/>
              <a:t> upon, not mere credence. It is most frequent in the writings of the apostle John, especially the Gospel. He does not use the noun…Of the writers of the Gospels…uses of the verb…John </a:t>
            </a:r>
            <a:r>
              <a:rPr lang="en-US" altLang="en-US" b="1" u="sng" dirty="0">
                <a:solidFill>
                  <a:srgbClr val="FFFFCC"/>
                </a:solidFill>
              </a:rPr>
              <a:t>ninety-nine</a:t>
            </a:r>
            <a:r>
              <a:rPr lang="en-US" altLang="en-US" dirty="0"/>
              <a:t>.”</a:t>
            </a:r>
          </a:p>
        </p:txBody>
      </p:sp>
      <p:sp>
        <p:nvSpPr>
          <p:cNvPr id="108548" name="TextBox 3"/>
          <p:cNvSpPr txBox="1">
            <a:spLocks noChangeArrowheads="1"/>
          </p:cNvSpPr>
          <p:nvPr/>
        </p:nvSpPr>
        <p:spPr bwMode="auto">
          <a:xfrm>
            <a:off x="2324100" y="6096000"/>
            <a:ext cx="7543800" cy="646331"/>
          </a:xfrm>
          <a:prstGeom prst="rect">
            <a:avLst/>
          </a:prstGeom>
          <a:noFill/>
          <a:ln w="9525">
            <a:noFill/>
            <a:miter lim="800000"/>
            <a:headEnd/>
            <a:tailEnd/>
          </a:ln>
        </p:spPr>
        <p:txBody>
          <a:bodyPr>
            <a:spAutoFit/>
          </a:bodyPr>
          <a:lstStyle/>
          <a:p>
            <a:pPr algn="ct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 E. Vine, Merrill F. Unger, and William White, </a:t>
            </a:r>
            <a:r>
              <a:rPr lang="en-US" alt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Vine's Complete Expository Dictionary of the Old and New Testament Words</a:t>
            </a:r>
            <a:r>
              <a:rPr lang="en-US" alt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(Nashville: Nelson, 1996), 61.</a:t>
            </a:r>
          </a:p>
        </p:txBody>
      </p:sp>
      <p:pic>
        <p:nvPicPr>
          <p:cNvPr id="2" name="Picture 1">
            <a:extLst>
              <a:ext uri="{FF2B5EF4-FFF2-40B4-BE49-F238E27FC236}">
                <a16:creationId xmlns:a16="http://schemas.microsoft.com/office/drawing/2014/main" id="{C7C21E3F-2F29-83AF-6DFB-CF920EC77CB0}"/>
              </a:ext>
            </a:extLst>
          </p:cNvPr>
          <p:cNvPicPr>
            <a:picLocks noChangeAspect="1"/>
          </p:cNvPicPr>
          <p:nvPr/>
        </p:nvPicPr>
        <p:blipFill>
          <a:blip r:embed="rId2"/>
          <a:stretch>
            <a:fillRect/>
          </a:stretch>
        </p:blipFill>
        <p:spPr>
          <a:xfrm>
            <a:off x="685800" y="1600200"/>
            <a:ext cx="2392070" cy="3657600"/>
          </a:xfrm>
          <a:prstGeom prst="rect">
            <a:avLst/>
          </a:prstGeom>
          <a:ln w="28575">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248529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Romans 4:5</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to the one who does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not work, but believes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Him who justifies the ungodly, his faith is credited as righteousness.”</a:t>
            </a:r>
          </a:p>
        </p:txBody>
      </p:sp>
      <p:pic>
        <p:nvPicPr>
          <p:cNvPr id="2" name="Picture 1">
            <a:extLst>
              <a:ext uri="{FF2B5EF4-FFF2-40B4-BE49-F238E27FC236}">
                <a16:creationId xmlns:a16="http://schemas.microsoft.com/office/drawing/2014/main" id="{FE3F5957-ECC9-47E2-AFEA-48C173EEA97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68436" y="2544626"/>
            <a:ext cx="4655128" cy="22860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796539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BA3BFA-DD38-CD23-69C8-41FECD5F55B6}"/>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A3F2E4E3-1555-0430-0F3C-59EE9B3702D4}"/>
              </a:ext>
            </a:extLst>
          </p:cNvPr>
          <p:cNvSpPr>
            <a:spLocks noGrp="1"/>
          </p:cNvSpPr>
          <p:nvPr>
            <p:ph type="title"/>
          </p:nvPr>
        </p:nvSpPr>
        <p:spPr>
          <a:xfrm>
            <a:off x="1524000" y="609600"/>
            <a:ext cx="10363200" cy="1143000"/>
          </a:xfrm>
        </p:spPr>
        <p:txBody>
          <a:bodyPr wrap="square" anchor="ctr">
            <a:normAutofit/>
          </a:bodyPr>
          <a:lstStyle/>
          <a:p>
            <a:r>
              <a:rPr lang="en-US" dirty="0">
                <a:effectLst>
                  <a:outerShdw blurRad="38100" dist="38100" dir="2700000" algn="tl">
                    <a:srgbClr val="000000">
                      <a:alpha val="43137"/>
                    </a:srgbClr>
                  </a:outerShdw>
                </a:effectLst>
              </a:rPr>
              <a:t>Neo-Calvinism vs. The Bible</a:t>
            </a:r>
          </a:p>
        </p:txBody>
      </p:sp>
      <p:sp>
        <p:nvSpPr>
          <p:cNvPr id="3" name="Content Placeholder 2">
            <a:extLst>
              <a:ext uri="{FF2B5EF4-FFF2-40B4-BE49-F238E27FC236}">
                <a16:creationId xmlns:a16="http://schemas.microsoft.com/office/drawing/2014/main" id="{F80E7AB0-7C71-4EBC-0B6A-0B2BD790E2F0}"/>
              </a:ext>
            </a:extLst>
          </p:cNvPr>
          <p:cNvSpPr>
            <a:spLocks noGrp="1"/>
          </p:cNvSpPr>
          <p:nvPr>
            <p:ph idx="1"/>
          </p:nvPr>
        </p:nvSpPr>
        <p:spPr>
          <a:xfrm>
            <a:off x="1559984" y="1946275"/>
            <a:ext cx="7120890" cy="4114800"/>
          </a:xfrm>
        </p:spPr>
        <p:txBody>
          <a:bodyPr wrap="square" anchor="t">
            <a:normAutofit/>
          </a:bodyPr>
          <a:lstStyle/>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Calvinism’s Mixed Blessing</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Why Critique Calvinism? </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The Source of Calvin’s Theology</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Calvin’s Manner of Life</a:t>
            </a:r>
          </a:p>
          <a:p>
            <a:pPr marL="576263" indent="-576263">
              <a:lnSpc>
                <a:spcPct val="90000"/>
              </a:lnSpc>
              <a:spcBef>
                <a:spcPts val="0"/>
              </a:spcBef>
              <a:spcAft>
                <a:spcPts val="2400"/>
              </a:spcAft>
              <a:buSzPct val="100000"/>
              <a:buFont typeface="+mj-lt"/>
              <a:buAutoNum type="romanUcPeriod"/>
              <a:defRPr/>
            </a:pPr>
            <a:r>
              <a:rPr lang="en-US" sz="3000" b="1" u="sng" dirty="0">
                <a:solidFill>
                  <a:srgbClr val="FFFFCC"/>
                </a:solidFill>
                <a:effectLst>
                  <a:outerShdw blurRad="38100" dist="38100" dir="2700000" algn="tl">
                    <a:srgbClr val="000000">
                      <a:alpha val="43137"/>
                    </a:srgbClr>
                  </a:outerShdw>
                </a:effectLst>
              </a:rPr>
              <a:t>TULIP Through the Grid of Scripture</a:t>
            </a:r>
          </a:p>
          <a:p>
            <a:pPr marL="576263" indent="-576263">
              <a:lnSpc>
                <a:spcPct val="90000"/>
              </a:lnSpc>
              <a:spcBef>
                <a:spcPts val="0"/>
              </a:spcBef>
              <a:spcAft>
                <a:spcPts val="2400"/>
              </a:spcAft>
              <a:buSzPct val="100000"/>
              <a:buFont typeface="+mj-lt"/>
              <a:buAutoNum type="romanUcPeriod"/>
              <a:defRPr/>
            </a:pPr>
            <a:r>
              <a:rPr lang="en-US" sz="3000" dirty="0">
                <a:effectLst>
                  <a:outerShdw blurRad="38100" dist="38100" dir="2700000" algn="tl">
                    <a:srgbClr val="000000">
                      <a:alpha val="43137"/>
                    </a:srgbClr>
                  </a:outerShdw>
                </a:effectLst>
              </a:rPr>
              <a:t>Conclusion</a:t>
            </a:r>
          </a:p>
        </p:txBody>
      </p:sp>
      <p:pic>
        <p:nvPicPr>
          <p:cNvPr id="4" name="Picture 2">
            <a:extLst>
              <a:ext uri="{FF2B5EF4-FFF2-40B4-BE49-F238E27FC236}">
                <a16:creationId xmlns:a16="http://schemas.microsoft.com/office/drawing/2014/main" id="{8AF4AC11-FCEA-8C78-B5BA-DA6151C8459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473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500685"/>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3:14-15</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14</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As Moses lifted up the serpent in the wilderness, even so must the Son of Man be lifted up;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so that whoever believes will in Him have eternal life</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pic>
        <p:nvPicPr>
          <p:cNvPr id="3" name="Picture 2">
            <a:extLst>
              <a:ext uri="{FF2B5EF4-FFF2-40B4-BE49-F238E27FC236}">
                <a16:creationId xmlns:a16="http://schemas.microsoft.com/office/drawing/2014/main" id="{7CD4F2C5-EDEF-148B-E3E1-7F2D38FD68C1}"/>
              </a:ext>
            </a:extLst>
          </p:cNvPr>
          <p:cNvPicPr>
            <a:picLocks noChangeAspect="1"/>
          </p:cNvPicPr>
          <p:nvPr/>
        </p:nvPicPr>
        <p:blipFill>
          <a:blip r:embed="rId3"/>
          <a:stretch>
            <a:fillRect/>
          </a:stretch>
        </p:blipFill>
        <p:spPr>
          <a:xfrm>
            <a:off x="4614257" y="2590800"/>
            <a:ext cx="2963487"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045684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414728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Numbers 21:8-9</a:t>
            </a:r>
          </a:p>
          <a:p>
            <a:pPr algn="just">
              <a:spcBef>
                <a:spcPts val="0"/>
              </a:spcBef>
              <a:spcAft>
                <a:spcPts val="0"/>
              </a:spcAft>
            </a:pP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8</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Then the Lord said to Moses, ‘Make a fiery serpent, and set it on a standard; and it shall come about, that everyone who is bitten, when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looks</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it, he will live.’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9</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And Moses made a bronze serpent and set it on the standard; and it came about, that if a serpent bit any man, when 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looked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to the bronze serpent, he lived</a:t>
            </a:r>
            <a:r>
              <a:rPr lang="en-US" alt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8366566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5413" name="Rectangle 5"/>
          <p:cNvSpPr>
            <a:spLocks noChangeArrowheads="1"/>
          </p:cNvSpPr>
          <p:nvPr/>
        </p:nvSpPr>
        <p:spPr bwMode="auto">
          <a:xfrm>
            <a:off x="685800" y="1600200"/>
            <a:ext cx="10896600" cy="1752600"/>
          </a:xfrm>
          <a:prstGeom prst="rect">
            <a:avLst/>
          </a:prstGeom>
          <a:noFill/>
          <a:ln w="9525">
            <a:noFill/>
            <a:miter lim="800000"/>
            <a:headEnd/>
            <a:tailEnd/>
          </a:ln>
          <a:effectLst/>
        </p:spPr>
        <p:txBody>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“How many times did the people have to look at the serpent to be healed?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Just once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One look prompted by faith was enough. So it is with Calvary. How many times must one look at Christ in faith to be saved? </a:t>
            </a: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Just once</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 faith that heals or saves is an act, a completed event, not an attitude.”</a:t>
            </a:r>
            <a:endParaRPr lang="en-US" sz="2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6" name="Rectangle 2"/>
          <p:cNvSpPr>
            <a:spLocks noChangeArrowheads="1"/>
          </p:cNvSpPr>
          <p:nvPr/>
        </p:nvSpPr>
        <p:spPr bwMode="auto">
          <a:xfrm>
            <a:off x="3632783" y="304800"/>
            <a:ext cx="4926435" cy="1054231"/>
          </a:xfrm>
          <a:prstGeom prst="rect">
            <a:avLst/>
          </a:prstGeom>
          <a:noFill/>
          <a:ln w="9525">
            <a:noFill/>
            <a:miter lim="800000"/>
            <a:headEnd/>
            <a:tailEnd/>
          </a:ln>
          <a:effectLst/>
        </p:spPr>
        <p:txBody>
          <a:bodyPr anchor="ctr"/>
          <a:lstStyle/>
          <a:p>
            <a:pPr algn="ctr">
              <a:defRPr/>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Robert </a:t>
            </a:r>
            <a:r>
              <a:rPr lang="en-US" sz="3600" dirty="0" err="1">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Gromacki</a:t>
            </a:r>
            <a:endParaRPr lang="en-US" sz="36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endParaRPr>
          </a:p>
          <a:p>
            <a:pPr algn="ctr">
              <a:defRPr/>
            </a:pPr>
            <a:r>
              <a:rPr lang="en-US" i="1"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Salvation is Forever, </a:t>
            </a:r>
            <a:r>
              <a:rPr lang="en-US"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 88</a:t>
            </a:r>
          </a:p>
        </p:txBody>
      </p:sp>
      <p:sp>
        <p:nvSpPr>
          <p:cNvPr id="3" name="TextBox 2">
            <a:extLst>
              <a:ext uri="{FF2B5EF4-FFF2-40B4-BE49-F238E27FC236}">
                <a16:creationId xmlns:a16="http://schemas.microsoft.com/office/drawing/2014/main" id="{74281AF4-5638-83EF-80F9-321C51860904}"/>
              </a:ext>
            </a:extLst>
          </p:cNvPr>
          <p:cNvSpPr txBox="1"/>
          <p:nvPr/>
        </p:nvSpPr>
        <p:spPr>
          <a:xfrm>
            <a:off x="1104900" y="6324600"/>
            <a:ext cx="9982200" cy="400110"/>
          </a:xfrm>
          <a:prstGeom prst="rect">
            <a:avLst/>
          </a:prstGeom>
          <a:noFill/>
        </p:spPr>
        <p:txBody>
          <a:bodyPr wrap="square" rtlCol="0">
            <a:spAutoFit/>
          </a:bodyPr>
          <a:lstStyle/>
          <a:p>
            <a:pPr algn="ct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Robert </a:t>
            </a:r>
            <a:r>
              <a:rPr lang="en-US" sz="20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Gromacki</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20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Salvation Is Forever</a:t>
            </a:r>
            <a:r>
              <a:rPr lang="en-US" sz="2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(Schaumburg, IL: Regular Baptist Press, 1989), 88.</a:t>
            </a:r>
          </a:p>
        </p:txBody>
      </p:sp>
    </p:spTree>
    <p:extLst>
      <p:ext uri="{BB962C8B-B14F-4D97-AF65-F5344CB8AC3E}">
        <p14:creationId xmlns:p14="http://schemas.microsoft.com/office/powerpoint/2010/main" val="40372629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F47D9E-39F1-411B-9909-C946680BB1A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27650" name="Rectangle 3"/>
          <p:cNvSpPr>
            <a:spLocks noGrp="1"/>
          </p:cNvSpPr>
          <p:nvPr>
            <p:ph type="body" idx="4294967295"/>
          </p:nvPr>
        </p:nvSpPr>
        <p:spPr>
          <a:xfrm>
            <a:off x="609600" y="0"/>
            <a:ext cx="10972800" cy="3474720"/>
          </a:xfrm>
        </p:spPr>
        <p:txBody>
          <a:bodyPr/>
          <a:lstStyle/>
          <a:p>
            <a:pPr algn="ctr" defTabSz="685800">
              <a:spcBef>
                <a:spcPct val="0"/>
              </a:spcBef>
              <a:spcAft>
                <a:spcPts val="900"/>
              </a:spcAft>
              <a:buNone/>
              <a:defRPr/>
            </a:pPr>
            <a:r>
              <a:rPr lang="en-US" altLang="en-US" sz="4000" kern="1200" dirty="0">
                <a:solidFill>
                  <a:schemeClr val="tx2"/>
                </a:solidFill>
                <a:ea typeface="+mj-ea"/>
                <a:cs typeface="Calibri" panose="020F0502020204030204" pitchFamily="34" charset="0"/>
              </a:rPr>
              <a:t>John 20:30-31</a:t>
            </a:r>
          </a:p>
          <a:p>
            <a:pPr marL="0" indent="0" algn="just">
              <a:spcBef>
                <a:spcPts val="0"/>
              </a:spcBef>
              <a:buNone/>
              <a:defRPr/>
            </a:pPr>
            <a:r>
              <a:rPr lang="en-US" sz="3500" dirty="0">
                <a:cs typeface="Calibri" panose="020F0502020204030204" pitchFamily="34" charset="0"/>
              </a:rPr>
              <a:t>“Therefore many other signs Jesus also performed in the presence of the disciples, which are not written in this book; but these have been written so that you may </a:t>
            </a:r>
            <a:r>
              <a:rPr lang="en-US" sz="3500" b="1" u="sng" dirty="0">
                <a:solidFill>
                  <a:srgbClr val="FFFFCC"/>
                </a:solidFill>
                <a:cs typeface="Calibri" panose="020F0502020204030204" pitchFamily="34" charset="0"/>
              </a:rPr>
              <a:t>believe</a:t>
            </a:r>
            <a:r>
              <a:rPr lang="en-US" sz="3500" dirty="0">
                <a:cs typeface="Calibri" panose="020F0502020204030204" pitchFamily="34" charset="0"/>
              </a:rPr>
              <a:t> that Jesus is the Christ, the Son of God; and that </a:t>
            </a:r>
            <a:r>
              <a:rPr lang="en-US" sz="3500" b="1" u="sng" dirty="0">
                <a:solidFill>
                  <a:srgbClr val="FFFFCC"/>
                </a:solidFill>
                <a:cs typeface="Calibri" panose="020F0502020204030204" pitchFamily="34" charset="0"/>
              </a:rPr>
              <a:t>believing</a:t>
            </a:r>
            <a:r>
              <a:rPr lang="en-US" sz="3500" b="1" dirty="0">
                <a:cs typeface="Calibri" panose="020F0502020204030204" pitchFamily="34" charset="0"/>
              </a:rPr>
              <a:t> </a:t>
            </a:r>
            <a:r>
              <a:rPr lang="en-US" sz="3500" dirty="0">
                <a:cs typeface="Calibri" panose="020F0502020204030204" pitchFamily="34" charset="0"/>
              </a:rPr>
              <a:t>you may have life in His name.”</a:t>
            </a:r>
          </a:p>
        </p:txBody>
      </p:sp>
      <p:pic>
        <p:nvPicPr>
          <p:cNvPr id="5126" name="Picture 6" descr="http://www.maggiesnotebook.com/wp-content/uploads/2011/08/Apostle_John_35.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492435" y="3429000"/>
            <a:ext cx="1207130" cy="146304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48631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9728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6" name="Picture 2" descr="http://forum.remonstranten-berlin.de/uploads/2010/02/aminius_achterkant.jpg">
            <a:extLst>
              <a:ext uri="{FF2B5EF4-FFF2-40B4-BE49-F238E27FC236}">
                <a16:creationId xmlns:a16="http://schemas.microsoft.com/office/drawing/2014/main" id="{7022EBFB-7719-48E8-BDE4-A3311FB9B80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7189596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6680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461963" indent="-461963">
              <a:spcBef>
                <a:spcPts val="0"/>
              </a:spcBef>
              <a:spcAft>
                <a:spcPts val="1200"/>
              </a:spcAft>
              <a:buClr>
                <a:srgbClr val="66FFFF"/>
              </a:buClr>
              <a:buSzPct val="100000"/>
              <a:buFont typeface="Wingdings" panose="05000000000000000000" pitchFamily="2" charset="2"/>
              <a:buAutoNum type="arabicPeriod" startAt="6"/>
              <a:defRPr/>
            </a:pPr>
            <a:r>
              <a:rPr lang="en-US" altLang="en-US" sz="2800" dirty="0"/>
              <a:t>Other verb forms also used to describe belief (John 8:30-31)</a:t>
            </a:r>
          </a:p>
          <a:p>
            <a:pPr marL="461963" indent="-461963">
              <a:spcBef>
                <a:spcPts val="0"/>
              </a:spcBef>
              <a:spcAft>
                <a:spcPts val="1200"/>
              </a:spcAft>
              <a:buClr>
                <a:srgbClr val="66FFFF"/>
              </a:buClr>
              <a:buSzPct val="100000"/>
              <a:buFont typeface="Wingdings" panose="05000000000000000000" pitchFamily="2" charset="2"/>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Luke 22:31-32</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Is unbelief </a:t>
            </a:r>
            <a:r>
              <a:rPr lang="en-US" altLang="en-US" sz="2800"/>
              <a:t>the unpardonable sin?</a:t>
            </a:r>
            <a:endParaRPr lang="en-US" altLang="en-US" sz="2800" dirty="0"/>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2035201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886366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idx="4294967295"/>
          </p:nvPr>
        </p:nvSpPr>
        <p:spPr>
          <a:xfrm>
            <a:off x="2365937" y="228600"/>
            <a:ext cx="7460127" cy="1184051"/>
          </a:xfrm>
        </p:spPr>
        <p:txBody>
          <a:bodyPr/>
          <a:lstStyle/>
          <a:p>
            <a:pPr algn="ctr"/>
            <a:r>
              <a:rPr lang="en-US" sz="3600" dirty="0">
                <a:solidFill>
                  <a:srgbClr val="00FFFF"/>
                </a:solidFill>
                <a:effectLst>
                  <a:outerShdw blurRad="38100" dist="38100" dir="2700000" algn="tl">
                    <a:srgbClr val="000000">
                      <a:alpha val="43137"/>
                    </a:srgbClr>
                  </a:outerShdw>
                </a:effectLst>
              </a:rPr>
              <a:t>Believing Forever? – No!</a:t>
            </a:r>
            <a:br>
              <a:rPr lang="en-US" sz="3600" dirty="0">
                <a:solidFill>
                  <a:srgbClr val="00FFFF"/>
                </a:solidFill>
                <a:effectLst>
                  <a:outerShdw blurRad="38100" dist="38100" dir="2700000" algn="tl">
                    <a:srgbClr val="000000">
                      <a:alpha val="43137"/>
                    </a:srgbClr>
                  </a:outerShdw>
                </a:effectLst>
              </a:rPr>
            </a:br>
            <a:r>
              <a:rPr lang="en-US" sz="3600" dirty="0">
                <a:solidFill>
                  <a:srgbClr val="00FFFF"/>
                </a:solidFill>
                <a:effectLst>
                  <a:outerShdw blurRad="38100" dist="38100" dir="2700000" algn="tl">
                    <a:srgbClr val="000000">
                      <a:alpha val="43137"/>
                    </a:srgbClr>
                  </a:outerShdw>
                </a:effectLst>
              </a:rPr>
              <a:t>Take Off Your Theological Lenses!</a:t>
            </a:r>
          </a:p>
        </p:txBody>
      </p:sp>
      <p:sp>
        <p:nvSpPr>
          <p:cNvPr id="47107" name="Rectangle 3"/>
          <p:cNvSpPr>
            <a:spLocks noGrp="1" noChangeArrowheads="1"/>
          </p:cNvSpPr>
          <p:nvPr>
            <p:ph type="body" idx="4294967295"/>
          </p:nvPr>
        </p:nvSpPr>
        <p:spPr>
          <a:xfrm>
            <a:off x="609600" y="1875990"/>
            <a:ext cx="10972800" cy="3153210"/>
          </a:xfrm>
        </p:spPr>
        <p:txBody>
          <a:bodyPr/>
          <a:lstStyle/>
          <a:p>
            <a:pPr marL="0" indent="0" algn="just">
              <a:buNone/>
              <a:defRPr/>
            </a:pPr>
            <a:r>
              <a:rPr lang="en-US" dirty="0"/>
              <a:t>“The aspectual force of the present </a:t>
            </a:r>
            <a:r>
              <a:rPr lang="en-US" i="1" dirty="0"/>
              <a:t>ho </a:t>
            </a:r>
            <a:r>
              <a:rPr lang="en-US" i="1" dirty="0" err="1"/>
              <a:t>pisteuōn</a:t>
            </a:r>
            <a:r>
              <a:rPr lang="en-US" dirty="0"/>
              <a:t> seems to be in contrast with </a:t>
            </a:r>
            <a:r>
              <a:rPr lang="en-US" i="1" dirty="0"/>
              <a:t>ho </a:t>
            </a:r>
            <a:r>
              <a:rPr lang="en-US" i="1" dirty="0" err="1"/>
              <a:t>pisteusas</a:t>
            </a:r>
            <a:r>
              <a:rPr lang="en-US" dirty="0"/>
              <a:t>…The present was the tense of choice most likely because the NT writers by and large saw </a:t>
            </a:r>
            <a:r>
              <a:rPr lang="en-US" b="1" i="1" u="sng" dirty="0">
                <a:solidFill>
                  <a:srgbClr val="FFFFCC"/>
                </a:solidFill>
              </a:rPr>
              <a:t>continual</a:t>
            </a:r>
            <a:r>
              <a:rPr lang="en-US" b="1" u="sng" dirty="0">
                <a:solidFill>
                  <a:srgbClr val="FFFFCC"/>
                </a:solidFill>
              </a:rPr>
              <a:t> belief as a necessary condition of salvation</a:t>
            </a:r>
            <a:r>
              <a:rPr lang="en-US" dirty="0"/>
              <a:t>. Along these lines, it seems significant that the promise of salvation is almost always given to </a:t>
            </a:r>
            <a:r>
              <a:rPr lang="en-US" i="1" dirty="0"/>
              <a:t>ho </a:t>
            </a:r>
            <a:r>
              <a:rPr lang="en-US" i="1" dirty="0" err="1"/>
              <a:t>pisteuōn</a:t>
            </a:r>
            <a:r>
              <a:rPr lang="en-US" dirty="0"/>
              <a:t>, almost never to </a:t>
            </a:r>
            <a:r>
              <a:rPr lang="en-US" i="1" dirty="0"/>
              <a:t>ho </a:t>
            </a:r>
            <a:r>
              <a:rPr lang="en-US" i="1" dirty="0" err="1"/>
              <a:t>pisteusas</a:t>
            </a:r>
            <a:r>
              <a:rPr lang="en-US" dirty="0"/>
              <a:t>…”</a:t>
            </a:r>
            <a:endParaRPr lang="en-US" dirty="0">
              <a:effectLst/>
            </a:endParaRPr>
          </a:p>
        </p:txBody>
      </p:sp>
      <p:sp>
        <p:nvSpPr>
          <p:cNvPr id="54276" name="TextBox 4"/>
          <p:cNvSpPr txBox="1">
            <a:spLocks noChangeArrowheads="1"/>
          </p:cNvSpPr>
          <p:nvPr/>
        </p:nvSpPr>
        <p:spPr bwMode="auto">
          <a:xfrm>
            <a:off x="1740816" y="6178956"/>
            <a:ext cx="8710368" cy="584775"/>
          </a:xfrm>
          <a:prstGeom prst="rect">
            <a:avLst/>
          </a:prstGeom>
          <a:noFill/>
          <a:ln w="9525">
            <a:noFill/>
            <a:miter lim="800000"/>
            <a:headEnd/>
            <a:tailEnd/>
          </a:ln>
        </p:spPr>
        <p:txBody>
          <a:bodyPr wrap="square">
            <a:spAutoFit/>
          </a:bodyPr>
          <a:lstStyle/>
          <a:p>
            <a:pPr algn="ct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Daniel B. Wallace, </a:t>
            </a:r>
            <a:r>
              <a:rPr lang="en-US" sz="1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Greek Grammar Beyond the Basics: An Exegetical Syntax of the New Testament with Scripture, Subject, and Greek Word Indexes</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(Grand Rapids: </a:t>
            </a:r>
            <a:r>
              <a:rPr lang="en-US" sz="1600" dirty="0" err="1">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Zondervan</a:t>
            </a:r>
            <a:r>
              <a:rPr lang="en-US" sz="1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1996), 621, n. 22.</a:t>
            </a:r>
          </a:p>
        </p:txBody>
      </p:sp>
      <p:pic>
        <p:nvPicPr>
          <p:cNvPr id="2" name="Picture 1">
            <a:extLst>
              <a:ext uri="{FF2B5EF4-FFF2-40B4-BE49-F238E27FC236}">
                <a16:creationId xmlns:a16="http://schemas.microsoft.com/office/drawing/2014/main" id="{F959589F-23F8-DA99-BD3B-DEC80719A813}"/>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Lst>
          </a:blip>
          <a:srcRect t="5555" b="6667"/>
          <a:stretch>
            <a:fillRect/>
          </a:stretch>
        </p:blipFill>
        <p:spPr>
          <a:xfrm>
            <a:off x="609600" y="134825"/>
            <a:ext cx="1106725" cy="1463040"/>
          </a:xfrm>
          <a:prstGeom prst="rect">
            <a:avLst/>
          </a:prstGeom>
          <a:ln>
            <a:solidFill>
              <a:schemeClr val="tx1"/>
            </a:solidFill>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13096315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787140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CB190-258A-7B8F-29FF-296F7FAE9AD4}"/>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D5DF12D-9C7C-E9ED-B582-E8B9E2C27546}"/>
              </a:ext>
            </a:extLst>
          </p:cNvPr>
          <p:cNvSpPr>
            <a:spLocks noGrp="1"/>
          </p:cNvSpPr>
          <p:nvPr>
            <p:ph type="title"/>
          </p:nvPr>
        </p:nvSpPr>
        <p:spPr>
          <a:xfrm>
            <a:off x="609600" y="304800"/>
            <a:ext cx="10972800" cy="914400"/>
          </a:xfrm>
        </p:spPr>
        <p:txBody>
          <a:bodyPr/>
          <a:lstStyle/>
          <a:p>
            <a:pPr algn="ctr"/>
            <a:r>
              <a:rPr lang="en-US" sz="3600" dirty="0">
                <a:effectLst>
                  <a:outerShdw blurRad="38100" dist="38100" dir="2700000" algn="tl">
                    <a:srgbClr val="000000">
                      <a:alpha val="43137"/>
                    </a:srgbClr>
                  </a:outerShdw>
                </a:effectLst>
              </a:rPr>
              <a:t>V. Running </a:t>
            </a:r>
            <a:r>
              <a:rPr lang="en-US" sz="3600" b="1" u="sng" dirty="0">
                <a:effectLst>
                  <a:outerShdw blurRad="38100" dist="38100" dir="2700000" algn="tl">
                    <a:srgbClr val="000000">
                      <a:alpha val="43137"/>
                    </a:srgbClr>
                  </a:outerShdw>
                </a:effectLst>
              </a:rPr>
              <a:t>TULIP</a:t>
            </a:r>
            <a:r>
              <a:rPr lang="en-US" sz="3600" dirty="0">
                <a:effectLst>
                  <a:outerShdw blurRad="38100" dist="38100" dir="2700000" algn="tl">
                    <a:srgbClr val="000000">
                      <a:alpha val="43137"/>
                    </a:srgbClr>
                  </a:outerShdw>
                </a:effectLst>
              </a:rPr>
              <a:t> Through the Grid of Scripture</a:t>
            </a:r>
            <a:endParaRPr lang="en-US" sz="3600" dirty="0">
              <a:effectLst>
                <a:outerShdw blurRad="38100" dist="38100" dir="2700000" algn="tl">
                  <a:srgbClr val="000000">
                    <a:alpha val="43137"/>
                  </a:srgbClr>
                </a:outerShdw>
              </a:effectLst>
              <a:ea typeface="Calibri" pitchFamily="34" charset="0"/>
              <a:cs typeface="Calibri" pitchFamily="34" charset="0"/>
            </a:endParaRPr>
          </a:p>
        </p:txBody>
      </p:sp>
      <p:sp>
        <p:nvSpPr>
          <p:cNvPr id="3" name="Content Placeholder 2">
            <a:extLst>
              <a:ext uri="{FF2B5EF4-FFF2-40B4-BE49-F238E27FC236}">
                <a16:creationId xmlns:a16="http://schemas.microsoft.com/office/drawing/2014/main" id="{D131DF97-FF4A-FF0D-9046-9209F8F006D0}"/>
              </a:ext>
            </a:extLst>
          </p:cNvPr>
          <p:cNvSpPr>
            <a:spLocks noGrp="1"/>
          </p:cNvSpPr>
          <p:nvPr>
            <p:ph idx="1"/>
          </p:nvPr>
        </p:nvSpPr>
        <p:spPr>
          <a:xfrm>
            <a:off x="609600" y="1600200"/>
            <a:ext cx="6019800" cy="3886200"/>
          </a:xfrm>
        </p:spPr>
        <p:txBody>
          <a:bodyPr/>
          <a:lstStyle/>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T</a:t>
            </a:r>
            <a:r>
              <a:rPr lang="en-US" dirty="0">
                <a:cs typeface="Calibri" pitchFamily="34" charset="0"/>
              </a:rPr>
              <a:t>otal Depravity</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U</a:t>
            </a:r>
            <a:r>
              <a:rPr lang="en-US" dirty="0">
                <a:cs typeface="Calibri" pitchFamily="34" charset="0"/>
              </a:rPr>
              <a:t>nconditional Election</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L</a:t>
            </a:r>
            <a:r>
              <a:rPr lang="en-US" dirty="0">
                <a:cs typeface="Calibri" pitchFamily="34" charset="0"/>
              </a:rPr>
              <a:t>imited Atonement</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I</a:t>
            </a:r>
            <a:r>
              <a:rPr lang="en-US" dirty="0">
                <a:cs typeface="Calibri" pitchFamily="34" charset="0"/>
              </a:rPr>
              <a:t>rresistible Grace</a:t>
            </a:r>
          </a:p>
          <a:p>
            <a:pPr marL="742950" indent="-742950">
              <a:spcBef>
                <a:spcPts val="600"/>
              </a:spcBef>
              <a:spcAft>
                <a:spcPts val="1200"/>
              </a:spcAft>
              <a:buClr>
                <a:srgbClr val="CC66FF"/>
              </a:buClr>
              <a:buSzPct val="100000"/>
              <a:buFont typeface="+mj-lt"/>
              <a:buAutoNum type="alphaUcPeriod"/>
              <a:defRPr/>
            </a:pPr>
            <a:r>
              <a:rPr lang="en-US" b="1" u="sng" dirty="0">
                <a:solidFill>
                  <a:srgbClr val="FFFFCC"/>
                </a:solidFill>
                <a:cs typeface="Calibri" pitchFamily="34" charset="0"/>
              </a:rPr>
              <a:t>Perseverance of the Saints</a:t>
            </a:r>
          </a:p>
        </p:txBody>
      </p:sp>
      <p:pic>
        <p:nvPicPr>
          <p:cNvPr id="4" name="Picture 3">
            <a:extLst>
              <a:ext uri="{FF2B5EF4-FFF2-40B4-BE49-F238E27FC236}">
                <a16:creationId xmlns:a16="http://schemas.microsoft.com/office/drawing/2014/main" id="{9CFD5C41-9476-D7BF-56B3-B43E8A2309AA}"/>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11200"/>
                    </a14:imgEffect>
                  </a14:imgLayer>
                </a14:imgProps>
              </a:ext>
            </a:extLst>
          </a:blip>
          <a:stretch>
            <a:fillRect/>
          </a:stretch>
        </p:blipFill>
        <p:spPr>
          <a:xfrm>
            <a:off x="6813430" y="1676400"/>
            <a:ext cx="4768970" cy="3657600"/>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819128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4">
            <a:extLst>
              <a:ext uri="{FF2B5EF4-FFF2-40B4-BE49-F238E27FC236}">
                <a16:creationId xmlns:a16="http://schemas.microsoft.com/office/drawing/2014/main" id="{8091186E-E0A6-457C-BE40-6EE193560C9F}"/>
              </a:ext>
            </a:extLst>
          </p:cNvPr>
          <p:cNvGraphicFramePr>
            <a:graphicFrameLocks noGrp="1"/>
          </p:cNvGraphicFramePr>
          <p:nvPr>
            <p:extLst>
              <p:ext uri="{D42A27DB-BD31-4B8C-83A1-F6EECF244321}">
                <p14:modId xmlns:p14="http://schemas.microsoft.com/office/powerpoint/2010/main" val="1261468553"/>
              </p:ext>
            </p:extLst>
          </p:nvPr>
        </p:nvGraphicFramePr>
        <p:xfrm>
          <a:off x="609600" y="1600200"/>
          <a:ext cx="11582400" cy="4724400"/>
        </p:xfrm>
        <a:graphic>
          <a:graphicData uri="http://schemas.openxmlformats.org/drawingml/2006/table">
            <a:tbl>
              <a:tblPr firstRow="1" bandRow="1">
                <a:tableStyleId>{5C22544A-7EE6-4342-B048-85BDC9FD1C3A}</a:tableStyleId>
              </a:tblPr>
              <a:tblGrid>
                <a:gridCol w="3860800">
                  <a:extLst>
                    <a:ext uri="{9D8B030D-6E8A-4147-A177-3AD203B41FA5}">
                      <a16:colId xmlns:a16="http://schemas.microsoft.com/office/drawing/2014/main" val="2934775899"/>
                    </a:ext>
                  </a:extLst>
                </a:gridCol>
                <a:gridCol w="4445000">
                  <a:extLst>
                    <a:ext uri="{9D8B030D-6E8A-4147-A177-3AD203B41FA5}">
                      <a16:colId xmlns:a16="http://schemas.microsoft.com/office/drawing/2014/main" val="238956437"/>
                    </a:ext>
                  </a:extLst>
                </a:gridCol>
                <a:gridCol w="3276600">
                  <a:extLst>
                    <a:ext uri="{9D8B030D-6E8A-4147-A177-3AD203B41FA5}">
                      <a16:colId xmlns:a16="http://schemas.microsoft.com/office/drawing/2014/main" val="2954145050"/>
                    </a:ext>
                  </a:extLst>
                </a:gridCol>
              </a:tblGrid>
              <a:tr h="4724400">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4:13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4:26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4:36</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5:3</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5:24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6:14</a:t>
                      </a:r>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dirty="0">
                        <a:latin typeface="Calibri" panose="020F05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John 11:26-27</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6:14</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Mark 14:20</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Luke 16:18</a:t>
                      </a:r>
                    </a:p>
                    <a:p>
                      <a:pPr marL="457200" marR="0" lvl="0" indent="-457200" algn="l" defTabSz="914400" rtl="0" eaLnBrk="0" fontAlgn="base" latinLnBrk="0" hangingPunct="0">
                        <a:lnSpc>
                          <a:spcPct val="100000"/>
                        </a:lnSpc>
                        <a:spcBef>
                          <a:spcPts val="0"/>
                        </a:spcBef>
                        <a:spcAft>
                          <a:spcPts val="2400"/>
                        </a:spcAft>
                        <a:buClr>
                          <a:srgbClr val="66FFFF"/>
                        </a:buClr>
                        <a:buSzPct val="75000"/>
                        <a:buFont typeface="Wingdings" panose="05000000000000000000" pitchFamily="2" charset="2"/>
                        <a:buChar char="n"/>
                        <a:tabLst/>
                        <a:defRPr/>
                      </a:pPr>
                      <a:r>
                        <a:rPr kumimoji="0" lang="en-US" sz="3200" b="0" i="0" u="none" strike="noStrike" kern="0" cap="none" spc="0" normalizeH="0" baseline="0" noProof="0" dirty="0">
                          <a:ln>
                            <a:noFill/>
                          </a:ln>
                          <a:solidFill>
                            <a:srgbClr val="FFFFFF"/>
                          </a:solidFill>
                          <a:effectLst>
                            <a:outerShdw blurRad="38100" dist="38100" dir="2700000" algn="tl">
                              <a:srgbClr val="000000"/>
                            </a:outerShdw>
                          </a:effectLst>
                          <a:uLnTx/>
                          <a:uFillTx/>
                          <a:latin typeface="Calibri" panose="020F0502020204030204" pitchFamily="34" charset="0"/>
                          <a:ea typeface="+mn-ea"/>
                          <a:cs typeface="+mn-cs"/>
                        </a:rPr>
                        <a:t>Gal. 3:13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45678769"/>
                  </a:ext>
                </a:extLst>
              </a:tr>
            </a:tbl>
          </a:graphicData>
        </a:graphic>
      </p:graphicFrame>
      <p:sp>
        <p:nvSpPr>
          <p:cNvPr id="56322" name="Title 1"/>
          <p:cNvSpPr>
            <a:spLocks noGrp="1"/>
          </p:cNvSpPr>
          <p:nvPr>
            <p:ph type="title"/>
          </p:nvPr>
        </p:nvSpPr>
        <p:spPr>
          <a:xfrm>
            <a:off x="609600" y="237243"/>
            <a:ext cx="10972800" cy="905757"/>
          </a:xfrm>
        </p:spPr>
        <p:txBody>
          <a:bodyPr/>
          <a:lstStyle/>
          <a:p>
            <a:pPr algn="ctr"/>
            <a:r>
              <a:rPr lang="en-US" sz="3600" dirty="0">
                <a:solidFill>
                  <a:srgbClr val="00FFFF"/>
                </a:solidFill>
                <a:effectLst>
                  <a:outerShdw blurRad="38100" dist="38100" dir="2700000" algn="tl">
                    <a:srgbClr val="000000">
                      <a:alpha val="43137"/>
                    </a:srgbClr>
                  </a:outerShdw>
                </a:effectLst>
              </a:rPr>
              <a:t>Present Tense Participle </a:t>
            </a:r>
            <a:r>
              <a:rPr lang="en-US" sz="3600" b="1" u="sng" dirty="0">
                <a:solidFill>
                  <a:srgbClr val="FFFFCC"/>
                </a:solidFill>
                <a:effectLst>
                  <a:outerShdw blurRad="38100" dist="38100" dir="2700000" algn="tl">
                    <a:srgbClr val="000000">
                      <a:alpha val="43137"/>
                    </a:srgbClr>
                  </a:outerShdw>
                </a:effectLst>
                <a:ea typeface="+mn-ea"/>
                <a:cs typeface="+mn-cs"/>
              </a:rPr>
              <a:t>Does Not</a:t>
            </a:r>
            <a:r>
              <a:rPr lang="en-US" sz="3600" dirty="0">
                <a:solidFill>
                  <a:srgbClr val="FFFFCC"/>
                </a:solidFill>
                <a:effectLst>
                  <a:outerShdw blurRad="38100" dist="38100" dir="2700000" algn="tl">
                    <a:srgbClr val="000000">
                      <a:alpha val="43137"/>
                    </a:srgbClr>
                  </a:outerShdw>
                </a:effectLst>
                <a:ea typeface="+mn-ea"/>
                <a:cs typeface="+mn-cs"/>
              </a:rPr>
              <a:t> </a:t>
            </a:r>
            <a:r>
              <a:rPr lang="en-US" sz="3600" dirty="0">
                <a:solidFill>
                  <a:srgbClr val="00FFFF"/>
                </a:solidFill>
                <a:effectLst>
                  <a:outerShdw blurRad="38100" dist="38100" dir="2700000" algn="tl">
                    <a:srgbClr val="000000">
                      <a:alpha val="43137"/>
                    </a:srgbClr>
                  </a:outerShdw>
                </a:effectLst>
              </a:rPr>
              <a:t>Always Mean Forever</a:t>
            </a:r>
          </a:p>
        </p:txBody>
      </p:sp>
      <p:pic>
        <p:nvPicPr>
          <p:cNvPr id="4" name="Picture 6" descr="http://www.maggiesnotebook.com/wp-content/uploads/2011/08/Apostle_John_35.jpg"/>
          <p:cNvPicPr>
            <a:picLocks noChangeAspect="1" noChangeArrowheads="1"/>
          </p:cNvPicPr>
          <p:nvPr/>
        </p:nvPicPr>
        <p:blipFill>
          <a:blip r:embed="rId2" cstate="print"/>
          <a:srcRect/>
          <a:stretch>
            <a:fillRect/>
          </a:stretch>
        </p:blipFill>
        <p:spPr bwMode="auto">
          <a:xfrm>
            <a:off x="4559583" y="1676400"/>
            <a:ext cx="3072834" cy="3724276"/>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6325" name="TextBox 4"/>
          <p:cNvSpPr txBox="1">
            <a:spLocks noChangeArrowheads="1"/>
          </p:cNvSpPr>
          <p:nvPr/>
        </p:nvSpPr>
        <p:spPr bwMode="auto">
          <a:xfrm>
            <a:off x="2209800" y="6197600"/>
            <a:ext cx="7772400" cy="584200"/>
          </a:xfrm>
          <a:prstGeom prst="rect">
            <a:avLst/>
          </a:prstGeom>
          <a:noFill/>
          <a:ln w="9525">
            <a:noFill/>
            <a:miter lim="800000"/>
            <a:headEnd/>
            <a:tailEnd/>
          </a:ln>
        </p:spPr>
        <p:txBody>
          <a:bodyPr>
            <a:spAutoFit/>
          </a:bodyPr>
          <a:lstStyle/>
          <a:p>
            <a:pPr algn="ctr"/>
            <a:r>
              <a:rPr lang="en-US" sz="1600" dirty="0">
                <a:latin typeface="Calibri" panose="020F0502020204030204" pitchFamily="34" charset="0"/>
                <a:cs typeface="Calibri" panose="020F0502020204030204" pitchFamily="34" charset="0"/>
              </a:rPr>
              <a:t>Bob Wilkin, “The One Who Believes: Is Continuous Faith Required to be Born Again?,” online: http://www.faithalone.org/magazine/y2006/06jf1.html, accessed 06 May 2015.</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75E0B9-9EE4-4CA6-8CBD-8F9533094F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198659" name="Rectangle 1"/>
          <p:cNvSpPr>
            <a:spLocks noChangeArrowheads="1"/>
          </p:cNvSpPr>
          <p:nvPr/>
        </p:nvSpPr>
        <p:spPr bwMode="auto">
          <a:xfrm>
            <a:off x="609600" y="0"/>
            <a:ext cx="10972798" cy="2439129"/>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5:24</a:t>
            </a:r>
          </a:p>
          <a:p>
            <a:pPr algn="just">
              <a:spcBef>
                <a:spcPts val="0"/>
              </a:spcBef>
              <a:spcAft>
                <a:spcPts val="0"/>
              </a:spcAft>
            </a:pP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“Truly, truly, I say to you, he who </a:t>
            </a:r>
            <a:r>
              <a:rPr lang="en-US" alt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hears</a:t>
            </a:r>
            <a:r>
              <a:rPr lang="en-US" alt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My word, and believes Him who sent Me, has eternal life, and does not come into judgment, but has passed out of death into life.”</a:t>
            </a:r>
          </a:p>
        </p:txBody>
      </p:sp>
      <p:pic>
        <p:nvPicPr>
          <p:cNvPr id="2" name="Picture 2" descr="How to pronounce Aiōnios in Biblical Greek - (αἰώνιος / eternal)">
            <a:extLst>
              <a:ext uri="{FF2B5EF4-FFF2-40B4-BE49-F238E27FC236}">
                <a16:creationId xmlns:a16="http://schemas.microsoft.com/office/drawing/2014/main" id="{8E48D9F1-EEDA-2828-B58C-9E6BC3B398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18" r="36608" b="31619"/>
          <a:stretch/>
        </p:blipFill>
        <p:spPr bwMode="auto">
          <a:xfrm>
            <a:off x="4223985" y="2971800"/>
            <a:ext cx="3744030" cy="182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7483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b="1" u="sng" dirty="0">
                <a:solidFill>
                  <a:srgbClr val="FFFFCC"/>
                </a:solidFill>
              </a:rPr>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dirty="0"/>
              <a:t>How many times do you have to </a:t>
            </a:r>
            <a:r>
              <a:rPr lang="en-US" altLang="en-US" sz="2800" b="1" u="sng" dirty="0">
                <a:solidFill>
                  <a:srgbClr val="FFFFCC"/>
                </a:solidFill>
              </a:rPr>
              <a:t>MURDER</a:t>
            </a:r>
            <a:r>
              <a:rPr lang="en-US" altLang="en-US" sz="2800" dirty="0"/>
              <a:t> before you are a </a:t>
            </a:r>
            <a:r>
              <a:rPr lang="en-US" altLang="en-US" sz="2800" b="1" u="sng" dirty="0">
                <a:solidFill>
                  <a:srgbClr val="FFFFCC"/>
                </a:solidFill>
              </a:rPr>
              <a:t>MURDERER</a:t>
            </a:r>
            <a:r>
              <a:rPr lang="en-US" altLang="en-US" sz="2800" dirty="0"/>
              <a:t>?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5318929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7A2CFFF-14AB-4FFD-8E92-443FD02856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98659" name="Rectangle 1"/>
          <p:cNvSpPr>
            <a:spLocks noChangeArrowheads="1"/>
          </p:cNvSpPr>
          <p:nvPr/>
        </p:nvSpPr>
        <p:spPr bwMode="auto">
          <a:xfrm>
            <a:off x="627321" y="0"/>
            <a:ext cx="10951535" cy="3039294"/>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Mark 6:14</a:t>
            </a:r>
          </a:p>
          <a:p>
            <a:pPr algn="just"/>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rPr>
              <a:t>And King Herod heard </a:t>
            </a:r>
            <a:r>
              <a:rPr lang="en-US" sz="3600" b="0" i="1" u="none" strike="noStrike" dirty="0">
                <a:effectLst/>
                <a:latin typeface="Calibri" panose="020F0502020204030204" pitchFamily="34" charset="0"/>
              </a:rPr>
              <a:t>of it</a:t>
            </a:r>
            <a:r>
              <a:rPr lang="en-US" sz="3600" b="0" i="0" u="none" strike="noStrike" dirty="0">
                <a:effectLst/>
                <a:latin typeface="Calibri" panose="020F0502020204030204" pitchFamily="34" charset="0"/>
              </a:rPr>
              <a:t>, for His name had become well known; and </a:t>
            </a:r>
            <a:r>
              <a:rPr lang="en-US" sz="3600" b="0" i="1" u="none" strike="noStrike" dirty="0">
                <a:effectLst/>
                <a:latin typeface="Calibri" panose="020F0502020204030204" pitchFamily="34" charset="0"/>
              </a:rPr>
              <a:t>people</a:t>
            </a:r>
            <a:r>
              <a:rPr lang="en-US" sz="3600" b="0" i="0" u="none" strike="noStrike" dirty="0">
                <a:effectLst/>
                <a:latin typeface="Calibri" panose="020F0502020204030204" pitchFamily="34" charset="0"/>
              </a:rPr>
              <a:t> were saying, ‘John the </a:t>
            </a:r>
            <a:r>
              <a:rPr lang="en-US" sz="3600" b="1" i="0" u="sng" strike="noStrike" dirty="0">
                <a:solidFill>
                  <a:srgbClr val="FFFFCC"/>
                </a:solidFill>
                <a:effectLst/>
                <a:latin typeface="Calibri" panose="020F0502020204030204" pitchFamily="34" charset="0"/>
              </a:rPr>
              <a:t>Baptist (</a:t>
            </a:r>
            <a:r>
              <a:rPr lang="en-US" sz="3600" b="1" i="1" u="sng" strike="noStrike" dirty="0" err="1">
                <a:solidFill>
                  <a:srgbClr val="FFFFCC"/>
                </a:solidFill>
                <a:effectLst/>
                <a:latin typeface="Calibri" panose="020F0502020204030204" pitchFamily="34" charset="0"/>
              </a:rPr>
              <a:t>baptiz</a:t>
            </a:r>
            <a:r>
              <a:rPr lang="en-US" sz="3600" b="1" i="1" u="sng" dirty="0" err="1">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ō</a:t>
            </a:r>
            <a:r>
              <a:rPr lang="en-US" sz="3600" b="1" i="0" u="sng" strike="noStrike" dirty="0">
                <a:solidFill>
                  <a:srgbClr val="FFFFCC"/>
                </a:solidFill>
                <a:effectLst/>
                <a:latin typeface="Calibri" panose="020F0502020204030204" pitchFamily="34" charset="0"/>
              </a:rPr>
              <a:t>)</a:t>
            </a:r>
            <a:r>
              <a:rPr lang="en-US" sz="3600" b="0" i="0" u="none" strike="noStrike" dirty="0">
                <a:effectLst/>
                <a:latin typeface="Calibri" panose="020F0502020204030204" pitchFamily="34" charset="0"/>
              </a:rPr>
              <a:t> has risen from the dead, and that is why these miraculous powers are at work in Him.’”</a:t>
            </a:r>
            <a:endPar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A2F9F278-342B-DF36-3970-7296BB325B6D}"/>
              </a:ext>
            </a:extLst>
          </p:cNvPr>
          <p:cNvSpPr txBox="1"/>
          <p:nvPr/>
        </p:nvSpPr>
        <p:spPr>
          <a:xfrm>
            <a:off x="5183699" y="2460021"/>
            <a:ext cx="1828800" cy="1828800"/>
          </a:xfrm>
          <a:prstGeom prst="rect">
            <a:avLst/>
          </a:prstGeom>
          <a:noFill/>
        </p:spPr>
        <p:txBody>
          <a:bodyPr wrap="square" rtlCol="0">
            <a:spAutoFit/>
          </a:bodyPr>
          <a:lstStyle/>
          <a:p>
            <a:pPr algn="l"/>
            <a:endParaRPr lang="en-US"/>
          </a:p>
        </p:txBody>
      </p:sp>
      <p:pic>
        <p:nvPicPr>
          <p:cNvPr id="5" name="Picture 6" descr="http://www.maggiesnotebook.com/wp-content/uploads/2011/08/Apostle_John_35.jpg">
            <a:extLst>
              <a:ext uri="{FF2B5EF4-FFF2-40B4-BE49-F238E27FC236}">
                <a16:creationId xmlns:a16="http://schemas.microsoft.com/office/drawing/2014/main" id="{0EB0BE32-7254-0C04-3BC8-18E51459E7FE}"/>
              </a:ext>
            </a:extLst>
          </p:cNvPr>
          <p:cNvPicPr>
            <a:picLocks noChangeAspect="1" noChangeArrowheads="1"/>
          </p:cNvPicPr>
          <p:nvPr/>
        </p:nvPicPr>
        <p:blipFill>
          <a:blip r:embed="rId3" cstate="print"/>
          <a:srcRect/>
          <a:stretch>
            <a:fillRect/>
          </a:stretch>
        </p:blipFill>
        <p:spPr bwMode="auto">
          <a:xfrm>
            <a:off x="5503589" y="3039294"/>
            <a:ext cx="1508910" cy="1828800"/>
          </a:xfrm>
          <a:prstGeom prst="rect">
            <a:avLst/>
          </a:prstGeom>
          <a:solidFill>
            <a:srgbClr val="FFFFFF">
              <a:shade val="85000"/>
            </a:srgbClr>
          </a:solidFill>
          <a:ln w="762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3817561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599"/>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287000" cy="5384206"/>
          </a:xfrm>
        </p:spPr>
        <p:txBody>
          <a:bodyPr/>
          <a:lstStyle/>
          <a:p>
            <a:pPr marL="461963" indent="-461963">
              <a:spcBef>
                <a:spcPts val="0"/>
              </a:spcBef>
              <a:spcAft>
                <a:spcPts val="1200"/>
              </a:spcAft>
              <a:buClr>
                <a:srgbClr val="66FFFF"/>
              </a:buClr>
              <a:buSzPct val="100000"/>
              <a:buAutoNum type="arabicPeriod"/>
              <a:defRPr/>
            </a:pPr>
            <a:r>
              <a:rPr lang="en-US" altLang="en-US" sz="2800" dirty="0"/>
              <a:t>Present tense participle “believing” – John 3:16, 18; 5:24</a:t>
            </a:r>
          </a:p>
          <a:p>
            <a:pPr marL="461963" indent="-461963">
              <a:spcBef>
                <a:spcPts val="0"/>
              </a:spcBef>
              <a:spcAft>
                <a:spcPts val="1200"/>
              </a:spcAft>
              <a:buClr>
                <a:srgbClr val="66FFFF"/>
              </a:buClr>
              <a:buSzPct val="100000"/>
              <a:buAutoNum type="arabicPeriod"/>
              <a:defRPr/>
            </a:pPr>
            <a:r>
              <a:rPr lang="en-US" altLang="en-US" sz="2800" dirty="0"/>
              <a:t>Abuse of the present tense</a:t>
            </a:r>
          </a:p>
          <a:p>
            <a:pPr marL="461963" indent="-461963">
              <a:spcBef>
                <a:spcPts val="0"/>
              </a:spcBef>
              <a:spcAft>
                <a:spcPts val="1200"/>
              </a:spcAft>
              <a:buClr>
                <a:srgbClr val="66FFFF"/>
              </a:buClr>
              <a:buSzPct val="100000"/>
              <a:buAutoNum type="arabicPeriod"/>
              <a:defRPr/>
            </a:pPr>
            <a:r>
              <a:rPr lang="en-US" altLang="en-US" sz="2800" dirty="0"/>
              <a:t>Present tense does not always require continual behavior</a:t>
            </a:r>
          </a:p>
          <a:p>
            <a:pPr marL="461963" indent="-461963">
              <a:spcBef>
                <a:spcPts val="0"/>
              </a:spcBef>
              <a:spcAft>
                <a:spcPts val="1200"/>
              </a:spcAft>
              <a:buClr>
                <a:srgbClr val="66FFFF"/>
              </a:buClr>
              <a:buSzPct val="100000"/>
              <a:buAutoNum type="arabicPeriod"/>
              <a:defRPr/>
            </a:pPr>
            <a:r>
              <a:rPr lang="en-US" altLang="en-US" sz="2800" dirty="0"/>
              <a:t>Mark 6:14</a:t>
            </a:r>
          </a:p>
          <a:p>
            <a:pPr marL="914400" lvl="1" indent="-452438">
              <a:spcBef>
                <a:spcPts val="0"/>
              </a:spcBef>
              <a:spcAft>
                <a:spcPts val="1200"/>
              </a:spcAft>
              <a:buClr>
                <a:srgbClr val="FF99FF"/>
              </a:buClr>
              <a:buSzPct val="100000"/>
              <a:buAutoNum type="alphaLcPeriod"/>
              <a:defRPr/>
            </a:pPr>
            <a:r>
              <a:rPr lang="en-US" altLang="en-US" sz="2800" dirty="0"/>
              <a:t>John the </a:t>
            </a:r>
            <a:r>
              <a:rPr lang="en-US" altLang="en-US" sz="2800" i="1" dirty="0"/>
              <a:t>“the one continually baptizing?”</a:t>
            </a:r>
          </a:p>
          <a:p>
            <a:pPr marL="914400" lvl="1" indent="-452438">
              <a:spcBef>
                <a:spcPts val="0"/>
              </a:spcBef>
              <a:spcAft>
                <a:spcPts val="1200"/>
              </a:spcAft>
              <a:buClr>
                <a:srgbClr val="FF99FF"/>
              </a:buClr>
              <a:buSzPct val="100000"/>
              <a:buAutoNum type="alphaLcPeriod"/>
              <a:defRPr/>
            </a:pPr>
            <a:r>
              <a:rPr lang="en-US" altLang="en-US" sz="2800" dirty="0"/>
              <a:t>John already dead!</a:t>
            </a:r>
          </a:p>
          <a:p>
            <a:pPr marL="914400" lvl="1" indent="-452438">
              <a:spcBef>
                <a:spcPts val="0"/>
              </a:spcBef>
              <a:spcAft>
                <a:spcPts val="1200"/>
              </a:spcAft>
              <a:buClr>
                <a:srgbClr val="FF99FF"/>
              </a:buClr>
              <a:buSzPct val="100000"/>
              <a:buAutoNum type="alphaLcPeriod"/>
              <a:defRPr/>
            </a:pPr>
            <a:r>
              <a:rPr lang="en-US" altLang="en-US" sz="2800" dirty="0"/>
              <a:t>Not describing continual baptizing</a:t>
            </a:r>
          </a:p>
          <a:p>
            <a:pPr marL="914400" lvl="1" indent="-452438">
              <a:spcBef>
                <a:spcPts val="0"/>
              </a:spcBef>
              <a:spcAft>
                <a:spcPts val="1200"/>
              </a:spcAft>
              <a:buClr>
                <a:srgbClr val="FF99FF"/>
              </a:buClr>
              <a:buSzPct val="100000"/>
              <a:buAutoNum type="alphaLcPeriod"/>
              <a:defRPr/>
            </a:pPr>
            <a:r>
              <a:rPr lang="en-US" altLang="en-US" sz="2800" dirty="0"/>
              <a:t>Just describing him</a:t>
            </a:r>
          </a:p>
          <a:p>
            <a:pPr marL="461963" indent="-461963">
              <a:spcBef>
                <a:spcPts val="0"/>
              </a:spcBef>
              <a:spcAft>
                <a:spcPts val="1200"/>
              </a:spcAft>
              <a:buClr>
                <a:srgbClr val="66FFFF"/>
              </a:buClr>
              <a:buSzPct val="100000"/>
              <a:buFont typeface="Arial" panose="020B0604020202020204" pitchFamily="34" charset="0"/>
              <a:buAutoNum type="arabicPeriod"/>
              <a:defRPr/>
            </a:pPr>
            <a:r>
              <a:rPr lang="en-US" altLang="en-US" sz="2800" b="1" u="sng" dirty="0">
                <a:solidFill>
                  <a:srgbClr val="FFFFCC"/>
                </a:solidFill>
              </a:rPr>
              <a:t>How many times do you have to MURDER before you are a MURDERER? Once! Same with a FISHERMAN &amp; BELIEVER</a:t>
            </a:r>
          </a:p>
        </p:txBody>
      </p:sp>
      <p:pic>
        <p:nvPicPr>
          <p:cNvPr id="5" name="Picture 2" descr="http://forum.remonstranten-berlin.de/uploads/2010/02/aminius_achterkant.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828133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a:t>
            </a:r>
            <a:r>
              <a:rPr lang="en-US" altLang="en-US" sz="2800" dirty="0">
                <a:ea typeface="+mn-ea"/>
                <a:cs typeface="+mn-cs"/>
              </a:rPr>
              <a:t>(John 8:30-31)</a:t>
            </a:r>
          </a:p>
          <a:p>
            <a:pPr marL="514350" indent="-514350">
              <a:spcBef>
                <a:spcPts val="0"/>
              </a:spcBef>
              <a:spcAft>
                <a:spcPts val="1200"/>
              </a:spcAft>
              <a:buClr>
                <a:srgbClr val="66FFFF"/>
              </a:buClr>
              <a:buSzPct val="100000"/>
              <a:buFont typeface="+mj-lt"/>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Luke 22:31-32</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Is unbelief the unpardonable sin?</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501221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dirty="0"/>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Luke 22:31-32</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Is unbelief the unpardonable sin?</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152349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34EE4E0-5244-44B6-A39E-15419071B09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8:30-31</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 He spoke these things, many came to </a:t>
            </a:r>
            <a:r>
              <a:rPr lang="en-US" sz="3600" dirty="0">
                <a:solidFill>
                  <a:srgbClr val="66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a:t>
            </a:r>
            <a:r>
              <a:rPr lang="en-US" sz="3600" b="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Him. So Jesus was saying to those Jews who had </a:t>
            </a:r>
            <a:r>
              <a:rPr lang="en-US" sz="3600" b="1" baseline="30000" dirty="0">
                <a:solidFill>
                  <a:srgbClr val="66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believed</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Him, “If you continue in My word, </a:t>
            </a:r>
            <a:r>
              <a:rPr lang="en-US" sz="36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you are truly disciples of Mine.”</a:t>
            </a:r>
          </a:p>
        </p:txBody>
      </p:sp>
      <p:sp>
        <p:nvSpPr>
          <p:cNvPr id="2" name="Rectangle 1"/>
          <p:cNvSpPr/>
          <p:nvPr/>
        </p:nvSpPr>
        <p:spPr>
          <a:xfrm>
            <a:off x="4153611" y="3200400"/>
            <a:ext cx="3951723" cy="954107"/>
          </a:xfrm>
          <a:prstGeom prst="rect">
            <a:avLst/>
          </a:prstGeom>
        </p:spPr>
        <p:txBody>
          <a:bodyPr wrap="none">
            <a:spAutoFit/>
          </a:bodyPr>
          <a:lstStyle/>
          <a:p>
            <a:r>
              <a:rPr lang="en-US" sz="2800" dirty="0">
                <a:solidFill>
                  <a:srgbClr val="66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t>
            </a:r>
            <a:r>
              <a:rPr lang="en-US" sz="2800"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aorist active indicative</a:t>
            </a:r>
          </a:p>
          <a:p>
            <a:r>
              <a:rPr lang="en-US" sz="3600" b="1" baseline="30000" dirty="0">
                <a:solidFill>
                  <a:srgbClr val="66FFFF"/>
                </a:solidFill>
                <a:latin typeface="Calibri" panose="020F0502020204030204" pitchFamily="34" charset="0"/>
                <a:cs typeface="Calibri" panose="020F0502020204030204" pitchFamily="34" charset="0"/>
              </a:rPr>
              <a:t>+</a:t>
            </a:r>
            <a:r>
              <a:rPr lang="en-US" sz="2800" b="1"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 perfect active participle</a:t>
            </a:r>
          </a:p>
        </p:txBody>
      </p:sp>
    </p:spTree>
    <p:extLst>
      <p:ext uri="{BB962C8B-B14F-4D97-AF65-F5344CB8AC3E}">
        <p14:creationId xmlns:p14="http://schemas.microsoft.com/office/powerpoint/2010/main" val="21753132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u="sng"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Luke 22:31-32</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Is unbelief the unpardonable sin?</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552573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Luke 22:31-32</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Is unbelief the unpardonable sin?</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618494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43D30-D0EA-D47E-6CFA-02560187F39F}"/>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2FE83D8-256A-E448-DD29-6A4D12AF682D}"/>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05F66BE4-3D65-DC2A-966E-B5C55F8B1416}"/>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6" name="Picture 2">
            <a:extLst>
              <a:ext uri="{FF2B5EF4-FFF2-40B4-BE49-F238E27FC236}">
                <a16:creationId xmlns:a16="http://schemas.microsoft.com/office/drawing/2014/main" id="{3BEF6F06-C554-39BC-286D-4998E79785D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18018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1EB91A8-DABE-42C5-ACC9-C209C9DCA3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1631230" y="0"/>
            <a:ext cx="8929541" cy="1931298"/>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2 Timothy 2:13</a:t>
            </a:r>
          </a:p>
          <a:p>
            <a:pPr algn="just">
              <a:spcBef>
                <a:spcPts val="0"/>
              </a:spcBef>
              <a:spcAft>
                <a:spcPts val="0"/>
              </a:spcAft>
            </a:pP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we</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are </a:t>
            </a:r>
            <a:r>
              <a:rPr lang="en-US" alt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faithless</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[without faith],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remains faithful, for He cannot deny </a:t>
            </a:r>
            <a:r>
              <a:rPr lang="en-US" alt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Himself</a:t>
            </a:r>
            <a:r>
              <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7" name="Picture 6">
            <a:extLst>
              <a:ext uri="{FF2B5EF4-FFF2-40B4-BE49-F238E27FC236}">
                <a16:creationId xmlns:a16="http://schemas.microsoft.com/office/drawing/2014/main" id="{D2A54427-94ED-BC6C-879C-005802B5CF44}"/>
              </a:ext>
            </a:extLst>
          </p:cNvPr>
          <p:cNvPicPr>
            <a:picLocks noChangeAspect="1"/>
          </p:cNvPicPr>
          <p:nvPr/>
        </p:nvPicPr>
        <p:blipFill>
          <a:blip r:embed="rId3"/>
          <a:stretch>
            <a:fillRect/>
          </a:stretch>
        </p:blipFill>
        <p:spPr>
          <a:xfrm>
            <a:off x="4724400" y="2133600"/>
            <a:ext cx="2743200"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37373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Peter’s sinking and three-fold denial</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Luke 22:31-32</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Is unbelief the unpardonable sin?</a:t>
            </a: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2821946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026ABF4-3480-43A8-91CB-7D7D9BCDBD7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632037"/>
          </a:xfrm>
          <a:prstGeom prst="rect">
            <a:avLst/>
          </a:prstGeom>
          <a:noFill/>
          <a:ln w="28575">
            <a:noFill/>
            <a:miter lim="800000"/>
            <a:headEnd/>
            <a:tailEnd/>
          </a:ln>
        </p:spPr>
        <p:txBody>
          <a:bodyPr wrap="square">
            <a:spAutoFit/>
          </a:bodyPr>
          <a:lstStyle/>
          <a:p>
            <a:pPr marL="342900" indent="-342900" algn="ctr" defTabSz="685800" eaLnBrk="0" hangingPunct="0">
              <a:spcAft>
                <a:spcPts val="9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James 1:5-8</a:t>
            </a:r>
          </a:p>
          <a:p>
            <a:pPr algn="just">
              <a:spcBef>
                <a:spcPts val="0"/>
              </a:spcBef>
              <a:spcAft>
                <a:spcPts val="0"/>
              </a:spcAft>
            </a:pPr>
            <a:r>
              <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if any of you lacks wisdom, let him ask of God, who gives to all generously and without reproach, and it will be given to him.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6 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he must ask in faith without any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doubting</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one who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doubts</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is like the surf of the sea, driven and tossed by the wind.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that man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ought not to expect that he will receive anything from the Lord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5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5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being</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double-minded</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man, </a:t>
            </a:r>
            <a:r>
              <a:rPr lang="en-US" sz="35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unstable</a:t>
            </a:r>
            <a:r>
              <a:rPr lang="en-US" sz="35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in all his ways.”</a:t>
            </a:r>
            <a:endParaRPr lang="en-US" altLang="en-US" sz="35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61053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Peter’s sinking and three-fold denial</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ea typeface="+mn-ea"/>
                <a:cs typeface="+mn-cs"/>
              </a:rPr>
              <a:t>Luke 22:31-32</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Is unbelief the unpardonable sin?</a:t>
            </a:r>
            <a:endParaRPr lang="en-US" altLang="en-US" sz="2800" dirty="0">
              <a:ea typeface="+mn-ea"/>
              <a:cs typeface="+mn-cs"/>
            </a:endParaRP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33225970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ea typeface="+mn-ea"/>
                <a:cs typeface="+mn-cs"/>
              </a:rPr>
              <a:t>Peter’s sinking and three-fold denial</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ea typeface="+mn-ea"/>
                <a:cs typeface="+mn-cs"/>
              </a:rPr>
              <a:t>Luke 22:31-32</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Is unbelief the unpardonable sin?</a:t>
            </a:r>
            <a:endParaRPr lang="en-US" altLang="en-US" sz="2800" b="1" u="sng" dirty="0">
              <a:solidFill>
                <a:srgbClr val="FFFF99"/>
              </a:solidFill>
              <a:ea typeface="+mn-ea"/>
              <a:cs typeface="+mn-cs"/>
            </a:endParaRP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40095302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2523768"/>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Luke 22:32</a:t>
            </a:r>
          </a:p>
          <a:p>
            <a:pPr algn="just"/>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cs typeface="Calibri" panose="020F0502020204030204" pitchFamily="34" charset="0"/>
              </a:rPr>
              <a:t>but I have prayed for you, that </a:t>
            </a:r>
            <a:r>
              <a:rPr lang="en-US" sz="3600" b="1" i="0" u="sng" strike="noStrike" dirty="0">
                <a:solidFill>
                  <a:srgbClr val="FFFFCC"/>
                </a:solidFill>
                <a:effectLst/>
                <a:latin typeface="Calibri" panose="020F0502020204030204" pitchFamily="34" charset="0"/>
                <a:cs typeface="Calibri" panose="020F0502020204030204" pitchFamily="34" charset="0"/>
              </a:rPr>
              <a:t>your faith</a:t>
            </a:r>
            <a:r>
              <a:rPr lang="en-US" sz="3600" b="0" i="0" u="none" strike="noStrike" dirty="0">
                <a:effectLst/>
                <a:latin typeface="Calibri" panose="020F0502020204030204" pitchFamily="34" charset="0"/>
                <a:cs typeface="Calibri" panose="020F0502020204030204" pitchFamily="34" charset="0"/>
              </a:rPr>
              <a:t> may not fail; and you, when once you have turned again, strengthen your brothers.”</a:t>
            </a:r>
          </a:p>
        </p:txBody>
      </p:sp>
      <p:pic>
        <p:nvPicPr>
          <p:cNvPr id="2" name="Picture 1">
            <a:extLst>
              <a:ext uri="{FF2B5EF4-FFF2-40B4-BE49-F238E27FC236}">
                <a16:creationId xmlns:a16="http://schemas.microsoft.com/office/drawing/2014/main" id="{4C54BF96-6B0D-C1AE-CA41-73D6EA87B5A3}"/>
              </a:ext>
            </a:extLst>
          </p:cNvPr>
          <p:cNvPicPr>
            <a:picLocks noChangeAspect="1"/>
          </p:cNvPicPr>
          <p:nvPr/>
        </p:nvPicPr>
        <p:blipFill>
          <a:blip r:embed="rId3"/>
          <a:stretch>
            <a:fillRect/>
          </a:stretch>
        </p:blipFill>
        <p:spPr>
          <a:xfrm>
            <a:off x="5164157" y="2590800"/>
            <a:ext cx="1863687"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312440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1981200" y="228600"/>
            <a:ext cx="8229600" cy="872835"/>
          </a:xfrm>
        </p:spPr>
        <p:txBody>
          <a:bodyPr/>
          <a:lstStyle/>
          <a:p>
            <a:pPr algn="ctr" eaLnBrk="1" hangingPunct="1">
              <a:defRPr/>
            </a:pPr>
            <a:r>
              <a:rPr lang="en-US" altLang="en-US" sz="3600" dirty="0">
                <a:solidFill>
                  <a:srgbClr val="00FFFF"/>
                </a:solidFill>
                <a:effectLst>
                  <a:outerShdw blurRad="38100" dist="38100" dir="2700000" algn="tl">
                    <a:srgbClr val="000000">
                      <a:alpha val="43137"/>
                    </a:srgbClr>
                  </a:outerShdw>
                </a:effectLst>
              </a:rPr>
              <a:t>John 20:30-31?</a:t>
            </a:r>
          </a:p>
        </p:txBody>
      </p:sp>
      <p:sp>
        <p:nvSpPr>
          <p:cNvPr id="124931" name="Content Placeholder 2"/>
          <p:cNvSpPr>
            <a:spLocks noGrp="1"/>
          </p:cNvSpPr>
          <p:nvPr>
            <p:ph idx="1"/>
          </p:nvPr>
        </p:nvSpPr>
        <p:spPr>
          <a:xfrm>
            <a:off x="609600" y="1101435"/>
            <a:ext cx="10896600" cy="4080165"/>
          </a:xfrm>
        </p:spPr>
        <p:txBody>
          <a:bodyPr/>
          <a:lstStyle/>
          <a:p>
            <a:pPr marL="514350" indent="-514350">
              <a:spcBef>
                <a:spcPts val="0"/>
              </a:spcBef>
              <a:spcAft>
                <a:spcPts val="1200"/>
              </a:spcAft>
              <a:buClr>
                <a:srgbClr val="66FFFF"/>
              </a:buClr>
              <a:buSzPct val="100000"/>
              <a:buFont typeface="+mj-lt"/>
              <a:buAutoNum type="arabicPeriod" startAt="6"/>
              <a:defRPr/>
            </a:pPr>
            <a:r>
              <a:rPr lang="en-US" altLang="en-US" sz="2800" dirty="0"/>
              <a:t>Does not preclude ongoing faith but does not require it</a:t>
            </a:r>
          </a:p>
          <a:p>
            <a:pPr marL="514350" indent="-514350">
              <a:spcBef>
                <a:spcPts val="0"/>
              </a:spcBef>
              <a:spcAft>
                <a:spcPts val="1200"/>
              </a:spcAft>
              <a:buClr>
                <a:srgbClr val="66FFFF"/>
              </a:buClr>
              <a:buSzPct val="100000"/>
              <a:buFont typeface="+mj-lt"/>
              <a:buAutoNum type="arabicPeriod" startAt="6"/>
              <a:defRPr/>
            </a:pPr>
            <a:r>
              <a:rPr lang="en-US" altLang="en-US" sz="2800" dirty="0"/>
              <a:t>Other verb forms also used to describe belief (John 8:30-31)</a:t>
            </a:r>
          </a:p>
          <a:p>
            <a:pPr marL="514350" indent="-514350">
              <a:spcBef>
                <a:spcPts val="0"/>
              </a:spcBef>
              <a:spcAft>
                <a:spcPts val="1200"/>
              </a:spcAft>
              <a:buClr>
                <a:srgbClr val="66FFFF"/>
              </a:buClr>
              <a:buSzPct val="100000"/>
              <a:buFont typeface="+mj-lt"/>
              <a:buAutoNum type="arabicPeriod" startAt="6"/>
              <a:defRPr/>
            </a:pPr>
            <a:r>
              <a:rPr lang="en-US" altLang="en-US" sz="2800" b="1" dirty="0">
                <a:solidFill>
                  <a:srgbClr val="FFFFCC"/>
                </a:solidFill>
              </a:rPr>
              <a:t>It is possible for a Christian to struggle with faith</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2 Tim. 2:13 – “faithless” = unbelieving</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t>Jas. 1:5-8</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ea typeface="+mn-ea"/>
                <a:cs typeface="+mn-cs"/>
              </a:rPr>
              <a:t>Peter’s sinking and three-fold denial</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dirty="0">
                <a:ea typeface="+mn-ea"/>
                <a:cs typeface="+mn-cs"/>
              </a:rPr>
              <a:t>Luke 22:31-32</a:t>
            </a:r>
          </a:p>
          <a:p>
            <a:pPr marL="914400" lvl="1" indent="-452438">
              <a:spcBef>
                <a:spcPts val="0"/>
              </a:spcBef>
              <a:spcAft>
                <a:spcPts val="1200"/>
              </a:spcAft>
              <a:buClr>
                <a:srgbClr val="FF99FF"/>
              </a:buClr>
              <a:buSzPct val="100000"/>
              <a:buFont typeface="Wingdings" panose="05000000000000000000" pitchFamily="2" charset="2"/>
              <a:buAutoNum type="alphaLcPeriod"/>
              <a:defRPr/>
            </a:pPr>
            <a:r>
              <a:rPr lang="en-US" altLang="en-US" sz="2800" b="1" u="sng" dirty="0">
                <a:solidFill>
                  <a:srgbClr val="FFFFCC"/>
                </a:solidFill>
              </a:rPr>
              <a:t>Is unbelief the unpardonable sin?</a:t>
            </a:r>
            <a:endParaRPr lang="en-US" altLang="en-US" sz="2800" b="1" u="sng" dirty="0">
              <a:solidFill>
                <a:srgbClr val="FFFFCC"/>
              </a:solidFill>
              <a:ea typeface="+mn-ea"/>
              <a:cs typeface="+mn-cs"/>
            </a:endParaRPr>
          </a:p>
        </p:txBody>
      </p:sp>
      <p:pic>
        <p:nvPicPr>
          <p:cNvPr id="6" name="Picture 2" descr="http://forum.remonstranten-berlin.de/uploads/2010/02/aminius_achterkant.jpg">
            <a:extLst>
              <a:ext uri="{FF2B5EF4-FFF2-40B4-BE49-F238E27FC236}">
                <a16:creationId xmlns:a16="http://schemas.microsoft.com/office/drawing/2014/main" id="{99752F08-AAB0-4C8E-A818-9393F458CDA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905754" y="2286000"/>
            <a:ext cx="1676646" cy="2286000"/>
          </a:xfrm>
          <a:prstGeom prst="rect">
            <a:avLst/>
          </a:prstGeom>
          <a:noFill/>
        </p:spPr>
      </p:pic>
    </p:spTree>
    <p:extLst>
      <p:ext uri="{BB962C8B-B14F-4D97-AF65-F5344CB8AC3E}">
        <p14:creationId xmlns:p14="http://schemas.microsoft.com/office/powerpoint/2010/main" val="14032224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1C6527F-A73E-432F-A194-E04861FDE7C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533400" y="0"/>
            <a:ext cx="11049000" cy="2523768"/>
          </a:xfrm>
          <a:prstGeom prst="rect">
            <a:avLst/>
          </a:prstGeom>
          <a:noFill/>
          <a:ln w="28575">
            <a:noFill/>
            <a:miter lim="800000"/>
            <a:headEnd/>
            <a:tailEnd/>
          </a:ln>
        </p:spPr>
        <p:txBody>
          <a:bodyPr wrap="square">
            <a:spAutoFit/>
          </a:bodyPr>
          <a:lstStyle/>
          <a:p>
            <a:pPr algn="ctr" eaLnBrk="0" hangingPunct="0">
              <a:spcBef>
                <a:spcPts val="0"/>
              </a:spcBef>
              <a:spcAft>
                <a:spcPts val="1200"/>
              </a:spcAft>
              <a:buClr>
                <a:srgbClr val="00FFFF"/>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Titus 2:14</a:t>
            </a:r>
          </a:p>
          <a:p>
            <a:pPr algn="just"/>
            <a:r>
              <a:rPr lang="en-US" altLang="en-US" sz="3600" kern="0" dirty="0">
                <a:latin typeface="Calibri" panose="020F0502020204030204" pitchFamily="34" charset="0"/>
                <a:cs typeface="Calibri" panose="020F0502020204030204" pitchFamily="34" charset="0"/>
              </a:rPr>
              <a:t>“</a:t>
            </a:r>
            <a:r>
              <a:rPr lang="en-US" sz="3600" b="0" i="0" u="none" strike="noStrike" dirty="0">
                <a:effectLst/>
                <a:latin typeface="Calibri" panose="020F0502020204030204" pitchFamily="34" charset="0"/>
              </a:rPr>
              <a:t>who gave Himself for us to redeem us from </a:t>
            </a:r>
            <a:r>
              <a:rPr lang="en-US" sz="3600" b="1" i="0" u="sng" strike="noStrike" dirty="0">
                <a:solidFill>
                  <a:srgbClr val="FFFFCC"/>
                </a:solidFill>
                <a:effectLst/>
                <a:latin typeface="Calibri" panose="020F0502020204030204" pitchFamily="34" charset="0"/>
              </a:rPr>
              <a:t>every</a:t>
            </a:r>
            <a:r>
              <a:rPr lang="en-US" sz="3600" b="0" i="0" u="none" strike="noStrike" dirty="0">
                <a:effectLst/>
                <a:latin typeface="Calibri" panose="020F0502020204030204" pitchFamily="34" charset="0"/>
              </a:rPr>
              <a:t> lawless deed, and to purify for Himself a people for His own possession, zealous for good deeds</a:t>
            </a:r>
            <a:r>
              <a:rPr lang="en-US" sz="3600" b="0" i="0" u="none" strike="noStrike" dirty="0">
                <a:effectLst/>
                <a:latin typeface="Calibri" panose="020F0502020204030204" pitchFamily="34" charset="0"/>
                <a:cs typeface="Calibri" panose="020F0502020204030204" pitchFamily="34" charset="0"/>
              </a:rPr>
              <a:t>.”</a:t>
            </a:r>
          </a:p>
        </p:txBody>
      </p:sp>
      <p:pic>
        <p:nvPicPr>
          <p:cNvPr id="2" name="Picture 1">
            <a:extLst>
              <a:ext uri="{FF2B5EF4-FFF2-40B4-BE49-F238E27FC236}">
                <a16:creationId xmlns:a16="http://schemas.microsoft.com/office/drawing/2014/main" id="{4C54BF96-6B0D-C1AE-CA41-73D6EA87B5A3}"/>
              </a:ext>
            </a:extLst>
          </p:cNvPr>
          <p:cNvPicPr>
            <a:picLocks noChangeAspect="1"/>
          </p:cNvPicPr>
          <p:nvPr/>
        </p:nvPicPr>
        <p:blipFill>
          <a:blip r:embed="rId3"/>
          <a:stretch>
            <a:fillRect/>
          </a:stretch>
        </p:blipFill>
        <p:spPr>
          <a:xfrm>
            <a:off x="5164157" y="2590800"/>
            <a:ext cx="1863687" cy="22860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507818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1828800" y="228600"/>
            <a:ext cx="8534400" cy="914400"/>
          </a:xfrm>
        </p:spPr>
        <p:txBody>
          <a:bodyPr/>
          <a:lstStyle/>
          <a:p>
            <a:pPr algn="ctr"/>
            <a:r>
              <a:rPr lang="en-US" sz="4000" dirty="0">
                <a:effectLst>
                  <a:outerShdw blurRad="38100" dist="38100" dir="2700000" algn="tl">
                    <a:srgbClr val="000000">
                      <a:alpha val="43137"/>
                    </a:srgbClr>
                  </a:outerShdw>
                </a:effectLst>
                <a:ea typeface="Calibri" pitchFamily="34" charset="0"/>
                <a:cs typeface="Calibri" pitchFamily="34" charset="0"/>
              </a:rPr>
              <a:t>Neo-Calvinism vs. The Bible</a:t>
            </a:r>
          </a:p>
        </p:txBody>
      </p:sp>
      <p:sp>
        <p:nvSpPr>
          <p:cNvPr id="3" name="Content Placeholder 2"/>
          <p:cNvSpPr>
            <a:spLocks noGrp="1"/>
          </p:cNvSpPr>
          <p:nvPr>
            <p:ph idx="1"/>
          </p:nvPr>
        </p:nvSpPr>
        <p:spPr>
          <a:xfrm>
            <a:off x="609599" y="1600200"/>
            <a:ext cx="8228753" cy="4724400"/>
          </a:xfrm>
        </p:spPr>
        <p:txBody>
          <a:bodyPr/>
          <a:lstStyle/>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Why Critique Calvinism?</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The Source of Calvin’s Theology</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Calvin’s Manner of Life</a:t>
            </a:r>
          </a:p>
          <a:p>
            <a:pPr marL="801688" indent="-801688">
              <a:spcBef>
                <a:spcPts val="1800"/>
              </a:spcBef>
              <a:spcAft>
                <a:spcPts val="1800"/>
              </a:spcAft>
              <a:buSzPct val="100000"/>
              <a:buFont typeface="+mj-lt"/>
              <a:buAutoNum type="romanUcPeriod"/>
              <a:defRPr/>
            </a:pPr>
            <a:r>
              <a:rPr lang="en-US" dirty="0">
                <a:effectLst>
                  <a:outerShdw blurRad="38100" dist="38100" dir="2700000" algn="tl">
                    <a:srgbClr val="000000">
                      <a:alpha val="43137"/>
                    </a:srgbClr>
                  </a:outerShdw>
                </a:effectLst>
                <a:cs typeface="Calibri" pitchFamily="34" charset="0"/>
              </a:rPr>
              <a:t>TULIP Through the Grid of Scripture</a:t>
            </a:r>
          </a:p>
          <a:p>
            <a:pPr marL="801688" indent="-801688">
              <a:spcBef>
                <a:spcPts val="1800"/>
              </a:spcBef>
              <a:spcAft>
                <a:spcPts val="1800"/>
              </a:spcAft>
              <a:buSzPct val="100000"/>
              <a:buFont typeface="+mj-lt"/>
              <a:buAutoNum type="romanUcPeriod"/>
              <a:defRPr/>
            </a:pPr>
            <a:r>
              <a:rPr lang="en-US" b="1" u="sng" dirty="0">
                <a:solidFill>
                  <a:srgbClr val="FFFFCC"/>
                </a:solidFill>
                <a:effectLst>
                  <a:outerShdw blurRad="38100" dist="38100" dir="2700000" algn="tl">
                    <a:srgbClr val="000000">
                      <a:alpha val="43137"/>
                    </a:srgbClr>
                  </a:outerShdw>
                </a:effectLst>
                <a:cs typeface="Calibri" pitchFamily="34" charset="0"/>
              </a:rPr>
              <a:t>Conclusion</a:t>
            </a:r>
          </a:p>
        </p:txBody>
      </p:sp>
      <p:pic>
        <p:nvPicPr>
          <p:cNvPr id="2050" name="Picture 2" descr="Related image">
            <a:extLst>
              <a:ext uri="{FF2B5EF4-FFF2-40B4-BE49-F238E27FC236}">
                <a16:creationId xmlns:a16="http://schemas.microsoft.com/office/drawing/2014/main" id="{BD07C3A6-5BEC-46BE-B97F-165D46750D3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38353" y="1676400"/>
            <a:ext cx="2667847" cy="36576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783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5" name="Subtitle 3"/>
          <p:cNvSpPr txBox="1">
            <a:spLocks/>
          </p:cNvSpPr>
          <p:nvPr/>
        </p:nvSpPr>
        <p:spPr bwMode="auto">
          <a:xfrm>
            <a:off x="609600" y="0"/>
            <a:ext cx="10972800" cy="441959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chemeClr val="tx2"/>
                </a:solidFill>
                <a:ea typeface="+mj-ea"/>
                <a:cs typeface="Calibri" panose="020F0502020204030204" pitchFamily="34" charset="0"/>
              </a:rPr>
              <a:t>Colossians 2:8</a:t>
            </a:r>
          </a:p>
          <a:p>
            <a:pPr marL="0" indent="0" algn="just">
              <a:spcBef>
                <a:spcPts val="0"/>
              </a:spcBef>
              <a:buClr>
                <a:srgbClr val="00FFFF"/>
              </a:buClr>
              <a:buNone/>
              <a:defRPr/>
            </a:pPr>
            <a:r>
              <a:rPr lang="en-US" sz="3400" baseline="30000" dirty="0">
                <a:effectLst>
                  <a:outerShdw blurRad="38100" dist="38100" dir="2700000" algn="tl">
                    <a:srgbClr val="000000">
                      <a:alpha val="43137"/>
                    </a:srgbClr>
                  </a:outerShdw>
                </a:effectLst>
              </a:rPr>
              <a:t>8</a:t>
            </a:r>
            <a:r>
              <a:rPr lang="en-US" sz="3400" kern="0" dirty="0">
                <a:solidFill>
                  <a:srgbClr val="FFFFFF"/>
                </a:solidFill>
                <a:effectLst>
                  <a:outerShdw blurRad="38100" dist="38100" dir="2700000" algn="tl">
                    <a:srgbClr val="000000">
                      <a:alpha val="43137"/>
                    </a:srgbClr>
                  </a:outerShdw>
                </a:effectLst>
              </a:rPr>
              <a:t>“</a:t>
            </a:r>
            <a:r>
              <a:rPr lang="en-US" sz="3400" dirty="0">
                <a:effectLst>
                  <a:outerShdw blurRad="38100" dist="38100" dir="2700000" algn="tl">
                    <a:srgbClr val="000000">
                      <a:alpha val="43137"/>
                    </a:srgbClr>
                  </a:outerShdw>
                </a:effectLst>
              </a:rPr>
              <a:t>See to it that no one takes you captive through </a:t>
            </a:r>
            <a:r>
              <a:rPr lang="en-US" sz="3400" b="1" u="sng" dirty="0">
                <a:solidFill>
                  <a:srgbClr val="FFFFCC"/>
                </a:solidFill>
                <a:effectLst>
                  <a:outerShdw blurRad="38100" dist="38100" dir="2700000" algn="tl">
                    <a:srgbClr val="000000">
                      <a:alpha val="43137"/>
                    </a:srgbClr>
                  </a:outerShdw>
                </a:effectLst>
              </a:rPr>
              <a:t>philosophy</a:t>
            </a:r>
            <a:r>
              <a:rPr lang="en-US" sz="3400" dirty="0">
                <a:effectLst>
                  <a:outerShdw blurRad="38100" dist="38100" dir="2700000" algn="tl">
                    <a:srgbClr val="000000">
                      <a:alpha val="43137"/>
                    </a:srgbClr>
                  </a:outerShdw>
                </a:effectLst>
              </a:rPr>
              <a:t> and empty deception, according to the tradition of men, according to the elementary principles of the world, rather than according to Christ</a:t>
            </a:r>
            <a:r>
              <a:rPr lang="en-US" sz="3400" cap="small" dirty="0">
                <a:effectLst>
                  <a:outerShdw blurRad="38100" dist="38100" dir="2700000" algn="tl">
                    <a:srgbClr val="000000">
                      <a:alpha val="43137"/>
                    </a:srgbClr>
                  </a:outerShdw>
                </a:effectLst>
              </a:rPr>
              <a:t>.”</a:t>
            </a:r>
          </a:p>
        </p:txBody>
      </p:sp>
      <p:pic>
        <p:nvPicPr>
          <p:cNvPr id="2" name="Picture 1">
            <a:extLst>
              <a:ext uri="{FF2B5EF4-FFF2-40B4-BE49-F238E27FC236}">
                <a16:creationId xmlns:a16="http://schemas.microsoft.com/office/drawing/2014/main" id="{E843B5CB-C6A9-DB0A-DBED-F82D2FCBE458}"/>
              </a:ext>
            </a:extLst>
          </p:cNvPr>
          <p:cNvPicPr>
            <a:picLocks noChangeAspect="1"/>
          </p:cNvPicPr>
          <p:nvPr/>
        </p:nvPicPr>
        <p:blipFill>
          <a:blip r:embed="rId3"/>
          <a:stretch>
            <a:fillRect/>
          </a:stretch>
        </p:blipFill>
        <p:spPr>
          <a:xfrm>
            <a:off x="4346713" y="2865120"/>
            <a:ext cx="3498575" cy="20116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706669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B0EB09-825B-440E-965D-E5299BE71C2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Subtitle 3"/>
          <p:cNvSpPr txBox="1">
            <a:spLocks/>
          </p:cNvSpPr>
          <p:nvPr/>
        </p:nvSpPr>
        <p:spPr bwMode="auto">
          <a:xfrm>
            <a:off x="609600" y="0"/>
            <a:ext cx="10972800" cy="3200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algn="ctr" defTabSz="685800">
              <a:spcBef>
                <a:spcPct val="0"/>
              </a:spcBef>
              <a:spcAft>
                <a:spcPts val="900"/>
              </a:spcAft>
              <a:buNone/>
              <a:defRPr/>
            </a:pPr>
            <a:r>
              <a:rPr lang="en-US" sz="4000" dirty="0">
                <a:solidFill>
                  <a:srgbClr val="00FFFF"/>
                </a:solidFill>
                <a:ea typeface="+mj-ea"/>
                <a:cs typeface="Calibri" panose="020F0502020204030204" pitchFamily="34" charset="0"/>
              </a:rPr>
              <a:t>1 Peter 1:4-5</a:t>
            </a:r>
          </a:p>
          <a:p>
            <a:pPr marL="0" indent="0" algn="just">
              <a:spcBef>
                <a:spcPts val="0"/>
              </a:spcBef>
              <a:buClr>
                <a:srgbClr val="00FFFF"/>
              </a:buClr>
              <a:buNone/>
              <a:defRPr/>
            </a:pPr>
            <a:r>
              <a:rPr lang="en-US" sz="3600" kern="0">
                <a:solidFill>
                  <a:srgbClr val="FFFFFF"/>
                </a:solidFill>
                <a:effectLst>
                  <a:outerShdw blurRad="38100" dist="38100" dir="2700000" algn="tl">
                    <a:srgbClr val="000000">
                      <a:alpha val="43137"/>
                    </a:srgbClr>
                  </a:outerShdw>
                </a:effectLst>
              </a:rPr>
              <a:t>“</a:t>
            </a:r>
            <a:r>
              <a:rPr lang="en-US" sz="3600" b="1" baseline="30000">
                <a:effectLst>
                  <a:outerShdw blurRad="38100" dist="38100" dir="2700000" algn="tl">
                    <a:srgbClr val="000000">
                      <a:alpha val="43137"/>
                    </a:srgbClr>
                  </a:outerShdw>
                </a:effectLst>
              </a:rPr>
              <a:t>4 </a:t>
            </a:r>
            <a:r>
              <a:rPr lang="en-US" sz="3600" dirty="0">
                <a:effectLst>
                  <a:outerShdw blurRad="38100" dist="38100" dir="2700000" algn="tl">
                    <a:srgbClr val="000000">
                      <a:alpha val="43137"/>
                    </a:srgbClr>
                  </a:outerShdw>
                </a:effectLst>
              </a:rPr>
              <a:t>to </a:t>
            </a:r>
            <a:r>
              <a:rPr lang="en-US" sz="3600" i="1" dirty="0">
                <a:effectLst>
                  <a:outerShdw blurRad="38100" dist="38100" dir="2700000" algn="tl">
                    <a:srgbClr val="000000">
                      <a:alpha val="43137"/>
                    </a:srgbClr>
                  </a:outerShdw>
                </a:effectLst>
              </a:rPr>
              <a:t>obtain</a:t>
            </a:r>
            <a:r>
              <a:rPr lang="en-US" sz="3600" dirty="0">
                <a:effectLst>
                  <a:outerShdw blurRad="38100" dist="38100" dir="2700000" algn="tl">
                    <a:srgbClr val="000000">
                      <a:alpha val="43137"/>
                    </a:srgbClr>
                  </a:outerShdw>
                </a:effectLst>
              </a:rPr>
              <a:t> an inheritance </a:t>
            </a:r>
            <a:r>
              <a:rPr lang="en-US" sz="3600" i="1" dirty="0">
                <a:effectLst>
                  <a:outerShdw blurRad="38100" dist="38100" dir="2700000" algn="tl">
                    <a:srgbClr val="000000">
                      <a:alpha val="43137"/>
                    </a:srgbClr>
                  </a:outerShdw>
                </a:effectLst>
              </a:rPr>
              <a:t>which is</a:t>
            </a:r>
            <a:r>
              <a:rPr lang="en-US" sz="3600" dirty="0">
                <a:effectLst>
                  <a:outerShdw blurRad="38100" dist="38100" dir="2700000" algn="tl">
                    <a:srgbClr val="000000">
                      <a:alpha val="43137"/>
                    </a:srgbClr>
                  </a:outerShdw>
                </a:effectLst>
              </a:rPr>
              <a:t> imperishable and undefiled and will not fade away, reserved in heaven for you, </a:t>
            </a:r>
            <a:r>
              <a:rPr lang="en-US" sz="3600" b="1" baseline="30000" dirty="0">
                <a:effectLst>
                  <a:outerShdw blurRad="38100" dist="38100" dir="2700000" algn="tl">
                    <a:srgbClr val="000000">
                      <a:alpha val="43137"/>
                    </a:srgbClr>
                  </a:outerShdw>
                </a:effectLst>
              </a:rPr>
              <a:t>5 </a:t>
            </a:r>
            <a:r>
              <a:rPr lang="en-US" sz="3600" dirty="0">
                <a:effectLst>
                  <a:outerShdw blurRad="38100" dist="38100" dir="2700000" algn="tl">
                    <a:srgbClr val="000000">
                      <a:alpha val="43137"/>
                    </a:srgbClr>
                  </a:outerShdw>
                </a:effectLst>
              </a:rPr>
              <a:t>who are </a:t>
            </a:r>
            <a:r>
              <a:rPr lang="en-US" sz="3600" b="1" u="sng" dirty="0">
                <a:solidFill>
                  <a:srgbClr val="FFFFCC"/>
                </a:solidFill>
                <a:effectLst>
                  <a:outerShdw blurRad="38100" dist="38100" dir="2700000" algn="tl">
                    <a:srgbClr val="000000">
                      <a:alpha val="43137"/>
                    </a:srgbClr>
                  </a:outerShdw>
                </a:effectLst>
              </a:rPr>
              <a:t>protected by the power of God</a:t>
            </a:r>
            <a:r>
              <a:rPr lang="en-US" sz="3600" dirty="0">
                <a:effectLst>
                  <a:outerShdw blurRad="38100" dist="38100" dir="2700000" algn="tl">
                    <a:srgbClr val="000000">
                      <a:alpha val="43137"/>
                    </a:srgbClr>
                  </a:outerShdw>
                </a:effectLst>
              </a:rPr>
              <a:t> through faith for a salvation ready to be revealed in the last time</a:t>
            </a:r>
            <a:r>
              <a:rPr lang="en-US" sz="3600" cap="small" dirty="0">
                <a:effectLst>
                  <a:outerShdw blurRad="38100" dist="38100" dir="2700000" algn="tl">
                    <a:srgbClr val="000000">
                      <a:alpha val="43137"/>
                    </a:srgbClr>
                  </a:outerShdw>
                </a:effectLst>
              </a:rPr>
              <a:t>.”</a:t>
            </a:r>
          </a:p>
        </p:txBody>
      </p:sp>
      <p:pic>
        <p:nvPicPr>
          <p:cNvPr id="3" name="Picture 2" descr="A picture containing text, book&#10;&#10;Description automatically generated">
            <a:extLst>
              <a:ext uri="{FF2B5EF4-FFF2-40B4-BE49-F238E27FC236}">
                <a16:creationId xmlns:a16="http://schemas.microsoft.com/office/drawing/2014/main" id="{7216BAA4-B11F-4D45-B757-1BC7323ACE8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86552" y="3048000"/>
            <a:ext cx="1418897" cy="18288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15828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947057" y="228600"/>
            <a:ext cx="10363200" cy="914400"/>
          </a:xfrm>
        </p:spPr>
        <p:txBody>
          <a:bodyPr/>
          <a:lstStyle/>
          <a:p>
            <a:pPr algn="ctr"/>
            <a:r>
              <a:rPr lang="en-US" sz="3600" dirty="0">
                <a:effectLst>
                  <a:outerShdw blurRad="38100" dist="38100" dir="2700000" algn="tl">
                    <a:srgbClr val="000000">
                      <a:alpha val="43137"/>
                    </a:srgbClr>
                  </a:outerShdw>
                </a:effectLst>
              </a:rPr>
              <a:t>Calvinism is an </a:t>
            </a:r>
            <a:r>
              <a:rPr lang="en-US" sz="3600" b="1" u="sng" dirty="0">
                <a:solidFill>
                  <a:srgbClr val="FFFFCC"/>
                </a:solidFill>
                <a:effectLst>
                  <a:outerShdw blurRad="38100" dist="38100" dir="2700000" algn="tl">
                    <a:srgbClr val="000000">
                      <a:alpha val="43137"/>
                    </a:srgbClr>
                  </a:outerShdw>
                </a:effectLst>
              </a:rPr>
              <a:t>Imposed</a:t>
            </a:r>
            <a:r>
              <a:rPr lang="en-US" sz="3600" dirty="0">
                <a:effectLst>
                  <a:outerShdw blurRad="38100" dist="38100" dir="2700000" algn="tl">
                    <a:srgbClr val="000000">
                      <a:alpha val="43137"/>
                    </a:srgbClr>
                  </a:outerShdw>
                </a:effectLst>
              </a:rPr>
              <a:t> Philosophy Upon Scripture</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600" y="1143000"/>
            <a:ext cx="10972800" cy="2209800"/>
          </a:xfrm>
        </p:spPr>
        <p:txBody>
          <a:bodyPr/>
          <a:lstStyle/>
          <a:p>
            <a:pPr marL="0" indent="0" algn="just">
              <a:buNone/>
            </a:pPr>
            <a:r>
              <a:rPr lang="en-US" dirty="0">
                <a:effectLst>
                  <a:outerShdw blurRad="38100" dist="38100" dir="2700000" algn="tl">
                    <a:srgbClr val="000000">
                      <a:alpha val="43137"/>
                    </a:srgbClr>
                  </a:outerShdw>
                </a:effectLst>
              </a:rPr>
              <a:t>“Likewise, John Calvin…latched onto little more than a single word (predestinate) and ran with it. Then, rather than carefully looking to the whole of Scripture to verify his precepts and conclusions, he looked to the writings of Augustine to verify his thinking. The result is that, as with Catholicism, we now have ‘another gospel’ that is not solely based on Scripture but on the confused thinking and misconstrued assumptions of a mere man. With Calvin, rather than changing his views to fit Scripture, he changed the meaning of words in Scripture to fit his now distorted view of God and salvation.”</a:t>
            </a:r>
          </a:p>
        </p:txBody>
      </p:sp>
      <p:sp>
        <p:nvSpPr>
          <p:cNvPr id="4" name="TextBox 3">
            <a:extLst>
              <a:ext uri="{FF2B5EF4-FFF2-40B4-BE49-F238E27FC236}">
                <a16:creationId xmlns:a16="http://schemas.microsoft.com/office/drawing/2014/main" id="{7DAA45AA-E297-4E3F-AA25-FDEFDE9A0D88}"/>
              </a:ext>
            </a:extLst>
          </p:cNvPr>
          <p:cNvSpPr txBox="1"/>
          <p:nvPr/>
        </p:nvSpPr>
        <p:spPr>
          <a:xfrm>
            <a:off x="2438400" y="6135469"/>
            <a:ext cx="7315200" cy="646331"/>
          </a:xfrm>
          <a:prstGeom prst="rect">
            <a:avLst/>
          </a:prstGeom>
          <a:noFill/>
        </p:spPr>
        <p:txBody>
          <a:bodyPr wrap="square" rtlCol="0">
            <a:spAutoFit/>
          </a:bodyPr>
          <a:lstStyle/>
          <a:p>
            <a:pPr algn="ct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sz="18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sz="18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97.</a:t>
            </a:r>
          </a:p>
        </p:txBody>
      </p:sp>
    </p:spTree>
    <p:extLst>
      <p:ext uri="{BB962C8B-B14F-4D97-AF65-F5344CB8AC3E}">
        <p14:creationId xmlns:p14="http://schemas.microsoft.com/office/powerpoint/2010/main" val="25962646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CDCD4-3FAB-41A2-A747-7282BA4069DD}"/>
              </a:ext>
            </a:extLst>
          </p:cNvPr>
          <p:cNvSpPr>
            <a:spLocks noGrp="1"/>
          </p:cNvSpPr>
          <p:nvPr>
            <p:ph type="title"/>
          </p:nvPr>
        </p:nvSpPr>
        <p:spPr>
          <a:xfrm>
            <a:off x="609599" y="228600"/>
            <a:ext cx="10929257" cy="1143000"/>
          </a:xfrm>
        </p:spPr>
        <p:txBody>
          <a:bodyPr/>
          <a:lstStyle/>
          <a:p>
            <a:pPr algn="ctr"/>
            <a:r>
              <a:rPr lang="en-US" sz="3400" dirty="0">
                <a:effectLst>
                  <a:outerShdw blurRad="38100" dist="38100" dir="2700000" algn="tl">
                    <a:srgbClr val="000000">
                      <a:alpha val="43137"/>
                    </a:srgbClr>
                  </a:outerShdw>
                </a:effectLst>
              </a:rPr>
              <a:t>Perseverance of the Saints = Perseverance in Good Works to the End of One’s Life to Prove that He is One of the Elect</a:t>
            </a:r>
          </a:p>
        </p:txBody>
      </p:sp>
      <p:sp>
        <p:nvSpPr>
          <p:cNvPr id="3" name="Content Placeholder 2">
            <a:extLst>
              <a:ext uri="{FF2B5EF4-FFF2-40B4-BE49-F238E27FC236}">
                <a16:creationId xmlns:a16="http://schemas.microsoft.com/office/drawing/2014/main" id="{C6B44EFD-44EA-418A-8CD4-A78ED7739FE7}"/>
              </a:ext>
            </a:extLst>
          </p:cNvPr>
          <p:cNvSpPr>
            <a:spLocks noGrp="1"/>
          </p:cNvSpPr>
          <p:nvPr>
            <p:ph idx="1"/>
          </p:nvPr>
        </p:nvSpPr>
        <p:spPr>
          <a:xfrm>
            <a:off x="609599" y="1600200"/>
            <a:ext cx="10929258" cy="3962400"/>
          </a:xfrm>
        </p:spPr>
        <p:txBody>
          <a:bodyPr/>
          <a:lstStyle/>
          <a:p>
            <a:pPr marL="0" indent="0" algn="just">
              <a:buNone/>
            </a:pPr>
            <a:r>
              <a:rPr lang="en-US" sz="3600" b="1" dirty="0">
                <a:solidFill>
                  <a:srgbClr val="FFFFCC"/>
                </a:solidFill>
                <a:effectLst>
                  <a:outerShdw blurRad="38100" dist="38100" dir="2700000" algn="tl">
                    <a:srgbClr val="000000">
                      <a:alpha val="43137"/>
                    </a:srgbClr>
                  </a:outerShdw>
                </a:effectLst>
              </a:rPr>
              <a:t>“P”</a:t>
            </a:r>
            <a:r>
              <a:rPr lang="en-US" dirty="0">
                <a:effectLst>
                  <a:outerShdw blurRad="38100" dist="38100" dir="2700000" algn="tl">
                    <a:srgbClr val="000000">
                      <a:alpha val="43137"/>
                    </a:srgbClr>
                  </a:outerShdw>
                </a:effectLst>
              </a:rPr>
              <a:t> stands for “Perseverance of the Saints.” This is what Calvinists say gives them the assurance of eternal security, but in actuality “the emphasis is upon the believer’s faithfulness in persevering—not upon God’s keeping power … uncertainty as to one’s ultimate salvation is, in fact, built into the very fabric of Calvinism itself.”</a:t>
            </a:r>
          </a:p>
        </p:txBody>
      </p:sp>
      <p:sp>
        <p:nvSpPr>
          <p:cNvPr id="4" name="TextBox 3">
            <a:extLst>
              <a:ext uri="{FF2B5EF4-FFF2-40B4-BE49-F238E27FC236}">
                <a16:creationId xmlns:a16="http://schemas.microsoft.com/office/drawing/2014/main" id="{7DAA45AA-E297-4E3F-AA25-FDEFDE9A0D88}"/>
              </a:ext>
            </a:extLst>
          </p:cNvPr>
          <p:cNvSpPr txBox="1"/>
          <p:nvPr/>
        </p:nvSpPr>
        <p:spPr>
          <a:xfrm>
            <a:off x="1333500" y="5867400"/>
            <a:ext cx="9525000" cy="830997"/>
          </a:xfrm>
          <a:prstGeom prst="rect">
            <a:avLst/>
          </a:prstGeom>
          <a:noFill/>
        </p:spPr>
        <p:txBody>
          <a:bodyPr wrap="square" rtlCol="0">
            <a:spAutoFit/>
          </a:bodyPr>
          <a:lstStyle/>
          <a:p>
            <a:pPr algn="ct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Bob Kirkland, </a:t>
            </a:r>
            <a:r>
              <a:rPr lang="en-US"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Calvinism: None Dare Call It Heresy; Spotlight on the Life and Teachings of John Calvin</a:t>
            </a: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(Eureka, MT: Lighthouse Trails, 2018), 34.</a:t>
            </a:r>
          </a:p>
        </p:txBody>
      </p:sp>
    </p:spTree>
    <p:extLst>
      <p:ext uri="{BB962C8B-B14F-4D97-AF65-F5344CB8AC3E}">
        <p14:creationId xmlns:p14="http://schemas.microsoft.com/office/powerpoint/2010/main" val="394861075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BC2C49-0849-E9BB-3596-4A49D6D3A1F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D4FA8ED9-967A-B669-3717-636462318A96}"/>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FFBEE0EB-928B-FC53-7DCD-239FD9505005}"/>
              </a:ext>
            </a:extLst>
          </p:cNvPr>
          <p:cNvSpPr>
            <a:spLocks noGrp="1"/>
          </p:cNvSpPr>
          <p:nvPr>
            <p:ph idx="1"/>
          </p:nvPr>
        </p:nvSpPr>
        <p:spPr>
          <a:xfrm>
            <a:off x="609600" y="1600200"/>
            <a:ext cx="8229600"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2" name="Picture 2">
            <a:extLst>
              <a:ext uri="{FF2B5EF4-FFF2-40B4-BE49-F238E27FC236}">
                <a16:creationId xmlns:a16="http://schemas.microsoft.com/office/drawing/2014/main" id="{85937EDB-9292-A506-CC4A-77616C56A844}"/>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0271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3"/>
          <p:cNvSpPr>
            <a:spLocks noGrp="1" noChangeArrowheads="1"/>
          </p:cNvSpPr>
          <p:nvPr>
            <p:ph type="subTitle" sz="quarter" idx="4294967295"/>
          </p:nvPr>
        </p:nvSpPr>
        <p:spPr>
          <a:xfrm>
            <a:off x="2057400" y="228600"/>
            <a:ext cx="8077200" cy="1295400"/>
          </a:xfrm>
        </p:spPr>
        <p:txBody>
          <a:bodyPr/>
          <a:lstStyle/>
          <a:p>
            <a:pPr marL="0" indent="0" algn="ctr" eaLnBrk="1" hangingPunct="1">
              <a:buNone/>
              <a:defRPr/>
            </a:pPr>
            <a:r>
              <a:rPr lang="en-US" sz="4000" dirty="0">
                <a:solidFill>
                  <a:srgbClr val="00FFFF"/>
                </a:solidFill>
                <a:effectLst>
                  <a:outerShdw blurRad="38100" dist="38100" dir="2700000" algn="tl">
                    <a:srgbClr val="000000">
                      <a:alpha val="43137"/>
                    </a:srgbClr>
                  </a:outerShdw>
                </a:effectLst>
                <a:ea typeface="+mj-ea"/>
                <a:cs typeface="+mj-cs"/>
              </a:rPr>
              <a:t>John Calvin </a:t>
            </a:r>
          </a:p>
          <a:p>
            <a:pPr marL="0" indent="0" algn="ctr" eaLnBrk="1" hangingPunct="1">
              <a:buNone/>
              <a:defRPr/>
            </a:pPr>
            <a:r>
              <a:rPr lang="en-US" sz="1600" dirty="0">
                <a:effectLst>
                  <a:outerShdw blurRad="38100" dist="38100" dir="2700000" algn="tl">
                    <a:srgbClr val="000000">
                      <a:alpha val="43137"/>
                    </a:srgbClr>
                  </a:outerShdw>
                </a:effectLst>
              </a:rPr>
              <a:t>John Calvin, </a:t>
            </a:r>
            <a:r>
              <a:rPr lang="en-US" sz="1600" i="1" dirty="0">
                <a:effectLst>
                  <a:outerShdw blurRad="38100" dist="38100" dir="2700000" algn="tl">
                    <a:srgbClr val="000000">
                      <a:alpha val="43137"/>
                    </a:srgbClr>
                  </a:outerShdw>
                </a:effectLst>
              </a:rPr>
              <a:t>Calvin’s Calvinism: God’s Eternal Predestination and Secret Providence</a:t>
            </a:r>
            <a:r>
              <a:rPr lang="en-US" sz="1600" dirty="0">
                <a:effectLst>
                  <a:outerShdw blurRad="38100" dist="38100" dir="2700000" algn="tl">
                    <a:srgbClr val="000000">
                      <a:alpha val="43137"/>
                    </a:srgbClr>
                  </a:outerShdw>
                </a:effectLst>
              </a:rPr>
              <a:t> (Reformed Free Publishing Association, Kindle edition from the 2009 2nd edition), Kindle location 532. </a:t>
            </a:r>
            <a:br>
              <a:rPr lang="en-US" sz="1600" dirty="0">
                <a:effectLst>
                  <a:outerShdw blurRad="38100" dist="38100" dir="2700000" algn="tl">
                    <a:srgbClr val="000000">
                      <a:alpha val="43137"/>
                    </a:srgbClr>
                  </a:outerShdw>
                </a:effectLst>
              </a:rPr>
            </a:br>
            <a:endParaRPr lang="en-US" sz="1600"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152400"/>
            <a:ext cx="766735" cy="1097280"/>
          </a:xfrm>
          <a:prstGeom prst="rect">
            <a:avLst/>
          </a:prstGeom>
          <a:ln>
            <a:solidFill>
              <a:schemeClr val="tx1"/>
            </a:solidFill>
          </a:ln>
        </p:spPr>
      </p:pic>
      <p:sp>
        <p:nvSpPr>
          <p:cNvPr id="4" name="TextBox 3">
            <a:extLst>
              <a:ext uri="{FF2B5EF4-FFF2-40B4-BE49-F238E27FC236}">
                <a16:creationId xmlns:a16="http://schemas.microsoft.com/office/drawing/2014/main" id="{2F19F50C-2393-E8FB-9B2D-E5F04853B638}"/>
              </a:ext>
            </a:extLst>
          </p:cNvPr>
          <p:cNvSpPr txBox="1"/>
          <p:nvPr/>
        </p:nvSpPr>
        <p:spPr>
          <a:xfrm>
            <a:off x="609600" y="1828800"/>
            <a:ext cx="10972800" cy="3046988"/>
          </a:xfrm>
          <a:prstGeom prst="rect">
            <a:avLst/>
          </a:prstGeom>
          <a:noFill/>
        </p:spPr>
        <p:txBody>
          <a:bodyPr wrap="square">
            <a:spAutoFit/>
          </a:bodyPr>
          <a:lstStyle/>
          <a:p>
            <a:pPr algn="just"/>
            <a:r>
              <a:rPr lang="en-US" sz="3200" dirty="0">
                <a:effectLst>
                  <a:outerShdw blurRad="38100" dist="38100" dir="2700000" algn="tl">
                    <a:srgbClr val="000000">
                      <a:alpha val="43137"/>
                    </a:srgbClr>
                  </a:outerShdw>
                </a:effectLst>
                <a:latin typeface="Calibri" panose="020F0502020204030204" pitchFamily="34" charset="0"/>
                <a:cs typeface="+mn-cs"/>
              </a:rPr>
              <a:t>Calvin said: “[T]hose who do not persevere unto the end belong not to the calling of God.  The Fall of Adam was not by accident, nor by chance, but was ordained by the secret counsel of God.”</a:t>
            </a:r>
          </a:p>
        </p:txBody>
      </p:sp>
      <p:pic>
        <p:nvPicPr>
          <p:cNvPr id="3" name="Picture 2">
            <a:extLst>
              <a:ext uri="{FF2B5EF4-FFF2-40B4-BE49-F238E27FC236}">
                <a16:creationId xmlns:a16="http://schemas.microsoft.com/office/drawing/2014/main" id="{D54956CA-C6E1-54DB-CB03-12F204399A08}"/>
              </a:ext>
            </a:extLst>
          </p:cNvPr>
          <p:cNvPicPr>
            <a:picLocks noChangeAspect="1"/>
          </p:cNvPicPr>
          <p:nvPr/>
        </p:nvPicPr>
        <p:blipFill>
          <a:blip r:embed="rId3"/>
          <a:srcRect t="25129" r="36006" b="6477"/>
          <a:stretch>
            <a:fillRect/>
          </a:stretch>
        </p:blipFill>
        <p:spPr>
          <a:xfrm>
            <a:off x="4038600" y="3773895"/>
            <a:ext cx="4114800" cy="2474505"/>
          </a:xfrm>
          <a:prstGeom prst="rect">
            <a:avLst/>
          </a:prstGeom>
          <a:ln w="38100">
            <a:solidFill>
              <a:srgbClr val="FF0000"/>
            </a:solidFill>
          </a:ln>
        </p:spPr>
      </p:pic>
    </p:spTree>
    <p:extLst>
      <p:ext uri="{BB962C8B-B14F-4D97-AF65-F5344CB8AC3E}">
        <p14:creationId xmlns:p14="http://schemas.microsoft.com/office/powerpoint/2010/main" val="31980034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98AD2-D5CC-F906-46B7-E1A93F225427}"/>
            </a:ext>
          </a:extLst>
        </p:cNvPr>
        <p:cNvGrpSpPr/>
        <p:nvPr/>
      </p:nvGrpSpPr>
      <p:grpSpPr>
        <a:xfrm>
          <a:off x="0" y="0"/>
          <a:ext cx="0" cy="0"/>
          <a:chOff x="0" y="0"/>
          <a:chExt cx="0" cy="0"/>
        </a:xfrm>
      </p:grpSpPr>
      <p:sp>
        <p:nvSpPr>
          <p:cNvPr id="14338" name="Title 1">
            <a:extLst>
              <a:ext uri="{FF2B5EF4-FFF2-40B4-BE49-F238E27FC236}">
                <a16:creationId xmlns:a16="http://schemas.microsoft.com/office/drawing/2014/main" id="{C73A4B3B-68CE-39C2-C97E-EBE6C056FA0B}"/>
              </a:ext>
            </a:extLst>
          </p:cNvPr>
          <p:cNvSpPr>
            <a:spLocks noGrp="1"/>
          </p:cNvSpPr>
          <p:nvPr>
            <p:ph type="title"/>
          </p:nvPr>
        </p:nvSpPr>
        <p:spPr>
          <a:xfrm>
            <a:off x="1143000" y="228600"/>
            <a:ext cx="9220200" cy="914400"/>
          </a:xfrm>
        </p:spPr>
        <p:txBody>
          <a:bodyPr/>
          <a:lstStyle/>
          <a:p>
            <a:pPr marL="742950" indent="-742950" algn="ctr">
              <a:spcBef>
                <a:spcPts val="600"/>
              </a:spcBef>
              <a:spcAft>
                <a:spcPts val="1200"/>
              </a:spcAft>
              <a:buClr>
                <a:srgbClr val="CC66FF"/>
              </a:buClr>
              <a:buSzPct val="100000"/>
              <a:buFont typeface="+mj-lt"/>
              <a:buAutoNum type="alphaUcPeriod" startAt="5"/>
              <a:defRPr/>
            </a:pPr>
            <a:r>
              <a:rPr lang="en-US" sz="3600" dirty="0">
                <a:effectLst>
                  <a:outerShdw blurRad="38100" dist="38100" dir="2700000" algn="tl">
                    <a:srgbClr val="000000">
                      <a:alpha val="43137"/>
                    </a:srgbClr>
                  </a:outerShdw>
                </a:effectLst>
              </a:rPr>
              <a:t>Perseverance of the Saints</a:t>
            </a:r>
          </a:p>
        </p:txBody>
      </p:sp>
      <p:sp>
        <p:nvSpPr>
          <p:cNvPr id="3" name="Content Placeholder 2">
            <a:extLst>
              <a:ext uri="{FF2B5EF4-FFF2-40B4-BE49-F238E27FC236}">
                <a16:creationId xmlns:a16="http://schemas.microsoft.com/office/drawing/2014/main" id="{7A6E239B-6FB1-B564-CD44-3F11A0F0811A}"/>
              </a:ext>
            </a:extLst>
          </p:cNvPr>
          <p:cNvSpPr>
            <a:spLocks noGrp="1"/>
          </p:cNvSpPr>
          <p:nvPr>
            <p:ph idx="1"/>
          </p:nvPr>
        </p:nvSpPr>
        <p:spPr>
          <a:xfrm>
            <a:off x="609599" y="1600200"/>
            <a:ext cx="8397863" cy="3276600"/>
          </a:xfrm>
        </p:spPr>
        <p:txBody>
          <a:bodyPr/>
          <a:lstStyle/>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Calvinistic definition</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dirty="0">
                <a:effectLst>
                  <a:outerShdw blurRad="38100" dist="38100" dir="2700000" algn="tl">
                    <a:srgbClr val="000000">
                      <a:alpha val="43137"/>
                    </a:srgbClr>
                  </a:outerShdw>
                </a:effectLst>
                <a:ea typeface="+mn-ea"/>
                <a:cs typeface="Calibri" pitchFamily="34" charset="0"/>
              </a:rPr>
              <a:t>Examples</a:t>
            </a:r>
          </a:p>
          <a:p>
            <a:pPr marL="746125" lvl="1" indent="-742950">
              <a:spcBef>
                <a:spcPts val="0"/>
              </a:spcBef>
              <a:spcAft>
                <a:spcPts val="3000"/>
              </a:spcAft>
              <a:buClr>
                <a:srgbClr val="66FF66"/>
              </a:buClr>
              <a:buSzPct val="100000"/>
              <a:buFont typeface="Wingdings" panose="05000000000000000000" pitchFamily="2" charset="2"/>
              <a:buAutoNum type="arabicPeriod"/>
              <a:defRPr/>
            </a:pPr>
            <a:r>
              <a:rPr lang="en-US" b="1" u="sng" dirty="0">
                <a:solidFill>
                  <a:srgbClr val="FFFFCC"/>
                </a:solidFill>
                <a:effectLst>
                  <a:outerShdw blurRad="38100" dist="38100" dir="2700000" algn="tl">
                    <a:srgbClr val="000000">
                      <a:alpha val="43137"/>
                    </a:srgbClr>
                  </a:outerShdw>
                </a:effectLst>
                <a:ea typeface="+mn-ea"/>
                <a:cs typeface="Calibri" pitchFamily="34" charset="0"/>
              </a:rPr>
              <a:t>Problems with the Calvinistic understanding</a:t>
            </a:r>
          </a:p>
        </p:txBody>
      </p:sp>
      <p:pic>
        <p:nvPicPr>
          <p:cNvPr id="4" name="Picture 2">
            <a:extLst>
              <a:ext uri="{FF2B5EF4-FFF2-40B4-BE49-F238E27FC236}">
                <a16:creationId xmlns:a16="http://schemas.microsoft.com/office/drawing/2014/main" id="{454A7D58-B5E3-67AD-6ACF-F43BB8408A3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7463" y="1676400"/>
            <a:ext cx="2498737" cy="297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0843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8074"/>
</p:tagLst>
</file>

<file path=ppt/theme/theme1.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18393</TotalTime>
  <Words>2938</Words>
  <Application>Microsoft Office PowerPoint</Application>
  <PresentationFormat>Widescreen</PresentationFormat>
  <Paragraphs>263</Paragraphs>
  <Slides>50</Slides>
  <Notes>0</Notes>
  <HiddenSlides>0</HiddenSlides>
  <MMClips>0</MMClips>
  <ScaleCrop>false</ScaleCrop>
  <HeadingPairs>
    <vt:vector size="4" baseType="variant">
      <vt:variant>
        <vt:lpstr>Theme</vt:lpstr>
      </vt:variant>
      <vt:variant>
        <vt:i4>3</vt:i4>
      </vt:variant>
      <vt:variant>
        <vt:lpstr>Slide Titles</vt:lpstr>
      </vt:variant>
      <vt:variant>
        <vt:i4>50</vt:i4>
      </vt:variant>
    </vt:vector>
  </HeadingPairs>
  <TitlesOfParts>
    <vt:vector size="53" baseType="lpstr">
      <vt:lpstr>1_Azure</vt:lpstr>
      <vt:lpstr>2_Azure</vt:lpstr>
      <vt:lpstr>Office Theme</vt:lpstr>
      <vt:lpstr>PowerPoint Presentation</vt:lpstr>
      <vt:lpstr>Neo-Calvinism vs. The Bible</vt:lpstr>
      <vt:lpstr>V. Running TULIP Through the Grid of Scripture</vt:lpstr>
      <vt:lpstr>Perseverance of the Saints</vt:lpstr>
      <vt:lpstr>PowerPoint Presentation</vt:lpstr>
      <vt:lpstr>Perseverance of the Saints = Perseverance in Good Works to the End of One’s Life to Prove that He is One of the Elect</vt:lpstr>
      <vt:lpstr>Perseverance of the Saints</vt:lpstr>
      <vt:lpstr>PowerPoint Presentation</vt:lpstr>
      <vt:lpstr>Perseverance of the Saints</vt:lpstr>
      <vt:lpstr>Problems with the Calvinistic Perseverance Definition</vt:lpstr>
      <vt:lpstr>PowerPoint Presentation</vt:lpstr>
      <vt:lpstr>PowerPoint Presentation</vt:lpstr>
      <vt:lpstr>Lewis Sperry Chafer, Salvation: A Clear Doctrinal Analysis  (Grand Rapids: Zondervan, 1977), 60. Italics added</vt:lpstr>
      <vt:lpstr>PowerPoint Presentation</vt:lpstr>
      <vt:lpstr>Westminster Confession Chapter XVIII, Article III – Of the Assurance of Grace and Salvation</vt:lpstr>
      <vt:lpstr>PowerPoint Presentation</vt:lpstr>
      <vt:lpstr>PowerPoint Presentation</vt:lpstr>
      <vt:lpstr>“Believe” Defined</vt:lpstr>
      <vt:lpstr>PowerPoint Presentation</vt:lpstr>
      <vt:lpstr>PowerPoint Presentation</vt:lpstr>
      <vt:lpstr>PowerPoint Presentation</vt:lpstr>
      <vt:lpstr>PowerPoint Presentation</vt:lpstr>
      <vt:lpstr>PowerPoint Presentation</vt:lpstr>
      <vt:lpstr>John 20:30-31?</vt:lpstr>
      <vt:lpstr>John 20:30-31?</vt:lpstr>
      <vt:lpstr>John 20:30-31?</vt:lpstr>
      <vt:lpstr>Believing Forever? – No! Take Off Your Theological Lenses!</vt:lpstr>
      <vt:lpstr>John 20:30-31?</vt:lpstr>
      <vt:lpstr>John 20:30-31?</vt:lpstr>
      <vt:lpstr>Present Tense Participle Does Not Always Mean Forever</vt:lpstr>
      <vt:lpstr>PowerPoint Presentation</vt:lpstr>
      <vt:lpstr>John 20:30-31?</vt:lpstr>
      <vt:lpstr>PowerPoint Presentation</vt:lpstr>
      <vt:lpstr>John 20:30-31?</vt:lpstr>
      <vt:lpstr>John 20:30-31?</vt:lpstr>
      <vt:lpstr>John 20:30-31?</vt:lpstr>
      <vt:lpstr>PowerPoint Presentation</vt:lpstr>
      <vt:lpstr>John 20:30-31?</vt:lpstr>
      <vt:lpstr>John 20:30-31?</vt:lpstr>
      <vt:lpstr>PowerPoint Presentation</vt:lpstr>
      <vt:lpstr>John 20:30-31?</vt:lpstr>
      <vt:lpstr>PowerPoint Presentation</vt:lpstr>
      <vt:lpstr>John 20:30-31?</vt:lpstr>
      <vt:lpstr>John 20:30-31?</vt:lpstr>
      <vt:lpstr>PowerPoint Presentation</vt:lpstr>
      <vt:lpstr>John 20:30-31?</vt:lpstr>
      <vt:lpstr>PowerPoint Presentation</vt:lpstr>
      <vt:lpstr>Neo-Calvinism vs. The Bible</vt:lpstr>
      <vt:lpstr>PowerPoint Presentation</vt:lpstr>
      <vt:lpstr>Calvinism is an Imposed Philosophy Upon Scripture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Neo-Calvinism vs the Bible - 053</dc:title>
  <dc:subject>Neo Calvinism vs the Bible</dc:subject>
  <dc:creator>A. Woods</dc:creator>
  <dc:description>Modified by Jim McGowan</dc:description>
  <cp:lastModifiedBy>awoods@slbc.org</cp:lastModifiedBy>
  <cp:revision>2254</cp:revision>
  <cp:lastPrinted>2025-09-19T13:00:48Z</cp:lastPrinted>
  <dcterms:created xsi:type="dcterms:W3CDTF">2009-03-17T12:21:13Z</dcterms:created>
  <dcterms:modified xsi:type="dcterms:W3CDTF">2025-12-13T22:43:45Z</dcterms:modified>
</cp:coreProperties>
</file>