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7044" r:id="rId2"/>
    <p:sldId id="7045" r:id="rId3"/>
    <p:sldId id="6836" r:id="rId4"/>
    <p:sldId id="6837" r:id="rId5"/>
    <p:sldId id="6838" r:id="rId6"/>
    <p:sldId id="6999" r:id="rId7"/>
    <p:sldId id="7000" r:id="rId8"/>
    <p:sldId id="7046" r:id="rId9"/>
    <p:sldId id="7047" r:id="rId10"/>
    <p:sldId id="7048" r:id="rId11"/>
    <p:sldId id="7049" r:id="rId12"/>
    <p:sldId id="7050" r:id="rId13"/>
    <p:sldId id="7051" r:id="rId14"/>
    <p:sldId id="7052" r:id="rId15"/>
    <p:sldId id="7053" r:id="rId16"/>
    <p:sldId id="7017" r:id="rId17"/>
    <p:sldId id="7018" r:id="rId18"/>
    <p:sldId id="7054" r:id="rId19"/>
    <p:sldId id="7055" r:id="rId20"/>
    <p:sldId id="7056" r:id="rId21"/>
    <p:sldId id="7057" r:id="rId22"/>
    <p:sldId id="7058" r:id="rId23"/>
    <p:sldId id="7024" r:id="rId24"/>
    <p:sldId id="7059" r:id="rId25"/>
    <p:sldId id="7060" r:id="rId26"/>
    <p:sldId id="7061" r:id="rId27"/>
    <p:sldId id="7062" r:id="rId28"/>
    <p:sldId id="7063" r:id="rId29"/>
    <p:sldId id="7019" r:id="rId30"/>
    <p:sldId id="6972" r:id="rId31"/>
    <p:sldId id="7064" r:id="rId32"/>
    <p:sldId id="6994" r:id="rId33"/>
    <p:sldId id="7020" r:id="rId34"/>
    <p:sldId id="7065" r:id="rId35"/>
    <p:sldId id="2248" r:id="rId36"/>
    <p:sldId id="6644" r:id="rId37"/>
    <p:sldId id="2251" r:id="rId38"/>
    <p:sldId id="7066" r:id="rId39"/>
    <p:sldId id="7067" r:id="rId40"/>
    <p:sldId id="7068" r:id="rId41"/>
    <p:sldId id="7069" r:id="rId42"/>
    <p:sldId id="7021" r:id="rId43"/>
    <p:sldId id="6935" r:id="rId44"/>
    <p:sldId id="6944" r:id="rId45"/>
    <p:sldId id="7025" r:id="rId46"/>
    <p:sldId id="7022" r:id="rId47"/>
    <p:sldId id="7070" r:id="rId48"/>
    <p:sldId id="7071" r:id="rId49"/>
    <p:sldId id="7072" r:id="rId50"/>
    <p:sldId id="7026" r:id="rId51"/>
    <p:sldId id="7073" r:id="rId52"/>
    <p:sldId id="7027" r:id="rId53"/>
    <p:sldId id="7074" r:id="rId54"/>
    <p:sldId id="7028" r:id="rId55"/>
    <p:sldId id="7075" r:id="rId56"/>
    <p:sldId id="7076" r:id="rId57"/>
    <p:sldId id="7077" r:id="rId58"/>
    <p:sldId id="7078" r:id="rId59"/>
    <p:sldId id="7079" r:id="rId60"/>
    <p:sldId id="7031" r:id="rId61"/>
    <p:sldId id="7029" r:id="rId62"/>
    <p:sldId id="7080" r:id="rId63"/>
    <p:sldId id="7032" r:id="rId64"/>
    <p:sldId id="7030" r:id="rId65"/>
    <p:sldId id="7081" r:id="rId66"/>
    <p:sldId id="6986" r:id="rId67"/>
    <p:sldId id="7082" r:id="rId68"/>
    <p:sldId id="7083" r:id="rId69"/>
    <p:sldId id="7084" r:id="rId70"/>
    <p:sldId id="6402" r:id="rId71"/>
    <p:sldId id="7035" r:id="rId72"/>
    <p:sldId id="7085" r:id="rId73"/>
    <p:sldId id="7086" r:id="rId74"/>
    <p:sldId id="7036" r:id="rId75"/>
    <p:sldId id="7033" r:id="rId76"/>
    <p:sldId id="7037" r:id="rId77"/>
    <p:sldId id="7038" r:id="rId78"/>
    <p:sldId id="7087" r:id="rId79"/>
    <p:sldId id="7034" r:id="rId80"/>
    <p:sldId id="6980" r:id="rId81"/>
    <p:sldId id="7040" r:id="rId82"/>
    <p:sldId id="7041" r:id="rId83"/>
    <p:sldId id="7088" r:id="rId84"/>
    <p:sldId id="5237" r:id="rId85"/>
    <p:sldId id="7089" r:id="rId86"/>
    <p:sldId id="7090" r:id="rId87"/>
    <p:sldId id="7043" r:id="rId88"/>
    <p:sldId id="7039" r:id="rId89"/>
    <p:sldId id="7091" r:id="rId90"/>
    <p:sldId id="7092" r:id="rId91"/>
    <p:sldId id="7093" r:id="rId92"/>
    <p:sldId id="7094" r:id="rId93"/>
    <p:sldId id="7095" r:id="rId94"/>
    <p:sldId id="7096" r:id="rId95"/>
    <p:sldId id="7097" r:id="rId96"/>
    <p:sldId id="7098" r:id="rId97"/>
    <p:sldId id="7099" r:id="rId98"/>
    <p:sldId id="7100" r:id="rId99"/>
    <p:sldId id="7101" r:id="rId100"/>
    <p:sldId id="6956" r:id="rId10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0B03-6704-424E-B241-CFAEF1734A86}" v="7" dt="2020-12-20T18:24:58.7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6778" autoAdjust="0"/>
  </p:normalViewPr>
  <p:slideViewPr>
    <p:cSldViewPr>
      <p:cViewPr varScale="1">
        <p:scale>
          <a:sx n="118" d="100"/>
          <a:sy n="118" d="100"/>
        </p:scale>
        <p:origin x="13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021 - 5v3-32 </a:t>
            </a:r>
          </a:p>
          <a:p>
            <a:pPr>
              <a:defRPr/>
            </a:pPr>
            <a:r>
              <a:rPr lang="en-US" sz="1600" dirty="0"/>
              <a:t>01-10-2021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12/13/2025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39639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Dr. Andy Woods</a:t>
            </a:r>
          </a:p>
        </p:txBody>
      </p:sp>
      <p:sp>
        <p:nvSpPr>
          <p:cNvPr id="5" name="Date Placeholder 4"/>
          <p:cNvSpPr>
            <a:spLocks noGrp="1"/>
          </p:cNvSpPr>
          <p:nvPr>
            <p:ph type="dt" idx="11"/>
          </p:nvPr>
        </p:nvSpPr>
        <p:spPr/>
        <p:txBody>
          <a:bodyPr/>
          <a:lstStyle/>
          <a:p>
            <a:pPr>
              <a:defRPr/>
            </a:pPr>
            <a:r>
              <a:rPr lang="en-US" dirty="0"/>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49</a:t>
            </a:fld>
            <a:endParaRPr lang="en-US" altLang="en-US" dirty="0"/>
          </a:p>
        </p:txBody>
      </p:sp>
    </p:spTree>
    <p:extLst>
      <p:ext uri="{BB962C8B-B14F-4D97-AF65-F5344CB8AC3E}">
        <p14:creationId xmlns:p14="http://schemas.microsoft.com/office/powerpoint/2010/main" val="1228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73</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85</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86</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92</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94</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s-CO" dirty="0"/>
          </a:p>
        </p:txBody>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Dr. Andy Woods</a:t>
            </a:r>
          </a:p>
        </p:txBody>
      </p:sp>
      <p:sp>
        <p:nvSpPr>
          <p:cNvPr id="5" name="Date Placeholder 4"/>
          <p:cNvSpPr>
            <a:spLocks noGrp="1"/>
          </p:cNvSpPr>
          <p:nvPr>
            <p:ph type="dt" idx="1"/>
          </p:nvPr>
        </p:nvSpPr>
        <p:spPr/>
        <p:txBody>
          <a:bodyPr/>
          <a:lstStyle/>
          <a:p>
            <a:pPr>
              <a:defRPr/>
            </a:pPr>
            <a:r>
              <a:rPr lang="en-US" dirty="0"/>
              <a:t>9/11/2016</a:t>
            </a:r>
          </a:p>
        </p:txBody>
      </p:sp>
      <p:sp>
        <p:nvSpPr>
          <p:cNvPr id="6" name="Footer Placeholder 5"/>
          <p:cNvSpPr>
            <a:spLocks noGrp="1"/>
          </p:cNvSpPr>
          <p:nvPr>
            <p:ph type="ftr" sz="quarter" idx="4"/>
          </p:nvPr>
        </p:nvSpPr>
        <p:spPr/>
        <p:txBody>
          <a:bodyPr/>
          <a:lstStyle/>
          <a:p>
            <a:pPr>
              <a:defRPr/>
            </a:pPr>
            <a:r>
              <a:rPr lang="en-US" dirty="0"/>
              <a:t>Sugar Land Bible Church</a:t>
            </a:r>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100</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3670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40.png"/><Relationship Id="rId5" Type="http://schemas.openxmlformats.org/officeDocument/2006/relationships/customXml" Target="../ink/ink2.xml"/><Relationship Id="rId10" Type="http://schemas.openxmlformats.org/officeDocument/2006/relationships/image" Target="../media/image39.jpeg"/><Relationship Id="rId4" Type="http://schemas.openxmlformats.org/officeDocument/2006/relationships/image" Target="NULL"/><Relationship Id="rId9"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9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7.png"/></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Génesis 4</a:t>
            </a:r>
          </a:p>
          <a:p>
            <a:pPr marL="0" indent="0" algn="ctr" eaLnBrk="1" hangingPunct="1">
              <a:spcBef>
                <a:spcPts val="0"/>
              </a:spcBef>
              <a:buFont typeface="Wingdings" panose="05000000000000000000" pitchFamily="2" charset="2"/>
              <a:buNone/>
            </a:pPr>
            <a:r>
              <a:rPr lang="es-CO" altLang="en-US" sz="3600" dirty="0">
                <a:solidFill>
                  <a:schemeClr val="tx2"/>
                </a:solidFill>
                <a:effectLst>
                  <a:outerShdw blurRad="38100" dist="38100" dir="2700000" algn="tl">
                    <a:srgbClr val="000000">
                      <a:alpha val="43137"/>
                    </a:srgbClr>
                  </a:outerShdw>
                </a:effectLst>
                <a:ea typeface="+mj-ea"/>
                <a:cs typeface="+mj-cs"/>
              </a:rPr>
              <a:t>El Primer Asesinato y la Continuación de la Promesa Mesiánica </a:t>
            </a:r>
          </a:p>
        </p:txBody>
      </p:sp>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7800" y="1950312"/>
            <a:ext cx="6176963" cy="3474542"/>
          </a:xfrm>
          <a:prstGeom prst="rect">
            <a:avLst/>
          </a:prstGeom>
        </p:spPr>
      </p:pic>
      <p:sp>
        <p:nvSpPr>
          <p:cNvPr id="8" name="Subtitle 2">
            <a:extLst>
              <a:ext uri="{FF2B5EF4-FFF2-40B4-BE49-F238E27FC236}">
                <a16:creationId xmlns:a16="http://schemas.microsoft.com/office/drawing/2014/main" id="{2133A89A-43F1-98A3-1B2F-799DC9E35CE5}"/>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2" name="TextBox 1">
            <a:extLst>
              <a:ext uri="{FF2B5EF4-FFF2-40B4-BE49-F238E27FC236}">
                <a16:creationId xmlns:a16="http://schemas.microsoft.com/office/drawing/2014/main" id="{C42AF8FB-BF49-8C5B-5CDF-C0CE53780664}"/>
              </a:ext>
            </a:extLst>
          </p:cNvPr>
          <p:cNvSpPr txBox="1"/>
          <p:nvPr/>
        </p:nvSpPr>
        <p:spPr>
          <a:xfrm>
            <a:off x="1349001" y="4953000"/>
            <a:ext cx="6445995" cy="400110"/>
          </a:xfrm>
          <a:prstGeom prst="rect">
            <a:avLst/>
          </a:prstGeom>
          <a:noFill/>
        </p:spPr>
        <p:txBody>
          <a:bodyPr wrap="none" rtlCol="0">
            <a:spAutoFit/>
          </a:bodyPr>
          <a:lstStyle/>
          <a:p>
            <a:r>
              <a:rPr lang="en-US" sz="2000" dirty="0">
                <a:solidFill>
                  <a:schemeClr val="tx1">
                    <a:lumMod val="75000"/>
                  </a:schemeClr>
                </a:solidFill>
                <a:latin typeface="Century Gothic" panose="020B0502020202020204" pitchFamily="34" charset="0"/>
              </a:rPr>
              <a:t>el libro de los orígenes         |   por  dr. andy woods</a:t>
            </a:r>
            <a:endParaRPr lang="es-CO" sz="2000" dirty="0">
              <a:solidFill>
                <a:schemeClr val="tx1">
                  <a:lumMod val="75000"/>
                </a:schemeClr>
              </a:solidFill>
              <a:latin typeface="Century Gothic" panose="020B0502020202020204" pitchFamily="34" charset="0"/>
            </a:endParaRPr>
          </a:p>
        </p:txBody>
      </p:sp>
      <p:sp>
        <p:nvSpPr>
          <p:cNvPr id="3" name="Flowchart: Data 2">
            <a:extLst>
              <a:ext uri="{FF2B5EF4-FFF2-40B4-BE49-F238E27FC236}">
                <a16:creationId xmlns:a16="http://schemas.microsoft.com/office/drawing/2014/main" id="{5BB26294-E3FF-1C77-7B4C-3A0CDE113BBF}"/>
              </a:ext>
            </a:extLst>
          </p:cNvPr>
          <p:cNvSpPr/>
          <p:nvPr/>
        </p:nvSpPr>
        <p:spPr bwMode="auto">
          <a:xfrm rot="1831805">
            <a:off x="2575285" y="2828099"/>
            <a:ext cx="144962" cy="278487"/>
          </a:xfrm>
          <a:prstGeom prst="flowChartInputOutpu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5980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46E54E42-A230-2D34-5630-49AF3F214282}"/>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12068709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260969"/>
            <a:ext cx="8839200" cy="2862322"/>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te bendiga y te guarde;</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haga resplandecer Su rostro sobre ti,</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tenga de ti misericordia;</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 Señor alce sobre ti Su rostro,</a:t>
            </a:r>
          </a:p>
          <a:p>
            <a:pPr algn="just">
              <a:defRPr/>
            </a:pP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te dé paz”</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45493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2" name="Rectangle 2">
            <a:extLst>
              <a:ext uri="{FF2B5EF4-FFF2-40B4-BE49-F238E27FC236}">
                <a16:creationId xmlns:a16="http://schemas.microsoft.com/office/drawing/2014/main" id="{AE1A8A37-15F6-7ABD-3FB0-E3D9FC04A2EB}"/>
              </a:ext>
            </a:extLst>
          </p:cNvPr>
          <p:cNvSpPr txBox="1">
            <a:spLocks noChangeArrowheads="1"/>
          </p:cNvSpPr>
          <p:nvPr/>
        </p:nvSpPr>
        <p:spPr bwMode="auto">
          <a:xfrm>
            <a:off x="2552700" y="533400"/>
            <a:ext cx="403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452C5F7B-8292-9632-06BC-D596AEA396CE}"/>
              </a:ext>
            </a:extLst>
          </p:cNvPr>
          <p:cNvPicPr>
            <a:picLocks noChangeAspect="1"/>
          </p:cNvPicPr>
          <p:nvPr/>
        </p:nvPicPr>
        <p:blipFill>
          <a:blip r:embed="rId2"/>
          <a:stretch>
            <a:fillRect/>
          </a:stretch>
        </p:blipFill>
        <p:spPr>
          <a:xfrm>
            <a:off x="5219694" y="2438400"/>
            <a:ext cx="3486153" cy="2492387"/>
          </a:xfrm>
          <a:prstGeom prst="rect">
            <a:avLst/>
          </a:prstGeom>
        </p:spPr>
      </p:pic>
    </p:spTree>
    <p:extLst>
      <p:ext uri="{BB962C8B-B14F-4D97-AF65-F5344CB8AC3E}">
        <p14:creationId xmlns:p14="http://schemas.microsoft.com/office/powerpoint/2010/main" val="8969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B71B5-3BC7-8261-5F69-2C697B0FF24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AE9C577E-C660-2583-35CF-314869C3892F}"/>
              </a:ext>
            </a:extLst>
          </p:cNvPr>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D2833BBB-9C7C-1BEA-3C09-DC993BCD0515}"/>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0C8216A2-E540-A81D-5923-753EEC2BC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76555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5:3-5</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838200" y="1626832"/>
            <a:ext cx="7661878" cy="4953000"/>
          </a:xfrm>
        </p:spPr>
        <p:txBody>
          <a:bodyPr/>
          <a:lstStyle/>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Adán; Hombre</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el hijo semilla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Años adicionales de vida: 800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Engendró otros hijos e hijas: Sí</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Años totales de vida: 930 años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Sí</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13B98F79-49FF-6170-4315-7A031A86C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70789"/>
            <a:ext cx="1946878" cy="1389958"/>
          </a:xfrm>
          <a:prstGeom prst="rect">
            <a:avLst/>
          </a:prstGeom>
        </p:spPr>
      </p:pic>
    </p:spTree>
    <p:extLst>
      <p:ext uri="{BB962C8B-B14F-4D97-AF65-F5344CB8AC3E}">
        <p14:creationId xmlns:p14="http://schemas.microsoft.com/office/powerpoint/2010/main" val="298431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28601"/>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nombres significan historicidad (1 Crón. 21:1-4; Lucas 3:36-38; Heb. 11:4-7)</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edad del patriarca al nacimiento del hijo-semilla demuestra que no hay lagunas genealógicas.</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procreación de otros hijos e hijas explica la explosión de la población </a:t>
            </a:r>
            <a:r>
              <a:rPr lang="en-US" dirty="0">
                <a:effectLst>
                  <a:outerShdw blurRad="38100" dist="38100" dir="2700000" algn="tl">
                    <a:srgbClr val="000000">
                      <a:alpha val="43137"/>
                    </a:srgbClr>
                  </a:outerShdw>
                </a:effectLst>
              </a:rPr>
              <a:t>(Gén. 4:14, 17; 6:1)</a:t>
            </a:r>
          </a:p>
        </p:txBody>
      </p:sp>
      <p:pic>
        <p:nvPicPr>
          <p:cNvPr id="3" name="Picture 2">
            <a:extLst>
              <a:ext uri="{FF2B5EF4-FFF2-40B4-BE49-F238E27FC236}">
                <a16:creationId xmlns:a16="http://schemas.microsoft.com/office/drawing/2014/main" id="{7D909FEE-7979-F72C-DABB-30C93DA8C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704911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monotonía permite una memorización fácil e inmediatamente llama la atención sobre las desviaciones</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E123FF2D-298B-8C50-55B5-0F1F11758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301151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47D1-5AA3-60DC-51C1-A4C41825D023}"/>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A2B88A36-3E99-9C41-2ABC-AF7300670234}"/>
              </a:ext>
            </a:extLst>
          </p:cNvPr>
          <p:cNvSpPr>
            <a:spLocks noGrp="1" noChangeArrowheads="1"/>
          </p:cNvSpPr>
          <p:nvPr>
            <p:ph type="title"/>
          </p:nvPr>
        </p:nvSpPr>
        <p:spPr>
          <a:xfrm>
            <a:off x="381000" y="228601"/>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 5)</a:t>
            </a:r>
          </a:p>
        </p:txBody>
      </p:sp>
      <p:sp>
        <p:nvSpPr>
          <p:cNvPr id="131075" name="Rectangle 3">
            <a:extLst>
              <a:ext uri="{FF2B5EF4-FFF2-40B4-BE49-F238E27FC236}">
                <a16:creationId xmlns:a16="http://schemas.microsoft.com/office/drawing/2014/main" id="{B857C1D6-10E7-934A-D29F-F8F3908D08AB}"/>
              </a:ext>
            </a:extLst>
          </p:cNvPr>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Los nombres significan historicidad (1 Crón. 21:1-4; Lucas 3:36-38; Heb. 11:4-7)</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edad del patriarca al nacimiento del hijo-semilla demuestra que no hay lagunas genealógicas.</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procreación de otros hijos e hijas explica la explosión de la población </a:t>
            </a:r>
            <a:r>
              <a:rPr lang="en-US" dirty="0">
                <a:effectLst>
                  <a:outerShdw blurRad="38100" dist="38100" dir="2700000" algn="tl">
                    <a:srgbClr val="000000">
                      <a:alpha val="43137"/>
                    </a:srgbClr>
                  </a:outerShdw>
                </a:effectLst>
              </a:rPr>
              <a:t>(Gén. 4:14, 17; 6:1)</a:t>
            </a:r>
          </a:p>
        </p:txBody>
      </p:sp>
      <p:pic>
        <p:nvPicPr>
          <p:cNvPr id="3" name="Picture 2">
            <a:extLst>
              <a:ext uri="{FF2B5EF4-FFF2-40B4-BE49-F238E27FC236}">
                <a16:creationId xmlns:a16="http://schemas.microsoft.com/office/drawing/2014/main" id="{DF7C84EE-1060-2B68-41BC-95C5462059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397662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72550-4A8F-9668-2368-E58DF5E44402}"/>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8789F625-CF1B-6DE5-729E-FB8C80513FA4}"/>
              </a:ext>
            </a:extLst>
          </p:cNvPr>
          <p:cNvSpPr>
            <a:spLocks noGrp="1" noChangeArrowheads="1"/>
          </p:cNvSpPr>
          <p:nvPr>
            <p:ph type="title"/>
          </p:nvPr>
        </p:nvSpPr>
        <p:spPr>
          <a:xfrm>
            <a:off x="381000" y="228601"/>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 5)</a:t>
            </a:r>
          </a:p>
        </p:txBody>
      </p:sp>
      <p:sp>
        <p:nvSpPr>
          <p:cNvPr id="131075" name="Rectangle 3">
            <a:extLst>
              <a:ext uri="{FF2B5EF4-FFF2-40B4-BE49-F238E27FC236}">
                <a16:creationId xmlns:a16="http://schemas.microsoft.com/office/drawing/2014/main" id="{9B23D5E6-9940-0084-6FC7-3F7515B99DA2}"/>
              </a:ext>
            </a:extLst>
          </p:cNvPr>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nombres significan historicidad (1 Crón. 21:1-4; Lucas 3:36-38; Heb. 11:4-7)</a:t>
            </a:r>
          </a:p>
          <a:p>
            <a:pPr marL="457200" lvl="2" indent="-457200" eaLnBrk="1" hangingPunct="1">
              <a:spcBef>
                <a:spcPts val="0"/>
              </a:spcBef>
              <a:spcAft>
                <a:spcPts val="3000"/>
              </a:spcAft>
              <a:buClr>
                <a:srgbClr val="CC66FF"/>
              </a:buClr>
              <a:buSzPct val="100000"/>
              <a:buFont typeface="+mj-lt"/>
              <a:buAutoNum type="alphaUcPeriod"/>
              <a:defRPr/>
            </a:pPr>
            <a:r>
              <a:rPr lang="es-CO" b="1" u="sng" dirty="0">
                <a:solidFill>
                  <a:srgbClr val="FFFFCC"/>
                </a:solidFill>
                <a:effectLst>
                  <a:outerShdw blurRad="38100" dist="38100" dir="2700000" algn="tl">
                    <a:srgbClr val="000000">
                      <a:alpha val="43137"/>
                    </a:srgbClr>
                  </a:outerShdw>
                </a:effectLst>
              </a:rPr>
              <a:t>La edad del patriarca al nacimiento del hijo-semilla demuestra que no hay lagunas genealógicas.</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procreación de otros hijos e hijas explica la explosión de la población </a:t>
            </a:r>
            <a:r>
              <a:rPr lang="en-US" dirty="0">
                <a:effectLst>
                  <a:outerShdw blurRad="38100" dist="38100" dir="2700000" algn="tl">
                    <a:srgbClr val="000000">
                      <a:alpha val="43137"/>
                    </a:srgbClr>
                  </a:outerShdw>
                </a:effectLst>
              </a:rPr>
              <a:t>(Gén. 4:14, 17; 6:1)</a:t>
            </a:r>
          </a:p>
        </p:txBody>
      </p:sp>
      <p:pic>
        <p:nvPicPr>
          <p:cNvPr id="3" name="Picture 2">
            <a:extLst>
              <a:ext uri="{FF2B5EF4-FFF2-40B4-BE49-F238E27FC236}">
                <a16:creationId xmlns:a16="http://schemas.microsoft.com/office/drawing/2014/main" id="{55C117E8-7407-CC3B-A68C-9251AC9A5E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329551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8868"/>
            <a:ext cx="9144000" cy="483795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Probablemente, hasta donde yo sé, no existe ningún profesor de hebreo o del Antiguo Testamento en ninguna universidad de élite que no crea que el(los) autor(es) de Génesis 1–11 pretendían transmitir a sus lectores las ideas de que:</a:t>
            </a:r>
          </a:p>
          <a:p>
            <a:pPr marL="514350" indent="-514350" algn="just">
              <a:spcBef>
                <a:spcPts val="0"/>
              </a:spcBef>
              <a:buFontTx/>
              <a:buAutoNum type="alphaLcParenBoth"/>
              <a:defRPr/>
            </a:pPr>
            <a:r>
              <a:rPr lang="es-CO" sz="2800" dirty="0">
                <a:effectLst>
                  <a:outerShdw blurRad="38100" dist="38100" dir="2700000" algn="tl">
                    <a:srgbClr val="000000">
                      <a:alpha val="43137"/>
                    </a:srgbClr>
                  </a:outerShdw>
                </a:effectLst>
              </a:rPr>
              <a:t>la creación tuvo lugar en una serie de seis días que eran iguales a los días de 24 horas que experimentamos hoy;</a:t>
            </a:r>
          </a:p>
          <a:p>
            <a:pPr marL="514350" indent="-514350" algn="just">
              <a:spcBef>
                <a:spcPts val="0"/>
              </a:spcBef>
              <a:buFontTx/>
              <a:buAutoNum type="alphaLcParenBoth"/>
              <a:defRPr/>
            </a:pPr>
            <a:r>
              <a:rPr lang="es-CO" sz="2800" dirty="0">
                <a:effectLst>
                  <a:outerShdw blurRad="38100" dist="38100" dir="2700000" algn="tl">
                    <a:srgbClr val="000000">
                      <a:alpha val="43137"/>
                    </a:srgbClr>
                  </a:outerShdw>
                </a:effectLst>
              </a:rPr>
              <a:t>las cifras contenidas en las genealogías de Génesis proporcionaban, mediante una simple suma, una cronología desde el principio del mundo hasta etapas posteriores en la historia bíblica;</a:t>
            </a:r>
          </a:p>
        </p:txBody>
      </p:sp>
      <p:sp>
        <p:nvSpPr>
          <p:cNvPr id="7" name="Rectangle 6">
            <a:extLst>
              <a:ext uri="{FF2B5EF4-FFF2-40B4-BE49-F238E27FC236}">
                <a16:creationId xmlns:a16="http://schemas.microsoft.com/office/drawing/2014/main" id="{3F4259E9-F8CB-4AE0-9D30-0ABD1215DCFD}"/>
              </a:ext>
            </a:extLst>
          </p:cNvPr>
          <p:cNvSpPr/>
          <p:nvPr/>
        </p:nvSpPr>
        <p:spPr>
          <a:xfrm>
            <a:off x="3409950" y="228600"/>
            <a:ext cx="2324100" cy="646331"/>
          </a:xfrm>
          <a:prstGeom prst="rect">
            <a:avLst/>
          </a:prstGeom>
        </p:spPr>
        <p:txBody>
          <a:bodyPr wrap="square" anchor="ct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Barr</a:t>
            </a:r>
          </a:p>
        </p:txBody>
      </p:sp>
      <p:pic>
        <p:nvPicPr>
          <p:cNvPr id="1026" name="Picture 2" descr="The Semantics of Biblical Language: Barr, James: 9781592446926 ...">
            <a:extLst>
              <a:ext uri="{FF2B5EF4-FFF2-40B4-BE49-F238E27FC236}">
                <a16:creationId xmlns:a16="http://schemas.microsoft.com/office/drawing/2014/main" id="{0DF823B2-F5F5-4B59-A608-6F259FCE30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1246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2769E5-2C37-47D7-AC78-BD6CEA62597E}"/>
              </a:ext>
            </a:extLst>
          </p:cNvPr>
          <p:cNvSpPr txBox="1"/>
          <p:nvPr/>
        </p:nvSpPr>
        <p:spPr>
          <a:xfrm>
            <a:off x="609600" y="6155699"/>
            <a:ext cx="7696200" cy="646331"/>
          </a:xfrm>
          <a:prstGeom prst="rect">
            <a:avLst/>
          </a:prstGeom>
          <a:noFill/>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 from Professor James Barr to David C.C. Watson of the UK, dated 23 April 1984.” Cited in Jonathan Sarfati,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Refuting Compromise: A Biblical and Scientific Refutation of "Progressive Creationism" (Billions of Years), as Popularized by Astronomer Hugh Ross</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Updated and expanded ed. (Powder Springs, GA: Creation Book Publishers, 2014), 134-35.</a:t>
            </a:r>
          </a:p>
        </p:txBody>
      </p:sp>
      <p:pic>
        <p:nvPicPr>
          <p:cNvPr id="3" name="Picture 2">
            <a:extLst>
              <a:ext uri="{FF2B5EF4-FFF2-40B4-BE49-F238E27FC236}">
                <a16:creationId xmlns:a16="http://schemas.microsoft.com/office/drawing/2014/main" id="{33CB8FFC-F9EA-221D-8E3E-72A51A425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76200"/>
            <a:ext cx="1295398" cy="924839"/>
          </a:xfrm>
          <a:prstGeom prst="rect">
            <a:avLst/>
          </a:prstGeom>
        </p:spPr>
      </p:pic>
    </p:spTree>
    <p:extLst>
      <p:ext uri="{BB962C8B-B14F-4D97-AF65-F5344CB8AC3E}">
        <p14:creationId xmlns:p14="http://schemas.microsoft.com/office/powerpoint/2010/main" val="36470542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3161550"/>
          </a:xfrm>
        </p:spPr>
        <p:txBody>
          <a:bodyPr/>
          <a:lstStyle/>
          <a:p>
            <a:pPr marL="0" indent="0" algn="just">
              <a:spcBef>
                <a:spcPts val="0"/>
              </a:spcBef>
              <a:buFontTx/>
              <a:buNone/>
              <a:defRPr/>
            </a:pPr>
            <a:r>
              <a:rPr lang="es-CO" sz="3000" dirty="0">
                <a:solidFill>
                  <a:schemeClr val="tx2"/>
                </a:solidFill>
                <a:effectLst/>
              </a:rPr>
              <a:t>(c) </a:t>
            </a:r>
            <a:r>
              <a:rPr lang="es-CO" sz="3000" dirty="0">
                <a:effectLst/>
              </a:rPr>
              <a:t>Se entendía que el diluvio de Noé fue de alcance mundial y extinguió la vida humana y animal, excepto la de aquellos que estaban en el arca. </a:t>
            </a:r>
          </a:p>
          <a:p>
            <a:pPr marL="0" indent="0" algn="just">
              <a:spcBef>
                <a:spcPts val="0"/>
              </a:spcBef>
              <a:buFontTx/>
              <a:buNone/>
              <a:defRPr/>
            </a:pPr>
            <a:r>
              <a:rPr lang="es-CO" sz="3000" dirty="0">
                <a:effectLst/>
              </a:rPr>
              <a:t>O, dicho negativamente, los argumentos apologéticos que suponen que los ‘días’ de la creación fueron largos períodos de tiempo, que las cifras de años no son cronológicas y que el diluvio fue simplemente una inundación local en Mesopotamia, no son tomados en serio por ninguno de esos profesores, hasta donde yo sé</a:t>
            </a:r>
            <a:r>
              <a:rPr lang="en-US" sz="3000" b="1" dirty="0">
                <a:effectLst/>
              </a:rPr>
              <a:t>.</a:t>
            </a:r>
            <a:r>
              <a:rPr lang="en-US" sz="3000" dirty="0">
                <a:effectLst/>
              </a:rPr>
              <a:t>”</a:t>
            </a:r>
          </a:p>
        </p:txBody>
      </p:sp>
      <p:pic>
        <p:nvPicPr>
          <p:cNvPr id="1026" name="Picture 2" descr="The Semantics of Biblical Language: Barr, James: 9781592446926 ...">
            <a:extLst>
              <a:ext uri="{FF2B5EF4-FFF2-40B4-BE49-F238E27FC236}">
                <a16:creationId xmlns:a16="http://schemas.microsoft.com/office/drawing/2014/main" id="{0DF823B2-F5F5-4B59-A608-6F259FCE30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12463"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D09DD66-BB94-4A72-9CC4-0221917B798F}"/>
              </a:ext>
            </a:extLst>
          </p:cNvPr>
          <p:cNvSpPr/>
          <p:nvPr/>
        </p:nvSpPr>
        <p:spPr>
          <a:xfrm>
            <a:off x="3409950" y="228600"/>
            <a:ext cx="2324100" cy="646331"/>
          </a:xfrm>
          <a:prstGeom prst="rect">
            <a:avLst/>
          </a:prstGeom>
        </p:spPr>
        <p:txBody>
          <a:bodyPr wrap="square" anchor="ct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Barr</a:t>
            </a:r>
          </a:p>
        </p:txBody>
      </p:sp>
      <p:sp>
        <p:nvSpPr>
          <p:cNvPr id="6" name="TextBox 5">
            <a:extLst>
              <a:ext uri="{FF2B5EF4-FFF2-40B4-BE49-F238E27FC236}">
                <a16:creationId xmlns:a16="http://schemas.microsoft.com/office/drawing/2014/main" id="{E46A1D45-142B-4ADD-AC4C-583DAC3116EA}"/>
              </a:ext>
            </a:extLst>
          </p:cNvPr>
          <p:cNvSpPr txBox="1"/>
          <p:nvPr/>
        </p:nvSpPr>
        <p:spPr>
          <a:xfrm>
            <a:off x="723900" y="6172200"/>
            <a:ext cx="7696200" cy="646331"/>
          </a:xfrm>
          <a:prstGeom prst="rect">
            <a:avLst/>
          </a:prstGeom>
          <a:noFill/>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 from Professor James Barr to David C.C. Watson of the UK, dated 23 April 1984.” Cited in Jonathan Sarfati,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Refuting Compromise: A Biblical and Scientific Refutation of "Progressive Creationism" (Billions of Years), as Popularized by Astronomer Hugh Ross</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Updated and expanded ed. (Powder Springs, GA: Creation Book Publishers, 2014), 134-35.</a:t>
            </a:r>
          </a:p>
        </p:txBody>
      </p:sp>
      <p:pic>
        <p:nvPicPr>
          <p:cNvPr id="2" name="Picture 1">
            <a:extLst>
              <a:ext uri="{FF2B5EF4-FFF2-40B4-BE49-F238E27FC236}">
                <a16:creationId xmlns:a16="http://schemas.microsoft.com/office/drawing/2014/main" id="{12042F1F-AE8A-A0CD-9493-326483BF0442}"/>
              </a:ext>
            </a:extLst>
          </p:cNvPr>
          <p:cNvPicPr>
            <a:picLocks noChangeAspect="1"/>
          </p:cNvPicPr>
          <p:nvPr/>
        </p:nvPicPr>
        <p:blipFill>
          <a:blip r:embed="rId3"/>
          <a:stretch>
            <a:fillRect/>
          </a:stretch>
        </p:blipFill>
        <p:spPr>
          <a:xfrm>
            <a:off x="7543800" y="164552"/>
            <a:ext cx="1457768" cy="1038316"/>
          </a:xfrm>
          <a:prstGeom prst="rect">
            <a:avLst/>
          </a:prstGeom>
        </p:spPr>
      </p:pic>
    </p:spTree>
    <p:extLst>
      <p:ext uri="{BB962C8B-B14F-4D97-AF65-F5344CB8AC3E}">
        <p14:creationId xmlns:p14="http://schemas.microsoft.com/office/powerpoint/2010/main" val="28694493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ESTRUCTURA DE GÉNESIS</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051">
            <a:extLst>
              <a:ext uri="{FF2B5EF4-FFF2-40B4-BE49-F238E27FC236}">
                <a16:creationId xmlns:a16="http://schemas.microsoft.com/office/drawing/2014/main" id="{0389B6FF-46AB-77AF-6E6B-6C6F0DEB78E5}"/>
              </a:ext>
            </a:extLst>
          </p:cNvPr>
          <p:cNvSpPr txBox="1">
            <a:spLocks noChangeArrowheads="1"/>
          </p:cNvSpPr>
          <p:nvPr/>
        </p:nvSpPr>
        <p:spPr bwMode="auto">
          <a:xfrm>
            <a:off x="990600" y="1600200"/>
            <a:ext cx="8153400" cy="19558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b="1" u="sng" kern="0" dirty="0">
                <a:solidFill>
                  <a:srgbClr val="FFFFCC"/>
                </a:solidFill>
              </a:rPr>
              <a:t>Orígen de la raza humana (Gén. 1</a:t>
            </a:r>
            <a:r>
              <a:rPr lang="en-US" b="1" u="sng" kern="0" dirty="0">
                <a:solidFill>
                  <a:srgbClr val="FFFFCC"/>
                </a:solidFill>
                <a:cs typeface="Calibri" panose="020F0502020204030204" pitchFamily="34" charset="0"/>
              </a:rPr>
              <a:t>‒11)</a:t>
            </a:r>
            <a:endParaRPr lang="en-US" b="1" u="sng" kern="0" dirty="0">
              <a:solidFill>
                <a:srgbClr val="FFFFCC"/>
              </a:solidFill>
            </a:endParaRPr>
          </a:p>
          <a:p>
            <a:pPr marL="457200" lvl="1" indent="-457200" eaLnBrk="1" hangingPunct="1">
              <a:spcBef>
                <a:spcPts val="0"/>
              </a:spcBef>
              <a:spcAft>
                <a:spcPts val="3600"/>
              </a:spcAft>
              <a:buClr>
                <a:schemeClr val="tx2"/>
              </a:buClr>
              <a:buSzPct val="100000"/>
              <a:buFont typeface="Wingdings" panose="05000000000000000000" pitchFamily="2" charset="2"/>
              <a:buAutoNum type="romanUcPeriod"/>
              <a:defRPr/>
            </a:pPr>
            <a:r>
              <a:rPr lang="en-US" kern="0" dirty="0"/>
              <a:t>Orígen de la raza hebrea (Gén. 12</a:t>
            </a:r>
            <a:r>
              <a:rPr lang="en-US" kern="0" dirty="0">
                <a:cs typeface="Calibri" panose="020F0502020204030204" pitchFamily="34" charset="0"/>
              </a:rPr>
              <a:t>‒50)</a:t>
            </a:r>
            <a:endParaRPr lang="en-US" kern="0" dirty="0"/>
          </a:p>
        </p:txBody>
      </p:sp>
    </p:spTree>
    <p:extLst>
      <p:ext uri="{BB962C8B-B14F-4D97-AF65-F5344CB8AC3E}">
        <p14:creationId xmlns:p14="http://schemas.microsoft.com/office/powerpoint/2010/main" val="1248121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41F75-D0A1-42BA-8F45-9A8B0E3B4D63}"/>
              </a:ext>
            </a:extLst>
          </p:cNvPr>
          <p:cNvSpPr>
            <a:spLocks noGrp="1"/>
          </p:cNvSpPr>
          <p:nvPr>
            <p:ph idx="4294967295"/>
          </p:nvPr>
        </p:nvSpPr>
        <p:spPr>
          <a:xfrm>
            <a:off x="3962400" y="1409700"/>
            <a:ext cx="4953000" cy="4762500"/>
          </a:xfrm>
        </p:spPr>
        <p:txBody>
          <a:bodyPr/>
          <a:lstStyle/>
          <a:p>
            <a:pPr marL="573088" indent="-573088">
              <a:buSzPct val="100000"/>
              <a:buFont typeface="+mj-lt"/>
              <a:buAutoNum type="arabicPeriod"/>
            </a:pPr>
            <a:r>
              <a:rPr lang="en-US" sz="3600" b="1" u="sng" dirty="0">
                <a:solidFill>
                  <a:srgbClr val="FFFFCC"/>
                </a:solidFill>
                <a:effectLst/>
              </a:rPr>
              <a:t>Charles Darwin </a:t>
            </a:r>
          </a:p>
          <a:p>
            <a:pPr marL="573088" indent="-573088">
              <a:buSzPct val="100000"/>
              <a:buFont typeface="+mj-lt"/>
              <a:buAutoNum type="arabicPeriod"/>
            </a:pPr>
            <a:r>
              <a:rPr lang="en-US" sz="3600" dirty="0">
                <a:effectLst/>
              </a:rPr>
              <a:t>Karl Marx </a:t>
            </a:r>
          </a:p>
          <a:p>
            <a:pPr marL="573088" indent="-573088">
              <a:buSzPct val="100000"/>
              <a:buFont typeface="+mj-lt"/>
              <a:buAutoNum type="arabicPeriod"/>
            </a:pPr>
            <a:r>
              <a:rPr lang="en-US" sz="3600" dirty="0">
                <a:effectLst/>
              </a:rPr>
              <a:t>Julius Wellhausen </a:t>
            </a:r>
          </a:p>
          <a:p>
            <a:pPr marL="573088" indent="-573088">
              <a:buSzPct val="100000"/>
              <a:buFont typeface="+mj-lt"/>
              <a:buAutoNum type="arabicPeriod"/>
            </a:pPr>
            <a:r>
              <a:rPr lang="en-US" sz="3600" dirty="0">
                <a:effectLst/>
              </a:rPr>
              <a:t>John Dewey </a:t>
            </a:r>
          </a:p>
          <a:p>
            <a:pPr marL="573088" indent="-573088">
              <a:buSzPct val="100000"/>
              <a:buFont typeface="+mj-lt"/>
              <a:buAutoNum type="arabicPeriod"/>
            </a:pPr>
            <a:r>
              <a:rPr lang="en-US" sz="3600" dirty="0">
                <a:effectLst/>
              </a:rPr>
              <a:t>Sigmund Freud </a:t>
            </a:r>
          </a:p>
          <a:p>
            <a:pPr marL="573088" indent="-573088">
              <a:buSzPct val="100000"/>
              <a:buFont typeface="+mj-lt"/>
              <a:buAutoNum type="arabicPeriod"/>
            </a:pPr>
            <a:r>
              <a:rPr lang="en-US" sz="3600" dirty="0">
                <a:effectLst/>
              </a:rPr>
              <a:t>John Maynard Keynes </a:t>
            </a:r>
          </a:p>
          <a:p>
            <a:pPr marL="573088" indent="-573088">
              <a:buSzPct val="100000"/>
              <a:buFont typeface="+mj-lt"/>
              <a:buAutoNum type="arabicPeriod"/>
            </a:pPr>
            <a:r>
              <a:rPr lang="en-US" sz="3600" dirty="0">
                <a:effectLst/>
              </a:rPr>
              <a:t>Soren Kierkegaard</a:t>
            </a:r>
            <a:endParaRPr lang="en-US" sz="3600" dirty="0"/>
          </a:p>
        </p:txBody>
      </p:sp>
      <p:pic>
        <p:nvPicPr>
          <p:cNvPr id="1028" name="Picture 4" descr="Seven Men Who Rule the World From the Grave by [Dave Breese]">
            <a:extLst>
              <a:ext uri="{FF2B5EF4-FFF2-40B4-BE49-F238E27FC236}">
                <a16:creationId xmlns:a16="http://schemas.microsoft.com/office/drawing/2014/main" id="{B405C6BF-E143-4C2F-9FE2-B8BA750443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409700"/>
            <a:ext cx="3162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B03BC2F-C2A2-4D89-AAA3-97C4D9CD63D8}"/>
              </a:ext>
            </a:extLst>
          </p:cNvPr>
          <p:cNvSpPr txBox="1">
            <a:spLocks noChangeArrowheads="1"/>
          </p:cNvSpPr>
          <p:nvPr/>
        </p:nvSpPr>
        <p:spPr>
          <a:xfrm>
            <a:off x="685800" y="225425"/>
            <a:ext cx="7772400" cy="917575"/>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t>AUTORÍA</a:t>
            </a:r>
          </a:p>
        </p:txBody>
      </p:sp>
      <p:pic>
        <p:nvPicPr>
          <p:cNvPr id="2" name="Picture 1">
            <a:extLst>
              <a:ext uri="{FF2B5EF4-FFF2-40B4-BE49-F238E27FC236}">
                <a16:creationId xmlns:a16="http://schemas.microsoft.com/office/drawing/2014/main" id="{1343DD8B-448D-1A01-5C1C-223982E1A1A3}"/>
              </a:ext>
            </a:extLst>
          </p:cNvPr>
          <p:cNvPicPr>
            <a:picLocks noChangeAspect="1"/>
          </p:cNvPicPr>
          <p:nvPr/>
        </p:nvPicPr>
        <p:blipFill>
          <a:blip r:embed="rId3"/>
          <a:stretch>
            <a:fillRect/>
          </a:stretch>
        </p:blipFill>
        <p:spPr>
          <a:xfrm>
            <a:off x="7467600" y="116030"/>
            <a:ext cx="1533270" cy="1090611"/>
          </a:xfrm>
          <a:prstGeom prst="rect">
            <a:avLst/>
          </a:prstGeom>
        </p:spPr>
      </p:pic>
      <p:sp>
        <p:nvSpPr>
          <p:cNvPr id="4" name="TextBox 3">
            <a:extLst>
              <a:ext uri="{FF2B5EF4-FFF2-40B4-BE49-F238E27FC236}">
                <a16:creationId xmlns:a16="http://schemas.microsoft.com/office/drawing/2014/main" id="{D2E572D4-B59A-A7D2-4305-5E06AD3E559F}"/>
              </a:ext>
            </a:extLst>
          </p:cNvPr>
          <p:cNvSpPr txBox="1"/>
          <p:nvPr/>
        </p:nvSpPr>
        <p:spPr>
          <a:xfrm>
            <a:off x="533400" y="6280305"/>
            <a:ext cx="7671267" cy="461665"/>
          </a:xfrm>
          <a:prstGeom prst="rect">
            <a:avLst/>
          </a:prstGeom>
          <a:noFill/>
        </p:spPr>
        <p:txBody>
          <a:bodyPr wrap="none" rtlCol="0">
            <a:spAutoFit/>
          </a:bodyPr>
          <a:lstStyle/>
          <a:p>
            <a:r>
              <a:rPr lang="es-CO" dirty="0">
                <a:latin typeface="Calibri" panose="020F0502020204030204" pitchFamily="34" charset="0"/>
                <a:ea typeface="Calibri" panose="020F0502020204030204" pitchFamily="34" charset="0"/>
                <a:cs typeface="Calibri" panose="020F0502020204030204" pitchFamily="34" charset="0"/>
              </a:rPr>
              <a:t>7 HOMBRES </a:t>
            </a:r>
            <a:r>
              <a:rPr lang="es-CO" dirty="0">
                <a:solidFill>
                  <a:srgbClr val="FFFFCC"/>
                </a:solidFill>
                <a:latin typeface="Calibri" panose="020F0502020204030204" pitchFamily="34" charset="0"/>
                <a:ea typeface="Calibri" panose="020F0502020204030204" pitchFamily="34" charset="0"/>
                <a:cs typeface="Calibri" panose="020F0502020204030204" pitchFamily="34" charset="0"/>
              </a:rPr>
              <a:t>QUE</a:t>
            </a:r>
            <a:r>
              <a:rPr lang="es-CO" dirty="0">
                <a:latin typeface="Calibri" panose="020F0502020204030204" pitchFamily="34" charset="0"/>
                <a:ea typeface="Calibri" panose="020F0502020204030204" pitchFamily="34" charset="0"/>
                <a:cs typeface="Calibri" panose="020F0502020204030204" pitchFamily="34" charset="0"/>
              </a:rPr>
              <a:t> GOBIERNAN </a:t>
            </a:r>
            <a:r>
              <a:rPr lang="es-CO" dirty="0">
                <a:solidFill>
                  <a:srgbClr val="FFFFCC"/>
                </a:solidFill>
                <a:latin typeface="Calibri" panose="020F0502020204030204" pitchFamily="34" charset="0"/>
                <a:ea typeface="Calibri" panose="020F0502020204030204" pitchFamily="34" charset="0"/>
                <a:cs typeface="Calibri" panose="020F0502020204030204" pitchFamily="34" charset="0"/>
              </a:rPr>
              <a:t>EL</a:t>
            </a:r>
            <a:r>
              <a:rPr lang="es-CO" dirty="0">
                <a:latin typeface="Calibri" panose="020F0502020204030204" pitchFamily="34" charset="0"/>
                <a:ea typeface="Calibri" panose="020F0502020204030204" pitchFamily="34" charset="0"/>
                <a:cs typeface="Calibri" panose="020F0502020204030204" pitchFamily="34" charset="0"/>
              </a:rPr>
              <a:t> MUNDO </a:t>
            </a:r>
            <a:r>
              <a:rPr lang="es-CO" dirty="0">
                <a:solidFill>
                  <a:srgbClr val="FFFFCC"/>
                </a:solidFill>
                <a:latin typeface="Calibri" panose="020F0502020204030204" pitchFamily="34" charset="0"/>
                <a:ea typeface="Calibri" panose="020F0502020204030204" pitchFamily="34" charset="0"/>
                <a:cs typeface="Calibri" panose="020F0502020204030204" pitchFamily="34" charset="0"/>
              </a:rPr>
              <a:t>DESDE LA </a:t>
            </a:r>
            <a:r>
              <a:rPr lang="es-CO" dirty="0">
                <a:latin typeface="Calibri" panose="020F0502020204030204" pitchFamily="34" charset="0"/>
                <a:ea typeface="Calibri" panose="020F0502020204030204" pitchFamily="34" charset="0"/>
                <a:cs typeface="Calibri" panose="020F0502020204030204" pitchFamily="34" charset="0"/>
              </a:rPr>
              <a:t>TUMBA</a:t>
            </a:r>
          </a:p>
        </p:txBody>
      </p:sp>
    </p:spTree>
    <p:extLst>
      <p:ext uri="{BB962C8B-B14F-4D97-AF65-F5344CB8AC3E}">
        <p14:creationId xmlns:p14="http://schemas.microsoft.com/office/powerpoint/2010/main" val="935660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s-CO" sz="2700" dirty="0">
                <a:effectLst>
                  <a:outerShdw blurRad="38100" dist="38100" dir="2700000" algn="tl">
                    <a:srgbClr val="000000">
                      <a:alpha val="43137"/>
                    </a:srgbClr>
                  </a:outerShdw>
                </a:effectLst>
              </a:rPr>
              <a:t>Una tercera observación es que no hay lagunas en la genealogía. Algunos intentan introducir lagunas en la genealogía para acomodar la supuesta larga edad del hombre según la ciencia, pero la redacción no lo permite. Si el texto solo dijera “engendró”, entonces eso sería permisible, ya que la palabra “engendró” no siempre requiere una relación directa padre/hijo. Podría referirse a abuelo, bisabuelo o antepasados, y así sucesivamente. Sin embargo, la redacción en esta sección no permite esa interpretación. El texto no dice simplemente “engendró”; indica los años antes y después del nacimiento del hijo-semilla. Por lo tanto, este tipo de lenguaje simplemente no permite que existan lagunas</a:t>
            </a:r>
            <a:r>
              <a:rPr lang="en-US" sz="2900" dirty="0">
                <a:effectLst>
                  <a:outerShdw blurRad="38100" dist="38100" dir="2700000" algn="tl">
                    <a:srgbClr val="000000">
                      <a:alpha val="43137"/>
                    </a:srgbClr>
                  </a:outerShdw>
                </a:effectLst>
              </a:rPr>
              <a:t>.</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8110154F-4608-E741-9F97-1459D65E3DDB}"/>
              </a:ext>
            </a:extLst>
          </p:cNvPr>
          <p:cNvPicPr>
            <a:picLocks noChangeAspect="1"/>
          </p:cNvPicPr>
          <p:nvPr/>
        </p:nvPicPr>
        <p:blipFill>
          <a:blip r:embed="rId3"/>
          <a:stretch>
            <a:fillRect/>
          </a:stretch>
        </p:blipFill>
        <p:spPr>
          <a:xfrm>
            <a:off x="7531475" y="76200"/>
            <a:ext cx="1536325" cy="1091279"/>
          </a:xfrm>
          <a:prstGeom prst="rect">
            <a:avLst/>
          </a:prstGeom>
        </p:spPr>
      </p:pic>
    </p:spTree>
    <p:extLst>
      <p:ext uri="{BB962C8B-B14F-4D97-AF65-F5344CB8AC3E}">
        <p14:creationId xmlns:p14="http://schemas.microsoft.com/office/powerpoint/2010/main" val="12341523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676400" y="228600"/>
            <a:ext cx="4953000" cy="914400"/>
          </a:xfrm>
        </p:spPr>
        <p:txBody>
          <a:bodyPr/>
          <a:lstStyle/>
          <a:p>
            <a:pPr algn="ctr" eaLnBrk="1" hangingPunct="1"/>
            <a:r>
              <a:rPr lang="en-US" sz="3600" dirty="0">
                <a:effectLst>
                  <a:outerShdw blurRad="38100" dist="38100" dir="2700000" algn="tl">
                    <a:srgbClr val="000000">
                      <a:alpha val="43137"/>
                    </a:srgbClr>
                  </a:outerShdw>
                </a:effectLst>
              </a:rPr>
              <a:t>¿Lagunas Genealógicas?</a:t>
            </a:r>
          </a:p>
        </p:txBody>
      </p:sp>
      <p:sp>
        <p:nvSpPr>
          <p:cNvPr id="132099" name="Rectangle 3"/>
          <p:cNvSpPr>
            <a:spLocks noGrp="1" noChangeArrowheads="1"/>
          </p:cNvSpPr>
          <p:nvPr>
            <p:ph type="body" idx="1"/>
          </p:nvPr>
        </p:nvSpPr>
        <p:spPr>
          <a:xfrm>
            <a:off x="800100" y="1257300"/>
            <a:ext cx="7658100" cy="4343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Interna</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rPr>
              <a:t>Set es descendiente de Adán y Eva que reemplazó a Abel</a:t>
            </a:r>
            <a:r>
              <a:rPr lang="en-US" dirty="0">
                <a:effectLst>
                  <a:outerShdw blurRad="38100" dist="38100" dir="2700000" algn="tl">
                    <a:srgbClr val="000000">
                      <a:alpha val="43137"/>
                    </a:srgbClr>
                  </a:outerShdw>
                </a:effectLst>
              </a:rPr>
              <a:t> (4:25)</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Set nombró a Enós (4:26)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Lamec nombró Noé (5:29)</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Judas 14</a:t>
            </a:r>
          </a:p>
        </p:txBody>
      </p:sp>
      <p:pic>
        <p:nvPicPr>
          <p:cNvPr id="2" name="Picture 1">
            <a:extLst>
              <a:ext uri="{FF2B5EF4-FFF2-40B4-BE49-F238E27FC236}">
                <a16:creationId xmlns:a16="http://schemas.microsoft.com/office/drawing/2014/main" id="{593A760A-8E12-372E-B1C1-9B4DDCD5BE93}"/>
              </a:ext>
            </a:extLst>
          </p:cNvPr>
          <p:cNvPicPr>
            <a:picLocks noChangeAspect="1"/>
          </p:cNvPicPr>
          <p:nvPr/>
        </p:nvPicPr>
        <p:blipFill>
          <a:blip r:embed="rId2"/>
          <a:stretch>
            <a:fillRect/>
          </a:stretch>
        </p:blipFill>
        <p:spPr>
          <a:xfrm>
            <a:off x="7575737" y="51721"/>
            <a:ext cx="1536325" cy="1091279"/>
          </a:xfrm>
          <a:prstGeom prst="rect">
            <a:avLst/>
          </a:prstGeom>
        </p:spPr>
      </p:pic>
    </p:spTree>
    <p:extLst>
      <p:ext uri="{BB962C8B-B14F-4D97-AF65-F5344CB8AC3E}">
        <p14:creationId xmlns:p14="http://schemas.microsoft.com/office/powerpoint/2010/main" val="2413238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598730" cy="461665"/>
          </a:xfrm>
          <a:prstGeom prst="rect">
            <a:avLst/>
          </a:prstGeom>
          <a:noFill/>
        </p:spPr>
        <p:txBody>
          <a:bodyPr wrap="none" rtlCol="0">
            <a:spAutoFit/>
          </a:bodyPr>
          <a:lstStyle/>
          <a:p>
            <a:r>
              <a:rPr lang="es-CO" dirty="0">
                <a:solidFill>
                  <a:schemeClr val="tx2"/>
                </a:solidFill>
              </a:rPr>
              <a:t> </a:t>
            </a:r>
            <a:r>
              <a:rPr lang="es-CO"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63C32F8-C9E9-9656-DAD2-BAA36783FFC2}"/>
              </a:ext>
            </a:extLst>
          </p:cNvPr>
          <p:cNvPicPr>
            <a:picLocks noChangeAspect="1"/>
          </p:cNvPicPr>
          <p:nvPr/>
        </p:nvPicPr>
        <p:blipFill>
          <a:blip r:embed="rId2"/>
          <a:stretch>
            <a:fillRect/>
          </a:stretch>
        </p:blipFill>
        <p:spPr>
          <a:xfrm>
            <a:off x="152400" y="304800"/>
            <a:ext cx="8726042" cy="6082540"/>
          </a:xfrm>
          <a:prstGeom prst="rect">
            <a:avLst/>
          </a:prstGeom>
        </p:spPr>
      </p:pic>
    </p:spTree>
    <p:extLst>
      <p:ext uri="{BB962C8B-B14F-4D97-AF65-F5344CB8AC3E}">
        <p14:creationId xmlns:p14="http://schemas.microsoft.com/office/powerpoint/2010/main" val="25765558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676400" y="228600"/>
            <a:ext cx="4876800" cy="914400"/>
          </a:xfrm>
        </p:spPr>
        <p:txBody>
          <a:bodyPr/>
          <a:lstStyle/>
          <a:p>
            <a:pPr algn="ctr" eaLnBrk="1" hangingPunct="1"/>
            <a:r>
              <a:rPr lang="en-US" sz="3600" dirty="0">
                <a:effectLst>
                  <a:outerShdw blurRad="38100" dist="38100" dir="2700000" algn="tl">
                    <a:srgbClr val="000000">
                      <a:alpha val="43137"/>
                    </a:srgbClr>
                  </a:outerShdw>
                </a:effectLst>
              </a:rPr>
              <a:t>¿Lagunas Genealógicas?</a:t>
            </a:r>
          </a:p>
        </p:txBody>
      </p:sp>
      <p:sp>
        <p:nvSpPr>
          <p:cNvPr id="133123" name="Rectangle 3"/>
          <p:cNvSpPr>
            <a:spLocks noGrp="1" noChangeArrowheads="1"/>
          </p:cNvSpPr>
          <p:nvPr>
            <p:ph type="body" idx="1"/>
          </p:nvPr>
        </p:nvSpPr>
        <p:spPr>
          <a:xfrm>
            <a:off x="457200" y="1143000"/>
            <a:ext cx="8229600" cy="5257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¿Mateo 1:1-17?</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Mateo 1:8-9; 1 Crón 3:10-12</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rPr>
              <a:t>Mayor parte de la historia</a:t>
            </a:r>
          </a:p>
          <a:p>
            <a:pPr marL="914400" lvl="1" indent="-457200" eaLnBrk="1" hangingPunct="1">
              <a:spcBef>
                <a:spcPts val="0"/>
              </a:spcBef>
              <a:spcAft>
                <a:spcPts val="2400"/>
              </a:spcAft>
              <a:defRPr/>
            </a:pPr>
            <a:r>
              <a:rPr lang="es-CO" dirty="0">
                <a:effectLst>
                  <a:outerShdw blurRad="38100" dist="38100" dir="2700000" algn="tl">
                    <a:srgbClr val="000000">
                      <a:alpha val="43137"/>
                    </a:srgbClr>
                  </a:outerShdw>
                </a:effectLst>
              </a:rPr>
              <a:t>Edad del padre en el momento en que nace el hijo</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Mateo 1:17 (3 grupos de 14)</a:t>
            </a:r>
          </a:p>
          <a:p>
            <a:pPr marL="914400" lvl="1" indent="-457200" eaLnBrk="1" hangingPunct="1">
              <a:spcBef>
                <a:spcPts val="0"/>
              </a:spcBef>
              <a:spcAft>
                <a:spcPts val="2400"/>
              </a:spcAft>
              <a:defRPr/>
            </a:pPr>
            <a:r>
              <a:rPr lang="en-US" i="1" dirty="0">
                <a:effectLst>
                  <a:outerShdw blurRad="38100" dist="38100" dir="2700000" algn="tl">
                    <a:srgbClr val="000000">
                      <a:alpha val="43137"/>
                    </a:srgbClr>
                  </a:outerShdw>
                </a:effectLst>
              </a:rPr>
              <a:t>Gematria</a:t>
            </a:r>
            <a:r>
              <a:rPr lang="en-US" dirty="0">
                <a:effectLst>
                  <a:outerShdw blurRad="38100" dist="38100" dir="2700000" algn="tl">
                    <a:srgbClr val="000000">
                      <a:alpha val="43137"/>
                    </a:srgbClr>
                  </a:outerShdw>
                </a:effectLst>
              </a:rPr>
              <a:t> (</a:t>
            </a:r>
            <a:r>
              <a:rPr lang="es-CO" dirty="0">
                <a:effectLst>
                  <a:outerShdw blurRad="38100" dist="38100" dir="2700000" algn="tl">
                    <a:srgbClr val="000000">
                      <a:alpha val="43137"/>
                    </a:srgbClr>
                  </a:outerShdw>
                </a:effectLst>
              </a:rPr>
              <a:t>la suma de letras hebreas en el nombre de David suma 14</a:t>
            </a:r>
            <a:r>
              <a:rPr lang="en-US" dirty="0">
                <a:effectLst>
                  <a:outerShdw blurRad="38100" dist="38100" dir="2700000" algn="tl">
                    <a:srgbClr val="000000">
                      <a:alpha val="43137"/>
                    </a:srgbClr>
                  </a:outerShdw>
                </a:effectLst>
              </a:rPr>
              <a:t>)</a:t>
            </a:r>
            <a:endParaRPr 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1738E2C2-34C7-192D-854B-94067FE22C9C}"/>
              </a:ext>
            </a:extLst>
          </p:cNvPr>
          <p:cNvPicPr>
            <a:picLocks noChangeAspect="1"/>
          </p:cNvPicPr>
          <p:nvPr/>
        </p:nvPicPr>
        <p:blipFill>
          <a:blip r:embed="rId2"/>
          <a:stretch>
            <a:fillRect/>
          </a:stretch>
        </p:blipFill>
        <p:spPr>
          <a:xfrm>
            <a:off x="7449112" y="100246"/>
            <a:ext cx="1536325" cy="1097375"/>
          </a:xfrm>
          <a:prstGeom prst="rect">
            <a:avLst/>
          </a:prstGeom>
        </p:spPr>
      </p:pic>
    </p:spTree>
    <p:extLst>
      <p:ext uri="{BB962C8B-B14F-4D97-AF65-F5344CB8AC3E}">
        <p14:creationId xmlns:p14="http://schemas.microsoft.com/office/powerpoint/2010/main" val="892458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Propósitos de Mateo</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3"/>
            <a:ext cx="8915400" cy="3809998"/>
          </a:xfrm>
        </p:spPr>
        <p:txBody>
          <a:bodyPr/>
          <a:lstStyle/>
          <a:p>
            <a:pPr marL="457200" indent="-457200" algn="just" eaLnBrk="1" hangingPunct="1">
              <a:spcBef>
                <a:spcPts val="0"/>
              </a:spcBef>
              <a:spcAft>
                <a:spcPts val="2400"/>
              </a:spcAft>
              <a:defRPr/>
            </a:pPr>
            <a:r>
              <a:rPr lang="es-CO" dirty="0"/>
              <a:t>Evangelio más antiguo escrito a los cristianos hebreos</a:t>
            </a:r>
          </a:p>
          <a:p>
            <a:pPr marL="457200" indent="-457200" algn="just" eaLnBrk="1" hangingPunct="1">
              <a:spcBef>
                <a:spcPts val="0"/>
              </a:spcBef>
              <a:spcAft>
                <a:spcPts val="2400"/>
              </a:spcAft>
              <a:defRPr/>
            </a:pPr>
            <a:r>
              <a:rPr lang="es-CO" dirty="0"/>
              <a:t>Explicar que Jesús, en quien creyeron, era en realidad el tan esperado </a:t>
            </a:r>
            <a:r>
              <a:rPr lang="es-CO" b="1" u="sng" dirty="0">
                <a:solidFill>
                  <a:srgbClr val="FFFFCC"/>
                </a:solidFill>
              </a:rPr>
              <a:t>Mesías judío</a:t>
            </a:r>
          </a:p>
          <a:p>
            <a:pPr marL="457200" indent="-457200" algn="just" eaLnBrk="1" hangingPunct="1">
              <a:spcBef>
                <a:spcPts val="0"/>
              </a:spcBef>
              <a:spcAft>
                <a:spcPts val="2400"/>
              </a:spcAft>
              <a:defRPr/>
            </a:pPr>
            <a:r>
              <a:rPr lang="es-CO" dirty="0"/>
              <a:t>Para explicar por qué el reino se había </a:t>
            </a:r>
            <a:r>
              <a:rPr lang="es-CO" b="1" u="sng" dirty="0">
                <a:solidFill>
                  <a:srgbClr val="FFFFCC"/>
                </a:solidFill>
              </a:rPr>
              <a:t>pospuesto</a:t>
            </a:r>
            <a:r>
              <a:rPr lang="es-CO" dirty="0"/>
              <a:t> a pesar de que el rey había llegado</a:t>
            </a:r>
          </a:p>
          <a:p>
            <a:pPr marL="457200" indent="-457200" algn="just" eaLnBrk="1" hangingPunct="1">
              <a:spcBef>
                <a:spcPts val="0"/>
              </a:spcBef>
              <a:spcAft>
                <a:spcPts val="2400"/>
              </a:spcAft>
              <a:defRPr/>
            </a:pPr>
            <a:r>
              <a:rPr lang="es-CO" dirty="0"/>
              <a:t>Para explicar el </a:t>
            </a:r>
            <a:r>
              <a:rPr lang="es-CO" b="1" u="sng" dirty="0">
                <a:solidFill>
                  <a:srgbClr val="FFFFCC"/>
                </a:solidFill>
              </a:rPr>
              <a:t>programa interino </a:t>
            </a:r>
            <a:r>
              <a:rPr lang="es-CO" dirty="0"/>
              <a:t>de Dios durante la ausencia del reino.</a:t>
            </a:r>
            <a:endParaRPr lang="en-US" dirty="0"/>
          </a:p>
        </p:txBody>
      </p:sp>
      <p:pic>
        <p:nvPicPr>
          <p:cNvPr id="2" name="Picture 1">
            <a:extLst>
              <a:ext uri="{FF2B5EF4-FFF2-40B4-BE49-F238E27FC236}">
                <a16:creationId xmlns:a16="http://schemas.microsoft.com/office/drawing/2014/main" id="{5E12BC64-4188-54BA-18D5-DCA32B93432A}"/>
              </a:ext>
            </a:extLst>
          </p:cNvPr>
          <p:cNvPicPr>
            <a:picLocks noChangeAspect="1"/>
          </p:cNvPicPr>
          <p:nvPr/>
        </p:nvPicPr>
        <p:blipFill>
          <a:blip r:embed="rId2"/>
          <a:stretch>
            <a:fillRect/>
          </a:stretch>
        </p:blipFill>
        <p:spPr>
          <a:xfrm>
            <a:off x="7467750" y="137112"/>
            <a:ext cx="1536325" cy="1097375"/>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book&#10;&#10;AI-generated content may be incorrect.">
            <a:extLst>
              <a:ext uri="{FF2B5EF4-FFF2-40B4-BE49-F238E27FC236}">
                <a16:creationId xmlns:a16="http://schemas.microsoft.com/office/drawing/2014/main" id="{D0A4DDD2-4BB2-B1E9-0D0E-0545550C0AFC}"/>
              </a:ext>
            </a:extLst>
          </p:cNvPr>
          <p:cNvPicPr>
            <a:picLocks noChangeAspect="1"/>
          </p:cNvPicPr>
          <p:nvPr/>
        </p:nvPicPr>
        <p:blipFill>
          <a:blip r:embed="rId2"/>
          <a:stretch>
            <a:fillRect/>
          </a:stretch>
        </p:blipFill>
        <p:spPr>
          <a:xfrm>
            <a:off x="390586" y="279733"/>
            <a:ext cx="8362828" cy="6298534"/>
          </a:xfrm>
          <a:prstGeom prst="rect">
            <a:avLst/>
          </a:prstGeom>
        </p:spPr>
      </p:pic>
    </p:spTree>
    <p:extLst>
      <p:ext uri="{BB962C8B-B14F-4D97-AF65-F5344CB8AC3E}">
        <p14:creationId xmlns:p14="http://schemas.microsoft.com/office/powerpoint/2010/main" val="20978727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matria of david"/>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547"/>
          <a:stretch/>
        </p:blipFill>
        <p:spPr bwMode="auto">
          <a:xfrm>
            <a:off x="533400" y="1219200"/>
            <a:ext cx="8077200" cy="3886200"/>
          </a:xfrm>
          <a:prstGeom prst="rect">
            <a:avLst/>
          </a:prstGeom>
          <a:noFill/>
        </p:spPr>
      </p:pic>
    </p:spTree>
    <p:extLst>
      <p:ext uri="{BB962C8B-B14F-4D97-AF65-F5344CB8AC3E}">
        <p14:creationId xmlns:p14="http://schemas.microsoft.com/office/powerpoint/2010/main" val="315185368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984C4-8306-F043-B938-2E14BB456F33}"/>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8CEF985B-B53B-B473-51C7-F97741D7AF57}"/>
              </a:ext>
            </a:extLst>
          </p:cNvPr>
          <p:cNvSpPr>
            <a:spLocks noGrp="1" noChangeArrowheads="1"/>
          </p:cNvSpPr>
          <p:nvPr>
            <p:ph type="title"/>
          </p:nvPr>
        </p:nvSpPr>
        <p:spPr>
          <a:xfrm>
            <a:off x="381000" y="228601"/>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 5)</a:t>
            </a:r>
          </a:p>
        </p:txBody>
      </p:sp>
      <p:sp>
        <p:nvSpPr>
          <p:cNvPr id="131075" name="Rectangle 3">
            <a:extLst>
              <a:ext uri="{FF2B5EF4-FFF2-40B4-BE49-F238E27FC236}">
                <a16:creationId xmlns:a16="http://schemas.microsoft.com/office/drawing/2014/main" id="{2C4A5BED-80AE-64D2-69F4-E0B7E944C4D8}"/>
              </a:ext>
            </a:extLst>
          </p:cNvPr>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Los nombres significan historicidad (1 Crón. 21:1-4; Lucas 3:36-38; Heb. 11:4-7)</a:t>
            </a:r>
          </a:p>
          <a:p>
            <a:pPr marL="457200" lvl="2"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La edad del patriarca al nacimiento del hijo-semilla demuestra que no hay lagunas genealógicas.</a:t>
            </a:r>
          </a:p>
          <a:p>
            <a:pPr marL="457200" lvl="2" indent="-457200" eaLnBrk="1" hangingPunct="1">
              <a:spcBef>
                <a:spcPts val="0"/>
              </a:spcBef>
              <a:spcAft>
                <a:spcPts val="3000"/>
              </a:spcAft>
              <a:buClr>
                <a:srgbClr val="CC66FF"/>
              </a:buClr>
              <a:buSzPct val="100000"/>
              <a:buFont typeface="+mj-lt"/>
              <a:buAutoNum type="alphaUcPeriod"/>
              <a:defRPr/>
            </a:pPr>
            <a:r>
              <a:rPr lang="es-CO" b="1" u="sng" dirty="0">
                <a:solidFill>
                  <a:srgbClr val="FFFFCC"/>
                </a:solidFill>
                <a:effectLst>
                  <a:outerShdw blurRad="38100" dist="38100" dir="2700000" algn="tl">
                    <a:srgbClr val="000000">
                      <a:alpha val="43137"/>
                    </a:srgbClr>
                  </a:outerShdw>
                </a:effectLst>
              </a:rPr>
              <a:t>La procreación de otros hijos e hijas explica la explosión de la población </a:t>
            </a:r>
            <a:r>
              <a:rPr lang="en-US" b="1" u="sng" dirty="0">
                <a:solidFill>
                  <a:srgbClr val="FFFFCC"/>
                </a:solidFill>
                <a:effectLst>
                  <a:outerShdw blurRad="38100" dist="38100" dir="2700000" algn="tl">
                    <a:srgbClr val="000000">
                      <a:alpha val="43137"/>
                    </a:srgbClr>
                  </a:outerShdw>
                </a:effectLst>
              </a:rPr>
              <a:t>(Gén. 4:14, 17; 6:1)</a:t>
            </a:r>
          </a:p>
        </p:txBody>
      </p:sp>
      <p:pic>
        <p:nvPicPr>
          <p:cNvPr id="3" name="Picture 2">
            <a:extLst>
              <a:ext uri="{FF2B5EF4-FFF2-40B4-BE49-F238E27FC236}">
                <a16:creationId xmlns:a16="http://schemas.microsoft.com/office/drawing/2014/main" id="{CFB25646-3F90-6659-76B0-56FBB83C8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15498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Creación (1-2)</a:t>
            </a:r>
          </a:p>
          <a:p>
            <a:pPr marL="914400" lvl="1" indent="-457200" eaLnBrk="1" hangingPunct="1">
              <a:spcBef>
                <a:spcPts val="0"/>
              </a:spcBef>
              <a:spcAft>
                <a:spcPts val="3000"/>
              </a:spcAft>
              <a:buSzPct val="100000"/>
              <a:buFont typeface="+mj-lt"/>
              <a:buAutoNum type="alphaUcPeriod"/>
              <a:defRPr/>
            </a:pPr>
            <a:r>
              <a:rPr lang="en-US" dirty="0"/>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991100" cy="914400"/>
          </a:xfrm>
        </p:spPr>
        <p:txBody>
          <a:bodyPr/>
          <a:lstStyle/>
          <a:p>
            <a:pPr algn="ctr" eaLnBrk="1" hangingPunct="1"/>
            <a:r>
              <a:rPr lang="en-US" sz="3600" dirty="0"/>
              <a:t>ESTRUCTURA DE GÉNESIS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Si se supone además que, en promedio, estos niños crecieron hasta la madurez, se casaron y comenzaron a tener hijos propios cuando sus padres tenían ochenta años, y que los padres vivieron un promedio de cinco de esas "generaciones", o cuatrocientos años, </a:t>
            </a:r>
            <a:r>
              <a:rPr lang="es-CO" sz="2800" b="1" u="sng" dirty="0">
                <a:solidFill>
                  <a:srgbClr val="FFFFCC"/>
                </a:solidFill>
                <a:effectLst>
                  <a:outerShdw blurRad="38100" dist="38100" dir="2700000" algn="tl">
                    <a:srgbClr val="000000">
                      <a:alpha val="43137"/>
                    </a:srgbClr>
                  </a:outerShdw>
                </a:effectLst>
              </a:rPr>
              <a:t>entonces se puede calcular fácilmente que la tierra había adquirido dentro de sus primeros ochocientos años (presumiblemente aproximadamente la vida de Caín,  como mínimo) una población de al menos ciento veinte mil</a:t>
            </a:r>
            <a:r>
              <a:rPr lang="es-CO" sz="2800" dirty="0">
                <a:effectLst>
                  <a:outerShdw blurRad="38100" dist="38100" dir="2700000" algn="tl">
                    <a:srgbClr val="000000">
                      <a:alpha val="43137"/>
                    </a:srgbClr>
                  </a:outerShdw>
                </a:effectLst>
              </a:rPr>
              <a:t>. Es probable que la cifra fuera mucho mayor que esto, ya que la gente vivía hasta edades mayores de lo que se suponía y probablemente tenía muchos más hijos de lo que se suponía</a:t>
            </a:r>
            <a:r>
              <a:rPr lang="en-US" sz="2900" dirty="0">
                <a:effectLst>
                  <a:outerShdw blurRad="38100" dist="38100" dir="2700000" algn="tl">
                    <a:srgbClr val="000000">
                      <a:alpha val="43137"/>
                    </a:srgbClr>
                  </a:outerShdw>
                </a:effectLst>
              </a:rPr>
              <a:t>.</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1026" name="Picture 2" descr="Genesis Record: Morris, Henry M.: 9780801072826: Amazon.com: Books">
            <a:extLst>
              <a:ext uri="{FF2B5EF4-FFF2-40B4-BE49-F238E27FC236}">
                <a16:creationId xmlns:a16="http://schemas.microsoft.com/office/drawing/2014/main" id="{E0DE3746-F58C-4180-8AF2-4026FCDE5A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AD8785-D587-2316-7D12-60C5B64DAEC3}"/>
              </a:ext>
            </a:extLst>
          </p:cNvPr>
          <p:cNvPicPr>
            <a:picLocks noChangeAspect="1"/>
          </p:cNvPicPr>
          <p:nvPr/>
        </p:nvPicPr>
        <p:blipFill>
          <a:blip r:embed="rId3"/>
          <a:stretch>
            <a:fillRect/>
          </a:stretch>
        </p:blipFill>
        <p:spPr>
          <a:xfrm>
            <a:off x="7467600" y="107802"/>
            <a:ext cx="1590759" cy="1136256"/>
          </a:xfrm>
          <a:prstGeom prst="rect">
            <a:avLst/>
          </a:prstGeom>
        </p:spPr>
      </p:pic>
    </p:spTree>
    <p:extLst>
      <p:ext uri="{BB962C8B-B14F-4D97-AF65-F5344CB8AC3E}">
        <p14:creationId xmlns:p14="http://schemas.microsoft.com/office/powerpoint/2010/main" val="376424249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s-CO" sz="2700" dirty="0">
                <a:effectLst>
                  <a:outerShdw blurRad="38100" dist="38100" dir="2700000" algn="tl">
                    <a:srgbClr val="000000">
                      <a:alpha val="43137"/>
                    </a:srgbClr>
                  </a:outerShdw>
                </a:effectLst>
              </a:rPr>
              <a:t>Aconteció que </a:t>
            </a:r>
            <a:r>
              <a:rPr lang="es-CO" sz="2700" b="1" u="sng" dirty="0">
                <a:solidFill>
                  <a:srgbClr val="FFFFCC"/>
                </a:solidFill>
                <a:effectLst>
                  <a:outerShdw blurRad="38100" dist="38100" dir="2700000" algn="tl">
                    <a:srgbClr val="000000">
                      <a:alpha val="43137"/>
                    </a:srgbClr>
                  </a:outerShdw>
                </a:effectLst>
              </a:rPr>
              <a:t>cuando los hombres comenzaron a multiplicarse sobre la superficie de la tierra</a:t>
            </a:r>
            <a:r>
              <a:rPr lang="es-CO" sz="2700" dirty="0">
                <a:effectLst>
                  <a:outerShdw blurRad="38100" dist="38100" dir="2700000" algn="tl">
                    <a:srgbClr val="000000">
                      <a:alpha val="43137"/>
                    </a:srgbClr>
                  </a:outerShdw>
                </a:effectLst>
              </a:rPr>
              <a:t>, y les nacieron hijas, 2 los hijos de Dios vieron que las hijas de los hombres eran hermosas[a], y tomaron para sí mujeres de entre todas las que les gustaban. 3 Entonces el Señor dijo: «Mi Espíritu no luchará para siempre con el[b] hombre, porque ciertamente él es carne. Serán, pues, sus días 120 años». 4 Había gigantes en la tierra en aquellos días, y también después, cuando los hijos de Dios se unieron a las hijas de los hombres y ellas les dieron hijos. Estos son los héroes de la antigüedad, hombres de renombre</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200296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altLang="en-US" dirty="0">
                <a:effectLst>
                  <a:outerShdw blurRad="38100" dist="38100" dir="2700000" algn="tl">
                    <a:srgbClr val="000000">
                      <a:alpha val="43137"/>
                    </a:srgbClr>
                  </a:outerShdw>
                </a:effectLst>
              </a:rPr>
              <a:t>La antigua objeción acerca de la “esposa de Caín” resulta, por lo tanto, bastante trivial. Mucho antes de que Caín muriera, ya existía una gran población en la tierra. Para el tiempo del Diluvio 1,656 años después de la Creación según la cronología de Ussher, incluso usando las suposiciones conservadoras mencionadas, la población mundial habría sido de </a:t>
            </a:r>
            <a:r>
              <a:rPr lang="es-CO" altLang="en-US" b="1" u="sng" dirty="0">
                <a:solidFill>
                  <a:srgbClr val="FFFFCC"/>
                </a:solidFill>
                <a:effectLst>
                  <a:outerShdw blurRad="38100" dist="38100" dir="2700000" algn="tl">
                    <a:srgbClr val="000000">
                      <a:alpha val="43137"/>
                    </a:srgbClr>
                  </a:outerShdw>
                </a:effectLst>
              </a:rPr>
              <a:t>al menos siete mil millones de personas</a:t>
            </a:r>
            <a:r>
              <a:rPr lang="es-CO" altLang="en-US" dirty="0">
                <a:effectLst>
                  <a:outerShdw blurRad="38100" dist="38100" dir="2700000" algn="tl">
                    <a:srgbClr val="000000">
                      <a:alpha val="43137"/>
                    </a:srgbClr>
                  </a:outerShdw>
                </a:effectLst>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273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9F84A5C-7A5E-3121-64B5-0854BE27239D}"/>
              </a:ext>
            </a:extLst>
          </p:cNvPr>
          <p:cNvPicPr>
            <a:picLocks noChangeAspect="1"/>
          </p:cNvPicPr>
          <p:nvPr/>
        </p:nvPicPr>
        <p:blipFill>
          <a:blip r:embed="rId3"/>
          <a:stretch>
            <a:fillRect/>
          </a:stretch>
        </p:blipFill>
        <p:spPr>
          <a:xfrm>
            <a:off x="7476606" y="76200"/>
            <a:ext cx="1591194" cy="1133954"/>
          </a:xfrm>
          <a:prstGeom prst="rect">
            <a:avLst/>
          </a:prstGeom>
        </p:spPr>
      </p:pic>
    </p:spTree>
    <p:extLst>
      <p:ext uri="{BB962C8B-B14F-4D97-AF65-F5344CB8AC3E}">
        <p14:creationId xmlns:p14="http://schemas.microsoft.com/office/powerpoint/2010/main" val="40809758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6F5D9-F162-27CD-9712-96AC00249E7A}"/>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6EF5BD3D-EB86-958D-FED5-1C1231746A9B}"/>
              </a:ext>
            </a:extLst>
          </p:cNvPr>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4B841ECC-384C-8BE3-6030-321591186362}"/>
              </a:ext>
            </a:extLst>
          </p:cNvPr>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b="1" u="sng" dirty="0">
                <a:solidFill>
                  <a:srgbClr val="FFFFCC"/>
                </a:solidFill>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monotonía permite una memorización fácil e inmediatamente llama la atención sobre las desviaciones</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907C2135-C476-6724-5B8E-5C1E26112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75462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4E9FF8-C453-5A94-DEF0-07A8DCDF4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s-CO" sz="3600" dirty="0">
                <a:cs typeface="Calibri" panose="020F0502020204030204" pitchFamily="34" charset="0"/>
              </a:rPr>
              <a:t>Día 2 Teoría del Dosel</a:t>
            </a:r>
            <a:br>
              <a:rPr lang="es-CO" sz="3600" dirty="0">
                <a:cs typeface="Calibri" panose="020F0502020204030204" pitchFamily="34" charset="0"/>
              </a:rPr>
            </a:br>
            <a:r>
              <a:rPr lang="es-CO" sz="3600" dirty="0">
                <a:cs typeface="Calibri" panose="020F0502020204030204" pitchFamily="34" charset="0"/>
              </a:rPr>
              <a:t>(Gén 1:6-8)</a:t>
            </a:r>
            <a:endParaRPr lang="en-US" sz="3200" dirty="0">
              <a:solidFill>
                <a:schemeClr val="tx1"/>
              </a:solidFill>
              <a:effectLst>
                <a:outerShdw blurRad="38100" dist="38100" dir="2700000" algn="tl">
                  <a:srgbClr val="000000"/>
                </a:outerShdw>
              </a:effectLst>
              <a:ea typeface="+mn-ea"/>
              <a:cs typeface="+mn-cs"/>
            </a:endParaRP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pt-BR" sz="2800" dirty="0"/>
              <a:t>Implícito – Gén. 1:6-7; Salm. 148:4</a:t>
            </a:r>
          </a:p>
          <a:p>
            <a:pPr marL="461963" indent="-461963" algn="just" eaLnBrk="1" hangingPunct="1">
              <a:spcBef>
                <a:spcPts val="0"/>
              </a:spcBef>
              <a:spcAft>
                <a:spcPts val="2400"/>
              </a:spcAft>
              <a:defRPr/>
            </a:pPr>
            <a:r>
              <a:rPr lang="pt-BR" sz="2800" dirty="0"/>
              <a:t>Explica</a:t>
            </a:r>
          </a:p>
          <a:p>
            <a:pPr marL="914400" lvl="1" indent="-457200" algn="just" eaLnBrk="1" hangingPunct="1">
              <a:spcBef>
                <a:spcPts val="0"/>
              </a:spcBef>
              <a:spcAft>
                <a:spcPts val="2400"/>
              </a:spcAft>
              <a:defRPr/>
            </a:pPr>
            <a:r>
              <a:rPr lang="es-CO" sz="2800" dirty="0"/>
              <a:t>Longevidad del hombre antiguo-Gén. 5:5, 27</a:t>
            </a:r>
          </a:p>
          <a:p>
            <a:pPr marL="914400" lvl="1" indent="-457200" algn="just" eaLnBrk="1" hangingPunct="1">
              <a:spcBef>
                <a:spcPts val="0"/>
              </a:spcBef>
              <a:spcAft>
                <a:spcPts val="2400"/>
              </a:spcAft>
              <a:defRPr/>
            </a:pPr>
            <a:r>
              <a:rPr lang="es-CO" sz="2800" dirty="0"/>
              <a:t>Bestias extrañas (Gén. 1:24-25; Job 40‒41)</a:t>
            </a:r>
          </a:p>
          <a:p>
            <a:pPr marL="914400" lvl="1" indent="-457200" algn="just" eaLnBrk="1" hangingPunct="1">
              <a:spcBef>
                <a:spcPts val="0"/>
              </a:spcBef>
              <a:spcAft>
                <a:spcPts val="2400"/>
              </a:spcAft>
              <a:defRPr/>
            </a:pPr>
            <a:r>
              <a:rPr lang="es-CO" sz="2800" dirty="0"/>
              <a:t>De dónde vinieron las aguas del diluvio (Gén. 2:5-6)</a:t>
            </a:r>
          </a:p>
          <a:p>
            <a:pPr marL="914400" lvl="1" indent="-457200" algn="just" eaLnBrk="1" hangingPunct="1">
              <a:spcBef>
                <a:spcPts val="0"/>
              </a:spcBef>
              <a:spcAft>
                <a:spcPts val="2400"/>
              </a:spcAft>
              <a:defRPr/>
            </a:pPr>
            <a:r>
              <a:rPr lang="es-CO" sz="2800" dirty="0"/>
              <a:t>Por qué se acortó la longevidad del hombre después del diluvio? (Gén. 11:24-25)</a:t>
            </a:r>
          </a:p>
        </p:txBody>
      </p:sp>
      <p:pic>
        <p:nvPicPr>
          <p:cNvPr id="4" name="Picture 3">
            <a:extLst>
              <a:ext uri="{FF2B5EF4-FFF2-40B4-BE49-F238E27FC236}">
                <a16:creationId xmlns:a16="http://schemas.microsoft.com/office/drawing/2014/main" id="{7EACC560-2848-7C7C-F971-C00629AEE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368" y="56489"/>
            <a:ext cx="1735310" cy="1238911"/>
          </a:xfrm>
          <a:prstGeom prst="rect">
            <a:avLst/>
          </a:prstGeom>
        </p:spPr>
      </p:pic>
    </p:spTree>
    <p:extLst>
      <p:ext uri="{BB962C8B-B14F-4D97-AF65-F5344CB8AC3E}">
        <p14:creationId xmlns:p14="http://schemas.microsoft.com/office/powerpoint/2010/main" val="270753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l="1330" t="4427" r="8162" b="7032"/>
          <a:stretch/>
        </p:blipFill>
        <p:spPr bwMode="auto">
          <a:xfrm>
            <a:off x="295835" y="228600"/>
            <a:ext cx="85523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334000"/>
          </a:xfrm>
        </p:spPr>
        <p:txBody>
          <a:bodyPr/>
          <a:lstStyle/>
          <a:p>
            <a:pPr marL="0" marR="0" indent="0" algn="just">
              <a:spcBef>
                <a:spcPts val="0"/>
              </a:spcBef>
              <a:spcAft>
                <a:spcPts val="0"/>
              </a:spcAft>
              <a:buNone/>
            </a:pPr>
            <a:r>
              <a:rPr lang="en-US" altLang="en-US" sz="2700"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a:t>
            </a:r>
            <a:r>
              <a:rPr lang="es-CO" sz="2700" dirty="0">
                <a:effectLst>
                  <a:outerShdw blurRad="38100" dist="38100" dir="2700000" algn="tl">
                    <a:srgbClr val="000000">
                      <a:alpha val="43137"/>
                    </a:srgbClr>
                  </a:outerShdw>
                </a:effectLst>
              </a:rPr>
              <a:t> </a:t>
            </a:r>
            <a:r>
              <a:rPr lang="es-CO" sz="2550" dirty="0">
                <a:effectLst>
                  <a:outerShdw blurRad="38100" dist="38100" dir="2700000" algn="tl">
                    <a:srgbClr val="000000">
                      <a:alpha val="43137"/>
                    </a:srgbClr>
                  </a:outerShdw>
                </a:effectLst>
              </a:rPr>
              <a:t>Las aguas superiores habrían proporcionado una especie de dosel protector (“una tienda para habitar”) para los habitantes de la tierra, y el espacio entre ellas habría servido como un reservorio atmosférico para mantener el aliento de vida… Las “aguas sobre el firmamento” probablemente constituían una enorme capa de vapor de agua por encima de la troposfera y posiblemente por encima de la estratosfera, en la región de alta temperatura que ahora se conoce como ionosfera, y que se extendía hasta el espacio. No podían haber sido las nubes de agua… no había “lluvia sobre la tierra” en aquellos días (Génesis 2:5), ni “arco en la nube” (Génesis 9:13), ambos de los cuales deberían haber estado presentes si estas aguas superiores representaran simplemente el régimen de nubes que funciona en la economía hidrológica actual</a:t>
            </a:r>
            <a:r>
              <a:rPr lang="en-US" sz="2700" dirty="0">
                <a:effectLst>
                  <a:outerShdw blurRad="38100" dist="38100" dir="2700000" algn="tl">
                    <a:srgbClr val="000000">
                      <a:alpha val="43137"/>
                    </a:srgbClr>
                  </a:outerShdw>
                </a:effectLst>
              </a:rPr>
              <a:t>.” </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83862A-DB9F-CABC-A94A-98720A09261A}"/>
              </a:ext>
            </a:extLst>
          </p:cNvPr>
          <p:cNvPicPr>
            <a:picLocks noChangeAspect="1"/>
          </p:cNvPicPr>
          <p:nvPr/>
        </p:nvPicPr>
        <p:blipFill>
          <a:blip r:embed="rId3"/>
          <a:stretch>
            <a:fillRect/>
          </a:stretch>
        </p:blipFill>
        <p:spPr>
          <a:xfrm>
            <a:off x="7336385" y="88338"/>
            <a:ext cx="1731414" cy="1243692"/>
          </a:xfrm>
          <a:prstGeom prst="rect">
            <a:avLst/>
          </a:prstGeom>
        </p:spPr>
      </p:pic>
    </p:spTree>
    <p:extLst>
      <p:ext uri="{BB962C8B-B14F-4D97-AF65-F5344CB8AC3E}">
        <p14:creationId xmlns:p14="http://schemas.microsoft.com/office/powerpoint/2010/main" val="351073403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266730"/>
          </a:xfrm>
        </p:spPr>
        <p:txBody>
          <a:bodyPr/>
          <a:lstStyle/>
          <a:p>
            <a:pPr marL="0" marR="0" indent="0" algn="just">
              <a:spcBef>
                <a:spcPts val="0"/>
              </a:spcBef>
              <a:spcAft>
                <a:spcPts val="0"/>
              </a:spcAft>
              <a:buNone/>
            </a:pPr>
            <a:r>
              <a:rPr lang="en-US" altLang="en-US" sz="2600" dirty="0">
                <a:effectLst>
                  <a:outerShdw blurRad="38100" dist="38100" dir="2700000" algn="tl">
                    <a:srgbClr val="000000">
                      <a:alpha val="43137"/>
                    </a:srgbClr>
                  </a:outerShdw>
                </a:effectLst>
              </a:rPr>
              <a:t>“</a:t>
            </a:r>
            <a:r>
              <a:rPr lang="es-CO" sz="2500" dirty="0">
                <a:effectLst>
                  <a:outerShdw blurRad="38100" dist="38100" dir="2700000" algn="tl">
                    <a:srgbClr val="000000">
                      <a:alpha val="43137"/>
                    </a:srgbClr>
                  </a:outerShdw>
                </a:effectLst>
              </a:rPr>
              <a:t>El concepto de un dosel de agua antediluviano sobre la tierra ha aparecido en muchos escritos, tanto antiguos como modernos… Además, un dosel de vapor podría mantenerse en lo alto con mayor facilidad y serviría eficazmente como un maravilloso sustentador de condiciones de vida vigorosas en la tierra… Dado que el vapor de agua tiene la capacidad tanto de transmitir la radiación solar entrante como de retener y dispersar gran parte de la radiación reflejada desde la superficie de la tierra, actuaría como un invernadero global, manteniendo una temperatura agradable, cálida y esencialmente uniforme en todo el mundo… La combinación de temperatura cálida y humedad adecuada en todas partes sería propicia posteriormente para extensas zonas de vegetación exuberante en todo el planeta, sin desiertos áridos ni capas de hielo</a:t>
            </a:r>
            <a:r>
              <a:rPr lang="en-US" sz="2600" dirty="0">
                <a:effectLst>
                  <a:outerShdw blurRad="38100" dist="38100" dir="2700000" algn="tl">
                    <a:srgbClr val="000000">
                      <a:alpha val="43137"/>
                    </a:srgbClr>
                  </a:outerShdw>
                </a:effectLst>
              </a:rPr>
              <a:t>.”</a:t>
            </a:r>
            <a:endParaRPr lang="en-US" altLang="en-US" sz="2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BD0B773-9DC6-EA9C-5E85-676C0A2F865B}"/>
              </a:ext>
            </a:extLst>
          </p:cNvPr>
          <p:cNvPicPr>
            <a:picLocks noChangeAspect="1"/>
          </p:cNvPicPr>
          <p:nvPr/>
        </p:nvPicPr>
        <p:blipFill>
          <a:blip r:embed="rId3"/>
          <a:stretch>
            <a:fillRect/>
          </a:stretch>
        </p:blipFill>
        <p:spPr>
          <a:xfrm>
            <a:off x="7239000" y="76200"/>
            <a:ext cx="1731414" cy="1243692"/>
          </a:xfrm>
          <a:prstGeom prst="rect">
            <a:avLst/>
          </a:prstGeom>
        </p:spPr>
      </p:pic>
    </p:spTree>
    <p:extLst>
      <p:ext uri="{BB962C8B-B14F-4D97-AF65-F5344CB8AC3E}">
        <p14:creationId xmlns:p14="http://schemas.microsoft.com/office/powerpoint/2010/main" val="27004141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72140-1BBB-0ECD-3452-AF44C8DA6D77}"/>
            </a:ext>
          </a:extLst>
        </p:cNvPr>
        <p:cNvGrpSpPr/>
        <p:nvPr/>
      </p:nvGrpSpPr>
      <p:grpSpPr>
        <a:xfrm>
          <a:off x="0" y="0"/>
          <a:ext cx="0" cy="0"/>
          <a:chOff x="0" y="0"/>
          <a:chExt cx="0" cy="0"/>
        </a:xfrm>
      </p:grpSpPr>
      <p:sp>
        <p:nvSpPr>
          <p:cNvPr id="7171" name="Rectangle 3">
            <a:extLst>
              <a:ext uri="{FF2B5EF4-FFF2-40B4-BE49-F238E27FC236}">
                <a16:creationId xmlns:a16="http://schemas.microsoft.com/office/drawing/2014/main" id="{74942FA9-4652-1E9E-D8B7-DF2004EE1640}"/>
              </a:ext>
            </a:extLst>
          </p:cNvPr>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Génesis 1-11 (cuatro eventos)</a:t>
            </a:r>
          </a:p>
          <a:p>
            <a:pPr marL="914400" lvl="1" indent="-457200" eaLnBrk="1" hangingPunct="1">
              <a:spcBef>
                <a:spcPts val="0"/>
              </a:spcBef>
              <a:spcAft>
                <a:spcPts val="3000"/>
              </a:spcAft>
              <a:buSzPct val="100000"/>
              <a:buFont typeface="+mj-lt"/>
              <a:buAutoNum type="alphaUcPeriod"/>
              <a:defRPr/>
            </a:pPr>
            <a:r>
              <a:rPr lang="en-US" dirty="0"/>
              <a:t>Creación (1-2)</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Caída (3-5)</a:t>
            </a:r>
          </a:p>
          <a:p>
            <a:pPr marL="914400" lvl="1" indent="-457200" eaLnBrk="1" hangingPunct="1">
              <a:spcBef>
                <a:spcPts val="0"/>
              </a:spcBef>
              <a:spcAft>
                <a:spcPts val="3000"/>
              </a:spcAft>
              <a:buSzPct val="100000"/>
              <a:buFont typeface="+mj-lt"/>
              <a:buAutoNum type="alphaUcPeriod"/>
              <a:defRPr/>
            </a:pPr>
            <a:r>
              <a:rPr lang="en-US" dirty="0"/>
              <a:t>Diluvio (6-9)</a:t>
            </a:r>
          </a:p>
          <a:p>
            <a:pPr marL="914400" lvl="1" indent="-457200" eaLnBrk="1" hangingPunct="1">
              <a:spcBef>
                <a:spcPts val="0"/>
              </a:spcBef>
              <a:spcAft>
                <a:spcPts val="3000"/>
              </a:spcAft>
              <a:buSzPct val="100000"/>
              <a:buFont typeface="+mj-lt"/>
              <a:buAutoNum type="alphaUcPeriod"/>
              <a:defRPr/>
            </a:pPr>
            <a:r>
              <a:rPr lang="en-US" dirty="0"/>
              <a:t>Dispersión nacional (10-11)</a:t>
            </a:r>
          </a:p>
        </p:txBody>
      </p:sp>
      <p:pic>
        <p:nvPicPr>
          <p:cNvPr id="2" name="Picture 4" descr="5 Bible Lessons to Learn From the Book of Genesis | Jack Wellman">
            <a:extLst>
              <a:ext uri="{FF2B5EF4-FFF2-40B4-BE49-F238E27FC236}">
                <a16:creationId xmlns:a16="http://schemas.microsoft.com/office/drawing/2014/main" id="{24F72A46-1322-E173-7DB3-D980762304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C45D1130-7353-36DF-255F-D655CB009AF3}"/>
              </a:ext>
            </a:extLst>
          </p:cNvPr>
          <p:cNvSpPr>
            <a:spLocks noGrp="1" noChangeArrowheads="1"/>
          </p:cNvSpPr>
          <p:nvPr>
            <p:ph type="title"/>
          </p:nvPr>
        </p:nvSpPr>
        <p:spPr>
          <a:xfrm>
            <a:off x="2324100" y="223837"/>
            <a:ext cx="5219700" cy="914400"/>
          </a:xfrm>
        </p:spPr>
        <p:txBody>
          <a:bodyPr/>
          <a:lstStyle/>
          <a:p>
            <a:pPr algn="ctr" eaLnBrk="1" hangingPunct="1"/>
            <a:r>
              <a:rPr lang="en-US" sz="3600" dirty="0"/>
              <a:t>ESTRUCTURA DEL GÉNESIS</a:t>
            </a:r>
          </a:p>
        </p:txBody>
      </p:sp>
    </p:spTree>
    <p:extLst>
      <p:ext uri="{BB962C8B-B14F-4D97-AF65-F5344CB8AC3E}">
        <p14:creationId xmlns:p14="http://schemas.microsoft.com/office/powerpoint/2010/main" val="3787022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3867" y="1439332"/>
            <a:ext cx="9144000" cy="5198997"/>
          </a:xfrm>
        </p:spPr>
        <p:txBody>
          <a:bodyPr/>
          <a:lstStyle/>
          <a:p>
            <a:pPr marL="0" marR="0" indent="0" algn="just">
              <a:spcBef>
                <a:spcPts val="0"/>
              </a:spcBef>
              <a:spcAft>
                <a:spcPts val="0"/>
              </a:spcAft>
              <a:buNone/>
            </a:pPr>
            <a:r>
              <a:rPr lang="en-US" altLang="en-US" sz="2800" dirty="0">
                <a:effectLst>
                  <a:outerShdw blurRad="38100" dist="38100" dir="2700000" algn="tl">
                    <a:srgbClr val="000000">
                      <a:alpha val="43137"/>
                    </a:srgbClr>
                  </a:outerShdw>
                </a:effectLst>
              </a:rPr>
              <a:t>“</a:t>
            </a:r>
            <a:r>
              <a:rPr lang="es-CO" sz="2800" dirty="0">
                <a:effectLst>
                  <a:outerShdw blurRad="38100" dist="38100" dir="2700000" algn="tl">
                    <a:srgbClr val="000000">
                      <a:alpha val="43137"/>
                    </a:srgbClr>
                  </a:outerShdw>
                </a:effectLst>
              </a:rPr>
              <a:t>Un dosel de vapor también sería altamente eficaz para filtrar las radiaciones ultravioleta, los rayos cósmicos y otras energías destructivas del espacio exterior. Se sabe que estas son la fuente tanto de mutaciones somáticas como genéticas, las cuales disminuyen la viabilidad del individuo y de la especie, respectivamente. Por lo tanto, el dosel contribuiría de manera efectiva a la salud y longevidad humana y animales… Más adelante, cuando fuera necesario, estas aguas de arriba proporcionarían el reservorio a través del cual Dios enviaría el gran Diluvio, para salvar al remanente piadoso de la población irremediablemente corrupta de aquel tiempo</a:t>
            </a:r>
            <a:r>
              <a:rPr lang="en-US" sz="2800" dirty="0">
                <a:effectLst>
                  <a:outerShdw blurRad="38100" dist="38100" dir="2700000" algn="tl">
                    <a:srgbClr val="000000">
                      <a:alpha val="43137"/>
                    </a:srgbClr>
                  </a:outerShdw>
                </a:effectLst>
              </a:rPr>
              <a:t>...</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0FB42CB-0C66-97AC-D461-DC14FD676C2F}"/>
              </a:ext>
            </a:extLst>
          </p:cNvPr>
          <p:cNvPicPr>
            <a:picLocks noChangeAspect="1"/>
          </p:cNvPicPr>
          <p:nvPr/>
        </p:nvPicPr>
        <p:blipFill>
          <a:blip r:embed="rId3"/>
          <a:stretch>
            <a:fillRect/>
          </a:stretch>
        </p:blipFill>
        <p:spPr>
          <a:xfrm>
            <a:off x="7239000" y="76200"/>
            <a:ext cx="1731414" cy="1243692"/>
          </a:xfrm>
          <a:prstGeom prst="rect">
            <a:avLst/>
          </a:prstGeom>
        </p:spPr>
      </p:pic>
    </p:spTree>
    <p:extLst>
      <p:ext uri="{BB962C8B-B14F-4D97-AF65-F5344CB8AC3E}">
        <p14:creationId xmlns:p14="http://schemas.microsoft.com/office/powerpoint/2010/main" val="20262657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Los años mencionados aquí son años normales. No son meses, como algunas personas han intentado afirmar, nuevamente, solo para acomodar la suposición de que nadie podría haber vivido tanto como la Biblia muestra que vivieron. Si se indicaran meses en lugar de años, algunas de estas personas habrían dado a luz cuando ellas mismas aún eran niñas</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B06E776C-0094-E3FA-10D9-29A36D605685}"/>
              </a:ext>
            </a:extLst>
          </p:cNvPr>
          <p:cNvPicPr>
            <a:picLocks noChangeAspect="1"/>
          </p:cNvPicPr>
          <p:nvPr/>
        </p:nvPicPr>
        <p:blipFill>
          <a:blip r:embed="rId4"/>
          <a:stretch>
            <a:fillRect/>
          </a:stretch>
        </p:blipFill>
        <p:spPr>
          <a:xfrm>
            <a:off x="7286625" y="77549"/>
            <a:ext cx="1731414" cy="1243692"/>
          </a:xfrm>
          <a:prstGeom prst="rect">
            <a:avLst/>
          </a:prstGeom>
        </p:spPr>
      </p:pic>
    </p:spTree>
    <p:extLst>
      <p:ext uri="{BB962C8B-B14F-4D97-AF65-F5344CB8AC3E}">
        <p14:creationId xmlns:p14="http://schemas.microsoft.com/office/powerpoint/2010/main" val="25079194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1246E-D83C-57FF-202A-174999B7CFB5}"/>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7F87AB64-EB31-6FF5-22A4-E0EEA8B869F1}"/>
              </a:ext>
            </a:extLst>
          </p:cNvPr>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B902FE9-F0E6-52E1-B020-AE8D35EAF3E5}"/>
              </a:ext>
            </a:extLst>
          </p:cNvPr>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b="1" u="sng" dirty="0">
                <a:solidFill>
                  <a:srgbClr val="FFFFCC"/>
                </a:solidFill>
                <a:effectLst>
                  <a:outerShdw blurRad="38100" dist="38100" dir="2700000" algn="tl">
                    <a:srgbClr val="000000">
                      <a:alpha val="43137"/>
                    </a:srgbClr>
                  </a:outerShdw>
                </a:effectLst>
              </a:rPr>
              <a:t>La repetición de "y murió" muestra la realidad de la maldición</a:t>
            </a:r>
            <a:r>
              <a:rPr lang="en-US" b="1" u="sng" dirty="0">
                <a:solidFill>
                  <a:srgbClr val="FFFFCC"/>
                </a:solidFill>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monotonía permite una memorización fácil e inmediatamente llama la atención sobre las desviaciones</a:t>
            </a: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4C61A344-98E5-2BD0-CFB3-56B706DD32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013720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BA20-0BE6-2862-E6AE-5B52EE8B7F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1CE4D0-7A65-CBE8-139D-A3FE7CC4EF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E3434B73-34C5-6499-FFE3-C69A92C97D0C}"/>
              </a:ext>
            </a:extLst>
          </p:cNvPr>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Génesis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Señor Dios le advirtió: «Puedes comer libremente del fruto de cualquier árbol del huerto, 17 excepto del árbol del conocimiento del bien y del mal. Si comes de su fruto, sin duda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morirás</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(NTV)</a:t>
            </a:r>
          </a:p>
        </p:txBody>
      </p:sp>
      <p:pic>
        <p:nvPicPr>
          <p:cNvPr id="5" name="Picture 4">
            <a:extLst>
              <a:ext uri="{FF2B5EF4-FFF2-40B4-BE49-F238E27FC236}">
                <a16:creationId xmlns:a16="http://schemas.microsoft.com/office/drawing/2014/main" id="{04340699-E835-F18F-F88A-B66F42CA3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048000"/>
            <a:ext cx="2846925" cy="1833734"/>
          </a:xfrm>
          <a:prstGeom prst="rect">
            <a:avLst/>
          </a:prstGeom>
        </p:spPr>
      </p:pic>
    </p:spTree>
    <p:extLst>
      <p:ext uri="{BB962C8B-B14F-4D97-AF65-F5344CB8AC3E}">
        <p14:creationId xmlns:p14="http://schemas.microsoft.com/office/powerpoint/2010/main" val="39158987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34ACE-9CFF-47C7-3CFB-B6331116C1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422652-EA9E-A65C-D452-CB211987CF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5A4675C0-F3DA-F3A6-6F2B-ECA9339D9400}"/>
              </a:ext>
            </a:extLst>
          </p:cNvPr>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rostro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Comerás el pan</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Hasta que vuelvas a la tierra,</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de ella fuiste tomado;</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polvo eres,</a:t>
            </a:r>
          </a:p>
          <a:p>
            <a:pPr algn="just">
              <a:spcAft>
                <a:spcPts val="0"/>
              </a:spcAft>
            </a:pP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al polvo volverás»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07270096-E395-4FFF-9E96-4D66C9799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828800"/>
            <a:ext cx="2720962" cy="1752600"/>
          </a:xfrm>
          <a:prstGeom prst="rect">
            <a:avLst/>
          </a:prstGeom>
        </p:spPr>
      </p:pic>
    </p:spTree>
    <p:extLst>
      <p:ext uri="{BB962C8B-B14F-4D97-AF65-F5344CB8AC3E}">
        <p14:creationId xmlns:p14="http://schemas.microsoft.com/office/powerpoint/2010/main" val="221230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tanto, tal como el pecado entró en el mundo por medio de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 hombre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medio del pecado la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así también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se extendió a todos los hombres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porque todos pecaron.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40A74BF2-A87E-00AA-0536-61E859BB8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76600"/>
            <a:ext cx="2492015" cy="1605133"/>
          </a:xfrm>
          <a:prstGeom prst="rect">
            <a:avLst/>
          </a:prstGeom>
        </p:spPr>
      </p:pic>
    </p:spTree>
    <p:extLst>
      <p:ext uri="{BB962C8B-B14F-4D97-AF65-F5344CB8AC3E}">
        <p14:creationId xmlns:p14="http://schemas.microsoft.com/office/powerpoint/2010/main" val="1630498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93DED-EF39-DAE8-D0D2-36C12E682F60}"/>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2E81AC25-EBF4-3ACD-DA6D-6CF11A374B15}"/>
              </a:ext>
            </a:extLst>
          </p:cNvPr>
          <p:cNvSpPr>
            <a:spLocks noGrp="1" noChangeArrowheads="1"/>
          </p:cNvSpPr>
          <p:nvPr>
            <p:ph type="title"/>
          </p:nvPr>
        </p:nvSpPr>
        <p:spPr>
          <a:xfrm>
            <a:off x="381000" y="238716"/>
            <a:ext cx="7772400" cy="914400"/>
          </a:xfrm>
        </p:spPr>
        <p:txBody>
          <a:bodyPr/>
          <a:lstStyle/>
          <a:p>
            <a:pPr algn="ctr" eaLnBrk="1" hangingPunct="1"/>
            <a:r>
              <a:rPr lang="en-US" sz="3600" dirty="0">
                <a:effectLst>
                  <a:outerShdw blurRad="38100" dist="38100" dir="2700000" algn="tl">
                    <a:srgbClr val="000000">
                      <a:alpha val="43137"/>
                    </a:srgbClr>
                  </a:outerShdw>
                </a:effectLst>
              </a:rPr>
              <a:t>Repetición Séxtuple: Importancia</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9DB5DCEE-E2AE-8DA0-1425-BE94914715DE}"/>
              </a:ext>
            </a:extLst>
          </p:cNvPr>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Las largas edades de los patriarcas al momento de su muerte indican condiciones antediluvianas</a:t>
            </a:r>
          </a:p>
          <a:p>
            <a:pPr marL="514350" lvl="2" indent="-514350" eaLnBrk="1" hangingPunct="1">
              <a:spcBef>
                <a:spcPts val="0"/>
              </a:spcBef>
              <a:spcAft>
                <a:spcPts val="3000"/>
              </a:spcAft>
              <a:buClr>
                <a:srgbClr val="CC66FF"/>
              </a:buClr>
              <a:buSzPct val="100000"/>
              <a:buFont typeface="+mj-lt"/>
              <a:buAutoNum type="alphaUcPeriod" startAt="4"/>
              <a:defRPr/>
            </a:pPr>
            <a:r>
              <a:rPr lang="es-CO" dirty="0">
                <a:effectLst>
                  <a:outerShdw blurRad="38100" dist="38100" dir="2700000" algn="tl">
                    <a:srgbClr val="000000">
                      <a:alpha val="43137"/>
                    </a:srgbClr>
                  </a:outerShdw>
                </a:effectLst>
              </a:rPr>
              <a:t>La repetición de "y murió" muestra la realidad de la maldición</a:t>
            </a:r>
            <a:r>
              <a:rPr lang="en-US" dirty="0">
                <a:effectLst>
                  <a:outerShdw blurRad="38100" dist="38100" dir="2700000" algn="tl">
                    <a:srgbClr val="000000">
                      <a:alpha val="43137"/>
                    </a:srgbClr>
                  </a:outerShdw>
                </a:effectLst>
              </a:rPr>
              <a:t> (Gén 2:17; 3:19)</a:t>
            </a:r>
          </a:p>
          <a:p>
            <a:pPr marL="457200" lvl="2" indent="-457200" eaLnBrk="1" hangingPunct="1">
              <a:spcBef>
                <a:spcPts val="0"/>
              </a:spcBef>
              <a:spcAft>
                <a:spcPts val="3000"/>
              </a:spcAft>
              <a:buClr>
                <a:srgbClr val="CC66FF"/>
              </a:buClr>
              <a:buSzPct val="100000"/>
              <a:buFont typeface="+mj-lt"/>
              <a:buAutoNum type="alphaUcPeriod" startAt="4"/>
              <a:defRPr/>
            </a:pPr>
            <a:r>
              <a:rPr lang="es-CO" b="1" u="sng" dirty="0">
                <a:solidFill>
                  <a:srgbClr val="FFFFCC"/>
                </a:solidFill>
                <a:effectLst>
                  <a:outerShdw blurRad="38100" dist="38100" dir="2700000" algn="tl">
                    <a:srgbClr val="000000">
                      <a:alpha val="43137"/>
                    </a:srgbClr>
                  </a:outerShdw>
                </a:effectLst>
              </a:rPr>
              <a:t>La monotonía permite una memorización fácil e inmediatamente llama la atención sobre las desviaciones</a:t>
            </a:r>
            <a:endParaRPr lang="en-US" b="1" u="sng" dirty="0">
              <a:solidFill>
                <a:srgbClr val="FFFFCC"/>
              </a:solidFill>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D8ABC10C-B3F9-C1C0-9C29-E7501B0FEB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38" y="76201"/>
            <a:ext cx="1494239" cy="1066800"/>
          </a:xfrm>
          <a:prstGeom prst="rect">
            <a:avLst/>
          </a:prstGeom>
        </p:spPr>
      </p:pic>
    </p:spTree>
    <p:extLst>
      <p:ext uri="{BB962C8B-B14F-4D97-AF65-F5344CB8AC3E}">
        <p14:creationId xmlns:p14="http://schemas.microsoft.com/office/powerpoint/2010/main" val="2273485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14687974-41C3-4C8A-9504-FF8394D8AD7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49502F3B-09C5-6A0E-C877-A5995D030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3552589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5:6-8</a:t>
            </a:r>
          </a:p>
        </p:txBody>
      </p:sp>
      <p:sp>
        <p:nvSpPr>
          <p:cNvPr id="124931" name="Rectangle 3"/>
          <p:cNvSpPr>
            <a:spLocks noGrp="1" noChangeArrowheads="1"/>
          </p:cNvSpPr>
          <p:nvPr>
            <p:ph type="body" idx="1"/>
          </p:nvPr>
        </p:nvSpPr>
        <p:spPr>
          <a:xfrm>
            <a:off x="914400" y="1600200"/>
            <a:ext cx="7848600" cy="4495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 Sustituto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el hijo semilla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807 anode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Engendró otros hijos e hijas</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74DA603E-2E57-A325-1A47-C0D668AF3D05}"/>
              </a:ext>
            </a:extLst>
          </p:cNvPr>
          <p:cNvPicPr>
            <a:picLocks noChangeAspect="1"/>
          </p:cNvPicPr>
          <p:nvPr/>
        </p:nvPicPr>
        <p:blipFill>
          <a:blip r:embed="rId2"/>
          <a:stretch>
            <a:fillRect/>
          </a:stretch>
        </p:blipFill>
        <p:spPr>
          <a:xfrm>
            <a:off x="7430023" y="59314"/>
            <a:ext cx="1604596" cy="1143000"/>
          </a:xfrm>
          <a:prstGeom prst="rect">
            <a:avLst/>
          </a:prstGeom>
        </p:spPr>
      </p:pic>
    </p:spTree>
    <p:extLst>
      <p:ext uri="{BB962C8B-B14F-4D97-AF65-F5344CB8AC3E}">
        <p14:creationId xmlns:p14="http://schemas.microsoft.com/office/powerpoint/2010/main" val="1190689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743200" y="1549920"/>
            <a:ext cx="6324600" cy="4837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Su guerra contra Satanás, Dios contrarrestó el asesinato de Abel al darle a Adán y Eva otro hijo piadoso llamado Set (Gén. 4:25). </a:t>
            </a:r>
            <a:r>
              <a:rPr lang="es-CO"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que este nombre significa “sustituto”, es evidente que Dios quiso que Set fuera un sustituto de Abel</a:t>
            </a:r>
            <a:r>
              <a:rPr lang="es-CO"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C. Leupold, Exposition of Genesis, p. 226). Las genealogías que se encuentran en Génesis 5; 11:10–32; y Lucas 3:23–38 revelan que Dios también tenía la intención de que el Redentor viniera a través de la línea de descendencia de Set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1026" name="Picture 2" descr="What on Earth Is God Doing?: Satan's Conflict with God by Renald E.  Showers, Showers, Paperback | Barnes &amp; Noble®">
            <a:extLst>
              <a:ext uri="{FF2B5EF4-FFF2-40B4-BE49-F238E27FC236}">
                <a16:creationId xmlns:a16="http://schemas.microsoft.com/office/drawing/2014/main" id="{B572D6B9-C40F-4F9B-921B-E10DFAC95B55}"/>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52400" y="1676400"/>
            <a:ext cx="24003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E05B08C-D2C4-E5C2-5698-6107B0F2DD5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91399" y="76201"/>
            <a:ext cx="1640189" cy="1171000"/>
          </a:xfrm>
          <a:prstGeom prst="rect">
            <a:avLst/>
          </a:prstGeom>
        </p:spPr>
      </p:pic>
    </p:spTree>
    <p:extLst>
      <p:ext uri="{BB962C8B-B14F-4D97-AF65-F5344CB8AC3E}">
        <p14:creationId xmlns:p14="http://schemas.microsoft.com/office/powerpoint/2010/main" val="40130042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433512" y="1371600"/>
            <a:ext cx="7710488" cy="3886200"/>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Tentación por la serpiente</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a:t>
            </a:r>
            <a:r>
              <a:rPr lang="es-CO" dirty="0">
                <a:effectLst>
                  <a:outerShdw blurRad="38100" dist="38100" dir="2700000" algn="tl">
                    <a:srgbClr val="000000">
                      <a:alpha val="43137"/>
                    </a:srgbClr>
                  </a:outerShdw>
                </a:effectLst>
                <a:ea typeface="+mn-ea"/>
                <a:cs typeface="+mn-cs"/>
              </a:rPr>
              <a:t>Pecado de Adán y Eva</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Resultados del pecado</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Imposición de juicios divinos</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a:t>
            </a:r>
            <a:r>
              <a:rPr lang="es-CO" dirty="0">
                <a:effectLst>
                  <a:outerShdw blurRad="38100" dist="38100" dir="2700000" algn="tl">
                    <a:srgbClr val="000000">
                      <a:alpha val="43137"/>
                    </a:srgbClr>
                  </a:outerShdw>
                </a:effectLst>
                <a:ea typeface="+mn-ea"/>
                <a:cs typeface="+mn-cs"/>
              </a:rPr>
              <a:t>La provisión de Dios a pesar del pecado</a:t>
            </a:r>
            <a:endParaRPr lang="en-US" dirty="0">
              <a:effectLst>
                <a:outerShdw blurRad="38100" dist="38100" dir="2700000" algn="tl">
                  <a:srgbClr val="000000">
                    <a:alpha val="43137"/>
                  </a:srgbClr>
                </a:outerShdw>
              </a:effectLst>
              <a:ea typeface="+mn-ea"/>
              <a:cs typeface="+mn-cs"/>
            </a:endParaRPr>
          </a:p>
        </p:txBody>
      </p:sp>
      <p:pic>
        <p:nvPicPr>
          <p:cNvPr id="7172" name="Picture 5" descr="C:\Users\awoods\Pictures\Microsoft Clip Organizer\pe07654_.wmf"/>
          <p:cNvPicPr>
            <a:picLocks noChangeAspect="1" noChangeArrowheads="1"/>
          </p:cNvPicPr>
          <p:nvPr/>
        </p:nvPicPr>
        <p:blipFill>
          <a:blip r:embed="rId2" cstate="print"/>
          <a:srcRect/>
          <a:stretch>
            <a:fillRect/>
          </a:stretch>
        </p:blipFill>
        <p:spPr bwMode="auto">
          <a:xfrm>
            <a:off x="76200" y="2286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133600" y="228600"/>
            <a:ext cx="464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Estructura del Génesis</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noFill/>
          <a:ln w="9525">
            <a:noFill/>
            <a:miter lim="800000"/>
            <a:headEnd/>
            <a:tailEnd/>
          </a:ln>
        </p:spPr>
      </p:pic>
      <p:pic>
        <p:nvPicPr>
          <p:cNvPr id="3" name="Picture 2">
            <a:extLst>
              <a:ext uri="{FF2B5EF4-FFF2-40B4-BE49-F238E27FC236}">
                <a16:creationId xmlns:a16="http://schemas.microsoft.com/office/drawing/2014/main" id="{D86DA4A1-87A7-1F3F-0C9D-8816EE5A6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849" y="63219"/>
            <a:ext cx="1744066" cy="124516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29C1A-FC2F-0F73-F9ED-AC45DE42A348}"/>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F0C4F18C-7EFF-CDA6-3B10-06D4973A2F90}"/>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C42EB0DF-0D72-41DC-9209-029A92524F62}"/>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5AC15F51-5D4A-10A1-358C-9CA6E4A12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629451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5:9-11</a:t>
            </a:r>
          </a:p>
        </p:txBody>
      </p:sp>
      <p:sp>
        <p:nvSpPr>
          <p:cNvPr id="124931" name="Rectangle 3"/>
          <p:cNvSpPr>
            <a:spLocks noGrp="1" noChangeArrowheads="1"/>
          </p:cNvSpPr>
          <p:nvPr>
            <p:ph type="body" idx="1"/>
          </p:nvPr>
        </p:nvSpPr>
        <p:spPr>
          <a:xfrm>
            <a:off x="914400" y="1600200"/>
            <a:ext cx="75438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Enós; Fragilidad</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815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8544B344-B4E9-2C3A-DAB6-A7E1E6CA0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2508" y="76720"/>
            <a:ext cx="1600970" cy="1143000"/>
          </a:xfrm>
          <a:prstGeom prst="rect">
            <a:avLst/>
          </a:prstGeom>
        </p:spPr>
      </p:pic>
    </p:spTree>
    <p:extLst>
      <p:ext uri="{BB962C8B-B14F-4D97-AF65-F5344CB8AC3E}">
        <p14:creationId xmlns:p14="http://schemas.microsoft.com/office/powerpoint/2010/main" val="3320620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4F0E4-60BD-B0AE-FE6E-5E266E04A81B}"/>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20404186-C481-CAF4-6C6F-C803C17B2598}"/>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C3C23B2D-8A07-70B3-1872-E67BB94F7BDE}"/>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E35EF3A7-3233-46D4-74C9-0F9DA563B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2644025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Sextuple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5:12-14</a:t>
            </a:r>
          </a:p>
        </p:txBody>
      </p:sp>
      <p:sp>
        <p:nvSpPr>
          <p:cNvPr id="124931" name="Rectangle 3"/>
          <p:cNvSpPr>
            <a:spLocks noGrp="1" noChangeArrowheads="1"/>
          </p:cNvSpPr>
          <p:nvPr>
            <p:ph type="body" idx="1"/>
          </p:nvPr>
        </p:nvSpPr>
        <p:spPr>
          <a:xfrm>
            <a:off x="914399" y="1600200"/>
            <a:ext cx="7620001"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Cainán; Herrero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840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F3797F73-60C8-59A9-AB44-4CDAE379F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4884" y="87509"/>
            <a:ext cx="1798594" cy="1284092"/>
          </a:xfrm>
          <a:prstGeom prst="rect">
            <a:avLst/>
          </a:prstGeom>
        </p:spPr>
      </p:pic>
    </p:spTree>
    <p:extLst>
      <p:ext uri="{BB962C8B-B14F-4D97-AF65-F5344CB8AC3E}">
        <p14:creationId xmlns:p14="http://schemas.microsoft.com/office/powerpoint/2010/main" val="205110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6A30-1D9F-28C4-E78C-78E9D368A015}"/>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5F9D4C9D-A663-D7B9-1414-9EC7997BE615}"/>
              </a:ext>
            </a:extLst>
          </p:cNvPr>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Mahalaleel (5:15-17)</a:t>
            </a:r>
          </a:p>
        </p:txBody>
      </p:sp>
      <p:sp>
        <p:nvSpPr>
          <p:cNvPr id="10" name="Rectangle 2">
            <a:extLst>
              <a:ext uri="{FF2B5EF4-FFF2-40B4-BE49-F238E27FC236}">
                <a16:creationId xmlns:a16="http://schemas.microsoft.com/office/drawing/2014/main" id="{F795840C-493F-3520-D4AA-2727FAA6DBA6}"/>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AE5F776F-332E-4FFA-033A-56A6B7677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4004278" cy="2858823"/>
          </a:xfrm>
          <a:prstGeom prst="rect">
            <a:avLst/>
          </a:prstGeom>
        </p:spPr>
      </p:pic>
    </p:spTree>
    <p:extLst>
      <p:ext uri="{BB962C8B-B14F-4D97-AF65-F5344CB8AC3E}">
        <p14:creationId xmlns:p14="http://schemas.microsoft.com/office/powerpoint/2010/main" val="2438209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5:15-17</a:t>
            </a:r>
          </a:p>
        </p:txBody>
      </p:sp>
      <p:sp>
        <p:nvSpPr>
          <p:cNvPr id="124931" name="Rectangle 3"/>
          <p:cNvSpPr>
            <a:spLocks noGrp="1" noChangeArrowheads="1"/>
          </p:cNvSpPr>
          <p:nvPr>
            <p:ph type="body" idx="1"/>
          </p:nvPr>
        </p:nvSpPr>
        <p:spPr>
          <a:xfrm>
            <a:off x="266700" y="1524000"/>
            <a:ext cx="8766778" cy="50292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Mahalaleel; Alabado sea Dios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830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895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3" name="Picture 2">
            <a:extLst>
              <a:ext uri="{FF2B5EF4-FFF2-40B4-BE49-F238E27FC236}">
                <a16:creationId xmlns:a16="http://schemas.microsoft.com/office/drawing/2014/main" id="{EAEE8901-EF63-DB50-95A8-E2D905AC2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56490"/>
            <a:ext cx="1794478" cy="1281154"/>
          </a:xfrm>
          <a:prstGeom prst="rect">
            <a:avLst/>
          </a:prstGeom>
        </p:spPr>
      </p:pic>
    </p:spTree>
    <p:extLst>
      <p:ext uri="{BB962C8B-B14F-4D97-AF65-F5344CB8AC3E}">
        <p14:creationId xmlns:p14="http://schemas.microsoft.com/office/powerpoint/2010/main" val="3455284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F8E101BC-DEF4-4BE9-8293-4315C5C03B7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3" name="Picture 2">
            <a:extLst>
              <a:ext uri="{FF2B5EF4-FFF2-40B4-BE49-F238E27FC236}">
                <a16:creationId xmlns:a16="http://schemas.microsoft.com/office/drawing/2014/main" id="{F76A9BE5-ABEE-6B91-524A-D917BF0DC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905000"/>
            <a:ext cx="4004278" cy="2858823"/>
          </a:xfrm>
          <a:prstGeom prst="rect">
            <a:avLst/>
          </a:prstGeom>
        </p:spPr>
      </p:pic>
    </p:spTree>
    <p:extLst>
      <p:ext uri="{BB962C8B-B14F-4D97-AF65-F5344CB8AC3E}">
        <p14:creationId xmlns:p14="http://schemas.microsoft.com/office/powerpoint/2010/main" val="3015621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5:18-20</a:t>
            </a:r>
          </a:p>
        </p:txBody>
      </p:sp>
      <p:sp>
        <p:nvSpPr>
          <p:cNvPr id="124931" name="Rectangle 3"/>
          <p:cNvSpPr>
            <a:spLocks noGrp="1" noChangeArrowheads="1"/>
          </p:cNvSpPr>
          <p:nvPr>
            <p:ph type="body" idx="1"/>
          </p:nvPr>
        </p:nvSpPr>
        <p:spPr>
          <a:xfrm>
            <a:off x="914400" y="1600200"/>
            <a:ext cx="76200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linaje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162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52629E7E-9C79-1D68-71D1-B6E9EBC98935}"/>
              </a:ext>
            </a:extLst>
          </p:cNvPr>
          <p:cNvPicPr>
            <a:picLocks noChangeAspect="1"/>
          </p:cNvPicPr>
          <p:nvPr/>
        </p:nvPicPr>
        <p:blipFill>
          <a:blip r:embed="rId2"/>
          <a:stretch>
            <a:fillRect/>
          </a:stretch>
        </p:blipFill>
        <p:spPr>
          <a:xfrm>
            <a:off x="7239000" y="91329"/>
            <a:ext cx="1792379" cy="1280271"/>
          </a:xfrm>
          <a:prstGeom prst="rect">
            <a:avLst/>
          </a:prstGeom>
        </p:spPr>
      </p:pic>
    </p:spTree>
    <p:extLst>
      <p:ext uri="{BB962C8B-B14F-4D97-AF65-F5344CB8AC3E}">
        <p14:creationId xmlns:p14="http://schemas.microsoft.com/office/powerpoint/2010/main" val="37200305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CABE27CD-9535-4F6E-D027-DCB0BA777590}"/>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11468819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5:21-24</a:t>
            </a:r>
          </a:p>
        </p:txBody>
      </p:sp>
      <p:sp>
        <p:nvSpPr>
          <p:cNvPr id="124931" name="Rectangle 3"/>
          <p:cNvSpPr>
            <a:spLocks noGrp="1" noChangeArrowheads="1"/>
          </p:cNvSpPr>
          <p:nvPr>
            <p:ph type="body" idx="1"/>
          </p:nvPr>
        </p:nvSpPr>
        <p:spPr>
          <a:xfrm>
            <a:off x="419100" y="1813671"/>
            <a:ext cx="8343900" cy="49530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 dedicación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Sí</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2" name="Picture 1">
            <a:extLst>
              <a:ext uri="{FF2B5EF4-FFF2-40B4-BE49-F238E27FC236}">
                <a16:creationId xmlns:a16="http://schemas.microsoft.com/office/drawing/2014/main" id="{A7F7F979-EDF1-31E1-A171-68597A981B70}"/>
              </a:ext>
            </a:extLst>
          </p:cNvPr>
          <p:cNvPicPr>
            <a:picLocks noChangeAspect="1"/>
          </p:cNvPicPr>
          <p:nvPr/>
        </p:nvPicPr>
        <p:blipFill>
          <a:blip r:embed="rId2"/>
          <a:stretch>
            <a:fillRect/>
          </a:stretch>
        </p:blipFill>
        <p:spPr>
          <a:xfrm>
            <a:off x="7239000" y="91329"/>
            <a:ext cx="1792379" cy="1280271"/>
          </a:xfrm>
          <a:prstGeom prst="rect">
            <a:avLst/>
          </a:prstGeom>
        </p:spPr>
      </p:pic>
    </p:spTree>
    <p:extLst>
      <p:ext uri="{BB962C8B-B14F-4D97-AF65-F5344CB8AC3E}">
        <p14:creationId xmlns:p14="http://schemas.microsoft.com/office/powerpoint/2010/main" val="296541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11116550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AI-generated content may be incorrect.">
            <a:extLst>
              <a:ext uri="{FF2B5EF4-FFF2-40B4-BE49-F238E27FC236}">
                <a16:creationId xmlns:a16="http://schemas.microsoft.com/office/drawing/2014/main" id="{29134BB7-CDBD-F706-EE76-66E56DEB726E}"/>
              </a:ext>
            </a:extLst>
          </p:cNvPr>
          <p:cNvPicPr>
            <a:picLocks noChangeAspect="1"/>
          </p:cNvPicPr>
          <p:nvPr/>
        </p:nvPicPr>
        <p:blipFill>
          <a:blip r:embed="rId2"/>
          <a:stretch>
            <a:fillRect/>
          </a:stretch>
        </p:blipFill>
        <p:spPr>
          <a:xfrm>
            <a:off x="0" y="91185"/>
            <a:ext cx="9144000" cy="6675629"/>
          </a:xfrm>
          <a:prstGeom prst="rect">
            <a:avLst/>
          </a:prstGeom>
        </p:spPr>
      </p:pic>
    </p:spTree>
    <p:extLst>
      <p:ext uri="{BB962C8B-B14F-4D97-AF65-F5344CB8AC3E}">
        <p14:creationId xmlns:p14="http://schemas.microsoft.com/office/powerpoint/2010/main" val="115920048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E8FDE8-9BAB-E523-4B53-D1A9FFB09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88" y="190500"/>
            <a:ext cx="8633424" cy="6477000"/>
          </a:xfrm>
          <a:prstGeom prst="rect">
            <a:avLst/>
          </a:prstGeom>
        </p:spPr>
      </p:pic>
    </p:spTree>
    <p:extLst>
      <p:ext uri="{BB962C8B-B14F-4D97-AF65-F5344CB8AC3E}">
        <p14:creationId xmlns:p14="http://schemas.microsoft.com/office/powerpoint/2010/main" val="405156218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56380DB8-95DE-386D-C537-16AD5F94D68B}"/>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3660421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B040-2343-3052-B540-ED616E386B52}"/>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F4865328-BAD5-457A-423B-D1C27CCE64CD}"/>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A6B0BC-A77C-F1D7-B70C-88FF4919879D}"/>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b="1" u="sng" dirty="0">
                <a:solidFill>
                  <a:srgbClr val="FFFFCC"/>
                </a:solidFill>
              </a:rPr>
              <a:t>El traslado de Enoc al cielo </a:t>
            </a:r>
            <a:r>
              <a:rPr lang="en-US" b="1" u="sng" dirty="0">
                <a:solidFill>
                  <a:srgbClr val="FFFFCC"/>
                </a:solidFill>
              </a:rPr>
              <a:t>(5:24)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7B403A09-0D64-0517-F5C8-6F2E5EBB31EC}"/>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738754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1E7D88-D33D-CDE8-9E74-8976933D2E2F}"/>
              </a:ext>
            </a:extLst>
          </p:cNvPr>
          <p:cNvPicPr>
            <a:picLocks noChangeAspect="1"/>
          </p:cNvPicPr>
          <p:nvPr/>
        </p:nvPicPr>
        <p:blipFill>
          <a:blip r:embed="rId2"/>
          <a:stretch>
            <a:fillRect/>
          </a:stretch>
        </p:blipFill>
        <p:spPr>
          <a:xfrm>
            <a:off x="797021" y="629274"/>
            <a:ext cx="7549957" cy="5764364"/>
          </a:xfrm>
          <a:prstGeom prst="rect">
            <a:avLst/>
          </a:prstGeom>
        </p:spPr>
      </p:pic>
      <p:sp>
        <p:nvSpPr>
          <p:cNvPr id="7" name="TextBox 6">
            <a:extLst>
              <a:ext uri="{FF2B5EF4-FFF2-40B4-BE49-F238E27FC236}">
                <a16:creationId xmlns:a16="http://schemas.microsoft.com/office/drawing/2014/main" id="{C6F3F033-CD43-EE09-7A96-F7F869C02676}"/>
              </a:ext>
            </a:extLst>
          </p:cNvPr>
          <p:cNvSpPr txBox="1"/>
          <p:nvPr/>
        </p:nvSpPr>
        <p:spPr>
          <a:xfrm>
            <a:off x="1272635" y="76200"/>
            <a:ext cx="6735049" cy="461665"/>
          </a:xfrm>
          <a:prstGeom prst="rect">
            <a:avLst/>
          </a:prstGeom>
          <a:noFill/>
        </p:spPr>
        <p:txBody>
          <a:bodyPr wrap="none" rtlCol="0">
            <a:spAutoFit/>
          </a:bodyPr>
          <a:lstStyle/>
          <a:p>
            <a:r>
              <a:rPr lang="es-CO" dirty="0">
                <a:solidFill>
                  <a:schemeClr val="tx2"/>
                </a:solidFill>
              </a:rPr>
              <a:t> </a:t>
            </a:r>
            <a:r>
              <a:rPr lang="es-CO" b="1" dirty="0">
                <a:solidFill>
                  <a:schemeClr val="tx2"/>
                </a:solidFill>
                <a:latin typeface="Calibri" panose="020F0502020204030204" pitchFamily="34" charset="0"/>
                <a:ea typeface="Calibri" panose="020F0502020204030204" pitchFamily="34" charset="0"/>
                <a:cs typeface="Calibri" panose="020F0502020204030204" pitchFamily="34" charset="0"/>
              </a:rPr>
              <a:t>Las edades de los patriarcas desde Adán hasta Noé</a:t>
            </a:r>
          </a:p>
        </p:txBody>
      </p:sp>
      <p:sp>
        <p:nvSpPr>
          <p:cNvPr id="8" name="TextBox 7">
            <a:extLst>
              <a:ext uri="{FF2B5EF4-FFF2-40B4-BE49-F238E27FC236}">
                <a16:creationId xmlns:a16="http://schemas.microsoft.com/office/drawing/2014/main" id="{0DE777F9-865B-95F2-B4F1-F26A734095F6}"/>
              </a:ext>
            </a:extLst>
          </p:cNvPr>
          <p:cNvSpPr txBox="1"/>
          <p:nvPr/>
        </p:nvSpPr>
        <p:spPr>
          <a:xfrm>
            <a:off x="4419600" y="6345341"/>
            <a:ext cx="4140877" cy="461665"/>
          </a:xfrm>
          <a:prstGeom prst="rect">
            <a:avLst/>
          </a:prstGeom>
          <a:noFill/>
        </p:spPr>
        <p:txBody>
          <a:bodyPr wrap="none" rtlCol="0">
            <a:spAutoFit/>
          </a:bodyPr>
          <a:lstStyle/>
          <a:p>
            <a:r>
              <a:rPr lang="es-CO" dirty="0"/>
              <a:t>Recurso: Respuestas en Génesis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with text on it&#10;&#10;AI-generated content may be incorrect.">
            <a:extLst>
              <a:ext uri="{FF2B5EF4-FFF2-40B4-BE49-F238E27FC236}">
                <a16:creationId xmlns:a16="http://schemas.microsoft.com/office/drawing/2014/main" id="{29134BB7-CDBD-F706-EE76-66E56DEB726E}"/>
              </a:ext>
            </a:extLst>
          </p:cNvPr>
          <p:cNvPicPr>
            <a:picLocks noChangeAspect="1"/>
          </p:cNvPicPr>
          <p:nvPr/>
        </p:nvPicPr>
        <p:blipFill>
          <a:blip r:embed="rId2"/>
          <a:stretch>
            <a:fillRect/>
          </a:stretch>
        </p:blipFill>
        <p:spPr>
          <a:xfrm>
            <a:off x="0" y="91185"/>
            <a:ext cx="9144000" cy="6675629"/>
          </a:xfrm>
          <a:prstGeom prst="rect">
            <a:avLst/>
          </a:prstGeom>
        </p:spPr>
      </p:pic>
    </p:spTree>
    <p:extLst>
      <p:ext uri="{BB962C8B-B14F-4D97-AF65-F5344CB8AC3E}">
        <p14:creationId xmlns:p14="http://schemas.microsoft.com/office/powerpoint/2010/main" val="85772361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Más inmoralidad  (4:23a)</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(4:23b)</a:t>
            </a:r>
          </a:p>
          <a:p>
            <a:pPr marL="914400" lvl="2" indent="-452438" eaLnBrk="1" hangingPunct="1">
              <a:spcBef>
                <a:spcPts val="0"/>
              </a:spcBef>
              <a:spcAft>
                <a:spcPts val="1800"/>
              </a:spcAft>
              <a:buClr>
                <a:srgbClr val="00FF99"/>
              </a:buClr>
              <a:buSzPct val="100000"/>
              <a:buFont typeface="+mj-lt"/>
              <a:buAutoNum type="arabicPeriod"/>
              <a:defRPr/>
            </a:pPr>
            <a:r>
              <a:rPr lang="en-US" dirty="0"/>
              <a:t>Humanismo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B38C3A88-1685-D118-F184-3164F4D58E68}"/>
              </a:ext>
            </a:extLst>
          </p:cNvPr>
          <p:cNvPicPr>
            <a:picLocks noChangeAspect="1"/>
          </p:cNvPicPr>
          <p:nvPr/>
        </p:nvPicPr>
        <p:blipFill>
          <a:blip r:embed="rId3"/>
          <a:stretch>
            <a:fillRect/>
          </a:stretch>
        </p:blipFill>
        <p:spPr>
          <a:xfrm>
            <a:off x="7404471" y="76200"/>
            <a:ext cx="1603387" cy="1146147"/>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Exención de la Muerte</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 (Gén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Elías(2 Reyes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Cristo (Hechos 1:11; Apc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Felipe (Hechos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Pablo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Juan (Apc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 dos testigos (Apc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693542" y="2209800"/>
            <a:ext cx="3344224" cy="3200400"/>
          </a:xfrm>
          <a:prstGeom prst="ellipse">
            <a:avLst/>
          </a:prstGeom>
        </p:spPr>
      </p:pic>
      <p:pic>
        <p:nvPicPr>
          <p:cNvPr id="3" name="Picture 2">
            <a:extLst>
              <a:ext uri="{FF2B5EF4-FFF2-40B4-BE49-F238E27FC236}">
                <a16:creationId xmlns:a16="http://schemas.microsoft.com/office/drawing/2014/main" id="{39760237-CF1A-1819-D247-824E5A460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15157"/>
            <a:ext cx="1794478" cy="128115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s-CO" sz="3400" dirty="0">
                <a:latin typeface="Calibri" panose="020F0502020204030204" pitchFamily="34" charset="0"/>
                <a:cs typeface="Calibri" panose="020F0502020204030204" pitchFamily="34" charset="0"/>
              </a:rPr>
              <a:t>Esto digo, hermanos: que la carne y la sangre no pueden heredar el reino de Dios; ni lo que se corrompe hereda lo incorruptible. 51 Así que les digo un misterio: no todos dormiremos, pero todos seremos transformados</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367188"/>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any&#10;&#10;AI-generated content may be incorrect.">
            <a:extLst>
              <a:ext uri="{FF2B5EF4-FFF2-40B4-BE49-F238E27FC236}">
                <a16:creationId xmlns:a16="http://schemas.microsoft.com/office/drawing/2014/main" id="{8EAC1281-BCFC-0E40-02C1-4F65E1E99A91}"/>
              </a:ext>
            </a:extLst>
          </p:cNvPr>
          <p:cNvPicPr>
            <a:picLocks noChangeAspect="1"/>
          </p:cNvPicPr>
          <p:nvPr/>
        </p:nvPicPr>
        <p:blipFill>
          <a:blip r:embed="rId2"/>
          <a:stretch>
            <a:fillRect/>
          </a:stretch>
        </p:blipFill>
        <p:spPr>
          <a:xfrm>
            <a:off x="298434" y="457200"/>
            <a:ext cx="8547132" cy="6225976"/>
          </a:xfrm>
          <a:prstGeom prst="rect">
            <a:avLst/>
          </a:prstGeom>
        </p:spPr>
      </p:pic>
    </p:spTree>
    <p:extLst>
      <p:ext uri="{BB962C8B-B14F-4D97-AF65-F5344CB8AC3E}">
        <p14:creationId xmlns:p14="http://schemas.microsoft.com/office/powerpoint/2010/main" val="6241253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Génesis 4 - Esquema</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Primer asesinato (Gén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impía de Caín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Línea piadosa de Set (4:25-26)</a:t>
            </a:r>
          </a:p>
        </p:txBody>
      </p:sp>
      <p:pic>
        <p:nvPicPr>
          <p:cNvPr id="3" name="Picture 2">
            <a:extLst>
              <a:ext uri="{FF2B5EF4-FFF2-40B4-BE49-F238E27FC236}">
                <a16:creationId xmlns:a16="http://schemas.microsoft.com/office/drawing/2014/main" id="{2E4EBF62-56A1-5340-19B4-0BD549929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69458"/>
            <a:ext cx="1600970" cy="11430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Corintios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s-CO" sz="3400" dirty="0">
                <a:latin typeface="Calibri" panose="020F0502020204030204" pitchFamily="34" charset="0"/>
                <a:cs typeface="Calibri" panose="020F0502020204030204" pitchFamily="34" charset="0"/>
              </a:rPr>
              <a:t>Esto digo, hermanos: que la carne y la sangre no pueden heredar el reino de Dios; ni lo que se corrompe hereda lo incorruptible. 51 Así que les digo un misterio: no </a:t>
            </a:r>
            <a:r>
              <a:rPr lang="es-CO" sz="3400" b="1" u="sng" dirty="0">
                <a:solidFill>
                  <a:srgbClr val="FFFFCC"/>
                </a:solidFill>
                <a:latin typeface="Calibri" panose="020F0502020204030204" pitchFamily="34" charset="0"/>
                <a:cs typeface="Calibri" panose="020F0502020204030204" pitchFamily="34" charset="0"/>
              </a:rPr>
              <a:t>todos</a:t>
            </a:r>
            <a:r>
              <a:rPr lang="es-CO" sz="3400" dirty="0">
                <a:latin typeface="Calibri" panose="020F0502020204030204" pitchFamily="34" charset="0"/>
                <a:cs typeface="Calibri" panose="020F0502020204030204" pitchFamily="34" charset="0"/>
              </a:rPr>
              <a:t> dormiremos, pero </a:t>
            </a:r>
            <a:r>
              <a:rPr lang="es-CO" sz="3400" b="1" u="sng" dirty="0">
                <a:solidFill>
                  <a:srgbClr val="FFFFCC"/>
                </a:solidFill>
                <a:latin typeface="Calibri" panose="020F0502020204030204" pitchFamily="34" charset="0"/>
                <a:cs typeface="Calibri" panose="020F0502020204030204" pitchFamily="34" charset="0"/>
              </a:rPr>
              <a:t>todos</a:t>
            </a:r>
            <a:r>
              <a:rPr lang="es-CO" sz="3400" dirty="0">
                <a:latin typeface="Calibri" panose="020F0502020204030204" pitchFamily="34" charset="0"/>
                <a:cs typeface="Calibri" panose="020F0502020204030204" pitchFamily="34" charset="0"/>
              </a:rPr>
              <a:t> seremos transformados</a:t>
            </a:r>
            <a:r>
              <a:rPr lang="en-US" sz="3400" dirty="0">
                <a:latin typeface="Calibri" panose="020F0502020204030204" pitchFamily="34" charset="0"/>
                <a:cs typeface="Calibri" panose="020F0502020204030204" pitchFamily="34" charset="0"/>
              </a:rPr>
              <a:t>.”</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37C1-AA7B-DF45-3918-E8A272A61B20}"/>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24CAC923-F8B5-346D-97BF-7A843CD1B6F1}"/>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41554CB1-925B-CBA4-7D98-7ADAB23EF7F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70ED93B8-12BA-3531-AD14-2E9E1D94F8AC}"/>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4287350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5:25-27</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Matusalén; cuando muera, será enviado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782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Total de años de vida</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969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3" name="Picture 2">
            <a:extLst>
              <a:ext uri="{FF2B5EF4-FFF2-40B4-BE49-F238E27FC236}">
                <a16:creationId xmlns:a16="http://schemas.microsoft.com/office/drawing/2014/main" id="{E0E77A59-0634-CECB-074C-318B759B53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6489"/>
            <a:ext cx="1642078" cy="1172349"/>
          </a:xfrm>
          <a:prstGeom prst="rect">
            <a:avLst/>
          </a:prstGeom>
        </p:spPr>
      </p:pic>
    </p:spTree>
    <p:extLst>
      <p:ext uri="{BB962C8B-B14F-4D97-AF65-F5344CB8AC3E}">
        <p14:creationId xmlns:p14="http://schemas.microsoft.com/office/powerpoint/2010/main" val="98337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En hebreo, Matusalén puede significar 'hombre de lanza, o más probablemente 'cuando muera, será enviado'. Si esto es cierto, su nombre le fue dado proféticamente. 'Será enviado' fue una profecía del Diluvio, ya que el padre de Matusalén, que también ejercía como profeta según Judas 14–15, le dio ese nombre. De hecho, según la cronología del Génesis, el mismo año en que murió Matusalén fue cuando llegó el Diluvio</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3" name="Picture 2">
            <a:extLst>
              <a:ext uri="{FF2B5EF4-FFF2-40B4-BE49-F238E27FC236}">
                <a16:creationId xmlns:a16="http://schemas.microsoft.com/office/drawing/2014/main" id="{E7C602CD-5B9F-5D92-6AA5-999398AB8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76201"/>
            <a:ext cx="1564460" cy="1116934"/>
          </a:xfrm>
          <a:prstGeom prst="rect">
            <a:avLst/>
          </a:prstGeom>
        </p:spPr>
      </p:pic>
    </p:spTree>
    <p:extLst>
      <p:ext uri="{BB962C8B-B14F-4D97-AF65-F5344CB8AC3E}">
        <p14:creationId xmlns:p14="http://schemas.microsoft.com/office/powerpoint/2010/main" val="24857373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67FB9-800E-3242-5BA0-DBD3BA620D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DDBE86-E75B-D02F-3BE3-7E24F5763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88" y="190500"/>
            <a:ext cx="8633424" cy="6477000"/>
          </a:xfrm>
          <a:prstGeom prst="rect">
            <a:avLst/>
          </a:prstGeom>
        </p:spPr>
      </p:pic>
    </p:spTree>
    <p:extLst>
      <p:ext uri="{BB962C8B-B14F-4D97-AF65-F5344CB8AC3E}">
        <p14:creationId xmlns:p14="http://schemas.microsoft.com/office/powerpoint/2010/main" val="2946698819"/>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21470-358A-E24E-0387-A224217A5C39}"/>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46FF0510-702F-718C-C774-1F1E8165E177}"/>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51183479-CAFF-F7C0-AE63-B1E7E15CBA9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b="1" u="sng" dirty="0">
                <a:solidFill>
                  <a:srgbClr val="FFFFCC"/>
                </a:solidFill>
              </a:rPr>
              <a:t>Significado del nombre de Matusalén </a:t>
            </a:r>
            <a:r>
              <a:rPr lang="en-US" b="1" u="sng" dirty="0">
                <a:solidFill>
                  <a:srgbClr val="FFFFCC"/>
                </a:solidFill>
              </a:rPr>
              <a:t>(Gén. 5:27; 6:3; 1 Pedro. 3:20)</a:t>
            </a:r>
          </a:p>
          <a:p>
            <a:pPr marL="914400" lvl="1" indent="-457200" eaLnBrk="1" hangingPunct="1">
              <a:spcBef>
                <a:spcPts val="0"/>
              </a:spcBef>
              <a:spcAft>
                <a:spcPts val="2400"/>
              </a:spcAft>
            </a:pPr>
            <a:r>
              <a:rPr lang="es-CO" dirty="0"/>
              <a:t>Lamec creyó erróneamente que Noé era el cumplimiento de Génesis 3:15</a:t>
            </a:r>
            <a:r>
              <a:rPr lang="en-US" dirty="0"/>
              <a:t> (Gén. 5:29; 3:17; 4:1; Dan. 11:37)</a:t>
            </a:r>
          </a:p>
          <a:p>
            <a:pPr marL="457200" lvl="1" indent="0" eaLnBrk="1" hangingPunct="1">
              <a:spcBef>
                <a:spcPts val="0"/>
              </a:spcBef>
              <a:spcAft>
                <a:spcPts val="2400"/>
              </a:spcAft>
              <a:buNone/>
            </a:pPr>
            <a:endParaRPr lang="en-US" sz="3000" dirty="0"/>
          </a:p>
        </p:txBody>
      </p:sp>
      <p:pic>
        <p:nvPicPr>
          <p:cNvPr id="3" name="Picture 2">
            <a:extLst>
              <a:ext uri="{FF2B5EF4-FFF2-40B4-BE49-F238E27FC236}">
                <a16:creationId xmlns:a16="http://schemas.microsoft.com/office/drawing/2014/main" id="{69A40A70-4B2E-A6AC-5210-B2842D6E7F1F}"/>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1764243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Génesis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s-CO" sz="2750" dirty="0">
                <a:effectLst>
                  <a:outerShdw blurRad="38100" dist="38100" dir="2700000" algn="tl">
                    <a:srgbClr val="000000">
                      <a:alpha val="43137"/>
                    </a:srgbClr>
                  </a:outerShdw>
                </a:effectLst>
              </a:rPr>
              <a:t>Aconteció que cuando los hombres comenzaron a multiplicarse sobre la superficie de la tierra, y les nacieron hijas, 2 los hijos de Dios vieron que las hijas de los hombres eran hermosas, y tomaron para sí mujeres de entre todas las que les gustaban. 3 Entonces el Señor dijo: «Mi Espíritu no luchará para siempre con el hombre, porque ciertamente él es carne. Serán, pues, sus días </a:t>
            </a:r>
            <a:r>
              <a:rPr lang="es-CO" sz="2750" b="1" u="sng" dirty="0">
                <a:solidFill>
                  <a:srgbClr val="FFFFCC"/>
                </a:solidFill>
                <a:effectLst>
                  <a:outerShdw blurRad="38100" dist="38100" dir="2700000" algn="tl">
                    <a:srgbClr val="000000">
                      <a:alpha val="43137"/>
                    </a:srgbClr>
                  </a:outerShdw>
                </a:effectLst>
              </a:rPr>
              <a:t>120 años</a:t>
            </a:r>
            <a:r>
              <a:rPr lang="es-CO" sz="2750" dirty="0">
                <a:effectLst>
                  <a:outerShdw blurRad="38100" dist="38100" dir="2700000" algn="tl">
                    <a:srgbClr val="000000">
                      <a:alpha val="43137"/>
                    </a:srgbClr>
                  </a:outerShdw>
                </a:effectLst>
              </a:rPr>
              <a:t>». 4 Había gigantes en la tierra en aquellos días, y también después, cuando los hijos de Dios se unieron a las hijas de los hombres y ellas les dieron hijos. Estos son los héroes de la antigüedad, hombres de renombre</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68647802"/>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AED75-DEE2-73CF-421D-91257123293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0F95DB87-EEE6-F400-02FC-E623234F4E18}"/>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91EDBB12-566C-0E77-A4D1-95875896F2E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C831082-55B5-F65A-337D-9B0FAAAD3E72}"/>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12654170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Patrón Séxtuple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 Guerrero</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Edad al nacer el hijo semilla: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Años adicionales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Engendró otros hijos e hijas: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de años de vida: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años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Muerte: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a:t>
            </a:r>
          </a:p>
        </p:txBody>
      </p:sp>
      <p:pic>
        <p:nvPicPr>
          <p:cNvPr id="2" name="Picture 1">
            <a:extLst>
              <a:ext uri="{FF2B5EF4-FFF2-40B4-BE49-F238E27FC236}">
                <a16:creationId xmlns:a16="http://schemas.microsoft.com/office/drawing/2014/main" id="{74947307-864C-B608-9E5F-1549D1645529}"/>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36678480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143B-AE21-FAD0-E07B-42FD0FE4B6C1}"/>
            </a:ext>
          </a:extLst>
        </p:cNvPr>
        <p:cNvGrpSpPr/>
        <p:nvPr/>
      </p:nvGrpSpPr>
      <p:grpSpPr>
        <a:xfrm>
          <a:off x="0" y="0"/>
          <a:ext cx="0" cy="0"/>
          <a:chOff x="0" y="0"/>
          <a:chExt cx="0" cy="0"/>
        </a:xfrm>
      </p:grpSpPr>
      <p:sp>
        <p:nvSpPr>
          <p:cNvPr id="32769" name="Rectangle 2">
            <a:extLst>
              <a:ext uri="{FF2B5EF4-FFF2-40B4-BE49-F238E27FC236}">
                <a16:creationId xmlns:a16="http://schemas.microsoft.com/office/drawing/2014/main" id="{B386AB36-7B40-A83E-2D20-AC81EB008416}"/>
              </a:ext>
            </a:extLst>
          </p:cNvPr>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Genealogía: Adán a 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a:extLst>
              <a:ext uri="{FF2B5EF4-FFF2-40B4-BE49-F238E27FC236}">
                <a16:creationId xmlns:a16="http://schemas.microsoft.com/office/drawing/2014/main" id="{45E835D1-DBC9-E883-34D4-DB2C97B8C0D9}"/>
              </a:ext>
            </a:extLst>
          </p:cNvPr>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s-CO" sz="3100" dirty="0"/>
              <a:t>La esperanza de que la maldición fuera eliminada</a:t>
            </a:r>
            <a:endParaRPr lang="en-US" sz="3100" dirty="0"/>
          </a:p>
          <a:p>
            <a:pPr marL="914400" lvl="1" indent="-457200" eaLnBrk="1" hangingPunct="1">
              <a:spcBef>
                <a:spcPts val="0"/>
              </a:spcBef>
              <a:spcAft>
                <a:spcPts val="2400"/>
              </a:spcAft>
            </a:pPr>
            <a:r>
              <a:rPr lang="es-CO" dirty="0"/>
              <a:t>El traslado de Enoc al cielo</a:t>
            </a:r>
            <a:r>
              <a:rPr lang="en-US" dirty="0"/>
              <a:t> (5:24)</a:t>
            </a:r>
          </a:p>
          <a:p>
            <a:pPr marL="914400" lvl="1" indent="-457200" eaLnBrk="1" hangingPunct="1">
              <a:spcBef>
                <a:spcPts val="0"/>
              </a:spcBef>
              <a:spcAft>
                <a:spcPts val="2400"/>
              </a:spcAft>
            </a:pPr>
            <a:r>
              <a:rPr lang="es-CO" dirty="0"/>
              <a:t>Significado del nombre de Matusalén </a:t>
            </a:r>
            <a:r>
              <a:rPr lang="en-US" dirty="0"/>
              <a:t>(Gén. 5:27; 6:3; 1 Pedro. 3:20)</a:t>
            </a:r>
          </a:p>
          <a:p>
            <a:pPr marL="914400" lvl="1" indent="-457200" eaLnBrk="1" hangingPunct="1">
              <a:spcBef>
                <a:spcPts val="0"/>
              </a:spcBef>
              <a:spcAft>
                <a:spcPts val="2400"/>
              </a:spcAft>
            </a:pPr>
            <a:r>
              <a:rPr lang="es-CO" b="1" u="sng" dirty="0">
                <a:solidFill>
                  <a:srgbClr val="FFFFCC"/>
                </a:solidFill>
              </a:rPr>
              <a:t>Lamec creyó erróneamente que Noé era el cumplimiento de Génesis 3:15</a:t>
            </a:r>
            <a:r>
              <a:rPr lang="en-US" b="1" u="sng" dirty="0">
                <a:solidFill>
                  <a:srgbClr val="FFFFCC"/>
                </a:solidFill>
              </a:rPr>
              <a:t> (Gén. 5:29; 3:17; 4:1; Dan. 11:37)</a:t>
            </a:r>
          </a:p>
          <a:p>
            <a:pPr marL="457200" lvl="1" indent="0" eaLnBrk="1" hangingPunct="1">
              <a:spcBef>
                <a:spcPts val="0"/>
              </a:spcBef>
              <a:spcAft>
                <a:spcPts val="2400"/>
              </a:spcAft>
              <a:buNone/>
            </a:pPr>
            <a:endParaRPr lang="en-US" sz="3000" dirty="0"/>
          </a:p>
        </p:txBody>
      </p:sp>
      <p:pic>
        <p:nvPicPr>
          <p:cNvPr id="2" name="Picture 1">
            <a:extLst>
              <a:ext uri="{FF2B5EF4-FFF2-40B4-BE49-F238E27FC236}">
                <a16:creationId xmlns:a16="http://schemas.microsoft.com/office/drawing/2014/main" id="{BD465106-8D16-50E1-8FAA-1C00F654304D}"/>
              </a:ext>
            </a:extLst>
          </p:cNvPr>
          <p:cNvPicPr>
            <a:picLocks noChangeAspect="1"/>
          </p:cNvPicPr>
          <p:nvPr/>
        </p:nvPicPr>
        <p:blipFill>
          <a:blip r:embed="rId2"/>
          <a:stretch>
            <a:fillRect/>
          </a:stretch>
        </p:blipFill>
        <p:spPr>
          <a:xfrm>
            <a:off x="7239000" y="45664"/>
            <a:ext cx="1792379" cy="1280271"/>
          </a:xfrm>
          <a:prstGeom prst="rect">
            <a:avLst/>
          </a:prstGeom>
        </p:spPr>
      </p:pic>
    </p:spTree>
    <p:extLst>
      <p:ext uri="{BB962C8B-B14F-4D97-AF65-F5344CB8AC3E}">
        <p14:creationId xmlns:p14="http://schemas.microsoft.com/office/powerpoint/2010/main" val="182190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Genealogía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Línea a través de la cual la bendición de mesiánica (Gén. 3:15) vendría. </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Desde Adán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5:1) a Noé (</a:t>
            </a:r>
            <a:r>
              <a:rPr lang="en-US" dirty="0">
                <a:effectLst>
                  <a:outerShdw blurRad="38100" dist="38100" dir="2700000" algn="tl">
                    <a:srgbClr val="000000">
                      <a:alpha val="43137"/>
                    </a:srgbClr>
                  </a:outerShdw>
                </a:effectLst>
              </a:rPr>
              <a:t>Gén</a:t>
            </a:r>
            <a:r>
              <a:rPr lang="en-US" dirty="0">
                <a:effectLst>
                  <a:outerShdw blurRad="38100" dist="38100" dir="2700000" algn="tl">
                    <a:srgbClr val="000000">
                      <a:alpha val="43137"/>
                    </a:srgbClr>
                  </a:outerShdw>
                </a:effectLst>
                <a:ea typeface="+mn-ea"/>
                <a:cs typeface="+mn-cs"/>
              </a:rPr>
              <a:t>.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Conocimiento del </a:t>
            </a:r>
            <a:r>
              <a:rPr lang="en-US" i="1" dirty="0"/>
              <a:t>proto-evangelio </a:t>
            </a:r>
            <a:r>
              <a:rPr lang="en-US" dirty="0"/>
              <a:t>(Gén. 3:15) </a:t>
            </a:r>
            <a:r>
              <a:rPr lang="es-CO" dirty="0"/>
              <a:t>obviamente fue transmitido de generación en generación dada la avanzada edad de Adán al momento de su muerte.</a:t>
            </a:r>
            <a:r>
              <a:rPr lang="en-US" dirty="0"/>
              <a:t>(Gén. 5:5)</a:t>
            </a:r>
            <a:endParaRPr lang="en-US" dirty="0">
              <a:effectLst>
                <a:outerShdw blurRad="38100" dist="38100" dir="2700000" algn="tl">
                  <a:srgbClr val="000000">
                    <a:alpha val="43137"/>
                  </a:srgbClr>
                </a:outerShdw>
              </a:effectLst>
              <a:ea typeface="+mn-ea"/>
              <a:cs typeface="+mn-cs"/>
            </a:endParaRPr>
          </a:p>
        </p:txBody>
      </p:sp>
      <p:pic>
        <p:nvPicPr>
          <p:cNvPr id="3" name="Picture 2">
            <a:extLst>
              <a:ext uri="{FF2B5EF4-FFF2-40B4-BE49-F238E27FC236}">
                <a16:creationId xmlns:a16="http://schemas.microsoft.com/office/drawing/2014/main" id="{3B8BECA1-F6B2-3D0B-BB33-521449533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108569"/>
            <a:ext cx="1794478" cy="1281154"/>
          </a:xfrm>
          <a:prstGeom prst="rect">
            <a:avLst/>
          </a:prstGeom>
        </p:spPr>
      </p:pic>
    </p:spTree>
    <p:extLst>
      <p:ext uri="{BB962C8B-B14F-4D97-AF65-F5344CB8AC3E}">
        <p14:creationId xmlns:p14="http://schemas.microsoft.com/office/powerpoint/2010/main" val="185773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045B-2BCD-551A-E772-EC0EACCB36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510B8A-B7CA-37A2-D11B-88121CD84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05E3D046-D130-4750-67E0-CF181684F838}"/>
              </a:ext>
            </a:extLst>
          </p:cNvPr>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»Pondré enemistad</a:t>
            </a:r>
          </a:p>
          <a:p>
            <a:pPr algn="just"/>
            <a:r>
              <a:rPr lang="es-CO" sz="3600" dirty="0">
                <a:effectLst>
                  <a:outerShdw blurRad="38100" dist="38100" dir="2700000" algn="tl">
                    <a:srgbClr val="000000">
                      <a:alpha val="43137"/>
                    </a:srgbClr>
                  </a:outerShdw>
                </a:effectLst>
                <a:latin typeface="Calibri" panose="020F0502020204030204" pitchFamily="34" charset="0"/>
              </a:rPr>
              <a:t>Entre tú y la mujer,</a:t>
            </a:r>
          </a:p>
          <a:p>
            <a:pPr algn="just"/>
            <a:r>
              <a:rPr lang="es-CO" sz="3600" dirty="0">
                <a:effectLst>
                  <a:outerShdw blurRad="38100" dist="38100" dir="2700000" algn="tl">
                    <a:srgbClr val="000000">
                      <a:alpha val="43137"/>
                    </a:srgbClr>
                  </a:outerShdw>
                </a:effectLst>
                <a:latin typeface="Calibri" panose="020F0502020204030204" pitchFamily="34" charset="0"/>
              </a:rPr>
              <a:t>Y entre tu simiente y su simiente;</a:t>
            </a:r>
          </a:p>
          <a:p>
            <a:pPr algn="just"/>
            <a:r>
              <a:rPr lang="es-CO" sz="3600" dirty="0">
                <a:effectLst>
                  <a:outerShdw blurRad="38100" dist="38100" dir="2700000" algn="tl">
                    <a:srgbClr val="000000">
                      <a:alpha val="43137"/>
                    </a:srgbClr>
                  </a:outerShdw>
                </a:effectLst>
                <a:latin typeface="Calibri" panose="020F0502020204030204" pitchFamily="34" charset="0"/>
              </a:rPr>
              <a:t>Él te herirá en la cabeza,</a:t>
            </a:r>
          </a:p>
          <a:p>
            <a:pPr algn="just"/>
            <a:r>
              <a:rPr lang="es-CO" sz="3600" dirty="0">
                <a:effectLst>
                  <a:outerShdw blurRad="38100" dist="38100" dir="2700000" algn="tl">
                    <a:srgbClr val="000000">
                      <a:alpha val="43137"/>
                    </a:srgbClr>
                  </a:outerShdw>
                </a:effectLst>
                <a:latin typeface="Calibri" panose="020F0502020204030204" pitchFamily="34" charset="0"/>
              </a:rPr>
              <a:t>Y tú lo herirás en el talón».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BAEF4745-9FDE-E5A8-B85D-387F864A3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371600"/>
            <a:ext cx="1755648" cy="1828800"/>
          </a:xfrm>
          <a:prstGeom prst="rect">
            <a:avLst/>
          </a:prstGeom>
        </p:spPr>
      </p:pic>
    </p:spTree>
    <p:extLst>
      <p:ext uri="{BB962C8B-B14F-4D97-AF65-F5344CB8AC3E}">
        <p14:creationId xmlns:p14="http://schemas.microsoft.com/office/powerpoint/2010/main" val="288407119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la ayuda del 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80264493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74B65-BA69-3A97-C439-85C5B07CDE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9BF9602-048C-D9D7-13B2-B5F2BB0969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a:extLst>
              <a:ext uri="{FF2B5EF4-FFF2-40B4-BE49-F238E27FC236}">
                <a16:creationId xmlns:a16="http://schemas.microsoft.com/office/drawing/2014/main" id="{3D996390-B914-F894-6CA9-4513BF37B107}"/>
              </a:ext>
            </a:extLst>
          </p:cNvPr>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4:1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el hombre se unió a Eva, su mujer, y ella concibió y dio a luz a Caín, y dijo: «He adquirido varón con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la ayuda del </a:t>
            </a:r>
            <a:r>
              <a:rPr lang="es-CO" sz="3600" dirty="0">
                <a:effectLst>
                  <a:outerShdw blurRad="38100" dist="38100" dir="2700000" algn="tl">
                    <a:srgbClr val="000000">
                      <a:alpha val="43137"/>
                    </a:srgbClr>
                  </a:outerShdw>
                </a:effectLst>
                <a:latin typeface="Calibri" panose="020F0502020204030204" pitchFamily="34" charset="0"/>
              </a:rPr>
              <a:t>Señor»</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396575871"/>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Génesis 5:29</a:t>
            </a:r>
          </a:p>
          <a:p>
            <a:pPr algn="just"/>
            <a:r>
              <a:rPr lang="en-US" altLang="en-US" sz="3600" dirty="0">
                <a:latin typeface="Calibri" panose="020F0502020204030204" pitchFamily="34" charset="0"/>
              </a:rPr>
              <a:t>“</a:t>
            </a:r>
            <a:r>
              <a:rPr lang="es-CO" sz="3600" dirty="0">
                <a:latin typeface="Calibri" panose="020F0502020204030204" pitchFamily="34" charset="0"/>
              </a:rPr>
              <a:t>Y le puso por nombre Noé, diciendo: «</a:t>
            </a:r>
            <a:r>
              <a:rPr lang="es-CO" sz="3600" b="1" u="sng" dirty="0">
                <a:solidFill>
                  <a:srgbClr val="FFFFCC"/>
                </a:solidFill>
                <a:latin typeface="Calibri" panose="020F0502020204030204" pitchFamily="34" charset="0"/>
              </a:rPr>
              <a:t>Este</a:t>
            </a:r>
            <a:r>
              <a:rPr lang="es-CO" sz="3600" dirty="0">
                <a:latin typeface="Calibri" panose="020F0502020204030204" pitchFamily="34" charset="0"/>
              </a:rPr>
              <a:t> nos dará descanso de nuestra labor y del trabajo de nuestras manos, por causa de la tierra que el Señor ha </a:t>
            </a:r>
            <a:r>
              <a:rPr lang="es-CO" sz="3600" b="1" u="sng" dirty="0">
                <a:solidFill>
                  <a:srgbClr val="FFFFCC"/>
                </a:solidFill>
                <a:latin typeface="Calibri" panose="020F0502020204030204" pitchFamily="34" charset="0"/>
              </a:rPr>
              <a:t>maldecido</a:t>
            </a:r>
            <a:r>
              <a:rPr lang="es-CO" sz="3600" dirty="0">
                <a:latin typeface="Calibri" panose="020F0502020204030204" pitchFamily="34" charset="0"/>
              </a:rPr>
              <a:t>»</a:t>
            </a:r>
            <a:r>
              <a:rPr lang="en-US" sz="3600" dirty="0">
                <a:latin typeface="Calibri" panose="020F0502020204030204" pitchFamily="34" charset="0"/>
              </a:rPr>
              <a:t>.’”</a:t>
            </a:r>
          </a:p>
        </p:txBody>
      </p:sp>
    </p:spTree>
    <p:extLst>
      <p:ext uri="{BB962C8B-B14F-4D97-AF65-F5344CB8AC3E}">
        <p14:creationId xmlns:p14="http://schemas.microsoft.com/office/powerpoint/2010/main" val="421142490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mj-cs"/>
              </a:rPr>
              <a:t>Génesis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 3:17</a:t>
            </a:r>
          </a:p>
          <a:p>
            <a:pPr algn="just"/>
            <a:r>
              <a:rPr lang="en-US" altLang="en-US" sz="3600" dirty="0">
                <a:latin typeface="Calibri" panose="020F0502020204030204" pitchFamily="34" charset="0"/>
              </a:rPr>
              <a:t>“</a:t>
            </a:r>
            <a:r>
              <a:rPr lang="es-CO" sz="3600" dirty="0">
                <a:latin typeface="Calibri" panose="020F0502020204030204" pitchFamily="34" charset="0"/>
              </a:rPr>
              <a:t>Entonces el Señor dijo a Adán: «Por cuanto has escuchado la voz de tu mujer y has comido del árbol del cual te ordené, diciendo: “No comerás de él, </a:t>
            </a:r>
            <a:r>
              <a:rPr lang="es-CO" sz="3600" b="1" u="sng" dirty="0">
                <a:solidFill>
                  <a:srgbClr val="FFFFCC"/>
                </a:solidFill>
                <a:latin typeface="Calibri" panose="020F0502020204030204" pitchFamily="34" charset="0"/>
              </a:rPr>
              <a:t>Maldita</a:t>
            </a:r>
            <a:r>
              <a:rPr lang="es-CO" sz="3600" dirty="0">
                <a:latin typeface="Calibri" panose="020F0502020204030204" pitchFamily="34" charset="0"/>
              </a:rPr>
              <a:t> será la tierra por tu causa;</a:t>
            </a:r>
          </a:p>
          <a:p>
            <a:pPr algn="just"/>
            <a:r>
              <a:rPr lang="es-CO" sz="3600" dirty="0">
                <a:latin typeface="Calibri" panose="020F0502020204030204" pitchFamily="34" charset="0"/>
              </a:rPr>
              <a:t>Con trabajo comerás de ella</a:t>
            </a:r>
          </a:p>
          <a:p>
            <a:pPr algn="just"/>
            <a:r>
              <a:rPr lang="es-CO" sz="3600" dirty="0">
                <a:latin typeface="Calibri" panose="020F0502020204030204" pitchFamily="34" charset="0"/>
              </a:rPr>
              <a:t>Todos los días de tu vida</a:t>
            </a:r>
            <a:r>
              <a:rPr lang="en-US" sz="3600" dirty="0">
                <a:latin typeface="Calibri" panose="020F0502020204030204" pitchFamily="34" charset="0"/>
              </a:rPr>
              <a:t>.’”</a:t>
            </a:r>
          </a:p>
        </p:txBody>
      </p:sp>
    </p:spTree>
    <p:extLst>
      <p:ext uri="{BB962C8B-B14F-4D97-AF65-F5344CB8AC3E}">
        <p14:creationId xmlns:p14="http://schemas.microsoft.com/office/powerpoint/2010/main" val="12182119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Después llega algo diferente a lo normal. En Génesis 5:29, Lamec le pone un nombre a su hijo-semilla: “Y llamó su nombre Noé, diciendo: Este nos consolará.” La palabra hebrea para “consolar” es nacham; por lo tanto, Noé significa “consuelo.” Aquí nuevamente hay un juego de palabras que solo funciona en hebreo. El nombre fue dado bajo la suposición de que Noé era la Simiente de la Mujer, es decir, el Mesías: “Este nos consolará de nuestra obra y del trabajo de nuestras manos, a causa de la tierra que Jehová maldijo,” una referencia directa a la maldición adámica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B608B3B2-0DD2-537E-D5CA-F455C79E675C}"/>
              </a:ext>
            </a:extLst>
          </p:cNvPr>
          <p:cNvPicPr>
            <a:picLocks noChangeAspect="1"/>
          </p:cNvPicPr>
          <p:nvPr/>
        </p:nvPicPr>
        <p:blipFill>
          <a:blip r:embed="rId4"/>
          <a:stretch>
            <a:fillRect/>
          </a:stretch>
        </p:blipFill>
        <p:spPr>
          <a:xfrm>
            <a:off x="7543800" y="76200"/>
            <a:ext cx="1524000" cy="1093755"/>
          </a:xfrm>
          <a:prstGeom prst="rect">
            <a:avLst/>
          </a:prstGeom>
        </p:spPr>
      </p:pic>
    </p:spTree>
    <p:extLst>
      <p:ext uri="{BB962C8B-B14F-4D97-AF65-F5344CB8AC3E}">
        <p14:creationId xmlns:p14="http://schemas.microsoft.com/office/powerpoint/2010/main" val="3389692992"/>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s-CO" dirty="0">
                <a:effectLst>
                  <a:outerShdw blurRad="38100" dist="38100" dir="2700000" algn="tl">
                    <a:srgbClr val="000000">
                      <a:alpha val="43137"/>
                    </a:srgbClr>
                  </a:outerShdw>
                </a:effectLst>
              </a:rPr>
              <a:t>Lamec cometió el mismo error que Eva. Cuando Caín nació, Eva pensó que él era el Mesías. Cuando Lamec engendró a Noé, reconoció que Noé iba a desempeñar un papel importante en la historia humana pero interpretó mal ese papel y Lamec pensó que Noé era el Mesías y que eliminaría la maldición adámica de la tierra. Así que Lamec reconoció que Noé era una persona especial en la voluntad y el plan de Dios, pero hizo la aplicación equivocada</a:t>
            </a:r>
            <a:r>
              <a:rPr lang="en-US" dirty="0">
                <a:effectLst>
                  <a:outerShdw blurRad="38100" dist="38100" dir="2700000" algn="tl">
                    <a:srgbClr val="000000">
                      <a:alpha val="43137"/>
                    </a:srgbClr>
                  </a:outerShdw>
                </a:effectLst>
              </a:rPr>
              <a: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923E958-1440-4210-A660-6286C613E2F2}"/>
              </a:ext>
            </a:extLst>
          </p:cNvPr>
          <p:cNvPicPr>
            <a:picLocks noChangeAspect="1"/>
          </p:cNvPicPr>
          <p:nvPr/>
        </p:nvPicPr>
        <p:blipFill>
          <a:blip r:embed="rId4"/>
          <a:stretch>
            <a:fillRect/>
          </a:stretch>
        </p:blipFill>
        <p:spPr>
          <a:xfrm>
            <a:off x="7543800" y="64062"/>
            <a:ext cx="1516582" cy="1088431"/>
          </a:xfrm>
          <a:prstGeom prst="rect">
            <a:avLst/>
          </a:prstGeom>
        </p:spPr>
      </p:pic>
    </p:spTree>
    <p:extLst>
      <p:ext uri="{BB962C8B-B14F-4D97-AF65-F5344CB8AC3E}">
        <p14:creationId xmlns:p14="http://schemas.microsoft.com/office/powerpoint/2010/main" val="36810048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No le importarán los dioses de sus padres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ni el deseo de las mujeres</a:t>
            </a:r>
            <a:r>
              <a:rPr lang="es-CO" sz="3600" dirty="0">
                <a:effectLst>
                  <a:outerShdw blurRad="38100" dist="38100" dir="2700000" algn="tl">
                    <a:srgbClr val="000000">
                      <a:alpha val="43137"/>
                    </a:srgbClr>
                  </a:outerShdw>
                </a:effectLst>
                <a:latin typeface="Calibri" panose="020F0502020204030204" pitchFamily="34" charset="0"/>
              </a:rPr>
              <a:t>, tampoco le importará ningún otro dios, porque él se ensalzará sobre todos ellos.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79410325"/>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5451-CC76-7C20-8D21-E9B78C99D4A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A12D608A-97A8-939F-9469-B5E8005561E6}"/>
              </a:ext>
            </a:extLst>
          </p:cNvPr>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6359CA73-8257-FBB1-92EA-A05ECCDD41E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9E6C0F04-15A2-76CD-C405-C11843732D26}"/>
              </a:ext>
            </a:extLst>
          </p:cNvPr>
          <p:cNvPicPr>
            <a:picLocks noChangeAspect="1"/>
          </p:cNvPicPr>
          <p:nvPr/>
        </p:nvPicPr>
        <p:blipFill>
          <a:blip r:embed="rId2"/>
          <a:stretch>
            <a:fillRect/>
          </a:stretch>
        </p:blipFill>
        <p:spPr>
          <a:xfrm>
            <a:off x="5181600" y="2227648"/>
            <a:ext cx="3363785" cy="2402704"/>
          </a:xfrm>
          <a:prstGeom prst="rect">
            <a:avLst/>
          </a:prstGeom>
        </p:spPr>
      </p:pic>
    </p:spTree>
    <p:extLst>
      <p:ext uri="{BB962C8B-B14F-4D97-AF65-F5344CB8AC3E}">
        <p14:creationId xmlns:p14="http://schemas.microsoft.com/office/powerpoint/2010/main" val="2931113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Noé</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Génesis 5:32</a:t>
            </a:r>
          </a:p>
        </p:txBody>
      </p:sp>
      <p:sp>
        <p:nvSpPr>
          <p:cNvPr id="124931" name="Rectangle 3"/>
          <p:cNvSpPr>
            <a:spLocks noGrp="1" noChangeArrowheads="1"/>
          </p:cNvSpPr>
          <p:nvPr>
            <p:ph type="body" idx="1"/>
          </p:nvPr>
        </p:nvSpPr>
        <p:spPr>
          <a:xfrm>
            <a:off x="917938" y="2209800"/>
            <a:ext cx="7692662"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Nombre y significado: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Noé; Consuelo</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s-CO" dirty="0">
                <a:effectLst>
                  <a:outerShdw blurRad="38100" dist="38100" dir="2700000" algn="tl">
                    <a:srgbClr val="000000">
                      <a:alpha val="43137"/>
                    </a:srgbClr>
                  </a:outerShdw>
                </a:effectLst>
                <a:cs typeface="Calibri" panose="020F0502020204030204" pitchFamily="34" charset="0"/>
              </a:rPr>
              <a:t>Edad al nacer los hijos varones</a:t>
            </a:r>
            <a:r>
              <a:rPr lang="en-US" dirty="0">
                <a:effectLst>
                  <a:outerShdw blurRad="38100" dist="38100" dir="2700000" algn="tl">
                    <a:srgbClr val="000000">
                      <a:alpha val="43137"/>
                    </a:srgbClr>
                  </a:outerShdw>
                </a:effectLst>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años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Hijos: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Sem, Cam, Jafet</a:t>
            </a:r>
          </a:p>
        </p:txBody>
      </p:sp>
      <p:pic>
        <p:nvPicPr>
          <p:cNvPr id="2" name="Picture 1">
            <a:extLst>
              <a:ext uri="{FF2B5EF4-FFF2-40B4-BE49-F238E27FC236}">
                <a16:creationId xmlns:a16="http://schemas.microsoft.com/office/drawing/2014/main" id="{F200F7E9-4266-EF53-7130-8D482611D77E}"/>
              </a:ext>
            </a:extLst>
          </p:cNvPr>
          <p:cNvPicPr>
            <a:picLocks noChangeAspect="1"/>
          </p:cNvPicPr>
          <p:nvPr/>
        </p:nvPicPr>
        <p:blipFill>
          <a:blip r:embed="rId2"/>
          <a:stretch>
            <a:fillRect/>
          </a:stretch>
        </p:blipFill>
        <p:spPr>
          <a:xfrm>
            <a:off x="7239000" y="85233"/>
            <a:ext cx="1792379" cy="1286367"/>
          </a:xfrm>
          <a:prstGeom prst="rect">
            <a:avLst/>
          </a:prstGeom>
        </p:spPr>
      </p:pic>
    </p:spTree>
    <p:extLst>
      <p:ext uri="{BB962C8B-B14F-4D97-AF65-F5344CB8AC3E}">
        <p14:creationId xmlns:p14="http://schemas.microsoft.com/office/powerpoint/2010/main" val="400310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F9ACE9DE-9A1A-AE04-59FC-97647252F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42141230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558374-C58E-F8A7-9D17-375B93414242}"/>
              </a:ext>
            </a:extLst>
          </p:cNvPr>
          <p:cNvPicPr>
            <a:picLocks noChangeAspect="1"/>
          </p:cNvPicPr>
          <p:nvPr/>
        </p:nvPicPr>
        <p:blipFill>
          <a:blip r:embed="rId2"/>
          <a:stretch>
            <a:fillRect/>
          </a:stretch>
        </p:blipFill>
        <p:spPr>
          <a:xfrm>
            <a:off x="1328737" y="400050"/>
            <a:ext cx="6486525" cy="60579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4FD2-839C-B1C6-2EDE-A367F503F6CE}"/>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63DB443D-D65A-018E-6A20-321E1A97ABB1}"/>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a:extLst>
              <a:ext uri="{FF2B5EF4-FFF2-40B4-BE49-F238E27FC236}">
                <a16:creationId xmlns:a16="http://schemas.microsoft.com/office/drawing/2014/main" id="{49009E4D-6C46-3AA5-6722-8D1CB67F5433}"/>
              </a:ext>
            </a:extLst>
          </p:cNvPr>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Génesis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s-CO" altLang="en-US" sz="3000" b="1" u="sng" dirty="0">
                <a:solidFill>
                  <a:srgbClr val="FFFFCC"/>
                </a:solidFill>
                <a:effectLst>
                  <a:outerShdw blurRad="38100" dist="38100" dir="2700000" algn="tl">
                    <a:srgbClr val="000000">
                      <a:alpha val="43137"/>
                    </a:srgbClr>
                  </a:outerShdw>
                </a:effectLst>
              </a:rPr>
              <a:t>Toda la tierra hablaba la misma lengua y las mismas palabras</a:t>
            </a:r>
            <a:r>
              <a:rPr lang="es-CO" altLang="en-US" sz="3000" dirty="0">
                <a:effectLst>
                  <a:outerShdw blurRad="38100" dist="38100" dir="2700000" algn="tl">
                    <a:srgbClr val="000000">
                      <a:alpha val="43137"/>
                    </a:srgbClr>
                  </a:outerShdw>
                </a:effectLst>
              </a:rPr>
              <a:t>. 2 Según iban hacia el oriente, hallaron una llanura en la tierra de Sinar, y se establecieron allí. 3 Y se dijeron unos a otros: «Vamos, fabriquemos ladrillos y cozámoslos bien». Y usaron ladrillo en lugar de piedra y asfalto en lugar de mezcla. 4 Luego dijeron: «Vamos, edifiquémonos una ciudad y una torre cuya cúspide llegue hasta los cielos, y hagámonos un nombre famoso, para que no seamos dispersados sobre la superficie de toda la tierra»</a:t>
            </a:r>
            <a:r>
              <a:rPr lang="en-US" altLang="en-US" sz="3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644759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Una segunda observación es que estos diez nombres son nombres hebreos y solo tienen sentido en hebreo, aunque la historia judía aún no ha comenzado. Además, todas estas personas y sus nombres existían antes de la Torre de Babel en Génesis 11, lo que indica de nuevo que la primera lengua era el hebreo</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F84AF980-A23F-91FE-42C0-0023DB084A9F}"/>
              </a:ext>
            </a:extLst>
          </p:cNvPr>
          <p:cNvPicPr>
            <a:picLocks noChangeAspect="1"/>
          </p:cNvPicPr>
          <p:nvPr/>
        </p:nvPicPr>
        <p:blipFill>
          <a:blip r:embed="rId4"/>
          <a:stretch>
            <a:fillRect/>
          </a:stretch>
        </p:blipFill>
        <p:spPr>
          <a:xfrm>
            <a:off x="7467600" y="76200"/>
            <a:ext cx="1600200" cy="1148443"/>
          </a:xfrm>
          <a:prstGeom prst="rect">
            <a:avLst/>
          </a:prstGeom>
        </p:spPr>
      </p:pic>
    </p:spTree>
    <p:extLst>
      <p:ext uri="{BB962C8B-B14F-4D97-AF65-F5344CB8AC3E}">
        <p14:creationId xmlns:p14="http://schemas.microsoft.com/office/powerpoint/2010/main" val="3615175566"/>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110C9-457D-30E1-6BC6-7614E447FE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2" y="228156"/>
            <a:ext cx="8533036" cy="6401687"/>
          </a:xfrm>
          <a:prstGeom prst="rect">
            <a:avLst/>
          </a:prstGeom>
        </p:spPr>
      </p:pic>
    </p:spTree>
    <p:extLst>
      <p:ext uri="{BB962C8B-B14F-4D97-AF65-F5344CB8AC3E}">
        <p14:creationId xmlns:p14="http://schemas.microsoft.com/office/powerpoint/2010/main" val="405043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3600" dirty="0">
                <a:effectLst>
                  <a:outerShdw blurRad="38100" dist="38100" dir="2700000" algn="tl">
                    <a:srgbClr val="000000">
                      <a:alpha val="43137"/>
                    </a:srgbClr>
                  </a:outerShdw>
                </a:effectLst>
              </a:rPr>
              <a:t>“</a:t>
            </a:r>
            <a:r>
              <a:rPr lang="es-CO" sz="3600" dirty="0">
                <a:effectLst>
                  <a:outerShdw blurRad="38100" dist="38100" dir="2700000" algn="tl">
                    <a:srgbClr val="000000">
                      <a:alpha val="43137"/>
                    </a:srgbClr>
                  </a:outerShdw>
                </a:effectLst>
              </a:rPr>
              <a:t>Adán vivió hasta el año 56 de Lamec, el padre de Noé. Esto significa que la tradición, tal como fue transmitida de Adán a sus descendientes, estaba a solo un grado de separación de Lamec y a solo dos de Noé</a:t>
            </a:r>
            <a:r>
              <a:rPr lang="en-US" sz="3600" dirty="0">
                <a:effectLst>
                  <a:outerShdw blurRad="38100" dist="38100" dir="2700000" algn="tl">
                    <a:srgbClr val="000000">
                      <a:alpha val="43137"/>
                    </a:srgbClr>
                  </a:outerShdw>
                </a:effectLst>
              </a:rPr>
              <a:t>.</a:t>
            </a:r>
            <a:r>
              <a:rPr lang="en-US" alt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147935"/>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2" name="Picture 1">
            <a:extLst>
              <a:ext uri="{FF2B5EF4-FFF2-40B4-BE49-F238E27FC236}">
                <a16:creationId xmlns:a16="http://schemas.microsoft.com/office/drawing/2014/main" id="{6AA22217-1669-2DEF-E089-5F27442709D7}"/>
              </a:ext>
            </a:extLst>
          </p:cNvPr>
          <p:cNvPicPr>
            <a:picLocks noChangeAspect="1"/>
          </p:cNvPicPr>
          <p:nvPr/>
        </p:nvPicPr>
        <p:blipFill>
          <a:blip r:embed="rId4"/>
          <a:stretch>
            <a:fillRect/>
          </a:stretch>
        </p:blipFill>
        <p:spPr>
          <a:xfrm>
            <a:off x="7405043" y="93733"/>
            <a:ext cx="1680057" cy="1201667"/>
          </a:xfrm>
          <a:prstGeom prst="rect">
            <a:avLst/>
          </a:prstGeom>
        </p:spPr>
      </p:pic>
    </p:spTree>
    <p:extLst>
      <p:ext uri="{BB962C8B-B14F-4D97-AF65-F5344CB8AC3E}">
        <p14:creationId xmlns:p14="http://schemas.microsoft.com/office/powerpoint/2010/main" val="90741035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C9FE-4E37-2EAD-72F3-83118B36055A}"/>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325999FC-30DE-ADD2-2B8A-004CDA94FBEA}"/>
              </a:ext>
            </a:extLst>
          </p:cNvPr>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Línea impía de Caín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(Gén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a:extLst>
              <a:ext uri="{FF2B5EF4-FFF2-40B4-BE49-F238E27FC236}">
                <a16:creationId xmlns:a16="http://schemas.microsoft.com/office/drawing/2014/main" id="{FBDAF723-12BE-F238-DA72-F41D70424BF2}"/>
              </a:ext>
            </a:extLst>
          </p:cNvPr>
          <p:cNvSpPr>
            <a:spLocks noGrp="1" noChangeArrowheads="1"/>
          </p:cNvSpPr>
          <p:nvPr>
            <p:ph type="body" idx="1"/>
          </p:nvPr>
        </p:nvSpPr>
        <p:spPr>
          <a:xfrm>
            <a:off x="159068" y="1325880"/>
            <a:ext cx="8984932" cy="4114800"/>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s-CO" dirty="0">
                <a:effectLst>
                  <a:outerShdw blurRad="38100" dist="38100" dir="2700000" algn="tl">
                    <a:srgbClr val="000000">
                      <a:alpha val="43137"/>
                    </a:srgbClr>
                  </a:outerShdw>
                </a:effectLst>
              </a:rPr>
              <a:t>Descendencia impía que no producirá al Mesías</a:t>
            </a:r>
            <a:r>
              <a:rPr lang="en-US" dirty="0">
                <a:effectLst>
                  <a:outerShdw blurRad="38100" dist="38100" dir="2700000" algn="tl">
                    <a:srgbClr val="000000">
                      <a:alpha val="43137"/>
                    </a:srgbClr>
                  </a:outerShdw>
                </a:effectLst>
              </a:rPr>
              <a:t> (Gén 3:15)</a:t>
            </a:r>
          </a:p>
          <a:p>
            <a:pPr marL="914400" lvl="2" indent="-452438" eaLnBrk="1" hangingPunct="1">
              <a:spcBef>
                <a:spcPts val="0"/>
              </a:spcBef>
              <a:spcAft>
                <a:spcPts val="1800"/>
              </a:spcAft>
              <a:buClr>
                <a:srgbClr val="00FF99"/>
              </a:buClr>
              <a:buSzPct val="100000"/>
              <a:buFont typeface="+mj-lt"/>
              <a:buAutoNum type="arabicPeriod"/>
              <a:defRPr/>
            </a:pPr>
            <a:r>
              <a:rPr lang="es-CO" dirty="0"/>
              <a:t>Continuación de la línea de Caín </a:t>
            </a:r>
            <a:r>
              <a:rPr lang="en-US" dirty="0"/>
              <a:t>(4:16-18)</a:t>
            </a:r>
          </a:p>
          <a:p>
            <a:pPr marL="914400" lvl="2" indent="-452438" eaLnBrk="1" hangingPunct="1">
              <a:spcBef>
                <a:spcPts val="0"/>
              </a:spcBef>
              <a:spcAft>
                <a:spcPts val="1800"/>
              </a:spcAft>
              <a:buClr>
                <a:srgbClr val="00FF99"/>
              </a:buClr>
              <a:buSzPct val="100000"/>
              <a:buFont typeface="+mj-lt"/>
              <a:buAutoNum type="arabicPeriod"/>
              <a:defRPr/>
            </a:pPr>
            <a:r>
              <a:rPr lang="en-US" dirty="0"/>
              <a:t>Inmoralidad (4:19)</a:t>
            </a:r>
          </a:p>
          <a:p>
            <a:pPr marL="914400" lvl="2" indent="-452438" eaLnBrk="1" hangingPunct="1">
              <a:spcBef>
                <a:spcPts val="0"/>
              </a:spcBef>
              <a:spcAft>
                <a:spcPts val="1800"/>
              </a:spcAft>
              <a:buClr>
                <a:srgbClr val="00FF99"/>
              </a:buClr>
              <a:buSzPct val="100000"/>
              <a:buFont typeface="+mj-lt"/>
              <a:buAutoNum type="arabicPeriod"/>
              <a:defRPr/>
            </a:pPr>
            <a:r>
              <a:rPr lang="en-US" dirty="0"/>
              <a:t>Avance tecnológico pero no espiritual (4:20-22)</a:t>
            </a:r>
          </a:p>
          <a:p>
            <a:pPr marL="914400" lvl="2" indent="-452438" eaLnBrk="1" hangingPunct="1">
              <a:spcBef>
                <a:spcPts val="0"/>
              </a:spcBef>
              <a:spcAft>
                <a:spcPts val="1800"/>
              </a:spcAft>
              <a:buClr>
                <a:srgbClr val="00FF99"/>
              </a:buClr>
              <a:buSzPct val="100000"/>
              <a:buFont typeface="+mj-lt"/>
              <a:buAutoNum type="arabicPeriod"/>
              <a:defRPr/>
            </a:pPr>
            <a:r>
              <a:rPr lang="en-US" dirty="0"/>
              <a:t>Más inmoralidad  (4:23a)</a:t>
            </a:r>
          </a:p>
          <a:p>
            <a:pPr marL="914400" lvl="2" indent="-452438" eaLnBrk="1" hangingPunct="1">
              <a:spcBef>
                <a:spcPts val="0"/>
              </a:spcBef>
              <a:spcAft>
                <a:spcPts val="1800"/>
              </a:spcAft>
              <a:buClr>
                <a:srgbClr val="00FF99"/>
              </a:buClr>
              <a:buSzPct val="100000"/>
              <a:buFont typeface="+mj-lt"/>
              <a:buAutoNum type="arabicPeriod"/>
              <a:defRPr/>
            </a:pPr>
            <a:r>
              <a:rPr lang="en-US" dirty="0"/>
              <a:t>Violencia (4:23b)</a:t>
            </a:r>
          </a:p>
          <a:p>
            <a:pPr marL="914400" lvl="2" indent="-452438" eaLnBrk="1" hangingPunct="1">
              <a:spcBef>
                <a:spcPts val="0"/>
              </a:spcBef>
              <a:spcAft>
                <a:spcPts val="1800"/>
              </a:spcAft>
              <a:buClr>
                <a:srgbClr val="00FF99"/>
              </a:buClr>
              <a:buSzPct val="100000"/>
              <a:buFont typeface="+mj-lt"/>
              <a:buAutoNum type="arabicPeriod"/>
              <a:defRPr/>
            </a:pPr>
            <a:r>
              <a:rPr lang="en-US" dirty="0"/>
              <a:t>Humanismo (4:24)</a:t>
            </a:r>
          </a:p>
        </p:txBody>
      </p:sp>
      <p:pic>
        <p:nvPicPr>
          <p:cNvPr id="4" name="Picture 3">
            <a:extLst>
              <a:ext uri="{FF2B5EF4-FFF2-40B4-BE49-F238E27FC236}">
                <a16:creationId xmlns:a16="http://schemas.microsoft.com/office/drawing/2014/main" id="{1D106F9B-131F-EC66-5985-4764A4B2A1B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711" y="4903893"/>
            <a:ext cx="1925489" cy="1649307"/>
          </a:xfrm>
          <a:prstGeom prst="rect">
            <a:avLst/>
          </a:prstGeom>
        </p:spPr>
      </p:pic>
      <p:pic>
        <p:nvPicPr>
          <p:cNvPr id="2" name="Picture 1">
            <a:extLst>
              <a:ext uri="{FF2B5EF4-FFF2-40B4-BE49-F238E27FC236}">
                <a16:creationId xmlns:a16="http://schemas.microsoft.com/office/drawing/2014/main" id="{A725B78E-97AD-DD90-25C5-6CBB176B81FA}"/>
              </a:ext>
            </a:extLst>
          </p:cNvPr>
          <p:cNvPicPr>
            <a:picLocks noChangeAspect="1"/>
          </p:cNvPicPr>
          <p:nvPr/>
        </p:nvPicPr>
        <p:blipFill>
          <a:blip r:embed="rId3"/>
          <a:stretch>
            <a:fillRect/>
          </a:stretch>
        </p:blipFill>
        <p:spPr>
          <a:xfrm>
            <a:off x="7404471" y="76200"/>
            <a:ext cx="1603387" cy="1146147"/>
          </a:xfrm>
          <a:prstGeom prst="rect">
            <a:avLst/>
          </a:prstGeom>
        </p:spPr>
      </p:pic>
    </p:spTree>
    <p:extLst>
      <p:ext uri="{BB962C8B-B14F-4D97-AF65-F5344CB8AC3E}">
        <p14:creationId xmlns:p14="http://schemas.microsoft.com/office/powerpoint/2010/main" val="10855299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Génesis 11:6</a:t>
            </a:r>
          </a:p>
          <a:p>
            <a:pPr marL="0" indent="0" algn="just" eaLnBrk="1" hangingPunct="1">
              <a:spcBef>
                <a:spcPts val="0"/>
              </a:spcBef>
              <a:buNone/>
              <a:defRPr/>
            </a:pPr>
            <a:r>
              <a:rPr lang="es-CO" altLang="en-US" sz="3600" dirty="0">
                <a:effectLst>
                  <a:outerShdw blurRad="38100" dist="38100" dir="2700000" algn="tl">
                    <a:srgbClr val="000000">
                      <a:alpha val="43137"/>
                    </a:srgbClr>
                  </a:outerShdw>
                </a:effectLst>
              </a:rPr>
              <a:t>Y dijo el Señor: «Son un solo pueblo y todos ellos tienen la misma lengua. Esto es lo que han comenzado a hacer, </a:t>
            </a:r>
            <a:r>
              <a:rPr lang="es-CO" altLang="en-US" sz="3600" b="1" u="sng" dirty="0">
                <a:solidFill>
                  <a:srgbClr val="FFFFCC"/>
                </a:solidFill>
                <a:effectLst>
                  <a:outerShdw blurRad="38100" dist="38100" dir="2700000" algn="tl">
                    <a:srgbClr val="000000">
                      <a:alpha val="43137"/>
                    </a:srgbClr>
                  </a:outerShdw>
                </a:effectLst>
              </a:rPr>
              <a:t>y ahora nada de lo que se propongan hacer les será imposible</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70821"/>
      </p:ext>
    </p:extLst>
  </p:cSld>
  <p:clrMapOvr>
    <a:masterClrMapping/>
  </p:clrMapOvr>
  <p:transition>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Conclusión</a:t>
            </a:r>
          </a:p>
        </p:txBody>
      </p:sp>
    </p:spTree>
    <p:extLst>
      <p:ext uri="{BB962C8B-B14F-4D97-AF65-F5344CB8AC3E}">
        <p14:creationId xmlns:p14="http://schemas.microsoft.com/office/powerpoint/2010/main" val="3465708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8C34-78CC-69F1-E1EA-1E01071F96BD}"/>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CF425CAE-B140-F0CB-088D-A45CA2107B2A}"/>
              </a:ext>
            </a:extLst>
          </p:cNvPr>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Introducción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Adán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Enós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Cainán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Mahalaleel (5:15-17)</a:t>
            </a:r>
          </a:p>
        </p:txBody>
      </p:sp>
      <p:sp>
        <p:nvSpPr>
          <p:cNvPr id="8" name="Rectangle 2">
            <a:extLst>
              <a:ext uri="{FF2B5EF4-FFF2-40B4-BE49-F238E27FC236}">
                <a16:creationId xmlns:a16="http://schemas.microsoft.com/office/drawing/2014/main" id="{A8AF6594-4580-A499-C754-53B623258B9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4" name="Picture 3">
            <a:extLst>
              <a:ext uri="{FF2B5EF4-FFF2-40B4-BE49-F238E27FC236}">
                <a16:creationId xmlns:a16="http://schemas.microsoft.com/office/drawing/2014/main" id="{5BFCFE4A-9881-54BB-7F0B-57E01C7BFE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999588"/>
            <a:ext cx="4004278" cy="2858823"/>
          </a:xfrm>
          <a:prstGeom prst="rect">
            <a:avLst/>
          </a:prstGeom>
        </p:spPr>
      </p:pic>
    </p:spTree>
    <p:extLst>
      <p:ext uri="{BB962C8B-B14F-4D97-AF65-F5344CB8AC3E}">
        <p14:creationId xmlns:p14="http://schemas.microsoft.com/office/powerpoint/2010/main" val="35245537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2B37-098E-27D7-A472-B0D9425A2DCC}"/>
            </a:ext>
          </a:extLst>
        </p:cNvPr>
        <p:cNvGrpSpPr/>
        <p:nvPr/>
      </p:nvGrpSpPr>
      <p:grpSpPr>
        <a:xfrm>
          <a:off x="0" y="0"/>
          <a:ext cx="0" cy="0"/>
          <a:chOff x="0" y="0"/>
          <a:chExt cx="0" cy="0"/>
        </a:xfrm>
      </p:grpSpPr>
      <p:sp>
        <p:nvSpPr>
          <p:cNvPr id="124931" name="Rectangle 3">
            <a:extLst>
              <a:ext uri="{FF2B5EF4-FFF2-40B4-BE49-F238E27FC236}">
                <a16:creationId xmlns:a16="http://schemas.microsoft.com/office/drawing/2014/main" id="{B311C25B-CB10-EA9F-CAB7-3CC33EB366AC}"/>
              </a:ext>
            </a:extLst>
          </p:cNvPr>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Matusalén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Noé (5:32)</a:t>
            </a:r>
          </a:p>
        </p:txBody>
      </p:sp>
      <p:sp>
        <p:nvSpPr>
          <p:cNvPr id="7" name="Rectangle 2">
            <a:extLst>
              <a:ext uri="{FF2B5EF4-FFF2-40B4-BE49-F238E27FC236}">
                <a16:creationId xmlns:a16="http://schemas.microsoft.com/office/drawing/2014/main" id="{547EAD42-3509-7B16-9B7D-E082057F2F8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Génesis 5 Esquema</a:t>
            </a:r>
          </a:p>
        </p:txBody>
      </p:sp>
      <p:pic>
        <p:nvPicPr>
          <p:cNvPr id="2" name="Picture 1">
            <a:extLst>
              <a:ext uri="{FF2B5EF4-FFF2-40B4-BE49-F238E27FC236}">
                <a16:creationId xmlns:a16="http://schemas.microsoft.com/office/drawing/2014/main" id="{6CCA7445-7402-D71C-B127-03DD595AD20F}"/>
              </a:ext>
            </a:extLst>
          </p:cNvPr>
          <p:cNvPicPr>
            <a:picLocks noChangeAspect="1"/>
          </p:cNvPicPr>
          <p:nvPr/>
        </p:nvPicPr>
        <p:blipFill>
          <a:blip r:embed="rId2"/>
          <a:stretch>
            <a:fillRect/>
          </a:stretch>
        </p:blipFill>
        <p:spPr>
          <a:xfrm>
            <a:off x="5105400" y="2106718"/>
            <a:ext cx="3699005" cy="2644563"/>
          </a:xfrm>
          <a:prstGeom prst="rect">
            <a:avLst/>
          </a:prstGeom>
        </p:spPr>
      </p:pic>
    </p:spTree>
    <p:extLst>
      <p:ext uri="{BB962C8B-B14F-4D97-AF65-F5344CB8AC3E}">
        <p14:creationId xmlns:p14="http://schemas.microsoft.com/office/powerpoint/2010/main" val="25007846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13032</TotalTime>
  <Words>5031</Words>
  <Application>Microsoft Office PowerPoint</Application>
  <PresentationFormat>On-screen Show (4:3)</PresentationFormat>
  <Paragraphs>429</Paragraphs>
  <Slides>100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Calibri</vt:lpstr>
      <vt:lpstr>Century Gothic</vt:lpstr>
      <vt:lpstr>Times New Roman</vt:lpstr>
      <vt:lpstr>Wingdings</vt:lpstr>
      <vt:lpstr>Azure</vt:lpstr>
      <vt:lpstr>PowerPoint Presentation</vt:lpstr>
      <vt:lpstr>ESTRUCTURA DE GÉNESIS</vt:lpstr>
      <vt:lpstr>ESTRUCTURA DE GÉNESIS</vt:lpstr>
      <vt:lpstr>ESTRUCTURA DEL GÉNESIS</vt:lpstr>
      <vt:lpstr>PowerPoint Presentation</vt:lpstr>
      <vt:lpstr>PowerPoint Presentation</vt:lpstr>
      <vt:lpstr>Génesis 4 - Esquema</vt:lpstr>
      <vt:lpstr>Genealogía  (Gén 5)</vt:lpstr>
      <vt:lpstr>Génesis 5 Esquema</vt:lpstr>
      <vt:lpstr>Génesis 5 Esquema</vt:lpstr>
      <vt:lpstr>PowerPoint Presentation</vt:lpstr>
      <vt:lpstr>Génesis 5 Esquema</vt:lpstr>
      <vt:lpstr>Patrón Séxtuple Génesis 5:3-5</vt:lpstr>
      <vt:lpstr>Repetición Séxtuple: Importancia (Gén 5)</vt:lpstr>
      <vt:lpstr>Repetición Séxtuple: Importancia (Gén 5)</vt:lpstr>
      <vt:lpstr>Repetición Séxtuple: Importancia (Gén 5)</vt:lpstr>
      <vt:lpstr>Repetición Séxtuple: Importancia (Gén 5)</vt:lpstr>
      <vt:lpstr>PowerPoint Presentation</vt:lpstr>
      <vt:lpstr>PowerPoint Presentation</vt:lpstr>
      <vt:lpstr>PowerPoint Presentation</vt:lpstr>
      <vt:lpstr>PowerPoint Presentation</vt:lpstr>
      <vt:lpstr>¿Lagunas Genealógicas?</vt:lpstr>
      <vt:lpstr>PowerPoint Presentation</vt:lpstr>
      <vt:lpstr>PowerPoint Presentation</vt:lpstr>
      <vt:lpstr>¿Lagunas Genealógicas?</vt:lpstr>
      <vt:lpstr>Propósitos de Mateo</vt:lpstr>
      <vt:lpstr>PowerPoint Presentation</vt:lpstr>
      <vt:lpstr>PowerPoint Presentation</vt:lpstr>
      <vt:lpstr>Repetición Séxtuple: Importancia (Gén 5)</vt:lpstr>
      <vt:lpstr>PowerPoint Presentation</vt:lpstr>
      <vt:lpstr>PowerPoint Presentation</vt:lpstr>
      <vt:lpstr>PowerPoint Presentation</vt:lpstr>
      <vt:lpstr>Repetición Séxtuple: Importancia (Gén 5)</vt:lpstr>
      <vt:lpstr>PowerPoint Presentation</vt:lpstr>
      <vt:lpstr>PowerPoint Presentation</vt:lpstr>
      <vt:lpstr>Día 2 Teoría del Dosel (Gén 1:6-8)</vt:lpstr>
      <vt:lpstr>PowerPoint Presentation</vt:lpstr>
      <vt:lpstr>PowerPoint Presentation</vt:lpstr>
      <vt:lpstr>PowerPoint Presentation</vt:lpstr>
      <vt:lpstr>PowerPoint Presentation</vt:lpstr>
      <vt:lpstr>PowerPoint Presentation</vt:lpstr>
      <vt:lpstr>Repetición Séxtuple: Importancia (Gén 5)</vt:lpstr>
      <vt:lpstr>PowerPoint Presentation</vt:lpstr>
      <vt:lpstr>PowerPoint Presentation</vt:lpstr>
      <vt:lpstr>PowerPoint Presentation</vt:lpstr>
      <vt:lpstr>Repetición Séxtuple: Importancia (Gén 5)</vt:lpstr>
      <vt:lpstr>Génesis 5 Esquema</vt:lpstr>
      <vt:lpstr>Patrón Séxtuple Génesis 5:6-8</vt:lpstr>
      <vt:lpstr>PowerPoint Presentation</vt:lpstr>
      <vt:lpstr>Génesis 5 Esquema</vt:lpstr>
      <vt:lpstr>Patrón Séxtuple Génesis 5:9-11</vt:lpstr>
      <vt:lpstr>Génesis 5 Esquema</vt:lpstr>
      <vt:lpstr>Patrón Sextuple Génesis 5:12-14</vt:lpstr>
      <vt:lpstr>Génesis 5 Esquema</vt:lpstr>
      <vt:lpstr>Patrón Séxtuple Génesis 5:15-17</vt:lpstr>
      <vt:lpstr>Génesis 5 Esquema</vt:lpstr>
      <vt:lpstr>Patrón Séxtuple Génesis 5:18-20</vt:lpstr>
      <vt:lpstr>Génesis 5 Esquema</vt:lpstr>
      <vt:lpstr>Patrón Séxtuple Génesis 5:21-24</vt:lpstr>
      <vt:lpstr>PowerPoint Presentation</vt:lpstr>
      <vt:lpstr>PowerPoint Presentation</vt:lpstr>
      <vt:lpstr>Genealogía: Adán a Noé (Gén 5)</vt:lpstr>
      <vt:lpstr>Genealogía: Adán a Noé (Gén 5)</vt:lpstr>
      <vt:lpstr>PowerPoint Presentation</vt:lpstr>
      <vt:lpstr>PowerPoint Presentation</vt:lpstr>
      <vt:lpstr>Línea impía de Caín (Gén 4:16-24)</vt:lpstr>
      <vt:lpstr>Exención de la Muerte (1 Cor 15:54-56)</vt:lpstr>
      <vt:lpstr>PowerPoint Presentation</vt:lpstr>
      <vt:lpstr>PowerPoint Presentation</vt:lpstr>
      <vt:lpstr>PowerPoint Presentation</vt:lpstr>
      <vt:lpstr>Génesis 5 Esquema</vt:lpstr>
      <vt:lpstr>Patrón Séxtuple Génesis 5:25-27</vt:lpstr>
      <vt:lpstr>PowerPoint Presentation</vt:lpstr>
      <vt:lpstr>PowerPoint Presentation</vt:lpstr>
      <vt:lpstr>Genealogía: Adán a Noé (Gén 5)</vt:lpstr>
      <vt:lpstr>PowerPoint Presentation</vt:lpstr>
      <vt:lpstr>Génesis 5 Esquema</vt:lpstr>
      <vt:lpstr>Patrón Séxtuple Génesis 5:28-31</vt:lpstr>
      <vt:lpstr>Genealogía: Adán a Noé (Gén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Génesis 5 Esquema</vt:lpstr>
      <vt:lpstr>Noé Génesis 5:32</vt:lpstr>
      <vt:lpstr>PowerPoint Presentation</vt:lpstr>
      <vt:lpstr>PowerPoint Presentation</vt:lpstr>
      <vt:lpstr>PowerPoint Presentation</vt:lpstr>
      <vt:lpstr>PowerPoint Presentation</vt:lpstr>
      <vt:lpstr>PowerPoint Presentation</vt:lpstr>
      <vt:lpstr>Línea impía de Caín (Gén 4:16-24)</vt:lpstr>
      <vt:lpstr>PowerPoint Presentation</vt:lpstr>
      <vt:lpstr>Conclusión</vt:lpstr>
      <vt:lpstr>Génesis 5 Esquema</vt:lpstr>
      <vt:lpstr>Génesis 5 Esquema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021 - 5v3-32 - PART 2</dc:title>
  <dc:subject>Genesis 5</dc:subject>
  <dc:creator>A. Woods</dc:creator>
  <dc:description>Modified by Jim McGowan</dc:description>
  <cp:lastModifiedBy>Claudia Mora</cp:lastModifiedBy>
  <cp:revision>1337</cp:revision>
  <cp:lastPrinted>2021-01-10T00:07:12Z</cp:lastPrinted>
  <dcterms:created xsi:type="dcterms:W3CDTF">2009-03-17T12:21:13Z</dcterms:created>
  <dcterms:modified xsi:type="dcterms:W3CDTF">2025-12-13T14:54:17Z</dcterms:modified>
</cp:coreProperties>
</file>