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8"/>
  </p:notesMasterIdLst>
  <p:handoutMasterIdLst>
    <p:handoutMasterId r:id="rId39"/>
  </p:handoutMasterIdLst>
  <p:sldIdLst>
    <p:sldId id="2018" r:id="rId2"/>
    <p:sldId id="2158" r:id="rId3"/>
    <p:sldId id="28018" r:id="rId4"/>
    <p:sldId id="2041" r:id="rId5"/>
    <p:sldId id="28375" r:id="rId6"/>
    <p:sldId id="28383" r:id="rId7"/>
    <p:sldId id="28393" r:id="rId8"/>
    <p:sldId id="10584" r:id="rId9"/>
    <p:sldId id="2673" r:id="rId10"/>
    <p:sldId id="28410" r:id="rId11"/>
    <p:sldId id="28394" r:id="rId12"/>
    <p:sldId id="28405" r:id="rId13"/>
    <p:sldId id="5846" r:id="rId14"/>
    <p:sldId id="1830" r:id="rId15"/>
    <p:sldId id="28395" r:id="rId16"/>
    <p:sldId id="5260" r:id="rId17"/>
    <p:sldId id="28384" r:id="rId18"/>
    <p:sldId id="28396" r:id="rId19"/>
    <p:sldId id="28397" r:id="rId20"/>
    <p:sldId id="28398" r:id="rId21"/>
    <p:sldId id="28365" r:id="rId22"/>
    <p:sldId id="28366" r:id="rId23"/>
    <p:sldId id="28367" r:id="rId24"/>
    <p:sldId id="28368" r:id="rId25"/>
    <p:sldId id="28385" r:id="rId26"/>
    <p:sldId id="28377" r:id="rId27"/>
    <p:sldId id="28374" r:id="rId28"/>
    <p:sldId id="28373" r:id="rId29"/>
    <p:sldId id="28376" r:id="rId30"/>
    <p:sldId id="28406" r:id="rId31"/>
    <p:sldId id="28407" r:id="rId32"/>
    <p:sldId id="28408" r:id="rId33"/>
    <p:sldId id="28409" r:id="rId34"/>
    <p:sldId id="28174" r:id="rId35"/>
    <p:sldId id="28312" r:id="rId36"/>
    <p:sldId id="27632" r:id="rId37"/>
  </p:sldIdLst>
  <p:sldSz cx="12192000" cy="6858000"/>
  <p:notesSz cx="7315200" cy="9601200"/>
  <p:custDataLst>
    <p:tags r:id="rId40"/>
  </p:custDataLst>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FFFF99"/>
    <a:srgbClr val="000066"/>
    <a:srgbClr val="008000"/>
    <a:srgbClr val="33CC33"/>
    <a:srgbClr val="0099FF"/>
    <a:srgbClr val="FFFF00"/>
    <a:srgbClr val="A50021"/>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7" autoAdjust="0"/>
    <p:restoredTop sz="95974" autoAdjust="0"/>
  </p:normalViewPr>
  <p:slideViewPr>
    <p:cSldViewPr>
      <p:cViewPr varScale="1">
        <p:scale>
          <a:sx n="105" d="100"/>
          <a:sy n="105" d="100"/>
        </p:scale>
        <p:origin x="655" y="3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7" d="100"/>
          <a:sy n="87" d="100"/>
        </p:scale>
        <p:origin x="3859" y="9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1"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Times New Roman" pitchFamily="18" charset="0"/>
                <a:cs typeface="Arial" charset="0"/>
              </a:defRPr>
            </a:lvl1pPr>
          </a:lstStyle>
          <a:p>
            <a:pPr>
              <a:defRPr/>
            </a:pPr>
            <a:r>
              <a:rPr lang="en-US" sz="1500" dirty="0">
                <a:latin typeface="Calibri" panose="020F0502020204030204" pitchFamily="34" charset="0"/>
                <a:cs typeface="Calibri" panose="020F0502020204030204" pitchFamily="34" charset="0"/>
              </a:rPr>
              <a:t>Sugar Land Bible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cs typeface="Arial" panose="020B0604020202020204" pitchFamily="34" charset="0"/>
              </a:defRPr>
            </a:lvl1pPr>
          </a:lstStyle>
          <a:p>
            <a:pPr>
              <a:defRPr/>
            </a:pPr>
            <a:fld id="{B431BCF1-9F7D-49CF-B1E8-9146FE8C498C}" type="slidenum">
              <a:rPr lang="en-US" altLang="en-US">
                <a:latin typeface="+mn-lt"/>
              </a:rPr>
              <a:pPr>
                <a:defRPr/>
              </a:pPr>
              <a:t>‹#›</a:t>
            </a:fld>
            <a:endParaRPr lang="en-US" altLang="en-US" dirty="0">
              <a:latin typeface="+mn-lt"/>
            </a:endParaRPr>
          </a:p>
        </p:txBody>
      </p:sp>
      <p:sp>
        <p:nvSpPr>
          <p:cNvPr id="2" name="Header Placeholder 1">
            <a:extLst>
              <a:ext uri="{FF2B5EF4-FFF2-40B4-BE49-F238E27FC236}">
                <a16:creationId xmlns:a16="http://schemas.microsoft.com/office/drawing/2014/main" id="{A9493A41-A676-1A46-D196-EAAD0D01BE19}"/>
              </a:ext>
            </a:extLst>
          </p:cNvPr>
          <p:cNvSpPr>
            <a:spLocks noGrp="1"/>
          </p:cNvSpPr>
          <p:nvPr>
            <p:ph type="hdr" sz="quarter"/>
          </p:nvPr>
        </p:nvSpPr>
        <p:spPr>
          <a:xfrm>
            <a:off x="1714404" y="124354"/>
            <a:ext cx="4347077" cy="820028"/>
          </a:xfrm>
          <a:prstGeom prst="rect">
            <a:avLst/>
          </a:prstGeom>
        </p:spPr>
        <p:txBody>
          <a:bodyPr vert="horz" lIns="123621" tIns="61810" rIns="123621" bIns="61810" rtlCol="0"/>
          <a:lstStyle>
            <a:lvl1pPr algn="ctr">
              <a:defRPr sz="18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026 Exodus 8v9-15</a:t>
            </a:r>
          </a:p>
          <a:p>
            <a:pPr>
              <a:defRPr/>
            </a:pPr>
            <a:r>
              <a:rPr lang="en-US" sz="1500" dirty="0"/>
              <a:t>12-07-2025</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0"/>
            <a:ext cx="3170764"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3" name="Date Placeholder 2"/>
          <p:cNvSpPr>
            <a:spLocks noGrp="1"/>
          </p:cNvSpPr>
          <p:nvPr>
            <p:ph type="dt" idx="1"/>
          </p:nvPr>
        </p:nvSpPr>
        <p:spPr bwMode="auto">
          <a:xfrm>
            <a:off x="4142749" y="0"/>
            <a:ext cx="3170763" cy="478748"/>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lvl1pPr algn="r" defTabSz="920970" eaLnBrk="1" hangingPunct="1">
              <a:defRPr sz="1400">
                <a:latin typeface="Calibri" panose="020F0502020204030204" pitchFamily="34" charset="0"/>
                <a:cs typeface="Arial" charset="0"/>
              </a:defRPr>
            </a:lvl1pPr>
          </a:lstStyle>
          <a:p>
            <a:pPr>
              <a:defRPr/>
            </a:pPr>
            <a:fld id="{02FA301A-137B-41F1-AC35-29D932AF757D}" type="datetimeFigureOut">
              <a:rPr lang="en-US" smtClean="0"/>
              <a:pPr>
                <a:defRPr/>
              </a:pPr>
              <a:t>12/6/25</a:t>
            </a:fld>
            <a:endParaRPr lang="en-US" dirty="0"/>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101038" tIns="50519" rIns="101038" bIns="50519" rtlCol="0" anchor="ctr"/>
          <a:lstStyle/>
          <a:p>
            <a:pPr lvl="0"/>
            <a:endParaRPr lang="en-US" noProof="0" dirty="0"/>
          </a:p>
        </p:txBody>
      </p:sp>
      <p:sp>
        <p:nvSpPr>
          <p:cNvPr id="5" name="Notes Placeholder 4"/>
          <p:cNvSpPr>
            <a:spLocks noGrp="1"/>
          </p:cNvSpPr>
          <p:nvPr>
            <p:ph type="body" sz="quarter" idx="3"/>
          </p:nvPr>
        </p:nvSpPr>
        <p:spPr bwMode="auto">
          <a:xfrm>
            <a:off x="732364" y="4561226"/>
            <a:ext cx="5850473" cy="4318573"/>
          </a:xfrm>
          <a:prstGeom prst="rect">
            <a:avLst/>
          </a:prstGeom>
          <a:noFill/>
          <a:ln w="9525">
            <a:noFill/>
            <a:miter lim="800000"/>
            <a:headEnd/>
            <a:tailEnd/>
          </a:ln>
        </p:spPr>
        <p:txBody>
          <a:bodyPr vert="horz" wrap="square" lIns="97392" tIns="48697" rIns="97392" bIns="4869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1" y="9120813"/>
            <a:ext cx="3170764"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defTabSz="920970" eaLnBrk="1" hangingPunct="1">
              <a:defRPr sz="1400">
                <a:latin typeface="Calibri" panose="020F0502020204030204" pitchFamily="34" charset="0"/>
                <a:cs typeface="Arial" charset="0"/>
              </a:defRPr>
            </a:lvl1pPr>
          </a:lstStyle>
          <a:p>
            <a:pPr>
              <a:defRPr/>
            </a:pPr>
            <a:endParaRPr lang="en-US" dirty="0"/>
          </a:p>
        </p:txBody>
      </p:sp>
      <p:sp>
        <p:nvSpPr>
          <p:cNvPr id="7" name="Slide Number Placeholder 6"/>
          <p:cNvSpPr>
            <a:spLocks noGrp="1"/>
          </p:cNvSpPr>
          <p:nvPr>
            <p:ph type="sldNum" sz="quarter" idx="5"/>
          </p:nvPr>
        </p:nvSpPr>
        <p:spPr bwMode="auto">
          <a:xfrm>
            <a:off x="4142749" y="9120813"/>
            <a:ext cx="3170763" cy="478748"/>
          </a:xfrm>
          <a:prstGeom prst="rect">
            <a:avLst/>
          </a:prstGeom>
          <a:noFill/>
          <a:ln w="9525">
            <a:noFill/>
            <a:miter lim="800000"/>
            <a:headEnd/>
            <a:tailEnd/>
          </a:ln>
        </p:spPr>
        <p:txBody>
          <a:bodyPr vert="horz" wrap="square" lIns="97392" tIns="48697" rIns="97392" bIns="48697" numCol="1" anchor="b" anchorCtr="0" compatLnSpc="1">
            <a:prstTxWarp prst="textNoShape">
              <a:avLst/>
            </a:prstTxWarp>
          </a:bodyPr>
          <a:lstStyle>
            <a:lvl1pPr algn="r" defTabSz="919579">
              <a:defRPr sz="1400">
                <a:latin typeface="Calibri" panose="020F0502020204030204" pitchFamily="34" charset="0"/>
                <a:cs typeface="Arial" panose="020B0604020202020204" pitchFamily="34" charset="0"/>
              </a:defRPr>
            </a:lvl1pPr>
          </a:lstStyle>
          <a:p>
            <a:pPr>
              <a:defRPr/>
            </a:pPr>
            <a:fld id="{0A6B008D-698A-4CC7-B9FE-2543C3C21294}"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ereanpublishers.com/the-odds-of-eight-messianic-prophecies-coming-tru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A17F1-9E8C-4203-2F71-6749DB329C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68E5F-5801-9A8D-4CF4-F9AA6391A6CB}"/>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901FD56C-A8B8-DD4C-AAD6-98904B8398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C22B70-CBAB-B47E-8717-5F1AB9C3FBF1}"/>
              </a:ext>
            </a:extLst>
          </p:cNvPr>
          <p:cNvSpPr>
            <a:spLocks noGrp="1"/>
          </p:cNvSpPr>
          <p:nvPr>
            <p:ph type="sldNum" sz="quarter" idx="5"/>
          </p:nvPr>
        </p:nvSpPr>
        <p:spPr/>
        <p:txBody>
          <a:bodyPr/>
          <a:lstStyle/>
          <a:p>
            <a:fld id="{3D084339-C7C3-4022-975D-A91B6BCBB8E5}" type="slidenum">
              <a:rPr lang="en-US" altLang="en-US" smtClean="0"/>
              <a:pPr/>
              <a:t>10</a:t>
            </a:fld>
            <a:endParaRPr lang="en-US" altLang="en-US" dirty="0"/>
          </a:p>
        </p:txBody>
      </p:sp>
    </p:spTree>
    <p:extLst>
      <p:ext uri="{BB962C8B-B14F-4D97-AF65-F5344CB8AC3E}">
        <p14:creationId xmlns:p14="http://schemas.microsoft.com/office/powerpoint/2010/main" val="4021235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A17F1-9E8C-4203-2F71-6749DB329C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68E5F-5801-9A8D-4CF4-F9AA6391A6CB}"/>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901FD56C-A8B8-DD4C-AAD6-98904B8398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C22B70-CBAB-B47E-8717-5F1AB9C3FBF1}"/>
              </a:ext>
            </a:extLst>
          </p:cNvPr>
          <p:cNvSpPr>
            <a:spLocks noGrp="1"/>
          </p:cNvSpPr>
          <p:nvPr>
            <p:ph type="sldNum" sz="quarter" idx="5"/>
          </p:nvPr>
        </p:nvSpPr>
        <p:spPr/>
        <p:txBody>
          <a:bodyPr/>
          <a:lstStyle/>
          <a:p>
            <a:fld id="{3D084339-C7C3-4022-975D-A91B6BCBB8E5}" type="slidenum">
              <a:rPr lang="en-US" altLang="en-US" smtClean="0"/>
              <a:pPr/>
              <a:t>12</a:t>
            </a:fld>
            <a:endParaRPr lang="en-US" altLang="en-US" dirty="0"/>
          </a:p>
        </p:txBody>
      </p:sp>
    </p:spTree>
    <p:extLst>
      <p:ext uri="{BB962C8B-B14F-4D97-AF65-F5344CB8AC3E}">
        <p14:creationId xmlns:p14="http://schemas.microsoft.com/office/powerpoint/2010/main" val="40212352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23</a:t>
            </a:fld>
            <a:endParaRPr lang="en-US" altLang="en-US" dirty="0"/>
          </a:p>
        </p:txBody>
      </p:sp>
    </p:spTree>
    <p:extLst>
      <p:ext uri="{BB962C8B-B14F-4D97-AF65-F5344CB8AC3E}">
        <p14:creationId xmlns:p14="http://schemas.microsoft.com/office/powerpoint/2010/main" val="1675075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24</a:t>
            </a:fld>
            <a:endParaRPr lang="en-US" altLang="en-US" dirty="0"/>
          </a:p>
        </p:txBody>
      </p:sp>
    </p:spTree>
    <p:extLst>
      <p:ext uri="{BB962C8B-B14F-4D97-AF65-F5344CB8AC3E}">
        <p14:creationId xmlns:p14="http://schemas.microsoft.com/office/powerpoint/2010/main" val="272893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A17F1-9E8C-4203-2F71-6749DB329C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68E5F-5801-9A8D-4CF4-F9AA6391A6CB}"/>
              </a:ext>
            </a:extLst>
          </p:cNvPr>
          <p:cNvSpPr>
            <a:spLocks noGrp="1" noRot="1" noChangeAspect="1"/>
          </p:cNvSpPr>
          <p:nvPr>
            <p:ph type="sldImg"/>
          </p:nvPr>
        </p:nvSpPr>
        <p:spPr>
          <a:xfrm>
            <a:off x="458788" y="720725"/>
            <a:ext cx="6397625" cy="3598863"/>
          </a:xfrm>
        </p:spPr>
      </p:sp>
      <p:sp>
        <p:nvSpPr>
          <p:cNvPr id="3" name="Notes Placeholder 2">
            <a:extLst>
              <a:ext uri="{FF2B5EF4-FFF2-40B4-BE49-F238E27FC236}">
                <a16:creationId xmlns:a16="http://schemas.microsoft.com/office/drawing/2014/main" id="{901FD56C-A8B8-DD4C-AAD6-98904B8398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1C22B70-CBAB-B47E-8717-5F1AB9C3FBF1}"/>
              </a:ext>
            </a:extLst>
          </p:cNvPr>
          <p:cNvSpPr>
            <a:spLocks noGrp="1"/>
          </p:cNvSpPr>
          <p:nvPr>
            <p:ph type="sldNum" sz="quarter" idx="5"/>
          </p:nvPr>
        </p:nvSpPr>
        <p:spPr/>
        <p:txBody>
          <a:bodyPr/>
          <a:lstStyle/>
          <a:p>
            <a:fld id="{3D084339-C7C3-4022-975D-A91B6BCBB8E5}" type="slidenum">
              <a:rPr lang="en-US" altLang="en-US" smtClean="0"/>
              <a:pPr/>
              <a:t>27</a:t>
            </a:fld>
            <a:endParaRPr lang="en-US" altLang="en-US" dirty="0"/>
          </a:p>
        </p:txBody>
      </p:sp>
    </p:spTree>
    <p:extLst>
      <p:ext uri="{BB962C8B-B14F-4D97-AF65-F5344CB8AC3E}">
        <p14:creationId xmlns:p14="http://schemas.microsoft.com/office/powerpoint/2010/main" val="4021235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32</a:t>
            </a:fld>
            <a:endParaRPr lang="en-US" altLang="en-US" dirty="0"/>
          </a:p>
        </p:txBody>
      </p:sp>
    </p:spTree>
    <p:extLst>
      <p:ext uri="{BB962C8B-B14F-4D97-AF65-F5344CB8AC3E}">
        <p14:creationId xmlns:p14="http://schemas.microsoft.com/office/powerpoint/2010/main" val="1675075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109 prophecies…</a:t>
            </a:r>
          </a:p>
          <a:p>
            <a:endParaRPr lang="en-US" dirty="0"/>
          </a:p>
          <a:p>
            <a:r>
              <a:rPr lang="en-US" dirty="0"/>
              <a:t>Peter Stoner – </a:t>
            </a:r>
            <a:r>
              <a:rPr lang="en-US" sz="1200" b="0" i="0" kern="1200" dirty="0">
                <a:solidFill>
                  <a:schemeClr val="tx1"/>
                </a:solidFill>
                <a:effectLst/>
                <a:latin typeface="+mn-lt"/>
                <a:ea typeface="+mn-ea"/>
                <a:cs typeface="+mn-cs"/>
              </a:rPr>
              <a:t>SCIENCE SPEAKS, An Evaluation of Certain Christian Evidences</a:t>
            </a:r>
          </a:p>
          <a:p>
            <a:endParaRPr lang="en-US" sz="1200" b="0" i="0" kern="1200" dirty="0">
              <a:solidFill>
                <a:schemeClr val="tx1"/>
              </a:solidFill>
              <a:effectLst/>
              <a:latin typeface="+mn-lt"/>
              <a:ea typeface="+mn-ea"/>
              <a:cs typeface="+mn-cs"/>
            </a:endParaRPr>
          </a:p>
          <a:p>
            <a:r>
              <a:rPr lang="en-US" b="1" dirty="0"/>
              <a:t>To fulfill just 8 prophecies </a:t>
            </a:r>
            <a:r>
              <a:rPr lang="en-US" dirty="0"/>
              <a:t>=</a:t>
            </a:r>
            <a:r>
              <a:rPr lang="en-US" sz="1200" b="0" i="0" kern="1200" dirty="0">
                <a:solidFill>
                  <a:schemeClr val="tx1"/>
                </a:solidFill>
                <a:effectLst/>
                <a:latin typeface="+mn-lt"/>
                <a:ea typeface="+mn-ea"/>
                <a:cs typeface="+mn-cs"/>
              </a:rPr>
              <a:t>1 X 10 to the twenty-eighth power!</a:t>
            </a:r>
            <a:endParaRPr lang="en-US" dirty="0"/>
          </a:p>
          <a:p>
            <a:endParaRPr lang="en-US" dirty="0"/>
          </a:p>
          <a:p>
            <a:r>
              <a:rPr lang="en-US" sz="1200" b="0" i="0" kern="1200" dirty="0">
                <a:solidFill>
                  <a:schemeClr val="tx1"/>
                </a:solidFill>
                <a:effectLst/>
                <a:latin typeface="+mn-lt"/>
                <a:ea typeface="+mn-ea"/>
                <a:cs typeface="+mn-cs"/>
              </a:rPr>
              <a:t>Can we visualize this with an illustration? Suppose we took an atheistic professor, blindfolded him and covered the state of Texas two feet deep with silver dollars. Then we put a check on one of those silver dollars and mixed them up. The odds of one person fulfilling just these eight prophecies would be the same as this atheistic professor selecting the silver dollar upon which we have placed a check, in his first try.</a:t>
            </a:r>
          </a:p>
          <a:p>
            <a:endParaRPr lang="en-US" dirty="0"/>
          </a:p>
          <a:p>
            <a:r>
              <a:rPr lang="en-US" dirty="0">
                <a:hlinkClick r:id="rId3"/>
              </a:rPr>
              <a:t>https://www.bereanpublishers.com/the-odds-of-eight-messianic-prophecies-coming-true/</a:t>
            </a:r>
            <a:endParaRPr lang="en-US" dirty="0"/>
          </a:p>
        </p:txBody>
      </p:sp>
      <p:sp>
        <p:nvSpPr>
          <p:cNvPr id="4" name="Header Placeholder 3"/>
          <p:cNvSpPr>
            <a:spLocks noGrp="1"/>
          </p:cNvSpPr>
          <p:nvPr>
            <p:ph type="hdr" sz="quarter"/>
          </p:nvPr>
        </p:nvSpPr>
        <p:spPr/>
        <p:txBody>
          <a:bodyPr/>
          <a:lstStyle/>
          <a:p>
            <a:pPr>
              <a:defRPr/>
            </a:pPr>
            <a:r>
              <a:rPr lang="en-US"/>
              <a:t>Dr. Andy Woods</a:t>
            </a:r>
            <a:endParaRPr lang="en-US" dirty="0"/>
          </a:p>
        </p:txBody>
      </p:sp>
      <p:sp>
        <p:nvSpPr>
          <p:cNvPr id="5" name="Date Placeholder 4"/>
          <p:cNvSpPr>
            <a:spLocks noGrp="1"/>
          </p:cNvSpPr>
          <p:nvPr>
            <p:ph type="dt" idx="1"/>
          </p:nvPr>
        </p:nvSpPr>
        <p:spPr/>
        <p:txBody>
          <a:bodyPr/>
          <a:lstStyle/>
          <a:p>
            <a:pPr>
              <a:defRPr/>
            </a:pPr>
            <a:r>
              <a:rPr lang="en-US"/>
              <a:t>1/27/2019</a:t>
            </a:r>
            <a:endParaRPr lang="en-US" dirty="0"/>
          </a:p>
        </p:txBody>
      </p:sp>
      <p:sp>
        <p:nvSpPr>
          <p:cNvPr id="6" name="Footer Placeholder 5"/>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p:cNvSpPr>
            <a:spLocks noGrp="1"/>
          </p:cNvSpPr>
          <p:nvPr>
            <p:ph type="sldNum" sz="quarter" idx="5"/>
          </p:nvPr>
        </p:nvSpPr>
        <p:spPr/>
        <p:txBody>
          <a:bodyPr/>
          <a:lstStyle/>
          <a:p>
            <a:pPr>
              <a:defRPr/>
            </a:pPr>
            <a:fld id="{F3584848-F49B-4589-80F1-8AC4D2C6A1D1}" type="slidenum">
              <a:rPr lang="en-US" altLang="en-US" smtClean="0"/>
              <a:pPr>
                <a:defRPr/>
              </a:pPr>
              <a:t>33</a:t>
            </a:fld>
            <a:endParaRPr lang="en-US" altLang="en-US" dirty="0"/>
          </a:p>
        </p:txBody>
      </p:sp>
    </p:spTree>
    <p:extLst>
      <p:ext uri="{BB962C8B-B14F-4D97-AF65-F5344CB8AC3E}">
        <p14:creationId xmlns:p14="http://schemas.microsoft.com/office/powerpoint/2010/main" val="27289376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76038-32F1-1683-5497-BD1209299D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57D6C5-2812-A588-AD61-AEDD316315B3}"/>
              </a:ext>
            </a:extLst>
          </p:cNvPr>
          <p:cNvSpPr>
            <a:spLocks noGrp="1" noRot="1" noChangeAspect="1"/>
          </p:cNvSpPr>
          <p:nvPr>
            <p:ph type="sldImg"/>
          </p:nvPr>
        </p:nvSpPr>
        <p:spPr>
          <a:xfrm>
            <a:off x="584200" y="744538"/>
            <a:ext cx="6607175" cy="3716337"/>
          </a:xfrm>
        </p:spPr>
      </p:sp>
      <p:sp>
        <p:nvSpPr>
          <p:cNvPr id="3" name="Notes Placeholder 2">
            <a:extLst>
              <a:ext uri="{FF2B5EF4-FFF2-40B4-BE49-F238E27FC236}">
                <a16:creationId xmlns:a16="http://schemas.microsoft.com/office/drawing/2014/main" id="{21C6CAF4-6032-7E4F-FF24-C62E74FF061E}"/>
              </a:ext>
            </a:extLst>
          </p:cNvPr>
          <p:cNvSpPr>
            <a:spLocks noGrp="1"/>
          </p:cNvSpPr>
          <p:nvPr>
            <p:ph type="body" idx="1"/>
          </p:nvPr>
        </p:nvSpPr>
        <p:spPr/>
        <p:txBody>
          <a:bodyPr/>
          <a:lstStyle/>
          <a:p>
            <a:endParaRPr lang="en-US"/>
          </a:p>
        </p:txBody>
      </p:sp>
      <p:sp>
        <p:nvSpPr>
          <p:cNvPr id="4" name="Header Placeholder 3">
            <a:extLst>
              <a:ext uri="{FF2B5EF4-FFF2-40B4-BE49-F238E27FC236}">
                <a16:creationId xmlns:a16="http://schemas.microsoft.com/office/drawing/2014/main" id="{CC9F78A3-6726-762B-5DC8-D5566010BACB}"/>
              </a:ext>
            </a:extLst>
          </p:cNvPr>
          <p:cNvSpPr>
            <a:spLocks noGrp="1"/>
          </p:cNvSpPr>
          <p:nvPr>
            <p:ph type="hdr" sz="quarter"/>
          </p:nvPr>
        </p:nvSpPr>
        <p:spPr/>
        <p:txBody>
          <a:bodyPr/>
          <a:lstStyle/>
          <a:p>
            <a:pPr>
              <a:defRPr/>
            </a:pPr>
            <a:r>
              <a:rPr lang="en-US"/>
              <a:t>Dr. Andy Woods</a:t>
            </a:r>
            <a:endParaRPr lang="en-US" dirty="0"/>
          </a:p>
        </p:txBody>
      </p:sp>
      <p:sp>
        <p:nvSpPr>
          <p:cNvPr id="5" name="Date Placeholder 4">
            <a:extLst>
              <a:ext uri="{FF2B5EF4-FFF2-40B4-BE49-F238E27FC236}">
                <a16:creationId xmlns:a16="http://schemas.microsoft.com/office/drawing/2014/main" id="{FF8826EB-2362-431C-4C68-1ED42AA9D998}"/>
              </a:ext>
            </a:extLst>
          </p:cNvPr>
          <p:cNvSpPr>
            <a:spLocks noGrp="1"/>
          </p:cNvSpPr>
          <p:nvPr>
            <p:ph type="dt" idx="1"/>
          </p:nvPr>
        </p:nvSpPr>
        <p:spPr/>
        <p:txBody>
          <a:bodyPr/>
          <a:lstStyle/>
          <a:p>
            <a:pPr>
              <a:defRPr/>
            </a:pPr>
            <a:r>
              <a:rPr lang="en-US"/>
              <a:t>9/11/2016</a:t>
            </a:r>
            <a:endParaRPr lang="en-US" dirty="0"/>
          </a:p>
        </p:txBody>
      </p:sp>
      <p:sp>
        <p:nvSpPr>
          <p:cNvPr id="6" name="Footer Placeholder 5">
            <a:extLst>
              <a:ext uri="{FF2B5EF4-FFF2-40B4-BE49-F238E27FC236}">
                <a16:creationId xmlns:a16="http://schemas.microsoft.com/office/drawing/2014/main" id="{2BCAB7DF-0520-C1DC-08FB-04CF962C1101}"/>
              </a:ext>
            </a:extLst>
          </p:cNvPr>
          <p:cNvSpPr>
            <a:spLocks noGrp="1"/>
          </p:cNvSpPr>
          <p:nvPr>
            <p:ph type="ftr" sz="quarter" idx="4"/>
          </p:nvPr>
        </p:nvSpPr>
        <p:spPr/>
        <p:txBody>
          <a:bodyPr/>
          <a:lstStyle/>
          <a:p>
            <a:pPr>
              <a:defRPr/>
            </a:pPr>
            <a:r>
              <a:rPr lang="en-US"/>
              <a:t>Sugar Land Bible Church</a:t>
            </a:r>
            <a:endParaRPr lang="en-US" dirty="0"/>
          </a:p>
        </p:txBody>
      </p:sp>
      <p:sp>
        <p:nvSpPr>
          <p:cNvPr id="7" name="Slide Number Placeholder 6">
            <a:extLst>
              <a:ext uri="{FF2B5EF4-FFF2-40B4-BE49-F238E27FC236}">
                <a16:creationId xmlns:a16="http://schemas.microsoft.com/office/drawing/2014/main" id="{9DF35C9B-F06F-A314-58FC-6D75A13318B3}"/>
              </a:ext>
            </a:extLst>
          </p:cNvPr>
          <p:cNvSpPr>
            <a:spLocks noGrp="1"/>
          </p:cNvSpPr>
          <p:nvPr>
            <p:ph type="sldNum" sz="quarter" idx="5"/>
          </p:nvPr>
        </p:nvSpPr>
        <p:spPr/>
        <p:txBody>
          <a:bodyPr/>
          <a:lstStyle/>
          <a:p>
            <a:pPr>
              <a:defRPr/>
            </a:pPr>
            <a:fld id="{F3584848-F49B-4589-80F1-8AC4D2C6A1D1}" type="slidenum">
              <a:rPr lang="en-US" altLang="en-US" smtClean="0"/>
              <a:pPr>
                <a:defRPr/>
              </a:pPr>
              <a:t>36</a:t>
            </a:fld>
            <a:endParaRPr lang="en-US" altLang="en-US" dirty="0"/>
          </a:p>
        </p:txBody>
      </p:sp>
    </p:spTree>
    <p:extLst>
      <p:ext uri="{BB962C8B-B14F-4D97-AF65-F5344CB8AC3E}">
        <p14:creationId xmlns:p14="http://schemas.microsoft.com/office/powerpoint/2010/main" val="3467579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97EE958F-01F3-48FD-B92D-72ACD68E3CDC}" type="slidenum">
              <a:rPr lang="en-US" altLang="en-US"/>
              <a:pPr>
                <a:defRPr/>
              </a:pPr>
              <a:t>‹#›</a:t>
            </a:fld>
            <a:endParaRPr lang="en-US"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pPr>
              <a:defRPr/>
            </a:pPr>
            <a:fld id="{B72FFE7D-95A6-4BE3-9BD6-B9AADF54BCFC}" type="slidenum">
              <a:rPr lang="en-US" altLang="en-US"/>
              <a:pPr>
                <a:defRPr/>
              </a:pPr>
              <a:t>‹#›</a:t>
            </a:fld>
            <a:endParaRPr lang="en-US"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ltLang="en-US"/>
          </a:p>
        </p:txBody>
      </p:sp>
      <p:sp>
        <p:nvSpPr>
          <p:cNvPr id="6" name="Footer Placeholder 5"/>
          <p:cNvSpPr>
            <a:spLocks noGrp="1"/>
          </p:cNvSpPr>
          <p:nvPr>
            <p:ph type="ftr" sz="quarter" idx="11"/>
          </p:nvPr>
        </p:nvSpPr>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4E25677D-DC1A-49C2-8C51-DBC8FA5D7636}"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US" altLang="en-US"/>
          </a:p>
        </p:txBody>
      </p:sp>
      <p:sp>
        <p:nvSpPr>
          <p:cNvPr id="4" name="Footer Placeholder 3"/>
          <p:cNvSpPr>
            <a:spLocks noGrp="1"/>
          </p:cNvSpPr>
          <p:nvPr>
            <p:ph type="ftr" sz="quarter" idx="11"/>
          </p:nvPr>
        </p:nvSpPr>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DB4AC889-DEB0-4DE5-B56C-FF30962D3DEB}" type="slidenum">
              <a:rPr lang="en-US" altLang="en-US"/>
              <a:pPr>
                <a:defRPr/>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5394"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a:solidFill>
                  <a:srgbClr val="FFFFFF"/>
                </a:solidFill>
              </a:defRPr>
            </a:lvl1pPr>
          </a:lstStyle>
          <a:p>
            <a:pPr>
              <a:defRPr/>
            </a:pPr>
            <a:fld id="{7A8FE1F4-FA06-4431-8F43-6A41B71C9600}" type="slidenum">
              <a:rPr lang="en-US" altLang="en-US"/>
              <a:pPr>
                <a:defRPr/>
              </a:pPr>
              <a:t>‹#›</a:t>
            </a:fld>
            <a:endParaRPr lang="en-US" altLang="en-US"/>
          </a:p>
        </p:txBody>
      </p:sp>
    </p:spTree>
    <p:extLst>
      <p:ext uri="{BB962C8B-B14F-4D97-AF65-F5344CB8AC3E}">
        <p14:creationId xmlns:p14="http://schemas.microsoft.com/office/powerpoint/2010/main" val="275200221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240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07200" y="1981200"/>
            <a:ext cx="5080000" cy="4114800"/>
          </a:xfrm>
        </p:spPr>
        <p:txBody>
          <a:bodyPr/>
          <a:lstStyle/>
          <a:p>
            <a:pPr lvl="0"/>
            <a:endParaRPr lang="en-US" noProof="0"/>
          </a:p>
        </p:txBody>
      </p:sp>
      <p:sp>
        <p:nvSpPr>
          <p:cNvPr id="5" name="Rectangle 36"/>
          <p:cNvSpPr>
            <a:spLocks noGrp="1" noChangeArrowheads="1"/>
          </p:cNvSpPr>
          <p:nvPr>
            <p:ph type="dt" sz="half" idx="10"/>
          </p:nvPr>
        </p:nvSpPr>
        <p:spPr/>
        <p:txBody>
          <a:bodyPr/>
          <a:lstStyle>
            <a:lvl1pPr>
              <a:defRPr/>
            </a:lvl1pPr>
          </a:lstStyle>
          <a:p>
            <a:pPr>
              <a:defRPr/>
            </a:pPr>
            <a:endParaRPr lang="en-US"/>
          </a:p>
        </p:txBody>
      </p:sp>
      <p:sp>
        <p:nvSpPr>
          <p:cNvPr id="6" name="Rectangle 37"/>
          <p:cNvSpPr>
            <a:spLocks noGrp="1" noChangeArrowheads="1"/>
          </p:cNvSpPr>
          <p:nvPr>
            <p:ph type="ftr" sz="quarter" idx="11"/>
          </p:nvPr>
        </p:nvSpPr>
        <p:spPr/>
        <p:txBody>
          <a:bodyPr/>
          <a:lstStyle>
            <a:lvl1pPr>
              <a:defRPr/>
            </a:lvl1pPr>
          </a:lstStyle>
          <a:p>
            <a:pPr>
              <a:defRPr/>
            </a:pPr>
            <a:endParaRPr lang="en-US"/>
          </a:p>
        </p:txBody>
      </p:sp>
      <p:sp>
        <p:nvSpPr>
          <p:cNvPr id="7" name="Rectangle 38"/>
          <p:cNvSpPr>
            <a:spLocks noGrp="1" noChangeArrowheads="1"/>
          </p:cNvSpPr>
          <p:nvPr>
            <p:ph type="sldNum" sz="quarter" idx="12"/>
          </p:nvPr>
        </p:nvSpPr>
        <p:spPr/>
        <p:txBody>
          <a:bodyPr/>
          <a:lstStyle>
            <a:lvl1pPr>
              <a:defRPr/>
            </a:lvl1pPr>
          </a:lstStyle>
          <a:p>
            <a:pPr>
              <a:defRPr/>
            </a:pPr>
            <a:fld id="{21126E6A-BCE4-464E-8D4D-9BA37D430784}" type="slidenum">
              <a:rPr lang="en-US"/>
              <a:pPr>
                <a:defRPr/>
              </a:pPr>
              <a:t>‹#›</a:t>
            </a:fld>
            <a:endParaRPr lang="en-US"/>
          </a:p>
        </p:txBody>
      </p:sp>
    </p:spTree>
    <p:extLst>
      <p:ext uri="{BB962C8B-B14F-4D97-AF65-F5344CB8AC3E}">
        <p14:creationId xmlns:p14="http://schemas.microsoft.com/office/powerpoint/2010/main" val="33411882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mn-cs"/>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Arial" panose="020B0604020202020204" pitchFamily="34" charset="0"/>
              </a:defRPr>
            </a:lvl1pPr>
          </a:lstStyle>
          <a:p>
            <a:pPr>
              <a:defRPr/>
            </a:pPr>
            <a:fld id="{504D9705-E3F2-4168-AF1A-5EC943AB6EC2}"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9" r:id="rId14"/>
    <p:sldLayoutId id="2147483695" r:id="rId15"/>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5D130F-2481-615E-D2DC-ABC909AF630F}"/>
              </a:ext>
            </a:extLst>
          </p:cNvPr>
          <p:cNvPicPr>
            <a:picLocks noChangeAspect="1"/>
          </p:cNvPicPr>
          <p:nvPr/>
        </p:nvPicPr>
        <p:blipFill>
          <a:blip r:embed="rId2"/>
          <a:stretch>
            <a:fillRect/>
          </a:stretch>
        </p:blipFill>
        <p:spPr>
          <a:xfrm>
            <a:off x="609600" y="609600"/>
            <a:ext cx="10972800" cy="4413470"/>
          </a:xfrm>
          <a:prstGeom prst="rect">
            <a:avLst/>
          </a:prstGeom>
        </p:spPr>
      </p:pic>
      <p:pic>
        <p:nvPicPr>
          <p:cNvPr id="3" name="Picture 2">
            <a:extLst>
              <a:ext uri="{FF2B5EF4-FFF2-40B4-BE49-F238E27FC236}">
                <a16:creationId xmlns:a16="http://schemas.microsoft.com/office/drawing/2014/main" id="{31E891EE-EBB0-015B-F1A7-3900B5B806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9624" y="5410200"/>
            <a:ext cx="5352752" cy="137477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ECE7B-64DC-4D41-033C-BF1E6F95064E}"/>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BEC77095-B60C-181F-D174-AD1EB253C903}"/>
              </a:ext>
            </a:extLst>
          </p:cNvPr>
          <p:cNvSpPr>
            <a:spLocks noGrp="1" noChangeArrowheads="1"/>
          </p:cNvSpPr>
          <p:nvPr>
            <p:ph type="body" idx="1"/>
          </p:nvPr>
        </p:nvSpPr>
        <p:spPr>
          <a:xfrm>
            <a:off x="2895600" y="1828800"/>
            <a:ext cx="8686800" cy="2514600"/>
          </a:xfrm>
        </p:spPr>
        <p:txBody>
          <a:bodyPr/>
          <a:lstStyle/>
          <a:p>
            <a:pPr marL="0" indent="0" algn="just">
              <a:buNone/>
            </a:pPr>
            <a:r>
              <a:rPr lang="en-US" sz="31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a:t>
            </a:r>
            <a:r>
              <a:rPr lang="en-US" sz="3100" b="0" i="0" u="none" strike="noStrike" dirty="0">
                <a:effectLst/>
              </a:rPr>
              <a:t>Those who hold to the miraculous intensification of natural events theory of the plagues suggest that the red sediment, algae, or fungus, coupled with the dead fish, had so polluted the Nile that the frogs abandoned the river and swarmed over the land and into the houses to seek moisture. This explanation, however, does not sufficiently address the text’s presentation of the abundance of frogs or their swarming at Moses’ precise signal.</a:t>
            </a:r>
            <a:r>
              <a:rPr lang="en-US" sz="3100" dirty="0">
                <a:effectLst>
                  <a:outerShdw blurRad="38100" dist="38100" dir="2700000" algn="tl">
                    <a:srgbClr val="000000">
                      <a:alpha val="43137"/>
                    </a:srgbClr>
                  </a:outerShdw>
                </a:effectLst>
              </a:rPr>
              <a:t>”</a:t>
            </a:r>
          </a:p>
        </p:txBody>
      </p:sp>
      <p:sp>
        <p:nvSpPr>
          <p:cNvPr id="4" name="Text Box 5">
            <a:extLst>
              <a:ext uri="{FF2B5EF4-FFF2-40B4-BE49-F238E27FC236}">
                <a16:creationId xmlns:a16="http://schemas.microsoft.com/office/drawing/2014/main" id="{0B68CA4B-E964-BDAD-C90A-6D1005E8256A}"/>
              </a:ext>
            </a:extLst>
          </p:cNvPr>
          <p:cNvSpPr txBox="1">
            <a:spLocks noChangeArrowheads="1"/>
          </p:cNvSpPr>
          <p:nvPr/>
        </p:nvSpPr>
        <p:spPr bwMode="auto">
          <a:xfrm>
            <a:off x="1028700" y="152400"/>
            <a:ext cx="10134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Ed Hindson</a:t>
            </a:r>
          </a:p>
          <a:p>
            <a:r>
              <a:rPr lang="en-US" sz="1800" dirty="0">
                <a:effectLst>
                  <a:outerShdw blurRad="38100" dist="38100" dir="2700000" algn="tl">
                    <a:srgbClr val="000000"/>
                  </a:outerShdw>
                </a:effectLst>
                <a:latin typeface="Calibri" panose="020F0502020204030204" pitchFamily="34" charset="0"/>
                <a:cs typeface="+mn-cs"/>
              </a:rPr>
              <a:t>Hindson, E. E., &amp; Mitchell, D. R., eds. (2010). </a:t>
            </a:r>
            <a:r>
              <a:rPr lang="en-US" sz="1800" dirty="0">
                <a:effectLst>
                  <a:outerShdw blurRad="38100" dist="38100" dir="2700000" algn="tl">
                    <a:srgbClr val="000000">
                      <a:alpha val="43137"/>
                    </a:srgbClr>
                  </a:outerShdw>
                </a:effectLst>
                <a:latin typeface="Calibri" panose="020F0502020204030204" pitchFamily="34" charset="0"/>
                <a:cs typeface="+mn-cs"/>
              </a:rPr>
              <a:t>King James Version Bible Commentary for Today: The Most Up-to-Date Commentary on the Time-Honored Text of the King James Version </a:t>
            </a:r>
            <a:r>
              <a:rPr lang="en-US" sz="1800" dirty="0">
                <a:effectLst>
                  <a:outerShdw blurRad="38100" dist="38100" dir="2700000" algn="tl">
                    <a:srgbClr val="000000"/>
                  </a:outerShdw>
                </a:effectLst>
                <a:latin typeface="Calibri" panose="020F0502020204030204" pitchFamily="34" charset="0"/>
                <a:cs typeface="+mn-cs"/>
              </a:rPr>
              <a:t>(p. 91). Thomas Nelson.</a:t>
            </a:r>
          </a:p>
        </p:txBody>
      </p:sp>
      <p:pic>
        <p:nvPicPr>
          <p:cNvPr id="3" name="Picture 2">
            <a:extLst>
              <a:ext uri="{FF2B5EF4-FFF2-40B4-BE49-F238E27FC236}">
                <a16:creationId xmlns:a16="http://schemas.microsoft.com/office/drawing/2014/main" id="{D3E8E908-16AD-5EA0-3F3F-B8065DDDC962}"/>
              </a:ext>
            </a:extLst>
          </p:cNvPr>
          <p:cNvPicPr>
            <a:picLocks noChangeAspect="1"/>
          </p:cNvPicPr>
          <p:nvPr/>
        </p:nvPicPr>
        <p:blipFill>
          <a:blip r:embed="rId3"/>
          <a:stretch>
            <a:fillRect/>
          </a:stretch>
        </p:blipFill>
        <p:spPr>
          <a:xfrm>
            <a:off x="609600" y="2057400"/>
            <a:ext cx="1990448" cy="22860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07005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D1282-58A2-6CD9-F831-732FDC47DD4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FA191947-D7B5-DFD6-6D4F-C3BA47E12DD0}"/>
              </a:ext>
            </a:extLst>
          </p:cNvPr>
          <p:cNvSpPr>
            <a:spLocks noGrp="1" noChangeArrowheads="1"/>
          </p:cNvSpPr>
          <p:nvPr>
            <p:ph type="body" idx="1"/>
          </p:nvPr>
        </p:nvSpPr>
        <p:spPr>
          <a:xfrm>
            <a:off x="753979" y="2057400"/>
            <a:ext cx="7757546" cy="31623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Pharaoh’s Request (8)</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Question of Timing (9)</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Pharaoh’s Answer (10a)</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Moses’ Promise (10b-11)</a:t>
            </a:r>
          </a:p>
        </p:txBody>
      </p:sp>
      <p:sp>
        <p:nvSpPr>
          <p:cNvPr id="4" name="Rectangle 2">
            <a:extLst>
              <a:ext uri="{FF2B5EF4-FFF2-40B4-BE49-F238E27FC236}">
                <a16:creationId xmlns:a16="http://schemas.microsoft.com/office/drawing/2014/main" id="{40E32FF9-6F3F-BDB8-F419-6084A5DDA674}"/>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IV. Exodus 8:8-11</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Pharaoh’s Condition</a:t>
            </a:r>
          </a:p>
        </p:txBody>
      </p:sp>
      <p:pic>
        <p:nvPicPr>
          <p:cNvPr id="3" name="Picture 2">
            <a:extLst>
              <a:ext uri="{FF2B5EF4-FFF2-40B4-BE49-F238E27FC236}">
                <a16:creationId xmlns:a16="http://schemas.microsoft.com/office/drawing/2014/main" id="{95FED9CD-3085-005C-E514-95C42E23E7FD}"/>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09874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ECE7B-64DC-4D41-033C-BF1E6F95064E}"/>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BEC77095-B60C-181F-D174-AD1EB253C903}"/>
              </a:ext>
            </a:extLst>
          </p:cNvPr>
          <p:cNvSpPr>
            <a:spLocks noGrp="1" noChangeArrowheads="1"/>
          </p:cNvSpPr>
          <p:nvPr>
            <p:ph type="body" idx="1"/>
          </p:nvPr>
        </p:nvSpPr>
        <p:spPr>
          <a:xfrm>
            <a:off x="2895599" y="1828800"/>
            <a:ext cx="8686801" cy="3962400"/>
          </a:xfrm>
        </p:spPr>
        <p:txBody>
          <a:bodyPr/>
          <a:lstStyle/>
          <a:p>
            <a:pPr marL="0" indent="0" algn="just">
              <a:buNone/>
            </a:pPr>
            <a:r>
              <a:rPr lang="en-US"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a:t>
            </a:r>
            <a:r>
              <a:rPr lang="en-US" b="1" dirty="0">
                <a:solidFill>
                  <a:srgbClr val="FFFFCC"/>
                </a:solidFill>
                <a:effectLst>
                  <a:outerShdw blurRad="38100" dist="38100" dir="2700000" algn="tl">
                    <a:srgbClr val="000000">
                      <a:alpha val="43137"/>
                    </a:srgbClr>
                  </a:outerShdw>
                </a:effectLst>
                <a:ea typeface="Calibri" panose="020F0502020204030204" pitchFamily="34" charset="0"/>
                <a:cs typeface="Calibri" panose="020F0502020204030204" pitchFamily="34" charset="0"/>
              </a:rPr>
              <a:t>8</a:t>
            </a:r>
            <a:r>
              <a:rPr lang="en-US" b="1" dirty="0">
                <a:solidFill>
                  <a:srgbClr val="FFFFCC"/>
                </a:solidFill>
                <a:effectLst>
                  <a:outerShdw blurRad="38100" dist="38100" dir="2700000" algn="tl">
                    <a:srgbClr val="000000">
                      <a:alpha val="43137"/>
                    </a:srgbClr>
                  </a:outerShdw>
                </a:effectLst>
              </a:rPr>
              <a:t>:10. </a:t>
            </a:r>
            <a:r>
              <a:rPr lang="en-US" b="1" i="0" u="none" strike="noStrike" dirty="0">
                <a:solidFill>
                  <a:srgbClr val="FFFFCC"/>
                </a:solidFill>
                <a:effectLst/>
              </a:rPr>
              <a:t>That thou mayest know</a:t>
            </a:r>
            <a:r>
              <a:rPr lang="en-US" b="0" i="0" u="none" strike="noStrike" dirty="0">
                <a:effectLst/>
              </a:rPr>
              <a:t> (v. 10). To demonstrate that it was done by the power of the Lord, Moses granted Pharaoh the honor of choosing the specific time for the frogs’ removal. By this point, apparently, Pharaoh is so troubled by the plague that he is not thinking clearly. Instead of choosing to terminate the plague immediately, he chose for it to end on the following day</a:t>
            </a:r>
            <a:r>
              <a:rPr lang="en-US" dirty="0">
                <a:effectLst>
                  <a:outerShdw blurRad="38100" dist="38100" dir="2700000" algn="tl">
                    <a:srgbClr val="000000">
                      <a:alpha val="43137"/>
                    </a:srgbClr>
                  </a:outerShdw>
                </a:effectLst>
              </a:rPr>
              <a:t>.”</a:t>
            </a:r>
          </a:p>
        </p:txBody>
      </p:sp>
      <p:sp>
        <p:nvSpPr>
          <p:cNvPr id="4" name="Text Box 5">
            <a:extLst>
              <a:ext uri="{FF2B5EF4-FFF2-40B4-BE49-F238E27FC236}">
                <a16:creationId xmlns:a16="http://schemas.microsoft.com/office/drawing/2014/main" id="{0B68CA4B-E964-BDAD-C90A-6D1005E8256A}"/>
              </a:ext>
            </a:extLst>
          </p:cNvPr>
          <p:cNvSpPr txBox="1">
            <a:spLocks noChangeArrowheads="1"/>
          </p:cNvSpPr>
          <p:nvPr/>
        </p:nvSpPr>
        <p:spPr bwMode="auto">
          <a:xfrm>
            <a:off x="1028700" y="152400"/>
            <a:ext cx="10134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Ed Hindson</a:t>
            </a:r>
          </a:p>
          <a:p>
            <a:r>
              <a:rPr lang="en-US" sz="1800" dirty="0">
                <a:effectLst>
                  <a:outerShdw blurRad="38100" dist="38100" dir="2700000" algn="tl">
                    <a:srgbClr val="000000"/>
                  </a:outerShdw>
                </a:effectLst>
                <a:latin typeface="Calibri" panose="020F0502020204030204" pitchFamily="34" charset="0"/>
                <a:cs typeface="+mn-cs"/>
              </a:rPr>
              <a:t>Hindson, E. E., &amp; Mitchell, D. R., eds. (2010). </a:t>
            </a:r>
            <a:r>
              <a:rPr lang="en-US" sz="1800" dirty="0">
                <a:effectLst>
                  <a:outerShdw blurRad="38100" dist="38100" dir="2700000" algn="tl">
                    <a:srgbClr val="000000">
                      <a:alpha val="43137"/>
                    </a:srgbClr>
                  </a:outerShdw>
                </a:effectLst>
                <a:latin typeface="Calibri" panose="020F0502020204030204" pitchFamily="34" charset="0"/>
                <a:cs typeface="+mn-cs"/>
              </a:rPr>
              <a:t>King James Version Bible Commentary for Today: The Most Up-to-Date Commentary on the Time-Honored Text of the King James Version </a:t>
            </a:r>
            <a:r>
              <a:rPr lang="en-US" sz="1800" dirty="0">
                <a:effectLst>
                  <a:outerShdw blurRad="38100" dist="38100" dir="2700000" algn="tl">
                    <a:srgbClr val="000000"/>
                  </a:outerShdw>
                </a:effectLst>
                <a:latin typeface="Calibri" panose="020F0502020204030204" pitchFamily="34" charset="0"/>
                <a:cs typeface="+mn-cs"/>
              </a:rPr>
              <a:t>(p. 92). Thomas Nelson.</a:t>
            </a:r>
          </a:p>
        </p:txBody>
      </p:sp>
      <p:pic>
        <p:nvPicPr>
          <p:cNvPr id="3" name="Picture 2">
            <a:extLst>
              <a:ext uri="{FF2B5EF4-FFF2-40B4-BE49-F238E27FC236}">
                <a16:creationId xmlns:a16="http://schemas.microsoft.com/office/drawing/2014/main" id="{D3E8E908-16AD-5EA0-3F3F-B8065DDDC962}"/>
              </a:ext>
            </a:extLst>
          </p:cNvPr>
          <p:cNvPicPr>
            <a:picLocks noChangeAspect="1"/>
          </p:cNvPicPr>
          <p:nvPr/>
        </p:nvPicPr>
        <p:blipFill>
          <a:blip r:embed="rId3"/>
          <a:stretch>
            <a:fillRect/>
          </a:stretch>
        </p:blipFill>
        <p:spPr>
          <a:xfrm>
            <a:off x="609600" y="2057400"/>
            <a:ext cx="1990448" cy="22860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93718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E47C35-B676-42F5-ACA1-C7E5D2018CD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4" name="Rectangle 3">
            <a:extLst>
              <a:ext uri="{FF2B5EF4-FFF2-40B4-BE49-F238E27FC236}">
                <a16:creationId xmlns:a16="http://schemas.microsoft.com/office/drawing/2014/main" id="{E5D3E0B1-6F50-403A-8A11-3536F5096CF6}"/>
              </a:ext>
            </a:extLst>
          </p:cNvPr>
          <p:cNvSpPr/>
          <p:nvPr/>
        </p:nvSpPr>
        <p:spPr>
          <a:xfrm>
            <a:off x="609600" y="1"/>
            <a:ext cx="10972800" cy="5047536"/>
          </a:xfrm>
          <a:prstGeom prst="rect">
            <a:avLst/>
          </a:prstGeom>
        </p:spPr>
        <p:txBody>
          <a:bodyPr wrap="square">
            <a:spAutoFit/>
          </a:bodyPr>
          <a:lstStyle/>
          <a:p>
            <a:pPr algn="ctr" defTabSz="685800">
              <a:spcBef>
                <a:spcPts val="0"/>
              </a:spcBef>
              <a:spcAft>
                <a:spcPts val="1200"/>
              </a:spcAft>
              <a:buClr>
                <a:schemeClr val="tx2"/>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Romans 1:18–20</a:t>
            </a:r>
          </a:p>
          <a:p>
            <a:pPr algn="just">
              <a:spcBef>
                <a:spcPts val="0"/>
              </a:spcBef>
              <a:spcAft>
                <a:spcPts val="1000"/>
              </a:spcAft>
            </a:pPr>
            <a:r>
              <a:rPr lang="en-US" sz="3400" baseline="30000" dirty="0">
                <a:effectLst>
                  <a:outerShdw blurRad="38100" dist="38100" dir="2700000" algn="tl">
                    <a:srgbClr val="000000">
                      <a:alpha val="43137"/>
                    </a:srgbClr>
                  </a:outerShdw>
                </a:effectLst>
                <a:latin typeface="Calibri" panose="020F0502020204030204" pitchFamily="34" charset="0"/>
              </a:rPr>
              <a:t>18</a:t>
            </a:r>
            <a:r>
              <a:rPr lang="en-US" sz="3400" dirty="0">
                <a:effectLst>
                  <a:outerShdw blurRad="38100" dist="38100" dir="2700000" algn="tl">
                    <a:srgbClr val="000000">
                      <a:alpha val="43137"/>
                    </a:srgbClr>
                  </a:outerShdw>
                </a:effectLst>
                <a:latin typeface="Calibri" panose="020F0502020204030204" pitchFamily="34" charset="0"/>
              </a:rPr>
              <a:t> For the wrath of God is revealed from heaven against all ungodliness and unrighteousness of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men who suppress the truth in unrighteousness</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19</a:t>
            </a:r>
            <a:r>
              <a:rPr lang="en-US" sz="3400" dirty="0">
                <a:effectLst>
                  <a:outerShdw blurRad="38100" dist="38100" dir="2700000" algn="tl">
                    <a:srgbClr val="000000">
                      <a:alpha val="43137"/>
                    </a:srgbClr>
                  </a:outerShdw>
                </a:effectLst>
                <a:latin typeface="Calibri" panose="020F0502020204030204" pitchFamily="34" charset="0"/>
              </a:rPr>
              <a:t> because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that which is known about God is evident within them; for God made it evident to them</a:t>
            </a:r>
            <a:r>
              <a:rPr lang="en-US" sz="3400" dirty="0">
                <a:effectLst>
                  <a:outerShdw blurRad="38100" dist="38100" dir="2700000" algn="tl">
                    <a:srgbClr val="000000">
                      <a:alpha val="43137"/>
                    </a:srgbClr>
                  </a:outerShdw>
                </a:effectLst>
                <a:latin typeface="Calibri" panose="020F0502020204030204" pitchFamily="34" charset="0"/>
              </a:rPr>
              <a:t>. </a:t>
            </a:r>
            <a:r>
              <a:rPr lang="en-US" sz="3400" baseline="30000" dirty="0">
                <a:effectLst>
                  <a:outerShdw blurRad="38100" dist="38100" dir="2700000" algn="tl">
                    <a:srgbClr val="000000">
                      <a:alpha val="43137"/>
                    </a:srgbClr>
                  </a:outerShdw>
                </a:effectLst>
                <a:latin typeface="Calibri" panose="020F0502020204030204" pitchFamily="34" charset="0"/>
              </a:rPr>
              <a:t>20</a:t>
            </a:r>
            <a:r>
              <a:rPr lang="en-US" sz="3400" dirty="0">
                <a:effectLst>
                  <a:outerShdw blurRad="38100" dist="38100" dir="2700000" algn="tl">
                    <a:srgbClr val="000000">
                      <a:alpha val="43137"/>
                    </a:srgbClr>
                  </a:outerShdw>
                </a:effectLst>
                <a:latin typeface="Calibri" panose="020F0502020204030204" pitchFamily="34" charset="0"/>
              </a:rPr>
              <a:t> For since the creation of the world His invisible attributes, His eternal power and divine nature, have been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clearly seen</a:t>
            </a:r>
            <a:r>
              <a:rPr lang="en-US" sz="3400" dirty="0">
                <a:effectLst>
                  <a:outerShdw blurRad="38100" dist="38100" dir="2700000" algn="tl">
                    <a:srgbClr val="000000">
                      <a:alpha val="43137"/>
                    </a:srgbClr>
                  </a:outerShdw>
                </a:effectLst>
                <a:latin typeface="Calibri" panose="020F0502020204030204" pitchFamily="34" charset="0"/>
              </a:rPr>
              <a:t>, being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rPr>
              <a:t>understood through what has been made</a:t>
            </a:r>
            <a:r>
              <a:rPr lang="en-US" sz="3400" dirty="0">
                <a:effectLst>
                  <a:outerShdw blurRad="38100" dist="38100" dir="2700000" algn="tl">
                    <a:srgbClr val="000000">
                      <a:alpha val="43137"/>
                    </a:srgbClr>
                  </a:outerShdw>
                </a:effectLst>
                <a:latin typeface="Calibri" panose="020F0502020204030204" pitchFamily="34" charset="0"/>
              </a:rPr>
              <a:t>, so that they are without excuse. </a:t>
            </a:r>
          </a:p>
        </p:txBody>
      </p:sp>
    </p:spTree>
    <p:extLst>
      <p:ext uri="{BB962C8B-B14F-4D97-AF65-F5344CB8AC3E}">
        <p14:creationId xmlns:p14="http://schemas.microsoft.com/office/powerpoint/2010/main" val="8700919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a:spLocks noChangeArrowheads="1"/>
          </p:cNvSpPr>
          <p:nvPr/>
        </p:nvSpPr>
        <p:spPr bwMode="auto">
          <a:xfrm>
            <a:off x="7315200" y="6248400"/>
            <a:ext cx="3886200" cy="369332"/>
          </a:xfrm>
          <a:prstGeom prst="rect">
            <a:avLst/>
          </a:prstGeom>
          <a:noFill/>
          <a:ln w="9525">
            <a:noFill/>
            <a:miter lim="800000"/>
            <a:headEnd/>
            <a:tailEnd/>
          </a:ln>
        </p:spPr>
        <p:txBody>
          <a:bodyPr wrap="square">
            <a:spAutoFit/>
          </a:bodyPr>
          <a:lstStyle/>
          <a:p>
            <a:pPr algn="ctr"/>
            <a:r>
              <a:rPr lang="en-US" sz="1800" dirty="0">
                <a:latin typeface="Calibri" pitchFamily="34" charset="0"/>
              </a:rPr>
              <a:t>David Barton, </a:t>
            </a:r>
            <a:r>
              <a:rPr lang="en-US" sz="1800" i="1" dirty="0">
                <a:latin typeface="Calibri" pitchFamily="34" charset="0"/>
              </a:rPr>
              <a:t>Original Intent</a:t>
            </a:r>
            <a:r>
              <a:rPr lang="en-US" sz="1800" dirty="0">
                <a:latin typeface="Calibri" pitchFamily="34" charset="0"/>
              </a:rPr>
              <a:t>, p. 245</a:t>
            </a:r>
          </a:p>
        </p:txBody>
      </p:sp>
      <p:pic>
        <p:nvPicPr>
          <p:cNvPr id="5" name="Content Placeholder 4" descr="SAT-scores-631x1024.jpg"/>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52399"/>
            <a:ext cx="5486400" cy="6608309"/>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152399"/>
            <a:ext cx="3886200" cy="598522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D1282-58A2-6CD9-F831-732FDC47DD4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FA191947-D7B5-DFD6-6D4F-C3BA47E12DD0}"/>
              </a:ext>
            </a:extLst>
          </p:cNvPr>
          <p:cNvSpPr>
            <a:spLocks noGrp="1" noChangeArrowheads="1"/>
          </p:cNvSpPr>
          <p:nvPr>
            <p:ph type="body" idx="1"/>
          </p:nvPr>
        </p:nvSpPr>
        <p:spPr>
          <a:xfrm>
            <a:off x="753979" y="2057400"/>
            <a:ext cx="7757546" cy="31623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Pharaoh’s Request (8)</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Question of Timing (9)</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Pharaoh’s Answer (10a)</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Moses’ Promise (10b-11)</a:t>
            </a:r>
          </a:p>
        </p:txBody>
      </p:sp>
      <p:sp>
        <p:nvSpPr>
          <p:cNvPr id="4" name="Rectangle 2">
            <a:extLst>
              <a:ext uri="{FF2B5EF4-FFF2-40B4-BE49-F238E27FC236}">
                <a16:creationId xmlns:a16="http://schemas.microsoft.com/office/drawing/2014/main" id="{40E32FF9-6F3F-BDB8-F419-6084A5DDA674}"/>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IV. Exodus 8:8-11</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Pharaoh’s Condition</a:t>
            </a:r>
          </a:p>
        </p:txBody>
      </p:sp>
      <p:pic>
        <p:nvPicPr>
          <p:cNvPr id="3" name="Picture 2">
            <a:extLst>
              <a:ext uri="{FF2B5EF4-FFF2-40B4-BE49-F238E27FC236}">
                <a16:creationId xmlns:a16="http://schemas.microsoft.com/office/drawing/2014/main" id="{95FED9CD-3085-005C-E514-95C42E23E7FD}"/>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0853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algn="ctr" defTabSz="685800">
              <a:lnSpc>
                <a:spcPct val="90000"/>
              </a:lnSpc>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1:14</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the Word became flesh, and dwelt among us, and we saw His glory, glory as of the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only begotten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monogenēs</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from the Father, full of grace and truth.”</a:t>
            </a:r>
          </a:p>
        </p:txBody>
      </p:sp>
      <p:pic>
        <p:nvPicPr>
          <p:cNvPr id="3" name="Picture 2">
            <a:extLst>
              <a:ext uri="{FF2B5EF4-FFF2-40B4-BE49-F238E27FC236}">
                <a16:creationId xmlns:a16="http://schemas.microsoft.com/office/drawing/2014/main" id="{54F6ABF8-639B-4229-82EC-679EE90DE06E}"/>
              </a:ext>
            </a:extLst>
          </p:cNvPr>
          <p:cNvPicPr>
            <a:picLocks noChangeAspect="1"/>
          </p:cNvPicPr>
          <p:nvPr/>
        </p:nvPicPr>
        <p:blipFill rotWithShape="1">
          <a:blip r:embed="rId3"/>
          <a:srcRect t="10000" r="10556"/>
          <a:stretch/>
        </p:blipFill>
        <p:spPr>
          <a:xfrm>
            <a:off x="4483279" y="2971800"/>
            <a:ext cx="3225442" cy="1828800"/>
          </a:xfrm>
          <a:prstGeom prst="rect">
            <a:avLst/>
          </a:prstGeom>
          <a:ln>
            <a:solidFill>
              <a:schemeClr val="tx1"/>
            </a:solidFill>
          </a:ln>
        </p:spPr>
      </p:pic>
    </p:spTree>
    <p:extLst>
      <p:ext uri="{BB962C8B-B14F-4D97-AF65-F5344CB8AC3E}">
        <p14:creationId xmlns:p14="http://schemas.microsoft.com/office/powerpoint/2010/main" val="1404619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50F43-D92F-FBD2-EAA5-EED4974F841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882CE5B-DD84-8FCD-10B0-E38138DFBF97}"/>
              </a:ext>
            </a:extLst>
          </p:cNvPr>
          <p:cNvSpPr>
            <a:spLocks noGrp="1" noChangeArrowheads="1"/>
          </p:cNvSpPr>
          <p:nvPr>
            <p:ph type="title"/>
          </p:nvPr>
        </p:nvSpPr>
        <p:spPr>
          <a:xfrm>
            <a:off x="609600" y="228600"/>
            <a:ext cx="10972800" cy="914400"/>
          </a:xfrm>
        </p:spPr>
        <p:txBody>
          <a:bodyPr/>
          <a:lstStyle/>
          <a:p>
            <a:pPr algn="ctr" eaLnBrk="1" hangingPunct="1"/>
            <a:r>
              <a:rPr lang="en-US" sz="3600" kern="1200" dirty="0">
                <a:effectLst>
                  <a:outerShdw blurRad="38100" dist="38100" dir="2700000" algn="tl">
                    <a:srgbClr val="000000">
                      <a:alpha val="43137"/>
                    </a:srgbClr>
                  </a:outerShdw>
                </a:effectLst>
                <a:cs typeface="Calibri" panose="020F0502020204030204" pitchFamily="34" charset="0"/>
              </a:rPr>
              <a:t>FROGS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Exodus 8</a:t>
            </a:r>
            <a:r>
              <a:rPr lang="en-US" sz="2800" b="1" dirty="0">
                <a:solidFill>
                  <a:srgbClr val="FFFFCC"/>
                </a:solidFill>
                <a:effectLst>
                  <a:outerShdw blurRad="38100" dist="38100" dir="2700000" algn="tl">
                    <a:srgbClr val="000000">
                      <a:alpha val="43137"/>
                    </a:srgbClr>
                  </a:outerShdw>
                </a:effectLst>
                <a:ea typeface="+mn-ea"/>
                <a:cs typeface="Calibri" panose="020F0502020204030204" pitchFamily="34" charset="0"/>
              </a:rPr>
              <a:t>:1-15</a:t>
            </a:r>
            <a:endPar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61795" name="Rectangle 3">
            <a:extLst>
              <a:ext uri="{FF2B5EF4-FFF2-40B4-BE49-F238E27FC236}">
                <a16:creationId xmlns:a16="http://schemas.microsoft.com/office/drawing/2014/main" id="{FC6BFD7D-EF74-0A5E-28C5-560464D21C83}"/>
              </a:ext>
            </a:extLst>
          </p:cNvPr>
          <p:cNvSpPr>
            <a:spLocks noGrp="1" noChangeArrowheads="1"/>
          </p:cNvSpPr>
          <p:nvPr>
            <p:ph type="body" idx="1"/>
          </p:nvPr>
        </p:nvSpPr>
        <p:spPr>
          <a:xfrm>
            <a:off x="924476" y="1690043"/>
            <a:ext cx="8428567" cy="2286001"/>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God’s Instructions to Moses (1-5)</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Aaron’s Obedience (6)</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Pharaoh’s Miracle (7)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Pharaoh’s Condition (8-11)</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b="1" u="sng" dirty="0">
                <a:solidFill>
                  <a:srgbClr val="FFFFCC"/>
                </a:solidFill>
                <a:cs typeface="Calibri" panose="020F0502020204030204" pitchFamily="34" charset="0"/>
              </a:rPr>
              <a:t>Fulfillment of Prophecy (12-14)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Pharaoh’s Condition (15)</a:t>
            </a:r>
          </a:p>
        </p:txBody>
      </p:sp>
      <p:pic>
        <p:nvPicPr>
          <p:cNvPr id="2" name="Picture 1">
            <a:extLst>
              <a:ext uri="{FF2B5EF4-FFF2-40B4-BE49-F238E27FC236}">
                <a16:creationId xmlns:a16="http://schemas.microsoft.com/office/drawing/2014/main" id="{4B0FA216-6E5F-140E-03D2-C8036ECEB3D3}"/>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06523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D1282-58A2-6CD9-F831-732FDC47DD4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FA191947-D7B5-DFD6-6D4F-C3BA47E12DD0}"/>
              </a:ext>
            </a:extLst>
          </p:cNvPr>
          <p:cNvSpPr>
            <a:spLocks noGrp="1" noChangeArrowheads="1"/>
          </p:cNvSpPr>
          <p:nvPr>
            <p:ph type="body" idx="1"/>
          </p:nvPr>
        </p:nvSpPr>
        <p:spPr>
          <a:xfrm>
            <a:off x="753979" y="2057400"/>
            <a:ext cx="7757546" cy="31623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Moses’ &amp; Aaron’s Intercession (12)</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Answer (13-14)</a:t>
            </a:r>
          </a:p>
        </p:txBody>
      </p:sp>
      <p:sp>
        <p:nvSpPr>
          <p:cNvPr id="4" name="Rectangle 2">
            <a:extLst>
              <a:ext uri="{FF2B5EF4-FFF2-40B4-BE49-F238E27FC236}">
                <a16:creationId xmlns:a16="http://schemas.microsoft.com/office/drawing/2014/main" id="{40E32FF9-6F3F-BDB8-F419-6084A5DDA674}"/>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 Exodus 8:12-14</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Calibri" panose="020F0502020204030204" pitchFamily="34" charset="0"/>
              </a:rPr>
              <a:t>F</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ulfillment of Prophecy</a:t>
            </a:r>
          </a:p>
        </p:txBody>
      </p:sp>
      <p:pic>
        <p:nvPicPr>
          <p:cNvPr id="3" name="Picture 2">
            <a:extLst>
              <a:ext uri="{FF2B5EF4-FFF2-40B4-BE49-F238E27FC236}">
                <a16:creationId xmlns:a16="http://schemas.microsoft.com/office/drawing/2014/main" id="{95FED9CD-3085-005C-E514-95C42E23E7FD}"/>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6963740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D1282-58A2-6CD9-F831-732FDC47DD4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FA191947-D7B5-DFD6-6D4F-C3BA47E12DD0}"/>
              </a:ext>
            </a:extLst>
          </p:cNvPr>
          <p:cNvSpPr>
            <a:spLocks noGrp="1" noChangeArrowheads="1"/>
          </p:cNvSpPr>
          <p:nvPr>
            <p:ph type="body" idx="1"/>
          </p:nvPr>
        </p:nvSpPr>
        <p:spPr>
          <a:xfrm>
            <a:off x="753979" y="2057400"/>
            <a:ext cx="7757546" cy="31623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Moses’ &amp; Aaron’s Intercession (12)</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God’s Answer (13-14)</a:t>
            </a:r>
          </a:p>
        </p:txBody>
      </p:sp>
      <p:sp>
        <p:nvSpPr>
          <p:cNvPr id="4" name="Rectangle 2">
            <a:extLst>
              <a:ext uri="{FF2B5EF4-FFF2-40B4-BE49-F238E27FC236}">
                <a16:creationId xmlns:a16="http://schemas.microsoft.com/office/drawing/2014/main" id="{40E32FF9-6F3F-BDB8-F419-6084A5DDA674}"/>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 Exodus 8:12-14</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Calibri" panose="020F0502020204030204" pitchFamily="34" charset="0"/>
              </a:rPr>
              <a:t>F</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ulfillment of Prophecy</a:t>
            </a:r>
          </a:p>
        </p:txBody>
      </p:sp>
      <p:pic>
        <p:nvPicPr>
          <p:cNvPr id="3" name="Picture 2">
            <a:extLst>
              <a:ext uri="{FF2B5EF4-FFF2-40B4-BE49-F238E27FC236}">
                <a16:creationId xmlns:a16="http://schemas.microsoft.com/office/drawing/2014/main" id="{95FED9CD-3085-005C-E514-95C42E23E7FD}"/>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960753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4491CB-A72E-9231-5689-1A3135308442}"/>
            </a:ext>
          </a:extLst>
        </p:cNvPr>
        <p:cNvGrpSpPr/>
        <p:nvPr/>
      </p:nvGrpSpPr>
      <p:grpSpPr>
        <a:xfrm>
          <a:off x="0" y="0"/>
          <a:ext cx="0" cy="0"/>
          <a:chOff x="0" y="0"/>
          <a:chExt cx="0" cy="0"/>
        </a:xfrm>
      </p:grpSpPr>
      <p:sp>
        <p:nvSpPr>
          <p:cNvPr id="53249" name="Rectangle 2">
            <a:extLst>
              <a:ext uri="{FF2B5EF4-FFF2-40B4-BE49-F238E27FC236}">
                <a16:creationId xmlns:a16="http://schemas.microsoft.com/office/drawing/2014/main" id="{F5256F6A-7B19-3DC2-FEBD-4BD09942055F}"/>
              </a:ext>
            </a:extLst>
          </p:cNvPr>
          <p:cNvSpPr>
            <a:spLocks noGrp="1" noChangeArrowheads="1"/>
          </p:cNvSpPr>
          <p:nvPr>
            <p:ph type="title"/>
          </p:nvPr>
        </p:nvSpPr>
        <p:spPr>
          <a:xfrm>
            <a:off x="914400" y="228600"/>
            <a:ext cx="10363200" cy="914400"/>
          </a:xfrm>
        </p:spPr>
        <p:txBody>
          <a:bodyPr/>
          <a:lstStyle/>
          <a:p>
            <a:pPr algn="ctr"/>
            <a:r>
              <a:rPr lang="en-US" altLang="en-US" sz="3600" kern="1200" dirty="0">
                <a:effectLst>
                  <a:outerShdw blurRad="38100" dist="38100" dir="2700000" algn="tl">
                    <a:srgbClr val="000000">
                      <a:alpha val="43137"/>
                    </a:srgbClr>
                  </a:outerShdw>
                </a:effectLst>
                <a:latin typeface="Calibri" panose="020F0502020204030204" pitchFamily="34" charset="0"/>
              </a:rPr>
              <a:t>EXODUS STRUCTURE/OUTLINE</a:t>
            </a:r>
          </a:p>
        </p:txBody>
      </p:sp>
      <p:sp>
        <p:nvSpPr>
          <p:cNvPr id="9219" name="Rectangle 3">
            <a:extLst>
              <a:ext uri="{FF2B5EF4-FFF2-40B4-BE49-F238E27FC236}">
                <a16:creationId xmlns:a16="http://schemas.microsoft.com/office/drawing/2014/main" id="{7C6FA43D-FD39-45EF-C247-3B31B14FAA8F}"/>
              </a:ext>
            </a:extLst>
          </p:cNvPr>
          <p:cNvSpPr>
            <a:spLocks noGrp="1" noChangeArrowheads="1"/>
          </p:cNvSpPr>
          <p:nvPr>
            <p:ph type="body" idx="1"/>
          </p:nvPr>
        </p:nvSpPr>
        <p:spPr>
          <a:xfrm>
            <a:off x="609600" y="1371600"/>
            <a:ext cx="8839200" cy="4673600"/>
          </a:xfrm>
        </p:spPr>
        <p:txBody>
          <a:bodyPr/>
          <a:lstStyle/>
          <a:p>
            <a:pPr algn="just">
              <a:spcBef>
                <a:spcPts val="0"/>
              </a:spcBef>
              <a:spcAft>
                <a:spcPts val="900"/>
              </a:spcAft>
              <a:defRPr/>
            </a:pPr>
            <a:r>
              <a:rPr lang="en-US" altLang="en-US" b="1" dirty="0">
                <a:solidFill>
                  <a:srgbClr val="FFFFCC"/>
                </a:solidFill>
                <a:latin typeface="Calibri" panose="020F0502020204030204" pitchFamily="34" charset="0"/>
                <a:ea typeface="Calibri" panose="020F0502020204030204" pitchFamily="34" charset="0"/>
                <a:cs typeface="Calibri" panose="020F0502020204030204" pitchFamily="34" charset="0"/>
              </a:rPr>
              <a:t>Redemption (1–18)</a:t>
            </a:r>
          </a:p>
          <a:p>
            <a:pPr lvl="1">
              <a:spcBef>
                <a:spcPts val="0"/>
              </a:spcBef>
              <a:spcAft>
                <a:spcPts val="900"/>
              </a:spcAft>
              <a:defRPr/>
            </a:pPr>
            <a:r>
              <a:rPr lang="en-US" altLang="en-US" b="1" u="sng" dirty="0">
                <a:solidFill>
                  <a:srgbClr val="FFFFCC"/>
                </a:solidFill>
                <a:latin typeface="Calibri" panose="020F0502020204030204" pitchFamily="34" charset="0"/>
                <a:ea typeface="Calibri" panose="020F0502020204030204" pitchFamily="34" charset="0"/>
                <a:cs typeface="Calibri" panose="020F0502020204030204" pitchFamily="34" charset="0"/>
              </a:rPr>
              <a:t>Redemption (1:1–12:30)</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Liberation (12:31–15:21)</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Preservation (15:22–18:27)</a:t>
            </a:r>
          </a:p>
          <a:p>
            <a:pPr>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Mosaic Covenant (19–40) </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Law (19–24) </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Tabernacle instructions (25–31) </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Apostasy (32–34) </a:t>
            </a:r>
          </a:p>
          <a:p>
            <a:pPr lvl="1">
              <a:spcBef>
                <a:spcPts val="0"/>
              </a:spcBef>
              <a:spcAft>
                <a:spcPts val="9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Tabernacle building (35–40) </a:t>
            </a:r>
          </a:p>
        </p:txBody>
      </p:sp>
      <p:pic>
        <p:nvPicPr>
          <p:cNvPr id="3" name="Picture 2">
            <a:extLst>
              <a:ext uri="{FF2B5EF4-FFF2-40B4-BE49-F238E27FC236}">
                <a16:creationId xmlns:a16="http://schemas.microsoft.com/office/drawing/2014/main" id="{0A2AD9E3-E57E-5E04-B9F8-969E630603AC}"/>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5285586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D1282-58A2-6CD9-F831-732FDC47DD4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FA191947-D7B5-DFD6-6D4F-C3BA47E12DD0}"/>
              </a:ext>
            </a:extLst>
          </p:cNvPr>
          <p:cNvSpPr>
            <a:spLocks noGrp="1" noChangeArrowheads="1"/>
          </p:cNvSpPr>
          <p:nvPr>
            <p:ph type="body" idx="1"/>
          </p:nvPr>
        </p:nvSpPr>
        <p:spPr>
          <a:xfrm>
            <a:off x="753979" y="2057400"/>
            <a:ext cx="7757546" cy="31623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Moses’ &amp; Aaron’s Intercession (12)</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God’s Answer (13-14)</a:t>
            </a:r>
          </a:p>
        </p:txBody>
      </p:sp>
      <p:sp>
        <p:nvSpPr>
          <p:cNvPr id="4" name="Rectangle 2">
            <a:extLst>
              <a:ext uri="{FF2B5EF4-FFF2-40B4-BE49-F238E27FC236}">
                <a16:creationId xmlns:a16="http://schemas.microsoft.com/office/drawing/2014/main" id="{40E32FF9-6F3F-BDB8-F419-6084A5DDA674}"/>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 Exodus 8:12-14</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ea typeface="+mn-ea"/>
                <a:cs typeface="Calibri" panose="020F0502020204030204" pitchFamily="34" charset="0"/>
              </a:rPr>
              <a:t>F</a:t>
            </a: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ulfillment of Prophecy</a:t>
            </a:r>
          </a:p>
        </p:txBody>
      </p:sp>
      <p:pic>
        <p:nvPicPr>
          <p:cNvPr id="3" name="Picture 2">
            <a:extLst>
              <a:ext uri="{FF2B5EF4-FFF2-40B4-BE49-F238E27FC236}">
                <a16:creationId xmlns:a16="http://schemas.microsoft.com/office/drawing/2014/main" id="{95FED9CD-3085-005C-E514-95C42E23E7FD}"/>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598468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58307-487A-B19D-8E08-18E21B100622}"/>
            </a:ext>
          </a:extLst>
        </p:cNvPr>
        <p:cNvGrpSpPr/>
        <p:nvPr/>
      </p:nvGrpSpPr>
      <p:grpSpPr>
        <a:xfrm>
          <a:off x="0" y="0"/>
          <a:ext cx="0" cy="0"/>
          <a:chOff x="0" y="0"/>
          <a:chExt cx="0" cy="0"/>
        </a:xfrm>
      </p:grpSpPr>
      <p:pic>
        <p:nvPicPr>
          <p:cNvPr id="1028" name="Picture 4" descr="Every Prophecy of the Bible: Clear Explanations for ...">
            <a:extLst>
              <a:ext uri="{FF2B5EF4-FFF2-40B4-BE49-F238E27FC236}">
                <a16:creationId xmlns:a16="http://schemas.microsoft.com/office/drawing/2014/main" id="{D21B9F89-9A7F-AC0A-AE5F-4352EA18B2E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86213" y="247575"/>
            <a:ext cx="4219575" cy="6362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9833939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852575-3F0A-4BCA-AAC5-1E2F502692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defTabSz="685800">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13:19; 14:29</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now on I am telling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to pass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when it does occur, you may believe that I am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14:29</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have told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it happens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when it happens, you may believe.”</a:t>
            </a:r>
          </a:p>
        </p:txBody>
      </p:sp>
      <p:pic>
        <p:nvPicPr>
          <p:cNvPr id="2" name="Picture 1">
            <a:extLst>
              <a:ext uri="{FF2B5EF4-FFF2-40B4-BE49-F238E27FC236}">
                <a16:creationId xmlns:a16="http://schemas.microsoft.com/office/drawing/2014/main" id="{A6E18732-ADA3-8699-48A6-A162F1FB782F}"/>
              </a:ext>
            </a:extLst>
          </p:cNvPr>
          <p:cNvPicPr>
            <a:picLocks noChangeAspect="1"/>
          </p:cNvPicPr>
          <p:nvPr/>
        </p:nvPicPr>
        <p:blipFill>
          <a:blip r:embed="rId3"/>
          <a:srcRect l="17407"/>
          <a:stretch/>
        </p:blipFill>
        <p:spPr>
          <a:xfrm>
            <a:off x="4963160" y="2971800"/>
            <a:ext cx="2265680" cy="18288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73849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1786681649"/>
              </p:ext>
            </p:extLst>
          </p:nvPr>
        </p:nvGraphicFramePr>
        <p:xfrm>
          <a:off x="609600" y="365760"/>
          <a:ext cx="10972800" cy="603504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690753193"/>
                    </a:ext>
                  </a:extLst>
                </a:gridCol>
                <a:gridCol w="3124200">
                  <a:extLst>
                    <a:ext uri="{9D8B030D-6E8A-4147-A177-3AD203B41FA5}">
                      <a16:colId xmlns:a16="http://schemas.microsoft.com/office/drawing/2014/main" val="286287145"/>
                    </a:ext>
                  </a:extLst>
                </a:gridCol>
                <a:gridCol w="365760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What Happened to Christ’s Disciples?</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731520">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Disciple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Place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Martyrdom</a:t>
                      </a:r>
                    </a:p>
                  </a:txBody>
                  <a:tcPr anchor="ctr"/>
                </a:tc>
                <a:extLst>
                  <a:ext uri="{0D108BD9-81ED-4DB2-BD59-A6C34878D82A}">
                    <a16:rowId xmlns:a16="http://schemas.microsoft.com/office/drawing/2014/main" val="131853129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James the Son of Alpheus</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Jerusalem</a:t>
                      </a:r>
                    </a:p>
                  </a:txBody>
                  <a:tcPr anchor="ctr"/>
                </a:tc>
                <a:tc>
                  <a:txBody>
                    <a:bodyPr/>
                    <a:lstStyle/>
                    <a:p>
                      <a:pPr algn="ctr"/>
                      <a:r>
                        <a:rPr lang="en-US" sz="2800" dirty="0">
                          <a:latin typeface="Calibri" panose="020F0502020204030204" pitchFamily="34" charset="0"/>
                          <a:cs typeface="Calibri" panose="020F0502020204030204" pitchFamily="34" charset="0"/>
                        </a:rPr>
                        <a:t>Clubbed to death</a:t>
                      </a:r>
                    </a:p>
                  </a:txBody>
                  <a:tcPr anchor="ctr"/>
                </a:tc>
                <a:extLst>
                  <a:ext uri="{0D108BD9-81ED-4DB2-BD59-A6C34878D82A}">
                    <a16:rowId xmlns:a16="http://schemas.microsoft.com/office/drawing/2014/main" val="77756791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Simon the Zealot</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Jerusalem</a:t>
                      </a:r>
                    </a:p>
                  </a:txBody>
                  <a:tcPr anchor="ctr"/>
                </a:tc>
                <a:tc>
                  <a:txBody>
                    <a:bodyPr/>
                    <a:lstStyle/>
                    <a:p>
                      <a:pPr algn="ctr"/>
                      <a:r>
                        <a:rPr lang="en-US" sz="2800" dirty="0">
                          <a:latin typeface="Calibri" panose="020F0502020204030204" pitchFamily="34" charset="0"/>
                          <a:cs typeface="Calibri" panose="020F0502020204030204" pitchFamily="34" charset="0"/>
                        </a:rPr>
                        <a:t>Martyred</a:t>
                      </a:r>
                    </a:p>
                  </a:txBody>
                  <a:tcPr anchor="ctr"/>
                </a:tc>
                <a:extLst>
                  <a:ext uri="{0D108BD9-81ED-4DB2-BD59-A6C34878D82A}">
                    <a16:rowId xmlns:a16="http://schemas.microsoft.com/office/drawing/2014/main" val="2088523037"/>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James the Son of Zebedee</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Judea (Acts 12:2)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Executed</a:t>
                      </a:r>
                    </a:p>
                  </a:txBody>
                  <a:tcPr anchor="ctr"/>
                </a:tc>
                <a:extLst>
                  <a:ext uri="{0D108BD9-81ED-4DB2-BD59-A6C34878D82A}">
                    <a16:rowId xmlns:a16="http://schemas.microsoft.com/office/drawing/2014/main" val="3167288718"/>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Thaddeus</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Mesopotamia</a:t>
                      </a:r>
                    </a:p>
                  </a:txBody>
                  <a:tcPr anchor="ctr"/>
                </a:tc>
                <a:tc>
                  <a:txBody>
                    <a:bodyPr/>
                    <a:lstStyle/>
                    <a:p>
                      <a:pPr algn="ctr"/>
                      <a:r>
                        <a:rPr lang="en-US" sz="2800" dirty="0">
                          <a:latin typeface="Calibri" panose="020F0502020204030204" pitchFamily="34" charset="0"/>
                          <a:cs typeface="Calibri" panose="020F0502020204030204" pitchFamily="34" charset="0"/>
                        </a:rPr>
                        <a:t>Beaten to death</a:t>
                      </a:r>
                    </a:p>
                  </a:txBody>
                  <a:tcPr anchor="ctr"/>
                </a:tc>
                <a:extLst>
                  <a:ext uri="{0D108BD9-81ED-4DB2-BD59-A6C34878D82A}">
                    <a16:rowId xmlns:a16="http://schemas.microsoft.com/office/drawing/2014/main" val="1287159523"/>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Peter</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Babylon, Rome</a:t>
                      </a:r>
                    </a:p>
                  </a:txBody>
                  <a:tcPr anchor="ctr"/>
                </a:tc>
                <a:tc>
                  <a:txBody>
                    <a:bodyPr/>
                    <a:lstStyle/>
                    <a:p>
                      <a:pPr algn="ctr"/>
                      <a:r>
                        <a:rPr lang="en-US" sz="2800" dirty="0">
                          <a:latin typeface="Calibri" panose="020F0502020204030204" pitchFamily="34" charset="0"/>
                          <a:cs typeface="Calibri" panose="020F0502020204030204" pitchFamily="34" charset="0"/>
                        </a:rPr>
                        <a:t>Crucified upside down</a:t>
                      </a:r>
                    </a:p>
                  </a:txBody>
                  <a:tcPr anchor="ctr"/>
                </a:tc>
                <a:extLst>
                  <a:ext uri="{0D108BD9-81ED-4DB2-BD59-A6C34878D82A}">
                    <a16:rowId xmlns:a16="http://schemas.microsoft.com/office/drawing/2014/main" val="1793763941"/>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Matthew</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Parthia (Tehran)</a:t>
                      </a:r>
                    </a:p>
                  </a:txBody>
                  <a:tcPr anchor="ctr"/>
                </a:tc>
                <a:tc>
                  <a:txBody>
                    <a:bodyPr/>
                    <a:lstStyle/>
                    <a:p>
                      <a:pPr algn="ctr"/>
                      <a:r>
                        <a:rPr lang="en-US" sz="2800" dirty="0">
                          <a:latin typeface="Calibri" panose="020F0502020204030204" pitchFamily="34" charset="0"/>
                          <a:cs typeface="Calibri" panose="020F0502020204030204" pitchFamily="34" charset="0"/>
                        </a:rPr>
                        <a:t>Beheaded</a:t>
                      </a:r>
                    </a:p>
                  </a:txBody>
                  <a:tcPr anchor="ctr"/>
                </a:tc>
                <a:extLst>
                  <a:ext uri="{0D108BD9-81ED-4DB2-BD59-A6C34878D82A}">
                    <a16:rowId xmlns:a16="http://schemas.microsoft.com/office/drawing/2014/main" val="183737382"/>
                  </a:ext>
                </a:extLst>
              </a:tr>
            </a:tbl>
          </a:graphicData>
        </a:graphic>
      </p:graphicFrame>
    </p:spTree>
    <p:extLst>
      <p:ext uri="{BB962C8B-B14F-4D97-AF65-F5344CB8AC3E}">
        <p14:creationId xmlns:p14="http://schemas.microsoft.com/office/powerpoint/2010/main" val="2568457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extLst>
              <p:ext uri="{D42A27DB-BD31-4B8C-83A1-F6EECF244321}">
                <p14:modId xmlns:p14="http://schemas.microsoft.com/office/powerpoint/2010/main" val="606554553"/>
              </p:ext>
            </p:extLst>
          </p:nvPr>
        </p:nvGraphicFramePr>
        <p:xfrm>
          <a:off x="609600" y="365760"/>
          <a:ext cx="10972800" cy="5730240"/>
        </p:xfrm>
        <a:graphic>
          <a:graphicData uri="http://schemas.openxmlformats.org/drawingml/2006/table">
            <a:tbl>
              <a:tblPr firstRow="1" bandRow="1">
                <a:tableStyleId>{5C22544A-7EE6-4342-B048-85BDC9FD1C3A}</a:tableStyleId>
              </a:tblPr>
              <a:tblGrid>
                <a:gridCol w="4187952">
                  <a:extLst>
                    <a:ext uri="{9D8B030D-6E8A-4147-A177-3AD203B41FA5}">
                      <a16:colId xmlns:a16="http://schemas.microsoft.com/office/drawing/2014/main" val="690753193"/>
                    </a:ext>
                  </a:extLst>
                </a:gridCol>
                <a:gridCol w="3127248">
                  <a:extLst>
                    <a:ext uri="{9D8B030D-6E8A-4147-A177-3AD203B41FA5}">
                      <a16:colId xmlns:a16="http://schemas.microsoft.com/office/drawing/2014/main" val="286287145"/>
                    </a:ext>
                  </a:extLst>
                </a:gridCol>
                <a:gridCol w="365760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What Happened to Christ’s Disciples?</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731520">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Disciple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Place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Martyrdom</a:t>
                      </a:r>
                    </a:p>
                  </a:txBody>
                  <a:tcPr anchor="ctr"/>
                </a:tc>
                <a:extLst>
                  <a:ext uri="{0D108BD9-81ED-4DB2-BD59-A6C34878D82A}">
                    <a16:rowId xmlns:a16="http://schemas.microsoft.com/office/drawing/2014/main" val="131853129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John</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Asia Minor, Patmos, Ephesus</a:t>
                      </a:r>
                    </a:p>
                  </a:txBody>
                  <a:tcPr anchor="ctr"/>
                </a:tc>
                <a:tc>
                  <a:txBody>
                    <a:bodyPr/>
                    <a:lstStyle/>
                    <a:p>
                      <a:pPr algn="ctr"/>
                      <a:r>
                        <a:rPr lang="en-US" sz="2800" dirty="0">
                          <a:latin typeface="Calibri" panose="020F0502020204030204" pitchFamily="34" charset="0"/>
                          <a:cs typeface="Calibri" panose="020F0502020204030204" pitchFamily="34" charset="0"/>
                        </a:rPr>
                        <a:t>Fried in boiling oil</a:t>
                      </a:r>
                    </a:p>
                  </a:txBody>
                  <a:tcPr anchor="ctr"/>
                </a:tc>
                <a:extLst>
                  <a:ext uri="{0D108BD9-81ED-4DB2-BD59-A6C34878D82A}">
                    <a16:rowId xmlns:a16="http://schemas.microsoft.com/office/drawing/2014/main" val="77756791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Philip</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E. Turkey</a:t>
                      </a:r>
                    </a:p>
                  </a:txBody>
                  <a:tcPr anchor="ctr"/>
                </a:tc>
                <a:tc>
                  <a:txBody>
                    <a:bodyPr/>
                    <a:lstStyle/>
                    <a:p>
                      <a:pPr algn="ctr"/>
                      <a:r>
                        <a:rPr lang="en-US" sz="2800" dirty="0">
                          <a:latin typeface="Calibri" panose="020F0502020204030204" pitchFamily="34" charset="0"/>
                          <a:cs typeface="Calibri" panose="020F0502020204030204" pitchFamily="34" charset="0"/>
                        </a:rPr>
                        <a:t>Tortured &amp; crucified</a:t>
                      </a:r>
                    </a:p>
                  </a:txBody>
                  <a:tcPr anchor="ctr"/>
                </a:tc>
                <a:extLst>
                  <a:ext uri="{0D108BD9-81ED-4DB2-BD59-A6C34878D82A}">
                    <a16:rowId xmlns:a16="http://schemas.microsoft.com/office/drawing/2014/main" val="2088523037"/>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Thomas</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India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Speared</a:t>
                      </a:r>
                    </a:p>
                  </a:txBody>
                  <a:tcPr anchor="ctr"/>
                </a:tc>
                <a:extLst>
                  <a:ext uri="{0D108BD9-81ED-4DB2-BD59-A6C34878D82A}">
                    <a16:rowId xmlns:a16="http://schemas.microsoft.com/office/drawing/2014/main" val="3167288718"/>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Bartholomew</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India</a:t>
                      </a:r>
                    </a:p>
                  </a:txBody>
                  <a:tcPr anchor="ctr"/>
                </a:tc>
                <a:tc>
                  <a:txBody>
                    <a:bodyPr/>
                    <a:lstStyle/>
                    <a:p>
                      <a:pPr algn="ctr"/>
                      <a:r>
                        <a:rPr lang="en-US" sz="2800" dirty="0">
                          <a:latin typeface="Calibri" panose="020F0502020204030204" pitchFamily="34" charset="0"/>
                          <a:cs typeface="Calibri" panose="020F0502020204030204" pitchFamily="34" charset="0"/>
                        </a:rPr>
                        <a:t>Flayed &amp; crucified</a:t>
                      </a:r>
                    </a:p>
                  </a:txBody>
                  <a:tcPr anchor="ctr"/>
                </a:tc>
                <a:extLst>
                  <a:ext uri="{0D108BD9-81ED-4DB2-BD59-A6C34878D82A}">
                    <a16:rowId xmlns:a16="http://schemas.microsoft.com/office/drawing/2014/main" val="1287159523"/>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Andrew</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Ukraine, Russia, Greece</a:t>
                      </a:r>
                    </a:p>
                  </a:txBody>
                  <a:tcPr anchor="ctr"/>
                </a:tc>
                <a:tc>
                  <a:txBody>
                    <a:bodyPr/>
                    <a:lstStyle/>
                    <a:p>
                      <a:pPr algn="ctr"/>
                      <a:r>
                        <a:rPr lang="en-US" sz="2800" dirty="0">
                          <a:latin typeface="Calibri" panose="020F0502020204030204" pitchFamily="34" charset="0"/>
                          <a:cs typeface="Calibri" panose="020F0502020204030204" pitchFamily="34" charset="0"/>
                        </a:rPr>
                        <a:t>Hanged</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3697904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50F43-D92F-FBD2-EAA5-EED4974F841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882CE5B-DD84-8FCD-10B0-E38138DFBF97}"/>
              </a:ext>
            </a:extLst>
          </p:cNvPr>
          <p:cNvSpPr>
            <a:spLocks noGrp="1" noChangeArrowheads="1"/>
          </p:cNvSpPr>
          <p:nvPr>
            <p:ph type="title"/>
          </p:nvPr>
        </p:nvSpPr>
        <p:spPr>
          <a:xfrm>
            <a:off x="609600" y="228600"/>
            <a:ext cx="10972800" cy="914400"/>
          </a:xfrm>
        </p:spPr>
        <p:txBody>
          <a:bodyPr/>
          <a:lstStyle/>
          <a:p>
            <a:pPr algn="ctr" eaLnBrk="1" hangingPunct="1"/>
            <a:r>
              <a:rPr lang="en-US" sz="3600" kern="1200" dirty="0">
                <a:effectLst>
                  <a:outerShdw blurRad="38100" dist="38100" dir="2700000" algn="tl">
                    <a:srgbClr val="000000">
                      <a:alpha val="43137"/>
                    </a:srgbClr>
                  </a:outerShdw>
                </a:effectLst>
                <a:cs typeface="Calibri" panose="020F0502020204030204" pitchFamily="34" charset="0"/>
              </a:rPr>
              <a:t>FROGS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Exodus 8</a:t>
            </a:r>
            <a:r>
              <a:rPr lang="en-US" sz="2800" b="1" dirty="0">
                <a:solidFill>
                  <a:srgbClr val="FFFFCC"/>
                </a:solidFill>
                <a:effectLst>
                  <a:outerShdw blurRad="38100" dist="38100" dir="2700000" algn="tl">
                    <a:srgbClr val="000000">
                      <a:alpha val="43137"/>
                    </a:srgbClr>
                  </a:outerShdw>
                </a:effectLst>
                <a:ea typeface="+mn-ea"/>
                <a:cs typeface="Calibri" panose="020F0502020204030204" pitchFamily="34" charset="0"/>
              </a:rPr>
              <a:t>:1-15</a:t>
            </a:r>
            <a:endPar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61795" name="Rectangle 3">
            <a:extLst>
              <a:ext uri="{FF2B5EF4-FFF2-40B4-BE49-F238E27FC236}">
                <a16:creationId xmlns:a16="http://schemas.microsoft.com/office/drawing/2014/main" id="{FC6BFD7D-EF74-0A5E-28C5-560464D21C83}"/>
              </a:ext>
            </a:extLst>
          </p:cNvPr>
          <p:cNvSpPr>
            <a:spLocks noGrp="1" noChangeArrowheads="1"/>
          </p:cNvSpPr>
          <p:nvPr>
            <p:ph type="body" idx="1"/>
          </p:nvPr>
        </p:nvSpPr>
        <p:spPr>
          <a:xfrm>
            <a:off x="924476" y="1690043"/>
            <a:ext cx="8428567" cy="2286001"/>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God’s Instructions to Moses (1-5)</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Aaron’s Obedience (6)</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Pharaoh’s Miracle (7)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Pharaoh’s Condition (8-11)</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Fulfillment of Prophecy (12-14)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b="1" u="sng" dirty="0">
                <a:solidFill>
                  <a:srgbClr val="FFFFCC"/>
                </a:solidFill>
                <a:cs typeface="Calibri" panose="020F0502020204030204" pitchFamily="34" charset="0"/>
              </a:rPr>
              <a:t>Pharaoh’s Condition (15)</a:t>
            </a:r>
          </a:p>
        </p:txBody>
      </p:sp>
      <p:pic>
        <p:nvPicPr>
          <p:cNvPr id="2" name="Picture 1">
            <a:extLst>
              <a:ext uri="{FF2B5EF4-FFF2-40B4-BE49-F238E27FC236}">
                <a16:creationId xmlns:a16="http://schemas.microsoft.com/office/drawing/2014/main" id="{4B0FA216-6E5F-140E-03D2-C8036ECEB3D3}"/>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131518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230372" y="211492"/>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7027421" y="4317475"/>
            <a:ext cx="1312333" cy="423333"/>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436423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ECE7B-64DC-4D41-033C-BF1E6F95064E}"/>
            </a:ext>
          </a:extLst>
        </p:cNvPr>
        <p:cNvGrpSpPr/>
        <p:nvPr/>
      </p:nvGrpSpPr>
      <p:grpSpPr>
        <a:xfrm>
          <a:off x="0" y="0"/>
          <a:ext cx="0" cy="0"/>
          <a:chOff x="0" y="0"/>
          <a:chExt cx="0" cy="0"/>
        </a:xfrm>
      </p:grpSpPr>
      <p:sp>
        <p:nvSpPr>
          <p:cNvPr id="68611" name="Rectangle 3">
            <a:extLst>
              <a:ext uri="{FF2B5EF4-FFF2-40B4-BE49-F238E27FC236}">
                <a16:creationId xmlns:a16="http://schemas.microsoft.com/office/drawing/2014/main" id="{BEC77095-B60C-181F-D174-AD1EB253C903}"/>
              </a:ext>
            </a:extLst>
          </p:cNvPr>
          <p:cNvSpPr>
            <a:spLocks noGrp="1" noChangeArrowheads="1"/>
          </p:cNvSpPr>
          <p:nvPr>
            <p:ph type="body" idx="1"/>
          </p:nvPr>
        </p:nvSpPr>
        <p:spPr>
          <a:xfrm>
            <a:off x="2895600" y="1828800"/>
            <a:ext cx="8686800" cy="2514600"/>
          </a:xfrm>
        </p:spPr>
        <p:txBody>
          <a:bodyPr/>
          <a:lstStyle/>
          <a:p>
            <a:pPr marL="0" indent="0" algn="just">
              <a:buNone/>
            </a:pPr>
            <a:r>
              <a:rPr lang="en-US" sz="2800" dirty="0">
                <a:effectLst>
                  <a:outerShdw blurRad="38100" dist="38100" dir="2700000" algn="tl">
                    <a:srgbClr val="000000">
                      <a:alpha val="43137"/>
                    </a:srgbClr>
                  </a:outerShdw>
                </a:effectLst>
                <a:ea typeface="Calibri" panose="020F0502020204030204" pitchFamily="34" charset="0"/>
                <a:cs typeface="Calibri" panose="020F0502020204030204" pitchFamily="34" charset="0"/>
              </a:rPr>
              <a:t>“</a:t>
            </a:r>
            <a:r>
              <a:rPr lang="en-US" sz="2800" b="1" dirty="0">
                <a:solidFill>
                  <a:srgbClr val="FFFFCC"/>
                </a:solidFill>
                <a:effectLst>
                  <a:outerShdw blurRad="38100" dist="38100" dir="2700000" algn="tl">
                    <a:srgbClr val="000000">
                      <a:alpha val="43137"/>
                    </a:srgbClr>
                  </a:outerShdw>
                </a:effectLst>
              </a:rPr>
              <a:t>4:21. I will harden his heart. </a:t>
            </a:r>
            <a:r>
              <a:rPr lang="en-US" sz="2800" dirty="0">
                <a:effectLst>
                  <a:outerShdw blurRad="38100" dist="38100" dir="2700000" algn="tl">
                    <a:srgbClr val="000000">
                      <a:alpha val="43137"/>
                    </a:srgbClr>
                  </a:outerShdw>
                </a:effectLst>
              </a:rPr>
              <a:t>An expression meaning ‘to strengthen his will.’ The text identifies the heart as the location of the volition, man’s decision-making ability. On seven occasions in the narrative, God hardens Pharaoh’s heart (9:12; 10:1, 20, 27; 11:10; 14:4, 8) or foretells that He will harden Pharaoh’s heart (4:21; 7:3), and nine times in the text, Pharaoh hardens his own heart (7:13, 14, 22; 8:15, 19, 32; 9:7, 34–35). For the initial five plagues, the text registers Pharaoh as the agent of hardening. Not until the sixth plague does God participate in the confirmation of Pharaoh’s own volitional choices.”</a:t>
            </a:r>
          </a:p>
        </p:txBody>
      </p:sp>
      <p:sp>
        <p:nvSpPr>
          <p:cNvPr id="4" name="Text Box 5">
            <a:extLst>
              <a:ext uri="{FF2B5EF4-FFF2-40B4-BE49-F238E27FC236}">
                <a16:creationId xmlns:a16="http://schemas.microsoft.com/office/drawing/2014/main" id="{0B68CA4B-E964-BDAD-C90A-6D1005E8256A}"/>
              </a:ext>
            </a:extLst>
          </p:cNvPr>
          <p:cNvSpPr txBox="1">
            <a:spLocks noChangeArrowheads="1"/>
          </p:cNvSpPr>
          <p:nvPr/>
        </p:nvSpPr>
        <p:spPr bwMode="auto">
          <a:xfrm>
            <a:off x="1028700" y="152400"/>
            <a:ext cx="101346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Ed Hindson</a:t>
            </a:r>
          </a:p>
          <a:p>
            <a:r>
              <a:rPr lang="en-US" sz="1800" dirty="0">
                <a:effectLst>
                  <a:outerShdw blurRad="38100" dist="38100" dir="2700000" algn="tl">
                    <a:srgbClr val="000000"/>
                  </a:outerShdw>
                </a:effectLst>
                <a:latin typeface="Calibri" panose="020F0502020204030204" pitchFamily="34" charset="0"/>
                <a:cs typeface="+mn-cs"/>
              </a:rPr>
              <a:t>Hindson, E. E., &amp; Mitchell, D. R., eds. (2010). </a:t>
            </a:r>
            <a:r>
              <a:rPr lang="en-US" sz="1800" dirty="0">
                <a:effectLst>
                  <a:outerShdw blurRad="38100" dist="38100" dir="2700000" algn="tl">
                    <a:srgbClr val="000000">
                      <a:alpha val="43137"/>
                    </a:srgbClr>
                  </a:outerShdw>
                </a:effectLst>
                <a:latin typeface="Calibri" panose="020F0502020204030204" pitchFamily="34" charset="0"/>
                <a:cs typeface="+mn-cs"/>
              </a:rPr>
              <a:t>King James Version Bible Commentary for Today: The Most Up-to-Date Commentary on the Time-Honored Text of the King James Version </a:t>
            </a:r>
            <a:r>
              <a:rPr lang="en-US" sz="1800" dirty="0">
                <a:effectLst>
                  <a:outerShdw blurRad="38100" dist="38100" dir="2700000" algn="tl">
                    <a:srgbClr val="000000"/>
                  </a:outerShdw>
                </a:effectLst>
                <a:latin typeface="Calibri" panose="020F0502020204030204" pitchFamily="34" charset="0"/>
                <a:cs typeface="+mn-cs"/>
              </a:rPr>
              <a:t>(p. 86). Thomas Nelson.</a:t>
            </a:r>
          </a:p>
        </p:txBody>
      </p:sp>
      <p:pic>
        <p:nvPicPr>
          <p:cNvPr id="3" name="Picture 2">
            <a:extLst>
              <a:ext uri="{FF2B5EF4-FFF2-40B4-BE49-F238E27FC236}">
                <a16:creationId xmlns:a16="http://schemas.microsoft.com/office/drawing/2014/main" id="{D3E8E908-16AD-5EA0-3F3F-B8065DDDC962}"/>
              </a:ext>
            </a:extLst>
          </p:cNvPr>
          <p:cNvPicPr>
            <a:picLocks noChangeAspect="1"/>
          </p:cNvPicPr>
          <p:nvPr/>
        </p:nvPicPr>
        <p:blipFill>
          <a:blip r:embed="rId3"/>
          <a:stretch>
            <a:fillRect/>
          </a:stretch>
        </p:blipFill>
        <p:spPr>
          <a:xfrm>
            <a:off x="609600" y="2057400"/>
            <a:ext cx="1990448" cy="2286000"/>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128949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B0F100-CD3D-5AA1-FAA0-12C4BB575E7D}"/>
            </a:ext>
          </a:extLst>
        </p:cNvPr>
        <p:cNvGrpSpPr/>
        <p:nvPr/>
      </p:nvGrpSpPr>
      <p:grpSpPr>
        <a:xfrm>
          <a:off x="0" y="0"/>
          <a:ext cx="0" cy="0"/>
          <a:chOff x="0" y="0"/>
          <a:chExt cx="0" cy="0"/>
        </a:xfrm>
      </p:grpSpPr>
      <p:sp>
        <p:nvSpPr>
          <p:cNvPr id="16387" name="Rectangle 3">
            <a:extLst>
              <a:ext uri="{FF2B5EF4-FFF2-40B4-BE49-F238E27FC236}">
                <a16:creationId xmlns:a16="http://schemas.microsoft.com/office/drawing/2014/main" id="{D9342E5D-804D-F26A-2A75-C3EFEE0F6964}"/>
              </a:ext>
            </a:extLst>
          </p:cNvPr>
          <p:cNvSpPr>
            <a:spLocks noGrp="1" noChangeArrowheads="1"/>
          </p:cNvSpPr>
          <p:nvPr>
            <p:ph type="body" idx="1"/>
          </p:nvPr>
        </p:nvSpPr>
        <p:spPr>
          <a:xfrm>
            <a:off x="609600" y="1600200"/>
            <a:ext cx="10972800" cy="2971800"/>
          </a:xfrm>
        </p:spPr>
        <p:txBody>
          <a:bodyPr/>
          <a:lstStyle/>
          <a:p>
            <a:pPr marL="0" indent="0" algn="just">
              <a:buNone/>
            </a:pP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Exodus 4:</a:t>
            </a:r>
            <a:r>
              <a:rPr lang="en-US" b="1" dirty="0">
                <a:solidFill>
                  <a:srgbClr val="FFFFCC"/>
                </a:solidFill>
                <a:effectLst>
                  <a:outerShdw blurRad="38100" dist="38100" dir="2700000" algn="tl">
                    <a:srgbClr val="000000">
                      <a:alpha val="43137"/>
                    </a:srgbClr>
                  </a:outerShdw>
                </a:effectLst>
                <a:cs typeface="Calibri" panose="020F0502020204030204" pitchFamily="34" charset="0"/>
              </a:rPr>
              <a:t>21</a:t>
            </a:r>
            <a:r>
              <a:rPr lang="en-US"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i="1" dirty="0">
                <a:effectLst>
                  <a:outerShdw blurRad="38100" dist="38100" dir="2700000" algn="tl">
                    <a:srgbClr val="000000">
                      <a:alpha val="43137"/>
                    </a:srgbClr>
                  </a:outerShdw>
                </a:effectLst>
              </a:rPr>
              <a:t>harden his heart.</a:t>
            </a:r>
            <a:r>
              <a:rPr lang="en-US" dirty="0">
                <a:effectLst>
                  <a:outerShdw blurRad="38100" dist="38100" dir="2700000" algn="tl">
                    <a:srgbClr val="000000">
                      <a:alpha val="43137"/>
                    </a:srgbClr>
                  </a:outerShdw>
                </a:effectLst>
              </a:rPr>
              <a:t> Ten times it is said that Pharaoh hardened his own heart (7:13, 14, 22; 8:15, 19, 32; 9:7, 34, 35; 13:15), and 10 times that God hardened Pharaoh’s heart (4:21; 7:3; 9:12; 10:1, 20, 27; 11:10; 14:4, 8, 17). Paul uses this as an example of the inscrutable will of God and of His mercy toward men (Rom. 9:14–18). Seven times Pharaoh hardened his own heart before God first hardened it, though the prediction that God would do it preceded all.”</a:t>
            </a:r>
          </a:p>
        </p:txBody>
      </p:sp>
      <p:pic>
        <p:nvPicPr>
          <p:cNvPr id="29700" name="Picture 4">
            <a:extLst>
              <a:ext uri="{FF2B5EF4-FFF2-40B4-BE49-F238E27FC236}">
                <a16:creationId xmlns:a16="http://schemas.microsoft.com/office/drawing/2014/main" id="{47A7886D-37B5-2427-A1D4-849B23522B1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152400"/>
            <a:ext cx="944563" cy="1143000"/>
          </a:xfrm>
          <a:prstGeom prst="rect">
            <a:avLst/>
          </a:prstGeom>
          <a:noFill/>
          <a:ln w="9525">
            <a:solidFill>
              <a:schemeClr val="tx1"/>
            </a:solidFill>
            <a:miter lim="800000"/>
            <a:headEnd/>
            <a:tailEnd/>
          </a:ln>
        </p:spPr>
      </p:pic>
      <p:sp>
        <p:nvSpPr>
          <p:cNvPr id="5" name="Rectangle 2">
            <a:extLst>
              <a:ext uri="{FF2B5EF4-FFF2-40B4-BE49-F238E27FC236}">
                <a16:creationId xmlns:a16="http://schemas.microsoft.com/office/drawing/2014/main" id="{C1605EA3-5ECA-CB7C-5CBC-6CE53C6CF28D}"/>
              </a:ext>
            </a:extLst>
          </p:cNvPr>
          <p:cNvSpPr>
            <a:spLocks noGrp="1" noChangeArrowheads="1"/>
          </p:cNvSpPr>
          <p:nvPr>
            <p:ph type="title"/>
          </p:nvPr>
        </p:nvSpPr>
        <p:spPr>
          <a:xfrm>
            <a:off x="3009900" y="228600"/>
            <a:ext cx="6172200" cy="914400"/>
          </a:xfrm>
        </p:spPr>
        <p:txBody>
          <a:bodyPr/>
          <a:lstStyle/>
          <a:p>
            <a:pPr algn="ct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Charles Ryrie</a:t>
            </a:r>
            <a:br>
              <a:rPr lang="en-US" sz="3600" dirty="0">
                <a:latin typeface="Calibri" panose="020F0502020204030204" pitchFamily="34" charset="0"/>
                <a:cs typeface="Calibri" panose="020F0502020204030204" pitchFamily="34" charset="0"/>
              </a:rPr>
            </a:br>
            <a:r>
              <a:rPr lang="en-US" sz="2000" i="1"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Ryrie Study Bible, </a:t>
            </a:r>
            <a:r>
              <a:rPr lang="en-US" sz="20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page </a:t>
            </a:r>
            <a:r>
              <a:rPr lang="en-US" sz="2000" dirty="0">
                <a:solidFill>
                  <a:schemeClr val="tx1"/>
                </a:solidFill>
                <a:effectLst>
                  <a:outerShdw blurRad="38100" dist="38100" dir="2700000" algn="tl">
                    <a:srgbClr val="000000">
                      <a:alpha val="43137"/>
                    </a:srgbClr>
                  </a:outerShdw>
                </a:effectLst>
                <a:cs typeface="Calibri" panose="020F0502020204030204" pitchFamily="34" charset="0"/>
              </a:rPr>
              <a:t>96</a:t>
            </a:r>
          </a:p>
        </p:txBody>
      </p:sp>
    </p:spTree>
    <p:extLst>
      <p:ext uri="{BB962C8B-B14F-4D97-AF65-F5344CB8AC3E}">
        <p14:creationId xmlns:p14="http://schemas.microsoft.com/office/powerpoint/2010/main" val="131859688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914400"/>
          </a:xfrm>
        </p:spPr>
        <p:txBody>
          <a:bodyPr/>
          <a:lstStyle/>
          <a:p>
            <a:pPr algn="ctr"/>
            <a:r>
              <a:rPr lang="en-US" sz="3600" kern="1200" dirty="0">
                <a:effectLst>
                  <a:outerShdw blurRad="38100" dist="38100" dir="2700000" algn="tl">
                    <a:srgbClr val="000000">
                      <a:alpha val="43137"/>
                    </a:srgbClr>
                  </a:outerShdw>
                </a:effectLst>
                <a:latin typeface="Calibri" panose="020F0502020204030204" pitchFamily="34" charset="0"/>
              </a:rPr>
              <a:t>GOD HARDENING PHARAOH'S HEART</a:t>
            </a:r>
          </a:p>
        </p:txBody>
      </p:sp>
      <p:sp>
        <p:nvSpPr>
          <p:cNvPr id="3" name="Content Placeholder 2"/>
          <p:cNvSpPr>
            <a:spLocks noGrp="1"/>
          </p:cNvSpPr>
          <p:nvPr>
            <p:ph idx="1"/>
          </p:nvPr>
        </p:nvSpPr>
        <p:spPr>
          <a:xfrm>
            <a:off x="609599" y="1752600"/>
            <a:ext cx="7637741" cy="3581400"/>
          </a:xfrm>
        </p:spPr>
        <p:txBody>
          <a:bodyPr/>
          <a:lstStyle/>
          <a:p>
            <a:pPr>
              <a:spcBef>
                <a:spcPts val="0"/>
              </a:spcBef>
              <a:spcAft>
                <a:spcPts val="1800"/>
              </a:spcAft>
              <a:defRPr/>
            </a:pPr>
            <a:r>
              <a:rPr lang="en-US" sz="2800" dirty="0">
                <a:latin typeface="Calibri" panose="020F0502020204030204" pitchFamily="34" charset="0"/>
                <a:ea typeface="Calibri" panose="020F0502020204030204" pitchFamily="34" charset="0"/>
                <a:cs typeface="Calibri" panose="020F0502020204030204" pitchFamily="34" charset="0"/>
              </a:rPr>
              <a:t>The prediction of God hardening of Pharaoh (4:21)</a:t>
            </a:r>
          </a:p>
          <a:p>
            <a:pPr>
              <a:spcBef>
                <a:spcPts val="0"/>
              </a:spcBef>
              <a:spcAft>
                <a:spcPts val="1800"/>
              </a:spcAft>
              <a:defRPr/>
            </a:pPr>
            <a:r>
              <a:rPr lang="en-US" sz="2800" dirty="0">
                <a:latin typeface="Calibri" panose="020F0502020204030204" pitchFamily="34" charset="0"/>
                <a:ea typeface="Calibri" panose="020F0502020204030204" pitchFamily="34" charset="0"/>
                <a:cs typeface="Calibri" panose="020F0502020204030204" pitchFamily="34" charset="0"/>
              </a:rPr>
              <a:t>Pharaoh repeatedly hardening his own heart (7:13, 22; 8:15, 19, 32; 9:7)</a:t>
            </a:r>
          </a:p>
          <a:p>
            <a:pPr>
              <a:spcBef>
                <a:spcPts val="0"/>
              </a:spcBef>
              <a:spcAft>
                <a:spcPts val="1800"/>
              </a:spcAft>
              <a:defRPr/>
            </a:pPr>
            <a:r>
              <a:rPr lang="en-US" sz="2800" dirty="0">
                <a:latin typeface="Calibri" panose="020F0502020204030204" pitchFamily="34" charset="0"/>
                <a:ea typeface="Calibri" panose="020F0502020204030204" pitchFamily="34" charset="0"/>
                <a:cs typeface="Calibri" panose="020F0502020204030204" pitchFamily="34" charset="0"/>
              </a:rPr>
              <a:t>Not until the sixth plague did God harden Pharaoh’s heart (</a:t>
            </a:r>
            <a:r>
              <a:rPr lang="en-US" sz="2800" dirty="0" err="1">
                <a:latin typeface="Calibri" panose="020F0502020204030204" pitchFamily="34" charset="0"/>
                <a:ea typeface="Calibri" panose="020F0502020204030204" pitchFamily="34" charset="0"/>
                <a:cs typeface="Calibri" panose="020F0502020204030204" pitchFamily="34" charset="0"/>
              </a:rPr>
              <a:t>Exod</a:t>
            </a:r>
            <a:r>
              <a:rPr lang="en-US" sz="2800" dirty="0">
                <a:latin typeface="Calibri" panose="020F0502020204030204" pitchFamily="34" charset="0"/>
                <a:ea typeface="Calibri" panose="020F0502020204030204" pitchFamily="34" charset="0"/>
                <a:cs typeface="Calibri" panose="020F0502020204030204" pitchFamily="34" charset="0"/>
              </a:rPr>
              <a:t> 9:12)</a:t>
            </a:r>
          </a:p>
        </p:txBody>
      </p:sp>
      <p:pic>
        <p:nvPicPr>
          <p:cNvPr id="5" name="Picture 4">
            <a:extLst>
              <a:ext uri="{FF2B5EF4-FFF2-40B4-BE49-F238E27FC236}">
                <a16:creationId xmlns:a16="http://schemas.microsoft.com/office/drawing/2014/main" id="{CE4390F2-9B4F-5C4D-2333-A7F6F3C23ADE}"/>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2203267"/>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10C994-6E9E-4E35-A475-F8AF7D515921}"/>
            </a:ext>
          </a:extLst>
        </p:cNvPr>
        <p:cNvGrpSpPr/>
        <p:nvPr/>
      </p:nvGrpSpPr>
      <p:grpSpPr>
        <a:xfrm>
          <a:off x="0" y="0"/>
          <a:ext cx="0" cy="0"/>
          <a:chOff x="0" y="0"/>
          <a:chExt cx="0" cy="0"/>
        </a:xfrm>
      </p:grpSpPr>
      <p:sp>
        <p:nvSpPr>
          <p:cNvPr id="55297" name="Rectangle 2">
            <a:extLst>
              <a:ext uri="{FF2B5EF4-FFF2-40B4-BE49-F238E27FC236}">
                <a16:creationId xmlns:a16="http://schemas.microsoft.com/office/drawing/2014/main" id="{B26335D7-BC12-3B0B-AA98-B9D3140CC707}"/>
              </a:ext>
            </a:extLst>
          </p:cNvPr>
          <p:cNvSpPr>
            <a:spLocks noGrp="1" noChangeArrowheads="1"/>
          </p:cNvSpPr>
          <p:nvPr>
            <p:ph type="title"/>
          </p:nvPr>
        </p:nvSpPr>
        <p:spPr>
          <a:xfrm>
            <a:off x="914400" y="228600"/>
            <a:ext cx="10363200" cy="914400"/>
          </a:xfrm>
        </p:spPr>
        <p:txBody>
          <a:bodyPr/>
          <a:lstStyle/>
          <a:p>
            <a:pPr algn="ctr"/>
            <a:r>
              <a:rPr lang="en-US" altLang="en-US" sz="3600" kern="1200" dirty="0">
                <a:effectLst>
                  <a:outerShdw blurRad="38100" dist="38100" dir="2700000" algn="tl">
                    <a:srgbClr val="000000">
                      <a:alpha val="43137"/>
                    </a:srgbClr>
                  </a:outerShdw>
                </a:effectLst>
                <a:latin typeface="Calibri" panose="020F0502020204030204" pitchFamily="34" charset="0"/>
              </a:rPr>
              <a:t>REDEMPTION</a:t>
            </a:r>
            <a:br>
              <a:rPr lang="en-US" altLang="en-US" sz="3600" kern="1200" dirty="0">
                <a:effectLst>
                  <a:outerShdw blurRad="38100" dist="38100" dir="2700000" algn="tl">
                    <a:srgbClr val="000000">
                      <a:alpha val="43137"/>
                    </a:srgbClr>
                  </a:outerShdw>
                </a:effectLst>
                <a:latin typeface="Calibri" panose="020F0502020204030204" pitchFamily="34" charset="0"/>
              </a:rPr>
            </a:br>
            <a:r>
              <a:rPr lang="en-US" altLang="en-US" sz="2800" dirty="0">
                <a:solidFill>
                  <a:schemeClr val="tx1"/>
                </a:solidFill>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rPr>
              <a:t>(1:1–12:30)</a:t>
            </a:r>
          </a:p>
        </p:txBody>
      </p:sp>
      <p:sp>
        <p:nvSpPr>
          <p:cNvPr id="11267" name="Rectangle 3">
            <a:extLst>
              <a:ext uri="{FF2B5EF4-FFF2-40B4-BE49-F238E27FC236}">
                <a16:creationId xmlns:a16="http://schemas.microsoft.com/office/drawing/2014/main" id="{6CA513BF-6252-7953-2162-D768BB724901}"/>
              </a:ext>
            </a:extLst>
          </p:cNvPr>
          <p:cNvSpPr>
            <a:spLocks noGrp="1" noChangeArrowheads="1"/>
          </p:cNvSpPr>
          <p:nvPr>
            <p:ph type="body" idx="1"/>
          </p:nvPr>
        </p:nvSpPr>
        <p:spPr>
          <a:xfrm>
            <a:off x="609599" y="1371600"/>
            <a:ext cx="7637741" cy="4689475"/>
          </a:xfrm>
        </p:spPr>
        <p:txBody>
          <a:bodyPr/>
          <a:lstStyle/>
          <a:p>
            <a:pPr>
              <a:spcBef>
                <a:spcPts val="0"/>
              </a:spcBef>
              <a:spcAft>
                <a:spcPts val="12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Why redemption is necessary (</a:t>
            </a:r>
            <a:r>
              <a:rPr lang="en-US" altLang="en-US" dirty="0" err="1">
                <a:latin typeface="Calibri" panose="020F0502020204030204" pitchFamily="34" charset="0"/>
                <a:ea typeface="Calibri" panose="020F0502020204030204" pitchFamily="34" charset="0"/>
                <a:cs typeface="Calibri" panose="020F0502020204030204" pitchFamily="34" charset="0"/>
              </a:rPr>
              <a:t>Exod</a:t>
            </a:r>
            <a:r>
              <a:rPr lang="en-US" altLang="en-US" dirty="0">
                <a:latin typeface="Calibri" panose="020F0502020204030204" pitchFamily="34" charset="0"/>
                <a:ea typeface="Calibri" panose="020F0502020204030204" pitchFamily="34" charset="0"/>
                <a:cs typeface="Calibri" panose="020F0502020204030204" pitchFamily="34" charset="0"/>
              </a:rPr>
              <a:t> 1)</a:t>
            </a:r>
          </a:p>
          <a:p>
            <a:pPr>
              <a:spcBef>
                <a:spcPts val="0"/>
              </a:spcBef>
              <a:spcAft>
                <a:spcPts val="1200"/>
              </a:spcAft>
              <a:defRPr/>
            </a:pPr>
            <a:r>
              <a:rPr lang="en-US" altLang="en-US" dirty="0">
                <a:latin typeface="Calibri" panose="020F0502020204030204" pitchFamily="34" charset="0"/>
                <a:cs typeface="Calibri" panose="020F0502020204030204" pitchFamily="34" charset="0"/>
              </a:rPr>
              <a:t>Development of the deliverer (</a:t>
            </a:r>
            <a:r>
              <a:rPr lang="en-US" altLang="en-US" dirty="0" err="1">
                <a:latin typeface="Calibri" panose="020F0502020204030204" pitchFamily="34" charset="0"/>
                <a:cs typeface="Calibri" panose="020F0502020204030204" pitchFamily="34" charset="0"/>
              </a:rPr>
              <a:t>Exod</a:t>
            </a:r>
            <a:r>
              <a:rPr lang="en-US" altLang="en-US" dirty="0">
                <a:latin typeface="Calibri" panose="020F0502020204030204" pitchFamily="34" charset="0"/>
                <a:cs typeface="Calibri" panose="020F0502020204030204" pitchFamily="34" charset="0"/>
              </a:rPr>
              <a:t> 2–4)</a:t>
            </a:r>
          </a:p>
          <a:p>
            <a:pPr>
              <a:spcBef>
                <a:spcPts val="0"/>
              </a:spcBef>
              <a:spcAft>
                <a:spcPts val="12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First confrontation with Pharaoh (</a:t>
            </a:r>
            <a:r>
              <a:rPr lang="en-US" altLang="en-US" dirty="0" err="1">
                <a:latin typeface="Calibri" panose="020F0502020204030204" pitchFamily="34" charset="0"/>
                <a:ea typeface="Calibri" panose="020F0502020204030204" pitchFamily="34" charset="0"/>
                <a:cs typeface="Calibri" panose="020F0502020204030204" pitchFamily="34" charset="0"/>
              </a:rPr>
              <a:t>Exod</a:t>
            </a:r>
            <a:r>
              <a:rPr lang="en-US" altLang="en-US" dirty="0">
                <a:latin typeface="Calibri" panose="020F0502020204030204" pitchFamily="34" charset="0"/>
                <a:ea typeface="Calibri" panose="020F0502020204030204" pitchFamily="34" charset="0"/>
                <a:cs typeface="Calibri" panose="020F0502020204030204" pitchFamily="34" charset="0"/>
              </a:rPr>
              <a:t> 5) </a:t>
            </a:r>
          </a:p>
          <a:p>
            <a:pPr>
              <a:spcBef>
                <a:spcPts val="0"/>
              </a:spcBef>
              <a:spcAft>
                <a:spcPts val="12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God reassures Moses (</a:t>
            </a:r>
            <a:r>
              <a:rPr lang="en-US" altLang="en-US" dirty="0" err="1">
                <a:latin typeface="Calibri" panose="020F0502020204030204" pitchFamily="34" charset="0"/>
                <a:ea typeface="Calibri" panose="020F0502020204030204" pitchFamily="34" charset="0"/>
                <a:cs typeface="Calibri" panose="020F0502020204030204" pitchFamily="34" charset="0"/>
              </a:rPr>
              <a:t>Exod</a:t>
            </a:r>
            <a:r>
              <a:rPr lang="en-US" altLang="en-US" dirty="0">
                <a:latin typeface="Calibri" panose="020F0502020204030204" pitchFamily="34" charset="0"/>
                <a:ea typeface="Calibri" panose="020F0502020204030204" pitchFamily="34" charset="0"/>
                <a:cs typeface="Calibri" panose="020F0502020204030204" pitchFamily="34" charset="0"/>
              </a:rPr>
              <a:t> 6:1–7:7) </a:t>
            </a:r>
          </a:p>
          <a:p>
            <a:pPr>
              <a:spcBef>
                <a:spcPts val="0"/>
              </a:spcBef>
              <a:spcAft>
                <a:spcPts val="1200"/>
              </a:spcAft>
              <a:defRPr/>
            </a:pPr>
            <a:r>
              <a:rPr lang="en-US" altLang="en-US" dirty="0">
                <a:latin typeface="Calibri" panose="020F0502020204030204" pitchFamily="34" charset="0"/>
                <a:ea typeface="Calibri" panose="020F0502020204030204" pitchFamily="34" charset="0"/>
                <a:cs typeface="Calibri" panose="020F0502020204030204" pitchFamily="34" charset="0"/>
              </a:rPr>
              <a:t>Second confrontation with Pharaoh (</a:t>
            </a:r>
            <a:r>
              <a:rPr lang="en-US" altLang="en-US" dirty="0" err="1">
                <a:latin typeface="Calibri" panose="020F0502020204030204" pitchFamily="34" charset="0"/>
                <a:ea typeface="Calibri" panose="020F0502020204030204" pitchFamily="34" charset="0"/>
                <a:cs typeface="Calibri" panose="020F0502020204030204" pitchFamily="34" charset="0"/>
              </a:rPr>
              <a:t>Exod</a:t>
            </a:r>
            <a:r>
              <a:rPr lang="en-US" altLang="en-US" dirty="0">
                <a:latin typeface="Calibri" panose="020F0502020204030204" pitchFamily="34" charset="0"/>
                <a:ea typeface="Calibri" panose="020F0502020204030204" pitchFamily="34" charset="0"/>
                <a:cs typeface="Calibri" panose="020F0502020204030204" pitchFamily="34" charset="0"/>
              </a:rPr>
              <a:t> 7:8-13)</a:t>
            </a:r>
          </a:p>
          <a:p>
            <a:pPr>
              <a:spcBef>
                <a:spcPts val="0"/>
              </a:spcBef>
              <a:spcAft>
                <a:spcPts val="1200"/>
              </a:spcAft>
              <a:defRPr/>
            </a:pPr>
            <a:r>
              <a:rPr lang="en-US" altLang="en-US" b="1" u="sng" dirty="0">
                <a:solidFill>
                  <a:srgbClr val="FFFFCC"/>
                </a:solidFill>
                <a:latin typeface="Calibri" panose="020F0502020204030204" pitchFamily="34" charset="0"/>
                <a:ea typeface="Calibri" panose="020F0502020204030204" pitchFamily="34" charset="0"/>
                <a:cs typeface="Calibri" panose="020F0502020204030204" pitchFamily="34" charset="0"/>
              </a:rPr>
              <a:t>Plagues (</a:t>
            </a:r>
            <a:r>
              <a:rPr lang="en-US" altLang="en-US" b="1" u="sng" dirty="0" err="1">
                <a:solidFill>
                  <a:srgbClr val="FFFFCC"/>
                </a:solidFill>
                <a:latin typeface="Calibri" panose="020F0502020204030204" pitchFamily="34" charset="0"/>
                <a:ea typeface="Calibri" panose="020F0502020204030204" pitchFamily="34" charset="0"/>
                <a:cs typeface="Calibri" panose="020F0502020204030204" pitchFamily="34" charset="0"/>
              </a:rPr>
              <a:t>Exod</a:t>
            </a:r>
            <a:r>
              <a:rPr lang="en-US" altLang="en-US" b="1" u="sng" dirty="0">
                <a:solidFill>
                  <a:srgbClr val="FFFFCC"/>
                </a:solidFill>
                <a:latin typeface="Calibri" panose="020F0502020204030204" pitchFamily="34" charset="0"/>
                <a:ea typeface="Calibri" panose="020F0502020204030204" pitchFamily="34" charset="0"/>
                <a:cs typeface="Calibri" panose="020F0502020204030204" pitchFamily="34" charset="0"/>
              </a:rPr>
              <a:t> 7:14–12:30) </a:t>
            </a:r>
          </a:p>
        </p:txBody>
      </p:sp>
      <p:pic>
        <p:nvPicPr>
          <p:cNvPr id="3" name="Picture 2">
            <a:extLst>
              <a:ext uri="{FF2B5EF4-FFF2-40B4-BE49-F238E27FC236}">
                <a16:creationId xmlns:a16="http://schemas.microsoft.com/office/drawing/2014/main" id="{7D0227E0-D731-B9A9-31E2-60AB6837733B}"/>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9874094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E58307-487A-B19D-8E08-18E21B100622}"/>
            </a:ext>
          </a:extLst>
        </p:cNvPr>
        <p:cNvGrpSpPr/>
        <p:nvPr/>
      </p:nvGrpSpPr>
      <p:grpSpPr>
        <a:xfrm>
          <a:off x="0" y="0"/>
          <a:ext cx="0" cy="0"/>
          <a:chOff x="0" y="0"/>
          <a:chExt cx="0" cy="0"/>
        </a:xfrm>
      </p:grpSpPr>
      <p:pic>
        <p:nvPicPr>
          <p:cNvPr id="1028" name="Picture 4" descr="Every Prophecy of the Bible: Clear Explanations for ...">
            <a:extLst>
              <a:ext uri="{FF2B5EF4-FFF2-40B4-BE49-F238E27FC236}">
                <a16:creationId xmlns:a16="http://schemas.microsoft.com/office/drawing/2014/main" id="{D21B9F89-9A7F-AC0A-AE5F-4352EA18B2E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986213" y="247575"/>
            <a:ext cx="4219575" cy="63628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5452143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1852575-3F0A-4BCA-AAC5-1E2F502692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3077766"/>
          </a:xfrm>
          <a:prstGeom prst="rect">
            <a:avLst/>
          </a:prstGeom>
          <a:noFill/>
          <a:ln w="28575">
            <a:noFill/>
            <a:miter lim="800000"/>
            <a:headEnd/>
            <a:tailEnd/>
          </a:ln>
        </p:spPr>
        <p:txBody>
          <a:bodyPr wrap="square">
            <a:spAutoFit/>
          </a:bodyPr>
          <a:lstStyle/>
          <a:p>
            <a:pPr algn="ctr" defTabSz="685800">
              <a:spcBef>
                <a:spcPts val="0"/>
              </a:spcBef>
              <a:spcAft>
                <a:spcPts val="9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13:19; 14:29</a:t>
            </a:r>
          </a:p>
          <a:p>
            <a:pPr algn="just"/>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From now on I am telling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it</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comes to pass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when it does occur, you may believe that I am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14:29</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 have told you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before it happens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that when it happens, you may believe.”</a:t>
            </a:r>
          </a:p>
        </p:txBody>
      </p:sp>
      <p:pic>
        <p:nvPicPr>
          <p:cNvPr id="2" name="Picture 1">
            <a:extLst>
              <a:ext uri="{FF2B5EF4-FFF2-40B4-BE49-F238E27FC236}">
                <a16:creationId xmlns:a16="http://schemas.microsoft.com/office/drawing/2014/main" id="{A6E18732-ADA3-8699-48A6-A162F1FB782F}"/>
              </a:ext>
            </a:extLst>
          </p:cNvPr>
          <p:cNvPicPr>
            <a:picLocks noChangeAspect="1"/>
          </p:cNvPicPr>
          <p:nvPr/>
        </p:nvPicPr>
        <p:blipFill>
          <a:blip r:embed="rId3"/>
          <a:srcRect l="17407"/>
          <a:stretch/>
        </p:blipFill>
        <p:spPr>
          <a:xfrm>
            <a:off x="4963160" y="2971800"/>
            <a:ext cx="2265680" cy="18288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814186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nvPr>
        </p:nvGraphicFramePr>
        <p:xfrm>
          <a:off x="609600" y="411480"/>
          <a:ext cx="10972800" cy="603504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690753193"/>
                    </a:ext>
                  </a:extLst>
                </a:gridCol>
                <a:gridCol w="3124200">
                  <a:extLst>
                    <a:ext uri="{9D8B030D-6E8A-4147-A177-3AD203B41FA5}">
                      <a16:colId xmlns:a16="http://schemas.microsoft.com/office/drawing/2014/main" val="286287145"/>
                    </a:ext>
                  </a:extLst>
                </a:gridCol>
                <a:gridCol w="365760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What Happened to Christ’s Disciples?</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731520">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Disciple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Place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Martyrdom</a:t>
                      </a:r>
                    </a:p>
                  </a:txBody>
                  <a:tcPr anchor="ctr"/>
                </a:tc>
                <a:extLst>
                  <a:ext uri="{0D108BD9-81ED-4DB2-BD59-A6C34878D82A}">
                    <a16:rowId xmlns:a16="http://schemas.microsoft.com/office/drawing/2014/main" val="131853129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James the Son of Alpheus</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Jerusalem</a:t>
                      </a:r>
                    </a:p>
                  </a:txBody>
                  <a:tcPr anchor="ctr"/>
                </a:tc>
                <a:tc>
                  <a:txBody>
                    <a:bodyPr/>
                    <a:lstStyle/>
                    <a:p>
                      <a:pPr algn="ctr"/>
                      <a:r>
                        <a:rPr lang="en-US" sz="2800" dirty="0">
                          <a:latin typeface="Calibri" panose="020F0502020204030204" pitchFamily="34" charset="0"/>
                          <a:cs typeface="Calibri" panose="020F0502020204030204" pitchFamily="34" charset="0"/>
                        </a:rPr>
                        <a:t>Clubbed to death</a:t>
                      </a:r>
                    </a:p>
                  </a:txBody>
                  <a:tcPr anchor="ctr"/>
                </a:tc>
                <a:extLst>
                  <a:ext uri="{0D108BD9-81ED-4DB2-BD59-A6C34878D82A}">
                    <a16:rowId xmlns:a16="http://schemas.microsoft.com/office/drawing/2014/main" val="77756791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Simon the Zealot</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Jerusalem</a:t>
                      </a:r>
                    </a:p>
                  </a:txBody>
                  <a:tcPr anchor="ctr"/>
                </a:tc>
                <a:tc>
                  <a:txBody>
                    <a:bodyPr/>
                    <a:lstStyle/>
                    <a:p>
                      <a:pPr algn="ctr"/>
                      <a:r>
                        <a:rPr lang="en-US" sz="2800" dirty="0">
                          <a:latin typeface="Calibri" panose="020F0502020204030204" pitchFamily="34" charset="0"/>
                          <a:cs typeface="Calibri" panose="020F0502020204030204" pitchFamily="34" charset="0"/>
                        </a:rPr>
                        <a:t>Martyred</a:t>
                      </a:r>
                    </a:p>
                  </a:txBody>
                  <a:tcPr anchor="ctr"/>
                </a:tc>
                <a:extLst>
                  <a:ext uri="{0D108BD9-81ED-4DB2-BD59-A6C34878D82A}">
                    <a16:rowId xmlns:a16="http://schemas.microsoft.com/office/drawing/2014/main" val="2088523037"/>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James the Son of Zebedee</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Judea (Acts 12:2)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Executed</a:t>
                      </a:r>
                    </a:p>
                  </a:txBody>
                  <a:tcPr anchor="ctr"/>
                </a:tc>
                <a:extLst>
                  <a:ext uri="{0D108BD9-81ED-4DB2-BD59-A6C34878D82A}">
                    <a16:rowId xmlns:a16="http://schemas.microsoft.com/office/drawing/2014/main" val="3167288718"/>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Thaddeus</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Mesopotamia</a:t>
                      </a:r>
                    </a:p>
                  </a:txBody>
                  <a:tcPr anchor="ctr"/>
                </a:tc>
                <a:tc>
                  <a:txBody>
                    <a:bodyPr/>
                    <a:lstStyle/>
                    <a:p>
                      <a:pPr algn="ctr"/>
                      <a:r>
                        <a:rPr lang="en-US" sz="2800" dirty="0">
                          <a:latin typeface="Calibri" panose="020F0502020204030204" pitchFamily="34" charset="0"/>
                          <a:cs typeface="Calibri" panose="020F0502020204030204" pitchFamily="34" charset="0"/>
                        </a:rPr>
                        <a:t>Beaten to death</a:t>
                      </a:r>
                    </a:p>
                  </a:txBody>
                  <a:tcPr anchor="ctr"/>
                </a:tc>
                <a:extLst>
                  <a:ext uri="{0D108BD9-81ED-4DB2-BD59-A6C34878D82A}">
                    <a16:rowId xmlns:a16="http://schemas.microsoft.com/office/drawing/2014/main" val="1287159523"/>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Peter</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Babylon, Rome</a:t>
                      </a:r>
                    </a:p>
                  </a:txBody>
                  <a:tcPr anchor="ctr"/>
                </a:tc>
                <a:tc>
                  <a:txBody>
                    <a:bodyPr/>
                    <a:lstStyle/>
                    <a:p>
                      <a:pPr algn="ctr"/>
                      <a:r>
                        <a:rPr lang="en-US" sz="2800" dirty="0">
                          <a:latin typeface="Calibri" panose="020F0502020204030204" pitchFamily="34" charset="0"/>
                          <a:cs typeface="Calibri" panose="020F0502020204030204" pitchFamily="34" charset="0"/>
                        </a:rPr>
                        <a:t>Crucified upside down</a:t>
                      </a:r>
                    </a:p>
                  </a:txBody>
                  <a:tcPr anchor="ctr"/>
                </a:tc>
                <a:extLst>
                  <a:ext uri="{0D108BD9-81ED-4DB2-BD59-A6C34878D82A}">
                    <a16:rowId xmlns:a16="http://schemas.microsoft.com/office/drawing/2014/main" val="1793763941"/>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Matthew</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Parthia (Tehran)</a:t>
                      </a:r>
                    </a:p>
                  </a:txBody>
                  <a:tcPr anchor="ctr"/>
                </a:tc>
                <a:tc>
                  <a:txBody>
                    <a:bodyPr/>
                    <a:lstStyle/>
                    <a:p>
                      <a:pPr algn="ctr"/>
                      <a:r>
                        <a:rPr lang="en-US" sz="2800" dirty="0">
                          <a:latin typeface="Calibri" panose="020F0502020204030204" pitchFamily="34" charset="0"/>
                          <a:cs typeface="Calibri" panose="020F0502020204030204" pitchFamily="34" charset="0"/>
                        </a:rPr>
                        <a:t>Beheaded</a:t>
                      </a:r>
                    </a:p>
                  </a:txBody>
                  <a:tcPr anchor="ctr"/>
                </a:tc>
                <a:extLst>
                  <a:ext uri="{0D108BD9-81ED-4DB2-BD59-A6C34878D82A}">
                    <a16:rowId xmlns:a16="http://schemas.microsoft.com/office/drawing/2014/main" val="183737382"/>
                  </a:ext>
                </a:extLst>
              </a:tr>
            </a:tbl>
          </a:graphicData>
        </a:graphic>
      </p:graphicFrame>
    </p:spTree>
    <p:extLst>
      <p:ext uri="{BB962C8B-B14F-4D97-AF65-F5344CB8AC3E}">
        <p14:creationId xmlns:p14="http://schemas.microsoft.com/office/powerpoint/2010/main" val="3541602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E49A613A-85F1-4E0D-982D-96A3538A6C49}"/>
              </a:ext>
            </a:extLst>
          </p:cNvPr>
          <p:cNvGraphicFramePr>
            <a:graphicFrameLocks noGrp="1"/>
          </p:cNvGraphicFramePr>
          <p:nvPr>
            <p:ph idx="1"/>
          </p:nvPr>
        </p:nvGraphicFramePr>
        <p:xfrm>
          <a:off x="609600" y="457200"/>
          <a:ext cx="10972800" cy="5730240"/>
        </p:xfrm>
        <a:graphic>
          <a:graphicData uri="http://schemas.openxmlformats.org/drawingml/2006/table">
            <a:tbl>
              <a:tblPr firstRow="1" bandRow="1">
                <a:tableStyleId>{5C22544A-7EE6-4342-B048-85BDC9FD1C3A}</a:tableStyleId>
              </a:tblPr>
              <a:tblGrid>
                <a:gridCol w="4187952">
                  <a:extLst>
                    <a:ext uri="{9D8B030D-6E8A-4147-A177-3AD203B41FA5}">
                      <a16:colId xmlns:a16="http://schemas.microsoft.com/office/drawing/2014/main" val="690753193"/>
                    </a:ext>
                  </a:extLst>
                </a:gridCol>
                <a:gridCol w="3127248">
                  <a:extLst>
                    <a:ext uri="{9D8B030D-6E8A-4147-A177-3AD203B41FA5}">
                      <a16:colId xmlns:a16="http://schemas.microsoft.com/office/drawing/2014/main" val="286287145"/>
                    </a:ext>
                  </a:extLst>
                </a:gridCol>
                <a:gridCol w="3657600">
                  <a:extLst>
                    <a:ext uri="{9D8B030D-6E8A-4147-A177-3AD203B41FA5}">
                      <a16:colId xmlns:a16="http://schemas.microsoft.com/office/drawing/2014/main" val="1804750111"/>
                    </a:ext>
                  </a:extLst>
                </a:gridCol>
              </a:tblGrid>
              <a:tr h="914400">
                <a:tc gridSpan="3">
                  <a:txBody>
                    <a:bodyPr/>
                    <a:lstStyle/>
                    <a:p>
                      <a:pPr algn="ctr"/>
                      <a:r>
                        <a:rPr lang="en-US" sz="3600" b="0" kern="1200" noProof="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What Happened to Christ’s Disciples?</a:t>
                      </a:r>
                      <a:endParaRPr lang="en-US" sz="3600" b="0" kern="1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txBody>
                  <a:tcPr anchor="ct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tc hMerge="1">
                  <a:txBody>
                    <a:bodyPr/>
                    <a:lstStyle/>
                    <a:p>
                      <a:endParaRPr lang="en-US" dirty="0">
                        <a:latin typeface="Calibri" panose="020F0502020204030204" pitchFamily="34" charset="0"/>
                        <a:cs typeface="Calibri" panose="020F0502020204030204" pitchFamily="34" charset="0"/>
                      </a:endParaRPr>
                    </a:p>
                  </a:txBody>
                  <a:tcPr>
                    <a:solidFill>
                      <a:schemeClr val="bg2"/>
                    </a:solidFill>
                  </a:tcPr>
                </a:tc>
                <a:extLst>
                  <a:ext uri="{0D108BD9-81ED-4DB2-BD59-A6C34878D82A}">
                    <a16:rowId xmlns:a16="http://schemas.microsoft.com/office/drawing/2014/main" val="2169232981"/>
                  </a:ext>
                </a:extLst>
              </a:tr>
              <a:tr h="731520">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Disciple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Place</a:t>
                      </a:r>
                    </a:p>
                  </a:txBody>
                  <a:tcPr anchor="ctr"/>
                </a:tc>
                <a:tc>
                  <a:txBody>
                    <a:bodyPr/>
                    <a:lstStyle/>
                    <a:p>
                      <a:pPr marL="0" algn="ctr" defTabSz="914400" rtl="0" eaLnBrk="1" latinLnBrk="0" hangingPunct="1"/>
                      <a:r>
                        <a:rPr lang="en-US" sz="2800" b="1" kern="1200" dirty="0">
                          <a:solidFill>
                            <a:srgbClr val="0000CC"/>
                          </a:solidFill>
                          <a:latin typeface="Calibri" panose="020F0502020204030204" pitchFamily="34" charset="0"/>
                          <a:ea typeface="+mn-ea"/>
                          <a:cs typeface="Calibri" panose="020F0502020204030204" pitchFamily="34" charset="0"/>
                        </a:rPr>
                        <a:t>Martyrdom</a:t>
                      </a:r>
                    </a:p>
                  </a:txBody>
                  <a:tcPr anchor="ctr"/>
                </a:tc>
                <a:extLst>
                  <a:ext uri="{0D108BD9-81ED-4DB2-BD59-A6C34878D82A}">
                    <a16:rowId xmlns:a16="http://schemas.microsoft.com/office/drawing/2014/main" val="131853129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John</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Asia Minor, Patmos, Ephesus</a:t>
                      </a:r>
                    </a:p>
                  </a:txBody>
                  <a:tcPr anchor="ctr"/>
                </a:tc>
                <a:tc>
                  <a:txBody>
                    <a:bodyPr/>
                    <a:lstStyle/>
                    <a:p>
                      <a:pPr algn="ctr"/>
                      <a:r>
                        <a:rPr lang="en-US" sz="2800" dirty="0">
                          <a:latin typeface="Calibri" panose="020F0502020204030204" pitchFamily="34" charset="0"/>
                          <a:cs typeface="Calibri" panose="020F0502020204030204" pitchFamily="34" charset="0"/>
                        </a:rPr>
                        <a:t>Fried in boiling oil</a:t>
                      </a:r>
                    </a:p>
                  </a:txBody>
                  <a:tcPr anchor="ctr"/>
                </a:tc>
                <a:extLst>
                  <a:ext uri="{0D108BD9-81ED-4DB2-BD59-A6C34878D82A}">
                    <a16:rowId xmlns:a16="http://schemas.microsoft.com/office/drawing/2014/main" val="777567912"/>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Philip</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E. Turkey</a:t>
                      </a:r>
                    </a:p>
                  </a:txBody>
                  <a:tcPr anchor="ctr"/>
                </a:tc>
                <a:tc>
                  <a:txBody>
                    <a:bodyPr/>
                    <a:lstStyle/>
                    <a:p>
                      <a:pPr algn="ctr"/>
                      <a:r>
                        <a:rPr lang="en-US" sz="2800" dirty="0">
                          <a:latin typeface="Calibri" panose="020F0502020204030204" pitchFamily="34" charset="0"/>
                          <a:cs typeface="Calibri" panose="020F0502020204030204" pitchFamily="34" charset="0"/>
                        </a:rPr>
                        <a:t>Tortured &amp; crucified</a:t>
                      </a:r>
                    </a:p>
                  </a:txBody>
                  <a:tcPr anchor="ctr"/>
                </a:tc>
                <a:extLst>
                  <a:ext uri="{0D108BD9-81ED-4DB2-BD59-A6C34878D82A}">
                    <a16:rowId xmlns:a16="http://schemas.microsoft.com/office/drawing/2014/main" val="2088523037"/>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Thomas</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India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Calibri" panose="020F0502020204030204" pitchFamily="34" charset="0"/>
                          <a:cs typeface="Calibri" panose="020F0502020204030204" pitchFamily="34" charset="0"/>
                        </a:rPr>
                        <a:t>Speared</a:t>
                      </a:r>
                    </a:p>
                  </a:txBody>
                  <a:tcPr anchor="ctr"/>
                </a:tc>
                <a:extLst>
                  <a:ext uri="{0D108BD9-81ED-4DB2-BD59-A6C34878D82A}">
                    <a16:rowId xmlns:a16="http://schemas.microsoft.com/office/drawing/2014/main" val="3167288718"/>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Bartholomew</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India</a:t>
                      </a:r>
                    </a:p>
                  </a:txBody>
                  <a:tcPr anchor="ctr"/>
                </a:tc>
                <a:tc>
                  <a:txBody>
                    <a:bodyPr/>
                    <a:lstStyle/>
                    <a:p>
                      <a:pPr algn="ctr"/>
                      <a:r>
                        <a:rPr lang="en-US" sz="2800" dirty="0">
                          <a:latin typeface="Calibri" panose="020F0502020204030204" pitchFamily="34" charset="0"/>
                          <a:cs typeface="Calibri" panose="020F0502020204030204" pitchFamily="34" charset="0"/>
                        </a:rPr>
                        <a:t>Flayed &amp; crucified</a:t>
                      </a:r>
                    </a:p>
                  </a:txBody>
                  <a:tcPr anchor="ctr"/>
                </a:tc>
                <a:extLst>
                  <a:ext uri="{0D108BD9-81ED-4DB2-BD59-A6C34878D82A}">
                    <a16:rowId xmlns:a16="http://schemas.microsoft.com/office/drawing/2014/main" val="1287159523"/>
                  </a:ext>
                </a:extLst>
              </a:tr>
              <a:tr h="731520">
                <a:tc>
                  <a:txBody>
                    <a:bodyPr/>
                    <a:lstStyle/>
                    <a:p>
                      <a:r>
                        <a:rPr lang="en-US" sz="2800" kern="1200" dirty="0">
                          <a:solidFill>
                            <a:schemeClr val="dk1"/>
                          </a:solidFill>
                          <a:latin typeface="Calibri" panose="020F0502020204030204" pitchFamily="34" charset="0"/>
                          <a:ea typeface="+mn-ea"/>
                          <a:cs typeface="Calibri" panose="020F0502020204030204" pitchFamily="34" charset="0"/>
                        </a:rPr>
                        <a:t>Andrew</a:t>
                      </a:r>
                    </a:p>
                  </a:txBody>
                  <a:tcPr anchor="ctr"/>
                </a:tc>
                <a:tc>
                  <a:txBody>
                    <a:bodyPr/>
                    <a:lstStyle/>
                    <a:p>
                      <a:pPr algn="ctr"/>
                      <a:r>
                        <a:rPr lang="en-US" sz="2800" kern="1200" dirty="0">
                          <a:solidFill>
                            <a:schemeClr val="dk1"/>
                          </a:solidFill>
                          <a:latin typeface="Calibri" panose="020F0502020204030204" pitchFamily="34" charset="0"/>
                          <a:ea typeface="+mn-ea"/>
                          <a:cs typeface="Calibri" panose="020F0502020204030204" pitchFamily="34" charset="0"/>
                        </a:rPr>
                        <a:t>Ukraine, Russia, Greece</a:t>
                      </a:r>
                    </a:p>
                  </a:txBody>
                  <a:tcPr anchor="ctr"/>
                </a:tc>
                <a:tc>
                  <a:txBody>
                    <a:bodyPr/>
                    <a:lstStyle/>
                    <a:p>
                      <a:pPr algn="ctr"/>
                      <a:r>
                        <a:rPr lang="en-US" sz="2800" dirty="0">
                          <a:latin typeface="Calibri" panose="020F0502020204030204" pitchFamily="34" charset="0"/>
                          <a:cs typeface="Calibri" panose="020F0502020204030204" pitchFamily="34" charset="0"/>
                        </a:rPr>
                        <a:t>Hanged</a:t>
                      </a:r>
                    </a:p>
                  </a:txBody>
                  <a:tcPr anchor="ctr"/>
                </a:tc>
                <a:extLst>
                  <a:ext uri="{0D108BD9-81ED-4DB2-BD59-A6C34878D82A}">
                    <a16:rowId xmlns:a16="http://schemas.microsoft.com/office/drawing/2014/main" val="1793763941"/>
                  </a:ext>
                </a:extLst>
              </a:tr>
            </a:tbl>
          </a:graphicData>
        </a:graphic>
      </p:graphicFrame>
    </p:spTree>
    <p:extLst>
      <p:ext uri="{BB962C8B-B14F-4D97-AF65-F5344CB8AC3E}">
        <p14:creationId xmlns:p14="http://schemas.microsoft.com/office/powerpoint/2010/main" val="9538087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dirty="0">
                <a:effectLst>
                  <a:outerShdw blurRad="38100" dist="38100" dir="2700000" algn="tl">
                    <a:srgbClr val="000000">
                      <a:alpha val="43137"/>
                    </a:srgbClr>
                  </a:outerShdw>
                </a:effectLst>
                <a:latin typeface="Calibri" panose="020F0502020204030204" pitchFamily="34" charset="0"/>
              </a:rPr>
              <a:t>Conclusion</a:t>
            </a:r>
          </a:p>
        </p:txBody>
      </p:sp>
    </p:spTree>
    <p:extLst>
      <p:ext uri="{BB962C8B-B14F-4D97-AF65-F5344CB8AC3E}">
        <p14:creationId xmlns:p14="http://schemas.microsoft.com/office/powerpoint/2010/main" val="9178309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50F43-D92F-FBD2-EAA5-EED4974F841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882CE5B-DD84-8FCD-10B0-E38138DFBF97}"/>
              </a:ext>
            </a:extLst>
          </p:cNvPr>
          <p:cNvSpPr>
            <a:spLocks noGrp="1" noChangeArrowheads="1"/>
          </p:cNvSpPr>
          <p:nvPr>
            <p:ph type="title"/>
          </p:nvPr>
        </p:nvSpPr>
        <p:spPr>
          <a:xfrm>
            <a:off x="609600" y="228600"/>
            <a:ext cx="10972800" cy="914400"/>
          </a:xfrm>
        </p:spPr>
        <p:txBody>
          <a:bodyPr/>
          <a:lstStyle/>
          <a:p>
            <a:pPr algn="ctr" eaLnBrk="1" hangingPunct="1"/>
            <a:r>
              <a:rPr lang="en-US" sz="3600" kern="1200" dirty="0">
                <a:effectLst>
                  <a:outerShdw blurRad="38100" dist="38100" dir="2700000" algn="tl">
                    <a:srgbClr val="000000">
                      <a:alpha val="43137"/>
                    </a:srgbClr>
                  </a:outerShdw>
                </a:effectLst>
                <a:cs typeface="Calibri" panose="020F0502020204030204" pitchFamily="34" charset="0"/>
              </a:rPr>
              <a:t>FROGS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Exodus 8</a:t>
            </a:r>
            <a:r>
              <a:rPr lang="en-US" sz="2800" b="1" dirty="0">
                <a:solidFill>
                  <a:srgbClr val="FFFFCC"/>
                </a:solidFill>
                <a:effectLst>
                  <a:outerShdw blurRad="38100" dist="38100" dir="2700000" algn="tl">
                    <a:srgbClr val="000000">
                      <a:alpha val="43137"/>
                    </a:srgbClr>
                  </a:outerShdw>
                </a:effectLst>
                <a:ea typeface="+mn-ea"/>
                <a:cs typeface="Calibri" panose="020F0502020204030204" pitchFamily="34" charset="0"/>
              </a:rPr>
              <a:t>:1-15</a:t>
            </a:r>
            <a:endPar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61795" name="Rectangle 3">
            <a:extLst>
              <a:ext uri="{FF2B5EF4-FFF2-40B4-BE49-F238E27FC236}">
                <a16:creationId xmlns:a16="http://schemas.microsoft.com/office/drawing/2014/main" id="{FC6BFD7D-EF74-0A5E-28C5-560464D21C83}"/>
              </a:ext>
            </a:extLst>
          </p:cNvPr>
          <p:cNvSpPr>
            <a:spLocks noGrp="1" noChangeArrowheads="1"/>
          </p:cNvSpPr>
          <p:nvPr>
            <p:ph type="body" idx="1"/>
          </p:nvPr>
        </p:nvSpPr>
        <p:spPr>
          <a:xfrm>
            <a:off x="924476" y="1690043"/>
            <a:ext cx="8428567" cy="2286001"/>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God’s Instructions to Moses (1-5)</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Aaron’s Obedience (6)</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Pharaoh’s Miracle (7)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Pharaoh’s Condition (8-11)</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Fulfillment of Prophecy (12-14)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Pharaoh’s Condition (15)</a:t>
            </a:r>
          </a:p>
        </p:txBody>
      </p:sp>
      <p:pic>
        <p:nvPicPr>
          <p:cNvPr id="2" name="Picture 1">
            <a:extLst>
              <a:ext uri="{FF2B5EF4-FFF2-40B4-BE49-F238E27FC236}">
                <a16:creationId xmlns:a16="http://schemas.microsoft.com/office/drawing/2014/main" id="{4B0FA216-6E5F-140E-03D2-C8036ECEB3D3}"/>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95870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5BEAC-1719-9A4A-9427-91452E5F38F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3325EAC7-DE35-507C-2E60-A62FDA69723F}"/>
              </a:ext>
            </a:extLst>
          </p:cNvPr>
          <p:cNvSpPr/>
          <p:nvPr/>
        </p:nvSpPr>
        <p:spPr>
          <a:xfrm>
            <a:off x="609600" y="4087346"/>
            <a:ext cx="10972800" cy="2313454"/>
          </a:xfrm>
          <a:prstGeom prst="rect">
            <a:avLst/>
          </a:prstGeom>
        </p:spPr>
        <p:txBody>
          <a:bodyPr wrap="square">
            <a:spAutoFit/>
          </a:bodyPr>
          <a:lstStyle/>
          <a:p>
            <a:pPr algn="just">
              <a:spcBef>
                <a:spcPts val="0"/>
              </a:spcBef>
              <a:spcAft>
                <a:spcPts val="1000"/>
              </a:spcAft>
            </a:pPr>
            <a:r>
              <a:rPr lang="en-US" sz="3600" u="none" strike="noStrike" baseline="30000">
                <a:effectLst>
                  <a:outerShdw blurRad="38100" dist="38100" dir="2700000" algn="tl">
                    <a:srgbClr val="000000">
                      <a:alpha val="43137"/>
                    </a:srgbClr>
                  </a:outerShdw>
                </a:effectLst>
                <a:latin typeface="Calibri" panose="020F0502020204030204" pitchFamily="34" charset="0"/>
              </a:rPr>
              <a:t>24</a:t>
            </a:r>
            <a:r>
              <a:rPr lang="en-US" sz="3600" u="none" strike="noStrike">
                <a:effectLst>
                  <a:outerShdw blurRad="38100" dist="38100" dir="2700000" algn="tl">
                    <a:srgbClr val="000000">
                      <a:alpha val="43137"/>
                    </a:srgbClr>
                  </a:outerShdw>
                </a:effectLst>
                <a:latin typeface="Calibri" panose="020F0502020204030204" pitchFamily="34" charset="0"/>
              </a:rPr>
              <a:t> </a:t>
            </a:r>
            <a:r>
              <a:rPr lang="en-US" sz="360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bless you, and keep you; </a:t>
            </a:r>
            <a:r>
              <a:rPr lang="en-US" sz="3600" u="none" strike="noStrike" baseline="30000" dirty="0">
                <a:effectLst>
                  <a:outerShdw blurRad="38100" dist="38100" dir="2700000" algn="tl">
                    <a:srgbClr val="000000">
                      <a:alpha val="43137"/>
                    </a:srgbClr>
                  </a:outerShdw>
                </a:effectLst>
                <a:latin typeface="Calibri" panose="020F0502020204030204" pitchFamily="34" charset="0"/>
              </a:rPr>
              <a:t>25</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make His face shine on you, And be gracious to you; </a:t>
            </a:r>
            <a:r>
              <a:rPr lang="en-US" sz="3600" u="none" strike="noStrike" baseline="30000" dirty="0">
                <a:effectLst>
                  <a:outerShdw blurRad="38100" dist="38100" dir="2700000" algn="tl">
                    <a:srgbClr val="000000">
                      <a:alpha val="43137"/>
                    </a:srgbClr>
                  </a:outerShdw>
                </a:effectLst>
                <a:latin typeface="Calibri" panose="020F0502020204030204" pitchFamily="34" charset="0"/>
              </a:rPr>
              <a:t>26</a:t>
            </a:r>
            <a:r>
              <a:rPr lang="en-US" sz="3600" u="none" strike="noStrike" dirty="0">
                <a:effectLst>
                  <a:outerShdw blurRad="38100" dist="38100" dir="2700000" algn="tl">
                    <a:srgbClr val="000000">
                      <a:alpha val="43137"/>
                    </a:srgbClr>
                  </a:outerShdw>
                </a:effectLst>
                <a:latin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rPr>
              <a:t>The </a:t>
            </a:r>
            <a:r>
              <a:rPr lang="en-US" sz="3600" cap="small" dirty="0">
                <a:effectLst>
                  <a:outerShdw blurRad="38100" dist="38100" dir="2700000" algn="tl">
                    <a:srgbClr val="000000">
                      <a:alpha val="43137"/>
                    </a:srgbClr>
                  </a:outerShdw>
                </a:effectLst>
                <a:latin typeface="Calibri" panose="020F0502020204030204" pitchFamily="34" charset="0"/>
              </a:rPr>
              <a:t>Lord</a:t>
            </a:r>
            <a:r>
              <a:rPr lang="en-US" sz="3600" dirty="0">
                <a:effectLst>
                  <a:outerShdw blurRad="38100" dist="38100" dir="2700000" algn="tl">
                    <a:srgbClr val="000000">
                      <a:alpha val="43137"/>
                    </a:srgbClr>
                  </a:outerShdw>
                </a:effectLst>
                <a:latin typeface="Calibri" panose="020F0502020204030204" pitchFamily="34" charset="0"/>
              </a:rPr>
              <a:t> lift up His countenance on you, And give you peace.</a:t>
            </a:r>
          </a:p>
          <a:p>
            <a:pPr algn="r">
              <a:spcBef>
                <a:spcPts val="0"/>
              </a:spcBef>
              <a:spcAft>
                <a:spcPts val="1000"/>
              </a:spcAft>
            </a:pPr>
            <a:r>
              <a:rPr lang="en-US" sz="2800" dirty="0">
                <a:effectLst>
                  <a:outerShdw blurRad="38100" dist="38100" dir="2700000" algn="tl">
                    <a:srgbClr val="000000">
                      <a:alpha val="43137"/>
                    </a:srgbClr>
                  </a:outerShdw>
                </a:effectLst>
                <a:latin typeface="Calibri" panose="020F0502020204030204" pitchFamily="34" charset="0"/>
              </a:rPr>
              <a:t>Numbers 6:24–26 (NASB95)</a:t>
            </a:r>
          </a:p>
        </p:txBody>
      </p:sp>
      <p:pic>
        <p:nvPicPr>
          <p:cNvPr id="2" name="Picture 1">
            <a:extLst>
              <a:ext uri="{FF2B5EF4-FFF2-40B4-BE49-F238E27FC236}">
                <a16:creationId xmlns:a16="http://schemas.microsoft.com/office/drawing/2014/main" id="{08CF46EB-5A35-2263-DACA-0CBAF911791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38254" y="533400"/>
            <a:ext cx="5915492" cy="3200400"/>
          </a:xfrm>
          <a:prstGeom prst="rect">
            <a:avLst/>
          </a:prstGeom>
        </p:spPr>
      </p:pic>
    </p:spTree>
    <p:extLst>
      <p:ext uri="{BB962C8B-B14F-4D97-AF65-F5344CB8AC3E}">
        <p14:creationId xmlns:p14="http://schemas.microsoft.com/office/powerpoint/2010/main" val="2973001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914400" y="228600"/>
            <a:ext cx="10363200" cy="914400"/>
          </a:xfrm>
        </p:spPr>
        <p:txBody>
          <a:bodyPr/>
          <a:lstStyle/>
          <a:p>
            <a:pPr algn="ctr"/>
            <a:r>
              <a:rPr lang="en-US" altLang="en-US" sz="3600" kern="1200" dirty="0">
                <a:effectLst>
                  <a:outerShdw blurRad="38100" dist="38100" dir="2700000" algn="tl">
                    <a:srgbClr val="000000">
                      <a:alpha val="43137"/>
                    </a:srgbClr>
                  </a:outerShdw>
                </a:effectLst>
                <a:latin typeface="Calibri" panose="020F0502020204030204" pitchFamily="34" charset="0"/>
              </a:rPr>
              <a:t>TEN PLAGUES REDEMPTION (7:14–12:30)</a:t>
            </a:r>
          </a:p>
        </p:txBody>
      </p:sp>
      <p:sp>
        <p:nvSpPr>
          <p:cNvPr id="12291" name="Rectangle 3"/>
          <p:cNvSpPr>
            <a:spLocks noGrp="1" noChangeArrowheads="1"/>
          </p:cNvSpPr>
          <p:nvPr>
            <p:ph type="body" idx="1"/>
          </p:nvPr>
        </p:nvSpPr>
        <p:spPr>
          <a:xfrm>
            <a:off x="609600" y="1752600"/>
            <a:ext cx="3352800" cy="3276600"/>
          </a:xfrm>
        </p:spPr>
        <p:txBody>
          <a:bodyPr/>
          <a:lstStyle/>
          <a:p>
            <a:pPr marL="514350" indent="-514350">
              <a:spcBef>
                <a:spcPts val="0"/>
              </a:spcBef>
              <a:spcAft>
                <a:spcPts val="1800"/>
              </a:spcAft>
              <a:buSzPct val="100000"/>
              <a:buFont typeface="+mj-lt"/>
              <a:buAutoNum type="arabicPeriod"/>
              <a:defRPr/>
            </a:pPr>
            <a:r>
              <a:rPr lang="en-US" altLang="en-US" sz="2800" dirty="0">
                <a:latin typeface="Calibri" panose="020F0502020204030204" pitchFamily="34" charset="0"/>
                <a:ea typeface="Calibri" panose="020F0502020204030204" pitchFamily="34" charset="0"/>
                <a:cs typeface="Calibri" panose="020F0502020204030204" pitchFamily="34" charset="0"/>
              </a:rPr>
              <a:t>Nile to blood</a:t>
            </a:r>
          </a:p>
          <a:p>
            <a:pPr marL="514350" indent="-514350">
              <a:spcBef>
                <a:spcPts val="0"/>
              </a:spcBef>
              <a:spcAft>
                <a:spcPts val="1800"/>
              </a:spcAft>
              <a:buSzPct val="100000"/>
              <a:buFont typeface="+mj-lt"/>
              <a:buAutoNum type="arabicPeriod"/>
              <a:defRPr/>
            </a:pPr>
            <a:r>
              <a:rPr lang="en-US" altLang="en-US" sz="2800" dirty="0">
                <a:latin typeface="Calibri" panose="020F0502020204030204" pitchFamily="34" charset="0"/>
                <a:ea typeface="Calibri" panose="020F0502020204030204" pitchFamily="34" charset="0"/>
                <a:cs typeface="Calibri" panose="020F0502020204030204" pitchFamily="34" charset="0"/>
              </a:rPr>
              <a:t>Frogs</a:t>
            </a:r>
          </a:p>
          <a:p>
            <a:pPr marL="514350" indent="-514350">
              <a:spcBef>
                <a:spcPts val="0"/>
              </a:spcBef>
              <a:spcAft>
                <a:spcPts val="1800"/>
              </a:spcAft>
              <a:buSzPct val="100000"/>
              <a:buFont typeface="+mj-lt"/>
              <a:buAutoNum type="arabicPeriod"/>
              <a:defRPr/>
            </a:pPr>
            <a:r>
              <a:rPr lang="en-US" altLang="en-US" sz="2800" dirty="0">
                <a:latin typeface="Calibri" panose="020F0502020204030204" pitchFamily="34" charset="0"/>
                <a:ea typeface="Calibri" panose="020F0502020204030204" pitchFamily="34" charset="0"/>
                <a:cs typeface="Calibri" panose="020F0502020204030204" pitchFamily="34" charset="0"/>
              </a:rPr>
              <a:t>Gnats </a:t>
            </a:r>
          </a:p>
          <a:p>
            <a:pPr marL="514350" indent="-514350">
              <a:spcBef>
                <a:spcPts val="0"/>
              </a:spcBef>
              <a:spcAft>
                <a:spcPts val="1800"/>
              </a:spcAft>
              <a:buSzPct val="100000"/>
              <a:buFont typeface="+mj-lt"/>
              <a:buAutoNum type="arabicPeriod"/>
              <a:defRPr/>
            </a:pPr>
            <a:r>
              <a:rPr lang="en-US" altLang="en-US" sz="2800" dirty="0">
                <a:latin typeface="Calibri" panose="020F0502020204030204" pitchFamily="34" charset="0"/>
                <a:ea typeface="Calibri" panose="020F0502020204030204" pitchFamily="34" charset="0"/>
                <a:cs typeface="Calibri" panose="020F0502020204030204" pitchFamily="34" charset="0"/>
              </a:rPr>
              <a:t>Flies</a:t>
            </a:r>
          </a:p>
          <a:p>
            <a:pPr marL="514350" indent="-514350">
              <a:spcBef>
                <a:spcPts val="0"/>
              </a:spcBef>
              <a:spcAft>
                <a:spcPts val="1800"/>
              </a:spcAft>
              <a:buSzPct val="100000"/>
              <a:buFont typeface="+mj-lt"/>
              <a:buAutoNum type="arabicPeriod"/>
              <a:defRPr/>
            </a:pPr>
            <a:r>
              <a:rPr lang="en-US" altLang="en-US" sz="2800" dirty="0">
                <a:latin typeface="Calibri" panose="020F0502020204030204" pitchFamily="34" charset="0"/>
                <a:ea typeface="Calibri" panose="020F0502020204030204" pitchFamily="34" charset="0"/>
                <a:cs typeface="Calibri" panose="020F0502020204030204" pitchFamily="34" charset="0"/>
              </a:rPr>
              <a:t>Death of livestock</a:t>
            </a:r>
          </a:p>
        </p:txBody>
      </p:sp>
      <p:pic>
        <p:nvPicPr>
          <p:cNvPr id="3" name="Picture 2">
            <a:extLst>
              <a:ext uri="{FF2B5EF4-FFF2-40B4-BE49-F238E27FC236}">
                <a16:creationId xmlns:a16="http://schemas.microsoft.com/office/drawing/2014/main" id="{1548B04C-BA6D-3C75-9B29-1F3DA783CA21}"/>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Rectangle 3">
            <a:extLst>
              <a:ext uri="{FF2B5EF4-FFF2-40B4-BE49-F238E27FC236}">
                <a16:creationId xmlns:a16="http://schemas.microsoft.com/office/drawing/2014/main" id="{9E8256D5-0B04-28F6-5E59-CD89EAD35975}"/>
              </a:ext>
            </a:extLst>
          </p:cNvPr>
          <p:cNvSpPr txBox="1">
            <a:spLocks noChangeArrowheads="1"/>
          </p:cNvSpPr>
          <p:nvPr/>
        </p:nvSpPr>
        <p:spPr bwMode="auto">
          <a:xfrm>
            <a:off x="4267200" y="1752600"/>
            <a:ext cx="3352800" cy="3276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514350" indent="-514350">
              <a:spcBef>
                <a:spcPts val="0"/>
              </a:spcBef>
              <a:spcAft>
                <a:spcPts val="1800"/>
              </a:spcAft>
              <a:buSzPct val="100000"/>
              <a:buFont typeface="+mj-lt"/>
              <a:buAutoNum type="arabicPeriod" startAt="6"/>
              <a:defRPr/>
            </a:pPr>
            <a:r>
              <a:rPr lang="en-US" altLang="en-US" sz="2800" dirty="0">
                <a:ea typeface="Calibri" panose="020F0502020204030204" pitchFamily="34" charset="0"/>
                <a:cs typeface="Calibri" panose="020F0502020204030204" pitchFamily="34" charset="0"/>
              </a:rPr>
              <a:t>Boils</a:t>
            </a:r>
          </a:p>
          <a:p>
            <a:pPr marL="514350" indent="-514350">
              <a:spcBef>
                <a:spcPts val="0"/>
              </a:spcBef>
              <a:spcAft>
                <a:spcPts val="1800"/>
              </a:spcAft>
              <a:buSzPct val="100000"/>
              <a:buFont typeface="+mj-lt"/>
              <a:buAutoNum type="arabicPeriod" startAt="6"/>
              <a:defRPr/>
            </a:pPr>
            <a:r>
              <a:rPr lang="en-US" altLang="en-US" sz="2800" dirty="0">
                <a:ea typeface="Calibri" panose="020F0502020204030204" pitchFamily="34" charset="0"/>
                <a:cs typeface="Calibri" panose="020F0502020204030204" pitchFamily="34" charset="0"/>
              </a:rPr>
              <a:t>Hail</a:t>
            </a:r>
          </a:p>
          <a:p>
            <a:pPr marL="514350" indent="-514350">
              <a:spcBef>
                <a:spcPts val="0"/>
              </a:spcBef>
              <a:spcAft>
                <a:spcPts val="1800"/>
              </a:spcAft>
              <a:buSzPct val="100000"/>
              <a:buFont typeface="+mj-lt"/>
              <a:buAutoNum type="arabicPeriod" startAt="6"/>
              <a:defRPr/>
            </a:pPr>
            <a:r>
              <a:rPr lang="en-US" altLang="en-US" sz="2800" dirty="0">
                <a:ea typeface="Calibri" panose="020F0502020204030204" pitchFamily="34" charset="0"/>
                <a:cs typeface="Calibri" panose="020F0502020204030204" pitchFamily="34" charset="0"/>
              </a:rPr>
              <a:t>Locusts</a:t>
            </a:r>
          </a:p>
          <a:p>
            <a:pPr marL="514350" indent="-514350">
              <a:spcBef>
                <a:spcPts val="0"/>
              </a:spcBef>
              <a:spcAft>
                <a:spcPts val="1800"/>
              </a:spcAft>
              <a:buSzPct val="100000"/>
              <a:buFont typeface="+mj-lt"/>
              <a:buAutoNum type="arabicPeriod" startAt="6"/>
              <a:defRPr/>
            </a:pPr>
            <a:r>
              <a:rPr lang="en-US" altLang="en-US" sz="2800" dirty="0">
                <a:ea typeface="Calibri" panose="020F0502020204030204" pitchFamily="34" charset="0"/>
                <a:cs typeface="Calibri" panose="020F0502020204030204" pitchFamily="34" charset="0"/>
              </a:rPr>
              <a:t>Darkness</a:t>
            </a:r>
          </a:p>
          <a:p>
            <a:pPr marL="514350" indent="-514350">
              <a:spcBef>
                <a:spcPts val="0"/>
              </a:spcBef>
              <a:spcAft>
                <a:spcPts val="1800"/>
              </a:spcAft>
              <a:buSzPct val="100000"/>
              <a:buFont typeface="+mj-lt"/>
              <a:buAutoNum type="arabicPeriod" startAt="6"/>
              <a:defRPr/>
            </a:pPr>
            <a:r>
              <a:rPr lang="en-US" altLang="en-US" sz="2800" dirty="0">
                <a:ea typeface="Calibri" panose="020F0502020204030204" pitchFamily="34" charset="0"/>
                <a:cs typeface="Calibri" panose="020F0502020204030204" pitchFamily="34" charset="0"/>
              </a:rPr>
              <a:t>Death of 1st born</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13470-3184-40CF-29FD-1178CCA75E78}"/>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A97DE44D-4BEB-4D90-544A-0CA14B9EEDD8}"/>
              </a:ext>
            </a:extLst>
          </p:cNvPr>
          <p:cNvGraphicFramePr>
            <a:graphicFrameLocks noGrp="1"/>
          </p:cNvGraphicFramePr>
          <p:nvPr>
            <p:ph idx="1"/>
          </p:nvPr>
        </p:nvGraphicFramePr>
        <p:xfrm>
          <a:off x="609600" y="120775"/>
          <a:ext cx="10972801" cy="6599149"/>
        </p:xfrm>
        <a:graphic>
          <a:graphicData uri="http://schemas.openxmlformats.org/drawingml/2006/table">
            <a:tbl>
              <a:tblPr firstRow="1" bandRow="1">
                <a:tableStyleId>{073A0DAA-6AF3-43AB-8588-CEC1D06C72B9}</a:tableStyleId>
              </a:tblPr>
              <a:tblGrid>
                <a:gridCol w="929898">
                  <a:extLst>
                    <a:ext uri="{9D8B030D-6E8A-4147-A177-3AD203B41FA5}">
                      <a16:colId xmlns:a16="http://schemas.microsoft.com/office/drawing/2014/main" val="1281036659"/>
                    </a:ext>
                  </a:extLst>
                </a:gridCol>
                <a:gridCol w="3864939">
                  <a:extLst>
                    <a:ext uri="{9D8B030D-6E8A-4147-A177-3AD203B41FA5}">
                      <a16:colId xmlns:a16="http://schemas.microsoft.com/office/drawing/2014/main" val="3939120806"/>
                    </a:ext>
                  </a:extLst>
                </a:gridCol>
                <a:gridCol w="3088982">
                  <a:extLst>
                    <a:ext uri="{9D8B030D-6E8A-4147-A177-3AD203B41FA5}">
                      <a16:colId xmlns:a16="http://schemas.microsoft.com/office/drawing/2014/main" val="2755603270"/>
                    </a:ext>
                  </a:extLst>
                </a:gridCol>
                <a:gridCol w="3088982">
                  <a:extLst>
                    <a:ext uri="{9D8B030D-6E8A-4147-A177-3AD203B41FA5}">
                      <a16:colId xmlns:a16="http://schemas.microsoft.com/office/drawing/2014/main" val="3131948577"/>
                    </a:ext>
                  </a:extLst>
                </a:gridCol>
              </a:tblGrid>
              <a:tr h="731520">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The Plagues </a:t>
                      </a:r>
                      <a:r>
                        <a:rPr lang="en-US" sz="3600" b="0" kern="1200" noProof="0" dirty="0">
                          <a:solidFill>
                            <a:srgbClr val="FFFFCC"/>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of Egypt</a:t>
                      </a:r>
                    </a:p>
                  </a:txBody>
                  <a:tcPr anchor="ctr">
                    <a:solidFill>
                      <a:schemeClr val="bg2"/>
                    </a:solidFill>
                  </a:tcPr>
                </a:tc>
                <a:tc hMerge="1">
                  <a:txBody>
                    <a:bodyPr/>
                    <a:lstStyle/>
                    <a:p>
                      <a:endParaRPr lang="en-US" dirty="0"/>
                    </a:p>
                  </a:txBody>
                  <a:tcPr anchor="ctr"/>
                </a:tc>
                <a:tc hMerge="1">
                  <a:txBody>
                    <a:bodyPr/>
                    <a:lstStyle/>
                    <a:p>
                      <a:endParaRPr lang="en-US" dirty="0"/>
                    </a:p>
                  </a:txBody>
                  <a:tcPr anchor="ctr"/>
                </a:tc>
                <a:tc hMerge="1">
                  <a:txBody>
                    <a:bodyPr/>
                    <a:lstStyle/>
                    <a:p>
                      <a:endParaRPr lang="en-US" dirty="0"/>
                    </a:p>
                  </a:txBody>
                  <a:tcPr anchor="ctr"/>
                </a:tc>
                <a:extLst>
                  <a:ext uri="{0D108BD9-81ED-4DB2-BD59-A6C34878D82A}">
                    <a16:rowId xmlns:a16="http://schemas.microsoft.com/office/drawing/2014/main" val="3257300286"/>
                  </a:ext>
                </a:extLst>
              </a:tr>
              <a:tr h="518389">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NO.</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DESCRIPTION</a:t>
                      </a:r>
                    </a:p>
                  </a:txBody>
                  <a:tcPr anchor="ctr">
                    <a:solidFill>
                      <a:schemeClr val="bg2"/>
                    </a:solidFill>
                  </a:tcPr>
                </a:tc>
                <a:tc>
                  <a:txBody>
                    <a:bodyPr/>
                    <a:lstStyle/>
                    <a:p>
                      <a:pPr algn="ctr"/>
                      <a:r>
                        <a:rPr lang="en-US" sz="2400" b="1" kern="1200"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SCRIPTURE</a:t>
                      </a:r>
                    </a:p>
                  </a:txBody>
                  <a:tcPr anchor="ctr">
                    <a:solidFill>
                      <a:schemeClr val="bg2"/>
                    </a:solidFill>
                  </a:tcPr>
                </a:tc>
                <a:tc>
                  <a:txBody>
                    <a:bodyPr/>
                    <a:lstStyle/>
                    <a:p>
                      <a:pPr algn="ctr"/>
                      <a:r>
                        <a:rPr lang="en-US" sz="2400" b="1" kern="1200" dirty="0">
                          <a:solidFill>
                            <a:schemeClr val="tx2">
                              <a:lumMod val="60000"/>
                              <a:lumOff val="40000"/>
                            </a:schemeClr>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Egyptian Deity</a:t>
                      </a:r>
                    </a:p>
                  </a:txBody>
                  <a:tcPr anchor="ctr">
                    <a:solidFill>
                      <a:schemeClr val="bg2"/>
                    </a:solidFill>
                  </a:tcPr>
                </a:tc>
                <a:extLst>
                  <a:ext uri="{0D108BD9-81ED-4DB2-BD59-A6C34878D82A}">
                    <a16:rowId xmlns:a16="http://schemas.microsoft.com/office/drawing/2014/main" val="1204976739"/>
                  </a:ext>
                </a:extLst>
              </a:tr>
              <a:tr h="502920">
                <a:tc>
                  <a:txBody>
                    <a:bodyPr/>
                    <a:lstStyle/>
                    <a:p>
                      <a:pPr algn="ctr"/>
                      <a:r>
                        <a:rPr lang="en-US" sz="2400" b="1" dirty="0">
                          <a:latin typeface="Calibri" panose="020F0502020204030204" pitchFamily="34" charset="0"/>
                          <a:cs typeface="Calibri" panose="020F0502020204030204" pitchFamily="34" charset="0"/>
                        </a:rPr>
                        <a:t>1.</a:t>
                      </a:r>
                    </a:p>
                  </a:txBody>
                  <a:tcPr anchor="ctr"/>
                </a:tc>
                <a:tc>
                  <a:txBody>
                    <a:bodyPr/>
                    <a:lstStyle/>
                    <a:p>
                      <a:pPr algn="l"/>
                      <a:r>
                        <a:rPr lang="en-US" sz="2400" b="1" dirty="0">
                          <a:latin typeface="Calibri" panose="020F0502020204030204" pitchFamily="34" charset="0"/>
                          <a:cs typeface="Calibri" panose="020F0502020204030204" pitchFamily="34" charset="0"/>
                        </a:rPr>
                        <a:t>Water to Blood</a:t>
                      </a:r>
                    </a:p>
                  </a:txBody>
                  <a:tcPr anchor="ctr"/>
                </a:tc>
                <a:tc>
                  <a:txBody>
                    <a:bodyPr/>
                    <a:lstStyle/>
                    <a:p>
                      <a:pPr marL="112713" indent="0" algn="l"/>
                      <a:r>
                        <a:rPr lang="en-US" sz="2400" b="1" dirty="0">
                          <a:solidFill>
                            <a:srgbClr val="0000CC"/>
                          </a:solidFill>
                          <a:latin typeface="Calibri" panose="020F0502020204030204" pitchFamily="34" charset="0"/>
                          <a:cs typeface="Calibri" panose="020F0502020204030204" pitchFamily="34" charset="0"/>
                        </a:rPr>
                        <a:t>Exod. 7:14-25</a:t>
                      </a:r>
                    </a:p>
                  </a:txBody>
                  <a:tcPr anchor="ctr"/>
                </a:tc>
                <a:tc>
                  <a:txBody>
                    <a:bodyPr/>
                    <a:lstStyle/>
                    <a:p>
                      <a:pPr marL="0" algn="ctr" defTabSz="914400" rtl="0" eaLnBrk="1" latinLnBrk="0" hangingPunct="1"/>
                      <a:r>
                        <a:rPr lang="en-US" sz="2400" b="1" kern="1200" dirty="0" err="1">
                          <a:solidFill>
                            <a:srgbClr val="C00000"/>
                          </a:solidFill>
                          <a:latin typeface="Calibri" panose="020F0502020204030204" pitchFamily="34" charset="0"/>
                          <a:ea typeface="+mn-ea"/>
                          <a:cs typeface="Calibri" panose="020F0502020204030204" pitchFamily="34" charset="0"/>
                        </a:rPr>
                        <a:t>Hapi</a:t>
                      </a:r>
                      <a:r>
                        <a:rPr lang="en-US" sz="2400" b="1" kern="1200" dirty="0">
                          <a:solidFill>
                            <a:srgbClr val="C00000"/>
                          </a:solidFill>
                          <a:latin typeface="Calibri" panose="020F0502020204030204" pitchFamily="34" charset="0"/>
                          <a:ea typeface="+mn-ea"/>
                          <a:cs typeface="Calibri" panose="020F0502020204030204" pitchFamily="34" charset="0"/>
                        </a:rPr>
                        <a:t>, Khnum</a:t>
                      </a:r>
                    </a:p>
                  </a:txBody>
                  <a:tcPr anchor="ctr"/>
                </a:tc>
                <a:extLst>
                  <a:ext uri="{0D108BD9-81ED-4DB2-BD59-A6C34878D82A}">
                    <a16:rowId xmlns:a16="http://schemas.microsoft.com/office/drawing/2014/main" val="558539107"/>
                  </a:ext>
                </a:extLst>
              </a:tr>
              <a:tr h="502920">
                <a:tc>
                  <a:txBody>
                    <a:bodyPr/>
                    <a:lstStyle/>
                    <a:p>
                      <a:pPr algn="ctr"/>
                      <a:r>
                        <a:rPr lang="en-US" sz="2400" b="1" dirty="0">
                          <a:latin typeface="Calibri" panose="020F0502020204030204" pitchFamily="34" charset="0"/>
                          <a:cs typeface="Calibri" panose="020F0502020204030204" pitchFamily="34" charset="0"/>
                        </a:rPr>
                        <a:t>2.</a:t>
                      </a:r>
                    </a:p>
                  </a:txBody>
                  <a:tcPr anchor="ctr"/>
                </a:tc>
                <a:tc>
                  <a:txBody>
                    <a:bodyPr/>
                    <a:lstStyle/>
                    <a:p>
                      <a:pPr algn="l"/>
                      <a:r>
                        <a:rPr lang="en-US" sz="2400" b="1" dirty="0">
                          <a:latin typeface="Calibri" panose="020F0502020204030204" pitchFamily="34" charset="0"/>
                          <a:cs typeface="Calibri" panose="020F0502020204030204" pitchFamily="34" charset="0"/>
                        </a:rPr>
                        <a:t>Frogs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8:1-15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Heqt</a:t>
                      </a:r>
                    </a:p>
                  </a:txBody>
                  <a:tcPr anchor="ctr"/>
                </a:tc>
                <a:extLst>
                  <a:ext uri="{0D108BD9-81ED-4DB2-BD59-A6C34878D82A}">
                    <a16:rowId xmlns:a16="http://schemas.microsoft.com/office/drawing/2014/main" val="2935229951"/>
                  </a:ext>
                </a:extLst>
              </a:tr>
              <a:tr h="502920">
                <a:tc>
                  <a:txBody>
                    <a:bodyPr/>
                    <a:lstStyle/>
                    <a:p>
                      <a:pPr algn="ctr"/>
                      <a:r>
                        <a:rPr lang="en-US" sz="2400" b="1" dirty="0">
                          <a:latin typeface="Calibri" panose="020F0502020204030204" pitchFamily="34" charset="0"/>
                          <a:cs typeface="Calibri" panose="020F0502020204030204" pitchFamily="34" charset="0"/>
                        </a:rPr>
                        <a:t>3.</a:t>
                      </a:r>
                    </a:p>
                  </a:txBody>
                  <a:tcPr anchor="ctr"/>
                </a:tc>
                <a:tc>
                  <a:txBody>
                    <a:bodyPr/>
                    <a:lstStyle/>
                    <a:p>
                      <a:pPr algn="l"/>
                      <a:r>
                        <a:rPr lang="en-US" sz="2400" b="1" dirty="0">
                          <a:latin typeface="Calibri" panose="020F0502020204030204" pitchFamily="34" charset="0"/>
                          <a:cs typeface="Calibri" panose="020F0502020204030204" pitchFamily="34" charset="0"/>
                        </a:rPr>
                        <a:t>Gnats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8:16-19</a:t>
                      </a:r>
                    </a:p>
                  </a:txBody>
                  <a:tcPr anchor="ctr"/>
                </a:tc>
                <a:tc>
                  <a:txBody>
                    <a:bodyPr/>
                    <a:lstStyle/>
                    <a:p>
                      <a:pPr algn="ctr"/>
                      <a:r>
                        <a:rPr lang="en-US" sz="2400" b="1" kern="1200" dirty="0">
                          <a:solidFill>
                            <a:srgbClr val="C00000"/>
                          </a:solidFill>
                          <a:latin typeface="Calibri" panose="020F0502020204030204" pitchFamily="34" charset="0"/>
                          <a:ea typeface="+mn-ea"/>
                          <a:cs typeface="Calibri" panose="020F0502020204030204" pitchFamily="34" charset="0"/>
                        </a:rPr>
                        <a:t>Set</a:t>
                      </a:r>
                    </a:p>
                  </a:txBody>
                  <a:tcPr anchor="ctr"/>
                </a:tc>
                <a:extLst>
                  <a:ext uri="{0D108BD9-81ED-4DB2-BD59-A6C34878D82A}">
                    <a16:rowId xmlns:a16="http://schemas.microsoft.com/office/drawing/2014/main" val="1282089858"/>
                  </a:ext>
                </a:extLst>
              </a:tr>
              <a:tr h="502920">
                <a:tc>
                  <a:txBody>
                    <a:bodyPr/>
                    <a:lstStyle/>
                    <a:p>
                      <a:pPr algn="ctr"/>
                      <a:r>
                        <a:rPr lang="en-US" sz="2400" b="1" dirty="0">
                          <a:latin typeface="Calibri" panose="020F0502020204030204" pitchFamily="34" charset="0"/>
                          <a:cs typeface="Calibri" panose="020F0502020204030204" pitchFamily="34" charset="0"/>
                        </a:rPr>
                        <a:t>4.</a:t>
                      </a:r>
                    </a:p>
                  </a:txBody>
                  <a:tcPr anchor="ctr"/>
                </a:tc>
                <a:tc>
                  <a:txBody>
                    <a:bodyPr/>
                    <a:lstStyle/>
                    <a:p>
                      <a:pPr algn="l"/>
                      <a:r>
                        <a:rPr lang="en-US" sz="2400" b="1" dirty="0">
                          <a:latin typeface="Calibri" panose="020F0502020204030204" pitchFamily="34" charset="0"/>
                          <a:cs typeface="Calibri" panose="020F0502020204030204" pitchFamily="34" charset="0"/>
                        </a:rPr>
                        <a:t>Flies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8:20-32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err="1">
                          <a:solidFill>
                            <a:srgbClr val="C00000"/>
                          </a:solidFill>
                          <a:latin typeface="Calibri" panose="020F0502020204030204" pitchFamily="34" charset="0"/>
                          <a:ea typeface="+mn-ea"/>
                          <a:cs typeface="Calibri" panose="020F0502020204030204" pitchFamily="34" charset="0"/>
                        </a:rPr>
                        <a:t>Uatchit</a:t>
                      </a:r>
                      <a:endParaRPr 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982611401"/>
                  </a:ext>
                </a:extLst>
              </a:tr>
              <a:tr h="502920">
                <a:tc>
                  <a:txBody>
                    <a:bodyPr/>
                    <a:lstStyle/>
                    <a:p>
                      <a:pPr algn="ctr"/>
                      <a:r>
                        <a:rPr lang="en-US" sz="2400" b="1" dirty="0">
                          <a:latin typeface="Calibri" panose="020F0502020204030204" pitchFamily="34" charset="0"/>
                          <a:cs typeface="Calibri" panose="020F0502020204030204" pitchFamily="34" charset="0"/>
                        </a:rPr>
                        <a:t>5.</a:t>
                      </a:r>
                    </a:p>
                  </a:txBody>
                  <a:tcPr anchor="ctr"/>
                </a:tc>
                <a:tc>
                  <a:txBody>
                    <a:bodyPr/>
                    <a:lstStyle/>
                    <a:p>
                      <a:pPr algn="l"/>
                      <a:r>
                        <a:rPr lang="en-US" sz="2400" b="1" dirty="0">
                          <a:latin typeface="Calibri" panose="020F0502020204030204" pitchFamily="34" charset="0"/>
                          <a:cs typeface="Calibri" panose="020F0502020204030204" pitchFamily="34" charset="0"/>
                        </a:rPr>
                        <a:t>Disease on Cattle</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9:1-7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Hathor, </a:t>
                      </a:r>
                      <a:r>
                        <a:rPr lang="en-US" sz="2400" b="1" kern="1200" dirty="0" err="1">
                          <a:solidFill>
                            <a:srgbClr val="C00000"/>
                          </a:solidFill>
                          <a:latin typeface="Calibri" panose="020F0502020204030204" pitchFamily="34" charset="0"/>
                          <a:ea typeface="+mn-ea"/>
                          <a:cs typeface="Calibri" panose="020F0502020204030204" pitchFamily="34" charset="0"/>
                        </a:rPr>
                        <a:t>Apis</a:t>
                      </a:r>
                      <a:endParaRPr 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1913668434"/>
                  </a:ext>
                </a:extLst>
              </a:tr>
              <a:tr h="502920">
                <a:tc>
                  <a:txBody>
                    <a:bodyPr/>
                    <a:lstStyle/>
                    <a:p>
                      <a:pPr algn="ctr"/>
                      <a:r>
                        <a:rPr lang="en-US" sz="2400" b="1" dirty="0">
                          <a:latin typeface="Calibri" panose="020F0502020204030204" pitchFamily="34" charset="0"/>
                          <a:cs typeface="Calibri" panose="020F0502020204030204" pitchFamily="34" charset="0"/>
                        </a:rPr>
                        <a:t>6.</a:t>
                      </a:r>
                    </a:p>
                  </a:txBody>
                  <a:tcPr anchor="ctr"/>
                </a:tc>
                <a:tc>
                  <a:txBody>
                    <a:bodyPr/>
                    <a:lstStyle/>
                    <a:p>
                      <a:pPr algn="l"/>
                      <a:r>
                        <a:rPr lang="en-US" sz="2400" b="1" dirty="0">
                          <a:latin typeface="Calibri" panose="020F0502020204030204" pitchFamily="34" charset="0"/>
                          <a:cs typeface="Calibri" panose="020F0502020204030204" pitchFamily="34" charset="0"/>
                        </a:rPr>
                        <a:t>Boils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9:8-12</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Sekhmet, Serapis</a:t>
                      </a:r>
                    </a:p>
                  </a:txBody>
                  <a:tcPr anchor="ctr"/>
                </a:tc>
                <a:extLst>
                  <a:ext uri="{0D108BD9-81ED-4DB2-BD59-A6C34878D82A}">
                    <a16:rowId xmlns:a16="http://schemas.microsoft.com/office/drawing/2014/main" val="443366115"/>
                  </a:ext>
                </a:extLst>
              </a:tr>
              <a:tr h="502920">
                <a:tc>
                  <a:txBody>
                    <a:bodyPr/>
                    <a:lstStyle/>
                    <a:p>
                      <a:pPr algn="ctr"/>
                      <a:r>
                        <a:rPr lang="en-US" sz="2400" b="1" dirty="0">
                          <a:latin typeface="Calibri" panose="020F0502020204030204" pitchFamily="34" charset="0"/>
                          <a:cs typeface="Calibri" panose="020F0502020204030204" pitchFamily="34" charset="0"/>
                        </a:rPr>
                        <a:t>7.</a:t>
                      </a:r>
                    </a:p>
                  </a:txBody>
                  <a:tcPr anchor="ctr"/>
                </a:tc>
                <a:tc>
                  <a:txBody>
                    <a:bodyPr/>
                    <a:lstStyle/>
                    <a:p>
                      <a:pPr algn="l"/>
                      <a:r>
                        <a:rPr lang="en-US" sz="2400" b="1" dirty="0">
                          <a:latin typeface="Calibri" panose="020F0502020204030204" pitchFamily="34" charset="0"/>
                          <a:cs typeface="Calibri" panose="020F0502020204030204" pitchFamily="34" charset="0"/>
                        </a:rPr>
                        <a:t>Hail</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9:13-35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Seth, Nut</a:t>
                      </a:r>
                    </a:p>
                  </a:txBody>
                  <a:tcPr anchor="ctr"/>
                </a:tc>
                <a:extLst>
                  <a:ext uri="{0D108BD9-81ED-4DB2-BD59-A6C34878D82A}">
                    <a16:rowId xmlns:a16="http://schemas.microsoft.com/office/drawing/2014/main" val="482985495"/>
                  </a:ext>
                </a:extLst>
              </a:tr>
              <a:tr h="502920">
                <a:tc>
                  <a:txBody>
                    <a:bodyPr/>
                    <a:lstStyle/>
                    <a:p>
                      <a:pPr algn="ctr"/>
                      <a:r>
                        <a:rPr lang="en-US" sz="2400" b="1" dirty="0">
                          <a:latin typeface="Calibri" panose="020F0502020204030204" pitchFamily="34" charset="0"/>
                          <a:cs typeface="Calibri" panose="020F0502020204030204" pitchFamily="34" charset="0"/>
                        </a:rPr>
                        <a:t>8.</a:t>
                      </a:r>
                    </a:p>
                  </a:txBody>
                  <a:tcPr anchor="ctr"/>
                </a:tc>
                <a:tc>
                  <a:txBody>
                    <a:bodyPr/>
                    <a:lstStyle/>
                    <a:p>
                      <a:pPr algn="l"/>
                      <a:r>
                        <a:rPr lang="en-US" sz="2400" b="1" dirty="0">
                          <a:latin typeface="Calibri" panose="020F0502020204030204" pitchFamily="34" charset="0"/>
                          <a:cs typeface="Calibri" panose="020F0502020204030204" pitchFamily="34" charset="0"/>
                        </a:rPr>
                        <a:t>Locusts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10:1-20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Seth, Nut,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Osiris</a:t>
                      </a:r>
                    </a:p>
                  </a:txBody>
                  <a:tcPr anchor="ctr"/>
                </a:tc>
                <a:extLst>
                  <a:ext uri="{0D108BD9-81ED-4DB2-BD59-A6C34878D82A}">
                    <a16:rowId xmlns:a16="http://schemas.microsoft.com/office/drawing/2014/main" val="3454855397"/>
                  </a:ext>
                </a:extLst>
              </a:tr>
              <a:tr h="502920">
                <a:tc>
                  <a:txBody>
                    <a:bodyPr/>
                    <a:lstStyle/>
                    <a:p>
                      <a:pPr algn="ctr"/>
                      <a:r>
                        <a:rPr lang="en-US" sz="2400" b="1" dirty="0">
                          <a:latin typeface="Calibri" panose="020F0502020204030204" pitchFamily="34" charset="0"/>
                          <a:cs typeface="Calibri" panose="020F0502020204030204" pitchFamily="34" charset="0"/>
                        </a:rPr>
                        <a:t>9.</a:t>
                      </a:r>
                    </a:p>
                  </a:txBody>
                  <a:tcPr anchor="ctr"/>
                </a:tc>
                <a:tc>
                  <a:txBody>
                    <a:bodyPr/>
                    <a:lstStyle/>
                    <a:p>
                      <a:pPr algn="l"/>
                      <a:r>
                        <a:rPr lang="en-US" sz="2400" b="1" dirty="0">
                          <a:latin typeface="Calibri" panose="020F0502020204030204" pitchFamily="34" charset="0"/>
                          <a:cs typeface="Calibri" panose="020F0502020204030204" pitchFamily="34" charset="0"/>
                        </a:rPr>
                        <a:t>Darkness</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10:21-29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Re, Horus, </a:t>
                      </a:r>
                      <a:r>
                        <a:rPr lang="en-US" sz="2400" b="1" kern="1200" dirty="0" err="1">
                          <a:solidFill>
                            <a:srgbClr val="C00000"/>
                          </a:solidFill>
                          <a:latin typeface="Calibri" panose="020F0502020204030204" pitchFamily="34" charset="0"/>
                          <a:ea typeface="+mn-ea"/>
                          <a:cs typeface="Calibri" panose="020F0502020204030204" pitchFamily="34" charset="0"/>
                        </a:rPr>
                        <a:t>Atum</a:t>
                      </a:r>
                      <a:endParaRPr lang="en-US" sz="2400" b="1" kern="1200" dirty="0">
                        <a:solidFill>
                          <a:srgbClr val="C00000"/>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3188230933"/>
                  </a:ext>
                </a:extLst>
              </a:tr>
              <a:tr h="502920">
                <a:tc>
                  <a:txBody>
                    <a:bodyPr/>
                    <a:lstStyle/>
                    <a:p>
                      <a:pPr algn="ctr"/>
                      <a:r>
                        <a:rPr lang="en-US" sz="2400" b="1" dirty="0">
                          <a:latin typeface="Calibri" panose="020F0502020204030204" pitchFamily="34" charset="0"/>
                          <a:cs typeface="Calibri" panose="020F0502020204030204" pitchFamily="34" charset="0"/>
                        </a:rPr>
                        <a:t>10.</a:t>
                      </a:r>
                    </a:p>
                  </a:txBody>
                  <a:tcPr anchor="ctr"/>
                </a:tc>
                <a:tc>
                  <a:txBody>
                    <a:bodyPr/>
                    <a:lstStyle/>
                    <a:p>
                      <a:pPr algn="l"/>
                      <a:r>
                        <a:rPr lang="en-US" sz="2400" b="1" dirty="0">
                          <a:latin typeface="Calibri" panose="020F0502020204030204" pitchFamily="34" charset="0"/>
                          <a:cs typeface="Calibri" panose="020F0502020204030204" pitchFamily="34" charset="0"/>
                        </a:rPr>
                        <a:t>Death of the First Born</a:t>
                      </a:r>
                    </a:p>
                  </a:txBody>
                  <a:tcPr anchor="ctr"/>
                </a:tc>
                <a:tc>
                  <a:txBody>
                    <a:bodyPr/>
                    <a:lstStyle/>
                    <a:p>
                      <a:pPr marL="112713"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0000CC"/>
                          </a:solidFill>
                          <a:latin typeface="Calibri" panose="020F0502020204030204" pitchFamily="34" charset="0"/>
                          <a:ea typeface="+mn-ea"/>
                          <a:cs typeface="Calibri" panose="020F0502020204030204" pitchFamily="34" charset="0"/>
                        </a:rPr>
                        <a:t>Exod. 12:29-36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kern="1200" dirty="0">
                          <a:solidFill>
                            <a:srgbClr val="C00000"/>
                          </a:solidFill>
                          <a:latin typeface="Calibri" panose="020F0502020204030204" pitchFamily="34" charset="0"/>
                          <a:ea typeface="+mn-ea"/>
                          <a:cs typeface="Calibri" panose="020F0502020204030204" pitchFamily="34" charset="0"/>
                        </a:rPr>
                        <a:t>Min, Osiris, Heqt, Isis</a:t>
                      </a:r>
                    </a:p>
                  </a:txBody>
                  <a:tcPr anchor="ctr"/>
                </a:tc>
                <a:extLst>
                  <a:ext uri="{0D108BD9-81ED-4DB2-BD59-A6C34878D82A}">
                    <a16:rowId xmlns:a16="http://schemas.microsoft.com/office/drawing/2014/main" val="1747955805"/>
                  </a:ext>
                </a:extLst>
              </a:tr>
            </a:tbl>
          </a:graphicData>
        </a:graphic>
      </p:graphicFrame>
    </p:spTree>
    <p:extLst>
      <p:ext uri="{BB962C8B-B14F-4D97-AF65-F5344CB8AC3E}">
        <p14:creationId xmlns:p14="http://schemas.microsoft.com/office/powerpoint/2010/main" val="17661279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B50F43-D92F-FBD2-EAA5-EED4974F841B}"/>
            </a:ext>
          </a:extLst>
        </p:cNvPr>
        <p:cNvGrpSpPr/>
        <p:nvPr/>
      </p:nvGrpSpPr>
      <p:grpSpPr>
        <a:xfrm>
          <a:off x="0" y="0"/>
          <a:ext cx="0" cy="0"/>
          <a:chOff x="0" y="0"/>
          <a:chExt cx="0" cy="0"/>
        </a:xfrm>
      </p:grpSpPr>
      <p:sp>
        <p:nvSpPr>
          <p:cNvPr id="180226" name="Rectangle 2">
            <a:extLst>
              <a:ext uri="{FF2B5EF4-FFF2-40B4-BE49-F238E27FC236}">
                <a16:creationId xmlns:a16="http://schemas.microsoft.com/office/drawing/2014/main" id="{5882CE5B-DD84-8FCD-10B0-E38138DFBF97}"/>
              </a:ext>
            </a:extLst>
          </p:cNvPr>
          <p:cNvSpPr>
            <a:spLocks noGrp="1" noChangeArrowheads="1"/>
          </p:cNvSpPr>
          <p:nvPr>
            <p:ph type="title"/>
          </p:nvPr>
        </p:nvSpPr>
        <p:spPr>
          <a:xfrm>
            <a:off x="609600" y="228600"/>
            <a:ext cx="10972800" cy="914400"/>
          </a:xfrm>
        </p:spPr>
        <p:txBody>
          <a:bodyPr/>
          <a:lstStyle/>
          <a:p>
            <a:pPr algn="ctr" eaLnBrk="1" hangingPunct="1"/>
            <a:r>
              <a:rPr lang="en-US" sz="3600" kern="1200" dirty="0">
                <a:effectLst>
                  <a:outerShdw blurRad="38100" dist="38100" dir="2700000" algn="tl">
                    <a:srgbClr val="000000">
                      <a:alpha val="43137"/>
                    </a:srgbClr>
                  </a:outerShdw>
                </a:effectLst>
                <a:cs typeface="Calibri" panose="020F0502020204030204" pitchFamily="34" charset="0"/>
              </a:rPr>
              <a:t>FROGS</a:t>
            </a:r>
            <a:br>
              <a:rPr lang="en-US" sz="3600" dirty="0">
                <a:effectLst>
                  <a:outerShdw blurRad="38100" dist="38100" dir="2700000" algn="tl">
                    <a:srgbClr val="000000">
                      <a:alpha val="43137"/>
                    </a:srgbClr>
                  </a:outerShdw>
                </a:effectLst>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Exodus 8</a:t>
            </a:r>
            <a:r>
              <a:rPr lang="en-US" sz="2800" b="1" dirty="0">
                <a:solidFill>
                  <a:srgbClr val="FFFFCC"/>
                </a:solidFill>
                <a:effectLst>
                  <a:outerShdw blurRad="38100" dist="38100" dir="2700000" algn="tl">
                    <a:srgbClr val="000000">
                      <a:alpha val="43137"/>
                    </a:srgbClr>
                  </a:outerShdw>
                </a:effectLst>
                <a:ea typeface="+mn-ea"/>
                <a:cs typeface="Calibri" panose="020F0502020204030204" pitchFamily="34" charset="0"/>
              </a:rPr>
              <a:t>:1-15</a:t>
            </a:r>
            <a:endPar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endParaRPr>
          </a:p>
        </p:txBody>
      </p:sp>
      <p:sp>
        <p:nvSpPr>
          <p:cNvPr id="161795" name="Rectangle 3">
            <a:extLst>
              <a:ext uri="{FF2B5EF4-FFF2-40B4-BE49-F238E27FC236}">
                <a16:creationId xmlns:a16="http://schemas.microsoft.com/office/drawing/2014/main" id="{FC6BFD7D-EF74-0A5E-28C5-560464D21C83}"/>
              </a:ext>
            </a:extLst>
          </p:cNvPr>
          <p:cNvSpPr>
            <a:spLocks noGrp="1" noChangeArrowheads="1"/>
          </p:cNvSpPr>
          <p:nvPr>
            <p:ph type="body" idx="1"/>
          </p:nvPr>
        </p:nvSpPr>
        <p:spPr>
          <a:xfrm>
            <a:off x="924476" y="1690043"/>
            <a:ext cx="8428567" cy="2286001"/>
          </a:xfrm>
        </p:spPr>
        <p:txBody>
          <a:bodyPr/>
          <a:lstStyle/>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God’s Instructions to Moses (1-5)</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Aaron’s Obedience (6)</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Pharaoh’s Miracle (7)</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b="1" u="sng" dirty="0">
                <a:solidFill>
                  <a:srgbClr val="FFFFCC"/>
                </a:solidFill>
                <a:cs typeface="Calibri" panose="020F0502020204030204" pitchFamily="34" charset="0"/>
              </a:rPr>
              <a:t>Pharaoh’s Condition (8-11)</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Fulfillment of Prophecy (12-14)</a:t>
            </a:r>
          </a:p>
          <a:p>
            <a:pPr marL="571500" lvl="1" indent="-571500" eaLnBrk="1" hangingPunct="1">
              <a:spcBef>
                <a:spcPts val="0"/>
              </a:spcBef>
              <a:spcAft>
                <a:spcPts val="2400"/>
              </a:spcAft>
              <a:buClr>
                <a:schemeClr val="tx2"/>
              </a:buClr>
              <a:buSzPct val="100000"/>
              <a:buFont typeface="Wingdings" pitchFamily="2" charset="2"/>
              <a:buAutoNum type="romanUcPeriod"/>
              <a:defRPr/>
            </a:pPr>
            <a:r>
              <a:rPr lang="en-US" sz="3000" dirty="0">
                <a:cs typeface="Calibri" panose="020F0502020204030204" pitchFamily="34" charset="0"/>
              </a:rPr>
              <a:t>Pharaoh’s Condition (15)</a:t>
            </a:r>
          </a:p>
        </p:txBody>
      </p:sp>
      <p:pic>
        <p:nvPicPr>
          <p:cNvPr id="2" name="Picture 1">
            <a:extLst>
              <a:ext uri="{FF2B5EF4-FFF2-40B4-BE49-F238E27FC236}">
                <a16:creationId xmlns:a16="http://schemas.microsoft.com/office/drawing/2014/main" id="{4B0FA216-6E5F-140E-03D2-C8036ECEB3D3}"/>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319924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D1282-58A2-6CD9-F831-732FDC47DD43}"/>
            </a:ext>
          </a:extLst>
        </p:cNvPr>
        <p:cNvGrpSpPr/>
        <p:nvPr/>
      </p:nvGrpSpPr>
      <p:grpSpPr>
        <a:xfrm>
          <a:off x="0" y="0"/>
          <a:ext cx="0" cy="0"/>
          <a:chOff x="0" y="0"/>
          <a:chExt cx="0" cy="0"/>
        </a:xfrm>
      </p:grpSpPr>
      <p:sp>
        <p:nvSpPr>
          <p:cNvPr id="161795" name="Rectangle 3">
            <a:extLst>
              <a:ext uri="{FF2B5EF4-FFF2-40B4-BE49-F238E27FC236}">
                <a16:creationId xmlns:a16="http://schemas.microsoft.com/office/drawing/2014/main" id="{FA191947-D7B5-DFD6-6D4F-C3BA47E12DD0}"/>
              </a:ext>
            </a:extLst>
          </p:cNvPr>
          <p:cNvSpPr>
            <a:spLocks noGrp="1" noChangeArrowheads="1"/>
          </p:cNvSpPr>
          <p:nvPr>
            <p:ph type="body" idx="1"/>
          </p:nvPr>
        </p:nvSpPr>
        <p:spPr>
          <a:xfrm>
            <a:off x="753979" y="2057400"/>
            <a:ext cx="7757546" cy="3162300"/>
          </a:xfrm>
        </p:spPr>
        <p:txBody>
          <a:bodyPr/>
          <a:lstStyle/>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Pharaoh’s Request (8)</a:t>
            </a:r>
          </a:p>
          <a:p>
            <a:pPr marL="457200" lvl="2" indent="-457200" eaLnBrk="1" hangingPunct="1">
              <a:spcBef>
                <a:spcPts val="0"/>
              </a:spcBef>
              <a:spcAft>
                <a:spcPts val="2000"/>
              </a:spcAft>
              <a:buClr>
                <a:srgbClr val="CC66FF"/>
              </a:buClr>
              <a:buSzPct val="100000"/>
              <a:buFont typeface="+mj-lt"/>
              <a:buAutoNum type="alphaUcPeriod"/>
              <a:defRPr/>
            </a:pPr>
            <a:r>
              <a:rPr lang="en-US" b="1" u="sng" dirty="0">
                <a:solidFill>
                  <a:srgbClr val="FFFFCC"/>
                </a:solidFill>
                <a:effectLst>
                  <a:outerShdw blurRad="38100" dist="38100" dir="2700000" algn="tl">
                    <a:srgbClr val="000000">
                      <a:alpha val="43137"/>
                    </a:srgbClr>
                  </a:outerShdw>
                </a:effectLst>
                <a:cs typeface="Calibri" panose="020F0502020204030204" pitchFamily="34" charset="0"/>
              </a:rPr>
              <a:t>Question of Timing (9)</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Pharaoh’s Answer (10a)</a:t>
            </a:r>
          </a:p>
          <a:p>
            <a:pPr marL="457200" lvl="2" indent="-457200" eaLnBrk="1" hangingPunct="1">
              <a:spcBef>
                <a:spcPts val="0"/>
              </a:spcBef>
              <a:spcAft>
                <a:spcPts val="2000"/>
              </a:spcAft>
              <a:buClr>
                <a:srgbClr val="CC66FF"/>
              </a:buClr>
              <a:buSzPct val="100000"/>
              <a:buFont typeface="+mj-lt"/>
              <a:buAutoNum type="alphaUcPeriod"/>
              <a:defRPr/>
            </a:pPr>
            <a:r>
              <a:rPr lang="en-US" dirty="0">
                <a:effectLst>
                  <a:outerShdw blurRad="38100" dist="38100" dir="2700000" algn="tl">
                    <a:srgbClr val="000000">
                      <a:alpha val="43137"/>
                    </a:srgbClr>
                  </a:outerShdw>
                </a:effectLst>
                <a:cs typeface="Calibri" panose="020F0502020204030204" pitchFamily="34" charset="0"/>
              </a:rPr>
              <a:t>Moses’ Promise (10b-11)</a:t>
            </a:r>
          </a:p>
        </p:txBody>
      </p:sp>
      <p:sp>
        <p:nvSpPr>
          <p:cNvPr id="4" name="Rectangle 2">
            <a:extLst>
              <a:ext uri="{FF2B5EF4-FFF2-40B4-BE49-F238E27FC236}">
                <a16:creationId xmlns:a16="http://schemas.microsoft.com/office/drawing/2014/main" id="{40E32FF9-6F3F-BDB8-F419-6084A5DDA674}"/>
              </a:ext>
            </a:extLst>
          </p:cNvPr>
          <p:cNvSpPr>
            <a:spLocks noGrp="1" noChangeArrowheads="1"/>
          </p:cNvSpPr>
          <p:nvPr>
            <p:ph type="title"/>
          </p:nvPr>
        </p:nvSpPr>
        <p:spPr>
          <a:xfrm>
            <a:off x="3267075" y="228600"/>
            <a:ext cx="5657850" cy="914400"/>
          </a:xfrm>
        </p:spPr>
        <p:txBody>
          <a:bodyPr/>
          <a:lstStyle/>
          <a:p>
            <a:pPr algn="ctr" eaLnBrk="1" hangingPunct="1"/>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IV. Exodus 8:8-11</a:t>
            </a:r>
            <a:b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sz="2800" b="1" dirty="0">
                <a:solidFill>
                  <a:srgbClr val="FFFFCC"/>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Pharaoh’s Condition</a:t>
            </a:r>
          </a:p>
        </p:txBody>
      </p:sp>
      <p:pic>
        <p:nvPicPr>
          <p:cNvPr id="3" name="Picture 2">
            <a:extLst>
              <a:ext uri="{FF2B5EF4-FFF2-40B4-BE49-F238E27FC236}">
                <a16:creationId xmlns:a16="http://schemas.microsoft.com/office/drawing/2014/main" id="{95FED9CD-3085-005C-E514-95C42E23E7FD}"/>
              </a:ext>
            </a:extLst>
          </p:cNvPr>
          <p:cNvPicPr>
            <a:picLocks noChangeAspect="1"/>
          </p:cNvPicPr>
          <p:nvPr/>
        </p:nvPicPr>
        <p:blipFill>
          <a:blip r:embed="rId2"/>
          <a:srcRect l="4938" t="6775" r="4946" b="6841"/>
          <a:stretch/>
        </p:blipFill>
        <p:spPr>
          <a:xfrm>
            <a:off x="8247341" y="2057400"/>
            <a:ext cx="3335059" cy="2286000"/>
          </a:xfrm>
          <a:prstGeom prst="rect">
            <a:avLst/>
          </a:prstGeom>
          <a:solidFill>
            <a:srgbClr val="FFFFFF">
              <a:shade val="85000"/>
            </a:srgbClr>
          </a:solidFill>
          <a:ln w="38100" cap="sq">
            <a:solidFill>
              <a:srgbClr val="FFC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143753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3D1FAC-9636-4654-A651-EB339EDD7F57}"/>
              </a:ext>
            </a:extLst>
          </p:cNvPr>
          <p:cNvPicPr>
            <a:picLocks noChangeAspect="1"/>
          </p:cNvPicPr>
          <p:nvPr/>
        </p:nvPicPr>
        <p:blipFill>
          <a:blip r:embed="rId2"/>
          <a:stretch>
            <a:fillRect/>
          </a:stretch>
        </p:blipFill>
        <p:spPr>
          <a:xfrm>
            <a:off x="-115455" y="0"/>
            <a:ext cx="12192000" cy="6857999"/>
          </a:xfrm>
          <a:prstGeom prst="rect">
            <a:avLst/>
          </a:prstGeom>
        </p:spPr>
      </p:pic>
      <p:sp>
        <p:nvSpPr>
          <p:cNvPr id="4" name="Subtitle 3"/>
          <p:cNvSpPr>
            <a:spLocks noGrp="1"/>
          </p:cNvSpPr>
          <p:nvPr>
            <p:ph type="subTitle" sz="quarter" idx="4294967295"/>
          </p:nvPr>
        </p:nvSpPr>
        <p:spPr>
          <a:xfrm>
            <a:off x="609600" y="0"/>
            <a:ext cx="10972800" cy="4876800"/>
          </a:xfrm>
        </p:spPr>
        <p:txBody>
          <a:bodyPr/>
          <a:lstStyle/>
          <a:p>
            <a:pPr marL="0" indent="0" algn="ctr" eaLnBrk="1" hangingPunct="1">
              <a:spcBef>
                <a:spcPct val="0"/>
              </a:spcBef>
              <a:spcAft>
                <a:spcPts val="900"/>
              </a:spcAft>
              <a:buClrTx/>
              <a:buSzTx/>
              <a:buNone/>
              <a:defRPr/>
            </a:pPr>
            <a:r>
              <a:rPr lang="en-US" sz="4000" kern="1200" dirty="0">
                <a:solidFill>
                  <a:schemeClr val="tx2"/>
                </a:solidFill>
                <a:latin typeface="Calibri" panose="020F0502020204030204" pitchFamily="34" charset="0"/>
                <a:ea typeface="+mj-ea"/>
                <a:cs typeface="Calibri" panose="020F0502020204030204" pitchFamily="34" charset="0"/>
              </a:rPr>
              <a:t>Romans 13:3-5</a:t>
            </a:r>
          </a:p>
          <a:p>
            <a:pPr marL="0" lvl="0" indent="0" algn="just" eaLnBrk="1" hangingPunct="1">
              <a:spcBef>
                <a:spcPct val="0"/>
              </a:spcBef>
              <a:buClrTx/>
              <a:buSzTx/>
              <a:buNone/>
              <a:defRPr/>
            </a:pPr>
            <a:r>
              <a:rPr lang="en-US" sz="3500" kern="1200" dirty="0">
                <a:effectLst>
                  <a:outerShdw blurRad="38100" dist="38100" dir="2700000" algn="tl">
                    <a:srgbClr val="000000">
                      <a:alpha val="43137"/>
                    </a:srgbClr>
                  </a:outerShdw>
                </a:effectLst>
                <a:latin typeface="Calibri" panose="020F0502020204030204" pitchFamily="34" charset="0"/>
                <a:cs typeface="Arial" panose="020B0604020202020204" pitchFamily="34" charset="0"/>
              </a:rPr>
              <a:t>“For rulers are not a cause of fear for good behavior, but for evil. Do you want to have no fear of authority? Do what is good and you will have praise from the same; for it [government] is a minister of God to you for good. But if you do what is evil, be afraid; for it [government] does not bear the sword for nothing; for it [government] is a minister of God, an avenger who brings wrath on the one who practices evil.”</a:t>
            </a:r>
          </a:p>
        </p:txBody>
      </p:sp>
    </p:spTree>
    <p:extLst>
      <p:ext uri="{BB962C8B-B14F-4D97-AF65-F5344CB8AC3E}">
        <p14:creationId xmlns:p14="http://schemas.microsoft.com/office/powerpoint/2010/main" val="16006909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28600"/>
            <a:ext cx="7772400" cy="914400"/>
          </a:xfrm>
        </p:spPr>
        <p:txBody>
          <a:bodyPr/>
          <a:lstStyle/>
          <a:p>
            <a:pPr algn="ctr"/>
            <a:r>
              <a:rPr lang="en-US" sz="3600" dirty="0">
                <a:latin typeface="Calibri" panose="020F0502020204030204" pitchFamily="34" charset="0"/>
                <a:cs typeface="Calibri" panose="020F0502020204030204" pitchFamily="34" charset="0"/>
              </a:rPr>
              <a:t>Principles of Civil Disobedience</a:t>
            </a:r>
          </a:p>
        </p:txBody>
      </p:sp>
      <p:sp>
        <p:nvSpPr>
          <p:cNvPr id="3" name="Content Placeholder 2"/>
          <p:cNvSpPr>
            <a:spLocks noGrp="1"/>
          </p:cNvSpPr>
          <p:nvPr>
            <p:ph idx="1"/>
          </p:nvPr>
        </p:nvSpPr>
        <p:spPr>
          <a:xfrm>
            <a:off x="2076450" y="1143001"/>
            <a:ext cx="8210550" cy="4114801"/>
          </a:xfrm>
        </p:spPr>
        <p:txBody>
          <a:bodyPr/>
          <a:lstStyle/>
          <a:p>
            <a:pPr marL="461963" indent="-461963">
              <a:spcBef>
                <a:spcPts val="0"/>
              </a:spcBef>
              <a:spcAft>
                <a:spcPts val="2400"/>
              </a:spcAft>
              <a:buSzPct val="100000"/>
              <a:buAutoNum type="arabicPeriod"/>
            </a:pPr>
            <a:r>
              <a:rPr lang="en-US" sz="3400" dirty="0">
                <a:latin typeface="Calibri" panose="020F0502020204030204" pitchFamily="34" charset="0"/>
                <a:cs typeface="Calibri" panose="020F0502020204030204" pitchFamily="34" charset="0"/>
              </a:rPr>
              <a:t>“Crystal” clear conflict between the laws of man and God</a:t>
            </a:r>
          </a:p>
          <a:p>
            <a:pPr marL="461963" indent="-461963">
              <a:spcBef>
                <a:spcPts val="0"/>
              </a:spcBef>
              <a:spcAft>
                <a:spcPts val="2400"/>
              </a:spcAft>
              <a:buSzPct val="100000"/>
              <a:buAutoNum type="arabicPeriod"/>
            </a:pPr>
            <a:r>
              <a:rPr lang="en-US" sz="3400" dirty="0">
                <a:latin typeface="Calibri" panose="020F0502020204030204" pitchFamily="34" charset="0"/>
                <a:cs typeface="Calibri" panose="020F0502020204030204" pitchFamily="34" charset="0"/>
              </a:rPr>
              <a:t>Exhaustion of all creative legal remedies</a:t>
            </a:r>
          </a:p>
          <a:p>
            <a:pPr marL="461963" indent="-461963">
              <a:spcBef>
                <a:spcPts val="0"/>
              </a:spcBef>
              <a:spcAft>
                <a:spcPts val="2400"/>
              </a:spcAft>
              <a:buSzPct val="100000"/>
              <a:buAutoNum type="arabicPeriod"/>
            </a:pPr>
            <a:r>
              <a:rPr lang="en-US" sz="3400" dirty="0">
                <a:latin typeface="Calibri" panose="020F0502020204030204" pitchFamily="34" charset="0"/>
                <a:cs typeface="Calibri" panose="020F0502020204030204" pitchFamily="34" charset="0"/>
              </a:rPr>
              <a:t>A willingness to “pay the consequences”</a:t>
            </a:r>
          </a:p>
          <a:p>
            <a:pPr marL="461963" indent="-461963">
              <a:spcBef>
                <a:spcPts val="0"/>
              </a:spcBef>
              <a:spcAft>
                <a:spcPts val="2400"/>
              </a:spcAft>
              <a:buSzPct val="100000"/>
              <a:buAutoNum type="arabicPeriod"/>
            </a:pPr>
            <a:r>
              <a:rPr lang="en-US" sz="3400" dirty="0">
                <a:latin typeface="Calibri" panose="020F0502020204030204" pitchFamily="34" charset="0"/>
                <a:cs typeface="Calibri" panose="020F0502020204030204" pitchFamily="34" charset="0"/>
              </a:rPr>
              <a:t>Maintaining of respect for civil authorities</a:t>
            </a:r>
          </a:p>
        </p:txBody>
      </p:sp>
      <p:pic>
        <p:nvPicPr>
          <p:cNvPr id="5" name="Picture 4" descr="http://slbc.org/wp-content/uploads/2014/09/Book-of-Daniel-weppag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22709" y="5105400"/>
            <a:ext cx="3546582"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809091"/>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27632"/>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13742</TotalTime>
  <Words>2296</Words>
  <Application>Microsoft Office PowerPoint</Application>
  <PresentationFormat>Widescreen</PresentationFormat>
  <Paragraphs>301</Paragraphs>
  <Slides>36</Slides>
  <Notes>8</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Azure</vt:lpstr>
      <vt:lpstr>PowerPoint Presentation</vt:lpstr>
      <vt:lpstr>EXODUS STRUCTURE/OUTLINE</vt:lpstr>
      <vt:lpstr>REDEMPTION (1:1–12:30)</vt:lpstr>
      <vt:lpstr>TEN PLAGUES REDEMPTION (7:14–12:30)</vt:lpstr>
      <vt:lpstr>PowerPoint Presentation</vt:lpstr>
      <vt:lpstr>FROGS Exodus 8:1-15</vt:lpstr>
      <vt:lpstr>IV. Exodus 8:8-11 Pharaoh’s Condition</vt:lpstr>
      <vt:lpstr>PowerPoint Presentation</vt:lpstr>
      <vt:lpstr>Principles of Civil Disobedience</vt:lpstr>
      <vt:lpstr>PowerPoint Presentation</vt:lpstr>
      <vt:lpstr>IV. Exodus 8:8-11 Pharaoh’s Condition</vt:lpstr>
      <vt:lpstr>PowerPoint Presentation</vt:lpstr>
      <vt:lpstr>PowerPoint Presentation</vt:lpstr>
      <vt:lpstr>PowerPoint Presentation</vt:lpstr>
      <vt:lpstr>IV. Exodus 8:8-11 Pharaoh’s Condition</vt:lpstr>
      <vt:lpstr>PowerPoint Presentation</vt:lpstr>
      <vt:lpstr>FROGS Exodus 8:1-15</vt:lpstr>
      <vt:lpstr>V. Exodus 8:12-14 Fulfillment of Prophecy</vt:lpstr>
      <vt:lpstr>V. Exodus 8:12-14 Fulfillment of Prophecy</vt:lpstr>
      <vt:lpstr>V. Exodus 8:12-14 Fulfillment of Prophecy</vt:lpstr>
      <vt:lpstr>PowerPoint Presentation</vt:lpstr>
      <vt:lpstr>PowerPoint Presentation</vt:lpstr>
      <vt:lpstr>PowerPoint Presentation</vt:lpstr>
      <vt:lpstr>PowerPoint Presentation</vt:lpstr>
      <vt:lpstr>FROGS Exodus 8:1-15</vt:lpstr>
      <vt:lpstr>PowerPoint Presentation</vt:lpstr>
      <vt:lpstr>PowerPoint Presentation</vt:lpstr>
      <vt:lpstr>Charles Ryrie Ryrie Study Bible, page 96</vt:lpstr>
      <vt:lpstr>GOD HARDENING PHARAOH'S HEART</vt:lpstr>
      <vt:lpstr>PowerPoint Presentation</vt:lpstr>
      <vt:lpstr>PowerPoint Presentation</vt:lpstr>
      <vt:lpstr>PowerPoint Presentation</vt:lpstr>
      <vt:lpstr>PowerPoint Presentation</vt:lpstr>
      <vt:lpstr>Conclusion</vt:lpstr>
      <vt:lpstr>FROGS Exodus 8:1-15</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026 Exodus 8v9-15</dc:title>
  <dc:subject>Exodus</dc:subject>
  <dc:creator>A. Woods</dc:creator>
  <dc:description>Modified by Jim McGowan</dc:description>
  <cp:lastModifiedBy>awoods@slbc.org</cp:lastModifiedBy>
  <cp:revision>1505</cp:revision>
  <cp:lastPrinted>2025-11-07T19:10:39Z</cp:lastPrinted>
  <dcterms:created xsi:type="dcterms:W3CDTF">2009-03-17T12:21:13Z</dcterms:created>
  <dcterms:modified xsi:type="dcterms:W3CDTF">2025-12-07T01:38:53Z</dcterms:modified>
</cp:coreProperties>
</file>