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56"/>
  </p:notesMasterIdLst>
  <p:handoutMasterIdLst>
    <p:handoutMasterId r:id="rId57"/>
  </p:handoutMasterIdLst>
  <p:sldIdLst>
    <p:sldId id="11071" r:id="rId4"/>
    <p:sldId id="28008" r:id="rId5"/>
    <p:sldId id="27970" r:id="rId6"/>
    <p:sldId id="28009" r:id="rId7"/>
    <p:sldId id="28032" r:id="rId8"/>
    <p:sldId id="28033" r:id="rId9"/>
    <p:sldId id="28010" r:id="rId10"/>
    <p:sldId id="5475" r:id="rId11"/>
    <p:sldId id="28011" r:id="rId12"/>
    <p:sldId id="28025" r:id="rId13"/>
    <p:sldId id="28070" r:id="rId14"/>
    <p:sldId id="744" r:id="rId15"/>
    <p:sldId id="748" r:id="rId16"/>
    <p:sldId id="28026" r:id="rId17"/>
    <p:sldId id="747" r:id="rId18"/>
    <p:sldId id="28027" r:id="rId19"/>
    <p:sldId id="2663" r:id="rId20"/>
    <p:sldId id="813" r:id="rId21"/>
    <p:sldId id="5566" r:id="rId22"/>
    <p:sldId id="6518" r:id="rId23"/>
    <p:sldId id="28048" r:id="rId24"/>
    <p:sldId id="9590" r:id="rId25"/>
    <p:sldId id="6519" r:id="rId26"/>
    <p:sldId id="28072" r:id="rId27"/>
    <p:sldId id="5537" r:id="rId28"/>
    <p:sldId id="1598" r:id="rId29"/>
    <p:sldId id="5806" r:id="rId30"/>
    <p:sldId id="1015" r:id="rId31"/>
    <p:sldId id="6516" r:id="rId32"/>
    <p:sldId id="5807" r:id="rId33"/>
    <p:sldId id="1020" r:id="rId34"/>
    <p:sldId id="5808" r:id="rId35"/>
    <p:sldId id="5809" r:id="rId36"/>
    <p:sldId id="1021" r:id="rId37"/>
    <p:sldId id="28073" r:id="rId38"/>
    <p:sldId id="5810" r:id="rId39"/>
    <p:sldId id="28068" r:id="rId40"/>
    <p:sldId id="5811" r:id="rId41"/>
    <p:sldId id="5812" r:id="rId42"/>
    <p:sldId id="5813" r:id="rId43"/>
    <p:sldId id="1018" r:id="rId44"/>
    <p:sldId id="5814" r:id="rId45"/>
    <p:sldId id="5815" r:id="rId46"/>
    <p:sldId id="1030" r:id="rId47"/>
    <p:sldId id="5816" r:id="rId48"/>
    <p:sldId id="1022" r:id="rId49"/>
    <p:sldId id="5817" r:id="rId50"/>
    <p:sldId id="28071" r:id="rId51"/>
    <p:sldId id="11127" r:id="rId52"/>
    <p:sldId id="5631" r:id="rId53"/>
    <p:sldId id="8868" r:id="rId54"/>
    <p:sldId id="6521" r:id="rId55"/>
  </p:sldIdLst>
  <p:sldSz cx="12192000" cy="6858000"/>
  <p:notesSz cx="7315200" cy="9601200"/>
  <p:custDataLst>
    <p:tags r:id="rId5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66FF66"/>
    <a:srgbClr val="0000FF"/>
    <a:srgbClr val="000066"/>
    <a:srgbClr val="FF00FF"/>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104" d="100"/>
          <a:sy n="104" d="100"/>
        </p:scale>
        <p:origin x="911" y="3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396" y="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- 052</a:t>
            </a:r>
          </a:p>
          <a:p>
            <a:pPr>
              <a:defRPr/>
            </a:pPr>
            <a:r>
              <a:rPr lang="en-US" sz="1500" dirty="0"/>
              <a:t>12-07-2025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12/6/25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12/6/25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12/6/25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12/6/25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2" name="Picture 2">
            <a:extLst>
              <a:ext uri="{FF2B5EF4-FFF2-40B4-BE49-F238E27FC236}">
                <a16:creationId xmlns:a16="http://schemas.microsoft.com/office/drawing/2014/main" id="{BDDCDD5A-AEC4-3EDD-5367-46DFA6E838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35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FDBA7-74E9-8CBA-4BAF-2B7B1DCAC3B5}"/>
              </a:ext>
            </a:extLst>
          </p:cNvPr>
          <p:cNvPicPr>
            <a:picLocks noChangeAspect="1"/>
          </p:cNvPicPr>
          <p:nvPr/>
        </p:nvPicPr>
        <p:blipFill>
          <a:blip r:embed="rId2"/>
          <a:stretch>
            <a:fillRect/>
          </a:stretch>
        </p:blipFill>
        <p:spPr>
          <a:xfrm>
            <a:off x="692869" y="1295400"/>
            <a:ext cx="2428875" cy="3810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sp>
        <p:nvSpPr>
          <p:cNvPr id="2" name="Content Placeholder 1"/>
          <p:cNvSpPr>
            <a:spLocks noGrp="1"/>
          </p:cNvSpPr>
          <p:nvPr>
            <p:ph idx="1"/>
          </p:nvPr>
        </p:nvSpPr>
        <p:spPr>
          <a:xfrm>
            <a:off x="3352800" y="1150071"/>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09728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a:t>
            </a:r>
            <a:r>
              <a:rPr lang="en-US" altLang="en-US" sz="3200">
                <a:solidFill>
                  <a:srgbClr val="00FFFF"/>
                </a:solidFill>
                <a:effectLst>
                  <a:outerShdw blurRad="38100" dist="38100" dir="2700000" algn="tl">
                    <a:srgbClr val="000000">
                      <a:alpha val="43137"/>
                    </a:srgbClr>
                  </a:outerShdw>
                </a:effectLst>
              </a:rPr>
              <a:t>Chapter XVIII</a:t>
            </a:r>
            <a:r>
              <a:rPr lang="en-US" altLang="en-US" sz="3200" dirty="0">
                <a:solidFill>
                  <a:srgbClr val="00FFFF"/>
                </a:solidFill>
                <a:effectLst>
                  <a:outerShdw blurRad="38100" dist="38100" dir="2700000" algn="tl">
                    <a:srgbClr val="000000">
                      <a:alpha val="43137"/>
                    </a:srgbClr>
                  </a:outerShdw>
                </a:effectLst>
              </a:rPr>
              <a:t>,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752627" cy="4252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dirty="0"/>
              <a:t>Destroys the Assurance of Salvation</a:t>
            </a:r>
          </a:p>
        </p:txBody>
      </p:sp>
      <p:pic>
        <p:nvPicPr>
          <p:cNvPr id="2" name="Picture 2">
            <a:extLst>
              <a:ext uri="{FF2B5EF4-FFF2-40B4-BE49-F238E27FC236}">
                <a16:creationId xmlns:a16="http://schemas.microsoft.com/office/drawing/2014/main" id="{65FE3EE0-2108-A5EE-99AB-3E5E023C4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799696" y="3048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D6C9845E-CD2E-E706-0948-85E306D62642}"/>
              </a:ext>
            </a:extLst>
          </p:cNvPr>
          <p:cNvPicPr>
            <a:picLocks noChangeAspect="1"/>
          </p:cNvPicPr>
          <p:nvPr/>
        </p:nvPicPr>
        <p:blipFill>
          <a:blip r:embed="rId2"/>
          <a:stretch>
            <a:fillRect/>
          </a:stretch>
        </p:blipFill>
        <p:spPr>
          <a:xfrm>
            <a:off x="609603" y="76200"/>
            <a:ext cx="886602" cy="1097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3581400" y="1143000"/>
            <a:ext cx="80010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1722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pic>
        <p:nvPicPr>
          <p:cNvPr id="2" name="Picture 1">
            <a:extLst>
              <a:ext uri="{FF2B5EF4-FFF2-40B4-BE49-F238E27FC236}">
                <a16:creationId xmlns:a16="http://schemas.microsoft.com/office/drawing/2014/main" id="{C7C21E3F-2F29-83AF-6DFB-CF920EC77CB0}"/>
              </a:ext>
            </a:extLst>
          </p:cNvPr>
          <p:cNvPicPr>
            <a:picLocks noChangeAspect="1"/>
          </p:cNvPicPr>
          <p:nvPr/>
        </p:nvPicPr>
        <p:blipFill>
          <a:blip r:embed="rId2"/>
          <a:stretch>
            <a:fillRect/>
          </a:stretch>
        </p:blipFill>
        <p:spPr>
          <a:xfrm>
            <a:off x="685800" y="1371600"/>
            <a:ext cx="2392070" cy="3657600"/>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6ADC8-9985-BC62-5A11-55750669F199}"/>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0CBFEA12-A6FE-89AB-6BDB-6254A12EE497}"/>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12274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many times did the people have to look at the serpent to be healed? Just once. One look prompted by faith was enough. So it is with Calvary. How many times must one look at Christ in faith to be saved? Just once. The faith that heals or saves is an act, a completed event, not an attitude.”</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3632783" y="304800"/>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Gromacki</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is Forever,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88</a:t>
            </a:r>
          </a:p>
        </p:txBody>
      </p:sp>
      <p:sp>
        <p:nvSpPr>
          <p:cNvPr id="3" name="TextBox 2">
            <a:extLst>
              <a:ext uri="{FF2B5EF4-FFF2-40B4-BE49-F238E27FC236}">
                <a16:creationId xmlns:a16="http://schemas.microsoft.com/office/drawing/2014/main" id="{74281AF4-5638-83EF-80F9-321C51860904}"/>
              </a:ext>
            </a:extLst>
          </p:cNvPr>
          <p:cNvSpPr txBox="1"/>
          <p:nvPr/>
        </p:nvSpPr>
        <p:spPr>
          <a:xfrm>
            <a:off x="1104900" y="6324600"/>
            <a:ext cx="99822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Gromacki</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Is Forever</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(Schaumburg, IL: Regular Baptist Press, 1989), 88.</a:t>
            </a:r>
          </a:p>
        </p:txBody>
      </p:sp>
    </p:spTree>
    <p:extLst>
      <p:ext uri="{BB962C8B-B14F-4D97-AF65-F5344CB8AC3E}">
        <p14:creationId xmlns:p14="http://schemas.microsoft.com/office/powerpoint/2010/main" val="4037262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more careful study of Numbers 21 reveals that Jesus was not painting a picture of easy faith. . . . In order to look at the bronze snake on the pole, they had to drag themselves to where they could see it. They were in no position to glance flippantly at the pole and then proceed with lives of rebellion.”</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3632783" y="304800"/>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46</a:t>
            </a:r>
          </a:p>
        </p:txBody>
      </p:sp>
      <p:pic>
        <p:nvPicPr>
          <p:cNvPr id="7" name="Picture 6">
            <a:extLst>
              <a:ext uri="{FF2B5EF4-FFF2-40B4-BE49-F238E27FC236}">
                <a16:creationId xmlns:a16="http://schemas.microsoft.com/office/drawing/2014/main" id="{9E39B77C-9CBB-4FDF-AC54-D7CEB9097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1900" y="4391500"/>
            <a:ext cx="2397894" cy="1399700"/>
          </a:xfrm>
          <a:prstGeom prst="rect">
            <a:avLst/>
          </a:prstGeom>
          <a:ln>
            <a:solidFill>
              <a:schemeClr val="tx1"/>
            </a:solidFill>
          </a:ln>
        </p:spPr>
      </p:pic>
      <p:sp>
        <p:nvSpPr>
          <p:cNvPr id="2" name="TextBox 1">
            <a:extLst>
              <a:ext uri="{FF2B5EF4-FFF2-40B4-BE49-F238E27FC236}">
                <a16:creationId xmlns:a16="http://schemas.microsoft.com/office/drawing/2014/main" id="{0C53EC16-3554-45A7-B5E6-2EB8007C7FD8}"/>
              </a:ext>
            </a:extLst>
          </p:cNvPr>
          <p:cNvSpPr txBox="1"/>
          <p:nvPr/>
        </p:nvSpPr>
        <p:spPr>
          <a:xfrm>
            <a:off x="1104900" y="5997714"/>
            <a:ext cx="9982200" cy="707886"/>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F. MacArthur,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Gospel According to Jesus: What Does Jesus Mean When He Says, "Follow Me"?</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1988), 46.</a:t>
            </a:r>
          </a:p>
        </p:txBody>
      </p:sp>
      <p:pic>
        <p:nvPicPr>
          <p:cNvPr id="5" name="Picture 4">
            <a:extLst>
              <a:ext uri="{FF2B5EF4-FFF2-40B4-BE49-F238E27FC236}">
                <a16:creationId xmlns:a16="http://schemas.microsoft.com/office/drawing/2014/main" id="{CD493824-85E7-76BC-8B7F-4F64FF202EC0}"/>
              </a:ext>
            </a:extLst>
          </p:cNvPr>
          <p:cNvPicPr>
            <a:picLocks noChangeAspect="1"/>
          </p:cNvPicPr>
          <p:nvPr/>
        </p:nvPicPr>
        <p:blipFill>
          <a:blip r:embed="rId3"/>
          <a:stretch>
            <a:fillRect/>
          </a:stretch>
        </p:blipFill>
        <p:spPr>
          <a:xfrm>
            <a:off x="685799" y="76200"/>
            <a:ext cx="838168" cy="1280160"/>
          </a:xfrm>
          <a:prstGeom prst="rect">
            <a:avLst/>
          </a:prstGeom>
          <a:ln w="9525">
            <a:solidFill>
              <a:schemeClr val="tx1"/>
            </a:solidFill>
          </a:ln>
        </p:spPr>
      </p:pic>
    </p:spTree>
    <p:extLst>
      <p:ext uri="{BB962C8B-B14F-4D97-AF65-F5344CB8AC3E}">
        <p14:creationId xmlns:p14="http://schemas.microsoft.com/office/powerpoint/2010/main" val="329096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hears My word, and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believes Him</a:t>
            </a:r>
            <a:r>
              <a:rPr lang="en-US" altLang="en-US" sz="35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sent Me,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eternal life</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does not come into judgment, but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passed out</a:t>
            </a:r>
            <a:r>
              <a:rPr lang="en-US" alt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84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a:t>
            </a:r>
            <a:r>
              <a:rPr lang="en-US" sz="3500" b="1" u="sng" dirty="0">
                <a:solidFill>
                  <a:srgbClr val="FFFFCC"/>
                </a:solidFill>
                <a:cs typeface="Calibri" panose="020F0502020204030204" pitchFamily="34" charset="0"/>
              </a:rPr>
              <a:t>believing</a:t>
            </a:r>
            <a:r>
              <a:rPr lang="en-US" sz="3500" b="1" dirty="0">
                <a:cs typeface="Calibri" panose="020F0502020204030204" pitchFamily="34" charset="0"/>
              </a:rPr>
              <a:t> </a:t>
            </a:r>
            <a:r>
              <a:rPr lang="en-US" sz="35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2" name="Picture 1">
            <a:extLst>
              <a:ext uri="{FF2B5EF4-FFF2-40B4-BE49-F238E27FC236}">
                <a16:creationId xmlns:a16="http://schemas.microsoft.com/office/drawing/2014/main" id="{F959589F-23F8-DA99-BD3B-DEC80719A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555" b="6667"/>
          <a:stretch>
            <a:fillRect/>
          </a:stretch>
        </p:blipFill>
        <p:spPr>
          <a:xfrm>
            <a:off x="609600" y="134825"/>
            <a:ext cx="1106725" cy="1463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hears</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word, and believes Him who sent Me, has eternal life, and does not come into judgment, but has passed out 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83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6:14</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And King Herod heard </a:t>
            </a:r>
            <a:r>
              <a:rPr lang="en-US" sz="3600" b="0" i="1" u="none" strike="noStrike" dirty="0">
                <a:effectLst/>
                <a:latin typeface="Calibri" panose="020F0502020204030204" pitchFamily="34" charset="0"/>
              </a:rPr>
              <a:t>of it</a:t>
            </a:r>
            <a:r>
              <a:rPr lang="en-US" sz="3600" b="0" i="0" u="none" strike="noStrike" dirty="0">
                <a:effectLst/>
                <a:latin typeface="Calibri" panose="020F0502020204030204" pitchFamily="34" charset="0"/>
              </a:rPr>
              <a:t>, for His name had become well known; and </a:t>
            </a:r>
            <a:r>
              <a:rPr lang="en-US" sz="3600" b="0" i="1" u="none" strike="noStrike" dirty="0">
                <a:effectLst/>
                <a:latin typeface="Calibri" panose="020F0502020204030204" pitchFamily="34" charset="0"/>
              </a:rPr>
              <a:t>people</a:t>
            </a:r>
            <a:r>
              <a:rPr lang="en-US" sz="3600" b="0" i="0" u="none" strike="noStrike" dirty="0">
                <a:effectLst/>
                <a:latin typeface="Calibri" panose="020F0502020204030204" pitchFamily="34" charset="0"/>
              </a:rPr>
              <a:t> were saying, ‘John the </a:t>
            </a:r>
            <a:r>
              <a:rPr lang="en-US" sz="3600" b="1" i="0" u="sng" strike="noStrike" dirty="0">
                <a:solidFill>
                  <a:srgbClr val="FFFFCC"/>
                </a:solidFill>
                <a:effectLst/>
                <a:latin typeface="Calibri" panose="020F0502020204030204" pitchFamily="34" charset="0"/>
              </a:rPr>
              <a:t>Baptist (</a:t>
            </a:r>
            <a:r>
              <a:rPr lang="en-US" sz="3600" b="1" i="1" u="sng" strike="noStrike" dirty="0" err="1">
                <a:solidFill>
                  <a:srgbClr val="FFFFCC"/>
                </a:solidFill>
                <a:effectLst/>
                <a:latin typeface="Calibri" panose="020F0502020204030204" pitchFamily="34" charset="0"/>
              </a:rPr>
              <a:t>baptiz</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ō</a:t>
            </a:r>
            <a:r>
              <a:rPr lang="en-US" sz="3600" b="1" i="0" u="sng" strike="noStrike" dirty="0">
                <a:solidFill>
                  <a:srgbClr val="FFFFCC"/>
                </a:solidFill>
                <a:effectLst/>
                <a:latin typeface="Calibri" panose="020F0502020204030204" pitchFamily="34" charset="0"/>
              </a:rPr>
              <a:t>)</a:t>
            </a:r>
            <a:r>
              <a:rPr lang="en-US" sz="3600" b="0" i="0" u="none" strike="noStrike" dirty="0">
                <a:effectLst/>
                <a:latin typeface="Calibri" panose="020F0502020204030204" pitchFamily="34" charset="0"/>
              </a:rPr>
              <a:t> has risen from the dead, and that is why these miraculous powers are at work in Him.’”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2F9F278-342B-DF36-3970-7296BB325B6D}"/>
              </a:ext>
            </a:extLst>
          </p:cNvPr>
          <p:cNvSpPr txBox="1"/>
          <p:nvPr/>
        </p:nvSpPr>
        <p:spPr>
          <a:xfrm>
            <a:off x="5183699" y="2460021"/>
            <a:ext cx="1828800" cy="1828800"/>
          </a:xfrm>
          <a:prstGeom prst="rect">
            <a:avLst/>
          </a:prstGeom>
          <a:noFill/>
        </p:spPr>
        <p:txBody>
          <a:bodyPr wrap="square" rtlCol="0">
            <a:spAutoFit/>
          </a:bodyPr>
          <a:lstStyle/>
          <a:p>
            <a:pPr algn="l"/>
            <a:endParaRPr lang="en-US"/>
          </a:p>
        </p:txBody>
      </p:sp>
      <p:pic>
        <p:nvPicPr>
          <p:cNvPr id="5" name="Picture 6" descr="http://www.maggiesnotebook.com/wp-content/uploads/2011/08/Apostle_John_35.jpg">
            <a:extLst>
              <a:ext uri="{FF2B5EF4-FFF2-40B4-BE49-F238E27FC236}">
                <a16:creationId xmlns:a16="http://schemas.microsoft.com/office/drawing/2014/main" id="{0EB0BE32-7254-0C04-3BC8-18E51459E7FE}"/>
              </a:ext>
            </a:extLst>
          </p:cNvPr>
          <p:cNvPicPr>
            <a:picLocks noChangeAspect="1" noChangeArrowheads="1"/>
          </p:cNvPicPr>
          <p:nvPr/>
        </p:nvPicPr>
        <p:blipFill>
          <a:blip r:embed="rId3" cstate="print"/>
          <a:srcRect/>
          <a:stretch>
            <a:fillRect/>
          </a:stretch>
        </p:blipFill>
        <p:spPr bwMode="auto">
          <a:xfrm>
            <a:off x="5503589" y="3039294"/>
            <a:ext cx="1508910"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81756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2A54427-94ED-BC6C-879C-005802B5CF44}"/>
              </a:ext>
            </a:extLst>
          </p:cNvPr>
          <p:cNvPicPr>
            <a:picLocks noChangeAspect="1"/>
          </p:cNvPicPr>
          <p:nvPr/>
        </p:nvPicPr>
        <p:blipFill>
          <a:blip r:embed="rId3"/>
          <a:stretch>
            <a:fillRect/>
          </a:stretch>
        </p:blipFill>
        <p:spPr>
          <a:xfrm>
            <a:off x="4724400" y="2133600"/>
            <a:ext cx="27432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a:t>Luke 22:31-32</a:t>
            </a:r>
            <a:endParaRPr lang="en-US" altLang="en-US" sz="2800" dirty="0"/>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Luke 22:31-32</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99"/>
                </a:solidFill>
                <a:ea typeface="+mn-ea"/>
                <a:cs typeface="+mn-cs"/>
              </a:rPr>
              <a:t>Luke 22:31-32</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4009530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22:32</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but I have prayed for you, that </a:t>
            </a:r>
            <a:r>
              <a:rPr lang="en-US" sz="3600" b="1" i="0" u="sng" strike="noStrike" dirty="0">
                <a:solidFill>
                  <a:srgbClr val="FFFFCC"/>
                </a:solidFill>
                <a:effectLst/>
                <a:latin typeface="Calibri" panose="020F0502020204030204" pitchFamily="34" charset="0"/>
                <a:cs typeface="Calibri" panose="020F0502020204030204" pitchFamily="34" charset="0"/>
              </a:rPr>
              <a:t>your faith</a:t>
            </a:r>
            <a:r>
              <a:rPr lang="en-US" sz="3600" b="0" i="0" u="none" strike="noStrike" dirty="0">
                <a:effectLst/>
                <a:latin typeface="Calibri" panose="020F0502020204030204" pitchFamily="34" charset="0"/>
                <a:cs typeface="Calibri" panose="020F0502020204030204" pitchFamily="34" charset="0"/>
              </a:rPr>
              <a:t> may not fail; and you, when once you have turned again, strengthen your brothers.”</a:t>
            </a:r>
          </a:p>
        </p:txBody>
      </p:sp>
      <p:pic>
        <p:nvPicPr>
          <p:cNvPr id="2" name="Picture 1">
            <a:extLst>
              <a:ext uri="{FF2B5EF4-FFF2-40B4-BE49-F238E27FC236}">
                <a16:creationId xmlns:a16="http://schemas.microsoft.com/office/drawing/2014/main" id="{4C54BF96-6B0D-C1AE-CA41-73D6EA87B5A3}"/>
              </a:ext>
            </a:extLst>
          </p:cNvPr>
          <p:cNvPicPr>
            <a:picLocks noChangeAspect="1"/>
          </p:cNvPicPr>
          <p:nvPr/>
        </p:nvPicPr>
        <p:blipFill>
          <a:blip r:embed="rId3"/>
          <a:stretch>
            <a:fillRect/>
          </a:stretch>
        </p:blipFill>
        <p:spPr>
          <a:xfrm>
            <a:off x="5164157" y="2590800"/>
            <a:ext cx="18636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24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a:solidFill>
                  <a:srgbClr val="FFFFFF"/>
                </a:solidFill>
                <a:effectLst>
                  <a:outerShdw blurRad="38100" dist="38100" dir="2700000" algn="tl">
                    <a:srgbClr val="000000">
                      <a:alpha val="43137"/>
                    </a:srgbClr>
                  </a:outerShdw>
                </a:effectLst>
              </a:rPr>
              <a:t>“</a:t>
            </a:r>
            <a:r>
              <a:rPr lang="en-US" sz="3600" b="1" baseline="3000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b="1" u="sng" dirty="0">
                <a:solidFill>
                  <a:srgbClr val="FFFF99"/>
                </a:solidFill>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15"/>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18333</TotalTime>
  <Words>2951</Words>
  <Application>Microsoft Office PowerPoint</Application>
  <PresentationFormat>Widescreen</PresentationFormat>
  <Paragraphs>250</Paragraphs>
  <Slides>52</Slides>
  <Notes>0</Notes>
  <HiddenSlides>0</HiddenSlides>
  <MMClips>0</MMClips>
  <ScaleCrop>false</ScaleCrop>
  <HeadingPairs>
    <vt:vector size="4" baseType="variant">
      <vt:variant>
        <vt:lpstr>Theme</vt:lpstr>
      </vt:variant>
      <vt:variant>
        <vt:i4>3</vt:i4>
      </vt:variant>
      <vt:variant>
        <vt:lpstr>Slide Titles</vt:lpstr>
      </vt:variant>
      <vt:variant>
        <vt:i4>52</vt:i4>
      </vt:variant>
    </vt:vector>
  </HeadingPairs>
  <TitlesOfParts>
    <vt:vector size="55" baseType="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PowerPoint Presentation</vt:lpstr>
      <vt:lpstr>PowerPoint Presentation</vt:lpstr>
      <vt:lpstr>Lewis Sperry Chafer, Salvation: A Clear Doctrinal Analysis  (Grand Rapids: Zondervan, 1977), 60. Italics added</vt:lpstr>
      <vt:lpstr>PowerPoint Presentation</vt:lpstr>
      <vt:lpstr>Westminster Confession Chapter XVIII, Article III – Of the Assurance of Grace and Salvation</vt:lpstr>
      <vt:lpstr>PowerPoint Presentation</vt:lpstr>
      <vt:lpstr>PowerPoint Presentation</vt:lpstr>
      <vt:lpstr>“Believe” Defined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PowerPoint Presentation</vt:lpstr>
      <vt:lpstr>John 20:30-31?</vt:lpstr>
      <vt:lpstr>PowerPoint Presentation</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John 20:30-31?</vt:lpstr>
      <vt:lpstr>PowerPoint Presentation</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- 052</dc:title>
  <dc:subject>Neo Calvinism vs the Bible</dc:subject>
  <dc:creator>A. Woods</dc:creator>
  <dc:description>Modified by Jim McGowan</dc:description>
  <cp:lastModifiedBy>awoods@slbc.org</cp:lastModifiedBy>
  <cp:revision>2243</cp:revision>
  <cp:lastPrinted>2025-09-19T13:00:48Z</cp:lastPrinted>
  <dcterms:created xsi:type="dcterms:W3CDTF">2009-03-17T12:21:13Z</dcterms:created>
  <dcterms:modified xsi:type="dcterms:W3CDTF">2025-12-07T01:37:46Z</dcterms:modified>
</cp:coreProperties>
</file>