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7"/>
  </p:notesMasterIdLst>
  <p:handoutMasterIdLst>
    <p:handoutMasterId r:id="rId68"/>
  </p:handoutMasterIdLst>
  <p:sldIdLst>
    <p:sldId id="2018" r:id="rId2"/>
    <p:sldId id="2158" r:id="rId3"/>
    <p:sldId id="28018" r:id="rId4"/>
    <p:sldId id="2041" r:id="rId5"/>
    <p:sldId id="28375" r:id="rId6"/>
    <p:sldId id="28386" r:id="rId7"/>
    <p:sldId id="28380" r:id="rId8"/>
    <p:sldId id="28335" r:id="rId9"/>
    <p:sldId id="28387" r:id="rId10"/>
    <p:sldId id="28329" r:id="rId11"/>
    <p:sldId id="28389" r:id="rId12"/>
    <p:sldId id="5497" r:id="rId13"/>
    <p:sldId id="8867" r:id="rId14"/>
    <p:sldId id="28390" r:id="rId15"/>
    <p:sldId id="28399" r:id="rId16"/>
    <p:sldId id="28400" r:id="rId17"/>
    <p:sldId id="4886" r:id="rId18"/>
    <p:sldId id="28388" r:id="rId19"/>
    <p:sldId id="28381" r:id="rId20"/>
    <p:sldId id="28364" r:id="rId21"/>
    <p:sldId id="28401" r:id="rId22"/>
    <p:sldId id="28382" r:id="rId23"/>
    <p:sldId id="7378" r:id="rId24"/>
    <p:sldId id="28370" r:id="rId25"/>
    <p:sldId id="28371" r:id="rId26"/>
    <p:sldId id="28372" r:id="rId27"/>
    <p:sldId id="28402" r:id="rId28"/>
    <p:sldId id="5358" r:id="rId29"/>
    <p:sldId id="2187" r:id="rId30"/>
    <p:sldId id="5603" r:id="rId31"/>
    <p:sldId id="28383" r:id="rId32"/>
    <p:sldId id="28391" r:id="rId33"/>
    <p:sldId id="28392" r:id="rId34"/>
    <p:sldId id="28403" r:id="rId35"/>
    <p:sldId id="5846" r:id="rId36"/>
    <p:sldId id="28113" r:id="rId37"/>
    <p:sldId id="28114" r:id="rId38"/>
    <p:sldId id="27672" r:id="rId39"/>
    <p:sldId id="8244" r:id="rId40"/>
    <p:sldId id="28393" r:id="rId41"/>
    <p:sldId id="10584" r:id="rId42"/>
    <p:sldId id="2673" r:id="rId43"/>
    <p:sldId id="28410" r:id="rId44"/>
    <p:sldId id="28394" r:id="rId45"/>
    <p:sldId id="28405" r:id="rId46"/>
    <p:sldId id="28395" r:id="rId47"/>
    <p:sldId id="28384" r:id="rId48"/>
    <p:sldId id="28396" r:id="rId49"/>
    <p:sldId id="28397" r:id="rId50"/>
    <p:sldId id="28398" r:id="rId51"/>
    <p:sldId id="28365" r:id="rId52"/>
    <p:sldId id="28366" r:id="rId53"/>
    <p:sldId id="28367" r:id="rId54"/>
    <p:sldId id="28368" r:id="rId55"/>
    <p:sldId id="28385" r:id="rId56"/>
    <p:sldId id="28374" r:id="rId57"/>
    <p:sldId id="28373" r:id="rId58"/>
    <p:sldId id="28376" r:id="rId59"/>
    <p:sldId id="28406" r:id="rId60"/>
    <p:sldId id="28407" r:id="rId61"/>
    <p:sldId id="28408" r:id="rId62"/>
    <p:sldId id="28409" r:id="rId63"/>
    <p:sldId id="28174" r:id="rId64"/>
    <p:sldId id="28312" r:id="rId65"/>
    <p:sldId id="27632" r:id="rId66"/>
  </p:sldIdLst>
  <p:sldSz cx="12192000" cy="6858000"/>
  <p:notesSz cx="7315200" cy="9601200"/>
  <p:custDataLst>
    <p:tags r:id="rId69"/>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FF"/>
    <a:srgbClr val="FFFF99"/>
    <a:srgbClr val="000066"/>
    <a:srgbClr val="008000"/>
    <a:srgbClr val="33CC33"/>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87" autoAdjust="0"/>
    <p:restoredTop sz="95974" autoAdjust="0"/>
  </p:normalViewPr>
  <p:slideViewPr>
    <p:cSldViewPr>
      <p:cViewPr varScale="1">
        <p:scale>
          <a:sx n="108" d="100"/>
          <a:sy n="108" d="100"/>
        </p:scale>
        <p:origin x="518" y="38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3775" y="11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sz="1500"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cs typeface="Arial" panose="020B0604020202020204" pitchFamily="34" charset="0"/>
              </a:defRPr>
            </a:lvl1pPr>
          </a:lstStyle>
          <a:p>
            <a:pPr>
              <a:defRPr/>
            </a:pPr>
            <a:fld id="{B431BCF1-9F7D-49CF-B1E8-9146FE8C498C}" type="slidenum">
              <a:rPr lang="en-US" altLang="en-US">
                <a:latin typeface="+mn-lt"/>
              </a:rPr>
              <a:pPr>
                <a:defRPr/>
              </a:pPr>
              <a:t>‹#›</a:t>
            </a:fld>
            <a:endParaRPr lang="en-US" altLang="en-US" dirty="0">
              <a:latin typeface="+mn-lt"/>
            </a:endParaRPr>
          </a:p>
        </p:txBody>
      </p:sp>
      <p:sp>
        <p:nvSpPr>
          <p:cNvPr id="2" name="Header Placeholder 1">
            <a:extLst>
              <a:ext uri="{FF2B5EF4-FFF2-40B4-BE49-F238E27FC236}">
                <a16:creationId xmlns:a16="http://schemas.microsoft.com/office/drawing/2014/main" id="{A9493A41-A676-1A46-D196-EAAD0D01BE19}"/>
              </a:ext>
            </a:extLst>
          </p:cNvPr>
          <p:cNvSpPr>
            <a:spLocks noGrp="1"/>
          </p:cNvSpPr>
          <p:nvPr>
            <p:ph type="hdr" sz="quarter"/>
          </p:nvPr>
        </p:nvSpPr>
        <p:spPr>
          <a:xfrm>
            <a:off x="1714404" y="124354"/>
            <a:ext cx="4347077" cy="820028"/>
          </a:xfrm>
          <a:prstGeom prst="rect">
            <a:avLst/>
          </a:prstGeom>
        </p:spPr>
        <p:txBody>
          <a:bodyPr vert="horz" lIns="123621" tIns="61810" rIns="123621" bIns="61810"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025 Exodus 8v1-15</a:t>
            </a:r>
          </a:p>
          <a:p>
            <a:pPr>
              <a:defRPr/>
            </a:pPr>
            <a:r>
              <a:rPr lang="en-US" sz="1500" dirty="0"/>
              <a:t>11-30-2025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02FA301A-137B-41F1-AC35-29D932AF757D}" type="datetimeFigureOut">
              <a:rPr lang="en-US" smtClean="0"/>
              <a:pPr>
                <a:defRPr/>
              </a:pPr>
              <a:t>11/30/25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Arial" panose="020B0604020202020204" pitchFamily="34" charset="0"/>
              </a:defRPr>
            </a:lvl1pPr>
          </a:lstStyle>
          <a:p>
            <a:pPr>
              <a:defRPr/>
            </a:pPr>
            <a:fld id="{0A6B008D-698A-4CC7-B9FE-2543C3C21294}"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12</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691530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53</a:t>
            </a:fld>
            <a:endParaRPr lang="en-US" altLang="en-US" dirty="0"/>
          </a:p>
        </p:txBody>
      </p:sp>
    </p:spTree>
    <p:extLst>
      <p:ext uri="{BB962C8B-B14F-4D97-AF65-F5344CB8AC3E}">
        <p14:creationId xmlns:p14="http://schemas.microsoft.com/office/powerpoint/2010/main" val="1675075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54</a:t>
            </a:fld>
            <a:endParaRPr lang="en-US" altLang="en-US" dirty="0"/>
          </a:p>
        </p:txBody>
      </p:sp>
    </p:spTree>
    <p:extLst>
      <p:ext uri="{BB962C8B-B14F-4D97-AF65-F5344CB8AC3E}">
        <p14:creationId xmlns:p14="http://schemas.microsoft.com/office/powerpoint/2010/main" val="2728937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56</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61</a:t>
            </a:fld>
            <a:endParaRPr lang="en-US" altLang="en-US" dirty="0"/>
          </a:p>
        </p:txBody>
      </p:sp>
    </p:spTree>
    <p:extLst>
      <p:ext uri="{BB962C8B-B14F-4D97-AF65-F5344CB8AC3E}">
        <p14:creationId xmlns:p14="http://schemas.microsoft.com/office/powerpoint/2010/main" val="1675075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62</a:t>
            </a:fld>
            <a:endParaRPr lang="en-US" altLang="en-US" dirty="0"/>
          </a:p>
        </p:txBody>
      </p:sp>
    </p:spTree>
    <p:extLst>
      <p:ext uri="{BB962C8B-B14F-4D97-AF65-F5344CB8AC3E}">
        <p14:creationId xmlns:p14="http://schemas.microsoft.com/office/powerpoint/2010/main" val="2728937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65</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16</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21</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24</a:t>
            </a:fld>
            <a:endParaRPr lang="en-US" dirty="0"/>
          </a:p>
        </p:txBody>
      </p:sp>
    </p:spTree>
    <p:extLst>
      <p:ext uri="{BB962C8B-B14F-4D97-AF65-F5344CB8AC3E}">
        <p14:creationId xmlns:p14="http://schemas.microsoft.com/office/powerpoint/2010/main" val="360678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7F31C-C88B-4A9A-92AC-2711558A100B}" type="slidenum">
              <a:rPr lang="en-US" smtClean="0"/>
              <a:t>25</a:t>
            </a:fld>
            <a:endParaRPr lang="en-US"/>
          </a:p>
        </p:txBody>
      </p:sp>
    </p:spTree>
    <p:extLst>
      <p:ext uri="{BB962C8B-B14F-4D97-AF65-F5344CB8AC3E}">
        <p14:creationId xmlns:p14="http://schemas.microsoft.com/office/powerpoint/2010/main" val="322447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27</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34</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691530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43</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45</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97EE958F-01F3-48FD-B92D-72ACD68E3CDC}" type="slidenum">
              <a:rPr lang="en-US" altLang="en-US"/>
              <a:pPr>
                <a:defRPr/>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pPr>
              <a:defRPr/>
            </a:pPr>
            <a:fld id="{B72FFE7D-95A6-4BE3-9BD6-B9AADF54BCFC}" type="slidenum">
              <a:rPr lang="en-US" altLang="en-US"/>
              <a:pPr>
                <a:defRPr/>
              </a:pPr>
              <a:t>‹#›</a:t>
            </a:fld>
            <a:endParaRPr lang="en-US"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4E25677D-DC1A-49C2-8C51-DBC8FA5D763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pPr>
              <a:defRPr/>
            </a:pPr>
            <a:fld id="{DB4AC889-DEB0-4DE5-B56C-FF30962D3DEB}"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7A8FE1F4-FA06-4431-8F43-6A41B71C9600}" type="slidenum">
              <a:rPr lang="en-US" altLang="en-US"/>
              <a:pPr>
                <a:defRPr/>
              </a:pPr>
              <a:t>‹#›</a:t>
            </a:fld>
            <a:endParaRPr lang="en-US" altLang="en-US"/>
          </a:p>
        </p:txBody>
      </p:sp>
    </p:spTree>
    <p:extLst>
      <p:ext uri="{BB962C8B-B14F-4D97-AF65-F5344CB8AC3E}">
        <p14:creationId xmlns:p14="http://schemas.microsoft.com/office/powerpoint/2010/main" val="275200221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334118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504D9705-E3F2-4168-AF1A-5EC943AB6EC2}"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9" r:id="rId14"/>
    <p:sldLayoutId id="2147483695"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image" Target="../media/image8.wmf"/><Relationship Id="rId7" Type="http://schemas.openxmlformats.org/officeDocument/2006/relationships/image" Target="../media/image12.wmf"/><Relationship Id="rId2" Type="http://schemas.openxmlformats.org/officeDocument/2006/relationships/image" Target="../media/image7.jpeg"/><Relationship Id="rId1" Type="http://schemas.openxmlformats.org/officeDocument/2006/relationships/slideLayout" Target="../slideLayouts/slideLayout15.xml"/><Relationship Id="rId6" Type="http://schemas.openxmlformats.org/officeDocument/2006/relationships/image" Target="../media/image11.wmf"/><Relationship Id="rId5" Type="http://schemas.openxmlformats.org/officeDocument/2006/relationships/image" Target="../media/image10.wmf"/><Relationship Id="rId4" Type="http://schemas.openxmlformats.org/officeDocument/2006/relationships/image" Target="../media/image9.wmf"/></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1.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D130F-2481-615E-D2DC-ABC909AF630F}"/>
              </a:ext>
            </a:extLst>
          </p:cNvPr>
          <p:cNvPicPr>
            <a:picLocks noChangeAspect="1"/>
          </p:cNvPicPr>
          <p:nvPr/>
        </p:nvPicPr>
        <p:blipFill>
          <a:blip r:embed="rId2"/>
          <a:stretch>
            <a:fillRect/>
          </a:stretch>
        </p:blipFill>
        <p:spPr>
          <a:xfrm>
            <a:off x="609600" y="609600"/>
            <a:ext cx="10972800" cy="4413470"/>
          </a:xfrm>
          <a:prstGeom prst="rect">
            <a:avLst/>
          </a:prstGeom>
        </p:spPr>
      </p:pic>
      <p:pic>
        <p:nvPicPr>
          <p:cNvPr id="3" name="Picture 2">
            <a:extLst>
              <a:ext uri="{FF2B5EF4-FFF2-40B4-BE49-F238E27FC236}">
                <a16:creationId xmlns:a16="http://schemas.microsoft.com/office/drawing/2014/main" id="{31E891EE-EBB0-015B-F1A7-3900B5B80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8</a:t>
            </a:r>
            <a:r>
              <a:rPr lang="en-US" sz="3600" dirty="0">
                <a:effectLst>
                  <a:outerShdw blurRad="38100" dist="38100" dir="2700000" algn="tl">
                    <a:srgbClr val="000000">
                      <a:alpha val="43137"/>
                    </a:srgbClr>
                  </a:outerShdw>
                </a:effectLst>
                <a:cs typeface="Calibri" panose="020F0502020204030204" pitchFamily="34" charset="0"/>
              </a:rPr>
              <a:t>:1-4</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For Pharaoh</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Command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1)</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Consequence (2-4)</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3870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8</a:t>
            </a:r>
            <a:r>
              <a:rPr lang="en-US" sz="3600" dirty="0">
                <a:effectLst>
                  <a:outerShdw blurRad="38100" dist="38100" dir="2700000" algn="tl">
                    <a:srgbClr val="000000">
                      <a:alpha val="43137"/>
                    </a:srgbClr>
                  </a:outerShdw>
                </a:effectLst>
                <a:cs typeface="Calibri" panose="020F0502020204030204" pitchFamily="34" charset="0"/>
              </a:rPr>
              <a:t>:1-4</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For Pharaoh</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Command</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1)</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Consequence (2-4)</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28508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spcBef>
                <a:spcPts val="0"/>
              </a:spcBef>
              <a:spcAft>
                <a:spcPts val="9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latin typeface="Calibri" panose="020F0502020204030204" pitchFamily="34" charset="0"/>
              </a:rPr>
              <a:t>8 </a:t>
            </a:r>
            <a:r>
              <a:rPr lang="en-US" sz="3600" dirty="0">
                <a:latin typeface="Calibri" panose="020F0502020204030204" pitchFamily="34" charset="0"/>
              </a:rPr>
              <a:t>For by grace you have been saved through faith; and that not of yourselves, </a:t>
            </a:r>
            <a:r>
              <a:rPr lang="en-US" sz="3600" i="1" dirty="0">
                <a:latin typeface="Calibri" panose="020F0502020204030204" pitchFamily="34" charset="0"/>
              </a:rPr>
              <a:t>it is</a:t>
            </a:r>
            <a:r>
              <a:rPr lang="en-US" sz="3600" dirty="0">
                <a:latin typeface="Calibri" panose="020F0502020204030204" pitchFamily="34" charset="0"/>
              </a:rPr>
              <a:t> the gift of God; </a:t>
            </a:r>
            <a:r>
              <a:rPr lang="en-US" sz="3600" baseline="30000" dirty="0">
                <a:latin typeface="Calibri" panose="020F0502020204030204" pitchFamily="34" charset="0"/>
              </a:rPr>
              <a:t>9 </a:t>
            </a:r>
            <a:r>
              <a:rPr lang="en-US" sz="3600" dirty="0">
                <a:latin typeface="Calibri" panose="020F0502020204030204" pitchFamily="34" charset="0"/>
              </a:rPr>
              <a:t>not as a result of works, so that no one may boast. </a:t>
            </a:r>
            <a:r>
              <a:rPr lang="en-US" sz="3600" b="1" baseline="30000" dirty="0">
                <a:latin typeface="Calibri" panose="020F0502020204030204" pitchFamily="34" charset="0"/>
              </a:rPr>
              <a:t>10 </a:t>
            </a:r>
            <a:r>
              <a:rPr lang="en-US" sz="3600" dirty="0">
                <a:latin typeface="Calibri" panose="020F0502020204030204" pitchFamily="34" charset="0"/>
              </a:rPr>
              <a:t>For we are His workmanship, created in Christ Jesus for good works, which God prepared beforehand so that </a:t>
            </a:r>
            <a:r>
              <a:rPr lang="en-US" sz="3600" b="1" u="sng" dirty="0">
                <a:solidFill>
                  <a:srgbClr val="FFFFCC"/>
                </a:solidFill>
                <a:latin typeface="Calibri" panose="020F0502020204030204" pitchFamily="34" charset="0"/>
              </a:rPr>
              <a:t>we would walk [</a:t>
            </a:r>
            <a:r>
              <a:rPr lang="en-US" sz="3600" b="1" i="1" u="sng" dirty="0" err="1">
                <a:solidFill>
                  <a:srgbClr val="FFFFCC"/>
                </a:solidFill>
                <a:latin typeface="Calibri" panose="020F0502020204030204" pitchFamily="34" charset="0"/>
              </a:rPr>
              <a:t>peripateō</a:t>
            </a:r>
            <a:r>
              <a:rPr lang="en-US" sz="3600" b="1" u="sng" dirty="0">
                <a:solidFill>
                  <a:srgbClr val="FFFFCC"/>
                </a:solidFill>
                <a:latin typeface="Calibri" panose="020F0502020204030204" pitchFamily="34" charset="0"/>
              </a:rPr>
              <a:t>, subjunctive mood]</a:t>
            </a:r>
            <a:r>
              <a:rPr lang="en-US" sz="3600" dirty="0">
                <a:latin typeface="Calibri" panose="020F0502020204030204" pitchFamily="34" charset="0"/>
              </a:rPr>
              <a:t> in them.”</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6680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3634572066"/>
              </p:ext>
            </p:extLst>
          </p:nvPr>
        </p:nvGraphicFramePr>
        <p:xfrm>
          <a:off x="563880" y="1219240"/>
          <a:ext cx="11064240" cy="4419520"/>
        </p:xfrm>
        <a:graphic>
          <a:graphicData uri="http://schemas.openxmlformats.org/drawingml/2006/table">
            <a:tbl>
              <a:tblPr>
                <a:tableStyleId>{16D9F66E-5EB9-4882-86FB-DCBF35E3C3E4}</a:tableStyleId>
              </a:tblPr>
              <a:tblGrid>
                <a:gridCol w="2651760">
                  <a:extLst>
                    <a:ext uri="{9D8B030D-6E8A-4147-A177-3AD203B41FA5}">
                      <a16:colId xmlns:a16="http://schemas.microsoft.com/office/drawing/2014/main" val="20000"/>
                    </a:ext>
                  </a:extLst>
                </a:gridCol>
                <a:gridCol w="283464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gridCol w="2834640">
                  <a:extLst>
                    <a:ext uri="{9D8B030D-6E8A-4147-A177-3AD203B41FA5}">
                      <a16:colId xmlns:a16="http://schemas.microsoft.com/office/drawing/2014/main" val="20003"/>
                    </a:ext>
                  </a:extLst>
                </a:gridCol>
              </a:tblGrid>
              <a:tr h="883904">
                <a:tc gridSpan="4">
                  <a: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Three Tenses of Salvation</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2" marB="45712" anchor="ctr">
                    <a:solidFill>
                      <a:schemeClr val="bg2"/>
                    </a:solidFill>
                  </a:tcP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u="none"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2547989958"/>
                  </a:ext>
                </a:extLst>
              </a:tr>
              <a:tr h="883904">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solidFill>
                      <a:schemeClr val="accent6">
                        <a:lumMod val="20000"/>
                        <a:lumOff val="80000"/>
                      </a:schemeClr>
                    </a:solidFill>
                  </a:tcPr>
                </a:tc>
                <a:tc>
                  <a:txBody>
                    <a:bodyPr/>
                    <a:lstStyle/>
                    <a:p>
                      <a:pPr algn="ctr"/>
                      <a:r>
                        <a:rPr lang="en-US" sz="2600" b="1" dirty="0">
                          <a:latin typeface="Calibri" pitchFamily="34" charset="0"/>
                          <a:cs typeface="Calibri" pitchFamily="34" charset="0"/>
                        </a:rPr>
                        <a:t>Justification</a:t>
                      </a:r>
                    </a:p>
                    <a:p>
                      <a:pPr algn="ctr"/>
                      <a:r>
                        <a:rPr lang="en-US" sz="2600" b="1" kern="1200" dirty="0">
                          <a:solidFill>
                            <a:schemeClr val="dk1"/>
                          </a:solidFill>
                          <a:latin typeface="Calibri" pitchFamily="34" charset="0"/>
                          <a:ea typeface="+mn-ea"/>
                          <a:cs typeface="Calibri" pitchFamily="34" charset="0"/>
                        </a:rPr>
                        <a:t>(Punctiliar)</a:t>
                      </a:r>
                    </a:p>
                  </a:txBody>
                  <a:tcPr marT="45712" marB="45712" anchor="ctr">
                    <a:solidFill>
                      <a:schemeClr val="accent6">
                        <a:lumMod val="20000"/>
                        <a:lumOff val="80000"/>
                      </a:schemeClr>
                    </a:solidFill>
                  </a:tcPr>
                </a:tc>
                <a:tc>
                  <a:txBody>
                    <a:bodyPr/>
                    <a:lstStyle/>
                    <a:p>
                      <a:pPr algn="ctr"/>
                      <a:r>
                        <a:rPr lang="en-US" sz="2600" b="1" u="none" dirty="0">
                          <a:latin typeface="Calibri" pitchFamily="34" charset="0"/>
                          <a:cs typeface="Calibri" pitchFamily="34" charset="0"/>
                        </a:rPr>
                        <a:t>Sanctification</a:t>
                      </a:r>
                    </a:p>
                    <a:p>
                      <a:pPr algn="ctr"/>
                      <a:r>
                        <a:rPr lang="en-US" sz="2600" b="1" u="none" kern="1200" dirty="0">
                          <a:solidFill>
                            <a:schemeClr val="dk1"/>
                          </a:solidFill>
                          <a:latin typeface="Calibri" pitchFamily="34" charset="0"/>
                          <a:ea typeface="+mn-ea"/>
                          <a:cs typeface="Calibri" pitchFamily="34" charset="0"/>
                        </a:rPr>
                        <a:t>(Process)</a:t>
                      </a:r>
                    </a:p>
                  </a:txBody>
                  <a:tcPr marT="45712" marB="45712" anchor="ctr">
                    <a:solidFill>
                      <a:schemeClr val="accent6">
                        <a:lumMod val="20000"/>
                        <a:lumOff val="80000"/>
                      </a:schemeClr>
                    </a:solidFill>
                  </a:tcP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solidFill>
                      <a:schemeClr val="accent6">
                        <a:lumMod val="20000"/>
                        <a:lumOff val="80000"/>
                      </a:schemeClr>
                    </a:solidFill>
                  </a:tcPr>
                </a:tc>
                <a:extLst>
                  <a:ext uri="{0D108BD9-81ED-4DB2-BD59-A6C34878D82A}">
                    <a16:rowId xmlns:a16="http://schemas.microsoft.com/office/drawing/2014/main" val="10000"/>
                  </a:ext>
                </a:extLst>
              </a:tr>
              <a:tr h="883904">
                <a:tc>
                  <a:txBody>
                    <a:bodyPr/>
                    <a:lstStyle/>
                    <a:p>
                      <a:pPr algn="ctr"/>
                      <a:r>
                        <a:rPr lang="en-US" sz="2600" b="1" dirty="0">
                          <a:latin typeface="Calibri" pitchFamily="34" charset="0"/>
                          <a:cs typeface="Calibri" pitchFamily="34" charset="0"/>
                        </a:rPr>
                        <a:t>Tense</a:t>
                      </a:r>
                    </a:p>
                  </a:txBody>
                  <a:tcPr marT="45712" marB="45712" anchor="ctr">
                    <a:solidFill>
                      <a:schemeClr val="accent6">
                        <a:lumMod val="20000"/>
                        <a:lumOff val="80000"/>
                      </a:schemeClr>
                    </a:solidFill>
                  </a:tcP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solidFill>
                      <a:schemeClr val="accent6">
                        <a:lumMod val="20000"/>
                        <a:lumOff val="80000"/>
                      </a:schemeClr>
                    </a:solidFill>
                  </a:tcP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solidFill>
                      <a:schemeClr val="accent6">
                        <a:lumMod val="20000"/>
                        <a:lumOff val="80000"/>
                      </a:schemeClr>
                    </a:solidFill>
                  </a:tcP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solidFill>
                      <a:schemeClr val="accent6">
                        <a:lumMod val="20000"/>
                        <a:lumOff val="80000"/>
                      </a:schemeClr>
                    </a:solidFill>
                  </a:tcPr>
                </a:tc>
                <a:extLst>
                  <a:ext uri="{0D108BD9-81ED-4DB2-BD59-A6C34878D82A}">
                    <a16:rowId xmlns:a16="http://schemas.microsoft.com/office/drawing/2014/main" val="10001"/>
                  </a:ext>
                </a:extLst>
              </a:tr>
              <a:tr h="883904">
                <a:tc>
                  <a:txBody>
                    <a:bodyPr/>
                    <a:lstStyle/>
                    <a:p>
                      <a:pPr algn="ctr"/>
                      <a:r>
                        <a:rPr lang="en-US" sz="2600" b="1" dirty="0">
                          <a:latin typeface="Calibri" pitchFamily="34" charset="0"/>
                          <a:cs typeface="Calibri" pitchFamily="34" charset="0"/>
                        </a:rPr>
                        <a:t>Saved from sin’s:</a:t>
                      </a:r>
                    </a:p>
                  </a:txBody>
                  <a:tcPr marT="45712" marB="45712" anchor="ctr">
                    <a:solidFill>
                      <a:schemeClr val="accent6">
                        <a:lumMod val="20000"/>
                        <a:lumOff val="80000"/>
                      </a:schemeClr>
                    </a:solidFill>
                  </a:tcP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solidFill>
                      <a:schemeClr val="accent6">
                        <a:lumMod val="20000"/>
                        <a:lumOff val="80000"/>
                      </a:schemeClr>
                    </a:solidFill>
                  </a:tcP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solidFill>
                      <a:schemeClr val="accent6">
                        <a:lumMod val="20000"/>
                        <a:lumOff val="80000"/>
                      </a:schemeClr>
                    </a:solidFill>
                  </a:tcP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solidFill>
                      <a:schemeClr val="accent6">
                        <a:lumMod val="20000"/>
                        <a:lumOff val="80000"/>
                      </a:schemeClr>
                    </a:solidFill>
                  </a:tcPr>
                </a:tc>
                <a:extLst>
                  <a:ext uri="{0D108BD9-81ED-4DB2-BD59-A6C34878D82A}">
                    <a16:rowId xmlns:a16="http://schemas.microsoft.com/office/drawing/2014/main" val="10002"/>
                  </a:ext>
                </a:extLst>
              </a:tr>
              <a:tr h="883904">
                <a:tc>
                  <a:txBody>
                    <a:bodyPr/>
                    <a:lstStyle/>
                    <a:p>
                      <a:pPr algn="ctr"/>
                      <a:r>
                        <a:rPr lang="en-US" sz="2600" b="1" dirty="0">
                          <a:latin typeface="Calibri" pitchFamily="34" charset="0"/>
                          <a:cs typeface="Calibri" pitchFamily="34" charset="0"/>
                        </a:rPr>
                        <a:t>Scripture</a:t>
                      </a:r>
                    </a:p>
                  </a:txBody>
                  <a:tcPr marT="45712" marB="45712" anchor="ctr">
                    <a:solidFill>
                      <a:schemeClr val="accent6">
                        <a:lumMod val="20000"/>
                        <a:lumOff val="80000"/>
                      </a:schemeClr>
                    </a:solidFill>
                  </a:tcP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solidFill>
                      <a:schemeClr val="accent6">
                        <a:lumMod val="20000"/>
                        <a:lumOff val="80000"/>
                      </a:schemeClr>
                    </a:solidFill>
                  </a:tcP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solidFill>
                      <a:schemeClr val="accent6">
                        <a:lumMod val="20000"/>
                        <a:lumOff val="80000"/>
                      </a:schemeClr>
                    </a:solidFill>
                  </a:tcP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solidFill>
                      <a:schemeClr val="accent6">
                        <a:lumMod val="20000"/>
                        <a:lumOff val="8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94670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8</a:t>
            </a:r>
            <a:r>
              <a:rPr lang="en-US" sz="3600" dirty="0">
                <a:effectLst>
                  <a:outerShdw blurRad="38100" dist="38100" dir="2700000" algn="tl">
                    <a:srgbClr val="000000">
                      <a:alpha val="43137"/>
                    </a:srgbClr>
                  </a:outerShdw>
                </a:effectLst>
                <a:cs typeface="Calibri" panose="020F0502020204030204" pitchFamily="34" charset="0"/>
              </a:rPr>
              <a:t>:1-4</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For Pharaoh</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Command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1)</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Consequence (2-4)</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0058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5354557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2895600" y="1828800"/>
            <a:ext cx="8686800" cy="2514600"/>
          </a:xfrm>
        </p:spPr>
        <p:txBody>
          <a:bodyPr/>
          <a:lstStyle/>
          <a:p>
            <a:pPr marL="0" indent="0" algn="just">
              <a:buNone/>
            </a:pPr>
            <a:r>
              <a:rPr lang="en-US" sz="2800" b="0" i="0" u="none" strike="noStrike" dirty="0">
                <a:effectLst>
                  <a:outerShdw blurRad="38100" dist="38100" dir="2700000" algn="tl">
                    <a:srgbClr val="000000">
                      <a:alpha val="43137"/>
                    </a:srgbClr>
                  </a:outerShdw>
                </a:effectLst>
              </a:rPr>
              <a:t>“</a:t>
            </a:r>
            <a:r>
              <a:rPr lang="en-US" b="0" i="0" u="none" strike="noStrike" dirty="0">
                <a:effectLst/>
              </a:rPr>
              <a:t>Egyptian deities challenged by this particular plague were </a:t>
            </a:r>
            <a:r>
              <a:rPr lang="en-US" b="0" i="1" u="none" strike="noStrike" dirty="0" err="1">
                <a:effectLst/>
              </a:rPr>
              <a:t>Hapi</a:t>
            </a:r>
            <a:r>
              <a:rPr lang="en-US" b="0" i="0" u="none" strike="noStrike" dirty="0">
                <a:effectLst/>
              </a:rPr>
              <a:t>, the spirit of the Nile, and </a:t>
            </a:r>
            <a:r>
              <a:rPr lang="en-US" b="0" i="1" u="none" strike="noStrike" dirty="0" err="1">
                <a:effectLst/>
              </a:rPr>
              <a:t>Heqet</a:t>
            </a:r>
            <a:r>
              <a:rPr lang="en-US" b="0" i="0" u="none" strike="noStrike" dirty="0">
                <a:effectLst/>
              </a:rPr>
              <a:t>, the frog-headed goddess of childbirth assistance, who also had the distinction of being the wife of </a:t>
            </a:r>
            <a:r>
              <a:rPr lang="en-US" b="0" i="1" u="none" strike="noStrike" dirty="0" err="1">
                <a:effectLst/>
              </a:rPr>
              <a:t>Khnum</a:t>
            </a:r>
            <a:r>
              <a:rPr lang="en-US" b="0" i="0" u="none" strike="noStrike" dirty="0">
                <a:effectLst/>
              </a:rPr>
              <a:t>, the guardian of the Nile.”</a:t>
            </a:r>
            <a:endParaRPr lang="en-US" sz="2800"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91). Thomas Nelson.</a:t>
            </a:r>
          </a:p>
        </p:txBody>
      </p:sp>
      <p:pic>
        <p:nvPicPr>
          <p:cNvPr id="3" name="Picture 2">
            <a:extLst>
              <a:ext uri="{FF2B5EF4-FFF2-40B4-BE49-F238E27FC236}">
                <a16:creationId xmlns:a16="http://schemas.microsoft.com/office/drawing/2014/main" id="{D3E8E908-16AD-5EA0-3F3F-B8065DDDC962}"/>
              </a:ext>
            </a:extLst>
          </p:cNvPr>
          <p:cNvPicPr>
            <a:picLocks noChangeAspect="1"/>
          </p:cNvPicPr>
          <p:nvPr/>
        </p:nvPicPr>
        <p:blipFill>
          <a:blip r:embed="rId3"/>
          <a:stretch>
            <a:fillRect/>
          </a:stretch>
        </p:blipFill>
        <p:spPr>
          <a:xfrm>
            <a:off x="6096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9627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2BA7C-B684-4F10-8C4C-1A48B8342A63}"/>
              </a:ext>
            </a:extLst>
          </p:cNvPr>
          <p:cNvPicPr>
            <a:picLocks noChangeAspect="1"/>
          </p:cNvPicPr>
          <p:nvPr/>
        </p:nvPicPr>
        <p:blipFill>
          <a:blip r:embed="rId2"/>
          <a:stretch>
            <a:fillRect/>
          </a:stretch>
        </p:blipFill>
        <p:spPr>
          <a:xfrm>
            <a:off x="1641432" y="137160"/>
            <a:ext cx="8909136" cy="6583680"/>
          </a:xfrm>
          <a:prstGeom prst="rect">
            <a:avLst/>
          </a:prstGeom>
        </p:spPr>
      </p:pic>
    </p:spTree>
    <p:extLst>
      <p:ext uri="{BB962C8B-B14F-4D97-AF65-F5344CB8AC3E}">
        <p14:creationId xmlns:p14="http://schemas.microsoft.com/office/powerpoint/2010/main" val="1523464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For Pharaoh (1-4)</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For Aaron (5)</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8:1-5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od’s Instructions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08354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FROGS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8</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:1-15</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924476" y="1690043"/>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God’s Instructions to Moses (1-5)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cs typeface="Calibri" panose="020F0502020204030204" pitchFamily="34" charset="0"/>
              </a:rPr>
              <a:t>Aaron’s Obedience (6)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Pharaoh’s Miracle (7)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Pharaoh’s Condition (8-11)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Fulfillment of Prophecy (12-14)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Pharaoh’s Condition (15)</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84013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91CB-A72E-9231-5689-1A3135308442}"/>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F5256F6A-7B19-3DC2-FEBD-4BD09942055F}"/>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7C6FA43D-FD39-45EF-C247-3B31B14FAA8F}"/>
              </a:ext>
            </a:extLst>
          </p:cNvPr>
          <p:cNvSpPr>
            <a:spLocks noGrp="1" noChangeArrowheads="1"/>
          </p:cNvSpPr>
          <p:nvPr>
            <p:ph type="body" idx="1"/>
          </p:nvPr>
        </p:nvSpPr>
        <p:spPr>
          <a:xfrm>
            <a:off x="609600" y="1371600"/>
            <a:ext cx="8839200" cy="4673600"/>
          </a:xfrm>
        </p:spPr>
        <p:txBody>
          <a:bodyPr/>
          <a:lstStyle/>
          <a:p>
            <a:pPr algn="just">
              <a:spcBef>
                <a:spcPts val="0"/>
              </a:spcBef>
              <a:spcAft>
                <a:spcPts val="900"/>
              </a:spcAft>
              <a:defRPr/>
            </a:pPr>
            <a:r>
              <a:rPr lang="en-US" altLang="en-US" b="1"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900"/>
              </a:spcAft>
              <a:defRPr/>
            </a:pP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Mosaic Covenant (19–40)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0A2AD9E3-E57E-5E04-B9F8-969E630603A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28558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BF976F1-C419-45F3-827F-4465F821CC32}"/>
              </a:ext>
            </a:extLst>
          </p:cNvPr>
          <p:cNvSpPr>
            <a:spLocks noGrp="1" noChangeArrowheads="1"/>
          </p:cNvSpPr>
          <p:nvPr>
            <p:ph type="title"/>
          </p:nvPr>
        </p:nvSpPr>
        <p:spPr>
          <a:xfrm>
            <a:off x="2209800" y="228600"/>
            <a:ext cx="7772400" cy="457200"/>
          </a:xfrm>
        </p:spPr>
        <p:txBody>
          <a:bodyPr/>
          <a:lstStyle/>
          <a:p>
            <a:pPr algn="ctr"/>
            <a:r>
              <a:rPr lang="en-US" altLang="en-US" sz="3600" dirty="0">
                <a:solidFill>
                  <a:srgbClr val="00FFFF"/>
                </a:solidFill>
                <a:ea typeface="Calibri" panose="020F0502020204030204" pitchFamily="34" charset="0"/>
                <a:cs typeface="Calibri" panose="020F0502020204030204" pitchFamily="34" charset="0"/>
              </a:rPr>
              <a:t>“SEVEN SIGNS” in Gospel of John</a:t>
            </a:r>
          </a:p>
        </p:txBody>
      </p:sp>
      <p:graphicFrame>
        <p:nvGraphicFramePr>
          <p:cNvPr id="15398" name="Group 38">
            <a:extLst>
              <a:ext uri="{FF2B5EF4-FFF2-40B4-BE49-F238E27FC236}">
                <a16:creationId xmlns:a16="http://schemas.microsoft.com/office/drawing/2014/main" id="{CB31F8C7-A637-4EF8-AF89-D8F4F9821DB8}"/>
              </a:ext>
            </a:extLst>
          </p:cNvPr>
          <p:cNvGraphicFramePr>
            <a:graphicFrameLocks noGrp="1"/>
          </p:cNvGraphicFramePr>
          <p:nvPr/>
        </p:nvGraphicFramePr>
        <p:xfrm>
          <a:off x="3048000" y="838201"/>
          <a:ext cx="5981700" cy="5634041"/>
        </p:xfrm>
        <a:graphic>
          <a:graphicData uri="http://schemas.openxmlformats.org/drawingml/2006/table">
            <a:tbl>
              <a:tblPr/>
              <a:tblGrid>
                <a:gridCol w="4953000">
                  <a:extLst>
                    <a:ext uri="{9D8B030D-6E8A-4147-A177-3AD203B41FA5}">
                      <a16:colId xmlns:a16="http://schemas.microsoft.com/office/drawing/2014/main" val="20000"/>
                    </a:ext>
                  </a:extLst>
                </a:gridCol>
                <a:gridCol w="1028700">
                  <a:extLst>
                    <a:ext uri="{9D8B030D-6E8A-4147-A177-3AD203B41FA5}">
                      <a16:colId xmlns:a16="http://schemas.microsoft.com/office/drawing/2014/main" val="20001"/>
                    </a:ext>
                  </a:extLst>
                </a:gridCol>
              </a:tblGrid>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 Changing Water into Wine</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2:11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 Healing official’s son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4:46-54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1"/>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3. Healing an invalid at the Pool of Bethesda</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5:1-18</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2"/>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 Feeding the 5,000</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6:5-14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3"/>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 Walking on water</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6:16-21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4"/>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 Healing a blind man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9:1-7</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5"/>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7. Raising dead Lazarus</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11:1-45</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6"/>
                  </a:ext>
                </a:extLst>
              </a:tr>
            </a:tbl>
          </a:graphicData>
        </a:graphic>
      </p:graphicFrame>
      <p:pic>
        <p:nvPicPr>
          <p:cNvPr id="63517" name="Picture 29" descr="Copy of jesusheals[1]">
            <a:extLst>
              <a:ext uri="{FF2B5EF4-FFF2-40B4-BE49-F238E27FC236}">
                <a16:creationId xmlns:a16="http://schemas.microsoft.com/office/drawing/2014/main" id="{FD00FA6C-9C28-4F1A-8A7F-D1173BD2ACD8}"/>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9220200" y="2667000"/>
            <a:ext cx="1130300" cy="1524000"/>
          </a:xfrm>
        </p:spPr>
      </p:pic>
      <p:pic>
        <p:nvPicPr>
          <p:cNvPr id="63518" name="Picture 30" descr="j0242529">
            <a:extLst>
              <a:ext uri="{FF2B5EF4-FFF2-40B4-BE49-F238E27FC236}">
                <a16:creationId xmlns:a16="http://schemas.microsoft.com/office/drawing/2014/main" id="{EADEB30F-75BF-43F6-8037-D44BD98B99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53526" y="838200"/>
            <a:ext cx="11525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9" name="Picture 31" descr="j0242629">
            <a:extLst>
              <a:ext uri="{FF2B5EF4-FFF2-40B4-BE49-F238E27FC236}">
                <a16:creationId xmlns:a16="http://schemas.microsoft.com/office/drawing/2014/main" id="{7F71135C-8554-400C-889F-814949FD4B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5588" y="4684714"/>
            <a:ext cx="1370012"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0" name="Picture 32" descr="j0193980">
            <a:extLst>
              <a:ext uri="{FF2B5EF4-FFF2-40B4-BE49-F238E27FC236}">
                <a16:creationId xmlns:a16="http://schemas.microsoft.com/office/drawing/2014/main" id="{B328A40D-4050-4F6D-83F8-23D2105AAF8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57400" y="853440"/>
            <a:ext cx="727363"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1" name="Picture 33" descr="j0194036">
            <a:extLst>
              <a:ext uri="{FF2B5EF4-FFF2-40B4-BE49-F238E27FC236}">
                <a16:creationId xmlns:a16="http://schemas.microsoft.com/office/drawing/2014/main" id="{B5C3C3DB-AC98-4E7B-9439-5CB14886A7F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28800" y="3619500"/>
            <a:ext cx="12128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2" name="Picture 34" descr="SO01856_">
            <a:extLst>
              <a:ext uri="{FF2B5EF4-FFF2-40B4-BE49-F238E27FC236}">
                <a16:creationId xmlns:a16="http://schemas.microsoft.com/office/drawing/2014/main" id="{8C3F09C9-7D32-452B-B62F-985BEFE8D32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52600" y="5334001"/>
            <a:ext cx="12954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3" name="Picture 35" descr="j0275678">
            <a:extLst>
              <a:ext uri="{FF2B5EF4-FFF2-40B4-BE49-F238E27FC236}">
                <a16:creationId xmlns:a16="http://schemas.microsoft.com/office/drawing/2014/main" id="{4C25F50B-C055-422A-90D0-86A499DFE5D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828800" y="2211388"/>
            <a:ext cx="11430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090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2895600" y="1828800"/>
            <a:ext cx="8686800" cy="2514600"/>
          </a:xfrm>
        </p:spPr>
        <p:txBody>
          <a:bodyPr/>
          <a:lstStyle/>
          <a:p>
            <a:pPr marL="0" indent="0" algn="just">
              <a:buNone/>
            </a:pPr>
            <a:r>
              <a:rPr lang="en-US" sz="31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100" b="0" i="0" u="none" strike="noStrike" dirty="0">
                <a:effectLst/>
              </a:rPr>
              <a:t>Those who hold to the miraculous intensification of natural events theory of the plagues suggest that the red sediment, algae, or fungus, coupled with the dead fish, had so polluted the Nile that the frogs abandoned the river and swarmed over the land and into the houses to seek moisture. This explanation, however, does not sufficiently address the text’s presentation of the abundance of frogs or their swarming at Moses’ precise signal.</a:t>
            </a:r>
            <a:r>
              <a:rPr lang="en-US" sz="3100"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91). Thomas Nelson.</a:t>
            </a:r>
          </a:p>
        </p:txBody>
      </p:sp>
      <p:pic>
        <p:nvPicPr>
          <p:cNvPr id="3" name="Picture 2">
            <a:extLst>
              <a:ext uri="{FF2B5EF4-FFF2-40B4-BE49-F238E27FC236}">
                <a16:creationId xmlns:a16="http://schemas.microsoft.com/office/drawing/2014/main" id="{D3E8E908-16AD-5EA0-3F3F-B8065DDDC962}"/>
              </a:ext>
            </a:extLst>
          </p:cNvPr>
          <p:cNvPicPr>
            <a:picLocks noChangeAspect="1"/>
          </p:cNvPicPr>
          <p:nvPr/>
        </p:nvPicPr>
        <p:blipFill>
          <a:blip r:embed="rId3"/>
          <a:stretch>
            <a:fillRect/>
          </a:stretch>
        </p:blipFill>
        <p:spPr>
          <a:xfrm>
            <a:off x="6096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21479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FROGS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8</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:1-15</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924476" y="1690043"/>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God’s Instructions to Moses (1-5)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Aaron’s Obedience (6)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cs typeface="Calibri" panose="020F0502020204030204" pitchFamily="34" charset="0"/>
              </a:rPr>
              <a:t>Pharaoh’s Miracle (7)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Pharaoh’s Condition (8-11)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Fulfillment of Prophecy (12-14)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Pharaoh’s Condition (15)</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0652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D29A4B82-739D-14E2-6726-8E8D0FEE34D4}"/>
              </a:ext>
            </a:extLst>
          </p:cNvPr>
          <p:cNvSpPr txBox="1">
            <a:spLocks noChangeArrowheads="1"/>
          </p:cNvSpPr>
          <p:nvPr/>
        </p:nvSpPr>
        <p:spPr bwMode="auto">
          <a:xfrm>
            <a:off x="8122920" y="1447800"/>
            <a:ext cx="338328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eaLnBrk="1" hangingPunct="1">
              <a:spcBef>
                <a:spcPts val="0"/>
              </a:spcBef>
              <a:spcAft>
                <a:spcPts val="3600"/>
              </a:spcAft>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Acts 8:9; 16:16</a:t>
            </a:r>
          </a:p>
          <a:p>
            <a:pPr marL="514350" indent="-514350" eaLnBrk="1" hangingPunct="1">
              <a:spcBef>
                <a:spcPts val="0"/>
              </a:spcBef>
              <a:spcAft>
                <a:spcPts val="3600"/>
              </a:spcAft>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Gal. 1:6-9</a:t>
            </a:r>
          </a:p>
          <a:p>
            <a:pPr marL="514350" indent="-514350" eaLnBrk="1" hangingPunct="1">
              <a:spcBef>
                <a:spcPts val="0"/>
              </a:spcBef>
              <a:spcAft>
                <a:spcPts val="3600"/>
              </a:spcAft>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2 Thess. 2:9</a:t>
            </a:r>
          </a:p>
          <a:p>
            <a:pPr marL="514350" indent="-514350" eaLnBrk="1" hangingPunct="1">
              <a:spcBef>
                <a:spcPts val="0"/>
              </a:spcBef>
              <a:spcAft>
                <a:spcPts val="3600"/>
              </a:spcAft>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2 Cor. 11:14</a:t>
            </a:r>
          </a:p>
          <a:p>
            <a:pPr marL="514350" indent="-514350" eaLnBrk="1" hangingPunct="1">
              <a:spcBef>
                <a:spcPts val="0"/>
              </a:spcBef>
              <a:spcAft>
                <a:spcPts val="3600"/>
              </a:spcAft>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Rev. 13:3, 13, 15; 16:13-14</a:t>
            </a:r>
            <a:endParaRPr lang="en-US" sz="2800" kern="0" dirty="0">
              <a:effectLst>
                <a:outerShdw blurRad="38100" dist="38100" dir="2700000" algn="tl">
                  <a:srgbClr val="000000">
                    <a:alpha val="43137"/>
                  </a:srgbClr>
                </a:outerShdw>
              </a:effectLst>
            </a:endParaRPr>
          </a:p>
        </p:txBody>
      </p:sp>
      <p:sp>
        <p:nvSpPr>
          <p:cNvPr id="57346" name="Rectangle 2"/>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Satanic/Demonic Miracles</a:t>
            </a:r>
          </a:p>
        </p:txBody>
      </p:sp>
      <p:sp>
        <p:nvSpPr>
          <p:cNvPr id="12291" name="Rectangle 3"/>
          <p:cNvSpPr>
            <a:spLocks noGrp="1" noChangeArrowheads="1"/>
          </p:cNvSpPr>
          <p:nvPr>
            <p:ph type="body" idx="1"/>
          </p:nvPr>
        </p:nvSpPr>
        <p:spPr>
          <a:xfrm>
            <a:off x="609600" y="1447800"/>
            <a:ext cx="3749040" cy="4876800"/>
          </a:xfrm>
        </p:spPr>
        <p:txBody>
          <a:bodyPr/>
          <a:lstStyle/>
          <a:p>
            <a:pPr marL="514350" indent="-514350" eaLnBrk="1" hangingPunct="1">
              <a:spcBef>
                <a:spcPts val="0"/>
              </a:spcBef>
              <a:spcAft>
                <a:spcPts val="3600"/>
              </a:spcAft>
              <a:buSzPct val="100000"/>
              <a:buFont typeface="+mj-lt"/>
              <a:buAutoNum type="arabicPeriod"/>
              <a:defRPr/>
            </a:pPr>
            <a:r>
              <a:rPr lang="en-US" sz="2800" dirty="0">
                <a:effectLst>
                  <a:outerShdw blurRad="38100" dist="38100" dir="2700000" algn="tl">
                    <a:srgbClr val="000000">
                      <a:alpha val="43137"/>
                    </a:srgbClr>
                  </a:outerShdw>
                </a:effectLst>
              </a:rPr>
              <a:t>Exod. 7</a:t>
            </a:r>
            <a:r>
              <a:rPr lang="en-US" sz="2800" dirty="0">
                <a:effectLst>
                  <a:outerShdw blurRad="38100" dist="38100" dir="2700000" algn="tl">
                    <a:srgbClr val="000000">
                      <a:alpha val="43137"/>
                    </a:srgbClr>
                  </a:outerShdw>
                </a:effectLst>
                <a:cs typeface="Calibri" panose="020F0502020204030204" pitchFamily="34" charset="0"/>
              </a:rPr>
              <a:t>–8</a:t>
            </a:r>
          </a:p>
          <a:p>
            <a:pPr marL="514350" indent="-514350" eaLnBrk="1" hangingPunct="1">
              <a:spcBef>
                <a:spcPts val="0"/>
              </a:spcBef>
              <a:spcAft>
                <a:spcPts val="36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Deut. 13:1-3</a:t>
            </a:r>
          </a:p>
          <a:p>
            <a:pPr marL="514350" indent="-514350" eaLnBrk="1" hangingPunct="1">
              <a:spcBef>
                <a:spcPts val="0"/>
              </a:spcBef>
              <a:spcAft>
                <a:spcPts val="36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Job 1:12-19; 2:7-8</a:t>
            </a:r>
          </a:p>
          <a:p>
            <a:pPr marL="514350" indent="-514350" eaLnBrk="1" hangingPunct="1">
              <a:spcBef>
                <a:spcPts val="0"/>
              </a:spcBef>
              <a:spcAft>
                <a:spcPts val="36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1 Sam. 28?</a:t>
            </a:r>
          </a:p>
          <a:p>
            <a:pPr marL="514350" indent="-514350" eaLnBrk="1" hangingPunct="1">
              <a:spcBef>
                <a:spcPts val="0"/>
              </a:spcBef>
              <a:spcAft>
                <a:spcPts val="36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Matt. 7:21-23; 24:24</a:t>
            </a:r>
          </a:p>
          <a:p>
            <a:pPr marL="514350" indent="-514350" eaLnBrk="1" hangingPunct="1">
              <a:spcBef>
                <a:spcPts val="0"/>
              </a:spcBef>
              <a:spcAft>
                <a:spcPts val="36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Luke 4:5</a:t>
            </a:r>
            <a:endParaRPr lang="en-US" sz="2600" dirty="0">
              <a:effectLst>
                <a:outerShdw blurRad="38100" dist="38100" dir="2700000" algn="tl">
                  <a:srgbClr val="000000">
                    <a:alpha val="43137"/>
                  </a:srgbClr>
                </a:outerShdw>
              </a:effectLst>
              <a:cs typeface="Calibri" panose="020F0502020204030204" pitchFamily="34" charset="0"/>
            </a:endParaRPr>
          </a:p>
        </p:txBody>
      </p:sp>
      <p:pic>
        <p:nvPicPr>
          <p:cNvPr id="2" name="Picture 1">
            <a:extLst>
              <a:ext uri="{FF2B5EF4-FFF2-40B4-BE49-F238E27FC236}">
                <a16:creationId xmlns:a16="http://schemas.microsoft.com/office/drawing/2014/main" id="{CA7D62E1-5145-4CBF-8402-3C71610763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09200" y="1828800"/>
            <a:ext cx="2773600" cy="3200400"/>
          </a:xfrm>
          <a:prstGeom prst="rect">
            <a:avLst/>
          </a:prstGeom>
          <a:ln w="28575">
            <a:solidFill>
              <a:srgbClr val="FF0000"/>
            </a:solid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7" name="TextBox 6">
            <a:extLst>
              <a:ext uri="{FF2B5EF4-FFF2-40B4-BE49-F238E27FC236}">
                <a16:creationId xmlns:a16="http://schemas.microsoft.com/office/drawing/2014/main" id="{6170D784-7EC9-4379-B080-8F98DD3605EB}"/>
              </a:ext>
            </a:extLst>
          </p:cNvPr>
          <p:cNvSpPr txBox="1"/>
          <p:nvPr/>
        </p:nvSpPr>
        <p:spPr>
          <a:xfrm>
            <a:off x="609600" y="0"/>
            <a:ext cx="10972800" cy="5393784"/>
          </a:xfrm>
          <a:prstGeom prst="rect">
            <a:avLst/>
          </a:prstGeom>
          <a:noFill/>
        </p:spPr>
        <p:txBody>
          <a:bodyPr wrap="square">
            <a:spAutoFit/>
          </a:bodyPr>
          <a:lstStyle/>
          <a:p>
            <a:pPr marR="0" algn="ctr" defTabSz="685800" eaLnBrk="0" hangingPunct="0">
              <a:spcAft>
                <a:spcPts val="9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Galatians 1:6–9 </a:t>
            </a:r>
          </a:p>
          <a:p>
            <a:pPr marL="0" marR="0" algn="just">
              <a:spcBef>
                <a:spcPts val="0"/>
              </a:spcBef>
              <a:spcAft>
                <a:spcPts val="0"/>
              </a:spcAft>
            </a:pPr>
            <a:r>
              <a:rPr lang="en-US" sz="3300" u="none" strike="noStrike" baseline="30000" dirty="0">
                <a:effectLst/>
                <a:latin typeface="Calibri" panose="020F0502020204030204" pitchFamily="34" charset="0"/>
              </a:rPr>
              <a:t>6</a:t>
            </a:r>
            <a:r>
              <a:rPr lang="en-US" sz="3300" u="none" strike="noStrike" dirty="0">
                <a:effectLst/>
                <a:latin typeface="Calibri" panose="020F0502020204030204" pitchFamily="34" charset="0"/>
              </a:rPr>
              <a:t> </a:t>
            </a:r>
            <a:r>
              <a:rPr lang="en-US" sz="3300" dirty="0">
                <a:effectLst/>
                <a:latin typeface="Calibri" panose="020F0502020204030204" pitchFamily="34" charset="0"/>
              </a:rPr>
              <a:t>I am amazed that you are so quickly deserting Him who called you by the grace of Christ, for a different gospel; </a:t>
            </a:r>
            <a:r>
              <a:rPr lang="en-US" sz="3300" u="none" strike="noStrike" baseline="30000" dirty="0">
                <a:effectLst/>
                <a:latin typeface="Calibri" panose="020F0502020204030204" pitchFamily="34" charset="0"/>
              </a:rPr>
              <a:t>7</a:t>
            </a:r>
            <a:r>
              <a:rPr lang="en-US" sz="3300" u="none" strike="noStrike" dirty="0">
                <a:effectLst/>
                <a:latin typeface="Calibri" panose="020F0502020204030204" pitchFamily="34" charset="0"/>
              </a:rPr>
              <a:t> </a:t>
            </a:r>
            <a:r>
              <a:rPr lang="en-US" sz="3300" dirty="0">
                <a:effectLst/>
                <a:latin typeface="Calibri" panose="020F0502020204030204" pitchFamily="34" charset="0"/>
              </a:rPr>
              <a:t>which is </a:t>
            </a:r>
            <a:r>
              <a:rPr lang="en-US" sz="3300" i="1" dirty="0">
                <a:effectLst/>
                <a:latin typeface="Calibri" panose="020F0502020204030204" pitchFamily="34" charset="0"/>
              </a:rPr>
              <a:t>really</a:t>
            </a:r>
            <a:r>
              <a:rPr lang="en-US" sz="3300" dirty="0">
                <a:effectLst/>
                <a:latin typeface="Calibri" panose="020F0502020204030204" pitchFamily="34" charset="0"/>
              </a:rPr>
              <a:t> not another; only there are some who are disturbing you and want to distort the gospel of Christ. </a:t>
            </a:r>
            <a:r>
              <a:rPr lang="en-US" sz="3300" u="none" strike="noStrike" baseline="30000" dirty="0">
                <a:effectLst/>
                <a:latin typeface="Calibri" panose="020F0502020204030204" pitchFamily="34" charset="0"/>
              </a:rPr>
              <a:t>8</a:t>
            </a:r>
            <a:r>
              <a:rPr lang="en-US" sz="3300" u="none" strike="noStrike" dirty="0">
                <a:effectLst/>
                <a:latin typeface="Calibri" panose="020F0502020204030204" pitchFamily="34" charset="0"/>
              </a:rPr>
              <a:t> </a:t>
            </a:r>
            <a:r>
              <a:rPr lang="en-US" sz="3300" dirty="0">
                <a:effectLst/>
                <a:latin typeface="Calibri" panose="020F0502020204030204" pitchFamily="34" charset="0"/>
              </a:rPr>
              <a:t>But even if we, </a:t>
            </a:r>
            <a:r>
              <a:rPr lang="en-US" sz="33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or an angel from heaven</a:t>
            </a:r>
            <a:r>
              <a:rPr lang="en-US" sz="3300" dirty="0">
                <a:effectLst/>
                <a:latin typeface="Calibri" panose="020F0502020204030204" pitchFamily="34" charset="0"/>
              </a:rPr>
              <a:t>, should preach to you a gospel </a:t>
            </a:r>
            <a:r>
              <a:rPr lang="en-US" sz="33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contrary to what we have preached to you</a:t>
            </a:r>
            <a:r>
              <a:rPr lang="en-US" sz="3300" dirty="0">
                <a:effectLst/>
                <a:latin typeface="Calibri" panose="020F0502020204030204" pitchFamily="34" charset="0"/>
              </a:rPr>
              <a:t>, he is to be accursed! </a:t>
            </a:r>
            <a:r>
              <a:rPr lang="en-US" sz="3300" u="none" strike="noStrike" baseline="30000" dirty="0">
                <a:effectLst/>
                <a:latin typeface="Calibri" panose="020F0502020204030204" pitchFamily="34" charset="0"/>
              </a:rPr>
              <a:t>9</a:t>
            </a:r>
            <a:r>
              <a:rPr lang="en-US" sz="3300" u="none" strike="noStrike" dirty="0">
                <a:effectLst/>
                <a:latin typeface="Calibri" panose="020F0502020204030204" pitchFamily="34" charset="0"/>
              </a:rPr>
              <a:t> </a:t>
            </a:r>
            <a:r>
              <a:rPr lang="en-US" sz="3300" dirty="0">
                <a:effectLst/>
                <a:latin typeface="Calibri" panose="020F0502020204030204" pitchFamily="34" charset="0"/>
              </a:rPr>
              <a:t>As we have said before, so I say again now, if any man is preaching to you a gospel contrary to what you received, he is to be accursed!</a:t>
            </a:r>
          </a:p>
        </p:txBody>
      </p:sp>
    </p:spTree>
    <p:extLst>
      <p:ext uri="{BB962C8B-B14F-4D97-AF65-F5344CB8AC3E}">
        <p14:creationId xmlns:p14="http://schemas.microsoft.com/office/powerpoint/2010/main" val="532699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Acts 17:11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these were more noble-minded than those in Thessalonica, for they received the word with great eagerness,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examining the Scriptures daily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see whether these things were so.”</a:t>
            </a:r>
          </a:p>
        </p:txBody>
      </p:sp>
      <p:pic>
        <p:nvPicPr>
          <p:cNvPr id="3" name="Picture 2">
            <a:extLst>
              <a:ext uri="{FF2B5EF4-FFF2-40B4-BE49-F238E27FC236}">
                <a16:creationId xmlns:a16="http://schemas.microsoft.com/office/drawing/2014/main" id="{5F1A30B9-AB19-5394-859B-E9C2D112F51C}"/>
              </a:ext>
            </a:extLst>
          </p:cNvPr>
          <p:cNvPicPr>
            <a:picLocks noChangeAspect="1"/>
          </p:cNvPicPr>
          <p:nvPr/>
        </p:nvPicPr>
        <p:blipFill>
          <a:blip r:embed="rId4"/>
          <a:stretch>
            <a:fillRect/>
          </a:stretch>
        </p:blipFill>
        <p:spPr>
          <a:xfrm>
            <a:off x="5274391" y="2819400"/>
            <a:ext cx="1643219" cy="2011680"/>
          </a:xfrm>
          <a:prstGeom prst="rect">
            <a:avLst/>
          </a:prstGeom>
          <a:ln>
            <a:solidFill>
              <a:schemeClr val="tx1"/>
            </a:solidFill>
          </a:ln>
        </p:spPr>
      </p:pic>
    </p:spTree>
    <p:extLst>
      <p:ext uri="{BB962C8B-B14F-4D97-AF65-F5344CB8AC3E}">
        <p14:creationId xmlns:p14="http://schemas.microsoft.com/office/powerpoint/2010/main" val="3634359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1 John 4:1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“Beloved, do not believe every spirit,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spirits to see whether they are from God,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many false prophets have gone out into the world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695B8ACD-4AED-4CCD-B56F-924229A92872}"/>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049356" y="2590800"/>
            <a:ext cx="2093288" cy="2286000"/>
          </a:xfrm>
          <a:prstGeom prst="ellipse">
            <a:avLst/>
          </a:prstGeom>
        </p:spPr>
      </p:pic>
    </p:spTree>
    <p:extLst>
      <p:ext uri="{BB962C8B-B14F-4D97-AF65-F5344CB8AC3E}">
        <p14:creationId xmlns:p14="http://schemas.microsoft.com/office/powerpoint/2010/main" val="4140382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2801137" y="1690045"/>
            <a:ext cx="9017210" cy="5015555"/>
          </a:xfrm>
        </p:spPr>
        <p:txBody>
          <a:bodyPr/>
          <a:lstStyle/>
          <a:p>
            <a:pPr marL="0" indent="0" algn="just">
              <a:buNone/>
            </a:pPr>
            <a:r>
              <a:rPr lang="en-US" sz="3100" b="0" i="0" u="none" strike="noStrike" dirty="0">
                <a:effectLst>
                  <a:outerShdw blurRad="38100" dist="38100" dir="2700000" algn="tl">
                    <a:srgbClr val="000000">
                      <a:alpha val="43137"/>
                    </a:srgbClr>
                  </a:outerShdw>
                </a:effectLst>
              </a:rPr>
              <a:t>“</a:t>
            </a:r>
            <a:r>
              <a:rPr lang="en-US" sz="3100" b="0" i="0" u="none" strike="noStrike" dirty="0">
                <a:effectLst/>
              </a:rPr>
              <a:t>Again, the text records the Egyptian </a:t>
            </a:r>
            <a:r>
              <a:rPr lang="en-US" sz="3100" b="1" i="0" u="none" strike="noStrike" dirty="0">
                <a:solidFill>
                  <a:srgbClr val="FFFFCC"/>
                </a:solidFill>
                <a:effectLst/>
              </a:rPr>
              <a:t>magicians</a:t>
            </a:r>
            <a:r>
              <a:rPr lang="en-US" sz="3100" b="0" i="0" u="none" strike="noStrike" dirty="0">
                <a:effectLst/>
              </a:rPr>
              <a:t> (v. 7) supernaturally duplicating the miracle. As with their duplication of the first plague, the question must be raised as to why they would enact such a counterproductive measure. As the land teemed with a deluge of frogs, Pharaoh’s priests increased the number of frogs. As noted with the previous plague, a demonstration of true supernatural power would have been to undo the plague of frogs. This power, however, the magicians did not possess</a:t>
            </a:r>
            <a:r>
              <a:rPr lang="en-US" sz="3100"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91-92). Thomas Nelson.</a:t>
            </a:r>
          </a:p>
        </p:txBody>
      </p:sp>
      <p:pic>
        <p:nvPicPr>
          <p:cNvPr id="3" name="Picture 2">
            <a:extLst>
              <a:ext uri="{FF2B5EF4-FFF2-40B4-BE49-F238E27FC236}">
                <a16:creationId xmlns:a16="http://schemas.microsoft.com/office/drawing/2014/main" id="{D3E8E908-16AD-5EA0-3F3F-B8065DDDC962}"/>
              </a:ext>
            </a:extLst>
          </p:cNvPr>
          <p:cNvPicPr>
            <a:picLocks noChangeAspect="1"/>
          </p:cNvPicPr>
          <p:nvPr/>
        </p:nvPicPr>
        <p:blipFill>
          <a:blip r:embed="rId3"/>
          <a:stretch>
            <a:fillRect/>
          </a:stretch>
        </p:blipFill>
        <p:spPr>
          <a:xfrm>
            <a:off x="6096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0182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AA499D-909E-4431-96CC-F43227F40C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0787D6A1-3E96-426C-96CD-5F0F91836FA5}"/>
              </a:ext>
            </a:extLst>
          </p:cNvPr>
          <p:cNvSpPr txBox="1"/>
          <p:nvPr/>
        </p:nvSpPr>
        <p:spPr>
          <a:xfrm>
            <a:off x="609600" y="0"/>
            <a:ext cx="10972800" cy="5114221"/>
          </a:xfrm>
          <a:prstGeom prst="rect">
            <a:avLst/>
          </a:prstGeom>
          <a:noFill/>
        </p:spPr>
        <p:txBody>
          <a:bodyPr wrap="square">
            <a:spAutoFit/>
          </a:bodyPr>
          <a:lstStyle/>
          <a:p>
            <a:pPr marL="0" marR="0" algn="ctr" defTabSz="685800" eaLnBrk="0" hangingPunct="0">
              <a:lnSpc>
                <a:spcPct val="90000"/>
              </a:lnSpc>
              <a:spcAft>
                <a:spcPts val="9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Ezekiel 28:13, 15</a:t>
            </a:r>
          </a:p>
          <a:p>
            <a:pPr marL="0" marR="0" algn="just">
              <a:spcBef>
                <a:spcPts val="0"/>
              </a:spcBef>
              <a:spcAft>
                <a:spcPts val="0"/>
              </a:spcAft>
            </a:pPr>
            <a:r>
              <a:rPr lang="en-US" sz="3400" u="none" strike="noStrike" baseline="30000" dirty="0">
                <a:effectLst>
                  <a:outerShdw blurRad="38100" dist="38100" dir="2700000" algn="tl">
                    <a:srgbClr val="000000">
                      <a:alpha val="43137"/>
                    </a:srgbClr>
                  </a:outerShdw>
                </a:effectLst>
                <a:latin typeface="Calibri" panose="020F0502020204030204" pitchFamily="34" charset="0"/>
              </a:rPr>
              <a:t>13</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“You were in Eden, the garden of God; Every precious stone was your covering: The ruby, the topaz and the diamond; The beryl, the onyx and the jasper; The lapis lazuli, the turquoise and the emerald; And the gold, the workmanship of your settings and sockets, Was in you. On the day that you were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created</a:t>
            </a:r>
            <a:r>
              <a:rPr lang="en-US" sz="3400" dirty="0">
                <a:effectLst>
                  <a:outerShdw blurRad="38100" dist="38100" dir="2700000" algn="tl">
                    <a:srgbClr val="000000">
                      <a:alpha val="43137"/>
                    </a:srgbClr>
                  </a:outerShdw>
                </a:effectLst>
                <a:latin typeface="Calibri" panose="020F0502020204030204" pitchFamily="34" charset="0"/>
              </a:rPr>
              <a:t> They were prepared…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15</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“You were blameless in your ways From the day you were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created</a:t>
            </a:r>
            <a:r>
              <a:rPr lang="en-US" sz="3400" dirty="0">
                <a:effectLst>
                  <a:outerShdw blurRad="38100" dist="38100" dir="2700000" algn="tl">
                    <a:srgbClr val="000000">
                      <a:alpha val="43137"/>
                    </a:srgbClr>
                  </a:outerShdw>
                </a:effectLst>
                <a:latin typeface="Calibri" panose="020F0502020204030204" pitchFamily="34" charset="0"/>
              </a:rPr>
              <a:t> Until unrighteousness was found in you. </a:t>
            </a:r>
          </a:p>
        </p:txBody>
      </p:sp>
    </p:spTree>
    <p:extLst>
      <p:ext uri="{BB962C8B-B14F-4D97-AF65-F5344CB8AC3E}">
        <p14:creationId xmlns:p14="http://schemas.microsoft.com/office/powerpoint/2010/main" val="2794414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ericpetersautos.com/wp-content/uploads/2014/11/Apollo-vs.-Rocky-pic.jpg"/>
          <p:cNvPicPr>
            <a:picLocks noChangeAspect="1" noChangeArrowheads="1"/>
          </p:cNvPicPr>
          <p:nvPr/>
        </p:nvPicPr>
        <p:blipFill>
          <a:blip r:embed="rId2" cstate="print"/>
          <a:srcRect/>
          <a:stretch>
            <a:fillRect/>
          </a:stretch>
        </p:blipFill>
        <p:spPr bwMode="auto">
          <a:xfrm>
            <a:off x="1273198" y="457200"/>
            <a:ext cx="9645604"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0C994-6E9E-4E35-A475-F8AF7D515921}"/>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B26335D7-BC12-3B0B-AA98-B9D3140CC707}"/>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REDEMPTION</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dirty="0">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(1:1–12:30)</a:t>
            </a:r>
          </a:p>
        </p:txBody>
      </p:sp>
      <p:sp>
        <p:nvSpPr>
          <p:cNvPr id="11267" name="Rectangle 3">
            <a:extLst>
              <a:ext uri="{FF2B5EF4-FFF2-40B4-BE49-F238E27FC236}">
                <a16:creationId xmlns:a16="http://schemas.microsoft.com/office/drawing/2014/main" id="{6CA513BF-6252-7953-2162-D768BB724901}"/>
              </a:ext>
            </a:extLst>
          </p:cNvPr>
          <p:cNvSpPr>
            <a:spLocks noGrp="1" noChangeArrowheads="1"/>
          </p:cNvSpPr>
          <p:nvPr>
            <p:ph type="body" idx="1"/>
          </p:nvPr>
        </p:nvSpPr>
        <p:spPr>
          <a:xfrm>
            <a:off x="609599" y="1371600"/>
            <a:ext cx="7637741" cy="4689475"/>
          </a:xfrm>
        </p:spPr>
        <p:txBody>
          <a:bodyPr/>
          <a:lstStyle/>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Why redemption is necessary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1)</a:t>
            </a:r>
          </a:p>
          <a:p>
            <a:pPr>
              <a:spcBef>
                <a:spcPts val="0"/>
              </a:spcBef>
              <a:spcAft>
                <a:spcPts val="1200"/>
              </a:spcAft>
              <a:defRPr/>
            </a:pPr>
            <a:r>
              <a:rPr lang="en-US" altLang="en-US" dirty="0">
                <a:latin typeface="Calibri" panose="020F0502020204030204" pitchFamily="34" charset="0"/>
                <a:cs typeface="Calibri" panose="020F0502020204030204" pitchFamily="34" charset="0"/>
              </a:rPr>
              <a:t>Development of the deliverer (</a:t>
            </a:r>
            <a:r>
              <a:rPr lang="en-US" altLang="en-US" dirty="0" err="1">
                <a:latin typeface="Calibri" panose="020F0502020204030204" pitchFamily="34" charset="0"/>
                <a:cs typeface="Calibri" panose="020F0502020204030204" pitchFamily="34" charset="0"/>
              </a:rPr>
              <a:t>Exod</a:t>
            </a:r>
            <a:r>
              <a:rPr lang="en-US" altLang="en-US" dirty="0">
                <a:latin typeface="Calibri" panose="020F0502020204030204" pitchFamily="34" charset="0"/>
                <a:cs typeface="Calibri" panose="020F0502020204030204" pitchFamily="34" charset="0"/>
              </a:rPr>
              <a:t> 2–4)</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First confrontation with Pharaoh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5) </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God reassures Moses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6:1–7:7) </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Second confrontation with Pharaoh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7:8-13)</a:t>
            </a:r>
          </a:p>
          <a:p>
            <a:pPr>
              <a:spcBef>
                <a:spcPts val="0"/>
              </a:spcBef>
              <a:spcAft>
                <a:spcPts val="1200"/>
              </a:spcAft>
              <a:defRPr/>
            </a:pP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Plagues (</a:t>
            </a:r>
            <a:r>
              <a:rPr lang="en-US" altLang="en-US" b="1" u="sng" dirty="0" err="1">
                <a:solidFill>
                  <a:srgbClr val="FFFFCC"/>
                </a:solidFill>
                <a:latin typeface="Calibri" panose="020F0502020204030204" pitchFamily="34" charset="0"/>
                <a:ea typeface="Calibri" panose="020F0502020204030204" pitchFamily="34" charset="0"/>
                <a:cs typeface="Calibri" panose="020F0502020204030204" pitchFamily="34" charset="0"/>
              </a:rPr>
              <a:t>Exod</a:t>
            </a: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 7:14–12:30) </a:t>
            </a:r>
          </a:p>
        </p:txBody>
      </p:sp>
      <p:pic>
        <p:nvPicPr>
          <p:cNvPr id="3" name="Picture 2">
            <a:extLst>
              <a:ext uri="{FF2B5EF4-FFF2-40B4-BE49-F238E27FC236}">
                <a16:creationId xmlns:a16="http://schemas.microsoft.com/office/drawing/2014/main" id="{7D0227E0-D731-B9A9-31E2-60AB6837733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874094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2209800" y="228600"/>
            <a:ext cx="7772400" cy="1147527"/>
          </a:xfrm>
        </p:spPr>
        <p:txBody>
          <a:bodyPr/>
          <a:lstStyle/>
          <a:p>
            <a:pPr algn="ctr" eaLnBrk="1" hangingPunct="1"/>
            <a:r>
              <a:rPr lang="en-US" sz="3600" dirty="0">
                <a:effectLst>
                  <a:outerShdw blurRad="38100" dist="38100" dir="2700000" algn="tl">
                    <a:srgbClr val="000000">
                      <a:alpha val="43137"/>
                    </a:srgbClr>
                  </a:outerShdw>
                </a:effectLst>
              </a:rPr>
              <a:t>Refutation of Man’s Philosophies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(Gen 1:1)</a:t>
            </a:r>
          </a:p>
        </p:txBody>
      </p:sp>
      <p:sp>
        <p:nvSpPr>
          <p:cNvPr id="17411" name="Rectangle 3"/>
          <p:cNvSpPr>
            <a:spLocks noGrp="1" noChangeArrowheads="1"/>
          </p:cNvSpPr>
          <p:nvPr>
            <p:ph idx="1"/>
          </p:nvPr>
        </p:nvSpPr>
        <p:spPr>
          <a:xfrm>
            <a:off x="2057400" y="1447801"/>
            <a:ext cx="8077200" cy="4460875"/>
          </a:xfrm>
        </p:spPr>
        <p:txBody>
          <a:bodyPr/>
          <a:lstStyle/>
          <a:p>
            <a:pPr eaLnBrk="1" hangingPunct="1">
              <a:spcBef>
                <a:spcPts val="0"/>
              </a:spcBef>
              <a:spcAft>
                <a:spcPts val="1800"/>
              </a:spcAft>
              <a:defRPr/>
            </a:pPr>
            <a:r>
              <a:rPr lang="en-US" sz="2800" dirty="0">
                <a:effectLst>
                  <a:outerShdw blurRad="38100" dist="38100" dir="2700000" algn="tl">
                    <a:srgbClr val="000000">
                      <a:alpha val="43137"/>
                    </a:srgbClr>
                  </a:outerShdw>
                </a:effectLst>
              </a:rPr>
              <a:t>Atheism – God created (Ps. 14:1)</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Pantheism – God is transcendent over creation</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Polytheism – One God created (Deut. 6:4; Isa 43:11; 44:6; 45:5) </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Materialism – Matter began</a:t>
            </a:r>
          </a:p>
          <a:p>
            <a:pPr eaLnBrk="1" hangingPunct="1">
              <a:spcBef>
                <a:spcPts val="0"/>
              </a:spcBef>
              <a:spcAft>
                <a:spcPts val="1800"/>
              </a:spcAft>
              <a:defRPr/>
            </a:pPr>
            <a:r>
              <a:rPr lang="en-US" sz="2800" b="1" u="sng" dirty="0">
                <a:solidFill>
                  <a:srgbClr val="FFFFCC"/>
                </a:solidFill>
                <a:effectLst>
                  <a:outerShdw blurRad="38100" dist="38100" dir="2700000" algn="tl">
                    <a:srgbClr val="000000">
                      <a:alpha val="43137"/>
                    </a:srgbClr>
                  </a:outerShdw>
                </a:effectLst>
              </a:rPr>
              <a:t>Dualism – God alone created (Ezek. 28:13, 15)</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Humanism – God rather than man created</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Naturalism – God created</a:t>
            </a:r>
          </a:p>
        </p:txBody>
      </p:sp>
      <p:sp>
        <p:nvSpPr>
          <p:cNvPr id="58372" name="Text Box 4"/>
          <p:cNvSpPr txBox="1">
            <a:spLocks noChangeArrowheads="1"/>
          </p:cNvSpPr>
          <p:nvPr/>
        </p:nvSpPr>
        <p:spPr bwMode="auto">
          <a:xfrm>
            <a:off x="4229100" y="6412468"/>
            <a:ext cx="37338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Morris, </a:t>
            </a:r>
            <a:r>
              <a:rPr lang="en-US" sz="1800" i="1" dirty="0">
                <a:effectLst>
                  <a:outerShdw blurRad="38100" dist="38100" dir="2700000" algn="tl">
                    <a:srgbClr val="000000">
                      <a:alpha val="43137"/>
                    </a:srgbClr>
                  </a:outerShdw>
                </a:effectLst>
                <a:latin typeface="Calibri" panose="020F0502020204030204" pitchFamily="34" charset="0"/>
              </a:rPr>
              <a:t>Genesis Record</a:t>
            </a:r>
            <a:r>
              <a:rPr lang="en-US" sz="1800" dirty="0">
                <a:effectLst>
                  <a:outerShdw blurRad="38100" dist="38100" dir="2700000" algn="tl">
                    <a:srgbClr val="000000">
                      <a:alpha val="43137"/>
                    </a:srgbClr>
                  </a:outerShdw>
                </a:effectLst>
                <a:latin typeface="Calibri" panose="020F0502020204030204" pitchFamily="34" charset="0"/>
              </a:rPr>
              <a:t>, 38</a:t>
            </a:r>
          </a:p>
        </p:txBody>
      </p:sp>
      <p:pic>
        <p:nvPicPr>
          <p:cNvPr id="2" name="Picture 1">
            <a:extLst>
              <a:ext uri="{FF2B5EF4-FFF2-40B4-BE49-F238E27FC236}">
                <a16:creationId xmlns:a16="http://schemas.microsoft.com/office/drawing/2014/main" id="{D0C1241F-C3FC-45C5-8106-A85129BEAF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63200" y="152400"/>
            <a:ext cx="1290918" cy="1097280"/>
          </a:xfrm>
          <a:prstGeom prst="rect">
            <a:avLst/>
          </a:prstGeom>
          <a:ln>
            <a:solidFill>
              <a:schemeClr val="tx1"/>
            </a:solidFill>
          </a:ln>
        </p:spPr>
      </p:pic>
    </p:spTree>
    <p:extLst>
      <p:ext uri="{BB962C8B-B14F-4D97-AF65-F5344CB8AC3E}">
        <p14:creationId xmlns:p14="http://schemas.microsoft.com/office/powerpoint/2010/main" val="1232092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FROGS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8</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:1-15</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924476" y="1690043"/>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God’s Instructions to Moses (1-5)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Aaron’s Obedience (6)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Pharaoh’s Miracle (7)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cs typeface="Calibri" panose="020F0502020204030204" pitchFamily="34" charset="0"/>
              </a:rPr>
              <a:t>Pharaoh’s Condition (8-11)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Fulfillment of Prophecy (12-14)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Pharaoh’s Condition (15)</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1992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Request (8)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Question of Timing (9)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Answer (10a)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Promise (10b-11)</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8:8-11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Pharaoh’s Condition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01230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Pharaoh’s Request (8)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Question of Timing (9)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Answer (10a)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Promise (10b-11)</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8:8-11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Pharaoh’s Condition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239172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spcBef>
                <a:spcPts val="0"/>
              </a:spcBef>
              <a:spcAft>
                <a:spcPts val="9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9:20-21</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1" i="0" u="none" strike="noStrike" baseline="30000" dirty="0">
                <a:effectLst/>
                <a:latin typeface="Calibri" panose="020F0502020204030204" pitchFamily="34" charset="0"/>
              </a:rPr>
              <a:t>20 </a:t>
            </a:r>
            <a:r>
              <a:rPr lang="en-US" sz="3600" b="0" i="0" u="none" strike="noStrike" dirty="0">
                <a:effectLst/>
                <a:latin typeface="Calibri" panose="020F0502020204030204" pitchFamily="34" charset="0"/>
              </a:rPr>
              <a:t>The rest of mankind, who were not killed by these plagues, did not repent of the works of their hands, so as not to worship demons, and the idols of gold and of silver and of brass and of stone and of wood, which can neither see nor hear nor walk; </a:t>
            </a:r>
            <a:r>
              <a:rPr lang="en-US" sz="3600" b="1" i="0" u="none" strike="noStrike" baseline="30000" dirty="0">
                <a:effectLst/>
                <a:latin typeface="Calibri" panose="020F0502020204030204" pitchFamily="34" charset="0"/>
              </a:rPr>
              <a:t>21 </a:t>
            </a:r>
            <a:r>
              <a:rPr lang="en-US" sz="3600" b="0" i="0" u="none" strike="noStrike" dirty="0">
                <a:effectLst/>
                <a:latin typeface="Calibri" panose="020F0502020204030204" pitchFamily="34" charset="0"/>
              </a:rPr>
              <a:t>and they did not repent of their murders nor of their sorceries nor of their immorality nor of their thefts</a:t>
            </a:r>
            <a:r>
              <a:rPr lang="en-US" sz="3600" dirty="0">
                <a:latin typeface="Calibri" panose="020F0502020204030204" pitchFamily="34" charset="0"/>
              </a:rPr>
              <a: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19857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1"/>
            <a:ext cx="10972800" cy="5293757"/>
          </a:xfrm>
          <a:prstGeom prst="rect">
            <a:avLst/>
          </a:prstGeom>
        </p:spPr>
        <p:txBody>
          <a:bodyPr wrap="square">
            <a:spAutoFit/>
          </a:body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1:18–20</a:t>
            </a:r>
          </a:p>
          <a:p>
            <a:pPr algn="just">
              <a:spcBef>
                <a:spcPts val="0"/>
              </a:spcBef>
              <a:spcAft>
                <a:spcPts val="1000"/>
              </a:spcAft>
            </a:pPr>
            <a:r>
              <a:rPr lang="en-US" sz="3100" baseline="30000" dirty="0">
                <a:effectLst>
                  <a:outerShdw blurRad="38100" dist="38100" dir="2700000" algn="tl">
                    <a:srgbClr val="000000">
                      <a:alpha val="43137"/>
                    </a:srgbClr>
                  </a:outerShdw>
                </a:effectLst>
                <a:latin typeface="Calibri" panose="020F0502020204030204" pitchFamily="34" charset="0"/>
              </a:rPr>
              <a:t>18</a:t>
            </a:r>
            <a:r>
              <a:rPr lang="en-US" sz="3100" dirty="0">
                <a:effectLst>
                  <a:outerShdw blurRad="38100" dist="38100" dir="2700000" algn="tl">
                    <a:srgbClr val="000000">
                      <a:alpha val="43137"/>
                    </a:srgbClr>
                  </a:outerShdw>
                </a:effectLst>
                <a:latin typeface="Calibri" panose="020F0502020204030204" pitchFamily="34" charset="0"/>
              </a:rPr>
              <a:t> For the wrath of God is revealed from heaven against all ungodliness and unrighteousness of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men who suppress the truth in unrighteousness</a:t>
            </a:r>
            <a:r>
              <a:rPr lang="en-US" sz="3100" dirty="0">
                <a:effectLst>
                  <a:outerShdw blurRad="38100" dist="38100" dir="2700000" algn="tl">
                    <a:srgbClr val="000000">
                      <a:alpha val="43137"/>
                    </a:srgbClr>
                  </a:outerShdw>
                </a:effectLst>
                <a:latin typeface="Calibri" panose="020F0502020204030204" pitchFamily="34" charset="0"/>
              </a:rPr>
              <a:t>, </a:t>
            </a:r>
            <a:r>
              <a:rPr lang="en-US" sz="3100" baseline="30000" dirty="0">
                <a:effectLst>
                  <a:outerShdw blurRad="38100" dist="38100" dir="2700000" algn="tl">
                    <a:srgbClr val="000000">
                      <a:alpha val="43137"/>
                    </a:srgbClr>
                  </a:outerShdw>
                </a:effectLst>
                <a:latin typeface="Calibri" panose="020F0502020204030204" pitchFamily="34" charset="0"/>
              </a:rPr>
              <a:t>19</a:t>
            </a:r>
            <a:r>
              <a:rPr lang="en-US" sz="3100" dirty="0">
                <a:effectLst>
                  <a:outerShdw blurRad="38100" dist="38100" dir="2700000" algn="tl">
                    <a:srgbClr val="000000">
                      <a:alpha val="43137"/>
                    </a:srgbClr>
                  </a:outerShdw>
                </a:effectLst>
                <a:latin typeface="Calibri" panose="020F0502020204030204" pitchFamily="34" charset="0"/>
              </a:rPr>
              <a:t> because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that which is known about God is evident within them; for God made it evident to them</a:t>
            </a:r>
            <a:r>
              <a:rPr lang="en-US" sz="3100" dirty="0">
                <a:effectLst>
                  <a:outerShdw blurRad="38100" dist="38100" dir="2700000" algn="tl">
                    <a:srgbClr val="000000">
                      <a:alpha val="43137"/>
                    </a:srgbClr>
                  </a:outerShdw>
                </a:effectLst>
                <a:latin typeface="Calibri" panose="020F0502020204030204" pitchFamily="34" charset="0"/>
              </a:rPr>
              <a:t>. </a:t>
            </a:r>
            <a:r>
              <a:rPr lang="en-US" sz="3100" baseline="30000" dirty="0">
                <a:effectLst>
                  <a:outerShdw blurRad="38100" dist="38100" dir="2700000" algn="tl">
                    <a:srgbClr val="000000">
                      <a:alpha val="43137"/>
                    </a:srgbClr>
                  </a:outerShdw>
                </a:effectLst>
                <a:latin typeface="Calibri" panose="020F0502020204030204" pitchFamily="34" charset="0"/>
              </a:rPr>
              <a:t>20</a:t>
            </a:r>
            <a:r>
              <a:rPr lang="en-US" sz="3100" dirty="0">
                <a:effectLst>
                  <a:outerShdw blurRad="38100" dist="38100" dir="2700000" algn="tl">
                    <a:srgbClr val="000000">
                      <a:alpha val="43137"/>
                    </a:srgbClr>
                  </a:outerShdw>
                </a:effectLst>
                <a:latin typeface="Calibri" panose="020F0502020204030204" pitchFamily="34" charset="0"/>
              </a:rPr>
              <a:t> For since the creation of the world His invisible attributes, His eternal power and divine nature, have been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clearly seen</a:t>
            </a:r>
            <a:r>
              <a:rPr lang="en-US" sz="3100" dirty="0">
                <a:effectLst>
                  <a:outerShdw blurRad="38100" dist="38100" dir="2700000" algn="tl">
                    <a:srgbClr val="000000">
                      <a:alpha val="43137"/>
                    </a:srgbClr>
                  </a:outerShdw>
                </a:effectLst>
                <a:latin typeface="Calibri" panose="020F0502020204030204" pitchFamily="34" charset="0"/>
              </a:rPr>
              <a:t>, being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understood through what has been made</a:t>
            </a:r>
            <a:r>
              <a:rPr lang="en-US" sz="3100" dirty="0">
                <a:effectLst>
                  <a:outerShdw blurRad="38100" dist="38100" dir="2700000" algn="tl">
                    <a:srgbClr val="000000">
                      <a:alpha val="43137"/>
                    </a:srgbClr>
                  </a:outerShdw>
                </a:effectLst>
                <a:latin typeface="Calibri" panose="020F0502020204030204" pitchFamily="34" charset="0"/>
              </a:rPr>
              <a:t>, so that they are without excuse. </a:t>
            </a:r>
          </a:p>
        </p:txBody>
      </p:sp>
    </p:spTree>
    <p:extLst>
      <p:ext uri="{BB962C8B-B14F-4D97-AF65-F5344CB8AC3E}">
        <p14:creationId xmlns:p14="http://schemas.microsoft.com/office/powerpoint/2010/main" val="870091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9B1B3-4B99-F7A9-120F-C1AF4ED0F982}"/>
            </a:ext>
          </a:extLst>
        </p:cNvPr>
        <p:cNvGrpSpPr/>
        <p:nvPr/>
      </p:nvGrpSpPr>
      <p:grpSpPr>
        <a:xfrm>
          <a:off x="0" y="0"/>
          <a:ext cx="0" cy="0"/>
          <a:chOff x="0" y="0"/>
          <a:chExt cx="0" cy="0"/>
        </a:xfrm>
      </p:grpSpPr>
      <p:pic>
        <p:nvPicPr>
          <p:cNvPr id="26626" name="Picture 2">
            <a:extLst>
              <a:ext uri="{FF2B5EF4-FFF2-40B4-BE49-F238E27FC236}">
                <a16:creationId xmlns:a16="http://schemas.microsoft.com/office/drawing/2014/main" id="{4BBEEBA8-1919-86DF-8BAD-9D966AFB9C09}"/>
              </a:ext>
            </a:extLst>
          </p:cNvPr>
          <p:cNvPicPr>
            <a:picLocks noChangeAspect="1" noChangeArrowheads="1"/>
          </p:cNvPicPr>
          <p:nvPr/>
        </p:nvPicPr>
        <p:blipFill>
          <a:blip r:embed="rId2" cstate="print"/>
          <a:srcRect/>
          <a:stretch>
            <a:fillRect/>
          </a:stretch>
        </p:blipFill>
        <p:spPr bwMode="auto">
          <a:xfrm>
            <a:off x="1642603" y="541167"/>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3" name="Oval 7">
            <a:extLst>
              <a:ext uri="{FF2B5EF4-FFF2-40B4-BE49-F238E27FC236}">
                <a16:creationId xmlns:a16="http://schemas.microsoft.com/office/drawing/2014/main" id="{056FC6E9-DB16-C275-7D4F-3ADC0D8740F0}"/>
              </a:ext>
            </a:extLst>
          </p:cNvPr>
          <p:cNvSpPr>
            <a:spLocks noChangeArrowheads="1"/>
          </p:cNvSpPr>
          <p:nvPr/>
        </p:nvSpPr>
        <p:spPr bwMode="auto">
          <a:xfrm>
            <a:off x="5318677" y="4390001"/>
            <a:ext cx="2362200" cy="1752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375750943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279689126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7C1CB-E4F0-C17F-CCF5-9E18DB7235F2}"/>
            </a:ext>
          </a:extLst>
        </p:cNvPr>
        <p:cNvGrpSpPr/>
        <p:nvPr/>
      </p:nvGrpSpPr>
      <p:grpSpPr>
        <a:xfrm>
          <a:off x="0" y="0"/>
          <a:ext cx="0" cy="0"/>
          <a:chOff x="0" y="0"/>
          <a:chExt cx="0" cy="0"/>
        </a:xfrm>
      </p:grpSpPr>
      <p:sp>
        <p:nvSpPr>
          <p:cNvPr id="106497" name="Rectangle 2">
            <a:extLst>
              <a:ext uri="{FF2B5EF4-FFF2-40B4-BE49-F238E27FC236}">
                <a16:creationId xmlns:a16="http://schemas.microsoft.com/office/drawing/2014/main" id="{AACEA655-86E0-9BBA-D4A0-FCBB02D13849}"/>
              </a:ext>
            </a:extLst>
          </p:cNvPr>
          <p:cNvSpPr>
            <a:spLocks noGrp="1" noChangeArrowheads="1"/>
          </p:cNvSpPr>
          <p:nvPr>
            <p:ph type="title" idx="4294967295"/>
          </p:nvPr>
        </p:nvSpPr>
        <p:spPr>
          <a:xfrm>
            <a:off x="3276600" y="609600"/>
            <a:ext cx="7162800" cy="1143000"/>
          </a:xfrm>
        </p:spPr>
        <p:txBody>
          <a:bodyPr/>
          <a:lstStyle/>
          <a:p>
            <a:r>
              <a:rPr lang="en-US" altLang="en-US"/>
              <a:t>Tabernacle Diagram</a:t>
            </a:r>
          </a:p>
        </p:txBody>
      </p:sp>
      <p:pic>
        <p:nvPicPr>
          <p:cNvPr id="106498" name="Picture 3" descr="diagram1">
            <a:extLst>
              <a:ext uri="{FF2B5EF4-FFF2-40B4-BE49-F238E27FC236}">
                <a16:creationId xmlns:a16="http://schemas.microsoft.com/office/drawing/2014/main" id="{CAD9E018-BE91-FE5D-6709-93CEF44AF04C}"/>
              </a:ext>
            </a:extLst>
          </p:cNvPr>
          <p:cNvPicPr>
            <a:picLocks noChangeAspect="1" noChangeArrowheads="1"/>
          </p:cNvPicPr>
          <p:nvPr/>
        </p:nvPicPr>
        <p:blipFill>
          <a:blip r:embed="rId2"/>
          <a:srcRect/>
          <a:stretch>
            <a:fillRect/>
          </a:stretch>
        </p:blipFill>
        <p:spPr bwMode="auto">
          <a:xfrm>
            <a:off x="2716414" y="228600"/>
            <a:ext cx="675917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021338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a:extLst>
              <a:ext uri="{FF2B5EF4-FFF2-40B4-BE49-F238E27FC236}">
                <a16:creationId xmlns:a16="http://schemas.microsoft.com/office/drawing/2014/main" id="{E21063D0-259F-4FDE-9413-E09F5C3DC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7B2C99A-0C99-4CC3-BEAE-9059A14785BA}"/>
              </a:ext>
            </a:extLst>
          </p:cNvPr>
          <p:cNvPicPr>
            <a:picLocks noChangeAspect="1"/>
          </p:cNvPicPr>
          <p:nvPr/>
        </p:nvPicPr>
        <p:blipFill>
          <a:blip r:embed="rId3"/>
          <a:stretch>
            <a:fillRect/>
          </a:stretch>
        </p:blipFill>
        <p:spPr>
          <a:xfrm>
            <a:off x="4450080" y="3200400"/>
            <a:ext cx="3291840" cy="1645920"/>
          </a:xfrm>
          <a:prstGeom prst="rect">
            <a:avLst/>
          </a:prstGeom>
        </p:spPr>
      </p:pic>
      <p:sp>
        <p:nvSpPr>
          <p:cNvPr id="6" name="TextBox 5">
            <a:extLst>
              <a:ext uri="{FF2B5EF4-FFF2-40B4-BE49-F238E27FC236}">
                <a16:creationId xmlns:a16="http://schemas.microsoft.com/office/drawing/2014/main" id="{F6273175-A193-D1E2-1A99-FC25007D443A}"/>
              </a:ext>
            </a:extLst>
          </p:cNvPr>
          <p:cNvSpPr txBox="1"/>
          <p:nvPr/>
        </p:nvSpPr>
        <p:spPr>
          <a:xfrm>
            <a:off x="609600" y="0"/>
            <a:ext cx="10972800" cy="3077766"/>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12:1</a:t>
            </a:r>
          </a:p>
          <a:p>
            <a:pPr marL="0" marR="0" algn="just">
              <a:spcBef>
                <a:spcPts val="0"/>
              </a:spcBef>
              <a:spcAft>
                <a:spcPts val="1000"/>
              </a:spcAft>
            </a:pPr>
            <a:r>
              <a:rPr lang="en-US" sz="3600" u="none" strike="noStrike" baseline="30000" dirty="0">
                <a:effectLst/>
                <a:latin typeface="Calibri" panose="020F0502020204030204" pitchFamily="34" charset="0"/>
              </a:rPr>
              <a:t>1</a:t>
            </a:r>
            <a:r>
              <a:rPr lang="en-US" sz="3600" u="none" strike="noStrike" dirty="0">
                <a:effectLst/>
                <a:latin typeface="Calibri" panose="020F0502020204030204" pitchFamily="34" charset="0"/>
              </a:rPr>
              <a:t> </a:t>
            </a:r>
            <a:r>
              <a:rPr lang="en-US" sz="3600" b="1" u="sng" dirty="0">
                <a:solidFill>
                  <a:srgbClr val="FFFFCC"/>
                </a:solidFill>
                <a:effectLst/>
                <a:latin typeface="Calibri" panose="020F0502020204030204" pitchFamily="34" charset="0"/>
              </a:rPr>
              <a:t>Therefore</a:t>
            </a:r>
            <a:r>
              <a:rPr lang="en-US" sz="3600" dirty="0">
                <a:effectLst/>
                <a:latin typeface="Calibri" panose="020F0502020204030204" pitchFamily="34" charset="0"/>
              </a:rPr>
              <a:t> I urge you, </a:t>
            </a:r>
            <a:r>
              <a:rPr lang="en-US" sz="3600" b="1" u="sng" dirty="0">
                <a:solidFill>
                  <a:srgbClr val="FFFFCC"/>
                </a:solidFill>
                <a:effectLst/>
                <a:latin typeface="Calibri" panose="020F0502020204030204" pitchFamily="34" charset="0"/>
              </a:rPr>
              <a:t>brethren</a:t>
            </a:r>
            <a:r>
              <a:rPr lang="en-US" sz="3600" dirty="0">
                <a:effectLst/>
                <a:latin typeface="Calibri" panose="020F0502020204030204" pitchFamily="34" charset="0"/>
              </a:rPr>
              <a:t>, by </a:t>
            </a:r>
            <a:r>
              <a:rPr lang="en-US" sz="3600" b="1" u="sng" dirty="0">
                <a:solidFill>
                  <a:srgbClr val="FFFFCC"/>
                </a:solidFill>
                <a:effectLst/>
                <a:latin typeface="Calibri" panose="020F0502020204030204" pitchFamily="34" charset="0"/>
              </a:rPr>
              <a:t>the mercies </a:t>
            </a:r>
            <a:r>
              <a:rPr lang="en-US" sz="3600" dirty="0">
                <a:effectLst/>
                <a:latin typeface="Calibri" panose="020F0502020204030204" pitchFamily="34" charset="0"/>
              </a:rPr>
              <a:t>of God, to </a:t>
            </a:r>
            <a:r>
              <a:rPr lang="en-US" sz="3600" b="1" u="sng" dirty="0">
                <a:solidFill>
                  <a:srgbClr val="FFFFCC"/>
                </a:solidFill>
                <a:effectLst/>
                <a:latin typeface="Calibri" panose="020F0502020204030204" pitchFamily="34" charset="0"/>
              </a:rPr>
              <a:t>present your bodies</a:t>
            </a:r>
            <a:r>
              <a:rPr lang="en-US" sz="3600" b="1" dirty="0">
                <a:solidFill>
                  <a:srgbClr val="FFFFCC"/>
                </a:solidFill>
                <a:effectLst/>
                <a:latin typeface="Calibri" panose="020F0502020204030204" pitchFamily="34" charset="0"/>
              </a:rPr>
              <a:t> </a:t>
            </a:r>
            <a:r>
              <a:rPr lang="en-US" sz="3600" dirty="0">
                <a:effectLst/>
                <a:latin typeface="Calibri" panose="020F0502020204030204" pitchFamily="34" charset="0"/>
              </a:rPr>
              <a:t>a living and holy sacrifice, acceptable </a:t>
            </a:r>
            <a:r>
              <a:rPr lang="en-US" sz="3600" b="1" u="sng" dirty="0">
                <a:solidFill>
                  <a:srgbClr val="FFFFCC"/>
                </a:solidFill>
                <a:effectLst/>
                <a:latin typeface="Calibri" panose="020F0502020204030204" pitchFamily="34" charset="0"/>
              </a:rPr>
              <a:t>to God</a:t>
            </a:r>
            <a:r>
              <a:rPr lang="en-US" sz="3600" dirty="0">
                <a:effectLst/>
                <a:latin typeface="Calibri" panose="020F0502020204030204" pitchFamily="34" charset="0"/>
              </a:rPr>
              <a:t>, </a:t>
            </a:r>
            <a:r>
              <a:rPr lang="en-US" sz="3600" i="1" dirty="0">
                <a:effectLst/>
                <a:latin typeface="Calibri" panose="020F0502020204030204" pitchFamily="34" charset="0"/>
              </a:rPr>
              <a:t>which is</a:t>
            </a:r>
            <a:r>
              <a:rPr lang="en-US" sz="3600" dirty="0">
                <a:effectLst/>
                <a:latin typeface="Calibri" panose="020F0502020204030204" pitchFamily="34" charset="0"/>
              </a:rPr>
              <a:t> your spiritual service of worship. </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TEN PLAGUES REDEMPTION (7:14–12:30)</a:t>
            </a:r>
          </a:p>
        </p:txBody>
      </p:sp>
      <p:sp>
        <p:nvSpPr>
          <p:cNvPr id="12291" name="Rectangle 3"/>
          <p:cNvSpPr>
            <a:spLocks noGrp="1" noChangeArrowheads="1"/>
          </p:cNvSpPr>
          <p:nvPr>
            <p:ph type="body" idx="1"/>
          </p:nvPr>
        </p:nvSpPr>
        <p:spPr>
          <a:xfrm>
            <a:off x="609600" y="1752600"/>
            <a:ext cx="3352800" cy="3276600"/>
          </a:xfrm>
        </p:spPr>
        <p:txBody>
          <a:bodyPr/>
          <a:lstStyle/>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Nile to blood</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Frogs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Gnats </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Flies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Death of livestock</a:t>
            </a:r>
          </a:p>
        </p:txBody>
      </p:sp>
      <p:pic>
        <p:nvPicPr>
          <p:cNvPr id="3" name="Picture 2">
            <a:extLst>
              <a:ext uri="{FF2B5EF4-FFF2-40B4-BE49-F238E27FC236}">
                <a16:creationId xmlns:a16="http://schemas.microsoft.com/office/drawing/2014/main" id="{1548B04C-BA6D-3C75-9B29-1F3DA783CA2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3">
            <a:extLst>
              <a:ext uri="{FF2B5EF4-FFF2-40B4-BE49-F238E27FC236}">
                <a16:creationId xmlns:a16="http://schemas.microsoft.com/office/drawing/2014/main" id="{9E8256D5-0B04-28F6-5E59-CD89EAD35975}"/>
              </a:ext>
            </a:extLst>
          </p:cNvPr>
          <p:cNvSpPr txBox="1">
            <a:spLocks noChangeArrowheads="1"/>
          </p:cNvSpPr>
          <p:nvPr/>
        </p:nvSpPr>
        <p:spPr bwMode="auto">
          <a:xfrm>
            <a:off x="4267200" y="1752600"/>
            <a:ext cx="3352800"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Boils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Hail</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Locusts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Darkness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Death of 1st born</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Request (8)</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Question of Timing (9)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Answer (10a)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Promise (10b-11)</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8:8-11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Pharaoh’s Condition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14375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115455" y="0"/>
            <a:ext cx="12192000" cy="6857999"/>
          </a:xfrm>
          <a:prstGeom prst="rect">
            <a:avLst/>
          </a:prstGeom>
        </p:spPr>
      </p:pic>
      <p:sp>
        <p:nvSpPr>
          <p:cNvPr id="4" name="Subtitle 3"/>
          <p:cNvSpPr>
            <a:spLocks noGrp="1"/>
          </p:cNvSpPr>
          <p:nvPr>
            <p:ph type="subTitle" sz="quarter" idx="4294967295"/>
          </p:nvPr>
        </p:nvSpPr>
        <p:spPr>
          <a:xfrm>
            <a:off x="609600" y="0"/>
            <a:ext cx="10972800" cy="4876800"/>
          </a:xfrm>
        </p:spPr>
        <p:txBody>
          <a:bodyPr/>
          <a:lstStyle/>
          <a:p>
            <a:pPr marL="0" indent="0" algn="ctr" eaLnBrk="1" hangingPunct="1">
              <a:spcBef>
                <a:spcPct val="0"/>
              </a:spcBef>
              <a:spcAft>
                <a:spcPts val="1200"/>
              </a:spcAft>
              <a:buClrTx/>
              <a:buSzTx/>
              <a:buNone/>
              <a:defRPr/>
            </a:pPr>
            <a:r>
              <a:rPr lang="en-US" sz="4000" kern="1200" dirty="0">
                <a:solidFill>
                  <a:schemeClr val="tx2"/>
                </a:solidFill>
                <a:latin typeface="Calibri" panose="020F0502020204030204" pitchFamily="34" charset="0"/>
                <a:ea typeface="+mj-ea"/>
                <a:cs typeface="Calibri" panose="020F0502020204030204" pitchFamily="34" charset="0"/>
              </a:rPr>
              <a:t>Romans 13:3-5</a:t>
            </a:r>
          </a:p>
          <a:p>
            <a:pPr marL="0" lvl="0" indent="0" algn="just" eaLnBrk="1" hangingPunct="1">
              <a:spcBef>
                <a:spcPct val="0"/>
              </a:spcBef>
              <a:buClrTx/>
              <a:buSzTx/>
              <a:buNone/>
              <a:defRPr/>
            </a:pPr>
            <a:r>
              <a:rPr lang="en-US" sz="3600"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“For rulers are not a cause of fear for good behavior, but for evil. Do you want to have no fear of authority? Do what is good and you will have praise from the same; for it [government] is a minister of God to you for good. But if you do what is evil, be afraid; for it [government] does not bear the sword for nothing; for it [government] is a minister of God, an avenger who brings wrath on the one who practices evil.”</a:t>
            </a:r>
          </a:p>
        </p:txBody>
      </p:sp>
    </p:spTree>
    <p:extLst>
      <p:ext uri="{BB962C8B-B14F-4D97-AF65-F5344CB8AC3E}">
        <p14:creationId xmlns:p14="http://schemas.microsoft.com/office/powerpoint/2010/main" val="16006909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dirty="0">
                <a:latin typeface="Calibri" panose="020F0502020204030204" pitchFamily="34" charset="0"/>
                <a:cs typeface="Calibri" panose="020F0502020204030204" pitchFamily="34" charset="0"/>
              </a:rPr>
              <a:t>Principles of Civil Disobedience</a:t>
            </a:r>
          </a:p>
        </p:txBody>
      </p:sp>
      <p:sp>
        <p:nvSpPr>
          <p:cNvPr id="3" name="Content Placeholder 2"/>
          <p:cNvSpPr>
            <a:spLocks noGrp="1"/>
          </p:cNvSpPr>
          <p:nvPr>
            <p:ph idx="1"/>
          </p:nvPr>
        </p:nvSpPr>
        <p:spPr>
          <a:xfrm>
            <a:off x="2076450" y="1143001"/>
            <a:ext cx="8210550" cy="4114801"/>
          </a:xfrm>
        </p:spPr>
        <p:txBody>
          <a:bodyPr/>
          <a:lstStyle/>
          <a:p>
            <a:pPr marL="461963" indent="-461963">
              <a:spcBef>
                <a:spcPts val="0"/>
              </a:spcBef>
              <a:spcAft>
                <a:spcPts val="2400"/>
              </a:spcAft>
              <a:buSzPct val="100000"/>
              <a:buAutoNum type="arabicPeriod"/>
            </a:pPr>
            <a:r>
              <a:rPr lang="en-US" sz="3400" dirty="0">
                <a:latin typeface="Calibri" panose="020F0502020204030204" pitchFamily="34" charset="0"/>
                <a:cs typeface="Calibri" panose="020F0502020204030204" pitchFamily="34" charset="0"/>
              </a:rPr>
              <a:t>“Crystal” clear conflict between the laws of man and God</a:t>
            </a:r>
          </a:p>
          <a:p>
            <a:pPr marL="461963" indent="-461963">
              <a:spcBef>
                <a:spcPts val="0"/>
              </a:spcBef>
              <a:spcAft>
                <a:spcPts val="2400"/>
              </a:spcAft>
              <a:buSzPct val="100000"/>
              <a:buAutoNum type="arabicPeriod"/>
            </a:pPr>
            <a:r>
              <a:rPr lang="en-US" sz="3400" dirty="0">
                <a:latin typeface="Calibri" panose="020F0502020204030204" pitchFamily="34" charset="0"/>
                <a:cs typeface="Calibri" panose="020F0502020204030204" pitchFamily="34" charset="0"/>
              </a:rPr>
              <a:t>Exhaustion of all creative legal remedies</a:t>
            </a:r>
          </a:p>
          <a:p>
            <a:pPr marL="461963" indent="-461963">
              <a:spcBef>
                <a:spcPts val="0"/>
              </a:spcBef>
              <a:spcAft>
                <a:spcPts val="2400"/>
              </a:spcAft>
              <a:buSzPct val="100000"/>
              <a:buAutoNum type="arabicPeriod"/>
            </a:pPr>
            <a:r>
              <a:rPr lang="en-US" sz="3400" dirty="0">
                <a:latin typeface="Calibri" panose="020F0502020204030204" pitchFamily="34" charset="0"/>
                <a:cs typeface="Calibri" panose="020F0502020204030204" pitchFamily="34" charset="0"/>
              </a:rPr>
              <a:t>A willingness to “pay the consequences”</a:t>
            </a:r>
          </a:p>
          <a:p>
            <a:pPr marL="461963" indent="-461963">
              <a:spcBef>
                <a:spcPts val="0"/>
              </a:spcBef>
              <a:spcAft>
                <a:spcPts val="2400"/>
              </a:spcAft>
              <a:buSzPct val="100000"/>
              <a:buAutoNum type="arabicPeriod"/>
            </a:pPr>
            <a:r>
              <a:rPr lang="en-US" sz="3400" dirty="0">
                <a:latin typeface="Calibri" panose="020F0502020204030204" pitchFamily="34" charset="0"/>
                <a:cs typeface="Calibri" panose="020F0502020204030204" pitchFamily="34" charset="0"/>
              </a:rPr>
              <a:t>Maintaining of respect for civil authorities</a:t>
            </a:r>
          </a:p>
        </p:txBody>
      </p:sp>
      <p:pic>
        <p:nvPicPr>
          <p:cNvPr id="5" name="Picture 4" descr="http://slbc.org/wp-content/uploads/2014/09/Book-of-Daniel-weppag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22709" y="5105400"/>
            <a:ext cx="3546582"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80909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2895600" y="1828800"/>
            <a:ext cx="8686800" cy="2514600"/>
          </a:xfrm>
        </p:spPr>
        <p:txBody>
          <a:bodyPr/>
          <a:lstStyle/>
          <a:p>
            <a:pPr marL="0" indent="0" algn="just">
              <a:buNone/>
            </a:pPr>
            <a:r>
              <a:rPr lang="en-US"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b="0" i="0" u="none" strike="noStrike" dirty="0">
                <a:effectLst/>
              </a:rPr>
              <a:t>Those who hold to the miraculous intensification of natural events theory of the plagues suggest that the red sediment, algae, or fungus, coupled with the dead fish, had so polluted the Nile that the frogs abandoned the river and swarmed over the land and into the houses to seek moisture. This explanation, however, does not sufficiently address the text’s presentation of the abundance of frogs or their swarming at Moses’ precise signal.</a:t>
            </a:r>
            <a:r>
              <a:rPr lang="en-US"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91). Thomas Nelson.</a:t>
            </a:r>
          </a:p>
        </p:txBody>
      </p:sp>
      <p:pic>
        <p:nvPicPr>
          <p:cNvPr id="3" name="Picture 2">
            <a:extLst>
              <a:ext uri="{FF2B5EF4-FFF2-40B4-BE49-F238E27FC236}">
                <a16:creationId xmlns:a16="http://schemas.microsoft.com/office/drawing/2014/main" id="{D3E8E908-16AD-5EA0-3F3F-B8065DDDC962}"/>
              </a:ext>
            </a:extLst>
          </p:cNvPr>
          <p:cNvPicPr>
            <a:picLocks noChangeAspect="1"/>
          </p:cNvPicPr>
          <p:nvPr/>
        </p:nvPicPr>
        <p:blipFill>
          <a:blip r:embed="rId3"/>
          <a:stretch>
            <a:fillRect/>
          </a:stretch>
        </p:blipFill>
        <p:spPr>
          <a:xfrm>
            <a:off x="6096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7005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Request (8)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Question of Timing (9)</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Pharaoh’s Answer (10a)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Promise (10b-11)</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8:8-11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Pharaoh’s Condition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098742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2895599" y="1828800"/>
            <a:ext cx="8686801" cy="3962400"/>
          </a:xfrm>
        </p:spPr>
        <p:txBody>
          <a:bodyPr/>
          <a:lstStyle/>
          <a:p>
            <a:pPr marL="0" indent="0" algn="just">
              <a:buNone/>
            </a:pPr>
            <a:r>
              <a:rPr lang="en-US"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b="1" dirty="0">
                <a:solidFill>
                  <a:srgbClr val="FFFFCC"/>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8</a:t>
            </a:r>
            <a:r>
              <a:rPr lang="en-US" b="1" dirty="0">
                <a:solidFill>
                  <a:srgbClr val="FFFFCC"/>
                </a:solidFill>
                <a:effectLst>
                  <a:outerShdw blurRad="38100" dist="38100" dir="2700000" algn="tl">
                    <a:srgbClr val="000000">
                      <a:alpha val="43137"/>
                    </a:srgbClr>
                  </a:outerShdw>
                </a:effectLst>
              </a:rPr>
              <a:t>:10. </a:t>
            </a:r>
            <a:r>
              <a:rPr lang="en-US" b="1" i="0" u="none" strike="noStrike" dirty="0">
                <a:solidFill>
                  <a:srgbClr val="FFFFCC"/>
                </a:solidFill>
                <a:effectLst/>
              </a:rPr>
              <a:t>That thou mayest know</a:t>
            </a:r>
            <a:r>
              <a:rPr lang="en-US" b="0" i="0" u="none" strike="noStrike" dirty="0">
                <a:effectLst/>
              </a:rPr>
              <a:t> (v. 10). To demonstrate that it was done by the power of the Lord, Moses granted Pharaoh the honor of choosing the specific time for the frogs’ removal. By this point, apparently, Pharaoh is so troubled by the plague that he is not thinking clearly. Instead of choosing to terminate the plague immediately, he chose for it to end on the following day</a:t>
            </a:r>
            <a:r>
              <a:rPr lang="en-US"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92). Thomas Nelson.</a:t>
            </a:r>
          </a:p>
        </p:txBody>
      </p:sp>
      <p:pic>
        <p:nvPicPr>
          <p:cNvPr id="3" name="Picture 2">
            <a:extLst>
              <a:ext uri="{FF2B5EF4-FFF2-40B4-BE49-F238E27FC236}">
                <a16:creationId xmlns:a16="http://schemas.microsoft.com/office/drawing/2014/main" id="{D3E8E908-16AD-5EA0-3F3F-B8065DDDC962}"/>
              </a:ext>
            </a:extLst>
          </p:cNvPr>
          <p:cNvPicPr>
            <a:picLocks noChangeAspect="1"/>
          </p:cNvPicPr>
          <p:nvPr/>
        </p:nvPicPr>
        <p:blipFill>
          <a:blip r:embed="rId3"/>
          <a:stretch>
            <a:fillRect/>
          </a:stretch>
        </p:blipFill>
        <p:spPr>
          <a:xfrm>
            <a:off x="6096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93718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Request (8)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Question of Timing (9)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Answer (10a)</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Moses’ Promise (10b-11)</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8:8-11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Pharaoh’s Condition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853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FROGS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8</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:1-15</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924476" y="1690043"/>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God’s Instructions to Moses (1-5)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Aaron’s Obedience (6)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Pharaoh’s Miracle (7)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Pharaoh’s Condition (8-11)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cs typeface="Calibri" panose="020F0502020204030204" pitchFamily="34" charset="0"/>
              </a:rPr>
              <a:t>Fulfillment of Prophecy (12-14)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Pharaoh’s Condition (15)</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0652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&amp; Aaron’s Intercession (12)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Answer (13-14)</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Exodus 8:12-14</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F</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ulfillment of Prophecy</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6374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Moses’ &amp; Aaron’s Intercession (12)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God’s Answer (13-14)</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Exodus 8:12-14</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F</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ulfillment of Prophecy</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60753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76612797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&amp; Aaron’s Intercession (12)</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God’s Answer (13-14)</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Exodus 8:12-14</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F</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ulfillment of Prophecy</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59846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58307-487A-B19D-8E08-18E21B100622}"/>
            </a:ext>
          </a:extLst>
        </p:cNvPr>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D21B9F89-9A7F-AC0A-AE5F-4352EA18B2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833939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52575-3F0A-4BCA-AAC5-1E2F50269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does occur, you may believe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it happens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happens, you may believe.”</a:t>
            </a:r>
          </a:p>
        </p:txBody>
      </p:sp>
      <p:pic>
        <p:nvPicPr>
          <p:cNvPr id="2" name="Picture 1">
            <a:extLst>
              <a:ext uri="{FF2B5EF4-FFF2-40B4-BE49-F238E27FC236}">
                <a16:creationId xmlns:a16="http://schemas.microsoft.com/office/drawing/2014/main" id="{A6E18732-ADA3-8699-48A6-A162F1FB782F}"/>
              </a:ext>
            </a:extLst>
          </p:cNvPr>
          <p:cNvPicPr>
            <a:picLocks noChangeAspect="1"/>
          </p:cNvPicPr>
          <p:nvPr/>
        </p:nvPicPr>
        <p:blipFill>
          <a:blip r:embed="rId3"/>
          <a:srcRect l="17407"/>
          <a:stretch/>
        </p:blipFill>
        <p:spPr>
          <a:xfrm>
            <a:off x="4963160" y="2971800"/>
            <a:ext cx="226568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3849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411480"/>
          <a:ext cx="10972800" cy="6035040"/>
        </p:xfrm>
        <a:graphic>
          <a:graphicData uri="http://schemas.openxmlformats.org/drawingml/2006/table">
            <a:tbl>
              <a:tblPr firstRow="1" bandRow="1">
                <a:tableStyleId>{5C22544A-7EE6-4342-B048-85BDC9FD1C3A}</a:tableStyleId>
              </a:tblPr>
              <a:tblGrid>
                <a:gridCol w="4191000">
                  <a:extLst>
                    <a:ext uri="{9D8B030D-6E8A-4147-A177-3AD203B41FA5}">
                      <a16:colId xmlns:a16="http://schemas.microsoft.com/office/drawing/2014/main" val="690753193"/>
                    </a:ext>
                  </a:extLst>
                </a:gridCol>
                <a:gridCol w="3124200">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Alpheus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Clubbed to death</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Simon the Zealot</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Martyred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Zebedee</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Judea (Acts 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Executed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Thaddeus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Mesopotamia</a:t>
                      </a:r>
                    </a:p>
                  </a:txBody>
                  <a:tcPr anchor="ctr"/>
                </a:tc>
                <a:tc>
                  <a:txBody>
                    <a:bodyPr/>
                    <a:lstStyle/>
                    <a:p>
                      <a:pPr algn="ctr"/>
                      <a:r>
                        <a:rPr lang="en-US" sz="2800" dirty="0">
                          <a:latin typeface="Calibri" panose="020F0502020204030204" pitchFamily="34" charset="0"/>
                          <a:cs typeface="Calibri" panose="020F0502020204030204" pitchFamily="34" charset="0"/>
                        </a:rPr>
                        <a:t>Beaten to death</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Peter</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Babylon, Rome</a:t>
                      </a:r>
                    </a:p>
                  </a:txBody>
                  <a:tcPr anchor="ctr"/>
                </a:tc>
                <a:tc>
                  <a:txBody>
                    <a:bodyPr/>
                    <a:lstStyle/>
                    <a:p>
                      <a:pPr algn="ctr"/>
                      <a:r>
                        <a:rPr lang="en-US" sz="2800" dirty="0">
                          <a:latin typeface="Calibri" panose="020F0502020204030204" pitchFamily="34" charset="0"/>
                          <a:cs typeface="Calibri" panose="020F0502020204030204" pitchFamily="34" charset="0"/>
                        </a:rPr>
                        <a:t>Crucified upside down</a:t>
                      </a:r>
                    </a:p>
                  </a:txBody>
                  <a:tcPr anchor="ctr"/>
                </a:tc>
                <a:extLst>
                  <a:ext uri="{0D108BD9-81ED-4DB2-BD59-A6C34878D82A}">
                    <a16:rowId xmlns:a16="http://schemas.microsoft.com/office/drawing/2014/main" val="1793763941"/>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Matthew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Parthia (Tehran)</a:t>
                      </a:r>
                    </a:p>
                  </a:txBody>
                  <a:tcPr anchor="ctr"/>
                </a:tc>
                <a:tc>
                  <a:txBody>
                    <a:bodyPr/>
                    <a:lstStyle/>
                    <a:p>
                      <a:pPr algn="ctr"/>
                      <a:r>
                        <a:rPr lang="en-US" sz="2800" dirty="0">
                          <a:latin typeface="Calibri" panose="020F0502020204030204" pitchFamily="34" charset="0"/>
                          <a:cs typeface="Calibri" panose="020F0502020204030204" pitchFamily="34" charset="0"/>
                        </a:rPr>
                        <a:t>Beheaded</a:t>
                      </a:r>
                    </a:p>
                  </a:txBody>
                  <a:tcPr anchor="ctr"/>
                </a:tc>
                <a:extLst>
                  <a:ext uri="{0D108BD9-81ED-4DB2-BD59-A6C34878D82A}">
                    <a16:rowId xmlns:a16="http://schemas.microsoft.com/office/drawing/2014/main" val="183737382"/>
                  </a:ext>
                </a:extLst>
              </a:tr>
            </a:tbl>
          </a:graphicData>
        </a:graphic>
      </p:graphicFrame>
    </p:spTree>
    <p:extLst>
      <p:ext uri="{BB962C8B-B14F-4D97-AF65-F5344CB8AC3E}">
        <p14:creationId xmlns:p14="http://schemas.microsoft.com/office/powerpoint/2010/main" val="2568457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457200"/>
          <a:ext cx="10972800" cy="5730240"/>
        </p:xfrm>
        <a:graphic>
          <a:graphicData uri="http://schemas.openxmlformats.org/drawingml/2006/table">
            <a:tbl>
              <a:tblPr firstRow="1" bandRow="1">
                <a:tableStyleId>{5C22544A-7EE6-4342-B048-85BDC9FD1C3A}</a:tableStyleId>
              </a:tblPr>
              <a:tblGrid>
                <a:gridCol w="4187952">
                  <a:extLst>
                    <a:ext uri="{9D8B030D-6E8A-4147-A177-3AD203B41FA5}">
                      <a16:colId xmlns:a16="http://schemas.microsoft.com/office/drawing/2014/main" val="690753193"/>
                    </a:ext>
                  </a:extLst>
                </a:gridCol>
                <a:gridCol w="3127248">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John</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Asia Minor, Patmos, Ephesus</a:t>
                      </a:r>
                    </a:p>
                  </a:txBody>
                  <a:tcPr anchor="ctr"/>
                </a:tc>
                <a:tc>
                  <a:txBody>
                    <a:bodyPr/>
                    <a:lstStyle/>
                    <a:p>
                      <a:pPr algn="ctr"/>
                      <a:r>
                        <a:rPr lang="en-US" sz="2800" dirty="0">
                          <a:latin typeface="Calibri" panose="020F0502020204030204" pitchFamily="34" charset="0"/>
                          <a:cs typeface="Calibri" panose="020F0502020204030204" pitchFamily="34" charset="0"/>
                        </a:rPr>
                        <a:t>Fried in boiling oil</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Philip</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E. Turkey</a:t>
                      </a:r>
                    </a:p>
                  </a:txBody>
                  <a:tcPr anchor="ctr"/>
                </a:tc>
                <a:tc>
                  <a:txBody>
                    <a:bodyPr/>
                    <a:lstStyle/>
                    <a:p>
                      <a:pPr algn="ctr"/>
                      <a:r>
                        <a:rPr lang="en-US" sz="2800" dirty="0">
                          <a:latin typeface="Calibri" panose="020F0502020204030204" pitchFamily="34" charset="0"/>
                          <a:cs typeface="Calibri" panose="020F0502020204030204" pitchFamily="34" charset="0"/>
                        </a:rPr>
                        <a:t>Tortured &amp; crucified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Thomas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Speared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Bartholomew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algn="ctr"/>
                      <a:r>
                        <a:rPr lang="en-US" sz="2800" dirty="0">
                          <a:latin typeface="Calibri" panose="020F0502020204030204" pitchFamily="34" charset="0"/>
                          <a:cs typeface="Calibri" panose="020F0502020204030204" pitchFamily="34" charset="0"/>
                        </a:rPr>
                        <a:t>Flayed &amp; crucified</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Andrew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Ukraine, Russia, Greece</a:t>
                      </a:r>
                    </a:p>
                  </a:txBody>
                  <a:tcPr anchor="ctr"/>
                </a:tc>
                <a:tc>
                  <a:txBody>
                    <a:bodyPr/>
                    <a:lstStyle/>
                    <a:p>
                      <a:pPr algn="ctr"/>
                      <a:r>
                        <a:rPr lang="en-US" sz="2800" dirty="0">
                          <a:latin typeface="Calibri" panose="020F0502020204030204" pitchFamily="34" charset="0"/>
                          <a:cs typeface="Calibri" panose="020F0502020204030204" pitchFamily="34" charset="0"/>
                        </a:rPr>
                        <a:t>Hanged</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3697904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FROGS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8</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:1-15</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924476" y="1690043"/>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God’s Instructions to Moses (1-5)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Aaron’s Obedience (6)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Pharaoh’s Miracle (7)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Pharaoh’s Condition (8-11)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Fulfillment of Prophecy (12-14)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cs typeface="Calibri" panose="020F0502020204030204" pitchFamily="34" charset="0"/>
              </a:rPr>
              <a:t>Pharaoh’s Condition (15)</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13151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2895600" y="1828800"/>
            <a:ext cx="8686800" cy="2514600"/>
          </a:xfrm>
        </p:spPr>
        <p:txBody>
          <a:bodyPr/>
          <a:lstStyle/>
          <a:p>
            <a:pPr marL="0" indent="0" algn="just">
              <a:buNone/>
            </a:pPr>
            <a:r>
              <a:rPr lang="en-US" sz="28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rPr>
              <a:t>4:21. I will harden his heart. </a:t>
            </a:r>
            <a:r>
              <a:rPr lang="en-US" sz="2800" dirty="0">
                <a:effectLst>
                  <a:outerShdw blurRad="38100" dist="38100" dir="2700000" algn="tl">
                    <a:srgbClr val="000000">
                      <a:alpha val="43137"/>
                    </a:srgbClr>
                  </a:outerShdw>
                </a:effectLst>
              </a:rPr>
              <a:t>An expression meaning ‘to strengthen his will.’ The text identifies the heart as the location of the volition, man’s decision-making ability. On seven occasions in the narrative, God hardens Pharaoh’s heart (9:12; 10:1, 20, 27; 11:10; 14:4, 8) or foretells that He will harden Pharaoh’s heart (4:21; 7:3), and nine times in the text, Pharaoh hardens his own heart (7:13, 14, 22; 8:15, 19, 32; 9:7, 34–35). For the initial five plagues, the text registers Pharaoh as the agent of hardening. Not until the sixth plague does God participate in the confirmation of Pharaoh’s own volitional choices.”</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86). Thomas Nelson.</a:t>
            </a:r>
          </a:p>
        </p:txBody>
      </p:sp>
      <p:pic>
        <p:nvPicPr>
          <p:cNvPr id="3" name="Picture 2">
            <a:extLst>
              <a:ext uri="{FF2B5EF4-FFF2-40B4-BE49-F238E27FC236}">
                <a16:creationId xmlns:a16="http://schemas.microsoft.com/office/drawing/2014/main" id="{D3E8E908-16AD-5EA0-3F3F-B8065DDDC962}"/>
              </a:ext>
            </a:extLst>
          </p:cNvPr>
          <p:cNvPicPr>
            <a:picLocks noChangeAspect="1"/>
          </p:cNvPicPr>
          <p:nvPr/>
        </p:nvPicPr>
        <p:blipFill>
          <a:blip r:embed="rId3"/>
          <a:stretch>
            <a:fillRect/>
          </a:stretch>
        </p:blipFill>
        <p:spPr>
          <a:xfrm>
            <a:off x="6096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12894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29718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i="1" dirty="0">
                <a:effectLst>
                  <a:outerShdw blurRad="38100" dist="38100" dir="2700000" algn="tl">
                    <a:srgbClr val="000000">
                      <a:alpha val="43137"/>
                    </a:srgbClr>
                  </a:outerShdw>
                </a:effectLst>
              </a:rPr>
              <a:t>harden his heart.</a:t>
            </a:r>
            <a:r>
              <a:rPr lang="en-US" dirty="0">
                <a:effectLst>
                  <a:outerShdw blurRad="38100" dist="38100" dir="2700000" algn="tl">
                    <a:srgbClr val="000000">
                      <a:alpha val="43137"/>
                    </a:srgbClr>
                  </a:outerShdw>
                </a:effectLst>
              </a:rPr>
              <a:t> Ten times it is said that Pharaoh hardened his own heart (7:13, 14, 22; 8:15, 19, 32; 9:7, 34, 35; 13:15), and 10 times that God hardened Pharaoh’s heart (4:21; 7:3; 9:12; 10:1, 20, 27; 11:10; 14:4, 8, 17). Paul uses this as an example of the inscrutable will of God and of His mercy toward men (Rom. 9:14–18). Seven times Pharaoh hardened his own heart before God first hardened it, though the prediction that God would do it preceded all.”</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96</a:t>
            </a:r>
          </a:p>
        </p:txBody>
      </p:sp>
    </p:spTree>
    <p:extLst>
      <p:ext uri="{BB962C8B-B14F-4D97-AF65-F5344CB8AC3E}">
        <p14:creationId xmlns:p14="http://schemas.microsoft.com/office/powerpoint/2010/main" val="131859688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kern="1200" dirty="0">
                <a:effectLst>
                  <a:outerShdw blurRad="38100" dist="38100" dir="2700000" algn="tl">
                    <a:srgbClr val="000000">
                      <a:alpha val="43137"/>
                    </a:srgbClr>
                  </a:outerShdw>
                </a:effectLst>
                <a:latin typeface="Calibri" panose="020F0502020204030204" pitchFamily="34" charset="0"/>
              </a:rPr>
              <a:t>GOD HARDENING PHARAOH'S HEART</a:t>
            </a:r>
          </a:p>
        </p:txBody>
      </p:sp>
      <p:sp>
        <p:nvSpPr>
          <p:cNvPr id="3" name="Content Placeholder 2"/>
          <p:cNvSpPr>
            <a:spLocks noGrp="1"/>
          </p:cNvSpPr>
          <p:nvPr>
            <p:ph idx="1"/>
          </p:nvPr>
        </p:nvSpPr>
        <p:spPr>
          <a:xfrm>
            <a:off x="609599" y="1752600"/>
            <a:ext cx="7637741" cy="3581400"/>
          </a:xfrm>
        </p:spPr>
        <p:txBody>
          <a:bodyPr/>
          <a:lstStyle/>
          <a:p>
            <a:pPr>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The prediction of God hardening of Pharaoh (4:21)</a:t>
            </a:r>
          </a:p>
          <a:p>
            <a:pPr>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Pharaoh repeatedly hardening his own heart (7:13, 22; 8:15, 19, 32; 9:7)</a:t>
            </a:r>
          </a:p>
          <a:p>
            <a:pPr>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Not until the sixth plague did God harden Pharaoh’s heart (</a:t>
            </a:r>
            <a:r>
              <a:rPr lang="en-US" sz="2800" dirty="0" err="1">
                <a:latin typeface="Calibri" panose="020F0502020204030204" pitchFamily="34" charset="0"/>
                <a:ea typeface="Calibri" panose="020F0502020204030204" pitchFamily="34" charset="0"/>
                <a:cs typeface="Calibri" panose="020F0502020204030204" pitchFamily="34" charset="0"/>
              </a:rPr>
              <a:t>Exod</a:t>
            </a:r>
            <a:r>
              <a:rPr lang="en-US" sz="2800" dirty="0">
                <a:latin typeface="Calibri" panose="020F0502020204030204" pitchFamily="34" charset="0"/>
                <a:ea typeface="Calibri" panose="020F0502020204030204" pitchFamily="34" charset="0"/>
                <a:cs typeface="Calibri" panose="020F0502020204030204" pitchFamily="34" charset="0"/>
              </a:rPr>
              <a:t> 9:12)</a:t>
            </a:r>
          </a:p>
        </p:txBody>
      </p:sp>
      <p:pic>
        <p:nvPicPr>
          <p:cNvPr id="5" name="Picture 4">
            <a:extLst>
              <a:ext uri="{FF2B5EF4-FFF2-40B4-BE49-F238E27FC236}">
                <a16:creationId xmlns:a16="http://schemas.microsoft.com/office/drawing/2014/main" id="{CE4390F2-9B4F-5C4D-2333-A7F6F3C23AD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220326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58307-487A-B19D-8E08-18E21B100622}"/>
            </a:ext>
          </a:extLst>
        </p:cNvPr>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D21B9F89-9A7F-AC0A-AE5F-4352EA18B2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452143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FROGS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8</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:1-15</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924476" y="1690043"/>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God’s Instructions to Moses (1-5)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Aaron’s Obedience (6)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Pharaoh’s Miracle (7)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Pharaoh’s Condition (8-11)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Fulfillment of Prophecy (12-14)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Pharaoh’s Condition (15)</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24327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52575-3F0A-4BCA-AAC5-1E2F50269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does occur, you may believe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it happens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happens, you may believe.”</a:t>
            </a:r>
          </a:p>
        </p:txBody>
      </p:sp>
      <p:pic>
        <p:nvPicPr>
          <p:cNvPr id="2" name="Picture 1">
            <a:extLst>
              <a:ext uri="{FF2B5EF4-FFF2-40B4-BE49-F238E27FC236}">
                <a16:creationId xmlns:a16="http://schemas.microsoft.com/office/drawing/2014/main" id="{A6E18732-ADA3-8699-48A6-A162F1FB782F}"/>
              </a:ext>
            </a:extLst>
          </p:cNvPr>
          <p:cNvPicPr>
            <a:picLocks noChangeAspect="1"/>
          </p:cNvPicPr>
          <p:nvPr/>
        </p:nvPicPr>
        <p:blipFill>
          <a:blip r:embed="rId3"/>
          <a:srcRect l="17407"/>
          <a:stretch/>
        </p:blipFill>
        <p:spPr>
          <a:xfrm>
            <a:off x="4963160" y="2971800"/>
            <a:ext cx="226568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1418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411480"/>
          <a:ext cx="10972800" cy="6035040"/>
        </p:xfrm>
        <a:graphic>
          <a:graphicData uri="http://schemas.openxmlformats.org/drawingml/2006/table">
            <a:tbl>
              <a:tblPr firstRow="1" bandRow="1">
                <a:tableStyleId>{5C22544A-7EE6-4342-B048-85BDC9FD1C3A}</a:tableStyleId>
              </a:tblPr>
              <a:tblGrid>
                <a:gridCol w="4191000">
                  <a:extLst>
                    <a:ext uri="{9D8B030D-6E8A-4147-A177-3AD203B41FA5}">
                      <a16:colId xmlns:a16="http://schemas.microsoft.com/office/drawing/2014/main" val="690753193"/>
                    </a:ext>
                  </a:extLst>
                </a:gridCol>
                <a:gridCol w="3124200">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Alpheus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Clubbed to death</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Simon the Zealot</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Martyred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Zebedee</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Judea (Acts 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Executed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Thaddeus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Mesopotamia</a:t>
                      </a:r>
                    </a:p>
                  </a:txBody>
                  <a:tcPr anchor="ctr"/>
                </a:tc>
                <a:tc>
                  <a:txBody>
                    <a:bodyPr/>
                    <a:lstStyle/>
                    <a:p>
                      <a:pPr algn="ctr"/>
                      <a:r>
                        <a:rPr lang="en-US" sz="2800" dirty="0">
                          <a:latin typeface="Calibri" panose="020F0502020204030204" pitchFamily="34" charset="0"/>
                          <a:cs typeface="Calibri" panose="020F0502020204030204" pitchFamily="34" charset="0"/>
                        </a:rPr>
                        <a:t>Beaten to death</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Peter</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Babylon, Rome</a:t>
                      </a:r>
                    </a:p>
                  </a:txBody>
                  <a:tcPr anchor="ctr"/>
                </a:tc>
                <a:tc>
                  <a:txBody>
                    <a:bodyPr/>
                    <a:lstStyle/>
                    <a:p>
                      <a:pPr algn="ctr"/>
                      <a:r>
                        <a:rPr lang="en-US" sz="2800" dirty="0">
                          <a:latin typeface="Calibri" panose="020F0502020204030204" pitchFamily="34" charset="0"/>
                          <a:cs typeface="Calibri" panose="020F0502020204030204" pitchFamily="34" charset="0"/>
                        </a:rPr>
                        <a:t>Crucified upside down</a:t>
                      </a:r>
                    </a:p>
                  </a:txBody>
                  <a:tcPr anchor="ctr"/>
                </a:tc>
                <a:extLst>
                  <a:ext uri="{0D108BD9-81ED-4DB2-BD59-A6C34878D82A}">
                    <a16:rowId xmlns:a16="http://schemas.microsoft.com/office/drawing/2014/main" val="1793763941"/>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Matthew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Parthia (Tehran)</a:t>
                      </a:r>
                    </a:p>
                  </a:txBody>
                  <a:tcPr anchor="ctr"/>
                </a:tc>
                <a:tc>
                  <a:txBody>
                    <a:bodyPr/>
                    <a:lstStyle/>
                    <a:p>
                      <a:pPr algn="ctr"/>
                      <a:r>
                        <a:rPr lang="en-US" sz="2800" dirty="0">
                          <a:latin typeface="Calibri" panose="020F0502020204030204" pitchFamily="34" charset="0"/>
                          <a:cs typeface="Calibri" panose="020F0502020204030204" pitchFamily="34" charset="0"/>
                        </a:rPr>
                        <a:t>Beheaded</a:t>
                      </a:r>
                    </a:p>
                  </a:txBody>
                  <a:tcPr anchor="ctr"/>
                </a:tc>
                <a:extLst>
                  <a:ext uri="{0D108BD9-81ED-4DB2-BD59-A6C34878D82A}">
                    <a16:rowId xmlns:a16="http://schemas.microsoft.com/office/drawing/2014/main" val="183737382"/>
                  </a:ext>
                </a:extLst>
              </a:tr>
            </a:tbl>
          </a:graphicData>
        </a:graphic>
      </p:graphicFrame>
    </p:spTree>
    <p:extLst>
      <p:ext uri="{BB962C8B-B14F-4D97-AF65-F5344CB8AC3E}">
        <p14:creationId xmlns:p14="http://schemas.microsoft.com/office/powerpoint/2010/main" val="3541602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457200"/>
          <a:ext cx="10972800" cy="5730240"/>
        </p:xfrm>
        <a:graphic>
          <a:graphicData uri="http://schemas.openxmlformats.org/drawingml/2006/table">
            <a:tbl>
              <a:tblPr firstRow="1" bandRow="1">
                <a:tableStyleId>{5C22544A-7EE6-4342-B048-85BDC9FD1C3A}</a:tableStyleId>
              </a:tblPr>
              <a:tblGrid>
                <a:gridCol w="4187952">
                  <a:extLst>
                    <a:ext uri="{9D8B030D-6E8A-4147-A177-3AD203B41FA5}">
                      <a16:colId xmlns:a16="http://schemas.microsoft.com/office/drawing/2014/main" val="690753193"/>
                    </a:ext>
                  </a:extLst>
                </a:gridCol>
                <a:gridCol w="3127248">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John</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Asia Minor, Patmos, Ephesus</a:t>
                      </a:r>
                    </a:p>
                  </a:txBody>
                  <a:tcPr anchor="ctr"/>
                </a:tc>
                <a:tc>
                  <a:txBody>
                    <a:bodyPr/>
                    <a:lstStyle/>
                    <a:p>
                      <a:pPr algn="ctr"/>
                      <a:r>
                        <a:rPr lang="en-US" sz="2800" dirty="0">
                          <a:latin typeface="Calibri" panose="020F0502020204030204" pitchFamily="34" charset="0"/>
                          <a:cs typeface="Calibri" panose="020F0502020204030204" pitchFamily="34" charset="0"/>
                        </a:rPr>
                        <a:t>Fried in boiling oil</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Philip</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E. Turkey</a:t>
                      </a:r>
                    </a:p>
                  </a:txBody>
                  <a:tcPr anchor="ctr"/>
                </a:tc>
                <a:tc>
                  <a:txBody>
                    <a:bodyPr/>
                    <a:lstStyle/>
                    <a:p>
                      <a:pPr algn="ctr"/>
                      <a:r>
                        <a:rPr lang="en-US" sz="2800" dirty="0">
                          <a:latin typeface="Calibri" panose="020F0502020204030204" pitchFamily="34" charset="0"/>
                          <a:cs typeface="Calibri" panose="020F0502020204030204" pitchFamily="34" charset="0"/>
                        </a:rPr>
                        <a:t>Tortured &amp; crucified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Thomas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Speared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Bartholomew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algn="ctr"/>
                      <a:r>
                        <a:rPr lang="en-US" sz="2800" dirty="0">
                          <a:latin typeface="Calibri" panose="020F0502020204030204" pitchFamily="34" charset="0"/>
                          <a:cs typeface="Calibri" panose="020F0502020204030204" pitchFamily="34" charset="0"/>
                        </a:rPr>
                        <a:t>Flayed &amp; crucified</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Andrew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Ukraine, Russia, Greece</a:t>
                      </a:r>
                    </a:p>
                  </a:txBody>
                  <a:tcPr anchor="ctr"/>
                </a:tc>
                <a:tc>
                  <a:txBody>
                    <a:bodyPr/>
                    <a:lstStyle/>
                    <a:p>
                      <a:pPr algn="ctr"/>
                      <a:r>
                        <a:rPr lang="en-US" sz="2800" dirty="0">
                          <a:latin typeface="Calibri" panose="020F0502020204030204" pitchFamily="34" charset="0"/>
                          <a:cs typeface="Calibri" panose="020F0502020204030204" pitchFamily="34" charset="0"/>
                        </a:rPr>
                        <a:t>Hanged</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953808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917830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FROGS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8</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:1-15</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924476" y="1690043"/>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God’s Instructions to Moses (1-5)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Aaron’s Obedience (6)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Pharaoh’s Miracle (7)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Pharaoh’s Condition (8-11)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Fulfillment of Prophecy (12-14)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Pharaoh’s Condition (15)</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587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24</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bless you, and keep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make His face shine on you, And be gracious to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lift up His countenance on you, And give you peace.</a:t>
            </a:r>
          </a:p>
          <a:p>
            <a:pPr algn="r">
              <a:spcBef>
                <a:spcPts val="0"/>
              </a:spcBef>
              <a:spcAft>
                <a:spcPts val="1000"/>
              </a:spcAft>
            </a:pPr>
            <a:r>
              <a:rPr lang="en-US" sz="2800" dirty="0">
                <a:effectLst>
                  <a:outerShdw blurRad="38100" dist="38100" dir="2700000" algn="tl">
                    <a:srgbClr val="000000">
                      <a:alpha val="43137"/>
                    </a:srgbClr>
                  </a:outerShdw>
                </a:effectLst>
                <a:latin typeface="Calibri" panose="020F0502020204030204" pitchFamily="34" charset="0"/>
              </a:rPr>
              <a:t>Numbers 6:24–26 (NASB95)</a:t>
            </a: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97300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FROGS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8</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:1-15</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924476" y="1690043"/>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cs typeface="Calibri" panose="020F0502020204030204" pitchFamily="34" charset="0"/>
              </a:rPr>
              <a:t>God’s Instructions to Moses (1-5)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Aaron’s Obedience (6)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Pharaoh’s Miracle (7)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Pharaoh’s Condition (8-11)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Fulfillment of Prophecy (12-14)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Pharaoh’s Condition (15)</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7449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For Pharaoh (1-4)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For Aaron (5)</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8:1-5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od’s Instructions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28951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For Pharaoh (1-4)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For Aaron (5)</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8:1-5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od’s Instructions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53069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7632"/>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13660</TotalTime>
  <Words>3777</Words>
  <Application>Microsoft Office PowerPoint</Application>
  <PresentationFormat>Widescreen</PresentationFormat>
  <Paragraphs>499</Paragraphs>
  <Slides>65</Slides>
  <Notes>15</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Azure</vt:lpstr>
      <vt:lpstr>PowerPoint Presentation</vt:lpstr>
      <vt:lpstr>EXODUS STRUCTURE/OUTLINE</vt:lpstr>
      <vt:lpstr>REDEMPTION (1:1–12:30)</vt:lpstr>
      <vt:lpstr>TEN PLAGUES REDEMPTION (7:14–12:30)</vt:lpstr>
      <vt:lpstr>PowerPoint Presentation</vt:lpstr>
      <vt:lpstr>FROGS Exodus 8:1-15</vt:lpstr>
      <vt:lpstr>FROGS Exodus 8:1-15</vt:lpstr>
      <vt:lpstr>I. Exodus 8:1-5 God’s Instructions to Moses</vt:lpstr>
      <vt:lpstr>I. Exodus 8:1-5 God’s Instructions to Moses</vt:lpstr>
      <vt:lpstr>Exodus 8:1-4 For Pharaoh</vt:lpstr>
      <vt:lpstr>Exodus 8:1-4 For Pharaoh</vt:lpstr>
      <vt:lpstr>PowerPoint Presentation</vt:lpstr>
      <vt:lpstr>PowerPoint Presentation</vt:lpstr>
      <vt:lpstr>Exodus 8:1-4 For Pharaoh</vt:lpstr>
      <vt:lpstr>PowerPoint Presentation</vt:lpstr>
      <vt:lpstr>PowerPoint Presentation</vt:lpstr>
      <vt:lpstr>PowerPoint Presentation</vt:lpstr>
      <vt:lpstr>I. Exodus 8:1-5 God’s Instructions to Moses</vt:lpstr>
      <vt:lpstr>FROGS Exodus 8:1-15</vt:lpstr>
      <vt:lpstr>“SEVEN SIGNS” in Gospel of John</vt:lpstr>
      <vt:lpstr>PowerPoint Presentation</vt:lpstr>
      <vt:lpstr>FROGS Exodus 8:1-15</vt:lpstr>
      <vt:lpstr>Satanic/Demonic Miracles</vt:lpstr>
      <vt:lpstr>PowerPoint Presentation</vt:lpstr>
      <vt:lpstr>PowerPoint Presentation</vt:lpstr>
      <vt:lpstr>PowerPoint Presentation</vt:lpstr>
      <vt:lpstr>PowerPoint Presentation</vt:lpstr>
      <vt:lpstr>PowerPoint Presentation</vt:lpstr>
      <vt:lpstr>PowerPoint Presentation</vt:lpstr>
      <vt:lpstr>Refutation of Man’s Philosophies  (Gen 1:1)</vt:lpstr>
      <vt:lpstr>FROGS Exodus 8:1-15</vt:lpstr>
      <vt:lpstr>IV. Exodus 8:8-11 Pharaoh’s Condition</vt:lpstr>
      <vt:lpstr>IV. Exodus 8:8-11 Pharaoh’s Condition</vt:lpstr>
      <vt:lpstr>PowerPoint Presentation</vt:lpstr>
      <vt:lpstr>PowerPoint Presentation</vt:lpstr>
      <vt:lpstr>PowerPoint Presentation</vt:lpstr>
      <vt:lpstr>PowerPoint Presentation</vt:lpstr>
      <vt:lpstr>Tabernacle Diagram</vt:lpstr>
      <vt:lpstr>PowerPoint Presentation</vt:lpstr>
      <vt:lpstr>IV. Exodus 8:8-11 Pharaoh’s Condition</vt:lpstr>
      <vt:lpstr>PowerPoint Presentation</vt:lpstr>
      <vt:lpstr>Principles of Civil Disobedience</vt:lpstr>
      <vt:lpstr>PowerPoint Presentation</vt:lpstr>
      <vt:lpstr>IV. Exodus 8:8-11 Pharaoh’s Condition</vt:lpstr>
      <vt:lpstr>PowerPoint Presentation</vt:lpstr>
      <vt:lpstr>IV. Exodus 8:8-11 Pharaoh’s Condition</vt:lpstr>
      <vt:lpstr>FROGS Exodus 8:1-15</vt:lpstr>
      <vt:lpstr>V. Exodus 8:12-14 Fulfillment of Prophecy</vt:lpstr>
      <vt:lpstr>V. Exodus 8:12-14 Fulfillment of Prophecy</vt:lpstr>
      <vt:lpstr>V. Exodus 8:12-14 Fulfillment of Prophecy</vt:lpstr>
      <vt:lpstr>PowerPoint Presentation</vt:lpstr>
      <vt:lpstr>PowerPoint Presentation</vt:lpstr>
      <vt:lpstr>PowerPoint Presentation</vt:lpstr>
      <vt:lpstr>PowerPoint Presentation</vt:lpstr>
      <vt:lpstr>FROGS Exodus 8:1-15</vt:lpstr>
      <vt:lpstr>PowerPoint Presentation</vt:lpstr>
      <vt:lpstr>Charles Ryrie Ryrie Study Bible, page 96</vt:lpstr>
      <vt:lpstr>GOD HARDENING PHARAOH'S HEART</vt:lpstr>
      <vt:lpstr>PowerPoint Presentation</vt:lpstr>
      <vt:lpstr>PowerPoint Presentation</vt:lpstr>
      <vt:lpstr>PowerPoint Presentation</vt:lpstr>
      <vt:lpstr>PowerPoint Presentation</vt:lpstr>
      <vt:lpstr>Conclusion</vt:lpstr>
      <vt:lpstr>FROGS Exodus 8:1-15</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025 Exodus 8v1-15</dc:title>
  <dc:subject>Exodus</dc:subject>
  <dc:creator>A. Woods</dc:creator>
  <dc:description>Modified by Jim McGowan</dc:description>
  <cp:lastModifiedBy>awoods@slbc.org</cp:lastModifiedBy>
  <cp:revision>1500</cp:revision>
  <cp:lastPrinted>2025-11-07T19:10:39Z</cp:lastPrinted>
  <dcterms:created xsi:type="dcterms:W3CDTF">2009-03-17T12:21:13Z</dcterms:created>
  <dcterms:modified xsi:type="dcterms:W3CDTF">2025-11-30T13:50:14Z</dcterms:modified>
</cp:coreProperties>
</file>