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28069" r:id="rId2"/>
    <p:sldId id="2018" r:id="rId3"/>
    <p:sldId id="2158" r:id="rId4"/>
    <p:sldId id="28018" r:id="rId5"/>
    <p:sldId id="2041" r:id="rId6"/>
    <p:sldId id="28375" r:id="rId7"/>
    <p:sldId id="28312" r:id="rId8"/>
    <p:sldId id="28335" r:id="rId9"/>
    <p:sldId id="28340" r:id="rId10"/>
    <p:sldId id="28341" r:id="rId11"/>
    <p:sldId id="28364" r:id="rId12"/>
    <p:sldId id="28108" r:id="rId13"/>
    <p:sldId id="28366" r:id="rId14"/>
    <p:sldId id="28365" r:id="rId15"/>
    <p:sldId id="28367" r:id="rId16"/>
    <p:sldId id="28368" r:id="rId17"/>
    <p:sldId id="28358" r:id="rId18"/>
    <p:sldId id="28359" r:id="rId19"/>
    <p:sldId id="28184" r:id="rId20"/>
    <p:sldId id="28342" r:id="rId21"/>
    <p:sldId id="7378" r:id="rId22"/>
    <p:sldId id="28370" r:id="rId23"/>
    <p:sldId id="28371" r:id="rId24"/>
    <p:sldId id="28372" r:id="rId25"/>
    <p:sldId id="28343" r:id="rId26"/>
    <p:sldId id="28373" r:id="rId27"/>
    <p:sldId id="28374" r:id="rId28"/>
    <p:sldId id="28376" r:id="rId29"/>
    <p:sldId id="28344" r:id="rId30"/>
    <p:sldId id="28363" r:id="rId31"/>
    <p:sldId id="7916" r:id="rId32"/>
    <p:sldId id="7908" r:id="rId33"/>
    <p:sldId id="28345" r:id="rId34"/>
    <p:sldId id="28098" r:id="rId35"/>
    <p:sldId id="28377" r:id="rId36"/>
    <p:sldId id="7890" r:id="rId37"/>
    <p:sldId id="28174" r:id="rId38"/>
    <p:sldId id="28379" r:id="rId39"/>
    <p:sldId id="28378" r:id="rId40"/>
    <p:sldId id="27632" r:id="rId41"/>
  </p:sldIdLst>
  <p:sldSz cx="12192000" cy="6858000"/>
  <p:notesSz cx="7315200" cy="9601200"/>
  <p:custDataLst>
    <p:tags r:id="rId4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000066"/>
    <a:srgbClr val="008000"/>
    <a:srgbClr val="33CC33"/>
    <a:srgbClr val="0000FF"/>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7" autoAdjust="0"/>
    <p:restoredTop sz="95974" autoAdjust="0"/>
  </p:normalViewPr>
  <p:slideViewPr>
    <p:cSldViewPr>
      <p:cViewPr>
        <p:scale>
          <a:sx n="100" d="100"/>
          <a:sy n="100" d="100"/>
        </p:scale>
        <p:origin x="948" y="48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3964" y="11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9C25796A-7B39-4A71-8A01-5B1771AE4BD7}"/>
    <pc:docChg chg="custSel modSld modHandout">
      <pc:chgData name="Jim McGowan" userId="e2c7446dd3aca506" providerId="LiveId" clId="{9C25796A-7B39-4A71-8A01-5B1771AE4BD7}" dt="2025-11-15T23:55:22.132" v="13" actId="20577"/>
      <pc:docMkLst>
        <pc:docMk/>
      </pc:docMkLst>
      <pc:sldChg chg="modSp mod">
        <pc:chgData name="Jim McGowan" userId="e2c7446dd3aca506" providerId="LiveId" clId="{9C25796A-7B39-4A71-8A01-5B1771AE4BD7}" dt="2025-11-15T23:55:22.132" v="13" actId="20577"/>
        <pc:sldMkLst>
          <pc:docMk/>
          <pc:sldMk cId="2973001248" sldId="27632"/>
        </pc:sldMkLst>
        <pc:spChg chg="mod">
          <ac:chgData name="Jim McGowan" userId="e2c7446dd3aca506" providerId="LiveId" clId="{9C25796A-7B39-4A71-8A01-5B1771AE4BD7}" dt="2025-11-15T23:55:22.132" v="13" actId="20577"/>
          <ac:spMkLst>
            <pc:docMk/>
            <pc:sldMk cId="2973001248" sldId="27632"/>
            <ac:spMk id="3" creationId="{3325EAC7-DE35-507C-2E60-A62FDA69723F}"/>
          </ac:spMkLst>
        </pc:spChg>
      </pc:sldChg>
      <pc:sldChg chg="modSp mod">
        <pc:chgData name="Jim McGowan" userId="e2c7446dd3aca506" providerId="LiveId" clId="{9C25796A-7B39-4A71-8A01-5B1771AE4BD7}" dt="2025-11-15T23:52:33.983" v="3" actId="12789"/>
        <pc:sldMkLst>
          <pc:docMk/>
          <pc:sldMk cId="880000887" sldId="28069"/>
        </pc:sldMkLst>
        <pc:picChg chg="mod">
          <ac:chgData name="Jim McGowan" userId="e2c7446dd3aca506" providerId="LiveId" clId="{9C25796A-7B39-4A71-8A01-5B1771AE4BD7}" dt="2025-11-15T23:52:33.983" v="3" actId="12789"/>
          <ac:picMkLst>
            <pc:docMk/>
            <pc:sldMk cId="880000887" sldId="28069"/>
            <ac:picMk id="4" creationId="{F5E26B4D-D971-7284-07C4-BB3A884E89D7}"/>
          </ac:picMkLst>
        </pc:picChg>
      </pc:sldChg>
      <pc:sldChg chg="modSp mod">
        <pc:chgData name="Jim McGowan" userId="e2c7446dd3aca506" providerId="LiveId" clId="{9C25796A-7B39-4A71-8A01-5B1771AE4BD7}" dt="2025-11-15T23:54:34.296" v="7" actId="20577"/>
        <pc:sldMkLst>
          <pc:docMk/>
          <pc:sldMk cId="1732203267" sldId="28376"/>
        </pc:sldMkLst>
        <pc:spChg chg="mod">
          <ac:chgData name="Jim McGowan" userId="e2c7446dd3aca506" providerId="LiveId" clId="{9C25796A-7B39-4A71-8A01-5B1771AE4BD7}" dt="2025-11-15T23:54:34.296" v="7" actId="20577"/>
          <ac:spMkLst>
            <pc:docMk/>
            <pc:sldMk cId="1732203267" sldId="2837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sz="15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cs typeface="Arial" panose="020B0604020202020204" pitchFamily="34" charset="0"/>
              </a:defRPr>
            </a:lvl1pPr>
          </a:lstStyle>
          <a:p>
            <a:pPr>
              <a:defRPr/>
            </a:pPr>
            <a:fld id="{B431BCF1-9F7D-49CF-B1E8-9146FE8C498C}" type="slidenum">
              <a:rPr lang="en-US" altLang="en-US">
                <a:latin typeface="+mn-lt"/>
              </a:rPr>
              <a:pPr>
                <a:defRPr/>
              </a:pPr>
              <a:t>‹#›</a:t>
            </a:fld>
            <a:endParaRPr lang="en-US" altLang="en-US" dirty="0">
              <a:latin typeface="+mn-lt"/>
            </a:endParaRPr>
          </a:p>
        </p:txBody>
      </p:sp>
      <p:sp>
        <p:nvSpPr>
          <p:cNvPr id="2" name="Header Placeholder 1">
            <a:extLst>
              <a:ext uri="{FF2B5EF4-FFF2-40B4-BE49-F238E27FC236}">
                <a16:creationId xmlns:a16="http://schemas.microsoft.com/office/drawing/2014/main" id="{A9493A41-A676-1A46-D196-EAAD0D01BE19}"/>
              </a:ext>
            </a:extLst>
          </p:cNvPr>
          <p:cNvSpPr>
            <a:spLocks noGrp="1"/>
          </p:cNvSpPr>
          <p:nvPr>
            <p:ph type="hdr" sz="quarter"/>
          </p:nvPr>
        </p:nvSpPr>
        <p:spPr>
          <a:xfrm>
            <a:off x="1714404" y="124354"/>
            <a:ext cx="4347077" cy="820028"/>
          </a:xfrm>
          <a:prstGeom prst="rect">
            <a:avLst/>
          </a:prstGeom>
        </p:spPr>
        <p:txBody>
          <a:bodyPr vert="horz" lIns="123621" tIns="61810" rIns="123621" bIns="61810"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024 Exodus 7v20-25</a:t>
            </a:r>
          </a:p>
          <a:p>
            <a:pPr>
              <a:defRPr/>
            </a:pPr>
            <a:r>
              <a:rPr lang="en-US" sz="1500" dirty="0"/>
              <a:t>11-16-2025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02FA301A-137B-41F1-AC35-29D932AF757D}" type="datetimeFigureOut">
              <a:rPr lang="en-US" smtClean="0"/>
              <a:pPr>
                <a:defRPr/>
              </a:pPr>
              <a:t>11/15/2025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Arial" panose="020B0604020202020204" pitchFamily="34" charset="0"/>
              </a:defRPr>
            </a:lvl1pPr>
          </a:lstStyle>
          <a:p>
            <a:pPr>
              <a:defRPr/>
            </a:pPr>
            <a:fld id="{0A6B008D-698A-4CC7-B9FE-2543C3C21294}"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15</a:t>
            </a:fld>
            <a:endParaRPr lang="en-US" altLang="en-US" dirty="0"/>
          </a:p>
        </p:txBody>
      </p:sp>
    </p:spTree>
    <p:extLst>
      <p:ext uri="{BB962C8B-B14F-4D97-AF65-F5344CB8AC3E}">
        <p14:creationId xmlns:p14="http://schemas.microsoft.com/office/powerpoint/2010/main" val="167507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16</a:t>
            </a:fld>
            <a:endParaRPr lang="en-US" altLang="en-US" dirty="0"/>
          </a:p>
        </p:txBody>
      </p:sp>
    </p:spTree>
    <p:extLst>
      <p:ext uri="{BB962C8B-B14F-4D97-AF65-F5344CB8AC3E}">
        <p14:creationId xmlns:p14="http://schemas.microsoft.com/office/powerpoint/2010/main" val="272893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7F1-9E8C-4203-2F71-6749DB329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8E5F-5801-9A8D-4CF4-F9AA6391A6C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01FD56C-A8B8-DD4C-AAD6-98904B83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22B70-CBAB-B47E-8717-5F1AB9C3FBF1}"/>
              </a:ext>
            </a:extLst>
          </p:cNvPr>
          <p:cNvSpPr>
            <a:spLocks noGrp="1"/>
          </p:cNvSpPr>
          <p:nvPr>
            <p:ph type="sldNum" sz="quarter" idx="5"/>
          </p:nvPr>
        </p:nvSpPr>
        <p:spPr/>
        <p:txBody>
          <a:bodyPr/>
          <a:lstStyle/>
          <a:p>
            <a:fld id="{3D084339-C7C3-4022-975D-A91B6BCBB8E5}" type="slidenum">
              <a:rPr lang="en-US" altLang="en-US" smtClean="0"/>
              <a:pPr/>
              <a:t>17</a:t>
            </a:fld>
            <a:endParaRPr lang="en-US" altLang="en-US" dirty="0"/>
          </a:p>
        </p:txBody>
      </p:sp>
    </p:spTree>
    <p:extLst>
      <p:ext uri="{BB962C8B-B14F-4D97-AF65-F5344CB8AC3E}">
        <p14:creationId xmlns:p14="http://schemas.microsoft.com/office/powerpoint/2010/main" val="402123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7F1-9E8C-4203-2F71-6749DB329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8E5F-5801-9A8D-4CF4-F9AA6391A6C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01FD56C-A8B8-DD4C-AAD6-98904B83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22B70-CBAB-B47E-8717-5F1AB9C3FBF1}"/>
              </a:ext>
            </a:extLst>
          </p:cNvPr>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402123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r>
              <a:rPr lang="en-US"/>
              <a:t>9/06/2017</a:t>
            </a:r>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22</a:t>
            </a:fld>
            <a:endParaRPr lang="en-US" dirty="0"/>
          </a:p>
        </p:txBody>
      </p:sp>
    </p:spTree>
    <p:extLst>
      <p:ext uri="{BB962C8B-B14F-4D97-AF65-F5344CB8AC3E}">
        <p14:creationId xmlns:p14="http://schemas.microsoft.com/office/powerpoint/2010/main" val="36067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7F31C-C88B-4A9A-92AC-2711558A100B}" type="slidenum">
              <a:rPr lang="en-US" smtClean="0"/>
              <a:t>23</a:t>
            </a:fld>
            <a:endParaRPr lang="en-US"/>
          </a:p>
        </p:txBody>
      </p:sp>
    </p:spTree>
    <p:extLst>
      <p:ext uri="{BB962C8B-B14F-4D97-AF65-F5344CB8AC3E}">
        <p14:creationId xmlns:p14="http://schemas.microsoft.com/office/powerpoint/2010/main" val="32244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7F1-9E8C-4203-2F71-6749DB329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8E5F-5801-9A8D-4CF4-F9AA6391A6C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01FD56C-A8B8-DD4C-AAD6-98904B83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22B70-CBAB-B47E-8717-5F1AB9C3FBF1}"/>
              </a:ext>
            </a:extLst>
          </p:cNvPr>
          <p:cNvSpPr>
            <a:spLocks noGrp="1"/>
          </p:cNvSpPr>
          <p:nvPr>
            <p:ph type="sldNum" sz="quarter" idx="5"/>
          </p:nvPr>
        </p:nvSpPr>
        <p:spPr/>
        <p:txBody>
          <a:bodyPr/>
          <a:lstStyle/>
          <a:p>
            <a:fld id="{3D084339-C7C3-4022-975D-A91B6BCBB8E5}" type="slidenum">
              <a:rPr lang="en-US" altLang="en-US" smtClean="0"/>
              <a:pPr/>
              <a:t>27</a:t>
            </a:fld>
            <a:endParaRPr lang="en-US" altLang="en-US" dirty="0"/>
          </a:p>
        </p:txBody>
      </p:sp>
    </p:spTree>
    <p:extLst>
      <p:ext uri="{BB962C8B-B14F-4D97-AF65-F5344CB8AC3E}">
        <p14:creationId xmlns:p14="http://schemas.microsoft.com/office/powerpoint/2010/main" val="402123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7F1-9E8C-4203-2F71-6749DB329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8E5F-5801-9A8D-4CF4-F9AA6391A6C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01FD56C-A8B8-DD4C-AAD6-98904B83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22B70-CBAB-B47E-8717-5F1AB9C3FBF1}"/>
              </a:ext>
            </a:extLst>
          </p:cNvPr>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4021235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6038-32F1-1683-5497-BD1209299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7D6C5-2812-A588-AD61-AEDD316315B3}"/>
              </a:ext>
            </a:extLst>
          </p:cNvPr>
          <p:cNvSpPr>
            <a:spLocks noGrp="1" noRot="1" noChangeAspect="1"/>
          </p:cNvSpPr>
          <p:nvPr>
            <p:ph type="sldImg"/>
          </p:nvPr>
        </p:nvSpPr>
        <p:spPr>
          <a:xfrm>
            <a:off x="584200" y="744538"/>
            <a:ext cx="6607175" cy="3716337"/>
          </a:xfrm>
        </p:spPr>
      </p:sp>
      <p:sp>
        <p:nvSpPr>
          <p:cNvPr id="3" name="Notes Placeholder 2">
            <a:extLst>
              <a:ext uri="{FF2B5EF4-FFF2-40B4-BE49-F238E27FC236}">
                <a16:creationId xmlns:a16="http://schemas.microsoft.com/office/drawing/2014/main" id="{21C6CAF4-6032-7E4F-FF24-C62E74FF061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C9F78A3-6726-762B-5DC8-D5566010BACB}"/>
              </a:ext>
            </a:extLst>
          </p:cNvPr>
          <p:cNvSpPr>
            <a:spLocks noGrp="1"/>
          </p:cNvSpPr>
          <p:nvPr>
            <p:ph type="hdr" sz="quarter"/>
          </p:nvPr>
        </p:nvSpPr>
        <p:spPr/>
        <p:txBody>
          <a:bodyPr/>
          <a:lstStyle/>
          <a:p>
            <a:pPr>
              <a:defRPr/>
            </a:pPr>
            <a:r>
              <a:rPr lang="en-US"/>
              <a:t>Dr. Andy Woods</a:t>
            </a:r>
            <a:endParaRPr lang="en-US" dirty="0"/>
          </a:p>
        </p:txBody>
      </p:sp>
      <p:sp>
        <p:nvSpPr>
          <p:cNvPr id="5" name="Date Placeholder 4">
            <a:extLst>
              <a:ext uri="{FF2B5EF4-FFF2-40B4-BE49-F238E27FC236}">
                <a16:creationId xmlns:a16="http://schemas.microsoft.com/office/drawing/2014/main" id="{FF8826EB-2362-431C-4C68-1ED42AA9D998}"/>
              </a:ext>
            </a:extLst>
          </p:cNvPr>
          <p:cNvSpPr>
            <a:spLocks noGrp="1"/>
          </p:cNvSpPr>
          <p:nvPr>
            <p:ph type="dt" idx="1"/>
          </p:nvPr>
        </p:nvSpPr>
        <p:spPr/>
        <p:txBody>
          <a:bodyPr/>
          <a:lstStyle/>
          <a:p>
            <a:pPr>
              <a:defRPr/>
            </a:pPr>
            <a:r>
              <a:rPr lang="en-US"/>
              <a:t>9/11/2016</a:t>
            </a:r>
            <a:endParaRPr lang="en-US" dirty="0"/>
          </a:p>
        </p:txBody>
      </p:sp>
      <p:sp>
        <p:nvSpPr>
          <p:cNvPr id="6" name="Footer Placeholder 5">
            <a:extLst>
              <a:ext uri="{FF2B5EF4-FFF2-40B4-BE49-F238E27FC236}">
                <a16:creationId xmlns:a16="http://schemas.microsoft.com/office/drawing/2014/main" id="{2BCAB7DF-0520-C1DC-08FB-04CF962C1101}"/>
              </a:ext>
            </a:extLst>
          </p:cNvPr>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a:extLst>
              <a:ext uri="{FF2B5EF4-FFF2-40B4-BE49-F238E27FC236}">
                <a16:creationId xmlns:a16="http://schemas.microsoft.com/office/drawing/2014/main" id="{9DF35C9B-F06F-A314-58FC-6D75A13318B3}"/>
              </a:ext>
            </a:extLst>
          </p:cNvPr>
          <p:cNvSpPr>
            <a:spLocks noGrp="1"/>
          </p:cNvSpPr>
          <p:nvPr>
            <p:ph type="sldNum" sz="quarter" idx="5"/>
          </p:nvPr>
        </p:nvSpPr>
        <p:spPr/>
        <p:txBody>
          <a:bodyPr/>
          <a:lstStyle/>
          <a:p>
            <a:pPr>
              <a:defRPr/>
            </a:pPr>
            <a:fld id="{F3584848-F49B-4589-80F1-8AC4D2C6A1D1}" type="slidenum">
              <a:rPr lang="en-US" altLang="en-US" smtClean="0"/>
              <a:pPr>
                <a:defRPr/>
              </a:pPr>
              <a:t>40</a:t>
            </a:fld>
            <a:endParaRPr lang="en-US" altLang="en-US" dirty="0"/>
          </a:p>
        </p:txBody>
      </p:sp>
    </p:spTree>
    <p:extLst>
      <p:ext uri="{BB962C8B-B14F-4D97-AF65-F5344CB8AC3E}">
        <p14:creationId xmlns:p14="http://schemas.microsoft.com/office/powerpoint/2010/main" val="346757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97EE958F-01F3-48FD-B92D-72ACD68E3CDC}"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B72FFE7D-95A6-4BE3-9BD6-B9AADF54BCFC}"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4E25677D-DC1A-49C2-8C51-DBC8FA5D763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DB4AC889-DEB0-4DE5-B56C-FF30962D3DEB}"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7A8FE1F4-FA06-4431-8F43-6A41B71C9600}" type="slidenum">
              <a:rPr lang="en-US" altLang="en-US"/>
              <a:pPr>
                <a:defRPr/>
              </a:pPr>
              <a:t>‹#›</a:t>
            </a:fld>
            <a:endParaRPr lang="en-US" altLang="en-US"/>
          </a:p>
        </p:txBody>
      </p:sp>
    </p:spTree>
    <p:extLst>
      <p:ext uri="{BB962C8B-B14F-4D97-AF65-F5344CB8AC3E}">
        <p14:creationId xmlns:p14="http://schemas.microsoft.com/office/powerpoint/2010/main" val="27520022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33411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504D9705-E3F2-4168-AF1A-5EC943AB6EC2}"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9" r:id="rId14"/>
    <p:sldLayoutId id="2147483695"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E26B4D-D971-7284-07C4-BB3A884E89D7}"/>
              </a:ext>
            </a:extLst>
          </p:cNvPr>
          <p:cNvPicPr>
            <a:picLocks noChangeAspect="1"/>
          </p:cNvPicPr>
          <p:nvPr/>
        </p:nvPicPr>
        <p:blipFill>
          <a:blip r:embed="rId2"/>
          <a:stretch>
            <a:fillRect/>
          </a:stretch>
        </p:blipFill>
        <p:spPr>
          <a:xfrm>
            <a:off x="609600" y="342900"/>
            <a:ext cx="10972800" cy="617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00008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7</a:t>
            </a:r>
            <a:r>
              <a:rPr lang="en-US" sz="3600" dirty="0">
                <a:effectLst>
                  <a:outerShdw blurRad="38100" dist="38100" dir="2700000" algn="tl">
                    <a:srgbClr val="000000">
                      <a:alpha val="43137"/>
                    </a:srgbClr>
                  </a:outerShdw>
                </a:effectLst>
                <a:cs typeface="Calibri" panose="020F0502020204030204" pitchFamily="34" charset="0"/>
              </a:rPr>
              <a:t>:20-25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Obedience </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905000"/>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Nile to blood</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(20-21</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miracle (22a)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hardness (22b-23)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Lasting results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Duration (25)</a:t>
            </a: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indent="-12573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0" lvl="2"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6354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BF976F1-C419-45F3-827F-4465F821CC32}"/>
              </a:ext>
            </a:extLst>
          </p:cNvPr>
          <p:cNvSpPr>
            <a:spLocks noGrp="1" noChangeArrowheads="1"/>
          </p:cNvSpPr>
          <p:nvPr>
            <p:ph type="title"/>
          </p:nvPr>
        </p:nvSpPr>
        <p:spPr>
          <a:xfrm>
            <a:off x="2209800" y="228600"/>
            <a:ext cx="7772400" cy="457200"/>
          </a:xfrm>
        </p:spPr>
        <p:txBody>
          <a:bodyPr/>
          <a:lstStyle/>
          <a:p>
            <a:pPr algn="ctr"/>
            <a:r>
              <a:rPr lang="en-US" altLang="en-US" sz="3600" dirty="0">
                <a:solidFill>
                  <a:srgbClr val="00FFFF"/>
                </a:solidFill>
                <a:ea typeface="Calibri" panose="020F0502020204030204" pitchFamily="34" charset="0"/>
                <a:cs typeface="Calibri" panose="020F0502020204030204" pitchFamily="34" charset="0"/>
              </a:rPr>
              <a:t>“SEVEN SIGNS” in Gospel of John</a:t>
            </a:r>
          </a:p>
        </p:txBody>
      </p:sp>
      <p:graphicFrame>
        <p:nvGraphicFramePr>
          <p:cNvPr id="15398" name="Group 38">
            <a:extLst>
              <a:ext uri="{FF2B5EF4-FFF2-40B4-BE49-F238E27FC236}">
                <a16:creationId xmlns:a16="http://schemas.microsoft.com/office/drawing/2014/main" id="{CB31F8C7-A637-4EF8-AF89-D8F4F9821DB8}"/>
              </a:ext>
            </a:extLst>
          </p:cNvPr>
          <p:cNvGraphicFramePr>
            <a:graphicFrameLocks noGrp="1"/>
          </p:cNvGraphicFramePr>
          <p:nvPr/>
        </p:nvGraphicFramePr>
        <p:xfrm>
          <a:off x="3048000" y="838201"/>
          <a:ext cx="5981700" cy="5634041"/>
        </p:xfrm>
        <a:graphic>
          <a:graphicData uri="http://schemas.openxmlformats.org/drawingml/2006/table">
            <a:tbl>
              <a:tblPr/>
              <a:tblGrid>
                <a:gridCol w="49530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1. Changing Water into Wine</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2:11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2. Healing official’s son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4:46-54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3. Healing an invalid at the Pool of Bethesda</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5:1-18</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4. Feeding the 5,000</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6:5-14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3"/>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5. Walking on water</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6:16-21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4"/>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 Healing a blind man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9:1-7</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7. Raising dead Lazarus</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11:1-45</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bl>
          </a:graphicData>
        </a:graphic>
      </p:graphicFrame>
      <p:pic>
        <p:nvPicPr>
          <p:cNvPr id="63517" name="Picture 29" descr="Copy of jesusheals[1]">
            <a:extLst>
              <a:ext uri="{FF2B5EF4-FFF2-40B4-BE49-F238E27FC236}">
                <a16:creationId xmlns:a16="http://schemas.microsoft.com/office/drawing/2014/main" id="{FD00FA6C-9C28-4F1A-8A7F-D1173BD2ACD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9220200" y="2667000"/>
            <a:ext cx="1130300" cy="1524000"/>
          </a:xfrm>
        </p:spPr>
      </p:pic>
      <p:pic>
        <p:nvPicPr>
          <p:cNvPr id="63518" name="Picture 30" descr="j0242529">
            <a:extLst>
              <a:ext uri="{FF2B5EF4-FFF2-40B4-BE49-F238E27FC236}">
                <a16:creationId xmlns:a16="http://schemas.microsoft.com/office/drawing/2014/main" id="{EADEB30F-75BF-43F6-8037-D44BD98B99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53526" y="838200"/>
            <a:ext cx="1152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31" descr="j0242629">
            <a:extLst>
              <a:ext uri="{FF2B5EF4-FFF2-40B4-BE49-F238E27FC236}">
                <a16:creationId xmlns:a16="http://schemas.microsoft.com/office/drawing/2014/main" id="{7F71135C-8554-400C-889F-814949FD4B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5588" y="4684714"/>
            <a:ext cx="1370012"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32" descr="j0193980">
            <a:extLst>
              <a:ext uri="{FF2B5EF4-FFF2-40B4-BE49-F238E27FC236}">
                <a16:creationId xmlns:a16="http://schemas.microsoft.com/office/drawing/2014/main" id="{B328A40D-4050-4F6D-83F8-23D2105AA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57400" y="853440"/>
            <a:ext cx="727363"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33" descr="j0194036">
            <a:extLst>
              <a:ext uri="{FF2B5EF4-FFF2-40B4-BE49-F238E27FC236}">
                <a16:creationId xmlns:a16="http://schemas.microsoft.com/office/drawing/2014/main" id="{B5C3C3DB-AC98-4E7B-9439-5CB14886A7F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28800" y="3619500"/>
            <a:ext cx="1212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Picture 34" descr="SO01856_">
            <a:extLst>
              <a:ext uri="{FF2B5EF4-FFF2-40B4-BE49-F238E27FC236}">
                <a16:creationId xmlns:a16="http://schemas.microsoft.com/office/drawing/2014/main" id="{8C3F09C9-7D32-452B-B62F-985BEFE8D32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52600" y="5334001"/>
            <a:ext cx="1295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35" descr="j0275678">
            <a:extLst>
              <a:ext uri="{FF2B5EF4-FFF2-40B4-BE49-F238E27FC236}">
                <a16:creationId xmlns:a16="http://schemas.microsoft.com/office/drawing/2014/main" id="{4C25F50B-C055-422A-90D0-86A499DFE5D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28800" y="2211388"/>
            <a:ext cx="11430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09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3DAEE16-233B-4E27-A602-4D37C9A249F4}"/>
              </a:ext>
            </a:extLst>
          </p:cNvPr>
          <p:cNvGraphicFramePr>
            <a:graphicFrameLocks noGrp="1"/>
          </p:cNvGraphicFramePr>
          <p:nvPr>
            <p:ph idx="1"/>
          </p:nvPr>
        </p:nvGraphicFramePr>
        <p:xfrm>
          <a:off x="580505" y="640071"/>
          <a:ext cx="11030990" cy="4846374"/>
        </p:xfrm>
        <a:graphic>
          <a:graphicData uri="http://schemas.openxmlformats.org/drawingml/2006/table">
            <a:tbl>
              <a:tblPr firstRow="1" bandRow="1">
                <a:tableStyleId>{073A0DAA-6AF3-43AB-8588-CEC1D06C72B9}</a:tableStyleId>
              </a:tblPr>
              <a:tblGrid>
                <a:gridCol w="210312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1995055">
                  <a:extLst>
                    <a:ext uri="{9D8B030D-6E8A-4147-A177-3AD203B41FA5}">
                      <a16:colId xmlns:a16="http://schemas.microsoft.com/office/drawing/2014/main" val="20002"/>
                    </a:ext>
                  </a:extLst>
                </a:gridCol>
                <a:gridCol w="1080655">
                  <a:extLst>
                    <a:ext uri="{9D8B030D-6E8A-4147-A177-3AD203B41FA5}">
                      <a16:colId xmlns:a16="http://schemas.microsoft.com/office/drawing/2014/main" val="20003"/>
                    </a:ext>
                  </a:extLst>
                </a:gridCol>
                <a:gridCol w="3657600">
                  <a:extLst>
                    <a:ext uri="{9D8B030D-6E8A-4147-A177-3AD203B41FA5}">
                      <a16:colId xmlns:a16="http://schemas.microsoft.com/office/drawing/2014/main" val="20004"/>
                    </a:ext>
                  </a:extLst>
                </a:gridCol>
              </a:tblGrid>
              <a:tr h="914400">
                <a:tc gridSpan="5">
                  <a:txBody>
                    <a:bodyPr/>
                    <a:lstStyle/>
                    <a:p>
                      <a:pPr algn="ctr"/>
                      <a:r>
                        <a:rPr lang="en-US" alt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THREE PHASES OF MOSES’ 120 YEAR LIFE</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9" marB="45729" anchor="ctr"/>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tc hMerge="1">
                  <a:txBody>
                    <a:bodyPr/>
                    <a:lstStyle/>
                    <a:p>
                      <a:endParaRPr lang="en-US" sz="2400" u="sng" dirty="0">
                        <a:solidFill>
                          <a:schemeClr val="bg2"/>
                        </a:solidFill>
                        <a:latin typeface="Calibri" panose="020F0502020204030204" pitchFamily="34" charset="0"/>
                      </a:endParaRPr>
                    </a:p>
                  </a:txBody>
                  <a:tcPr marT="45729" marB="45729"/>
                </a:tc>
                <a:extLst>
                  <a:ext uri="{0D108BD9-81ED-4DB2-BD59-A6C34878D82A}">
                    <a16:rowId xmlns:a16="http://schemas.microsoft.com/office/drawing/2014/main" val="689040630"/>
                  </a:ext>
                </a:extLst>
              </a:tr>
              <a:tr h="640080">
                <a:tc>
                  <a:txBody>
                    <a:bodyPr/>
                    <a:lstStyle/>
                    <a:p>
                      <a:pPr algn="ctr"/>
                      <a:r>
                        <a:rPr lang="en-US" sz="2200" b="1" kern="1200" dirty="0">
                          <a:solidFill>
                            <a:schemeClr val="dk1"/>
                          </a:solidFill>
                          <a:latin typeface="Calibri" panose="020F0502020204030204" pitchFamily="34" charset="0"/>
                          <a:ea typeface="+mn-ea"/>
                          <a:cs typeface="Calibri" panose="020F0502020204030204" pitchFamily="34" charset="0"/>
                        </a:rPr>
                        <a:t>LIFE PHASE</a:t>
                      </a:r>
                    </a:p>
                  </a:txBody>
                  <a:tcPr marT="45729" marB="45729" anchor="ctr"/>
                </a:tc>
                <a:tc>
                  <a:txBody>
                    <a:bodyPr/>
                    <a:lstStyle/>
                    <a:p>
                      <a:pPr algn="ctr"/>
                      <a:r>
                        <a:rPr lang="en-US" sz="2200" b="1" u="none" kern="1200" dirty="0">
                          <a:solidFill>
                            <a:srgbClr val="C00000"/>
                          </a:solidFill>
                          <a:latin typeface="Calibri" panose="020F0502020204030204" pitchFamily="34" charset="0"/>
                          <a:ea typeface="+mn-ea"/>
                          <a:cs typeface="Calibri" panose="020F0502020204030204" pitchFamily="34" charset="0"/>
                        </a:rPr>
                        <a:t>SCRIPTURE</a:t>
                      </a:r>
                    </a:p>
                  </a:txBody>
                  <a:tcPr marT="45729" marB="45729" anchor="ctr"/>
                </a:tc>
                <a:tc>
                  <a:txBody>
                    <a:bodyPr/>
                    <a:lstStyle/>
                    <a:p>
                      <a:pPr algn="ctr"/>
                      <a:r>
                        <a:rPr lang="en-US" sz="2200" b="1" u="none" dirty="0">
                          <a:solidFill>
                            <a:srgbClr val="0000FF"/>
                          </a:solidFill>
                          <a:latin typeface="Calibri" panose="020F0502020204030204" pitchFamily="34" charset="0"/>
                          <a:cs typeface="Calibri" panose="020F0502020204030204" pitchFamily="34" charset="0"/>
                        </a:rPr>
                        <a:t>YEARS</a:t>
                      </a:r>
                    </a:p>
                  </a:txBody>
                  <a:tcPr marT="45729" marB="45729" anchor="ctr"/>
                </a:tc>
                <a:tc>
                  <a:txBody>
                    <a:bodyPr/>
                    <a:lstStyle/>
                    <a:p>
                      <a:pPr algn="ctr"/>
                      <a:r>
                        <a:rPr lang="en-US" sz="2200" b="1" u="none" dirty="0">
                          <a:solidFill>
                            <a:srgbClr val="008000"/>
                          </a:solidFill>
                          <a:latin typeface="Calibri" panose="020F0502020204030204" pitchFamily="34" charset="0"/>
                          <a:cs typeface="Calibri" panose="020F0502020204030204" pitchFamily="34" charset="0"/>
                        </a:rPr>
                        <a:t>AGE</a:t>
                      </a:r>
                    </a:p>
                  </a:txBody>
                  <a:tcPr marT="45729" marB="45729" anchor="ctr"/>
                </a:tc>
                <a:tc>
                  <a:txBody>
                    <a:bodyPr/>
                    <a:lstStyle/>
                    <a:p>
                      <a:pPr algn="ctr"/>
                      <a:r>
                        <a:rPr lang="en-US" sz="2200" b="1" u="none" dirty="0">
                          <a:solidFill>
                            <a:srgbClr val="660066"/>
                          </a:solidFill>
                          <a:latin typeface="Calibri" panose="020F0502020204030204" pitchFamily="34" charset="0"/>
                          <a:cs typeface="Calibri" panose="020F0502020204030204" pitchFamily="34" charset="0"/>
                        </a:rPr>
                        <a:t>ACTIVITY</a:t>
                      </a:r>
                    </a:p>
                  </a:txBody>
                  <a:tcPr marT="45729" marB="45729" anchor="ctr"/>
                </a:tc>
                <a:extLst>
                  <a:ext uri="{0D108BD9-81ED-4DB2-BD59-A6C34878D82A}">
                    <a16:rowId xmlns:a16="http://schemas.microsoft.com/office/drawing/2014/main" val="10000"/>
                  </a:ext>
                </a:extLst>
              </a:tr>
              <a:tr h="1097298">
                <a:tc>
                  <a:txBody>
                    <a:bodyPr/>
                    <a:lstStyle/>
                    <a:p>
                      <a:pPr marL="0" algn="ctr" defTabSz="914400" rtl="0" eaLnBrk="1" latinLnBrk="0" hangingPunct="1"/>
                      <a:r>
                        <a:rPr lang="en-US" sz="2200" b="1" kern="1200" dirty="0">
                          <a:solidFill>
                            <a:schemeClr val="dk1"/>
                          </a:solidFill>
                          <a:latin typeface="Calibri" panose="020F0502020204030204" pitchFamily="34" charset="0"/>
                          <a:ea typeface="+mn-ea"/>
                          <a:cs typeface="Calibri" panose="020F0502020204030204" pitchFamily="34" charset="0"/>
                        </a:rPr>
                        <a:t>Natural Training</a:t>
                      </a:r>
                    </a:p>
                  </a:txBody>
                  <a:tcPr marT="45729" marB="45729" anchor="ctr"/>
                </a:tc>
                <a:tc>
                  <a:txBody>
                    <a:bodyPr/>
                    <a:lstStyle/>
                    <a:p>
                      <a:pPr algn="ctr"/>
                      <a:r>
                        <a:rPr lang="en-US" sz="2200" b="1" u="none" kern="1200" dirty="0">
                          <a:solidFill>
                            <a:srgbClr val="C00000"/>
                          </a:solidFill>
                          <a:latin typeface="Calibri" panose="020F0502020204030204" pitchFamily="34" charset="0"/>
                          <a:ea typeface="+mn-ea"/>
                          <a:cs typeface="Calibri" panose="020F0502020204030204" pitchFamily="34" charset="0"/>
                        </a:rPr>
                        <a:t>Acts 7:23</a:t>
                      </a:r>
                    </a:p>
                  </a:txBody>
                  <a:tcPr marT="45729" marB="45729" anchor="ctr"/>
                </a:tc>
                <a:tc>
                  <a:txBody>
                    <a:bodyPr/>
                    <a:lstStyle/>
                    <a:p>
                      <a:pPr algn="ctr"/>
                      <a:r>
                        <a:rPr lang="en-US" sz="2200" b="1" u="none" kern="1200" dirty="0">
                          <a:solidFill>
                            <a:srgbClr val="0000FF"/>
                          </a:solidFill>
                          <a:latin typeface="Calibri" panose="020F0502020204030204" pitchFamily="34" charset="0"/>
                          <a:ea typeface="+mn-ea"/>
                          <a:cs typeface="Calibri" panose="020F0502020204030204" pitchFamily="34" charset="0"/>
                        </a:rPr>
                        <a:t>1526–1486 B.C.</a:t>
                      </a:r>
                    </a:p>
                  </a:txBody>
                  <a:tcPr marT="45729" marB="45729" anchor="ctr"/>
                </a:tc>
                <a:tc>
                  <a:txBody>
                    <a:bodyPr/>
                    <a:lstStyle/>
                    <a:p>
                      <a:pPr algn="ctr"/>
                      <a:r>
                        <a:rPr lang="en-US" sz="2200" b="1" u="none" kern="1200" dirty="0">
                          <a:solidFill>
                            <a:srgbClr val="008000"/>
                          </a:solidFill>
                          <a:latin typeface="Calibri" panose="020F0502020204030204" pitchFamily="34" charset="0"/>
                          <a:ea typeface="+mn-ea"/>
                          <a:cs typeface="Calibri" panose="020F0502020204030204" pitchFamily="34" charset="0"/>
                        </a:rPr>
                        <a:t>1-40</a:t>
                      </a:r>
                    </a:p>
                  </a:txBody>
                  <a:tcPr marT="45729" marB="45729" anchor="ctr"/>
                </a:tc>
                <a:tc>
                  <a:txBody>
                    <a:bodyPr/>
                    <a:lstStyle/>
                    <a:p>
                      <a:r>
                        <a:rPr lang="en-US" sz="2200" b="1" u="none" kern="1200" dirty="0">
                          <a:solidFill>
                            <a:srgbClr val="660066"/>
                          </a:solidFill>
                          <a:latin typeface="Calibri" panose="020F0502020204030204" pitchFamily="34" charset="0"/>
                          <a:ea typeface="+mn-ea"/>
                          <a:cs typeface="Calibri" panose="020F0502020204030204" pitchFamily="34" charset="0"/>
                        </a:rPr>
                        <a:t>Egyptian Education</a:t>
                      </a:r>
                    </a:p>
                  </a:txBody>
                  <a:tcPr marT="45729" marB="45729" anchor="ctr"/>
                </a:tc>
                <a:extLst>
                  <a:ext uri="{0D108BD9-81ED-4DB2-BD59-A6C34878D82A}">
                    <a16:rowId xmlns:a16="http://schemas.microsoft.com/office/drawing/2014/main" val="10001"/>
                  </a:ext>
                </a:extLst>
              </a:tr>
              <a:tr h="1097298">
                <a:tc>
                  <a:txBody>
                    <a:bodyPr/>
                    <a:lstStyle/>
                    <a:p>
                      <a:pPr marL="0" algn="ctr" defTabSz="914400" rtl="0" eaLnBrk="1" latinLnBrk="0" hangingPunct="1"/>
                      <a:r>
                        <a:rPr lang="en-US" sz="2200" b="1" kern="1200" dirty="0">
                          <a:solidFill>
                            <a:schemeClr val="dk1"/>
                          </a:solidFill>
                          <a:latin typeface="Calibri" panose="020F0502020204030204" pitchFamily="34" charset="0"/>
                          <a:ea typeface="+mn-ea"/>
                          <a:cs typeface="Calibri" panose="020F0502020204030204" pitchFamily="34" charset="0"/>
                        </a:rPr>
                        <a:t>Spiritual Training</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C00000"/>
                          </a:solidFill>
                          <a:latin typeface="Calibri" panose="020F0502020204030204" pitchFamily="34" charset="0"/>
                          <a:ea typeface="+mn-ea"/>
                          <a:cs typeface="Calibri" panose="020F0502020204030204" pitchFamily="34" charset="0"/>
                        </a:rPr>
                        <a:t>Exod. 7:7</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00FF"/>
                          </a:solidFill>
                          <a:latin typeface="Calibri" panose="020F0502020204030204" pitchFamily="34" charset="0"/>
                          <a:ea typeface="+mn-ea"/>
                          <a:cs typeface="Calibri" panose="020F0502020204030204" pitchFamily="34" charset="0"/>
                        </a:rPr>
                        <a:t>1486–1446 B.C.</a:t>
                      </a:r>
                    </a:p>
                  </a:txBody>
                  <a:tcPr marT="45729" marB="45729" anchor="ctr"/>
                </a:tc>
                <a:tc>
                  <a:txBody>
                    <a:bodyPr/>
                    <a:lstStyle/>
                    <a:p>
                      <a:pPr algn="ctr"/>
                      <a:r>
                        <a:rPr lang="en-US" sz="2200" b="1" u="none" kern="1200" dirty="0">
                          <a:solidFill>
                            <a:srgbClr val="008000"/>
                          </a:solidFill>
                          <a:latin typeface="Calibri" panose="020F0502020204030204" pitchFamily="34" charset="0"/>
                          <a:ea typeface="+mn-ea"/>
                          <a:cs typeface="Calibri" panose="020F0502020204030204" pitchFamily="34" charset="0"/>
                        </a:rPr>
                        <a:t>40-80</a:t>
                      </a:r>
                    </a:p>
                  </a:txBody>
                  <a:tcPr marT="45729" marB="45729" anchor="ctr"/>
                </a:tc>
                <a:tc>
                  <a:txBody>
                    <a:bodyPr/>
                    <a:lstStyle/>
                    <a:p>
                      <a:r>
                        <a:rPr lang="en-US" sz="2200" b="1" u="none" kern="1200" dirty="0">
                          <a:solidFill>
                            <a:srgbClr val="660066"/>
                          </a:solidFill>
                          <a:latin typeface="Calibri" panose="020F0502020204030204" pitchFamily="34" charset="0"/>
                          <a:ea typeface="+mn-ea"/>
                          <a:cs typeface="Calibri" panose="020F0502020204030204" pitchFamily="34" charset="0"/>
                        </a:rPr>
                        <a:t>Midian Shepherding</a:t>
                      </a:r>
                    </a:p>
                  </a:txBody>
                  <a:tcPr marT="45729" marB="45729" anchor="ctr"/>
                </a:tc>
                <a:extLst>
                  <a:ext uri="{0D108BD9-81ED-4DB2-BD59-A6C34878D82A}">
                    <a16:rowId xmlns:a16="http://schemas.microsoft.com/office/drawing/2014/main" val="10002"/>
                  </a:ext>
                </a:extLst>
              </a:tr>
              <a:tr h="1097298">
                <a:tc>
                  <a:txBody>
                    <a:bodyPr/>
                    <a:lstStyle/>
                    <a:p>
                      <a:pPr marL="0" algn="ctr" defTabSz="914400" rtl="0" eaLnBrk="1" latinLnBrk="0" hangingPunct="1"/>
                      <a:r>
                        <a:rPr lang="en-US" sz="2200" b="1" kern="1200" dirty="0">
                          <a:solidFill>
                            <a:schemeClr val="dk1"/>
                          </a:solidFill>
                          <a:latin typeface="Calibri" panose="020F0502020204030204" pitchFamily="34" charset="0"/>
                          <a:ea typeface="+mn-ea"/>
                          <a:cs typeface="Calibri" panose="020F0502020204030204" pitchFamily="34" charset="0"/>
                        </a:rPr>
                        <a:t>Ministry</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C00000"/>
                          </a:solidFill>
                          <a:latin typeface="Calibri" panose="020F0502020204030204" pitchFamily="34" charset="0"/>
                          <a:ea typeface="+mn-ea"/>
                          <a:cs typeface="Calibri" panose="020F0502020204030204" pitchFamily="34" charset="0"/>
                        </a:rPr>
                        <a:t>Deut. 31:2; 34:7;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C00000"/>
                          </a:solidFill>
                          <a:latin typeface="Calibri" panose="020F0502020204030204" pitchFamily="34" charset="0"/>
                          <a:ea typeface="+mn-ea"/>
                          <a:cs typeface="Calibri" panose="020F0502020204030204" pitchFamily="34" charset="0"/>
                        </a:rPr>
                        <a:t>Acts 7:36</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u="none" kern="1200" dirty="0">
                          <a:solidFill>
                            <a:srgbClr val="0000FF"/>
                          </a:solidFill>
                          <a:latin typeface="Calibri" panose="020F0502020204030204" pitchFamily="34" charset="0"/>
                          <a:ea typeface="+mn-ea"/>
                          <a:cs typeface="Calibri" panose="020F0502020204030204" pitchFamily="34" charset="0"/>
                        </a:rPr>
                        <a:t>1446–1406 B.C.</a:t>
                      </a:r>
                    </a:p>
                  </a:txBody>
                  <a:tcPr marT="45729" marB="45729" anchor="ctr"/>
                </a:tc>
                <a:tc>
                  <a:txBody>
                    <a:bodyPr/>
                    <a:lstStyle/>
                    <a:p>
                      <a:pPr algn="ctr"/>
                      <a:r>
                        <a:rPr lang="en-US" sz="2200" b="1" u="none" kern="1200" dirty="0">
                          <a:solidFill>
                            <a:srgbClr val="008000"/>
                          </a:solidFill>
                          <a:latin typeface="Calibri" panose="020F0502020204030204" pitchFamily="34" charset="0"/>
                          <a:ea typeface="+mn-ea"/>
                          <a:cs typeface="Calibri" panose="020F0502020204030204" pitchFamily="34" charset="0"/>
                        </a:rPr>
                        <a:t>80-120</a:t>
                      </a:r>
                    </a:p>
                  </a:txBody>
                  <a:tcPr marT="45729" marB="45729" anchor="ctr"/>
                </a:tc>
                <a:tc>
                  <a:txBody>
                    <a:bodyPr/>
                    <a:lstStyle/>
                    <a:p>
                      <a:r>
                        <a:rPr lang="en-US" sz="2200" b="1" u="none" kern="1200" dirty="0">
                          <a:solidFill>
                            <a:srgbClr val="660066"/>
                          </a:solidFill>
                          <a:latin typeface="Calibri" panose="020F0502020204030204" pitchFamily="34" charset="0"/>
                          <a:ea typeface="+mn-ea"/>
                          <a:cs typeface="Calibri" panose="020F0502020204030204" pitchFamily="34" charset="0"/>
                        </a:rPr>
                        <a:t>Exodus, Law, Wilderness Preservation, Pentateuch Authorship</a:t>
                      </a:r>
                    </a:p>
                  </a:txBody>
                  <a:tcPr marT="45729" marB="45729"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2471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52575-3F0A-4BCA-AAC5-1E2F50269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it happens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happens, you may believe.”</a:t>
            </a:r>
          </a:p>
        </p:txBody>
      </p:sp>
      <p:pic>
        <p:nvPicPr>
          <p:cNvPr id="2" name="Picture 1">
            <a:extLst>
              <a:ext uri="{FF2B5EF4-FFF2-40B4-BE49-F238E27FC236}">
                <a16:creationId xmlns:a16="http://schemas.microsoft.com/office/drawing/2014/main" id="{A6E18732-ADA3-8699-48A6-A162F1FB782F}"/>
              </a:ext>
            </a:extLst>
          </p:cNvPr>
          <p:cNvPicPr>
            <a:picLocks noChangeAspect="1"/>
          </p:cNvPicPr>
          <p:nvPr/>
        </p:nvPicPr>
        <p:blipFill>
          <a:blip r:embed="rId3"/>
          <a:srcRect l="17407"/>
          <a:stretch/>
        </p:blipFill>
        <p:spPr>
          <a:xfrm>
            <a:off x="4963160" y="2971800"/>
            <a:ext cx="226568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384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8307-487A-B19D-8E08-18E21B100622}"/>
            </a:ext>
          </a:extLst>
        </p:cNvPr>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D21B9F89-9A7F-AC0A-AE5F-4352EA18B2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83393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609600" y="411480"/>
          <a:ext cx="10972800" cy="60350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690753193"/>
                    </a:ext>
                  </a:extLst>
                </a:gridCol>
                <a:gridCol w="3124200">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Alpheus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Clubbed to death</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Simon the Zealot</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Martyred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Zebedee</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Judea (Acts 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Executed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Thaddeus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Mesopotamia</a:t>
                      </a:r>
                    </a:p>
                  </a:txBody>
                  <a:tcPr anchor="ctr"/>
                </a:tc>
                <a:tc>
                  <a:txBody>
                    <a:bodyPr/>
                    <a:lstStyle/>
                    <a:p>
                      <a:pPr algn="ctr"/>
                      <a:r>
                        <a:rPr lang="en-US" sz="2800" dirty="0">
                          <a:latin typeface="Calibri" panose="020F0502020204030204" pitchFamily="34" charset="0"/>
                          <a:cs typeface="Calibri" panose="020F0502020204030204" pitchFamily="34" charset="0"/>
                        </a:rPr>
                        <a:t>Beaten to death</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Peter</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Babylon, Rome</a:t>
                      </a:r>
                    </a:p>
                  </a:txBody>
                  <a:tcPr anchor="ctr"/>
                </a:tc>
                <a:tc>
                  <a:txBody>
                    <a:bodyPr/>
                    <a:lstStyle/>
                    <a:p>
                      <a:pPr algn="ctr"/>
                      <a:r>
                        <a:rPr lang="en-US" sz="2800" dirty="0">
                          <a:latin typeface="Calibri" panose="020F0502020204030204" pitchFamily="34" charset="0"/>
                          <a:cs typeface="Calibri" panose="020F0502020204030204" pitchFamily="34" charset="0"/>
                        </a:rPr>
                        <a:t>Crucified upside down</a:t>
                      </a:r>
                    </a:p>
                  </a:txBody>
                  <a:tcPr anchor="ctr"/>
                </a:tc>
                <a:extLst>
                  <a:ext uri="{0D108BD9-81ED-4DB2-BD59-A6C34878D82A}">
                    <a16:rowId xmlns:a16="http://schemas.microsoft.com/office/drawing/2014/main" val="1793763941"/>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Matthew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Parthia (Tehran)</a:t>
                      </a:r>
                    </a:p>
                  </a:txBody>
                  <a:tcPr anchor="ctr"/>
                </a:tc>
                <a:tc>
                  <a:txBody>
                    <a:bodyPr/>
                    <a:lstStyle/>
                    <a:p>
                      <a:pPr algn="ctr"/>
                      <a:r>
                        <a:rPr lang="en-US" sz="2800" dirty="0">
                          <a:latin typeface="Calibri" panose="020F0502020204030204" pitchFamily="34" charset="0"/>
                          <a:cs typeface="Calibri" panose="020F0502020204030204" pitchFamily="34" charset="0"/>
                        </a:rPr>
                        <a:t>Beheaded</a:t>
                      </a:r>
                    </a:p>
                  </a:txBody>
                  <a:tcPr anchor="ctr"/>
                </a:tc>
                <a:extLst>
                  <a:ext uri="{0D108BD9-81ED-4DB2-BD59-A6C34878D82A}">
                    <a16:rowId xmlns:a16="http://schemas.microsoft.com/office/drawing/2014/main" val="183737382"/>
                  </a:ext>
                </a:extLst>
              </a:tr>
            </a:tbl>
          </a:graphicData>
        </a:graphic>
      </p:graphicFrame>
    </p:spTree>
    <p:extLst>
      <p:ext uri="{BB962C8B-B14F-4D97-AF65-F5344CB8AC3E}">
        <p14:creationId xmlns:p14="http://schemas.microsoft.com/office/powerpoint/2010/main" val="2568457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609600" y="457200"/>
          <a:ext cx="10972800" cy="5730240"/>
        </p:xfrm>
        <a:graphic>
          <a:graphicData uri="http://schemas.openxmlformats.org/drawingml/2006/table">
            <a:tbl>
              <a:tblPr firstRow="1" bandRow="1">
                <a:tableStyleId>{5C22544A-7EE6-4342-B048-85BDC9FD1C3A}</a:tableStyleId>
              </a:tblPr>
              <a:tblGrid>
                <a:gridCol w="4187952">
                  <a:extLst>
                    <a:ext uri="{9D8B030D-6E8A-4147-A177-3AD203B41FA5}">
                      <a16:colId xmlns:a16="http://schemas.microsoft.com/office/drawing/2014/main" val="690753193"/>
                    </a:ext>
                  </a:extLst>
                </a:gridCol>
                <a:gridCol w="3127248">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John</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Asia Minor, Patmos, Ephesus</a:t>
                      </a:r>
                    </a:p>
                  </a:txBody>
                  <a:tcPr anchor="ctr"/>
                </a:tc>
                <a:tc>
                  <a:txBody>
                    <a:bodyPr/>
                    <a:lstStyle/>
                    <a:p>
                      <a:pPr algn="ctr"/>
                      <a:r>
                        <a:rPr lang="en-US" sz="2800" dirty="0">
                          <a:latin typeface="Calibri" panose="020F0502020204030204" pitchFamily="34" charset="0"/>
                          <a:cs typeface="Calibri" panose="020F0502020204030204" pitchFamily="34" charset="0"/>
                        </a:rPr>
                        <a:t>Fried in boiling oil</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Philip</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E. Turkey</a:t>
                      </a:r>
                    </a:p>
                  </a:txBody>
                  <a:tcPr anchor="ctr"/>
                </a:tc>
                <a:tc>
                  <a:txBody>
                    <a:bodyPr/>
                    <a:lstStyle/>
                    <a:p>
                      <a:pPr algn="ctr"/>
                      <a:r>
                        <a:rPr lang="en-US" sz="2800" dirty="0">
                          <a:latin typeface="Calibri" panose="020F0502020204030204" pitchFamily="34" charset="0"/>
                          <a:cs typeface="Calibri" panose="020F0502020204030204" pitchFamily="34" charset="0"/>
                        </a:rPr>
                        <a:t>Tortured &amp; crucified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Thomas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Speared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Bartholomew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algn="ctr"/>
                      <a:r>
                        <a:rPr lang="en-US" sz="2800" dirty="0">
                          <a:latin typeface="Calibri" panose="020F0502020204030204" pitchFamily="34" charset="0"/>
                          <a:cs typeface="Calibri" panose="020F0502020204030204" pitchFamily="34" charset="0"/>
                        </a:rPr>
                        <a:t>Flayed &amp; crucified</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Andrew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Ukraine, Russia, Greece</a:t>
                      </a:r>
                    </a:p>
                  </a:txBody>
                  <a:tcPr anchor="ctr"/>
                </a:tc>
                <a:tc>
                  <a:txBody>
                    <a:bodyPr/>
                    <a:lstStyle/>
                    <a:p>
                      <a:pPr algn="ctr"/>
                      <a:r>
                        <a:rPr lang="en-US" sz="2800" dirty="0">
                          <a:latin typeface="Calibri" panose="020F0502020204030204" pitchFamily="34" charset="0"/>
                          <a:cs typeface="Calibri" panose="020F0502020204030204" pitchFamily="34" charset="0"/>
                        </a:rPr>
                        <a:t>Hanged</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369790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E7B-64DC-4D41-033C-BF1E6F95064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EC77095-B60C-181F-D174-AD1EB253C903}"/>
              </a:ext>
            </a:extLst>
          </p:cNvPr>
          <p:cNvSpPr>
            <a:spLocks noGrp="1" noChangeArrowheads="1"/>
          </p:cNvSpPr>
          <p:nvPr>
            <p:ph type="body" idx="1"/>
          </p:nvPr>
        </p:nvSpPr>
        <p:spPr>
          <a:xfrm>
            <a:off x="2895600" y="1581328"/>
            <a:ext cx="8686800" cy="4819471"/>
          </a:xfrm>
        </p:spPr>
        <p:txBody>
          <a:bodyPr/>
          <a:lstStyle/>
          <a:p>
            <a:pPr marL="0" indent="0" algn="just">
              <a:buNone/>
            </a:pPr>
            <a:r>
              <a:rPr lang="en-US" sz="2800" b="0" i="0" u="none" strike="noStrike" dirty="0">
                <a:effectLst>
                  <a:outerShdw blurRad="38100" dist="38100" dir="2700000" algn="tl">
                    <a:srgbClr val="000000">
                      <a:alpha val="43137"/>
                    </a:srgbClr>
                  </a:outerShdw>
                </a:effectLst>
              </a:rPr>
              <a:t>“</a:t>
            </a:r>
            <a:r>
              <a:rPr lang="en-US" sz="2800" b="0" i="0" u="none" strike="noStrike" dirty="0">
                <a:effectLst/>
              </a:rPr>
              <a:t>The purpose was to demonstrate the Lord’s superiority over Egypt’s voluminous number of false gods (12:12; 18:11; Num. 33:4). There were some eighty ancient-Egyptian gods, each one the personification of an animal or object. In addition, Pharaoh himself was considered to be the incarnation of the god Horus, with the court magicians serving as his priests. Each of the ten plagues was designed to challenge a specific god or gods within the Egyptian pantheon and ultimately to topple the credibility of Pharaoh’s own divinity as well (see Davis, </a:t>
            </a:r>
            <a:r>
              <a:rPr lang="en-US" sz="2800" b="0" i="1" u="none" strike="noStrike" dirty="0">
                <a:effectLst/>
              </a:rPr>
              <a:t>Moses</a:t>
            </a:r>
            <a:r>
              <a:rPr lang="en-US" sz="2800" b="0" i="0" u="none" strike="noStrike" dirty="0">
                <a:effectLst/>
              </a:rPr>
              <a:t>, pp. 79–129)</a:t>
            </a:r>
            <a:r>
              <a:rPr lang="en-US" sz="2800"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0B68CA4B-E964-BDAD-C90A-6D1005E8256A}"/>
              </a:ext>
            </a:extLst>
          </p:cNvPr>
          <p:cNvSpPr txBox="1">
            <a:spLocks noChangeArrowheads="1"/>
          </p:cNvSpPr>
          <p:nvPr/>
        </p:nvSpPr>
        <p:spPr bwMode="auto">
          <a:xfrm>
            <a:off x="1028700" y="152400"/>
            <a:ext cx="1013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Ed Hindson</a:t>
            </a:r>
          </a:p>
          <a:p>
            <a:r>
              <a:rPr lang="en-US" sz="1800" dirty="0">
                <a:effectLst>
                  <a:outerShdw blurRad="38100" dist="38100" dir="2700000" algn="tl">
                    <a:srgbClr val="000000"/>
                  </a:outerShdw>
                </a:effectLst>
                <a:latin typeface="Calibri" panose="020F0502020204030204" pitchFamily="34" charset="0"/>
                <a:cs typeface="+mn-cs"/>
              </a:rPr>
              <a:t>Hindson, E. E., &amp; Mitchell, D. R., eds. (2010). </a:t>
            </a:r>
            <a:r>
              <a:rPr lang="en-US" sz="1800" dirty="0">
                <a:effectLst>
                  <a:outerShdw blurRad="38100" dist="38100" dir="2700000" algn="tl">
                    <a:srgbClr val="000000">
                      <a:alpha val="43137"/>
                    </a:srgbClr>
                  </a:outerShdw>
                </a:effectLst>
                <a:latin typeface="Calibri" panose="020F0502020204030204" pitchFamily="34" charset="0"/>
                <a:cs typeface="+mn-cs"/>
              </a:rPr>
              <a:t>King James Version Bible Commentary for Today: The Most Up-to-Date Commentary on the Time-Honored Text of the King James Version </a:t>
            </a:r>
            <a:r>
              <a:rPr lang="en-US" sz="1800" dirty="0">
                <a:effectLst>
                  <a:outerShdw blurRad="38100" dist="38100" dir="2700000" algn="tl">
                    <a:srgbClr val="000000"/>
                  </a:outerShdw>
                </a:effectLst>
                <a:latin typeface="Calibri" panose="020F0502020204030204" pitchFamily="34" charset="0"/>
                <a:cs typeface="+mn-cs"/>
              </a:rPr>
              <a:t>(p. 90). Thomas Nelson.</a:t>
            </a:r>
          </a:p>
        </p:txBody>
      </p:sp>
      <p:pic>
        <p:nvPicPr>
          <p:cNvPr id="3" name="Picture 2">
            <a:extLst>
              <a:ext uri="{FF2B5EF4-FFF2-40B4-BE49-F238E27FC236}">
                <a16:creationId xmlns:a16="http://schemas.microsoft.com/office/drawing/2014/main" id="{75D497DA-59BD-8353-6DB6-D23FE7C66EF0}"/>
              </a:ext>
            </a:extLst>
          </p:cNvPr>
          <p:cNvPicPr>
            <a:picLocks noChangeAspect="1"/>
          </p:cNvPicPr>
          <p:nvPr/>
        </p:nvPicPr>
        <p:blipFill>
          <a:blip r:embed="rId3"/>
          <a:stretch>
            <a:fillRect/>
          </a:stretch>
        </p:blipFill>
        <p:spPr>
          <a:xfrm>
            <a:off x="609600" y="2057400"/>
            <a:ext cx="1990448"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3727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E7B-64DC-4D41-033C-BF1E6F95064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EC77095-B60C-181F-D174-AD1EB253C903}"/>
              </a:ext>
            </a:extLst>
          </p:cNvPr>
          <p:cNvSpPr>
            <a:spLocks noGrp="1" noChangeArrowheads="1"/>
          </p:cNvSpPr>
          <p:nvPr>
            <p:ph type="body" idx="1"/>
          </p:nvPr>
        </p:nvSpPr>
        <p:spPr>
          <a:xfrm>
            <a:off x="2789767" y="1888246"/>
            <a:ext cx="8792634" cy="2286000"/>
          </a:xfrm>
        </p:spPr>
        <p:txBody>
          <a:bodyPr/>
          <a:lstStyle/>
          <a:p>
            <a:pPr marL="0" indent="0" algn="just">
              <a:buNone/>
            </a:pPr>
            <a:r>
              <a:rPr lang="en-US" b="0" i="0" u="none" strike="noStrike" dirty="0">
                <a:effectLst>
                  <a:outerShdw blurRad="38100" dist="38100" dir="2700000" algn="tl">
                    <a:srgbClr val="000000">
                      <a:alpha val="43137"/>
                    </a:srgbClr>
                  </a:outerShdw>
                </a:effectLst>
              </a:rPr>
              <a:t>“</a:t>
            </a:r>
            <a:r>
              <a:rPr lang="en-US" b="0" i="0" u="none" strike="noStrike" dirty="0">
                <a:effectLst/>
              </a:rPr>
              <a:t>This plague, as were they all, was meant to demonstrate the Lord’s superiority over Pharaoh and his gods. The Nile River was considered sacred, the very bloodstream of the god </a:t>
            </a:r>
            <a:r>
              <a:rPr lang="en-US" b="0" i="1" u="none" strike="noStrike" dirty="0" err="1">
                <a:effectLst/>
              </a:rPr>
              <a:t>Osirus</a:t>
            </a:r>
            <a:r>
              <a:rPr lang="en-US" b="0" i="0" u="none" strike="noStrike" dirty="0">
                <a:effectLst/>
              </a:rPr>
              <a:t>. Other deities challenged by this particular plague were </a:t>
            </a:r>
            <a:r>
              <a:rPr lang="en-US" b="0" i="1" u="none" strike="noStrike" dirty="0" err="1">
                <a:effectLst/>
              </a:rPr>
              <a:t>Khnum</a:t>
            </a:r>
            <a:r>
              <a:rPr lang="en-US" b="0" i="0" u="none" strike="noStrike" dirty="0">
                <a:effectLst/>
              </a:rPr>
              <a:t>, the guardian of the Nile; </a:t>
            </a:r>
            <a:r>
              <a:rPr lang="en-US" b="0" i="1" u="none" strike="noStrike" dirty="0" err="1">
                <a:effectLst/>
              </a:rPr>
              <a:t>Hapi</a:t>
            </a:r>
            <a:r>
              <a:rPr lang="en-US" b="0" i="0" u="none" strike="noStrike" dirty="0">
                <a:effectLst/>
              </a:rPr>
              <a:t>, the spirit of the Nile; and </a:t>
            </a:r>
            <a:r>
              <a:rPr lang="en-US" b="0" i="1" u="none" strike="noStrike" dirty="0" err="1">
                <a:effectLst/>
              </a:rPr>
              <a:t>Sepek</a:t>
            </a:r>
            <a:r>
              <a:rPr lang="en-US" b="0" i="0" u="none" strike="noStrike" dirty="0">
                <a:effectLst/>
              </a:rPr>
              <a:t>, the crocodile god</a:t>
            </a:r>
            <a:r>
              <a:rPr lang="en-US" sz="2800"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0B68CA4B-E964-BDAD-C90A-6D1005E8256A}"/>
              </a:ext>
            </a:extLst>
          </p:cNvPr>
          <p:cNvSpPr txBox="1">
            <a:spLocks noChangeArrowheads="1"/>
          </p:cNvSpPr>
          <p:nvPr/>
        </p:nvSpPr>
        <p:spPr bwMode="auto">
          <a:xfrm>
            <a:off x="1028700" y="152400"/>
            <a:ext cx="1013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Ed Hindson</a:t>
            </a:r>
          </a:p>
          <a:p>
            <a:r>
              <a:rPr lang="en-US" sz="1800" dirty="0">
                <a:effectLst>
                  <a:outerShdw blurRad="38100" dist="38100" dir="2700000" algn="tl">
                    <a:srgbClr val="000000"/>
                  </a:outerShdw>
                </a:effectLst>
                <a:latin typeface="Calibri" panose="020F0502020204030204" pitchFamily="34" charset="0"/>
                <a:cs typeface="+mn-cs"/>
              </a:rPr>
              <a:t>Hindson, E. E., &amp; Mitchell, D. R., eds. (2010). </a:t>
            </a:r>
            <a:r>
              <a:rPr lang="en-US" sz="1800" dirty="0">
                <a:effectLst>
                  <a:outerShdw blurRad="38100" dist="38100" dir="2700000" algn="tl">
                    <a:srgbClr val="000000">
                      <a:alpha val="43137"/>
                    </a:srgbClr>
                  </a:outerShdw>
                </a:effectLst>
                <a:latin typeface="Calibri" panose="020F0502020204030204" pitchFamily="34" charset="0"/>
                <a:cs typeface="+mn-cs"/>
              </a:rPr>
              <a:t>King James Version Bible Commentary for Today: The Most Up-to-Date Commentary on the Time-Honored Text of the King James Version </a:t>
            </a:r>
            <a:r>
              <a:rPr lang="en-US" sz="1800" dirty="0">
                <a:effectLst>
                  <a:outerShdw blurRad="38100" dist="38100" dir="2700000" algn="tl">
                    <a:srgbClr val="000000"/>
                  </a:outerShdw>
                </a:effectLst>
                <a:latin typeface="Calibri" panose="020F0502020204030204" pitchFamily="34" charset="0"/>
                <a:cs typeface="+mn-cs"/>
              </a:rPr>
              <a:t>(p. 91). Thomas Nelson.</a:t>
            </a:r>
          </a:p>
        </p:txBody>
      </p:sp>
      <p:pic>
        <p:nvPicPr>
          <p:cNvPr id="3" name="Picture 2">
            <a:extLst>
              <a:ext uri="{FF2B5EF4-FFF2-40B4-BE49-F238E27FC236}">
                <a16:creationId xmlns:a16="http://schemas.microsoft.com/office/drawing/2014/main" id="{E1B4AA74-41E1-D971-5F0F-A125D21C5513}"/>
              </a:ext>
            </a:extLst>
          </p:cNvPr>
          <p:cNvPicPr>
            <a:picLocks noChangeAspect="1"/>
          </p:cNvPicPr>
          <p:nvPr/>
        </p:nvPicPr>
        <p:blipFill>
          <a:blip r:embed="rId3"/>
          <a:stretch>
            <a:fillRect/>
          </a:stretch>
        </p:blipFill>
        <p:spPr>
          <a:xfrm>
            <a:off x="609600" y="2057400"/>
            <a:ext cx="1990448"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571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F100-CD3D-5AA1-FAA0-12C4BB575E7D}"/>
            </a:ext>
          </a:extLst>
        </p:cNvPr>
        <p:cNvGrpSpPr/>
        <p:nvPr/>
      </p:nvGrpSpPr>
      <p:grpSpPr>
        <a:xfrm>
          <a:off x="0" y="0"/>
          <a:ext cx="0" cy="0"/>
          <a:chOff x="0" y="0"/>
          <a:chExt cx="0" cy="0"/>
        </a:xfrm>
      </p:grpSpPr>
      <p:sp>
        <p:nvSpPr>
          <p:cNvPr id="16387" name="Rectangle 3">
            <a:extLst>
              <a:ext uri="{FF2B5EF4-FFF2-40B4-BE49-F238E27FC236}">
                <a16:creationId xmlns:a16="http://schemas.microsoft.com/office/drawing/2014/main" id="{D9342E5D-804D-F26A-2A75-C3EFEE0F6964}"/>
              </a:ext>
            </a:extLst>
          </p:cNvPr>
          <p:cNvSpPr>
            <a:spLocks noGrp="1" noChangeArrowheads="1"/>
          </p:cNvSpPr>
          <p:nvPr>
            <p:ph type="body" idx="1"/>
          </p:nvPr>
        </p:nvSpPr>
        <p:spPr>
          <a:xfrm>
            <a:off x="609600" y="1600200"/>
            <a:ext cx="10972800" cy="2971800"/>
          </a:xfrm>
        </p:spPr>
        <p:txBody>
          <a:bodyPr/>
          <a:lstStyle/>
          <a:p>
            <a:pPr marL="0" indent="0" algn="just">
              <a:buNone/>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7:17 -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0" i="0" u="none" strike="noStrike" dirty="0">
                <a:effectLst/>
              </a:rPr>
              <a:t>The reflection of the setting sun on the river might give the water a red appearance temporarily but would not cause the fish to die and the water to become unusable. Nor would red silting, not uncommon to the Nile, do this. This was a supernatural judgment. The water was turned to blood in terms of appearance (taste, smell, and texture)</a:t>
            </a:r>
            <a:r>
              <a:rPr lang="en-US" dirty="0">
                <a:effectLst>
                  <a:outerShdw blurRad="38100" dist="38100" dir="2700000" algn="tl">
                    <a:srgbClr val="000000">
                      <a:alpha val="43137"/>
                    </a:srgbClr>
                  </a:outerShdw>
                </a:effectLst>
              </a:rPr>
              <a:t>.”</a:t>
            </a:r>
          </a:p>
        </p:txBody>
      </p:sp>
      <p:pic>
        <p:nvPicPr>
          <p:cNvPr id="29700" name="Picture 4">
            <a:extLst>
              <a:ext uri="{FF2B5EF4-FFF2-40B4-BE49-F238E27FC236}">
                <a16:creationId xmlns:a16="http://schemas.microsoft.com/office/drawing/2014/main" id="{47A7886D-37B5-2427-A1D4-849B23522B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1605EA3-5ECA-CB7C-5CBC-6CE53C6CF28D}"/>
              </a:ext>
            </a:extLst>
          </p:cNvPr>
          <p:cNvSpPr>
            <a:spLocks noGrp="1" noChangeArrowheads="1"/>
          </p:cNvSpPr>
          <p:nvPr>
            <p:ph type="title"/>
          </p:nvPr>
        </p:nvSpPr>
        <p:spPr>
          <a:xfrm>
            <a:off x="3009900" y="228600"/>
            <a:ext cx="6172200" cy="9144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Ryrie</a:t>
            </a:r>
            <a:br>
              <a:rPr lang="en-US" sz="3600" dirty="0">
                <a:latin typeface="Calibri" panose="020F0502020204030204" pitchFamily="34"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Ryrie Study Bible, </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page 100</a:t>
            </a:r>
            <a:endParaRPr lang="en-US" sz="200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9583696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D130F-2481-615E-D2DC-ABC909AF630F}"/>
              </a:ext>
            </a:extLst>
          </p:cNvPr>
          <p:cNvPicPr>
            <a:picLocks noChangeAspect="1"/>
          </p:cNvPicPr>
          <p:nvPr/>
        </p:nvPicPr>
        <p:blipFill>
          <a:blip r:embed="rId2"/>
          <a:stretch>
            <a:fillRect/>
          </a:stretch>
        </p:blipFill>
        <p:spPr>
          <a:xfrm>
            <a:off x="609600" y="609600"/>
            <a:ext cx="10972800" cy="4413470"/>
          </a:xfrm>
          <a:prstGeom prst="rect">
            <a:avLst/>
          </a:prstGeom>
        </p:spPr>
      </p:pic>
      <p:pic>
        <p:nvPicPr>
          <p:cNvPr id="3" name="Picture 2">
            <a:extLst>
              <a:ext uri="{FF2B5EF4-FFF2-40B4-BE49-F238E27FC236}">
                <a16:creationId xmlns:a16="http://schemas.microsoft.com/office/drawing/2014/main" id="{31E891EE-EBB0-015B-F1A7-3900B5B806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7</a:t>
            </a:r>
            <a:r>
              <a:rPr lang="en-US" sz="3600" dirty="0">
                <a:effectLst>
                  <a:outerShdw blurRad="38100" dist="38100" dir="2700000" algn="tl">
                    <a:srgbClr val="000000">
                      <a:alpha val="43137"/>
                    </a:srgbClr>
                  </a:outerShdw>
                </a:effectLst>
                <a:cs typeface="Calibri" panose="020F0502020204030204" pitchFamily="34" charset="0"/>
              </a:rPr>
              <a:t>:20-25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Obedience </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905000"/>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Nile to blood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(20-21</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Pharaoh’s miracle (22a)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hardness (22b-23)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Lasting results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Duration (25)</a:t>
            </a: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665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D29A4B82-739D-14E2-6726-8E8D0FEE34D4}"/>
              </a:ext>
            </a:extLst>
          </p:cNvPr>
          <p:cNvSpPr txBox="1">
            <a:spLocks noChangeArrowheads="1"/>
          </p:cNvSpPr>
          <p:nvPr/>
        </p:nvSpPr>
        <p:spPr bwMode="auto">
          <a:xfrm>
            <a:off x="8122920" y="1447800"/>
            <a:ext cx="338328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eaLnBrk="1" hangingPunct="1">
              <a:spcBef>
                <a:spcPts val="0"/>
              </a:spcBef>
              <a:spcAft>
                <a:spcPts val="3600"/>
              </a:spcAft>
              <a:buSzPct val="100000"/>
              <a:buFont typeface="+mj-lt"/>
              <a:buAutoNum type="arabicPeriod" startAt="7"/>
              <a:defRPr/>
            </a:pPr>
            <a:r>
              <a:rPr lang="en-US" sz="2800" kern="0" dirty="0">
                <a:effectLst>
                  <a:outerShdw blurRad="38100" dist="38100" dir="2700000" algn="tl">
                    <a:srgbClr val="000000">
                      <a:alpha val="43137"/>
                    </a:srgbClr>
                  </a:outerShdw>
                </a:effectLst>
                <a:cs typeface="Calibri" panose="020F0502020204030204" pitchFamily="34" charset="0"/>
              </a:rPr>
              <a:t>Acts 8:9; 16:16</a:t>
            </a:r>
          </a:p>
          <a:p>
            <a:pPr marL="514350" indent="-514350" eaLnBrk="1" hangingPunct="1">
              <a:spcBef>
                <a:spcPts val="0"/>
              </a:spcBef>
              <a:spcAft>
                <a:spcPts val="3600"/>
              </a:spcAft>
              <a:buSzPct val="100000"/>
              <a:buFont typeface="+mj-lt"/>
              <a:buAutoNum type="arabicPeriod" startAt="7"/>
              <a:defRPr/>
            </a:pPr>
            <a:r>
              <a:rPr lang="en-US" sz="2800" kern="0" dirty="0">
                <a:effectLst>
                  <a:outerShdw blurRad="38100" dist="38100" dir="2700000" algn="tl">
                    <a:srgbClr val="000000">
                      <a:alpha val="43137"/>
                    </a:srgbClr>
                  </a:outerShdw>
                </a:effectLst>
                <a:cs typeface="Calibri" panose="020F0502020204030204" pitchFamily="34" charset="0"/>
              </a:rPr>
              <a:t>Gal. 1:6-9</a:t>
            </a:r>
          </a:p>
          <a:p>
            <a:pPr marL="514350" indent="-514350" eaLnBrk="1" hangingPunct="1">
              <a:spcBef>
                <a:spcPts val="0"/>
              </a:spcBef>
              <a:spcAft>
                <a:spcPts val="3600"/>
              </a:spcAft>
              <a:buSzPct val="100000"/>
              <a:buFont typeface="+mj-lt"/>
              <a:buAutoNum type="arabicPeriod" startAt="7"/>
              <a:defRPr/>
            </a:pPr>
            <a:r>
              <a:rPr lang="en-US" sz="2800" kern="0" dirty="0">
                <a:effectLst>
                  <a:outerShdw blurRad="38100" dist="38100" dir="2700000" algn="tl">
                    <a:srgbClr val="000000">
                      <a:alpha val="43137"/>
                    </a:srgbClr>
                  </a:outerShdw>
                </a:effectLst>
                <a:cs typeface="Calibri" panose="020F0502020204030204" pitchFamily="34" charset="0"/>
              </a:rPr>
              <a:t>2 Thess. 2:9</a:t>
            </a:r>
          </a:p>
          <a:p>
            <a:pPr marL="514350" indent="-514350" eaLnBrk="1" hangingPunct="1">
              <a:spcBef>
                <a:spcPts val="0"/>
              </a:spcBef>
              <a:spcAft>
                <a:spcPts val="3600"/>
              </a:spcAft>
              <a:buSzPct val="100000"/>
              <a:buFont typeface="+mj-lt"/>
              <a:buAutoNum type="arabicPeriod" startAt="7"/>
              <a:defRPr/>
            </a:pPr>
            <a:r>
              <a:rPr lang="en-US" sz="2800" kern="0" dirty="0">
                <a:effectLst>
                  <a:outerShdw blurRad="38100" dist="38100" dir="2700000" algn="tl">
                    <a:srgbClr val="000000">
                      <a:alpha val="43137"/>
                    </a:srgbClr>
                  </a:outerShdw>
                </a:effectLst>
                <a:cs typeface="Calibri" panose="020F0502020204030204" pitchFamily="34" charset="0"/>
              </a:rPr>
              <a:t>2 Cor. 11:14</a:t>
            </a:r>
          </a:p>
          <a:p>
            <a:pPr marL="514350" indent="-514350" eaLnBrk="1" hangingPunct="1">
              <a:spcBef>
                <a:spcPts val="0"/>
              </a:spcBef>
              <a:spcAft>
                <a:spcPts val="3600"/>
              </a:spcAft>
              <a:buSzPct val="100000"/>
              <a:buFont typeface="+mj-lt"/>
              <a:buAutoNum type="arabicPeriod" startAt="7"/>
              <a:defRPr/>
            </a:pPr>
            <a:r>
              <a:rPr lang="en-US" sz="2800" kern="0" dirty="0">
                <a:effectLst>
                  <a:outerShdw blurRad="38100" dist="38100" dir="2700000" algn="tl">
                    <a:srgbClr val="000000">
                      <a:alpha val="43137"/>
                    </a:srgbClr>
                  </a:outerShdw>
                </a:effectLst>
                <a:cs typeface="Calibri" panose="020F0502020204030204" pitchFamily="34" charset="0"/>
              </a:rPr>
              <a:t>Rev. 13:3, 13, 15; 16:13-14</a:t>
            </a:r>
            <a:endParaRPr lang="en-US" sz="2800" kern="0" dirty="0">
              <a:effectLst>
                <a:outerShdw blurRad="38100" dist="38100" dir="2700000" algn="tl">
                  <a:srgbClr val="000000">
                    <a:alpha val="43137"/>
                  </a:srgbClr>
                </a:outerShdw>
              </a:effectLst>
            </a:endParaRPr>
          </a:p>
        </p:txBody>
      </p:sp>
      <p:sp>
        <p:nvSpPr>
          <p:cNvPr id="57346" name="Rectangle 2"/>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Satanic/Demonic Miracles</a:t>
            </a:r>
          </a:p>
        </p:txBody>
      </p:sp>
      <p:sp>
        <p:nvSpPr>
          <p:cNvPr id="12291" name="Rectangle 3"/>
          <p:cNvSpPr>
            <a:spLocks noGrp="1" noChangeArrowheads="1"/>
          </p:cNvSpPr>
          <p:nvPr>
            <p:ph type="body" idx="1"/>
          </p:nvPr>
        </p:nvSpPr>
        <p:spPr>
          <a:xfrm>
            <a:off x="609600" y="1447800"/>
            <a:ext cx="3749040" cy="4876800"/>
          </a:xfrm>
        </p:spPr>
        <p:txBody>
          <a:bodyPr/>
          <a:lstStyle/>
          <a:p>
            <a:pPr marL="514350" indent="-514350" eaLnBrk="1" hangingPunct="1">
              <a:spcBef>
                <a:spcPts val="0"/>
              </a:spcBef>
              <a:spcAft>
                <a:spcPts val="3600"/>
              </a:spcAft>
              <a:buSzPct val="100000"/>
              <a:buFont typeface="+mj-lt"/>
              <a:buAutoNum type="arabicPeriod"/>
              <a:defRPr/>
            </a:pPr>
            <a:r>
              <a:rPr lang="en-US" sz="2800" dirty="0">
                <a:effectLst>
                  <a:outerShdw blurRad="38100" dist="38100" dir="2700000" algn="tl">
                    <a:srgbClr val="000000">
                      <a:alpha val="43137"/>
                    </a:srgbClr>
                  </a:outerShdw>
                </a:effectLst>
              </a:rPr>
              <a:t>Exod. 7</a:t>
            </a:r>
            <a:r>
              <a:rPr lang="en-US" sz="2800" dirty="0">
                <a:effectLst>
                  <a:outerShdw blurRad="38100" dist="38100" dir="2700000" algn="tl">
                    <a:srgbClr val="000000">
                      <a:alpha val="43137"/>
                    </a:srgbClr>
                  </a:outerShdw>
                </a:effectLst>
                <a:cs typeface="Calibri" panose="020F0502020204030204" pitchFamily="34" charset="0"/>
              </a:rPr>
              <a:t>–8</a:t>
            </a:r>
          </a:p>
          <a:p>
            <a:pPr marL="514350" indent="-514350" eaLnBrk="1" hangingPunct="1">
              <a:spcBef>
                <a:spcPts val="0"/>
              </a:spcBef>
              <a:spcAft>
                <a:spcPts val="3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Deut. 13:1-3</a:t>
            </a:r>
          </a:p>
          <a:p>
            <a:pPr marL="514350" indent="-514350" eaLnBrk="1" hangingPunct="1">
              <a:spcBef>
                <a:spcPts val="0"/>
              </a:spcBef>
              <a:spcAft>
                <a:spcPts val="3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Job 1:12-19; 2:7-8</a:t>
            </a:r>
          </a:p>
          <a:p>
            <a:pPr marL="514350" indent="-514350" eaLnBrk="1" hangingPunct="1">
              <a:spcBef>
                <a:spcPts val="0"/>
              </a:spcBef>
              <a:spcAft>
                <a:spcPts val="3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 Sam. 28?</a:t>
            </a:r>
          </a:p>
          <a:p>
            <a:pPr marL="514350" indent="-514350" eaLnBrk="1" hangingPunct="1">
              <a:spcBef>
                <a:spcPts val="0"/>
              </a:spcBef>
              <a:spcAft>
                <a:spcPts val="3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Matt. 7:21-23; 24:24</a:t>
            </a:r>
          </a:p>
          <a:p>
            <a:pPr marL="514350" indent="-514350" eaLnBrk="1" hangingPunct="1">
              <a:spcBef>
                <a:spcPts val="0"/>
              </a:spcBef>
              <a:spcAft>
                <a:spcPts val="3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Luke 4:5</a:t>
            </a:r>
            <a:endParaRPr lang="en-US" sz="2600" dirty="0">
              <a:effectLst>
                <a:outerShdw blurRad="38100" dist="38100" dir="2700000" algn="tl">
                  <a:srgbClr val="000000">
                    <a:alpha val="43137"/>
                  </a:srgbClr>
                </a:outerShdw>
              </a:effectLst>
              <a:cs typeface="Calibri" panose="020F0502020204030204" pitchFamily="34" charset="0"/>
            </a:endParaRPr>
          </a:p>
        </p:txBody>
      </p:sp>
      <p:pic>
        <p:nvPicPr>
          <p:cNvPr id="2" name="Picture 1">
            <a:extLst>
              <a:ext uri="{FF2B5EF4-FFF2-40B4-BE49-F238E27FC236}">
                <a16:creationId xmlns:a16="http://schemas.microsoft.com/office/drawing/2014/main" id="{CA7D62E1-5145-4CBF-8402-3C71610763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9200" y="1828800"/>
            <a:ext cx="2773600" cy="3200400"/>
          </a:xfrm>
          <a:prstGeom prst="rect">
            <a:avLst/>
          </a:prstGeom>
          <a:ln w="28575">
            <a:solidFill>
              <a:srgbClr val="FF0000"/>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AE346-3F8A-4486-999E-77ABD7DE97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6170D784-7EC9-4379-B080-8F98DD3605EB}"/>
              </a:ext>
            </a:extLst>
          </p:cNvPr>
          <p:cNvSpPr txBox="1"/>
          <p:nvPr/>
        </p:nvSpPr>
        <p:spPr>
          <a:xfrm>
            <a:off x="609600" y="0"/>
            <a:ext cx="10972800" cy="5393784"/>
          </a:xfrm>
          <a:prstGeom prst="rect">
            <a:avLst/>
          </a:prstGeom>
          <a:noFill/>
        </p:spPr>
        <p:txBody>
          <a:bodyPr wrap="square">
            <a:spAutoFit/>
          </a:bodyPr>
          <a:lstStyle/>
          <a:p>
            <a:pPr marR="0" algn="ctr" defTabSz="685800" eaLnBrk="0" hangingPunct="0">
              <a:spcAft>
                <a:spcPts val="9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Galatians 1:6–9 </a:t>
            </a:r>
          </a:p>
          <a:p>
            <a:pPr marL="0" marR="0" algn="just">
              <a:spcBef>
                <a:spcPts val="0"/>
              </a:spcBef>
              <a:spcAft>
                <a:spcPts val="0"/>
              </a:spcAft>
            </a:pPr>
            <a:r>
              <a:rPr lang="en-US" sz="3300" u="none" strike="noStrike" baseline="30000" dirty="0">
                <a:effectLst/>
                <a:latin typeface="Calibri" panose="020F0502020204030204" pitchFamily="34" charset="0"/>
              </a:rPr>
              <a:t>6</a:t>
            </a:r>
            <a:r>
              <a:rPr lang="en-US" sz="3300" u="none" strike="noStrike" dirty="0">
                <a:effectLst/>
                <a:latin typeface="Calibri" panose="020F0502020204030204" pitchFamily="34" charset="0"/>
              </a:rPr>
              <a:t> </a:t>
            </a:r>
            <a:r>
              <a:rPr lang="en-US" sz="3300" dirty="0">
                <a:effectLst/>
                <a:latin typeface="Calibri" panose="020F0502020204030204" pitchFamily="34" charset="0"/>
              </a:rPr>
              <a:t>I am amazed that you are so quickly deserting Him who called you by the grace of Christ, for a different gospel; </a:t>
            </a:r>
            <a:r>
              <a:rPr lang="en-US" sz="3300" u="none" strike="noStrike" baseline="30000" dirty="0">
                <a:effectLst/>
                <a:latin typeface="Calibri" panose="020F0502020204030204" pitchFamily="34" charset="0"/>
              </a:rPr>
              <a:t>7</a:t>
            </a:r>
            <a:r>
              <a:rPr lang="en-US" sz="3300" u="none" strike="noStrike" dirty="0">
                <a:effectLst/>
                <a:latin typeface="Calibri" panose="020F0502020204030204" pitchFamily="34" charset="0"/>
              </a:rPr>
              <a:t> </a:t>
            </a:r>
            <a:r>
              <a:rPr lang="en-US" sz="3300" dirty="0">
                <a:effectLst/>
                <a:latin typeface="Calibri" panose="020F0502020204030204" pitchFamily="34" charset="0"/>
              </a:rPr>
              <a:t>which is </a:t>
            </a:r>
            <a:r>
              <a:rPr lang="en-US" sz="3300" i="1" dirty="0">
                <a:effectLst/>
                <a:latin typeface="Calibri" panose="020F0502020204030204" pitchFamily="34" charset="0"/>
              </a:rPr>
              <a:t>really</a:t>
            </a:r>
            <a:r>
              <a:rPr lang="en-US" sz="3300" dirty="0">
                <a:effectLst/>
                <a:latin typeface="Calibri" panose="020F0502020204030204" pitchFamily="34" charset="0"/>
              </a:rPr>
              <a:t> not another; only there are some who are disturbing you and want to distort the gospel of Christ. </a:t>
            </a:r>
            <a:r>
              <a:rPr lang="en-US" sz="3300" u="none" strike="noStrike" baseline="30000" dirty="0">
                <a:effectLst/>
                <a:latin typeface="Calibri" panose="020F0502020204030204" pitchFamily="34" charset="0"/>
              </a:rPr>
              <a:t>8</a:t>
            </a:r>
            <a:r>
              <a:rPr lang="en-US" sz="3300" u="none" strike="noStrike" dirty="0">
                <a:effectLst/>
                <a:latin typeface="Calibri" panose="020F0502020204030204" pitchFamily="34" charset="0"/>
              </a:rPr>
              <a:t> </a:t>
            </a:r>
            <a:r>
              <a:rPr lang="en-US" sz="3300" dirty="0">
                <a:effectLst/>
                <a:latin typeface="Calibri" panose="020F0502020204030204" pitchFamily="34" charset="0"/>
              </a:rPr>
              <a:t>But even if we, </a:t>
            </a:r>
            <a:r>
              <a:rPr lang="en-US" sz="33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or an angel from heaven</a:t>
            </a:r>
            <a:r>
              <a:rPr lang="en-US" sz="3300" dirty="0">
                <a:effectLst/>
                <a:latin typeface="Calibri" panose="020F0502020204030204" pitchFamily="34" charset="0"/>
              </a:rPr>
              <a:t>, should preach to you a gospel </a:t>
            </a:r>
            <a:r>
              <a:rPr lang="en-US" sz="33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contrary to what we have preached to you</a:t>
            </a:r>
            <a:r>
              <a:rPr lang="en-US" sz="3300" dirty="0">
                <a:effectLst/>
                <a:latin typeface="Calibri" panose="020F0502020204030204" pitchFamily="34" charset="0"/>
              </a:rPr>
              <a:t>, he is to be accursed! </a:t>
            </a:r>
            <a:r>
              <a:rPr lang="en-US" sz="3300" u="none" strike="noStrike" baseline="30000" dirty="0">
                <a:effectLst/>
                <a:latin typeface="Calibri" panose="020F0502020204030204" pitchFamily="34" charset="0"/>
              </a:rPr>
              <a:t>9</a:t>
            </a:r>
            <a:r>
              <a:rPr lang="en-US" sz="3300" u="none" strike="noStrike" dirty="0">
                <a:effectLst/>
                <a:latin typeface="Calibri" panose="020F0502020204030204" pitchFamily="34" charset="0"/>
              </a:rPr>
              <a:t> </a:t>
            </a:r>
            <a:r>
              <a:rPr lang="en-US" sz="3300" dirty="0">
                <a:effectLst/>
                <a:latin typeface="Calibri" panose="020F0502020204030204" pitchFamily="34" charset="0"/>
              </a:rPr>
              <a:t>As we have said before, so I say again now, if any man is preaching to you a gospel contrary to what you received, he is to be accursed!</a:t>
            </a:r>
          </a:p>
        </p:txBody>
      </p:sp>
    </p:spTree>
    <p:extLst>
      <p:ext uri="{BB962C8B-B14F-4D97-AF65-F5344CB8AC3E}">
        <p14:creationId xmlns:p14="http://schemas.microsoft.com/office/powerpoint/2010/main" val="53269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0" hangingPunct="0">
              <a:spcAft>
                <a:spcPts val="9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examining the Scriptures daily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see whether these things were so.”</a:t>
            </a:r>
          </a:p>
        </p:txBody>
      </p:sp>
      <p:pic>
        <p:nvPicPr>
          <p:cNvPr id="3" name="Picture 2">
            <a:extLst>
              <a:ext uri="{FF2B5EF4-FFF2-40B4-BE49-F238E27FC236}">
                <a16:creationId xmlns:a16="http://schemas.microsoft.com/office/drawing/2014/main" id="{5F1A30B9-AB19-5394-859B-E9C2D112F51C}"/>
              </a:ext>
            </a:extLst>
          </p:cNvPr>
          <p:cNvPicPr>
            <a:picLocks noChangeAspect="1"/>
          </p:cNvPicPr>
          <p:nvPr/>
        </p:nvPicPr>
        <p:blipFill>
          <a:blip r:embed="rId4"/>
          <a:stretch>
            <a:fillRect/>
          </a:stretch>
        </p:blipFill>
        <p:spPr>
          <a:xfrm>
            <a:off x="5274391" y="2819400"/>
            <a:ext cx="1643219" cy="2011680"/>
          </a:xfrm>
          <a:prstGeom prst="rect">
            <a:avLst/>
          </a:prstGeom>
          <a:ln>
            <a:solidFill>
              <a:schemeClr val="tx1"/>
            </a:solidFill>
          </a:ln>
        </p:spPr>
      </p:pic>
    </p:spTree>
    <p:extLst>
      <p:ext uri="{BB962C8B-B14F-4D97-AF65-F5344CB8AC3E}">
        <p14:creationId xmlns:p14="http://schemas.microsoft.com/office/powerpoint/2010/main" val="363435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marL="342900" indent="-342900" algn="ctr" defTabSz="685800" eaLnBrk="0" hangingPunct="0">
              <a:spcAft>
                <a:spcPts val="9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spirits to see whether they are from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49356" y="2590800"/>
            <a:ext cx="2093288" cy="2286000"/>
          </a:xfrm>
          <a:prstGeom prst="ellipse">
            <a:avLst/>
          </a:prstGeom>
        </p:spPr>
      </p:pic>
    </p:spTree>
    <p:extLst>
      <p:ext uri="{BB962C8B-B14F-4D97-AF65-F5344CB8AC3E}">
        <p14:creationId xmlns:p14="http://schemas.microsoft.com/office/powerpoint/2010/main" val="4140382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7</a:t>
            </a:r>
            <a:r>
              <a:rPr lang="en-US" sz="3600" dirty="0">
                <a:effectLst>
                  <a:outerShdw blurRad="38100" dist="38100" dir="2700000" algn="tl">
                    <a:srgbClr val="000000">
                      <a:alpha val="43137"/>
                    </a:srgbClr>
                  </a:outerShdw>
                </a:effectLst>
                <a:cs typeface="Calibri" panose="020F0502020204030204" pitchFamily="34" charset="0"/>
              </a:rPr>
              <a:t>:20-25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Obedience </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905000"/>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Nile to blood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(20-21</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miracle (22a)</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Pharaoh’s hardness (22b-23)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Lasting results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Duration (25)</a:t>
            </a: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0668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F100-CD3D-5AA1-FAA0-12C4BB575E7D}"/>
            </a:ext>
          </a:extLst>
        </p:cNvPr>
        <p:cNvGrpSpPr/>
        <p:nvPr/>
      </p:nvGrpSpPr>
      <p:grpSpPr>
        <a:xfrm>
          <a:off x="0" y="0"/>
          <a:ext cx="0" cy="0"/>
          <a:chOff x="0" y="0"/>
          <a:chExt cx="0" cy="0"/>
        </a:xfrm>
      </p:grpSpPr>
      <p:sp>
        <p:nvSpPr>
          <p:cNvPr id="16387" name="Rectangle 3">
            <a:extLst>
              <a:ext uri="{FF2B5EF4-FFF2-40B4-BE49-F238E27FC236}">
                <a16:creationId xmlns:a16="http://schemas.microsoft.com/office/drawing/2014/main" id="{D9342E5D-804D-F26A-2A75-C3EFEE0F6964}"/>
              </a:ext>
            </a:extLst>
          </p:cNvPr>
          <p:cNvSpPr>
            <a:spLocks noGrp="1" noChangeArrowheads="1"/>
          </p:cNvSpPr>
          <p:nvPr>
            <p:ph type="body" idx="1"/>
          </p:nvPr>
        </p:nvSpPr>
        <p:spPr>
          <a:xfrm>
            <a:off x="609600" y="1600200"/>
            <a:ext cx="10972800" cy="2971800"/>
          </a:xfrm>
        </p:spPr>
        <p:txBody>
          <a:bodyPr/>
          <a:lstStyle/>
          <a:p>
            <a:pPr marL="0" indent="0" algn="just">
              <a:buNone/>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4:</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21</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i="1" dirty="0">
                <a:effectLst>
                  <a:outerShdw blurRad="38100" dist="38100" dir="2700000" algn="tl">
                    <a:srgbClr val="000000">
                      <a:alpha val="43137"/>
                    </a:srgbClr>
                  </a:outerShdw>
                </a:effectLst>
              </a:rPr>
              <a:t>harden his heart.</a:t>
            </a:r>
            <a:r>
              <a:rPr lang="en-US" dirty="0">
                <a:effectLst>
                  <a:outerShdw blurRad="38100" dist="38100" dir="2700000" algn="tl">
                    <a:srgbClr val="000000">
                      <a:alpha val="43137"/>
                    </a:srgbClr>
                  </a:outerShdw>
                </a:effectLst>
              </a:rPr>
              <a:t> Ten times it is said that Pharaoh hardened his own heart (7:13, 14, 22; 8:15, 19, 32; 9:7, 34, 35; 13:15), and 10 times that God hardened Pharaoh’s heart (4:21; 7:3; 9:12; 10:1, 20, 27; 11:10; 14:4, 8, 17). Paul uses this as an example of the inscrutable will of God and of His mercy toward men (Rom. 9:14–18). Seven times Pharaoh hardened his own heart before God first hardened it, though the prediction that God would do it preceded all.”</a:t>
            </a:r>
          </a:p>
        </p:txBody>
      </p:sp>
      <p:pic>
        <p:nvPicPr>
          <p:cNvPr id="29700" name="Picture 4">
            <a:extLst>
              <a:ext uri="{FF2B5EF4-FFF2-40B4-BE49-F238E27FC236}">
                <a16:creationId xmlns:a16="http://schemas.microsoft.com/office/drawing/2014/main" id="{47A7886D-37B5-2427-A1D4-849B23522B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1605EA3-5ECA-CB7C-5CBC-6CE53C6CF28D}"/>
              </a:ext>
            </a:extLst>
          </p:cNvPr>
          <p:cNvSpPr>
            <a:spLocks noGrp="1" noChangeArrowheads="1"/>
          </p:cNvSpPr>
          <p:nvPr>
            <p:ph type="title"/>
          </p:nvPr>
        </p:nvSpPr>
        <p:spPr>
          <a:xfrm>
            <a:off x="3009900" y="228600"/>
            <a:ext cx="6172200" cy="9144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Ryrie</a:t>
            </a:r>
            <a:br>
              <a:rPr lang="en-US" sz="3600" dirty="0">
                <a:latin typeface="Calibri" panose="020F0502020204030204" pitchFamily="34"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Ryrie Study Bible, </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page </a:t>
            </a:r>
            <a:r>
              <a:rPr lang="en-US" sz="2000" dirty="0">
                <a:solidFill>
                  <a:schemeClr val="tx1"/>
                </a:solidFill>
                <a:effectLst>
                  <a:outerShdw blurRad="38100" dist="38100" dir="2700000" algn="tl">
                    <a:srgbClr val="000000">
                      <a:alpha val="43137"/>
                    </a:srgbClr>
                  </a:outerShdw>
                </a:effectLst>
                <a:cs typeface="Calibri" panose="020F0502020204030204" pitchFamily="34" charset="0"/>
              </a:rPr>
              <a:t>96</a:t>
            </a:r>
          </a:p>
        </p:txBody>
      </p:sp>
    </p:spTree>
    <p:extLst>
      <p:ext uri="{BB962C8B-B14F-4D97-AF65-F5344CB8AC3E}">
        <p14:creationId xmlns:p14="http://schemas.microsoft.com/office/powerpoint/2010/main" val="13185968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E7B-64DC-4D41-033C-BF1E6F95064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EC77095-B60C-181F-D174-AD1EB253C903}"/>
              </a:ext>
            </a:extLst>
          </p:cNvPr>
          <p:cNvSpPr>
            <a:spLocks noGrp="1" noChangeArrowheads="1"/>
          </p:cNvSpPr>
          <p:nvPr>
            <p:ph type="body" idx="1"/>
          </p:nvPr>
        </p:nvSpPr>
        <p:spPr>
          <a:xfrm>
            <a:off x="2895600" y="1828800"/>
            <a:ext cx="8686800" cy="2514600"/>
          </a:xfrm>
        </p:spPr>
        <p:txBody>
          <a:bodyPr/>
          <a:lstStyle/>
          <a:p>
            <a:pPr marL="0" indent="0" algn="just">
              <a:buNone/>
            </a:pPr>
            <a:r>
              <a:rPr lang="en-US" sz="28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rPr>
              <a:t>4:21. I will harden his heart. </a:t>
            </a:r>
            <a:r>
              <a:rPr lang="en-US" sz="2800" dirty="0">
                <a:effectLst>
                  <a:outerShdw blurRad="38100" dist="38100" dir="2700000" algn="tl">
                    <a:srgbClr val="000000">
                      <a:alpha val="43137"/>
                    </a:srgbClr>
                  </a:outerShdw>
                </a:effectLst>
              </a:rPr>
              <a:t>An expression meaning ‘to strengthen his will.’ The text identifies the heart as the location of the volition, man’s decision-making ability. On seven occasions in the narrative, God hardens Pharaoh’s heart (9:12; 10:1, 20, 27; 11:10; 14:4, 8) or foretells that He will harden Pharaoh’s heart (4:21; 7:3), and nine times in the text, Pharaoh hardens his own heart (7:13, 14, 22; 8:15, 19, 32; 9:7, 34–35). For the initial five plagues, the text registers Pharaoh as the agent of hardening. Not until the sixth plague does God participate in the confirmation of Pharaoh’s own volitional choices.”</a:t>
            </a:r>
          </a:p>
        </p:txBody>
      </p:sp>
      <p:sp>
        <p:nvSpPr>
          <p:cNvPr id="4" name="Text Box 5">
            <a:extLst>
              <a:ext uri="{FF2B5EF4-FFF2-40B4-BE49-F238E27FC236}">
                <a16:creationId xmlns:a16="http://schemas.microsoft.com/office/drawing/2014/main" id="{0B68CA4B-E964-BDAD-C90A-6D1005E8256A}"/>
              </a:ext>
            </a:extLst>
          </p:cNvPr>
          <p:cNvSpPr txBox="1">
            <a:spLocks noChangeArrowheads="1"/>
          </p:cNvSpPr>
          <p:nvPr/>
        </p:nvSpPr>
        <p:spPr bwMode="auto">
          <a:xfrm>
            <a:off x="1028700" y="152400"/>
            <a:ext cx="1013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Ed Hindson</a:t>
            </a:r>
          </a:p>
          <a:p>
            <a:r>
              <a:rPr lang="en-US" sz="1800" dirty="0">
                <a:effectLst>
                  <a:outerShdw blurRad="38100" dist="38100" dir="2700000" algn="tl">
                    <a:srgbClr val="000000"/>
                  </a:outerShdw>
                </a:effectLst>
                <a:latin typeface="Calibri" panose="020F0502020204030204" pitchFamily="34" charset="0"/>
                <a:cs typeface="+mn-cs"/>
              </a:rPr>
              <a:t>Hindson, E. E., &amp; Mitchell, D. R., eds. (2010). </a:t>
            </a:r>
            <a:r>
              <a:rPr lang="en-US" sz="1800" dirty="0">
                <a:effectLst>
                  <a:outerShdw blurRad="38100" dist="38100" dir="2700000" algn="tl">
                    <a:srgbClr val="000000">
                      <a:alpha val="43137"/>
                    </a:srgbClr>
                  </a:outerShdw>
                </a:effectLst>
                <a:latin typeface="Calibri" panose="020F0502020204030204" pitchFamily="34" charset="0"/>
                <a:cs typeface="+mn-cs"/>
              </a:rPr>
              <a:t>King James Version Bible Commentary for Today: The Most Up-to-Date Commentary on the Time-Honored Text of the King James Version </a:t>
            </a:r>
            <a:r>
              <a:rPr lang="en-US" sz="1800" dirty="0">
                <a:effectLst>
                  <a:outerShdw blurRad="38100" dist="38100" dir="2700000" algn="tl">
                    <a:srgbClr val="000000"/>
                  </a:outerShdw>
                </a:effectLst>
                <a:latin typeface="Calibri" panose="020F0502020204030204" pitchFamily="34" charset="0"/>
                <a:cs typeface="+mn-cs"/>
              </a:rPr>
              <a:t>(p. 86). Thomas Nelson.</a:t>
            </a:r>
          </a:p>
        </p:txBody>
      </p:sp>
      <p:pic>
        <p:nvPicPr>
          <p:cNvPr id="3" name="Picture 2">
            <a:extLst>
              <a:ext uri="{FF2B5EF4-FFF2-40B4-BE49-F238E27FC236}">
                <a16:creationId xmlns:a16="http://schemas.microsoft.com/office/drawing/2014/main" id="{D3E8E908-16AD-5EA0-3F3F-B8065DDDC962}"/>
              </a:ext>
            </a:extLst>
          </p:cNvPr>
          <p:cNvPicPr>
            <a:picLocks noChangeAspect="1"/>
          </p:cNvPicPr>
          <p:nvPr/>
        </p:nvPicPr>
        <p:blipFill>
          <a:blip r:embed="rId3"/>
          <a:stretch>
            <a:fillRect/>
          </a:stretch>
        </p:blipFill>
        <p:spPr>
          <a:xfrm>
            <a:off x="609600" y="2057400"/>
            <a:ext cx="1990448"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289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914400"/>
          </a:xfrm>
        </p:spPr>
        <p:txBody>
          <a:bodyPr/>
          <a:lstStyle/>
          <a:p>
            <a:pPr algn="ctr"/>
            <a:r>
              <a:rPr lang="en-US" sz="3600" kern="1200" dirty="0">
                <a:effectLst>
                  <a:outerShdw blurRad="38100" dist="38100" dir="2700000" algn="tl">
                    <a:srgbClr val="000000">
                      <a:alpha val="43137"/>
                    </a:srgbClr>
                  </a:outerShdw>
                </a:effectLst>
                <a:latin typeface="Calibri" panose="020F0502020204030204" pitchFamily="34" charset="0"/>
              </a:rPr>
              <a:t>GOD HARDENING PHARAOH'S HEART</a:t>
            </a:r>
          </a:p>
        </p:txBody>
      </p:sp>
      <p:sp>
        <p:nvSpPr>
          <p:cNvPr id="3" name="Content Placeholder 2"/>
          <p:cNvSpPr>
            <a:spLocks noGrp="1"/>
          </p:cNvSpPr>
          <p:nvPr>
            <p:ph idx="1"/>
          </p:nvPr>
        </p:nvSpPr>
        <p:spPr>
          <a:xfrm>
            <a:off x="609599" y="1752600"/>
            <a:ext cx="7637741" cy="3581400"/>
          </a:xfrm>
        </p:spPr>
        <p:txBody>
          <a:bodyPr/>
          <a:lstStyle/>
          <a:p>
            <a:pPr>
              <a:spcBef>
                <a:spcPts val="0"/>
              </a:spcBef>
              <a:spcAft>
                <a:spcPts val="1800"/>
              </a:spcAft>
              <a:defRPr/>
            </a:pPr>
            <a:r>
              <a:rPr lang="en-US" sz="2800" dirty="0">
                <a:latin typeface="Calibri" panose="020F0502020204030204" pitchFamily="34" charset="0"/>
                <a:ea typeface="Calibri" panose="020F0502020204030204" pitchFamily="34" charset="0"/>
                <a:cs typeface="Calibri" panose="020F0502020204030204" pitchFamily="34" charset="0"/>
              </a:rPr>
              <a:t>The prediction of God hardening of Pharaoh (4:21)</a:t>
            </a:r>
          </a:p>
          <a:p>
            <a:pPr>
              <a:spcBef>
                <a:spcPts val="0"/>
              </a:spcBef>
              <a:spcAft>
                <a:spcPts val="1800"/>
              </a:spcAft>
              <a:defRPr/>
            </a:pPr>
            <a:r>
              <a:rPr lang="en-US" sz="2800" dirty="0">
                <a:latin typeface="Calibri" panose="020F0502020204030204" pitchFamily="34" charset="0"/>
                <a:ea typeface="Calibri" panose="020F0502020204030204" pitchFamily="34" charset="0"/>
                <a:cs typeface="Calibri" panose="020F0502020204030204" pitchFamily="34" charset="0"/>
              </a:rPr>
              <a:t>Pharaoh repeatedly hardening his own heart (7:13, 22; 8:15, 19, 32; 9:7)</a:t>
            </a:r>
          </a:p>
          <a:p>
            <a:pPr>
              <a:spcBef>
                <a:spcPts val="0"/>
              </a:spcBef>
              <a:spcAft>
                <a:spcPts val="1800"/>
              </a:spcAft>
              <a:defRPr/>
            </a:pPr>
            <a:r>
              <a:rPr lang="en-US" sz="2800" dirty="0">
                <a:latin typeface="Calibri" panose="020F0502020204030204" pitchFamily="34" charset="0"/>
                <a:ea typeface="Calibri" panose="020F0502020204030204" pitchFamily="34" charset="0"/>
                <a:cs typeface="Calibri" panose="020F0502020204030204" pitchFamily="34" charset="0"/>
              </a:rPr>
              <a:t>Not until the sixth plague did God harden Pharaoh’s heart (</a:t>
            </a:r>
            <a:r>
              <a:rPr lang="en-US" sz="2800" dirty="0" err="1">
                <a:latin typeface="Calibri" panose="020F0502020204030204" pitchFamily="34" charset="0"/>
                <a:ea typeface="Calibri" panose="020F0502020204030204" pitchFamily="34" charset="0"/>
                <a:cs typeface="Calibri" panose="020F0502020204030204" pitchFamily="34" charset="0"/>
              </a:rPr>
              <a:t>Exod</a:t>
            </a:r>
            <a:r>
              <a:rPr lang="en-US" sz="2800" dirty="0">
                <a:latin typeface="Calibri" panose="020F0502020204030204" pitchFamily="34" charset="0"/>
                <a:ea typeface="Calibri" panose="020F0502020204030204" pitchFamily="34" charset="0"/>
                <a:cs typeface="Calibri" panose="020F0502020204030204" pitchFamily="34" charset="0"/>
              </a:rPr>
              <a:t> 9:12)</a:t>
            </a:r>
          </a:p>
        </p:txBody>
      </p:sp>
      <p:pic>
        <p:nvPicPr>
          <p:cNvPr id="5" name="Picture 4">
            <a:extLst>
              <a:ext uri="{FF2B5EF4-FFF2-40B4-BE49-F238E27FC236}">
                <a16:creationId xmlns:a16="http://schemas.microsoft.com/office/drawing/2014/main" id="{CE4390F2-9B4F-5C4D-2333-A7F6F3C23ADE}"/>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22032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7</a:t>
            </a:r>
            <a:r>
              <a:rPr lang="en-US" sz="3600" dirty="0">
                <a:effectLst>
                  <a:outerShdw blurRad="38100" dist="38100" dir="2700000" algn="tl">
                    <a:srgbClr val="000000">
                      <a:alpha val="43137"/>
                    </a:srgbClr>
                  </a:outerShdw>
                </a:effectLst>
                <a:cs typeface="Calibri" panose="020F0502020204030204" pitchFamily="34" charset="0"/>
              </a:rPr>
              <a:t>:20-25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Obedience </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905000"/>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Nile to blood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(20-21</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miracle (22a)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hardness (22b-23)</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Lasting results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Duration (25)</a:t>
            </a: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3173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91CB-A72E-9231-5689-1A3135308442}"/>
            </a:ext>
          </a:extLst>
        </p:cNvPr>
        <p:cNvGrpSpPr/>
        <p:nvPr/>
      </p:nvGrpSpPr>
      <p:grpSpPr>
        <a:xfrm>
          <a:off x="0" y="0"/>
          <a:ext cx="0" cy="0"/>
          <a:chOff x="0" y="0"/>
          <a:chExt cx="0" cy="0"/>
        </a:xfrm>
      </p:grpSpPr>
      <p:sp>
        <p:nvSpPr>
          <p:cNvPr id="53249" name="Rectangle 2">
            <a:extLst>
              <a:ext uri="{FF2B5EF4-FFF2-40B4-BE49-F238E27FC236}">
                <a16:creationId xmlns:a16="http://schemas.microsoft.com/office/drawing/2014/main" id="{F5256F6A-7B19-3DC2-FEBD-4BD09942055F}"/>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EXODUS STRUCTURE/OUTLINE</a:t>
            </a:r>
          </a:p>
        </p:txBody>
      </p:sp>
      <p:sp>
        <p:nvSpPr>
          <p:cNvPr id="9219" name="Rectangle 3">
            <a:extLst>
              <a:ext uri="{FF2B5EF4-FFF2-40B4-BE49-F238E27FC236}">
                <a16:creationId xmlns:a16="http://schemas.microsoft.com/office/drawing/2014/main" id="{7C6FA43D-FD39-45EF-C247-3B31B14FAA8F}"/>
              </a:ext>
            </a:extLst>
          </p:cNvPr>
          <p:cNvSpPr>
            <a:spLocks noGrp="1" noChangeArrowheads="1"/>
          </p:cNvSpPr>
          <p:nvPr>
            <p:ph type="body" idx="1"/>
          </p:nvPr>
        </p:nvSpPr>
        <p:spPr>
          <a:xfrm>
            <a:off x="609600" y="1371600"/>
            <a:ext cx="8839200" cy="4673600"/>
          </a:xfrm>
        </p:spPr>
        <p:txBody>
          <a:bodyPr/>
          <a:lstStyle/>
          <a:p>
            <a:pPr algn="just">
              <a:spcBef>
                <a:spcPts val="0"/>
              </a:spcBef>
              <a:spcAft>
                <a:spcPts val="900"/>
              </a:spcAft>
              <a:defRPr/>
            </a:pPr>
            <a:r>
              <a:rPr lang="en-US" altLang="en-US" b="1"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(1–18)</a:t>
            </a:r>
          </a:p>
          <a:p>
            <a:pPr lvl="1">
              <a:spcBef>
                <a:spcPts val="0"/>
              </a:spcBef>
              <a:spcAft>
                <a:spcPts val="900"/>
              </a:spcAft>
              <a:defRPr/>
            </a:pP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(1:1–12:30)</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Liberation (12:31–15:21)</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Preservation (15:22–18:27)</a:t>
            </a:r>
          </a:p>
          <a:p>
            <a:pPr>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Mosaic Covenant (19–40)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Law (19–24)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Tabernacle instructions (25–31)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Apostasy (32–34)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Tabernacle building (35–40) </a:t>
            </a:r>
          </a:p>
        </p:txBody>
      </p:sp>
      <p:pic>
        <p:nvPicPr>
          <p:cNvPr id="3" name="Picture 2">
            <a:extLst>
              <a:ext uri="{FF2B5EF4-FFF2-40B4-BE49-F238E27FC236}">
                <a16:creationId xmlns:a16="http://schemas.microsoft.com/office/drawing/2014/main" id="{0A2AD9E3-E57E-5E04-B9F8-969E630603A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28558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E7B-64DC-4D41-033C-BF1E6F95064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EC77095-B60C-181F-D174-AD1EB253C903}"/>
              </a:ext>
            </a:extLst>
          </p:cNvPr>
          <p:cNvSpPr>
            <a:spLocks noGrp="1" noChangeArrowheads="1"/>
          </p:cNvSpPr>
          <p:nvPr>
            <p:ph type="body" idx="1"/>
          </p:nvPr>
        </p:nvSpPr>
        <p:spPr>
          <a:xfrm>
            <a:off x="2895600" y="1828800"/>
            <a:ext cx="8686800" cy="2514600"/>
          </a:xfrm>
        </p:spPr>
        <p:txBody>
          <a:bodyPr/>
          <a:lstStyle/>
          <a:p>
            <a:pPr marL="0" indent="0" algn="just">
              <a:buNone/>
            </a:pPr>
            <a:r>
              <a:rPr lang="en-US" sz="30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r>
              <a:rPr lang="en-US" sz="3000" b="0" i="0" u="none" strike="noStrike" dirty="0">
                <a:effectLst/>
              </a:rPr>
              <a:t>During this period, the sole source of fresh water throughout Egypt was the underground natural springs. The Egyptians now had to exert themselves. As the Hebrews had to gather their own straw, now the Egyptians were forced to dig </a:t>
            </a:r>
            <a:r>
              <a:rPr lang="en-US" sz="3000" b="1" i="0" u="none" strike="noStrike" dirty="0">
                <a:effectLst/>
              </a:rPr>
              <a:t>round about the river</a:t>
            </a:r>
            <a:r>
              <a:rPr lang="en-US" sz="3000" b="0" i="0" u="none" strike="noStrike" dirty="0">
                <a:effectLst/>
              </a:rPr>
              <a:t> (v. 24) for their own water</a:t>
            </a:r>
            <a:r>
              <a:rPr lang="en-US" sz="3000"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0B68CA4B-E964-BDAD-C90A-6D1005E8256A}"/>
              </a:ext>
            </a:extLst>
          </p:cNvPr>
          <p:cNvSpPr txBox="1">
            <a:spLocks noChangeArrowheads="1"/>
          </p:cNvSpPr>
          <p:nvPr/>
        </p:nvSpPr>
        <p:spPr bwMode="auto">
          <a:xfrm>
            <a:off x="1028700" y="152400"/>
            <a:ext cx="1013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Ed Hindson</a:t>
            </a:r>
          </a:p>
          <a:p>
            <a:r>
              <a:rPr lang="en-US" sz="1800" dirty="0">
                <a:effectLst>
                  <a:outerShdw blurRad="38100" dist="38100" dir="2700000" algn="tl">
                    <a:srgbClr val="000000"/>
                  </a:outerShdw>
                </a:effectLst>
                <a:latin typeface="Calibri" panose="020F0502020204030204" pitchFamily="34" charset="0"/>
                <a:cs typeface="+mn-cs"/>
              </a:rPr>
              <a:t>Hindson, E. E., &amp; Mitchell, D. R., eds. (2010). </a:t>
            </a:r>
            <a:r>
              <a:rPr lang="en-US" sz="1800" dirty="0">
                <a:effectLst>
                  <a:outerShdw blurRad="38100" dist="38100" dir="2700000" algn="tl">
                    <a:srgbClr val="000000">
                      <a:alpha val="43137"/>
                    </a:srgbClr>
                  </a:outerShdw>
                </a:effectLst>
                <a:latin typeface="Calibri" panose="020F0502020204030204" pitchFamily="34" charset="0"/>
                <a:cs typeface="+mn-cs"/>
              </a:rPr>
              <a:t>King James Version Bible Commentary for Today: The Most Up-to-Date Commentary on the Time-Honored Text of the King James Version </a:t>
            </a:r>
            <a:r>
              <a:rPr lang="en-US" sz="1800" dirty="0">
                <a:effectLst>
                  <a:outerShdw blurRad="38100" dist="38100" dir="2700000" algn="tl">
                    <a:srgbClr val="000000"/>
                  </a:outerShdw>
                </a:effectLst>
                <a:latin typeface="Calibri" panose="020F0502020204030204" pitchFamily="34" charset="0"/>
                <a:cs typeface="+mn-cs"/>
              </a:rPr>
              <a:t>(p. 91). Thomas Nelson.</a:t>
            </a:r>
          </a:p>
        </p:txBody>
      </p:sp>
      <p:pic>
        <p:nvPicPr>
          <p:cNvPr id="3" name="Picture 2">
            <a:extLst>
              <a:ext uri="{FF2B5EF4-FFF2-40B4-BE49-F238E27FC236}">
                <a16:creationId xmlns:a16="http://schemas.microsoft.com/office/drawing/2014/main" id="{0C9FFAAA-17C9-9455-573B-C5A00EC27B12}"/>
              </a:ext>
            </a:extLst>
          </p:cNvPr>
          <p:cNvPicPr>
            <a:picLocks noChangeAspect="1"/>
          </p:cNvPicPr>
          <p:nvPr/>
        </p:nvPicPr>
        <p:blipFill>
          <a:blip r:embed="rId3"/>
          <a:stretch>
            <a:fillRect/>
          </a:stretch>
        </p:blipFill>
        <p:spPr>
          <a:xfrm>
            <a:off x="609600" y="2057400"/>
            <a:ext cx="1990448"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977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152400"/>
            <a:ext cx="4000500" cy="914400"/>
          </a:xfrm>
        </p:spPr>
        <p:txBody>
          <a:bodyPr/>
          <a:lstStyle/>
          <a:p>
            <a:pPr algn="ctr" eaLnBrk="1" hangingPunct="1"/>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8 New Promises</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Genesis 12:1-3</a:t>
            </a:r>
            <a:endParaRPr lang="en-US" sz="3200" dirty="0">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077589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defTabSz="685800">
              <a:spcAft>
                <a:spcPts val="9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one who curses you I will curse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a:t>
            </a:r>
          </a:p>
        </p:txBody>
      </p:sp>
      <p:pic>
        <p:nvPicPr>
          <p:cNvPr id="4" name="Picture 3">
            <a:extLst>
              <a:ext uri="{FF2B5EF4-FFF2-40B4-BE49-F238E27FC236}">
                <a16:creationId xmlns:a16="http://schemas.microsoft.com/office/drawing/2014/main" id="{E6BD4EB8-427B-3034-6994-88924B4984B4}"/>
              </a:ext>
            </a:extLst>
          </p:cNvPr>
          <p:cNvPicPr>
            <a:picLocks noChangeAspect="1"/>
          </p:cNvPicPr>
          <p:nvPr/>
        </p:nvPicPr>
        <p:blipFill>
          <a:blip r:embed="rId3"/>
          <a:stretch>
            <a:fillRect/>
          </a:stretch>
        </p:blipFill>
        <p:spPr>
          <a:xfrm>
            <a:off x="4455330" y="2505074"/>
            <a:ext cx="3281341"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574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7</a:t>
            </a:r>
            <a:r>
              <a:rPr lang="en-US" sz="3600" dirty="0">
                <a:effectLst>
                  <a:outerShdw blurRad="38100" dist="38100" dir="2700000" algn="tl">
                    <a:srgbClr val="000000">
                      <a:alpha val="43137"/>
                    </a:srgbClr>
                  </a:outerShdw>
                </a:effectLst>
                <a:cs typeface="Calibri" panose="020F0502020204030204" pitchFamily="34" charset="0"/>
              </a:rPr>
              <a:t>:20-25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Obedience </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905000"/>
            <a:ext cx="7705725" cy="190342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Nile to blood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(20-21</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miracle (22a)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hardness (22b-23)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Lasting results (24)</a:t>
            </a:r>
          </a:p>
          <a:p>
            <a:pPr marL="457200" lvl="3" indent="-457200" eaLnBrk="1" hangingPunct="1">
              <a:spcBef>
                <a:spcPts val="0"/>
              </a:spcBef>
              <a:spcAft>
                <a:spcPts val="18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Duration (25)</a:t>
            </a:r>
            <a:endParaRPr lang="en-US"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9568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DC9A7-FE60-EF07-A0A9-87C8E35D19F3}"/>
            </a:ext>
          </a:extLst>
        </p:cNvPr>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83E4AD5-9431-29CC-BBF5-86C968DA4B8A}"/>
              </a:ext>
            </a:extLst>
          </p:cNvPr>
          <p:cNvGraphicFramePr>
            <a:graphicFrameLocks noGrp="1"/>
          </p:cNvGraphicFramePr>
          <p:nvPr/>
        </p:nvGraphicFramePr>
        <p:xfrm>
          <a:off x="792480" y="152400"/>
          <a:ext cx="10607040" cy="3657600"/>
        </p:xfrm>
        <a:graphic>
          <a:graphicData uri="http://schemas.openxmlformats.org/drawingml/2006/table">
            <a:tbl>
              <a:tblPr firstRow="1" bandRow="1">
                <a:tableStyleId>{5940675A-B579-460E-94D1-54222C63F5DA}</a:tableStyleId>
              </a:tblPr>
              <a:tblGrid>
                <a:gridCol w="1645920">
                  <a:extLst>
                    <a:ext uri="{9D8B030D-6E8A-4147-A177-3AD203B41FA5}">
                      <a16:colId xmlns:a16="http://schemas.microsoft.com/office/drawing/2014/main" val="3937399128"/>
                    </a:ext>
                  </a:extLst>
                </a:gridCol>
                <a:gridCol w="3657600">
                  <a:extLst>
                    <a:ext uri="{9D8B030D-6E8A-4147-A177-3AD203B41FA5}">
                      <a16:colId xmlns:a16="http://schemas.microsoft.com/office/drawing/2014/main" val="3378488866"/>
                    </a:ext>
                  </a:extLst>
                </a:gridCol>
                <a:gridCol w="1645920">
                  <a:extLst>
                    <a:ext uri="{9D8B030D-6E8A-4147-A177-3AD203B41FA5}">
                      <a16:colId xmlns:a16="http://schemas.microsoft.com/office/drawing/2014/main" val="3580775410"/>
                    </a:ext>
                  </a:extLst>
                </a:gridCol>
                <a:gridCol w="3657600">
                  <a:extLst>
                    <a:ext uri="{9D8B030D-6E8A-4147-A177-3AD203B41FA5}">
                      <a16:colId xmlns:a16="http://schemas.microsoft.com/office/drawing/2014/main" val="2862036682"/>
                    </a:ext>
                  </a:extLst>
                </a:gridCol>
              </a:tblGrid>
              <a:tr h="914400">
                <a:tc gridSpan="4">
                  <a:txBody>
                    <a:bodyPr/>
                    <a:lstStyle/>
                    <a:p>
                      <a:pPr marL="0" indent="0" algn="ctr">
                        <a:buClr>
                          <a:schemeClr val="tx2"/>
                        </a:buClr>
                        <a:buFont typeface="Wingdings" panose="05000000000000000000" pitchFamily="2" charset="2"/>
                        <a:buNone/>
                      </a:pPr>
                      <a:r>
                        <a:rPr kumimoji="0" lang="en-US" sz="34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SHAPING AND POPULATING (GEN 1:1)</a:t>
                      </a:r>
                      <a:endParaRPr lang="en-US" sz="34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hMerge="1">
                  <a:txBody>
                    <a:bodyPr/>
                    <a:lstStyle/>
                    <a:p>
                      <a:pPr marL="0" indent="0" algn="ctr">
                        <a:buClr>
                          <a:schemeClr val="tx2"/>
                        </a:buClr>
                        <a:buFont typeface="Wingdings" panose="05000000000000000000" pitchFamily="2" charset="2"/>
                        <a:buNone/>
                      </a:pPr>
                      <a:endPar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hMerge="1">
                  <a:txBody>
                    <a:bodyPr/>
                    <a:lstStyle/>
                    <a:p>
                      <a:pPr marL="0" indent="0" algn="l" defTabSz="914400" rtl="0" eaLnBrk="1" latinLnBrk="0" hangingPunct="1">
                        <a:buClr>
                          <a:schemeClr val="tx2"/>
                        </a:buClr>
                        <a:buFont typeface="Wingdings" panose="05000000000000000000" pitchFamily="2" charset="2"/>
                        <a:buNone/>
                      </a:pP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hMerge="1">
                  <a:txBody>
                    <a:bodyPr/>
                    <a:lstStyle/>
                    <a:p>
                      <a:pPr marL="0" indent="0" algn="ctr" defTabSz="914400" rtl="0" eaLnBrk="1" latinLnBrk="0" hangingPunct="1">
                        <a:buClr>
                          <a:schemeClr val="tx2"/>
                        </a:buClr>
                        <a:buFont typeface="Wingdings" panose="05000000000000000000" pitchFamily="2" charset="2"/>
                        <a:buNone/>
                      </a:pP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extLst>
                  <a:ext uri="{0D108BD9-81ED-4DB2-BD59-A6C34878D82A}">
                    <a16:rowId xmlns:a16="http://schemas.microsoft.com/office/drawing/2014/main" val="2438192261"/>
                  </a:ext>
                </a:extLst>
              </a:tr>
              <a:tr h="914400">
                <a:tc>
                  <a:txBody>
                    <a:bodyPr/>
                    <a:lstStyle/>
                    <a:p>
                      <a:pPr marL="0" indent="0" algn="ctr">
                        <a:buClr>
                          <a:schemeClr val="tx2"/>
                        </a:buClr>
                        <a:buFont typeface="Wingdings" panose="05000000000000000000" pitchFamily="2" charset="2"/>
                        <a:buNone/>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solidFill>
                      <a:schemeClr val="bg2"/>
                    </a:solidFill>
                  </a:tcPr>
                </a:tc>
                <a:tc>
                  <a:txBody>
                    <a:bodyPr/>
                    <a:lstStyle/>
                    <a:p>
                      <a:pPr marL="0" indent="0" algn="ctr">
                        <a:buClr>
                          <a:schemeClr val="tx2"/>
                        </a:buClr>
                        <a:buFont typeface="Wingdings" panose="05000000000000000000" pitchFamily="2" charset="2"/>
                        <a:buNone/>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solidFill>
                      <a:schemeClr val="bg2"/>
                    </a:solidFill>
                  </a:tcPr>
                </a:tc>
                <a:extLst>
                  <a:ext uri="{0D108BD9-81ED-4DB2-BD59-A6C34878D82A}">
                    <a16:rowId xmlns:a16="http://schemas.microsoft.com/office/drawing/2014/main" val="351636776"/>
                  </a:ext>
                </a:extLst>
              </a:tr>
              <a:tr h="914400">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solidFill>
                      <a:schemeClr val="bg2"/>
                    </a:solidFill>
                  </a:tcPr>
                </a:tc>
                <a:extLst>
                  <a:ext uri="{0D108BD9-81ED-4DB2-BD59-A6C34878D82A}">
                    <a16:rowId xmlns:a16="http://schemas.microsoft.com/office/drawing/2014/main" val="1206115199"/>
                  </a:ext>
                </a:extLst>
              </a:tr>
              <a:tr h="914400">
                <a:tc>
                  <a:txBody>
                    <a:bodyPr/>
                    <a:lstStyle/>
                    <a:p>
                      <a:pPr marL="0" indent="0" algn="ctr" defTabSz="914400" rtl="0" eaLnBrk="1" latinLnBrk="0" hangingPunct="1">
                        <a:buClr>
                          <a:schemeClr val="tx2"/>
                        </a:buClr>
                        <a:buFont typeface="Wingdings" panose="05000000000000000000" pitchFamily="2" charset="2"/>
                        <a:buNone/>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solidFill>
                      <a:schemeClr val="bg2"/>
                    </a:solidFill>
                  </a:tcPr>
                </a:tc>
                <a:tc>
                  <a:txBody>
                    <a:bodyPr/>
                    <a:lstStyle/>
                    <a:p>
                      <a:pPr marL="0" indent="0" algn="ctr" defTabSz="914400" rtl="0" eaLnBrk="1" latinLnBrk="0" hangingPunct="1">
                        <a:buClr>
                          <a:schemeClr val="tx2"/>
                        </a:buClr>
                        <a:buFont typeface="Wingdings" panose="05000000000000000000" pitchFamily="2" charset="2"/>
                        <a:buNone/>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solidFill>
                      <a:schemeClr val="bg2"/>
                    </a:solidFill>
                  </a:tcP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66214DE6-7FEE-D6AA-47A8-B1C8ACCC33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79603"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42099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889500" y="3132667"/>
            <a:ext cx="1566333" cy="402165"/>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3642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0"/>
            <a:ext cx="109728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6:1-3</a:t>
            </a:r>
          </a:p>
          <a:p>
            <a:pPr marL="0" indent="0" algn="just">
              <a:spcBef>
                <a:spcPts val="0"/>
              </a:spcBef>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came about, when men began to multiply on the face of the land, and daughters were born to them</a:t>
            </a:r>
            <a:r>
              <a:rPr lang="en-US" sz="3600" dirty="0">
                <a:effectLst/>
                <a:latin typeface="Calibri" panose="020F0502020204030204" pitchFamily="34" charset="0"/>
                <a:cs typeface="Calibri" panose="020F0502020204030204" pitchFamily="34" charset="0"/>
              </a:rPr>
              <a:t>, </a:t>
            </a:r>
            <a:r>
              <a:rPr lang="en-US" sz="3600" baseline="30000" dirty="0">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sons of God saw that the daughters of men were beautiful; and they took wives for themselves, whomever they chose. </a:t>
            </a:r>
            <a:r>
              <a:rPr lang="en-US" sz="3600" baseline="30000" dirty="0">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 Lord said, “</a:t>
            </a:r>
            <a:r>
              <a:rPr lang="en-US" sz="3600" dirty="0">
                <a:effectLst>
                  <a:outerShdw blurRad="38100" dist="38100" dir="2700000" algn="tl">
                    <a:srgbClr val="000000">
                      <a:alpha val="43137"/>
                    </a:srgbClr>
                  </a:outerShdw>
                </a:effectLst>
                <a:cs typeface="Calibri" panose="020F0502020204030204" pitchFamily="34" charset="0"/>
              </a:rPr>
              <a:t>My Spirit shall not strive with man forever, because he also is flesh;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nevertheless his days shall be one hundred and twenty years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0186111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91783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Pharaoh’s condition (14)</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instruction (15-19)</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obedience (20-25)</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a:t>
            </a:r>
            <a:r>
              <a:rPr lang="en-US" sz="3600" dirty="0">
                <a:effectLst>
                  <a:outerShdw blurRad="38100" dist="38100" dir="2700000" algn="tl">
                    <a:srgbClr val="000000">
                      <a:alpha val="43137"/>
                    </a:srgbClr>
                  </a:outerShdw>
                </a:effectLst>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The Plagues</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2730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7</a:t>
            </a:r>
            <a:r>
              <a:rPr lang="en-US" sz="3600" dirty="0">
                <a:effectLst>
                  <a:outerShdw blurRad="38100" dist="38100" dir="2700000" algn="tl">
                    <a:srgbClr val="000000">
                      <a:alpha val="43137"/>
                    </a:srgbClr>
                  </a:outerShdw>
                </a:effectLst>
                <a:cs typeface="Calibri" panose="020F0502020204030204" pitchFamily="34" charset="0"/>
              </a:rPr>
              <a:t>:20-25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Obedience </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905000"/>
            <a:ext cx="7705725" cy="350520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Nile to blood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(20-21</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miracle (22a)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hardness (22b-23)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Lasting results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Duration (25)</a:t>
            </a: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7570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C994-6E9E-4E35-A475-F8AF7D515921}"/>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B26335D7-BC12-3B0B-AA98-B9D3140CC707}"/>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REDEMPTION</a:t>
            </a:r>
            <a:br>
              <a:rPr lang="en-US" altLang="en-US" sz="3600" kern="1200" dirty="0">
                <a:effectLst>
                  <a:outerShdw blurRad="38100" dist="38100" dir="2700000" algn="tl">
                    <a:srgbClr val="000000">
                      <a:alpha val="43137"/>
                    </a:srgbClr>
                  </a:outerShdw>
                </a:effectLst>
                <a:latin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(1:1–12:30)</a:t>
            </a:r>
          </a:p>
        </p:txBody>
      </p:sp>
      <p:sp>
        <p:nvSpPr>
          <p:cNvPr id="11267" name="Rectangle 3">
            <a:extLst>
              <a:ext uri="{FF2B5EF4-FFF2-40B4-BE49-F238E27FC236}">
                <a16:creationId xmlns:a16="http://schemas.microsoft.com/office/drawing/2014/main" id="{6CA513BF-6252-7953-2162-D768BB724901}"/>
              </a:ext>
            </a:extLst>
          </p:cNvPr>
          <p:cNvSpPr>
            <a:spLocks noGrp="1" noChangeArrowheads="1"/>
          </p:cNvSpPr>
          <p:nvPr>
            <p:ph type="body" idx="1"/>
          </p:nvPr>
        </p:nvSpPr>
        <p:spPr>
          <a:xfrm>
            <a:off x="609599" y="1371600"/>
            <a:ext cx="7637741" cy="4689475"/>
          </a:xfrm>
        </p:spPr>
        <p:txBody>
          <a:bodyPr/>
          <a:lstStyle/>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Why redemption is necessary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1)</a:t>
            </a:r>
          </a:p>
          <a:p>
            <a:pPr>
              <a:spcBef>
                <a:spcPts val="0"/>
              </a:spcBef>
              <a:spcAft>
                <a:spcPts val="1200"/>
              </a:spcAft>
              <a:defRPr/>
            </a:pPr>
            <a:r>
              <a:rPr lang="en-US" altLang="en-US" dirty="0">
                <a:latin typeface="Calibri" panose="020F0502020204030204" pitchFamily="34" charset="0"/>
                <a:cs typeface="Calibri" panose="020F0502020204030204" pitchFamily="34" charset="0"/>
              </a:rPr>
              <a:t>Development of the deliverer (</a:t>
            </a:r>
            <a:r>
              <a:rPr lang="en-US" altLang="en-US" dirty="0" err="1">
                <a:latin typeface="Calibri" panose="020F0502020204030204" pitchFamily="34" charset="0"/>
                <a:cs typeface="Calibri" panose="020F0502020204030204" pitchFamily="34" charset="0"/>
              </a:rPr>
              <a:t>Exod</a:t>
            </a:r>
            <a:r>
              <a:rPr lang="en-US" altLang="en-US" dirty="0">
                <a:latin typeface="Calibri" panose="020F0502020204030204" pitchFamily="34" charset="0"/>
                <a:cs typeface="Calibri" panose="020F0502020204030204" pitchFamily="34" charset="0"/>
              </a:rPr>
              <a:t> 2–4)</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First confrontation with Pharaoh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5) </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God reassures Moses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6:1–7:7) </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Second confrontation with Pharaoh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7:8-13)</a:t>
            </a:r>
          </a:p>
          <a:p>
            <a:pPr>
              <a:spcBef>
                <a:spcPts val="0"/>
              </a:spcBef>
              <a:spcAft>
                <a:spcPts val="1200"/>
              </a:spcAft>
              <a:defRPr/>
            </a:pP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Plagues (</a:t>
            </a:r>
            <a:r>
              <a:rPr lang="en-US" altLang="en-US" b="1" u="sng" dirty="0" err="1">
                <a:solidFill>
                  <a:srgbClr val="FFFFCC"/>
                </a:solidFill>
                <a:latin typeface="Calibri" panose="020F0502020204030204" pitchFamily="34" charset="0"/>
                <a:ea typeface="Calibri" panose="020F0502020204030204" pitchFamily="34" charset="0"/>
                <a:cs typeface="Calibri" panose="020F0502020204030204" pitchFamily="34" charset="0"/>
              </a:rPr>
              <a:t>Exod</a:t>
            </a: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 7:14–12:30) </a:t>
            </a:r>
          </a:p>
        </p:txBody>
      </p:sp>
      <p:pic>
        <p:nvPicPr>
          <p:cNvPr id="3" name="Picture 2">
            <a:extLst>
              <a:ext uri="{FF2B5EF4-FFF2-40B4-BE49-F238E27FC236}">
                <a16:creationId xmlns:a16="http://schemas.microsoft.com/office/drawing/2014/main" id="{7D0227E0-D731-B9A9-31E2-60AB6837733B}"/>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874094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BEAC-1719-9A4A-9427-91452E5F38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25EAC7-DE35-507C-2E60-A62FDA69723F}"/>
              </a:ext>
            </a:extLst>
          </p:cNvPr>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outerShdw blurRad="38100" dist="38100" dir="2700000" algn="tl">
                    <a:srgbClr val="000000">
                      <a:alpha val="43137"/>
                    </a:srgbClr>
                  </a:outerShdw>
                </a:effectLst>
                <a:latin typeface="Calibri" panose="020F0502020204030204" pitchFamily="34" charset="0"/>
              </a:rPr>
              <a:t>24</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25</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26</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lift up His countenance on you, And give you peace.</a:t>
            </a:r>
          </a:p>
          <a:p>
            <a:pPr algn="r">
              <a:spcBef>
                <a:spcPts val="0"/>
              </a:spcBef>
              <a:spcAft>
                <a:spcPts val="1000"/>
              </a:spcAft>
            </a:pPr>
            <a:r>
              <a:rPr lang="en-US" sz="2800" dirty="0">
                <a:effectLst>
                  <a:outerShdw blurRad="38100" dist="38100" dir="2700000" algn="tl">
                    <a:srgbClr val="000000">
                      <a:alpha val="43137"/>
                    </a:srgbClr>
                  </a:outerShdw>
                </a:effectLst>
                <a:latin typeface="Calibri" panose="020F0502020204030204" pitchFamily="34" charset="0"/>
              </a:rPr>
              <a:t>Numbers 6:24–26 (NASB95)</a:t>
            </a:r>
          </a:p>
        </p:txBody>
      </p:sp>
      <p:pic>
        <p:nvPicPr>
          <p:cNvPr id="2" name="Picture 1">
            <a:extLst>
              <a:ext uri="{FF2B5EF4-FFF2-40B4-BE49-F238E27FC236}">
                <a16:creationId xmlns:a16="http://schemas.microsoft.com/office/drawing/2014/main" id="{08CF46EB-5A35-2263-DACA-0CBAF9117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973001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TEN PLAGUES REDEMPTION (7:14–12:30)</a:t>
            </a:r>
          </a:p>
        </p:txBody>
      </p:sp>
      <p:sp>
        <p:nvSpPr>
          <p:cNvPr id="12291" name="Rectangle 3"/>
          <p:cNvSpPr>
            <a:spLocks noGrp="1" noChangeArrowheads="1"/>
          </p:cNvSpPr>
          <p:nvPr>
            <p:ph type="body" idx="1"/>
          </p:nvPr>
        </p:nvSpPr>
        <p:spPr>
          <a:xfrm>
            <a:off x="609600" y="1752600"/>
            <a:ext cx="3352800" cy="3276600"/>
          </a:xfrm>
        </p:spPr>
        <p:txBody>
          <a:bodyPr/>
          <a:lstStyle/>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Nile to blood</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Frogs</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Gnats </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Flies</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Death of livestock</a:t>
            </a:r>
          </a:p>
        </p:txBody>
      </p:sp>
      <p:pic>
        <p:nvPicPr>
          <p:cNvPr id="3" name="Picture 2">
            <a:extLst>
              <a:ext uri="{FF2B5EF4-FFF2-40B4-BE49-F238E27FC236}">
                <a16:creationId xmlns:a16="http://schemas.microsoft.com/office/drawing/2014/main" id="{1548B04C-BA6D-3C75-9B29-1F3DA783CA21}"/>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a:extLst>
              <a:ext uri="{FF2B5EF4-FFF2-40B4-BE49-F238E27FC236}">
                <a16:creationId xmlns:a16="http://schemas.microsoft.com/office/drawing/2014/main" id="{9E8256D5-0B04-28F6-5E59-CD89EAD35975}"/>
              </a:ext>
            </a:extLst>
          </p:cNvPr>
          <p:cNvSpPr txBox="1">
            <a:spLocks noChangeArrowheads="1"/>
          </p:cNvSpPr>
          <p:nvPr/>
        </p:nvSpPr>
        <p:spPr bwMode="auto">
          <a:xfrm>
            <a:off x="4267200" y="1752600"/>
            <a:ext cx="33528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Boils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Hail</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Locusts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Darkness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Death of 1st born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3470-3184-40CF-29FD-1178CCA75E7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7DE44D-4BEB-4D90-544A-0CA14B9EEDD8}"/>
              </a:ext>
            </a:extLst>
          </p:cNvPr>
          <p:cNvGraphicFramePr>
            <a:graphicFrameLocks noGrp="1"/>
          </p:cNvGraphicFramePr>
          <p:nvPr>
            <p:ph idx="1"/>
          </p:nvPr>
        </p:nvGraphicFramePr>
        <p:xfrm>
          <a:off x="609600" y="120775"/>
          <a:ext cx="10972801" cy="6599149"/>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1281036659"/>
                    </a:ext>
                  </a:extLst>
                </a:gridCol>
                <a:gridCol w="3864939">
                  <a:extLst>
                    <a:ext uri="{9D8B030D-6E8A-4147-A177-3AD203B41FA5}">
                      <a16:colId xmlns:a16="http://schemas.microsoft.com/office/drawing/2014/main" val="3939120806"/>
                    </a:ext>
                  </a:extLst>
                </a:gridCol>
                <a:gridCol w="3088982">
                  <a:extLst>
                    <a:ext uri="{9D8B030D-6E8A-4147-A177-3AD203B41FA5}">
                      <a16:colId xmlns:a16="http://schemas.microsoft.com/office/drawing/2014/main" val="2755603270"/>
                    </a:ext>
                  </a:extLst>
                </a:gridCol>
                <a:gridCol w="3088982">
                  <a:extLst>
                    <a:ext uri="{9D8B030D-6E8A-4147-A177-3AD203B41FA5}">
                      <a16:colId xmlns:a16="http://schemas.microsoft.com/office/drawing/2014/main"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Plagues </a:t>
                      </a:r>
                      <a:r>
                        <a:rPr lang="en-US" sz="3600" b="0"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of Egypt</a:t>
                      </a:r>
                    </a:p>
                  </a:txBody>
                  <a:tcPr anchor="ctr">
                    <a:solidFill>
                      <a:schemeClr val="bg2"/>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Egyptian Deity</a:t>
                      </a:r>
                    </a:p>
                  </a:txBody>
                  <a:tcPr anchor="ctr">
                    <a:solidFill>
                      <a:schemeClr val="bg2"/>
                    </a:solidFill>
                  </a:tcPr>
                </a:tc>
                <a:extLst>
                  <a:ext uri="{0D108BD9-81ED-4DB2-BD59-A6C34878D82A}">
                    <a16:rowId xmlns:a16="http://schemas.microsoft.com/office/drawing/2014/main" val="1204976739"/>
                  </a:ext>
                </a:extLst>
              </a:tr>
              <a:tr h="502920">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algn="l"/>
                      <a:r>
                        <a:rPr lang="en-US" sz="2400" b="1" dirty="0">
                          <a:latin typeface="Calibri" panose="020F0502020204030204" pitchFamily="34" charset="0"/>
                          <a:cs typeface="Calibri" panose="020F0502020204030204" pitchFamily="34" charset="0"/>
                        </a:rPr>
                        <a:t>Water to Blood</a:t>
                      </a:r>
                    </a:p>
                  </a:txBody>
                  <a:tcPr anchor="ctr"/>
                </a:tc>
                <a:tc>
                  <a:txBody>
                    <a:bodyPr/>
                    <a:lstStyle/>
                    <a:p>
                      <a:pPr marL="112713" indent="0" algn="l"/>
                      <a:r>
                        <a:rPr lang="en-US" sz="24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marL="0" algn="ctr" defTabSz="914400" rtl="0" eaLnBrk="1" latinLnBrk="0" hangingPunct="1"/>
                      <a:r>
                        <a:rPr lang="en-US" sz="2400" b="1" kern="1200" dirty="0" err="1">
                          <a:solidFill>
                            <a:srgbClr val="C00000"/>
                          </a:solidFill>
                          <a:latin typeface="Calibri" panose="020F0502020204030204" pitchFamily="34" charset="0"/>
                          <a:ea typeface="+mn-ea"/>
                          <a:cs typeface="Calibri" panose="020F0502020204030204" pitchFamily="34" charset="0"/>
                        </a:rPr>
                        <a:t>Hapi</a:t>
                      </a:r>
                      <a:r>
                        <a:rPr lang="en-US" sz="2400" b="1" kern="1200" dirty="0">
                          <a:solidFill>
                            <a:srgbClr val="C00000"/>
                          </a:solidFill>
                          <a:latin typeface="Calibri" panose="020F0502020204030204" pitchFamily="34" charset="0"/>
                          <a:ea typeface="+mn-ea"/>
                          <a:cs typeface="Calibri" panose="020F0502020204030204" pitchFamily="34" charset="0"/>
                        </a:rPr>
                        <a:t>, Khnum</a:t>
                      </a:r>
                    </a:p>
                  </a:txBody>
                  <a:tcPr anchor="ctr"/>
                </a:tc>
                <a:extLst>
                  <a:ext uri="{0D108BD9-81ED-4DB2-BD59-A6C34878D82A}">
                    <a16:rowId xmlns:a16="http://schemas.microsoft.com/office/drawing/2014/main" val="558539107"/>
                  </a:ext>
                </a:extLst>
              </a:tr>
              <a:tr h="502920">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algn="l"/>
                      <a:r>
                        <a:rPr lang="en-US" sz="2400" b="1" dirty="0">
                          <a:latin typeface="Calibri" panose="020F0502020204030204" pitchFamily="34" charset="0"/>
                          <a:cs typeface="Calibri" panose="020F0502020204030204" pitchFamily="34" charset="0"/>
                        </a:rPr>
                        <a:t>Frogs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Heqt</a:t>
                      </a:r>
                    </a:p>
                  </a:txBody>
                  <a:tcPr anchor="ctr"/>
                </a:tc>
                <a:extLst>
                  <a:ext uri="{0D108BD9-81ED-4DB2-BD59-A6C34878D82A}">
                    <a16:rowId xmlns:a16="http://schemas.microsoft.com/office/drawing/2014/main" val="2935229951"/>
                  </a:ext>
                </a:extLst>
              </a:tr>
              <a:tr h="502920">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algn="l"/>
                      <a:r>
                        <a:rPr lang="en-US" sz="2400" b="1" dirty="0">
                          <a:latin typeface="Calibri" panose="020F0502020204030204" pitchFamily="34" charset="0"/>
                          <a:cs typeface="Calibri" panose="020F0502020204030204" pitchFamily="34" charset="0"/>
                        </a:rPr>
                        <a:t>Gnats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8:16-19</a:t>
                      </a:r>
                    </a:p>
                  </a:txBody>
                  <a:tcPr anchor="ctr"/>
                </a:tc>
                <a:tc>
                  <a:txBody>
                    <a:bodyPr/>
                    <a:lstStyle/>
                    <a:p>
                      <a:pPr algn="ctr"/>
                      <a:r>
                        <a:rPr lang="en-US" sz="2400" b="1" kern="1200" dirty="0">
                          <a:solidFill>
                            <a:srgbClr val="C00000"/>
                          </a:solidFill>
                          <a:latin typeface="Calibri" panose="020F0502020204030204" pitchFamily="34" charset="0"/>
                          <a:ea typeface="+mn-ea"/>
                          <a:cs typeface="Calibri" panose="020F0502020204030204" pitchFamily="34" charset="0"/>
                        </a:rPr>
                        <a:t>Set</a:t>
                      </a:r>
                    </a:p>
                  </a:txBody>
                  <a:tcPr anchor="ctr"/>
                </a:tc>
                <a:extLst>
                  <a:ext uri="{0D108BD9-81ED-4DB2-BD59-A6C34878D82A}">
                    <a16:rowId xmlns:a16="http://schemas.microsoft.com/office/drawing/2014/main" val="1282089858"/>
                  </a:ext>
                </a:extLst>
              </a:tr>
              <a:tr h="502920">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algn="l"/>
                      <a:r>
                        <a:rPr lang="en-US" sz="2400" b="1" dirty="0">
                          <a:latin typeface="Calibri" panose="020F0502020204030204" pitchFamily="34" charset="0"/>
                          <a:cs typeface="Calibri" panose="020F0502020204030204" pitchFamily="34" charset="0"/>
                        </a:rPr>
                        <a:t>Flies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C00000"/>
                          </a:solidFill>
                          <a:latin typeface="Calibri" panose="020F0502020204030204" pitchFamily="34" charset="0"/>
                          <a:ea typeface="+mn-ea"/>
                          <a:cs typeface="Calibri" panose="020F0502020204030204" pitchFamily="34" charset="0"/>
                        </a:rPr>
                        <a:t>Uatchit</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82611401"/>
                  </a:ext>
                </a:extLst>
              </a:tr>
              <a:tr h="502920">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algn="l"/>
                      <a:r>
                        <a:rPr lang="en-US" sz="2400" b="1" dirty="0">
                          <a:latin typeface="Calibri" panose="020F0502020204030204" pitchFamily="34" charset="0"/>
                          <a:cs typeface="Calibri" panose="020F0502020204030204" pitchFamily="34" charset="0"/>
                        </a:rPr>
                        <a:t>Disease on Cattle</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Hathor, </a:t>
                      </a:r>
                      <a:r>
                        <a:rPr lang="en-US" sz="2400" b="1" kern="1200" dirty="0" err="1">
                          <a:solidFill>
                            <a:srgbClr val="C00000"/>
                          </a:solidFill>
                          <a:latin typeface="Calibri" panose="020F0502020204030204" pitchFamily="34" charset="0"/>
                          <a:ea typeface="+mn-ea"/>
                          <a:cs typeface="Calibri" panose="020F0502020204030204" pitchFamily="34" charset="0"/>
                        </a:rPr>
                        <a:t>Apis</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13668434"/>
                  </a:ext>
                </a:extLst>
              </a:tr>
              <a:tr h="502920">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algn="l"/>
                      <a:r>
                        <a:rPr lang="en-US" sz="2400" b="1" dirty="0">
                          <a:latin typeface="Calibri" panose="020F0502020204030204" pitchFamily="34" charset="0"/>
                          <a:cs typeface="Calibri" panose="020F0502020204030204" pitchFamily="34" charset="0"/>
                        </a:rPr>
                        <a:t>Boils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Sekhmet, Serapis</a:t>
                      </a:r>
                    </a:p>
                  </a:txBody>
                  <a:tcPr anchor="ctr"/>
                </a:tc>
                <a:extLst>
                  <a:ext uri="{0D108BD9-81ED-4DB2-BD59-A6C34878D82A}">
                    <a16:rowId xmlns:a16="http://schemas.microsoft.com/office/drawing/2014/main" val="443366115"/>
                  </a:ext>
                </a:extLst>
              </a:tr>
              <a:tr h="502920">
                <a:tc>
                  <a:txBody>
                    <a:bodyPr/>
                    <a:lstStyle/>
                    <a:p>
                      <a:pPr algn="ctr"/>
                      <a:r>
                        <a:rPr lang="en-US" sz="2400" b="1" dirty="0">
                          <a:latin typeface="Calibri" panose="020F0502020204030204" pitchFamily="34" charset="0"/>
                          <a:cs typeface="Calibri" panose="020F0502020204030204" pitchFamily="34" charset="0"/>
                        </a:rPr>
                        <a:t>7.</a:t>
                      </a:r>
                    </a:p>
                  </a:txBody>
                  <a:tcPr anchor="ctr"/>
                </a:tc>
                <a:tc>
                  <a:txBody>
                    <a:bodyPr/>
                    <a:lstStyle/>
                    <a:p>
                      <a:pPr algn="l"/>
                      <a:r>
                        <a:rPr lang="en-US" sz="2400" b="1" dirty="0">
                          <a:latin typeface="Calibri" panose="020F0502020204030204" pitchFamily="34" charset="0"/>
                          <a:cs typeface="Calibri" panose="020F0502020204030204" pitchFamily="34" charset="0"/>
                        </a:rPr>
                        <a:t>Hail</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txBody>
                  <a:tcPr anchor="ctr"/>
                </a:tc>
                <a:extLst>
                  <a:ext uri="{0D108BD9-81ED-4DB2-BD59-A6C34878D82A}">
                    <a16:rowId xmlns:a16="http://schemas.microsoft.com/office/drawing/2014/main" val="482985495"/>
                  </a:ext>
                </a:extLst>
              </a:tr>
              <a:tr h="502920">
                <a:tc>
                  <a:txBody>
                    <a:bodyPr/>
                    <a:lstStyle/>
                    <a:p>
                      <a:pPr algn="ctr"/>
                      <a:r>
                        <a:rPr lang="en-US" sz="2400" b="1" dirty="0">
                          <a:latin typeface="Calibri" panose="020F0502020204030204" pitchFamily="34" charset="0"/>
                          <a:cs typeface="Calibri" panose="020F0502020204030204" pitchFamily="34" charset="0"/>
                        </a:rPr>
                        <a:t>8.</a:t>
                      </a:r>
                    </a:p>
                  </a:txBody>
                  <a:tcPr anchor="ctr"/>
                </a:tc>
                <a:tc>
                  <a:txBody>
                    <a:bodyPr/>
                    <a:lstStyle/>
                    <a:p>
                      <a:pPr algn="l"/>
                      <a:r>
                        <a:rPr lang="en-US" sz="2400" b="1" dirty="0">
                          <a:latin typeface="Calibri" panose="020F0502020204030204" pitchFamily="34" charset="0"/>
                          <a:cs typeface="Calibri" panose="020F0502020204030204" pitchFamily="34" charset="0"/>
                        </a:rPr>
                        <a:t>Locusts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Osiris</a:t>
                      </a:r>
                    </a:p>
                  </a:txBody>
                  <a:tcPr anchor="ctr"/>
                </a:tc>
                <a:extLst>
                  <a:ext uri="{0D108BD9-81ED-4DB2-BD59-A6C34878D82A}">
                    <a16:rowId xmlns:a16="http://schemas.microsoft.com/office/drawing/2014/main" val="3454855397"/>
                  </a:ext>
                </a:extLst>
              </a:tr>
              <a:tr h="502920">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algn="l"/>
                      <a:r>
                        <a:rPr lang="en-US" sz="2400" b="1" dirty="0">
                          <a:latin typeface="Calibri" panose="020F0502020204030204" pitchFamily="34" charset="0"/>
                          <a:cs typeface="Calibri" panose="020F0502020204030204" pitchFamily="34" charset="0"/>
                        </a:rPr>
                        <a:t>Darkness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Re, Horus, </a:t>
                      </a:r>
                      <a:r>
                        <a:rPr lang="en-US" sz="2400" b="1" kern="1200" dirty="0" err="1">
                          <a:solidFill>
                            <a:srgbClr val="C00000"/>
                          </a:solidFill>
                          <a:latin typeface="Calibri" panose="020F0502020204030204" pitchFamily="34" charset="0"/>
                          <a:ea typeface="+mn-ea"/>
                          <a:cs typeface="Calibri" panose="020F0502020204030204" pitchFamily="34" charset="0"/>
                        </a:rPr>
                        <a:t>Atum</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188230933"/>
                  </a:ext>
                </a:extLst>
              </a:tr>
              <a:tr h="502920">
                <a:tc>
                  <a:txBody>
                    <a:bodyPr/>
                    <a:lstStyle/>
                    <a:p>
                      <a:pPr algn="ctr"/>
                      <a:r>
                        <a:rPr lang="en-US" sz="2400" b="1" dirty="0">
                          <a:latin typeface="Calibri" panose="020F0502020204030204" pitchFamily="34" charset="0"/>
                          <a:cs typeface="Calibri" panose="020F0502020204030204" pitchFamily="34" charset="0"/>
                        </a:rPr>
                        <a:t>10.</a:t>
                      </a:r>
                    </a:p>
                  </a:txBody>
                  <a:tcPr anchor="ctr"/>
                </a:tc>
                <a:tc>
                  <a:txBody>
                    <a:bodyPr/>
                    <a:lstStyle/>
                    <a:p>
                      <a:pPr algn="l"/>
                      <a:r>
                        <a:rPr lang="en-US" sz="2400" b="1" dirty="0">
                          <a:latin typeface="Calibri" panose="020F0502020204030204" pitchFamily="34" charset="0"/>
                          <a:cs typeface="Calibri" panose="020F0502020204030204" pitchFamily="34" charset="0"/>
                        </a:rPr>
                        <a:t>Death of the First Born</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Min, Osiris, Heqt, Isis</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7661279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SECOND CONFRONTATION WITH PHARAOH</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7:1-25</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609600" y="2057399"/>
            <a:ext cx="8428567" cy="2286001"/>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The Prophets (1-7)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The Power (8-13)</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cs typeface="Calibri" panose="020F0502020204030204" pitchFamily="34" charset="0"/>
              </a:rPr>
              <a:t>The Plagues (14-25)</a:t>
            </a:r>
          </a:p>
        </p:txBody>
      </p:sp>
      <p:pic>
        <p:nvPicPr>
          <p:cNvPr id="2" name="Picture 1">
            <a:extLst>
              <a:ext uri="{FF2B5EF4-FFF2-40B4-BE49-F238E27FC236}">
                <a16:creationId xmlns:a16="http://schemas.microsoft.com/office/drawing/2014/main" id="{4B0FA216-6E5F-140E-03D2-C8036ECEB3D3}"/>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58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Pharaoh’s condition (14)</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instruction (15-19)</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obedience (20-25)</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III. Exodus </a:t>
            </a:r>
            <a:r>
              <a:rPr lang="en-US" sz="3600" dirty="0">
                <a:effectLst>
                  <a:outerShdw blurRad="38100" dist="38100" dir="2700000" algn="tl">
                    <a:srgbClr val="000000">
                      <a:alpha val="43137"/>
                    </a:srgbClr>
                  </a:outerShdw>
                </a:effectLst>
                <a:cs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The Plagues</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2895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DD-F72B-8A9B-A5F3-8AE57067EFD1}"/>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4CCDD3B7-24B4-50C0-2EB2-F1FDE94550FE}"/>
              </a:ext>
            </a:extLst>
          </p:cNvPr>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7</a:t>
            </a:r>
            <a:r>
              <a:rPr lang="en-US" sz="3600" dirty="0">
                <a:effectLst>
                  <a:outerShdw blurRad="38100" dist="38100" dir="2700000" algn="tl">
                    <a:srgbClr val="000000">
                      <a:alpha val="43137"/>
                    </a:srgbClr>
                  </a:outerShdw>
                </a:effectLst>
                <a:cs typeface="Calibri" panose="020F0502020204030204" pitchFamily="34" charset="0"/>
              </a:rPr>
              <a:t>:20-25</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Moses’ Obedience </a:t>
            </a:r>
          </a:p>
        </p:txBody>
      </p:sp>
      <p:sp>
        <p:nvSpPr>
          <p:cNvPr id="161795" name="Rectangle 3">
            <a:extLst>
              <a:ext uri="{FF2B5EF4-FFF2-40B4-BE49-F238E27FC236}">
                <a16:creationId xmlns:a16="http://schemas.microsoft.com/office/drawing/2014/main" id="{38D0EB55-02D0-11F1-C9FB-080F1D29B3C9}"/>
              </a:ext>
            </a:extLst>
          </p:cNvPr>
          <p:cNvSpPr>
            <a:spLocks noGrp="1" noChangeArrowheads="1"/>
          </p:cNvSpPr>
          <p:nvPr>
            <p:ph type="body" idx="1"/>
          </p:nvPr>
        </p:nvSpPr>
        <p:spPr>
          <a:xfrm>
            <a:off x="992716" y="1905000"/>
            <a:ext cx="7705725" cy="3505201"/>
          </a:xfrm>
        </p:spPr>
        <p:txBody>
          <a:bodyPr/>
          <a:lstStyle/>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Nile to blood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(20-21</a:t>
            </a:r>
            <a:r>
              <a:rPr lang="en-US"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miracle (22a)</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Pharaoh’s hardness (22b-23)</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Lasting results (24)</a:t>
            </a:r>
          </a:p>
          <a:p>
            <a:pPr marL="457200" lvl="3" indent="-457200" eaLnBrk="1" hangingPunct="1">
              <a:spcBef>
                <a:spcPts val="0"/>
              </a:spcBef>
              <a:spcAft>
                <a:spcPts val="1800"/>
              </a:spcAft>
              <a:buClr>
                <a:srgbClr val="00FF00"/>
              </a:buClr>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Duration (25)</a:t>
            </a:r>
          </a:p>
        </p:txBody>
      </p:sp>
      <p:pic>
        <p:nvPicPr>
          <p:cNvPr id="3" name="Picture 2">
            <a:extLst>
              <a:ext uri="{FF2B5EF4-FFF2-40B4-BE49-F238E27FC236}">
                <a16:creationId xmlns:a16="http://schemas.microsoft.com/office/drawing/2014/main" id="{60070B52-2A83-4D81-742D-FC2FFBC8E90F}"/>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179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806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13655</TotalTime>
  <Words>2407</Words>
  <Application>Microsoft Office PowerPoint</Application>
  <PresentationFormat>Widescreen</PresentationFormat>
  <Paragraphs>316</Paragraphs>
  <Slides>40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Abadi MT Condensed Light</vt:lpstr>
      <vt:lpstr>Calibri</vt:lpstr>
      <vt:lpstr>Times New Roman</vt:lpstr>
      <vt:lpstr>Wingdings</vt:lpstr>
      <vt:lpstr>Azure</vt:lpstr>
      <vt:lpstr>PowerPoint Presentation</vt:lpstr>
      <vt:lpstr>PowerPoint Presentation</vt:lpstr>
      <vt:lpstr>EXODUS STRUCTURE/OUTLINE</vt:lpstr>
      <vt:lpstr>REDEMPTION (1:1–12:30)</vt:lpstr>
      <vt:lpstr>TEN PLAGUES REDEMPTION (7:14–12:30)</vt:lpstr>
      <vt:lpstr>PowerPoint Presentation</vt:lpstr>
      <vt:lpstr>SECOND CONFRONTATION WITH PHARAOH Exodus 7:1-25</vt:lpstr>
      <vt:lpstr>III. Exodus 7:14-25 The Plagues</vt:lpstr>
      <vt:lpstr>Exodus 7:20-25 Moses’ Obedience </vt:lpstr>
      <vt:lpstr>Exodus 7:20-25 Moses’ Obedience </vt:lpstr>
      <vt:lpstr>“SEVEN SIGNS” in Gospel of John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Charles Ryrie Ryrie Study Bible, page 100</vt:lpstr>
      <vt:lpstr>Exodus 7:20-25 Moses’ Obedience </vt:lpstr>
      <vt:lpstr>Satanic/Demonic Miracles</vt:lpstr>
      <vt:lpstr>PowerPoint Presentation</vt:lpstr>
      <vt:lpstr>PowerPoint Presentation</vt:lpstr>
      <vt:lpstr>PowerPoint Presentation</vt:lpstr>
      <vt:lpstr>Exodus 7:20-25 Moses’ Obedience </vt:lpstr>
      <vt:lpstr>Charles Ryrie Ryrie Study Bible, page 96</vt:lpstr>
      <vt:lpstr>PowerPoint Presentation</vt:lpstr>
      <vt:lpstr>GOD HARDENING PHARAOH'S HEART</vt:lpstr>
      <vt:lpstr>Exodus 7:20-25 Moses’ Obedience </vt:lpstr>
      <vt:lpstr>PowerPoint Presentation</vt:lpstr>
      <vt:lpstr>8 New Promises Genesis 12:1-3</vt:lpstr>
      <vt:lpstr>PowerPoint Presentation</vt:lpstr>
      <vt:lpstr>Exodus 7:20-25 Moses’ Obedience </vt:lpstr>
      <vt:lpstr>PowerPoint Presentation</vt:lpstr>
      <vt:lpstr>PowerPoint Presentation</vt:lpstr>
      <vt:lpstr>PowerPoint Presentation</vt:lpstr>
      <vt:lpstr>Conclusion</vt:lpstr>
      <vt:lpstr>III. Exodus 7:14-25 The Plagues</vt:lpstr>
      <vt:lpstr>Exodus 7:20-25 Moses’ Obedience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024 Exodus 7v20-25</dc:title>
  <dc:subject>Exodus</dc:subject>
  <dc:creator>A. Woods</dc:creator>
  <dc:description>Modified by Jim McGowan</dc:description>
  <cp:lastModifiedBy>Jim McGowan</cp:lastModifiedBy>
  <cp:revision>1480</cp:revision>
  <cp:lastPrinted>2025-11-07T19:10:39Z</cp:lastPrinted>
  <dcterms:created xsi:type="dcterms:W3CDTF">2009-03-17T12:21:13Z</dcterms:created>
  <dcterms:modified xsi:type="dcterms:W3CDTF">2025-11-15T23:55:26Z</dcterms:modified>
</cp:coreProperties>
</file>