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80"/>
  </p:notesMasterIdLst>
  <p:handoutMasterIdLst>
    <p:handoutMasterId r:id="rId81"/>
  </p:handoutMasterIdLst>
  <p:sldIdLst>
    <p:sldId id="28069" r:id="rId4"/>
    <p:sldId id="11071" r:id="rId5"/>
    <p:sldId id="28008" r:id="rId6"/>
    <p:sldId id="27970" r:id="rId7"/>
    <p:sldId id="28009" r:id="rId8"/>
    <p:sldId id="28032" r:id="rId9"/>
    <p:sldId id="28033" r:id="rId10"/>
    <p:sldId id="28010" r:id="rId11"/>
    <p:sldId id="5475" r:id="rId12"/>
    <p:sldId id="28011" r:id="rId13"/>
    <p:sldId id="28025" r:id="rId14"/>
    <p:sldId id="28070" r:id="rId15"/>
    <p:sldId id="744" r:id="rId16"/>
    <p:sldId id="748" r:id="rId17"/>
    <p:sldId id="28026" r:id="rId18"/>
    <p:sldId id="455" r:id="rId19"/>
    <p:sldId id="5533" r:id="rId20"/>
    <p:sldId id="774" r:id="rId21"/>
    <p:sldId id="5541" r:id="rId22"/>
    <p:sldId id="747" r:id="rId23"/>
    <p:sldId id="5534" r:id="rId24"/>
    <p:sldId id="5535" r:id="rId25"/>
    <p:sldId id="6524" r:id="rId26"/>
    <p:sldId id="775" r:id="rId27"/>
    <p:sldId id="28067" r:id="rId28"/>
    <p:sldId id="5536" r:id="rId29"/>
    <p:sldId id="5874" r:id="rId30"/>
    <p:sldId id="6525" r:id="rId31"/>
    <p:sldId id="6526" r:id="rId32"/>
    <p:sldId id="6527" r:id="rId33"/>
    <p:sldId id="6528" r:id="rId34"/>
    <p:sldId id="6529" r:id="rId35"/>
    <p:sldId id="764" r:id="rId36"/>
    <p:sldId id="1047" r:id="rId37"/>
    <p:sldId id="28027" r:id="rId38"/>
    <p:sldId id="2663" r:id="rId39"/>
    <p:sldId id="5537" r:id="rId40"/>
    <p:sldId id="6016" r:id="rId41"/>
    <p:sldId id="5540" r:id="rId42"/>
    <p:sldId id="7569" r:id="rId43"/>
    <p:sldId id="7570" r:id="rId44"/>
    <p:sldId id="5538" r:id="rId45"/>
    <p:sldId id="456" r:id="rId46"/>
    <p:sldId id="813" r:id="rId47"/>
    <p:sldId id="5543" r:id="rId48"/>
    <p:sldId id="5544" r:id="rId49"/>
    <p:sldId id="5566" r:id="rId50"/>
    <p:sldId id="6518" r:id="rId51"/>
    <p:sldId id="28048" r:id="rId52"/>
    <p:sldId id="9590" r:id="rId53"/>
    <p:sldId id="6519" r:id="rId54"/>
    <p:sldId id="1598" r:id="rId55"/>
    <p:sldId id="5806" r:id="rId56"/>
    <p:sldId id="1015" r:id="rId57"/>
    <p:sldId id="6516" r:id="rId58"/>
    <p:sldId id="5807" r:id="rId59"/>
    <p:sldId id="1020" r:id="rId60"/>
    <p:sldId id="5808" r:id="rId61"/>
    <p:sldId id="5809" r:id="rId62"/>
    <p:sldId id="1021" r:id="rId63"/>
    <p:sldId id="5810" r:id="rId64"/>
    <p:sldId id="28068" r:id="rId65"/>
    <p:sldId id="5811" r:id="rId66"/>
    <p:sldId id="5812" r:id="rId67"/>
    <p:sldId id="5813" r:id="rId68"/>
    <p:sldId id="1018" r:id="rId69"/>
    <p:sldId id="5814" r:id="rId70"/>
    <p:sldId id="5815" r:id="rId71"/>
    <p:sldId id="1030" r:id="rId72"/>
    <p:sldId id="5816" r:id="rId73"/>
    <p:sldId id="1022" r:id="rId74"/>
    <p:sldId id="5817" r:id="rId75"/>
    <p:sldId id="11127" r:id="rId76"/>
    <p:sldId id="5631" r:id="rId77"/>
    <p:sldId id="8868" r:id="rId78"/>
    <p:sldId id="6521" r:id="rId79"/>
  </p:sldIdLst>
  <p:sldSz cx="12192000" cy="6858000"/>
  <p:notesSz cx="7315200" cy="9601200"/>
  <p:custDataLst>
    <p:tags r:id="rId8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66FF66"/>
    <a:srgbClr val="0000FF"/>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7" d="100"/>
          <a:sy n="107" d="100"/>
        </p:scale>
        <p:origin x="927"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2" y="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- 050</a:t>
            </a:r>
          </a:p>
          <a:p>
            <a:pPr>
              <a:defRPr/>
            </a:pPr>
            <a:r>
              <a:rPr lang="en-US" sz="1500" dirty="0"/>
              <a:t>11-16-2025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11/15/25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24</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25</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43</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11/15/25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11/15/25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11/15/25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26B4D-D971-7284-07C4-BB3A884E89D7}"/>
              </a:ext>
            </a:extLst>
          </p:cNvPr>
          <p:cNvPicPr>
            <a:picLocks noChangeAspect="1"/>
          </p:cNvPicPr>
          <p:nvPr/>
        </p:nvPicPr>
        <p:blipFill>
          <a:blip r:embed="rId2"/>
          <a:stretch>
            <a:fillRect/>
          </a:stretch>
        </p:blipFill>
        <p:spPr>
          <a:xfrm>
            <a:off x="609600" y="342900"/>
            <a:ext cx="10972800" cy="617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00008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5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752600"/>
            <a:ext cx="10991850" cy="1676400"/>
          </a:xfrm>
        </p:spPr>
        <p:txBody>
          <a:bodyPr anchor="t"/>
          <a:lstStyle/>
          <a:p>
            <a:pPr algn="just" eaLnBrk="1" hangingPunct="1">
              <a:lnSpc>
                <a:spcPct val="100000"/>
              </a:lnSpc>
            </a:pPr>
            <a:r>
              <a:rPr lang="en-US" sz="3200" i="1" dirty="0">
                <a:solidFill>
                  <a:schemeClr val="tx1"/>
                </a:solidFill>
                <a:effectLst>
                  <a:outerShdw blurRad="38100" dist="38100" dir="2700000" algn="tl">
                    <a:srgbClr val="000000">
                      <a:alpha val="43137"/>
                    </a:srgbClr>
                  </a:outerShdw>
                </a:effectLst>
              </a:rPr>
              <a:t>“Augustine is so wholly with me, that if I wished to write a confession of my faith, I could do so with all fullness and satisfaction to myself out of his writings.”</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2165781" y="228600"/>
            <a:ext cx="7860438" cy="12954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 Treatise on the Eternal Predestination of God,” in </a:t>
            </a:r>
            <a:r>
              <a:rPr lang="en-US" sz="1600" i="1" dirty="0">
                <a:effectLst>
                  <a:outerShdw blurRad="38100" dist="38100" dir="2700000" algn="tl">
                    <a:srgbClr val="000000">
                      <a:alpha val="43137"/>
                    </a:srgbClr>
                  </a:outerShdw>
                </a:effectLst>
              </a:rPr>
              <a:t>John Calvin, Calvin’s Calvinism</a:t>
            </a:r>
            <a:r>
              <a:rPr lang="en-US" sz="1600" dirty="0">
                <a:effectLst>
                  <a:outerShdw blurRad="38100" dist="38100" dir="2700000" algn="tl">
                    <a:srgbClr val="000000">
                      <a:alpha val="43137"/>
                    </a:srgbClr>
                  </a:outerShdw>
                </a:effectLst>
              </a:rPr>
              <a:t>, trans. Henry Cole (Grandville, MI: Reformed Free Publishing Association, 1987), 38 </a:t>
            </a:r>
          </a:p>
        </p:txBody>
      </p:sp>
      <p:pic>
        <p:nvPicPr>
          <p:cNvPr id="6" name="Picture 5">
            <a:extLst>
              <a:ext uri="{FF2B5EF4-FFF2-40B4-BE49-F238E27FC236}">
                <a16:creationId xmlns:a16="http://schemas.microsoft.com/office/drawing/2014/main" id="{700AA60E-C284-4B42-BD65-9B74E5346E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0496BA0-38EB-4096-901C-5F6652BF7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75631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ADC8-9985-BC62-5A11-55750669F199}"/>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0CBFEA12-A6FE-89AB-6BDB-6254A12EE497}"/>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12274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a:solidFill>
                  <a:srgbClr val="FFFFFF"/>
                </a:solidFill>
                <a:effectLst>
                  <a:outerShdw blurRad="38100" dist="38100" dir="2700000" algn="tl">
                    <a:srgbClr val="000000">
                      <a:alpha val="43137"/>
                    </a:srgbClr>
                  </a:outerShdw>
                </a:effectLst>
              </a:rPr>
              <a:t>“</a:t>
            </a:r>
            <a:r>
              <a:rPr lang="en-US" sz="3600" b="1" baseline="3000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6:14</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King Herod heard </a:t>
            </a:r>
            <a:r>
              <a:rPr lang="en-US" sz="3600" b="0" i="1" u="none" strike="noStrike" dirty="0">
                <a:effectLst/>
                <a:latin typeface="Calibri" panose="020F0502020204030204" pitchFamily="34" charset="0"/>
              </a:rPr>
              <a:t>of it</a:t>
            </a:r>
            <a:r>
              <a:rPr lang="en-US" sz="3600" b="0" i="0" u="none" strike="noStrike" dirty="0">
                <a:effectLst/>
                <a:latin typeface="Calibri" panose="020F0502020204030204" pitchFamily="34" charset="0"/>
              </a:rPr>
              <a:t>, for His name had become well known; and </a:t>
            </a:r>
            <a:r>
              <a:rPr lang="en-US" sz="3600" b="0" i="1" u="none" strike="noStrike" dirty="0">
                <a:effectLst/>
                <a:latin typeface="Calibri" panose="020F0502020204030204" pitchFamily="34" charset="0"/>
              </a:rPr>
              <a:t>people</a:t>
            </a:r>
            <a:r>
              <a:rPr lang="en-US" sz="3600" b="0" i="0" u="none" strike="noStrike" dirty="0">
                <a:effectLst/>
                <a:latin typeface="Calibri" panose="020F0502020204030204" pitchFamily="34" charset="0"/>
              </a:rPr>
              <a:t> were saying, ‘John the </a:t>
            </a:r>
            <a:r>
              <a:rPr lang="en-US" sz="3600" b="1" i="0" u="sng" strike="noStrike" dirty="0">
                <a:solidFill>
                  <a:srgbClr val="FFFFCC"/>
                </a:solidFill>
                <a:effectLst/>
                <a:latin typeface="Calibri" panose="020F0502020204030204" pitchFamily="34" charset="0"/>
              </a:rPr>
              <a:t>Baptist (</a:t>
            </a:r>
            <a:r>
              <a:rPr lang="en-US" sz="3600" b="1" i="1" u="sng" strike="noStrike" dirty="0" err="1">
                <a:solidFill>
                  <a:srgbClr val="FFFFCC"/>
                </a:solidFill>
                <a:effectLst/>
                <a:latin typeface="Calibri" panose="020F0502020204030204" pitchFamily="34" charset="0"/>
              </a:rPr>
              <a:t>baptiz</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600" b="1" i="0" u="sng" strike="noStrike" dirty="0">
                <a:solidFill>
                  <a:srgbClr val="FFFFCC"/>
                </a:solidFill>
                <a:effectLst/>
                <a:latin typeface="Calibri" panose="020F0502020204030204" pitchFamily="34" charset="0"/>
              </a:rPr>
              <a:t>)</a:t>
            </a:r>
            <a:r>
              <a:rPr lang="en-US" sz="3600" b="0" i="0" u="none" strike="noStrike" dirty="0">
                <a:effectLst/>
                <a:latin typeface="Calibri" panose="020F0502020204030204" pitchFamily="34" charset="0"/>
              </a:rPr>
              <a:t> has risen from the dead, and that is why these miraculous powers are at work in Him.’”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F9F278-342B-DF36-3970-7296BB325B6D}"/>
              </a:ext>
            </a:extLst>
          </p:cNvPr>
          <p:cNvSpPr txBox="1"/>
          <p:nvPr/>
        </p:nvSpPr>
        <p:spPr>
          <a:xfrm>
            <a:off x="5183699" y="2460021"/>
            <a:ext cx="1828800" cy="1828800"/>
          </a:xfrm>
          <a:prstGeom prst="rect">
            <a:avLst/>
          </a:prstGeom>
          <a:noFill/>
        </p:spPr>
        <p:txBody>
          <a:bodyPr wrap="square" rtlCol="0">
            <a:spAutoFit/>
          </a:bodyPr>
          <a:lstStyle/>
          <a:p>
            <a:pPr algn="l"/>
            <a:endParaRPr lang="en-US"/>
          </a:p>
        </p:txBody>
      </p:sp>
      <p:pic>
        <p:nvPicPr>
          <p:cNvPr id="5" name="Picture 6" descr="http://www.maggiesnotebook.com/wp-content/uploads/2011/08/Apostle_John_35.jpg">
            <a:extLst>
              <a:ext uri="{FF2B5EF4-FFF2-40B4-BE49-F238E27FC236}">
                <a16:creationId xmlns:a16="http://schemas.microsoft.com/office/drawing/2014/main" id="{0EB0BE32-7254-0C04-3BC8-18E51459E7FE}"/>
              </a:ext>
            </a:extLst>
          </p:cNvPr>
          <p:cNvPicPr>
            <a:picLocks noChangeAspect="1" noChangeArrowheads="1"/>
          </p:cNvPicPr>
          <p:nvPr/>
        </p:nvPicPr>
        <p:blipFill>
          <a:blip r:embed="rId3" cstate="print"/>
          <a:srcRect/>
          <a:stretch>
            <a:fillRect/>
          </a:stretch>
        </p:blipFill>
        <p:spPr bwMode="auto">
          <a:xfrm>
            <a:off x="5503589" y="3039294"/>
            <a:ext cx="1508910"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175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b="1" u="sng" dirty="0">
                <a:solidFill>
                  <a:srgbClr val="FFFF99"/>
                </a:solidFill>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52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18269</TotalTime>
  <Words>5007</Words>
  <Application>Microsoft Office PowerPoint</Application>
  <PresentationFormat>Widescreen</PresentationFormat>
  <Paragraphs>323</Paragraphs>
  <Slides>76</Slides>
  <Notes>3</Notes>
  <HiddenSlides>0</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1_Azure</vt:lpstr>
      <vt:lpstr>2_Azure</vt:lpstr>
      <vt:lpstr>Office Theme</vt:lpstr>
      <vt:lpstr>PowerPoint Presentation</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PowerPoint Presentation</vt:lpstr>
      <vt:lpstr>Lewis Sperry Chafer, Salvation: A Clear Doctrinal Analysis  (Grand Rapids: Zondervan, 1977), 60. Italics added</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“Augustine is so wholly with me, that if I wished to write a confession of my faith, I could do so with all fullness and satisfaction to myself out of his writings.”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PowerPoint Presentation</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PowerPoint Presentation</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- 050</dc:title>
  <dc:subject>Neo Calvinism vs the Bible</dc:subject>
  <dc:creator>A. Woods</dc:creator>
  <dc:description>Modified by Jim McGowan</dc:description>
  <cp:lastModifiedBy>awoods@slbc.org</cp:lastModifiedBy>
  <cp:revision>2221</cp:revision>
  <cp:lastPrinted>2025-09-19T13:00:48Z</cp:lastPrinted>
  <dcterms:created xsi:type="dcterms:W3CDTF">2009-03-17T12:21:13Z</dcterms:created>
  <dcterms:modified xsi:type="dcterms:W3CDTF">2025-11-16T00:23:00Z</dcterms:modified>
</cp:coreProperties>
</file>