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7.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notesSlides/notesSlide10.xml" ContentType="application/vnd.openxmlformats-officedocument.presentationml.notesSlide+xml"/>
  <Override PartName="/ppt/ink/ink25.xml" ContentType="application/inkml+xml"/>
  <Override PartName="/ppt/ink/ink26.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91"/>
  </p:notesMasterIdLst>
  <p:handoutMasterIdLst>
    <p:handoutMasterId r:id="rId92"/>
  </p:handoutMasterIdLst>
  <p:sldIdLst>
    <p:sldId id="28266" r:id="rId3"/>
    <p:sldId id="3862" r:id="rId4"/>
    <p:sldId id="27847" r:id="rId5"/>
    <p:sldId id="28222" r:id="rId6"/>
    <p:sldId id="28233" r:id="rId7"/>
    <p:sldId id="28142" r:id="rId8"/>
    <p:sldId id="28234" r:id="rId9"/>
    <p:sldId id="6493" r:id="rId10"/>
    <p:sldId id="258" r:id="rId11"/>
    <p:sldId id="6761" r:id="rId12"/>
    <p:sldId id="259" r:id="rId13"/>
    <p:sldId id="28235" r:id="rId14"/>
    <p:sldId id="28270" r:id="rId15"/>
    <p:sldId id="28236" r:id="rId16"/>
    <p:sldId id="28271" r:id="rId17"/>
    <p:sldId id="891" r:id="rId18"/>
    <p:sldId id="890" r:id="rId19"/>
    <p:sldId id="4440" r:id="rId20"/>
    <p:sldId id="2034" r:id="rId21"/>
    <p:sldId id="5034" r:id="rId22"/>
    <p:sldId id="3643" r:id="rId23"/>
    <p:sldId id="28237" r:id="rId24"/>
    <p:sldId id="28148" r:id="rId25"/>
    <p:sldId id="28149" r:id="rId26"/>
    <p:sldId id="28272" r:id="rId27"/>
    <p:sldId id="4884" r:id="rId28"/>
    <p:sldId id="28238" r:id="rId29"/>
    <p:sldId id="4850" r:id="rId30"/>
    <p:sldId id="28130" r:id="rId31"/>
    <p:sldId id="1503" r:id="rId32"/>
    <p:sldId id="5252" r:id="rId33"/>
    <p:sldId id="7038" r:id="rId34"/>
    <p:sldId id="28284" r:id="rId35"/>
    <p:sldId id="8522" r:id="rId36"/>
    <p:sldId id="27479" r:id="rId37"/>
    <p:sldId id="2328" r:id="rId38"/>
    <p:sldId id="9313" r:id="rId39"/>
    <p:sldId id="5053" r:id="rId40"/>
    <p:sldId id="5031" r:id="rId41"/>
    <p:sldId id="5028" r:id="rId42"/>
    <p:sldId id="2309" r:id="rId43"/>
    <p:sldId id="5029" r:id="rId44"/>
    <p:sldId id="5030" r:id="rId45"/>
    <p:sldId id="4803" r:id="rId46"/>
    <p:sldId id="5015" r:id="rId47"/>
    <p:sldId id="5016" r:id="rId48"/>
    <p:sldId id="28275" r:id="rId49"/>
    <p:sldId id="28276" r:id="rId50"/>
    <p:sldId id="5020" r:id="rId51"/>
    <p:sldId id="28277" r:id="rId52"/>
    <p:sldId id="28278" r:id="rId53"/>
    <p:sldId id="5017" r:id="rId54"/>
    <p:sldId id="6497" r:id="rId55"/>
    <p:sldId id="1183" r:id="rId56"/>
    <p:sldId id="1184" r:id="rId57"/>
    <p:sldId id="5018" r:id="rId58"/>
    <p:sldId id="5019" r:id="rId59"/>
    <p:sldId id="2055" r:id="rId60"/>
    <p:sldId id="2415" r:id="rId61"/>
    <p:sldId id="3766" r:id="rId62"/>
    <p:sldId id="6054" r:id="rId63"/>
    <p:sldId id="4519" r:id="rId64"/>
    <p:sldId id="4523" r:id="rId65"/>
    <p:sldId id="2276" r:id="rId66"/>
    <p:sldId id="2060" r:id="rId67"/>
    <p:sldId id="4518" r:id="rId68"/>
    <p:sldId id="3683" r:id="rId69"/>
    <p:sldId id="2889" r:id="rId70"/>
    <p:sldId id="28379" r:id="rId71"/>
    <p:sldId id="2888" r:id="rId72"/>
    <p:sldId id="9848" r:id="rId73"/>
    <p:sldId id="28377" r:id="rId74"/>
    <p:sldId id="28239" r:id="rId75"/>
    <p:sldId id="28151" r:id="rId76"/>
    <p:sldId id="28152" r:id="rId77"/>
    <p:sldId id="28168" r:id="rId78"/>
    <p:sldId id="28240" r:id="rId79"/>
    <p:sldId id="5014" r:id="rId80"/>
    <p:sldId id="28241" r:id="rId81"/>
    <p:sldId id="28280" r:id="rId82"/>
    <p:sldId id="28279" r:id="rId83"/>
    <p:sldId id="28242" r:id="rId84"/>
    <p:sldId id="28243" r:id="rId85"/>
    <p:sldId id="28244" r:id="rId86"/>
    <p:sldId id="28245" r:id="rId87"/>
    <p:sldId id="28246" r:id="rId88"/>
    <p:sldId id="28281" r:id="rId89"/>
    <p:sldId id="28223" r:id="rId90"/>
  </p:sldIdLst>
  <p:sldSz cx="12192000" cy="6858000"/>
  <p:notesSz cx="7315200" cy="9601200"/>
  <p:custDataLst>
    <p:tags r:id="rId9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p:scale>
          <a:sx n="120" d="100"/>
          <a:sy n="120" d="100"/>
        </p:scale>
        <p:origin x="1128" y="66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12"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087 Acts 15v13-18 </a:t>
            </a:r>
          </a:p>
          <a:p>
            <a:pPr>
              <a:defRPr/>
            </a:pPr>
            <a:r>
              <a:rPr lang="en-US" sz="1400" dirty="0"/>
              <a:t>11-12-2025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11/12/25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C1D5-1CA5-A6B0-AD2B-1F954DEAF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F0AA5-5A4A-DDFB-53E1-0EAF4CA96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45C7-8E87-B1F5-9245-BC5E67F364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120673-8030-EEB4-82BD-16063FF63A42}"/>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1499036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fld id="{DD926614-FF70-489C-8F94-BD1813E08551}" type="datetime1">
              <a:rPr lang="en-US" smtClean="0"/>
              <a:t>11/12/25</a:t>
            </a:fld>
            <a:endParaRPr lang="en-US"/>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63</a:t>
            </a:fld>
            <a:endParaRPr lang="en-US" altLang="en-US" dirty="0"/>
          </a:p>
        </p:txBody>
      </p:sp>
    </p:spTree>
    <p:extLst>
      <p:ext uri="{BB962C8B-B14F-4D97-AF65-F5344CB8AC3E}">
        <p14:creationId xmlns:p14="http://schemas.microsoft.com/office/powerpoint/2010/main" val="3232599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fld id="{523FBA47-419F-430C-9853-21DAD41422FF}" type="datetime1">
              <a:rPr lang="en-US" smtClean="0"/>
              <a:t>11/12/25</a:t>
            </a:fld>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67</a:t>
            </a:fld>
            <a:endParaRPr lang="en-US" dirty="0"/>
          </a:p>
        </p:txBody>
      </p:sp>
    </p:spTree>
    <p:extLst>
      <p:ext uri="{BB962C8B-B14F-4D97-AF65-F5344CB8AC3E}">
        <p14:creationId xmlns:p14="http://schemas.microsoft.com/office/powerpoint/2010/main" val="2899688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71</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DA737-A4F1-81C3-DD9A-23DD2648B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EC6D8-5919-4E9D-A2E6-8FA4843A9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27795-C193-BCBB-F0CA-746AAEEC63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134A3D-1BE2-EA58-8905-F099A7D2CF9A}"/>
              </a:ext>
            </a:extLst>
          </p:cNvPr>
          <p:cNvSpPr>
            <a:spLocks noGrp="1"/>
          </p:cNvSpPr>
          <p:nvPr>
            <p:ph type="sldNum" sz="quarter" idx="5"/>
          </p:nvPr>
        </p:nvSpPr>
        <p:spPr/>
        <p:txBody>
          <a:bodyPr/>
          <a:lstStyle/>
          <a:p>
            <a:fld id="{F8C071F8-0110-44CB-B1AD-32F308DA789F}" type="slidenum">
              <a:rPr lang="en-US" smtClean="0"/>
              <a:t>88</a:t>
            </a:fld>
            <a:endParaRPr lang="en-US"/>
          </a:p>
        </p:txBody>
      </p:sp>
    </p:spTree>
    <p:extLst>
      <p:ext uri="{BB962C8B-B14F-4D97-AF65-F5344CB8AC3E}">
        <p14:creationId xmlns:p14="http://schemas.microsoft.com/office/powerpoint/2010/main" val="7583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13</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16</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18</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5A988A2-3A72-4A7A-878C-F21C44E207F5}" type="slidenum">
              <a:rPr lang="en-US" smtClean="0"/>
              <a:pPr/>
              <a:t>19</a:t>
            </a:fld>
            <a:endParaRPr lang="en-US"/>
          </a:p>
        </p:txBody>
      </p:sp>
      <p:sp>
        <p:nvSpPr>
          <p:cNvPr id="113667" name="Rectangle 7"/>
          <p:cNvSpPr txBox="1">
            <a:spLocks noGrp="1" noChangeArrowheads="1"/>
          </p:cNvSpPr>
          <p:nvPr/>
        </p:nvSpPr>
        <p:spPr bwMode="auto">
          <a:xfrm>
            <a:off x="3899694" y="8831580"/>
            <a:ext cx="2982119" cy="464820"/>
          </a:xfrm>
          <a:prstGeom prst="rect">
            <a:avLst/>
          </a:prstGeom>
          <a:noFill/>
          <a:ln w="9525">
            <a:noFill/>
            <a:miter lim="800000"/>
            <a:headEnd/>
            <a:tailEnd/>
          </a:ln>
        </p:spPr>
        <p:txBody>
          <a:bodyPr lIns="92446" tIns="46223" rIns="92446" bIns="46223" anchor="b"/>
          <a:lstStyle/>
          <a:p>
            <a:pPr algn="r"/>
            <a:fld id="{52FFDB5B-4DE6-4E17-BC1B-C14A8991B3F7}" type="slidenum">
              <a:rPr lang="en-US" sz="1200">
                <a:latin typeface="Calibri" panose="020F0502020204030204" pitchFamily="34" charset="0"/>
              </a:rPr>
              <a:pPr algn="r"/>
              <a:t>19</a:t>
            </a:fld>
            <a:endParaRPr lang="en-US" sz="1200" dirty="0">
              <a:latin typeface="Calibri" panose="020F0502020204030204" pitchFamily="34" charset="0"/>
            </a:endParaRPr>
          </a:p>
        </p:txBody>
      </p:sp>
      <p:sp>
        <p:nvSpPr>
          <p:cNvPr id="113668" name="Rectangle 2"/>
          <p:cNvSpPr>
            <a:spLocks noGrp="1" noRot="1" noChangeAspect="1" noChangeArrowheads="1" noTextEdit="1"/>
          </p:cNvSpPr>
          <p:nvPr>
            <p:ph type="sldImg"/>
          </p:nvPr>
        </p:nvSpPr>
        <p:spPr>
          <a:xfrm>
            <a:off x="342900" y="698500"/>
            <a:ext cx="6196013" cy="3486150"/>
          </a:xfrm>
          <a:solidFill>
            <a:srgbClr val="FFFFFF"/>
          </a:solidFill>
          <a:ln/>
        </p:spPr>
      </p:sp>
      <p:sp>
        <p:nvSpPr>
          <p:cNvPr id="113669" name="Rectangle 3"/>
          <p:cNvSpPr>
            <a:spLocks noGrp="1" noChangeArrowheads="1"/>
          </p:cNvSpPr>
          <p:nvPr>
            <p:ph type="body" idx="1"/>
          </p:nvPr>
        </p:nvSpPr>
        <p:spPr>
          <a:solidFill>
            <a:srgbClr val="FFFFFF"/>
          </a:solidFill>
          <a:ln>
            <a:solidFill>
              <a:srgbClr val="000000"/>
            </a:solidFill>
          </a:ln>
        </p:spPr>
        <p:txBody>
          <a:bodyPr lIns="92441" tIns="46221" rIns="92441" bIns="46221"/>
          <a:lstStyle/>
          <a:p>
            <a:pPr eaLnBrk="1" hangingPunct="1"/>
            <a:endParaRPr lang="en-US"/>
          </a:p>
        </p:txBody>
      </p:sp>
    </p:spTree>
    <p:extLst>
      <p:ext uri="{BB962C8B-B14F-4D97-AF65-F5344CB8AC3E}">
        <p14:creationId xmlns:p14="http://schemas.microsoft.com/office/powerpoint/2010/main" val="2193623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33</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u="none" dirty="0">
                <a:solidFill>
                  <a:srgbClr val="FFFFCC"/>
                </a:solidFill>
                <a:effectLst/>
              </a:rPr>
              <a:t>analogy of faith - </a:t>
            </a:r>
            <a:r>
              <a:rPr lang="en-US" i="1" dirty="0"/>
              <a:t>Scripture is in agreement and will not contradict itself and </a:t>
            </a:r>
            <a:r>
              <a:rPr lang="en-US" dirty="0"/>
              <a:t>we should interpret unclear passages in light of </a:t>
            </a:r>
            <a:r>
              <a:rPr lang="en-US"/>
              <a:t>clear passages</a:t>
            </a:r>
            <a:endParaRPr lang="en-US" b="0" u="none" dirty="0">
              <a:effectLst/>
            </a:endParaRPr>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3/6/2019</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56</a:t>
            </a:fld>
            <a:endParaRPr lang="en-US" dirty="0"/>
          </a:p>
        </p:txBody>
      </p:sp>
    </p:spTree>
    <p:extLst>
      <p:ext uri="{BB962C8B-B14F-4D97-AF65-F5344CB8AC3E}">
        <p14:creationId xmlns:p14="http://schemas.microsoft.com/office/powerpoint/2010/main" val="87215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57200" y="720725"/>
            <a:ext cx="6400800" cy="3600450"/>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lvl1pPr eaLnBrk="0" hangingPunct="0">
              <a:defRPr sz="2500">
                <a:solidFill>
                  <a:schemeClr val="tx1"/>
                </a:solidFill>
                <a:latin typeface="Times New Roman" panose="02020603050405020304" pitchFamily="18" charset="0"/>
                <a:cs typeface="Arial" panose="020B0604020202020204" pitchFamily="34" charset="0"/>
              </a:defRPr>
            </a:lvl1pPr>
            <a:lvl2pPr marL="770662" indent="-296408" eaLnBrk="0" hangingPunct="0">
              <a:defRPr sz="2500">
                <a:solidFill>
                  <a:schemeClr val="tx1"/>
                </a:solidFill>
                <a:latin typeface="Times New Roman" panose="02020603050405020304" pitchFamily="18" charset="0"/>
                <a:cs typeface="Arial" panose="020B0604020202020204" pitchFamily="34" charset="0"/>
              </a:defRPr>
            </a:lvl2pPr>
            <a:lvl3pPr marL="1185634" indent="-237127" eaLnBrk="0" hangingPunct="0">
              <a:defRPr sz="2500">
                <a:solidFill>
                  <a:schemeClr val="tx1"/>
                </a:solidFill>
                <a:latin typeface="Times New Roman" panose="02020603050405020304" pitchFamily="18" charset="0"/>
                <a:cs typeface="Arial" panose="020B0604020202020204" pitchFamily="34" charset="0"/>
              </a:defRPr>
            </a:lvl3pPr>
            <a:lvl4pPr marL="1659887" indent="-237127" eaLnBrk="0" hangingPunct="0">
              <a:defRPr sz="2500">
                <a:solidFill>
                  <a:schemeClr val="tx1"/>
                </a:solidFill>
                <a:latin typeface="Times New Roman" panose="02020603050405020304" pitchFamily="18" charset="0"/>
                <a:cs typeface="Arial" panose="020B0604020202020204" pitchFamily="34" charset="0"/>
              </a:defRPr>
            </a:lvl4pPr>
            <a:lvl5pPr marL="2134141" indent="-237127" eaLnBrk="0" hangingPunct="0">
              <a:defRPr sz="2500">
                <a:solidFill>
                  <a:schemeClr val="tx1"/>
                </a:solidFill>
                <a:latin typeface="Times New Roman" panose="02020603050405020304" pitchFamily="18" charset="0"/>
                <a:cs typeface="Arial" panose="020B0604020202020204" pitchFamily="34" charset="0"/>
              </a:defRPr>
            </a:lvl5pPr>
            <a:lvl6pPr marL="2608395"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6ED06AF7-6C61-4A3C-9E0E-AB4913005A11}" type="slidenum">
              <a:rPr lang="en-US" altLang="en-US" sz="1200"/>
              <a:pPr/>
              <a:t>59</a:t>
            </a:fld>
            <a:endParaRPr lang="en-US" altLang="en-US" sz="1200"/>
          </a:p>
        </p:txBody>
      </p:sp>
    </p:spTree>
    <p:extLst>
      <p:ext uri="{BB962C8B-B14F-4D97-AF65-F5344CB8AC3E}">
        <p14:creationId xmlns:p14="http://schemas.microsoft.com/office/powerpoint/2010/main" val="1693150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140291"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140292" name="Slide Number Placeholder 3"/>
          <p:cNvSpPr>
            <a:spLocks noGrp="1"/>
          </p:cNvSpPr>
          <p:nvPr>
            <p:ph type="sldNum" sz="quarter" idx="5"/>
          </p:nvPr>
        </p:nvSpPr>
        <p:spPr>
          <a:noFill/>
        </p:spPr>
        <p:txBody>
          <a:bodyPr/>
          <a:lstStyle/>
          <a:p>
            <a:pPr defTabSz="847726"/>
            <a:fld id="{47EBC9F9-D13D-4C93-81F7-CE8C3B78C66F}" type="slidenum">
              <a:rPr lang="en-US" smtClean="0"/>
              <a:pPr defTabSz="847726"/>
              <a:t>60</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1420178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184553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5823167"/>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23" r:id="rId15"/>
    <p:sldLayoutId id="2147483724" r:id="rId16"/>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10.png"/><Relationship Id="rId7" Type="http://schemas.openxmlformats.org/officeDocument/2006/relationships/image" Target="../media/image330.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320.png"/><Relationship Id="rId4" Type="http://schemas.openxmlformats.org/officeDocument/2006/relationships/customXml" Target="../ink/ink2.xml"/></Relationships>
</file>

<file path=ppt/slides/_rels/slide4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40.png"/><Relationship Id="rId7" Type="http://schemas.openxmlformats.org/officeDocument/2006/relationships/image" Target="../media/image36.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350.png"/><Relationship Id="rId4" Type="http://schemas.openxmlformats.org/officeDocument/2006/relationships/customXml" Target="../ink/ink5.xml"/></Relationships>
</file>

<file path=ppt/slides/_rels/slide4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38.png"/><Relationship Id="rId4" Type="http://schemas.openxmlformats.org/officeDocument/2006/relationships/customXml" Target="../ink/ink8.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customXml" Target="../ink/ink12.xml"/><Relationship Id="rId5" Type="http://schemas.openxmlformats.org/officeDocument/2006/relationships/image" Target="../media/image41.png"/><Relationship Id="rId4" Type="http://schemas.openxmlformats.org/officeDocument/2006/relationships/customXml" Target="../ink/ink1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customXml" Target="../ink/ink15.xml"/><Relationship Id="rId5" Type="http://schemas.openxmlformats.org/officeDocument/2006/relationships/image" Target="../media/image44.png"/><Relationship Id="rId4" Type="http://schemas.openxmlformats.org/officeDocument/2006/relationships/customXml" Target="../ink/ink14.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customXml" Target="../ink/ink17.xml"/><Relationship Id="rId4" Type="http://schemas.openxmlformats.org/officeDocument/2006/relationships/image" Target="../media/image46.png"/><Relationship Id="rId9" Type="http://schemas.openxmlformats.org/officeDocument/2006/relationships/image" Target="../media/image30.jpeg"/></Relationships>
</file>

<file path=ppt/slides/_rels/slide5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customXml" Target="../ink/ink19.xml"/><Relationship Id="rId1" Type="http://schemas.openxmlformats.org/officeDocument/2006/relationships/slideLayout" Target="../slideLayouts/slideLayout2.xml"/><Relationship Id="rId6" Type="http://schemas.openxmlformats.org/officeDocument/2006/relationships/customXml" Target="../ink/ink21.xml"/><Relationship Id="rId5" Type="http://schemas.openxmlformats.org/officeDocument/2006/relationships/image" Target="../media/image50.png"/><Relationship Id="rId4" Type="http://schemas.openxmlformats.org/officeDocument/2006/relationships/customXml" Target="../ink/ink20.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6.png"/><Relationship Id="rId7" Type="http://schemas.openxmlformats.org/officeDocument/2006/relationships/image" Target="../media/image280.png"/><Relationship Id="rId2" Type="http://schemas.openxmlformats.org/officeDocument/2006/relationships/customXml" Target="../ink/ink22.xml"/><Relationship Id="rId1" Type="http://schemas.openxmlformats.org/officeDocument/2006/relationships/slideLayout" Target="../slideLayouts/slideLayout2.xml"/><Relationship Id="rId6" Type="http://schemas.openxmlformats.org/officeDocument/2006/relationships/customXml" Target="../ink/ink24.xml"/><Relationship Id="rId5" Type="http://schemas.openxmlformats.org/officeDocument/2006/relationships/image" Target="../media/image270.png"/><Relationship Id="rId4" Type="http://schemas.openxmlformats.org/officeDocument/2006/relationships/customXml" Target="../ink/ink23.xml"/><Relationship Id="rId9" Type="http://schemas.openxmlformats.org/officeDocument/2006/relationships/image" Target="../media/image53.jpeg"/></Relationships>
</file>

<file path=ppt/slides/_rels/slide6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customXml" Target="../ink/ink25.xml"/><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1.png"/><Relationship Id="rId5" Type="http://schemas.openxmlformats.org/officeDocument/2006/relationships/customXml" Target="../ink/ink26.xml"/><Relationship Id="rId4" Type="http://schemas.openxmlformats.org/officeDocument/2006/relationships/image" Target="../media/image311.png"/></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5E1F672-7B7A-4239-99F8-EA3938CCF04D}"/>
              </a:ext>
            </a:extLst>
          </p:cNvPr>
          <p:cNvSpPr>
            <a:spLocks noGrp="1" noChangeArrowheads="1"/>
          </p:cNvSpPr>
          <p:nvPr>
            <p:ph type="title"/>
          </p:nvPr>
        </p:nvSpPr>
        <p:spPr>
          <a:xfrm>
            <a:off x="2209800" y="228600"/>
            <a:ext cx="7772400" cy="914400"/>
          </a:xfrm>
        </p:spPr>
        <p:txBody>
          <a:bodyPr/>
          <a:lstStyle/>
          <a:p>
            <a:pPr algn="ctr" eaLnBrk="1" hangingPunct="1">
              <a:defRPr/>
            </a:pPr>
            <a:r>
              <a:rPr lang="en-US" altLang="en-US" sz="3600" b="1" dirty="0">
                <a:solidFill>
                  <a:srgbClr val="00FFFF"/>
                </a:solidFill>
                <a:effectLst>
                  <a:outerShdw blurRad="38100" dist="38100" dir="2700000" algn="tl">
                    <a:srgbClr val="000000">
                      <a:alpha val="43137"/>
                    </a:srgbClr>
                  </a:outerShdw>
                </a:effectLst>
              </a:rPr>
              <a:t>Which James? </a:t>
            </a:r>
          </a:p>
        </p:txBody>
      </p:sp>
      <p:pic>
        <p:nvPicPr>
          <p:cNvPr id="30724" name="Picture 1">
            <a:extLst>
              <a:ext uri="{FF2B5EF4-FFF2-40B4-BE49-F238E27FC236}">
                <a16:creationId xmlns:a16="http://schemas.microsoft.com/office/drawing/2014/main" id="{CBED41CA-276C-46D0-978F-8C6FEC1C67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70400" y="4876800"/>
            <a:ext cx="325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217D8E0A-5041-083A-3A81-8E09067F8C5D}"/>
              </a:ext>
            </a:extLst>
          </p:cNvPr>
          <p:cNvSpPr txBox="1">
            <a:spLocks noChangeArrowheads="1"/>
          </p:cNvSpPr>
          <p:nvPr/>
        </p:nvSpPr>
        <p:spPr bwMode="auto">
          <a:xfrm>
            <a:off x="2362200" y="1371600"/>
            <a:ext cx="7467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1" hangingPunct="1">
              <a:spcBef>
                <a:spcPts val="0"/>
              </a:spcBef>
              <a:spcAft>
                <a:spcPts val="2400"/>
              </a:spcAft>
              <a:buClr>
                <a:srgbClr val="00FFFF"/>
              </a:buClr>
              <a:defRPr/>
            </a:pPr>
            <a:r>
              <a:rPr lang="en-US" sz="3200">
                <a:effectLst>
                  <a:outerShdw blurRad="38100" dist="38100" dir="2700000" algn="tl">
                    <a:srgbClr val="000000">
                      <a:alpha val="43137"/>
                    </a:srgbClr>
                  </a:outerShdw>
                </a:effectLst>
              </a:rPr>
              <a:t>Father of Judas (not Iscariot)</a:t>
            </a:r>
          </a:p>
          <a:p>
            <a:pPr marL="457200" indent="-457200" defTabSz="914400" eaLnBrk="1" hangingPunct="1">
              <a:spcBef>
                <a:spcPts val="0"/>
              </a:spcBef>
              <a:spcAft>
                <a:spcPts val="2400"/>
              </a:spcAft>
              <a:buClr>
                <a:srgbClr val="00FFFF"/>
              </a:buClr>
              <a:defRPr/>
            </a:pPr>
            <a:r>
              <a:rPr lang="en-US" sz="3200">
                <a:effectLst>
                  <a:outerShdw blurRad="38100" dist="38100" dir="2700000" algn="tl">
                    <a:srgbClr val="000000">
                      <a:alpha val="43137"/>
                    </a:srgbClr>
                  </a:outerShdw>
                </a:effectLst>
              </a:rPr>
              <a:t>The son of Alphaeus</a:t>
            </a:r>
          </a:p>
          <a:p>
            <a:pPr marL="457200" indent="-457200" defTabSz="914400" eaLnBrk="1" hangingPunct="1">
              <a:spcBef>
                <a:spcPts val="0"/>
              </a:spcBef>
              <a:spcAft>
                <a:spcPts val="2400"/>
              </a:spcAft>
              <a:buClr>
                <a:srgbClr val="00FFFF"/>
              </a:buClr>
              <a:defRPr/>
            </a:pPr>
            <a:r>
              <a:rPr lang="en-US" sz="3200">
                <a:effectLst>
                  <a:outerShdw blurRad="38100" dist="38100" dir="2700000" algn="tl">
                    <a:srgbClr val="000000">
                      <a:alpha val="43137"/>
                    </a:srgbClr>
                  </a:outerShdw>
                </a:effectLst>
              </a:rPr>
              <a:t>The son of Zebedee and brother of John</a:t>
            </a:r>
          </a:p>
          <a:p>
            <a:pPr marL="457200" indent="-457200" defTabSz="914400" eaLnBrk="1" hangingPunct="1">
              <a:spcBef>
                <a:spcPts val="0"/>
              </a:spcBef>
              <a:spcAft>
                <a:spcPts val="2400"/>
              </a:spcAft>
              <a:buClr>
                <a:srgbClr val="00FFFF"/>
              </a:buClr>
              <a:defRPr/>
            </a:pPr>
            <a:r>
              <a:rPr lang="en-US" sz="3200" b="1" u="sng">
                <a:solidFill>
                  <a:srgbClr val="FFFFCC"/>
                </a:solidFill>
                <a:effectLst>
                  <a:outerShdw blurRad="38100" dist="38100" dir="2700000" algn="tl">
                    <a:srgbClr val="000000">
                      <a:alpha val="43137"/>
                    </a:srgbClr>
                  </a:outerShdw>
                </a:effectLst>
              </a:rPr>
              <a:t>The half brother of Christ</a:t>
            </a:r>
            <a:endParaRPr lang="en-US" sz="3200" b="1" u="sng"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4667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11424E1-E1BE-4974-A959-7A98A43F1152}"/>
              </a:ext>
            </a:extLst>
          </p:cNvPr>
          <p:cNvGraphicFramePr>
            <a:graphicFrameLocks noGrp="1"/>
          </p:cNvGraphicFramePr>
          <p:nvPr>
            <p:ph type="tbl" idx="1"/>
            <p:extLst>
              <p:ext uri="{D42A27DB-BD31-4B8C-83A1-F6EECF244321}">
                <p14:modId xmlns:p14="http://schemas.microsoft.com/office/powerpoint/2010/main" val="3550907982"/>
              </p:ext>
            </p:extLst>
          </p:nvPr>
        </p:nvGraphicFramePr>
        <p:xfrm>
          <a:off x="1852613" y="777876"/>
          <a:ext cx="8486776" cy="5302251"/>
        </p:xfrm>
        <a:graphic>
          <a:graphicData uri="http://schemas.openxmlformats.org/drawingml/2006/table">
            <a:tbl>
              <a:tblPr firstRow="1" bandRow="1">
                <a:tableStyleId>{073A0DAA-6AF3-43AB-8588-CEC1D06C72B9}</a:tableStyleId>
              </a:tblPr>
              <a:tblGrid>
                <a:gridCol w="4266740">
                  <a:extLst>
                    <a:ext uri="{9D8B030D-6E8A-4147-A177-3AD203B41FA5}">
                      <a16:colId xmlns:a16="http://schemas.microsoft.com/office/drawing/2014/main" val="20000"/>
                    </a:ext>
                  </a:extLst>
                </a:gridCol>
                <a:gridCol w="2110018">
                  <a:extLst>
                    <a:ext uri="{9D8B030D-6E8A-4147-A177-3AD203B41FA5}">
                      <a16:colId xmlns:a16="http://schemas.microsoft.com/office/drawing/2014/main" val="20001"/>
                    </a:ext>
                  </a:extLst>
                </a:gridCol>
                <a:gridCol w="2110018">
                  <a:extLst>
                    <a:ext uri="{9D8B030D-6E8A-4147-A177-3AD203B41FA5}">
                      <a16:colId xmlns:a16="http://schemas.microsoft.com/office/drawing/2014/main" val="20002"/>
                    </a:ext>
                  </a:extLst>
                </a:gridCol>
              </a:tblGrid>
              <a:tr h="914181">
                <a:tc gridSpan="3">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SIMILARITIES WITH ACTS 15</a:t>
                      </a:r>
                      <a:endParaRPr lang="en-US" sz="3600" dirty="0">
                        <a:effectLst>
                          <a:outerShdw blurRad="38100" dist="38100" dir="2700000" algn="tl">
                            <a:srgbClr val="000000">
                              <a:alpha val="43137"/>
                            </a:srgbClr>
                          </a:outerShdw>
                        </a:effectLst>
                      </a:endParaRPr>
                    </a:p>
                  </a:txBody>
                  <a:tcPr marL="91457" marR="91457" marT="45709" marB="45709"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731345">
                <a:tc>
                  <a:txBody>
                    <a:bodyPr/>
                    <a:lstStyle/>
                    <a:p>
                      <a:endParaRPr lang="en-US" sz="1800" dirty="0">
                        <a:solidFill>
                          <a:schemeClr val="bg2"/>
                        </a:solidFill>
                        <a:effectLst/>
                      </a:endParaRPr>
                    </a:p>
                  </a:txBody>
                  <a:tcPr marL="91457" marR="91457" marT="45709" marB="45709" anchor="ct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James</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Acts 15</a:t>
                      </a:r>
                    </a:p>
                  </a:txBody>
                  <a:tcPr marL="91457" marR="91457" marT="45706" marB="45706" anchor="ctr" horzOverflow="overflow"/>
                </a:tc>
                <a:extLst>
                  <a:ext uri="{0D108BD9-81ED-4DB2-BD59-A6C34878D82A}">
                    <a16:rowId xmlns:a16="http://schemas.microsoft.com/office/drawing/2014/main" val="10001"/>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Greetings</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1:1</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15:23</a:t>
                      </a:r>
                    </a:p>
                  </a:txBody>
                  <a:tcPr marL="91457" marR="91457" marT="45706" marB="45706" anchor="ctr" horzOverflow="overflow"/>
                </a:tc>
                <a:extLst>
                  <a:ext uri="{0D108BD9-81ED-4DB2-BD59-A6C34878D82A}">
                    <a16:rowId xmlns:a16="http://schemas.microsoft.com/office/drawing/2014/main" val="10002"/>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Visit</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1:27</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15:14</a:t>
                      </a:r>
                    </a:p>
                  </a:txBody>
                  <a:tcPr marL="91457" marR="91457" marT="45706" marB="45706" anchor="ctr" horzOverflow="overflow"/>
                </a:tc>
                <a:extLst>
                  <a:ext uri="{0D108BD9-81ED-4DB2-BD59-A6C34878D82A}">
                    <a16:rowId xmlns:a16="http://schemas.microsoft.com/office/drawing/2014/main" val="10003"/>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Listen</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2:5</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15:13</a:t>
                      </a:r>
                    </a:p>
                  </a:txBody>
                  <a:tcPr marL="91457" marR="91457" marT="45706" marB="45706" anchor="ctr" horzOverflow="overflow"/>
                </a:tc>
                <a:extLst>
                  <a:ext uri="{0D108BD9-81ED-4DB2-BD59-A6C34878D82A}">
                    <a16:rowId xmlns:a16="http://schemas.microsoft.com/office/drawing/2014/main" val="10004"/>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Turn</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5:19-20</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15:19</a:t>
                      </a:r>
                    </a:p>
                  </a:txBody>
                  <a:tcPr marL="91457" marR="91457" marT="45706" marB="45706" anchor="ctr" horzOverflow="overflow"/>
                </a:tc>
                <a:extLst>
                  <a:ext uri="{0D108BD9-81ED-4DB2-BD59-A6C34878D82A}">
                    <a16:rowId xmlns:a16="http://schemas.microsoft.com/office/drawing/2014/main" val="10005"/>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Being called by God’s name</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2:7</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15:17</a:t>
                      </a:r>
                    </a:p>
                  </a:txBody>
                  <a:tcPr marL="91457" marR="91457" marT="45706" marB="45706" anchor="ctr" horzOverflow="overflow"/>
                </a:tc>
                <a:extLst>
                  <a:ext uri="{0D108BD9-81ED-4DB2-BD59-A6C34878D82A}">
                    <a16:rowId xmlns:a16="http://schemas.microsoft.com/office/drawing/2014/main" val="10006"/>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C05CDC9-424D-F0AA-73B5-C4A81F2F65E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E47E9A3-5097-8311-0C18-7513A6276005}"/>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64BAA02-496C-77A3-8EF6-843392A2076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E13E860-3058-3943-2DD2-E04CBA62DFE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1671918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extLst>
              <p:ext uri="{D42A27DB-BD31-4B8C-83A1-F6EECF244321}">
                <p14:modId xmlns:p14="http://schemas.microsoft.com/office/powerpoint/2010/main" val="4075442878"/>
              </p:ext>
            </p:extLst>
          </p:nvPr>
        </p:nvGraphicFramePr>
        <p:xfrm>
          <a:off x="2895600" y="304801"/>
          <a:ext cx="6400800" cy="3657599"/>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665019">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TYPES OF PHARISEES</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74814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748145">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748145">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748145">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267200"/>
            <a:ext cx="5330051" cy="2286000"/>
          </a:xfrm>
          <a:prstGeom prst="rect">
            <a:avLst/>
          </a:prstGeom>
          <a:ln>
            <a:solidFill>
              <a:schemeClr val="tx1"/>
            </a:solidFill>
          </a:ln>
        </p:spPr>
      </p:pic>
    </p:spTree>
    <p:extLst>
      <p:ext uri="{BB962C8B-B14F-4D97-AF65-F5344CB8AC3E}">
        <p14:creationId xmlns:p14="http://schemas.microsoft.com/office/powerpoint/2010/main" val="867104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DC0C16-C02A-A394-72D7-92FDF54354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EFC3447-C768-EF2D-C08A-422C76E8BBC7}"/>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538C29B-9734-B2A5-1563-E5B276BFCBA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F9272C7-EB5B-29F0-559B-EE7F3E42057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3023058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52C0528-6BE6-4E22-8E4B-0970CC74E6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4579" name="Rectangle 3">
            <a:extLst>
              <a:ext uri="{FF2B5EF4-FFF2-40B4-BE49-F238E27FC236}">
                <a16:creationId xmlns:a16="http://schemas.microsoft.com/office/drawing/2014/main" id="{8493CFF8-1834-4B74-AA5F-E2659CE44985}"/>
              </a:ext>
            </a:extLst>
          </p:cNvPr>
          <p:cNvSpPr>
            <a:spLocks noGrp="1"/>
          </p:cNvSpPr>
          <p:nvPr>
            <p:ph type="body" idx="4294967295"/>
          </p:nvPr>
        </p:nvSpPr>
        <p:spPr>
          <a:xfrm>
            <a:off x="609600" y="0"/>
            <a:ext cx="10972800" cy="2133600"/>
          </a:xfrm>
        </p:spPr>
        <p:txBody>
          <a:bodyPr/>
          <a:lstStyle/>
          <a:p>
            <a:pPr marL="0" indent="0" algn="ctr" defTabSz="457200" eaLnBrk="0" hangingPunct="0">
              <a:lnSpc>
                <a:spcPct val="100000"/>
              </a:lnSpc>
              <a:spcBef>
                <a:spcPct val="0"/>
              </a:spcBef>
              <a:spcAft>
                <a:spcPts val="9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15:14</a:t>
            </a:r>
          </a:p>
          <a:p>
            <a:pPr marL="0" indent="0" algn="just">
              <a:spcBef>
                <a:spcPts val="0"/>
              </a:spcBef>
              <a:buNone/>
              <a:defRPr/>
            </a:pPr>
            <a:r>
              <a:rPr lang="en-US" sz="3400" dirty="0">
                <a:effectLst>
                  <a:outerShdw blurRad="38100" dist="38100" dir="2700000" algn="tl">
                    <a:srgbClr val="000000">
                      <a:alpha val="43137"/>
                    </a:srgbClr>
                  </a:outerShdw>
                </a:effectLst>
                <a:cs typeface="Calibri" panose="020F0502020204030204" pitchFamily="34" charset="0"/>
              </a:rPr>
              <a:t>“</a:t>
            </a:r>
            <a:r>
              <a:rPr lang="en-US" sz="3400" b="1" u="sng" dirty="0">
                <a:solidFill>
                  <a:srgbClr val="FFFFCC"/>
                </a:solidFill>
                <a:effectLst>
                  <a:outerShdw blurRad="38100" dist="38100" dir="2700000" algn="tl">
                    <a:srgbClr val="000000">
                      <a:alpha val="43137"/>
                    </a:srgbClr>
                  </a:outerShdw>
                </a:effectLst>
              </a:rPr>
              <a:t>Simeon</a:t>
            </a:r>
            <a:r>
              <a:rPr lang="en-US" sz="3400" dirty="0">
                <a:effectLst>
                  <a:outerShdw blurRad="38100" dist="38100" dir="2700000" algn="tl">
                    <a:srgbClr val="000000">
                      <a:alpha val="43137"/>
                    </a:srgbClr>
                  </a:outerShdw>
                </a:effectLst>
              </a:rPr>
              <a:t> has related how God first concerned Himself about taking from among the Gentiles a people for His name</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2" name="Picture 1">
            <a:extLst>
              <a:ext uri="{FF2B5EF4-FFF2-40B4-BE49-F238E27FC236}">
                <a16:creationId xmlns:a16="http://schemas.microsoft.com/office/drawing/2014/main" id="{88B346EE-E990-E401-EC24-E4556817968B}"/>
              </a:ext>
            </a:extLst>
          </p:cNvPr>
          <p:cNvPicPr>
            <a:picLocks noChangeAspect="1"/>
          </p:cNvPicPr>
          <p:nvPr/>
        </p:nvPicPr>
        <p:blipFill>
          <a:blip r:embed="rId3"/>
          <a:stretch>
            <a:fillRect/>
          </a:stretch>
        </p:blipFill>
        <p:spPr>
          <a:xfrm>
            <a:off x="4054929" y="2514600"/>
            <a:ext cx="4082143"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0704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Petros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upon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rock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p</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etra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will build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52C0528-6BE6-4E22-8E4B-0970CC74E6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4579" name="Rectangle 3">
            <a:extLst>
              <a:ext uri="{FF2B5EF4-FFF2-40B4-BE49-F238E27FC236}">
                <a16:creationId xmlns:a16="http://schemas.microsoft.com/office/drawing/2014/main" id="{8493CFF8-1834-4B74-AA5F-E2659CE44985}"/>
              </a:ext>
            </a:extLst>
          </p:cNvPr>
          <p:cNvSpPr>
            <a:spLocks noGrp="1"/>
          </p:cNvSpPr>
          <p:nvPr>
            <p:ph type="body" idx="4294967295"/>
          </p:nvPr>
        </p:nvSpPr>
        <p:spPr>
          <a:xfrm>
            <a:off x="609600" y="0"/>
            <a:ext cx="10972800" cy="2133600"/>
          </a:xfrm>
        </p:spPr>
        <p:txBody>
          <a:bodyPr/>
          <a:lstStyle/>
          <a:p>
            <a:pPr marL="0" indent="0" algn="ctr" defTabSz="457200" eaLnBrk="0" hangingPunct="0">
              <a:lnSpc>
                <a:spcPct val="100000"/>
              </a:lnSpc>
              <a:spcBef>
                <a:spcPct val="0"/>
              </a:spcBef>
              <a:spcAft>
                <a:spcPts val="9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15:14</a:t>
            </a:r>
          </a:p>
          <a:p>
            <a:pPr marL="0" indent="0" algn="just">
              <a:spcBef>
                <a:spcPts val="0"/>
              </a:spcBef>
              <a:buNone/>
              <a:defRPr/>
            </a:pPr>
            <a:r>
              <a:rPr lang="en-US" sz="3400" dirty="0">
                <a:effectLst>
                  <a:outerShdw blurRad="38100" dist="38100" dir="2700000" algn="tl">
                    <a:srgbClr val="000000">
                      <a:alpha val="43137"/>
                    </a:srgbClr>
                  </a:outerShdw>
                </a:effectLst>
                <a:cs typeface="Calibri" panose="020F0502020204030204" pitchFamily="34" charset="0"/>
              </a:rPr>
              <a:t>“</a:t>
            </a:r>
            <a:r>
              <a:rPr lang="en-US" sz="3400" dirty="0">
                <a:effectLst>
                  <a:outerShdw blurRad="38100" dist="38100" dir="2700000" algn="tl">
                    <a:srgbClr val="000000">
                      <a:alpha val="43137"/>
                    </a:srgbClr>
                  </a:outerShdw>
                </a:effectLst>
              </a:rPr>
              <a:t>Simeon has related how God first concerned Himself about </a:t>
            </a:r>
            <a:r>
              <a:rPr lang="en-US" sz="3400" b="1" u="sng" dirty="0">
                <a:solidFill>
                  <a:srgbClr val="FFFFCC"/>
                </a:solidFill>
                <a:effectLst>
                  <a:outerShdw blurRad="38100" dist="38100" dir="2700000" algn="tl">
                    <a:srgbClr val="000000">
                      <a:alpha val="43137"/>
                    </a:srgbClr>
                  </a:outerShdw>
                </a:effectLst>
              </a:rPr>
              <a:t>taking from among the Gentiles a people for His name</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2" name="Picture 1">
            <a:extLst>
              <a:ext uri="{FF2B5EF4-FFF2-40B4-BE49-F238E27FC236}">
                <a16:creationId xmlns:a16="http://schemas.microsoft.com/office/drawing/2014/main" id="{88B346EE-E990-E401-EC24-E4556817968B}"/>
              </a:ext>
            </a:extLst>
          </p:cNvPr>
          <p:cNvPicPr>
            <a:picLocks noChangeAspect="1"/>
          </p:cNvPicPr>
          <p:nvPr/>
        </p:nvPicPr>
        <p:blipFill>
          <a:blip r:embed="rId3"/>
          <a:stretch>
            <a:fillRect/>
          </a:stretch>
        </p:blipFill>
        <p:spPr>
          <a:xfrm>
            <a:off x="4054929" y="2514600"/>
            <a:ext cx="4082143"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3417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900"/>
              </a:spcAft>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25</a:t>
            </a:r>
            <a:r>
              <a:rPr lang="en-US" b="1"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26</a:t>
            </a:r>
            <a:r>
              <a:rPr lang="en-US" b="1"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2239" y="106680"/>
            <a:ext cx="8667525" cy="6675120"/>
          </a:xfrm>
          <a:prstGeom prst="rect">
            <a:avLst/>
          </a:prstGeom>
        </p:spPr>
      </p:pic>
    </p:spTree>
    <p:extLst>
      <p:ext uri="{BB962C8B-B14F-4D97-AF65-F5344CB8AC3E}">
        <p14:creationId xmlns:p14="http://schemas.microsoft.com/office/powerpoint/2010/main" val="593489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1999"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“Simeon has related how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first concerned Himself about taking from among the Gentiles a people for His name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this the words of the Prophets agree, just as it is written,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will return, And I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rebuild the tabernacle of David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has fallen, And I will rebuild its ruins, And I will restore 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rest of mankind may seek the Lord, And all the Gentiles who are called by My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who makes these things known from long ago.”</a:t>
            </a:r>
          </a:p>
        </p:txBody>
      </p:sp>
    </p:spTree>
    <p:extLst>
      <p:ext uri="{BB962C8B-B14F-4D97-AF65-F5344CB8AC3E}">
        <p14:creationId xmlns:p14="http://schemas.microsoft.com/office/powerpoint/2010/main" val="3966430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2B3E996-AA14-4327-A139-8E0DF2AA4071}"/>
              </a:ext>
            </a:extLst>
          </p:cNvPr>
          <p:cNvSpPr>
            <a:spLocks noGrp="1" noChangeArrowheads="1"/>
          </p:cNvSpPr>
          <p:nvPr>
            <p:ph type="title"/>
          </p:nvPr>
        </p:nvSpPr>
        <p:spPr>
          <a:xfrm>
            <a:off x="3694150" y="210503"/>
            <a:ext cx="4800600" cy="1143000"/>
          </a:xfrm>
        </p:spPr>
        <p:txBody>
          <a:bodyPr/>
          <a:lstStyle/>
          <a:p>
            <a:pPr algn="ctr">
              <a:spcAft>
                <a:spcPts val="600"/>
              </a:spcAft>
            </a:pPr>
            <a:r>
              <a:rPr lang="en-US" altLang="en-US" sz="3600" b="1" kern="1200" dirty="0">
                <a:solidFill>
                  <a:srgbClr val="00FFFF"/>
                </a:solidFill>
                <a:effectLst>
                  <a:outerShdw blurRad="38100" dist="38100" dir="2700000" algn="tl">
                    <a:srgbClr val="000000">
                      <a:alpha val="43137"/>
                    </a:srgbClr>
                  </a:outerShdw>
                </a:effectLst>
              </a:rPr>
              <a:t>Thomas Ice</a:t>
            </a:r>
            <a:br>
              <a:rPr lang="en-US" altLang="en-US" sz="1800" dirty="0">
                <a:effectLst>
                  <a:outerShdw blurRad="38100" dist="38100" dir="2700000" algn="tl">
                    <a:srgbClr val="000000">
                      <a:alpha val="43137"/>
                    </a:srgbClr>
                  </a:outerShdw>
                </a:effectLst>
              </a:rPr>
            </a:br>
            <a:r>
              <a:rPr lang="en-US" sz="1800" b="1" i="1" dirty="0">
                <a:solidFill>
                  <a:schemeClr val="tx1"/>
                </a:solidFill>
                <a:effectLst>
                  <a:outerShdw blurRad="38100" dist="38100" dir="2700000" algn="tl">
                    <a:srgbClr val="000000">
                      <a:alpha val="43137"/>
                    </a:srgbClr>
                  </a:outerShdw>
                </a:effectLst>
              </a:rPr>
              <a:t>Tim LaHaye Prophecy Study Bible</a:t>
            </a:r>
            <a:r>
              <a:rPr lang="en-US" sz="1800" b="1" dirty="0">
                <a:solidFill>
                  <a:schemeClr val="tx1"/>
                </a:solidFill>
                <a:effectLst>
                  <a:outerShdw blurRad="38100" dist="38100" dir="2700000" algn="tl">
                    <a:srgbClr val="000000">
                      <a:alpha val="43137"/>
                    </a:srgbClr>
                  </a:outerShdw>
                </a:effectLst>
              </a:rPr>
              <a:t>, p. 1304</a:t>
            </a:r>
            <a:r>
              <a:rPr lang="en-US" sz="1800" dirty="0">
                <a:solidFill>
                  <a:schemeClr val="tx1"/>
                </a:solidFill>
                <a:effectLst>
                  <a:outerShdw blurRad="38100" dist="38100" dir="2700000" algn="tl">
                    <a:srgbClr val="000000">
                      <a:alpha val="43137"/>
                    </a:srgbClr>
                  </a:outerShdw>
                </a:effectLst>
              </a:rPr>
              <a:t>.</a:t>
            </a:r>
            <a:endParaRPr lang="en-US" altLang="en-US" sz="1800" dirty="0">
              <a:solidFill>
                <a:schemeClr val="tx1"/>
              </a:solidFill>
              <a:effectLst>
                <a:outerShdw blurRad="38100" dist="38100" dir="2700000" algn="tl">
                  <a:srgbClr val="000000">
                    <a:alpha val="43137"/>
                  </a:srgbClr>
                </a:outerShdw>
              </a:effectLst>
            </a:endParaRPr>
          </a:p>
        </p:txBody>
      </p:sp>
      <p:sp>
        <p:nvSpPr>
          <p:cNvPr id="16387" name="Rectangle 3">
            <a:extLst>
              <a:ext uri="{FF2B5EF4-FFF2-40B4-BE49-F238E27FC236}">
                <a16:creationId xmlns:a16="http://schemas.microsoft.com/office/drawing/2014/main" id="{ABF8628F-B2C2-4A30-823A-E199E52723D4}"/>
              </a:ext>
            </a:extLst>
          </p:cNvPr>
          <p:cNvSpPr>
            <a:spLocks noGrp="1" noChangeArrowheads="1"/>
          </p:cNvSpPr>
          <p:nvPr>
            <p:ph type="body" idx="1"/>
          </p:nvPr>
        </p:nvSpPr>
        <p:spPr>
          <a:xfrm>
            <a:off x="609600" y="1504950"/>
            <a:ext cx="10972800" cy="5200650"/>
          </a:xfrm>
        </p:spPr>
        <p:txBody>
          <a:bodyPr/>
          <a:lstStyle/>
          <a:p>
            <a:pPr marL="0" indent="0" algn="just">
              <a:lnSpc>
                <a:spcPct val="100000"/>
              </a:lnSpc>
              <a:buFontTx/>
              <a:buNone/>
              <a:defRPr/>
            </a:pPr>
            <a:r>
              <a:rPr lang="en-US" sz="3000" dirty="0">
                <a:effectLst>
                  <a:outerShdw blurRad="38100" dist="38100" dir="2700000" algn="tl">
                    <a:srgbClr val="000000">
                      <a:alpha val="43137"/>
                    </a:srgbClr>
                  </a:outerShdw>
                </a:effectLst>
              </a:rPr>
              <a:t>“James explains how the decision of the council at Jerusalem was an outworking of God‘s purpose for this age. God‘s plan for history relates to the past ages with Israel and to Israel‘s role in the coming age (the Millennium), but the current Church Age will center around the Gentiles. After the Church Age is concluded, the Lord will return, and ‘rebuild the tabernacle of David’ [verse 16], i.e., the nation of Israel. This Old Testament reference is from Amos 9:11–12. During the Tribulation the Lord will work to convert the nation of Israel to Himself, ending with the second coming and the millennial reign of Christ. God‘s plans for history will come to pass just as He ordained.”</a:t>
            </a:r>
          </a:p>
        </p:txBody>
      </p:sp>
      <p:pic>
        <p:nvPicPr>
          <p:cNvPr id="2" name="Picture 1">
            <a:extLst>
              <a:ext uri="{FF2B5EF4-FFF2-40B4-BE49-F238E27FC236}">
                <a16:creationId xmlns:a16="http://schemas.microsoft.com/office/drawing/2014/main" id="{C2A5835A-5760-47BB-A209-CBD4506B79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04775"/>
            <a:ext cx="911300" cy="1097280"/>
          </a:xfrm>
          <a:prstGeom prst="rect">
            <a:avLst/>
          </a:prstGeom>
          <a:ln>
            <a:solidFill>
              <a:schemeClr val="tx1"/>
            </a:solidFill>
          </a:ln>
        </p:spPr>
      </p:pic>
      <p:pic>
        <p:nvPicPr>
          <p:cNvPr id="4" name="Picture 3">
            <a:extLst>
              <a:ext uri="{FF2B5EF4-FFF2-40B4-BE49-F238E27FC236}">
                <a16:creationId xmlns:a16="http://schemas.microsoft.com/office/drawing/2014/main" id="{7BEE6B50-0AFB-4386-80EB-0AD9A3A373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0625" y="121920"/>
            <a:ext cx="901775" cy="1097280"/>
          </a:xfrm>
          <a:prstGeom prst="rect">
            <a:avLst/>
          </a:prstGeom>
          <a:ln>
            <a:solidFill>
              <a:schemeClr val="tx1"/>
            </a:solidFill>
          </a:ln>
        </p:spPr>
      </p:pic>
    </p:spTree>
    <p:extLst>
      <p:ext uri="{BB962C8B-B14F-4D97-AF65-F5344CB8AC3E}">
        <p14:creationId xmlns:p14="http://schemas.microsoft.com/office/powerpoint/2010/main" val="3210595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BD10B7-DF8D-4BAD-37B4-75BC7DCC1AA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040E483-41E9-B782-6F29-4DDFAE1BF507}"/>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15304FD1-8645-789E-C3AC-235A028914B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19B7502-2194-7648-59B8-13D84263C12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2834217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3933369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1662350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01287"/>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“Simeon has related how God first concerned Himself about taking from among the Gentiles a people for His name.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this the words of the Prophets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agree [</a:t>
            </a:r>
            <a:r>
              <a:rPr lang="en-US" sz="3150" b="1" i="1" u="sng" dirty="0" err="1">
                <a:solidFill>
                  <a:srgbClr val="FFFFCC"/>
                </a:solidFill>
              </a:rPr>
              <a:t>symphōneo</a:t>
            </a:r>
            <a:r>
              <a:rPr lang="en-US" sz="3150" b="1" i="1" u="sng" dirty="0">
                <a:solidFill>
                  <a:srgbClr val="FFFFCC"/>
                </a:solidFill>
              </a:rPr>
              <a:t>̄</a:t>
            </a:r>
            <a:r>
              <a:rPr lang="en-US" sz="3150" b="1" u="sng" dirty="0">
                <a:solidFill>
                  <a:srgbClr val="FFFFCC"/>
                </a:solidFill>
                <a:effectLst>
                  <a:outerShdw blurRad="38100" dist="38100" dir="2700000" algn="tl">
                    <a:srgbClr val="000000">
                      <a:alpha val="43137"/>
                    </a:srgbClr>
                  </a:outerShdw>
                </a:effectLst>
              </a:rPr>
              <a:t>]</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these things I will return, And I will rebuild the tabernacle of David which has fallen, And I will rebuild its ruins, And I will restore it,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rest of mankind may seek the Lord, And all the Gentiles who are called by My name,’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who makes these things known from long ago.”…</a:t>
            </a:r>
          </a:p>
        </p:txBody>
      </p:sp>
    </p:spTree>
    <p:extLst>
      <p:ext uri="{BB962C8B-B14F-4D97-AF65-F5344CB8AC3E}">
        <p14:creationId xmlns:p14="http://schemas.microsoft.com/office/powerpoint/2010/main" val="2574556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370417" y="0"/>
            <a:ext cx="11302999" cy="246221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1:16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 had to be fulfilled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plēroō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the Holy Spirit foretold by the mouth of David concerning Judas, who became a guide to those who arrested Jesus.”</a:t>
            </a:r>
          </a:p>
        </p:txBody>
      </p:sp>
      <p:pic>
        <p:nvPicPr>
          <p:cNvPr id="5" name="Picture 4">
            <a:extLst>
              <a:ext uri="{FF2B5EF4-FFF2-40B4-BE49-F238E27FC236}">
                <a16:creationId xmlns:a16="http://schemas.microsoft.com/office/drawing/2014/main" id="{18F0C46C-E0F8-4C09-89D8-3063DF506B2B}"/>
              </a:ext>
            </a:extLst>
          </p:cNvPr>
          <p:cNvPicPr>
            <a:picLocks noChangeAspect="1"/>
          </p:cNvPicPr>
          <p:nvPr/>
        </p:nvPicPr>
        <p:blipFill>
          <a:blip r:embed="rId3"/>
          <a:stretch>
            <a:fillRect/>
          </a:stretch>
        </p:blipFill>
        <p:spPr>
          <a:xfrm>
            <a:off x="4727786" y="3048000"/>
            <a:ext cx="2736428" cy="1828800"/>
          </a:xfrm>
          <a:prstGeom prst="rect">
            <a:avLst/>
          </a:prstGeom>
        </p:spPr>
      </p:pic>
    </p:spTree>
    <p:extLst>
      <p:ext uri="{BB962C8B-B14F-4D97-AF65-F5344CB8AC3E}">
        <p14:creationId xmlns:p14="http://schemas.microsoft.com/office/powerpoint/2010/main" val="2865761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5930EF-B6B8-815D-2710-3049AEDBF20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81CF99A-8445-927A-B250-10F697701C1D}"/>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5D4B8A32-AB88-CFFF-27ED-6C5390F42B2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96D19B2E-BA94-F990-C765-3E9D176D385C}"/>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1232857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“Simeon has related how God first concerned Himself about taking from among the Gentiles a people for His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this the words of the Prophets agree, just as it is written,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these things I will return, And I will rebuild the tabernacle of David which has fallen, And I will rebuild its ruins, And I will restore 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rest of mankind may seek the Lord, And all the Gentiles who are called by My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who makes these things known from long ago.”…</a:t>
            </a:r>
          </a:p>
        </p:txBody>
      </p:sp>
    </p:spTree>
    <p:extLst>
      <p:ext uri="{BB962C8B-B14F-4D97-AF65-F5344CB8AC3E}">
        <p14:creationId xmlns:p14="http://schemas.microsoft.com/office/powerpoint/2010/main" val="4206248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D3F9BD-A28B-056F-4231-7142779EAF3B}"/>
              </a:ext>
            </a:extLst>
          </p:cNvPr>
          <p:cNvGraphicFramePr>
            <a:graphicFrameLocks noGrp="1"/>
          </p:cNvGraphicFramePr>
          <p:nvPr>
            <p:ph idx="1"/>
          </p:nvPr>
        </p:nvGraphicFramePr>
        <p:xfrm>
          <a:off x="609600" y="121920"/>
          <a:ext cx="10972802" cy="6614160"/>
        </p:xfrm>
        <a:graphic>
          <a:graphicData uri="http://schemas.openxmlformats.org/drawingml/2006/table">
            <a:tbl>
              <a:tblPr firstRow="1" bandRow="1">
                <a:tableStyleId>{073A0DAA-6AF3-43AB-8588-CEC1D06C72B9}</a:tableStyleId>
              </a:tblPr>
              <a:tblGrid>
                <a:gridCol w="826280">
                  <a:extLst>
                    <a:ext uri="{9D8B030D-6E8A-4147-A177-3AD203B41FA5}">
                      <a16:colId xmlns:a16="http://schemas.microsoft.com/office/drawing/2014/main" val="1125192940"/>
                    </a:ext>
                  </a:extLst>
                </a:gridCol>
                <a:gridCol w="5073261">
                  <a:extLst>
                    <a:ext uri="{9D8B030D-6E8A-4147-A177-3AD203B41FA5}">
                      <a16:colId xmlns:a16="http://schemas.microsoft.com/office/drawing/2014/main" val="2994611670"/>
                    </a:ext>
                  </a:extLst>
                </a:gridCol>
                <a:gridCol w="5073261">
                  <a:extLst>
                    <a:ext uri="{9D8B030D-6E8A-4147-A177-3AD203B41FA5}">
                      <a16:colId xmlns:a16="http://schemas.microsoft.com/office/drawing/2014/main" val="4044358399"/>
                    </a:ext>
                  </a:extLst>
                </a:gridCol>
              </a:tblGrid>
              <a:tr h="1280160">
                <a:tc gridSpan="3">
                  <a:txBody>
                    <a:bodyPr/>
                    <a:lstStyle/>
                    <a:p>
                      <a:pPr algn="ctr">
                        <a:spcBef>
                          <a:spcPts val="600"/>
                        </a:spcBef>
                        <a:spcAft>
                          <a:spcPts val="600"/>
                        </a:spcAft>
                      </a:pPr>
                      <a:r>
                        <a:rPr lang="en-US" alt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pPr algn="ct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19171758"/>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230188" indent="0">
                        <a:spcBef>
                          <a:spcPts val="600"/>
                        </a:spcBef>
                        <a:spcAft>
                          <a:spcPts val="600"/>
                        </a:spcAft>
                        <a:buSzPct val="100000"/>
                        <a:buFont typeface="Wingdings" panose="05000000000000000000" pitchFamily="2" charset="2"/>
                        <a:buNone/>
                        <a:defRPr/>
                      </a:pPr>
                      <a:r>
                        <a:rPr lang="en-US" sz="2800" b="1" dirty="0">
                          <a:effectLst/>
                          <a:latin typeface="Calibri" panose="020F0502020204030204" pitchFamily="34" charset="0"/>
                          <a:ea typeface="Calibri" panose="020F0502020204030204" pitchFamily="34" charset="0"/>
                          <a:cs typeface="Calibri" panose="020F0502020204030204" pitchFamily="34" charset="0"/>
                        </a:rPr>
                        <a:t>Galatians </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49</a:t>
                      </a:r>
                    </a:p>
                  </a:txBody>
                  <a:tcPr anchor="ctr"/>
                </a:tc>
                <a:extLst>
                  <a:ext uri="{0D108BD9-81ED-4DB2-BD59-A6C34878D82A}">
                    <a16:rowId xmlns:a16="http://schemas.microsoft.com/office/drawing/2014/main" val="3933957730"/>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Thessalonians </a:t>
                      </a:r>
                    </a:p>
                  </a:txBody>
                  <a:tcPr anchor="ct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US" sz="2800" b="1" dirty="0">
                          <a:effectLst/>
                          <a:latin typeface="Calibri" panose="020F0502020204030204" pitchFamily="34" charset="0"/>
                          <a:ea typeface="Calibri" panose="020F0502020204030204" pitchFamily="34" charset="0"/>
                          <a:cs typeface="Calibri" panose="020F0502020204030204" pitchFamily="34" charset="0"/>
                        </a:rPr>
                        <a:t>A.D. 51</a:t>
                      </a:r>
                    </a:p>
                  </a:txBody>
                  <a:tcPr anchor="ctr"/>
                </a:tc>
                <a:extLst>
                  <a:ext uri="{0D108BD9-81ED-4DB2-BD59-A6C34878D82A}">
                    <a16:rowId xmlns:a16="http://schemas.microsoft.com/office/drawing/2014/main" val="3481378009"/>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Corinthians</a:t>
                      </a:r>
                    </a:p>
                  </a:txBody>
                  <a:tcPr anchor="ctr"/>
                </a:tc>
                <a:tc>
                  <a:txBody>
                    <a:bodyPr/>
                    <a:lstStyle/>
                    <a:p>
                      <a:pPr algn="ctr">
                        <a:spcBef>
                          <a:spcPts val="600"/>
                        </a:spcBef>
                        <a:spcAft>
                          <a:spcPts val="600"/>
                        </a:spcAft>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 56</a:t>
                      </a:r>
                    </a:p>
                  </a:txBody>
                  <a:tcPr anchor="ctr"/>
                </a:tc>
                <a:extLst>
                  <a:ext uri="{0D108BD9-81ED-4DB2-BD59-A6C34878D82A}">
                    <a16:rowId xmlns:a16="http://schemas.microsoft.com/office/drawing/2014/main" val="2871666161"/>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Romans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57</a:t>
                      </a:r>
                    </a:p>
                  </a:txBody>
                  <a:tcPr anchor="ctr"/>
                </a:tc>
                <a:extLst>
                  <a:ext uri="{0D108BD9-81ED-4DB2-BD59-A6C34878D82A}">
                    <a16:rowId xmlns:a16="http://schemas.microsoft.com/office/drawing/2014/main" val="1751404557"/>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5.</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Ephesians, Colossians, Philemon, Philippians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60‒62</a:t>
                      </a:r>
                    </a:p>
                  </a:txBody>
                  <a:tcPr anchor="ctr"/>
                </a:tc>
                <a:extLst>
                  <a:ext uri="{0D108BD9-81ED-4DB2-BD59-A6C34878D82A}">
                    <a16:rowId xmlns:a16="http://schemas.microsoft.com/office/drawing/2014/main" val="4033721172"/>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6.</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 Timothy, Titus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62‒66</a:t>
                      </a:r>
                    </a:p>
                  </a:txBody>
                  <a:tcPr anchor="ctr"/>
                </a:tc>
                <a:extLst>
                  <a:ext uri="{0D108BD9-81ED-4DB2-BD59-A6C34878D82A}">
                    <a16:rowId xmlns:a16="http://schemas.microsoft.com/office/drawing/2014/main" val="2528383815"/>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7.</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2 Timothy</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67</a:t>
                      </a:r>
                    </a:p>
                  </a:txBody>
                  <a:tcPr anchor="ctr"/>
                </a:tc>
                <a:extLst>
                  <a:ext uri="{0D108BD9-81ED-4DB2-BD59-A6C34878D82A}">
                    <a16:rowId xmlns:a16="http://schemas.microsoft.com/office/drawing/2014/main" val="2686082368"/>
                  </a:ext>
                </a:extLst>
              </a:tr>
            </a:tbl>
          </a:graphicData>
        </a:graphic>
      </p:graphicFrame>
      <p:pic>
        <p:nvPicPr>
          <p:cNvPr id="5" name="Picture 4" descr="j0193970">
            <a:extLst>
              <a:ext uri="{FF2B5EF4-FFF2-40B4-BE49-F238E27FC236}">
                <a16:creationId xmlns:a16="http://schemas.microsoft.com/office/drawing/2014/main" id="{B2FE497A-09B4-EAD7-B1DE-CB82FEA870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91800" y="198120"/>
            <a:ext cx="851097"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683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a:t>1</a:t>
            </a:r>
            <a:r>
              <a:rPr lang="en-US" altLang="en-US" sz="3200" baseline="30000"/>
              <a:t>st</a:t>
            </a:r>
            <a:r>
              <a:rPr lang="en-US" altLang="en-US" sz="3200"/>
              <a:t> missionary journey (Acts 13–14)</a:t>
            </a:r>
          </a:p>
          <a:p>
            <a:pPr marL="914400" lvl="1" indent="-457200">
              <a:lnSpc>
                <a:spcPct val="100000"/>
              </a:lnSpc>
              <a:spcBef>
                <a:spcPts val="0"/>
              </a:spcBef>
              <a:spcAft>
                <a:spcPts val="1200"/>
              </a:spcAft>
              <a:buClr>
                <a:srgbClr val="FF00FF"/>
              </a:buClr>
            </a:pPr>
            <a:r>
              <a:rPr lang="en-US" altLang="en-US" sz="3200" b="1" u="sng">
                <a:solidFill>
                  <a:srgbClr val="FFFFCC"/>
                </a:solidFill>
              </a:rPr>
              <a:t>Jerusalem council (Acts 15:1-35)</a:t>
            </a:r>
          </a:p>
          <a:p>
            <a:pPr marL="914400" lvl="1" indent="-457200">
              <a:lnSpc>
                <a:spcPct val="100000"/>
              </a:lnSpc>
              <a:spcBef>
                <a:spcPts val="0"/>
              </a:spcBef>
              <a:spcAft>
                <a:spcPts val="1200"/>
              </a:spcAft>
              <a:buClr>
                <a:srgbClr val="FF00FF"/>
              </a:buClr>
            </a:pPr>
            <a:r>
              <a:rPr lang="en-US" altLang="en-US" sz="3200"/>
              <a:t>2</a:t>
            </a:r>
            <a:r>
              <a:rPr lang="en-US" altLang="en-US" sz="3200" baseline="30000"/>
              <a:t>nd</a:t>
            </a:r>
            <a:r>
              <a:rPr lang="en-US" altLang="en-US" sz="3200"/>
              <a:t> missionary journey (Acts 15:36 –18:22)</a:t>
            </a:r>
          </a:p>
          <a:p>
            <a:pPr marL="914400" lvl="1" indent="-457200">
              <a:lnSpc>
                <a:spcPct val="100000"/>
              </a:lnSpc>
              <a:spcBef>
                <a:spcPts val="0"/>
              </a:spcBef>
              <a:spcAft>
                <a:spcPts val="1200"/>
              </a:spcAft>
              <a:buClr>
                <a:srgbClr val="FF00FF"/>
              </a:buClr>
            </a:pPr>
            <a:r>
              <a:rPr lang="en-US" altLang="en-US" sz="3200"/>
              <a:t>3</a:t>
            </a:r>
            <a:r>
              <a:rPr lang="en-US" altLang="en-US" sz="3200" baseline="30000"/>
              <a:t>rd</a:t>
            </a:r>
            <a:r>
              <a:rPr lang="en-US" altLang="en-US" sz="3200"/>
              <a:t> missionary journey (Acts 18:23–21:17)</a:t>
            </a:r>
          </a:p>
          <a:p>
            <a:pPr marL="914400" lvl="1" indent="-457200">
              <a:lnSpc>
                <a:spcPct val="100000"/>
              </a:lnSpc>
              <a:spcBef>
                <a:spcPts val="0"/>
              </a:spcBef>
              <a:spcAft>
                <a:spcPts val="1200"/>
              </a:spcAft>
              <a:buClr>
                <a:srgbClr val="FF00FF"/>
              </a:buClr>
            </a:pPr>
            <a:r>
              <a:rPr lang="en-US" altLang="en-US" sz="3200"/>
              <a:t>Trip to Rome (Acts 21:18–28:31)</a:t>
            </a:r>
            <a:endParaRPr lang="en-US" altLang="en-US" sz="3200" dirty="0"/>
          </a:p>
        </p:txBody>
      </p:sp>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CB0F6003-1177-EBD1-CEBC-65127C8E43BA}"/>
              </a:ext>
            </a:extLst>
          </p:cNvPr>
          <p:cNvPicPr>
            <a:picLocks noChangeAspect="1"/>
          </p:cNvPicPr>
          <p:nvPr/>
        </p:nvPicPr>
        <p:blipFill>
          <a:blip r:embed="rId3"/>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631B1B7-4EA8-DDD0-0C5E-54C51330FFF6}"/>
              </a:ext>
            </a:extLst>
          </p:cNvPr>
          <p:cNvPicPr>
            <a:picLocks noChangeAspect="1"/>
          </p:cNvPicPr>
          <p:nvPr/>
        </p:nvPicPr>
        <p:blipFill>
          <a:blip r:embed="rId3"/>
          <a:stretch>
            <a:fillRect/>
          </a:stretch>
        </p:blipFill>
        <p:spPr>
          <a:xfrm>
            <a:off x="5181600" y="3048000"/>
            <a:ext cx="18288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32202"/>
          </a:xfrm>
          <a:prstGeom prst="rect">
            <a:avLst/>
          </a:prstGeom>
          <a:noFill/>
          <a:ln w="28575">
            <a:noFill/>
            <a:miter lim="800000"/>
            <a:headEnd/>
            <a:tailEnd/>
          </a:ln>
        </p:spPr>
        <p:txBody>
          <a:bodyPr wrap="square">
            <a:spAutoFit/>
          </a:bodyPr>
          <a:lstStyle/>
          <a:p>
            <a:pPr algn="ctr">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visited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suffer and rise from the dead, and saying, “This Jesus whom I am proclaiming to you is the Christ.”</a:t>
            </a:r>
          </a:p>
        </p:txBody>
      </p:sp>
    </p:spTree>
    <p:extLst>
      <p:ext uri="{BB962C8B-B14F-4D97-AF65-F5344CB8AC3E}">
        <p14:creationId xmlns:p14="http://schemas.microsoft.com/office/powerpoint/2010/main" val="898002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examining the Scriptures daily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459072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9EE08-EA48-4F24-B6D0-3DD833596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2489258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8168" y="167358"/>
            <a:ext cx="8315665" cy="6523285"/>
          </a:xfrm>
          <a:prstGeom prst="rect">
            <a:avLst/>
          </a:prstGeom>
        </p:spPr>
      </p:pic>
    </p:spTree>
    <p:extLst>
      <p:ext uri="{BB962C8B-B14F-4D97-AF65-F5344CB8AC3E}">
        <p14:creationId xmlns:p14="http://schemas.microsoft.com/office/powerpoint/2010/main" val="1986577842"/>
      </p:ext>
    </p:extLst>
  </p:cSld>
  <p:clrMapOvr>
    <a:masterClrMapping/>
  </p:clrMapOvr>
  <p:transition advTm="1145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s://scontent-dfw1-1.xx.fbcdn.net/hphotos-xtf1/t31.0-8/11794619_10207462667233113_7088908926816719446_o.jpg">
            <a:extLst>
              <a:ext uri="{FF2B5EF4-FFF2-40B4-BE49-F238E27FC236}">
                <a16:creationId xmlns:a16="http://schemas.microsoft.com/office/drawing/2014/main" id="{5E3E0726-1B74-45CA-BA41-2E8E8867B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6015" y="228600"/>
            <a:ext cx="7959970" cy="6400800"/>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7560732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191000" y="1600200"/>
            <a:ext cx="7391400" cy="3276600"/>
          </a:xfrm>
        </p:spPr>
        <p:txBody>
          <a:bodyPr/>
          <a:lstStyle/>
          <a:p>
            <a:pPr marL="0" indent="0" algn="just">
              <a:lnSpc>
                <a:spcPct val="100000"/>
              </a:lnSpc>
              <a:spcBef>
                <a:spcPts val="0"/>
              </a:spcBef>
              <a:buNone/>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...begins with the words ‘on that day.’ James introduced this quotation in such a way as to show what day Amos was talking about, namely, the time after the present world witness (Acts 1:8), when Christ will return. </a:t>
            </a:r>
            <a:r>
              <a:rPr lang="en-US" b="1" u="sng" dirty="0">
                <a:solidFill>
                  <a:srgbClr val="FFFFCC"/>
                </a:solidFill>
                <a:effectLst>
                  <a:outerShdw blurRad="38100" dist="38100" dir="2700000" algn="tl">
                    <a:srgbClr val="000000">
                      <a:alpha val="43137"/>
                    </a:srgbClr>
                  </a:outerShdw>
                </a:effectLst>
              </a:rPr>
              <a:t>James showed that there will be Gentile believers at that time, as well as Jewish believers; hence he concluded that Gentiles are not required to become Jewish proselytes by circumcision.</a:t>
            </a:r>
            <a:r>
              <a:rPr lang="en-US"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1147889B-7B42-482D-A579-F36316D4F9CF}"/>
              </a:ext>
            </a:extLst>
          </p:cNvPr>
          <p:cNvSpPr/>
          <p:nvPr/>
        </p:nvSpPr>
        <p:spPr>
          <a:xfrm>
            <a:off x="3841665" y="228600"/>
            <a:ext cx="4508670" cy="969496"/>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Scofield Reference Bible</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1520</a:t>
            </a:r>
          </a:p>
        </p:txBody>
      </p:sp>
      <p:pic>
        <p:nvPicPr>
          <p:cNvPr id="4" name="Picture 3">
            <a:extLst>
              <a:ext uri="{FF2B5EF4-FFF2-40B4-BE49-F238E27FC236}">
                <a16:creationId xmlns:a16="http://schemas.microsoft.com/office/drawing/2014/main" id="{F06A21A7-C7F9-4188-99DB-E0F97BF59A0A}"/>
              </a:ext>
            </a:extLst>
          </p:cNvPr>
          <p:cNvPicPr>
            <a:picLocks noChangeAspect="1"/>
          </p:cNvPicPr>
          <p:nvPr/>
        </p:nvPicPr>
        <p:blipFill>
          <a:blip r:embed="rId2"/>
          <a:stretch>
            <a:fillRect/>
          </a:stretch>
        </p:blipFill>
        <p:spPr>
          <a:xfrm>
            <a:off x="609601" y="1752600"/>
            <a:ext cx="3209546" cy="4572000"/>
          </a:xfrm>
          <a:prstGeom prst="rect">
            <a:avLst/>
          </a:prstGeom>
          <a:ln>
            <a:solidFill>
              <a:schemeClr val="tx1"/>
            </a:solidFill>
          </a:ln>
        </p:spPr>
      </p:pic>
    </p:spTree>
    <p:extLst>
      <p:ext uri="{BB962C8B-B14F-4D97-AF65-F5344CB8AC3E}">
        <p14:creationId xmlns:p14="http://schemas.microsoft.com/office/powerpoint/2010/main" val="1144036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EC74181-258F-33E4-D0A2-3C75CE6F91C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AC728B-CAE8-105F-A21E-F010E04EC428}"/>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6844DB68-0DC3-92F0-A988-0561F478B3F2}"/>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E85D786B-F4DE-420F-8770-D7D7DC63C9E0}"/>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75725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C0F7EE-3E2E-4B38-384B-D381796A70BC}"/>
              </a:ext>
            </a:extLst>
          </p:cNvPr>
          <p:cNvPicPr>
            <a:picLocks noChangeAspect="1"/>
          </p:cNvPicPr>
          <p:nvPr/>
        </p:nvPicPr>
        <p:blipFill>
          <a:blip r:embed="rId2"/>
          <a:stretch>
            <a:fillRect/>
          </a:stretch>
        </p:blipFill>
        <p:spPr>
          <a:xfrm>
            <a:off x="611907" y="1609723"/>
            <a:ext cx="30828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387" name="Rectangle 3"/>
          <p:cNvSpPr>
            <a:spLocks noGrp="1" noChangeArrowheads="1"/>
          </p:cNvSpPr>
          <p:nvPr>
            <p:ph type="body" idx="1"/>
          </p:nvPr>
        </p:nvSpPr>
        <p:spPr>
          <a:xfrm>
            <a:off x="4038600" y="1447800"/>
            <a:ext cx="7541493" cy="4749800"/>
          </a:xfrm>
        </p:spPr>
        <p:txBody>
          <a:bodyPr/>
          <a:lstStyle/>
          <a:p>
            <a:pPr marL="0" indent="0" algn="just">
              <a:lnSpc>
                <a:spcPct val="100000"/>
              </a:lnSpc>
              <a:buNone/>
            </a:pPr>
            <a:r>
              <a:rPr lang="en-US" sz="2700" dirty="0">
                <a:effectLst>
                  <a:outerShdw blurRad="38100" dist="38100" dir="2700000" algn="tl">
                    <a:srgbClr val="000000">
                      <a:alpha val="43137"/>
                    </a:srgbClr>
                  </a:outerShdw>
                </a:effectLst>
              </a:rPr>
              <a:t>“Afterward a question was raised concerning whether it was necessary for the Gentiles who had believed and had been brought into the church to abide by the precepts of the Mosaic Law. Judaizers insisted that in order to please God as believers and members of the kingdom of God, it was necessary for all men to live under the precepts of the Mosaic Law. This question was submitted to the apostles in Jerusalem, and Peter testified to the salvation of the Gentiles by faith in Jesus Christ apart from the Law (15:7–11).”</a:t>
            </a:r>
          </a:p>
        </p:txBody>
      </p:sp>
      <p:pic>
        <p:nvPicPr>
          <p:cNvPr id="1026" name="Picture 2" descr="Image result for j. dwight pentecos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5B7330F-3B0B-4145-94F8-977342DA9302}"/>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spTree>
    <p:extLst>
      <p:ext uri="{BB962C8B-B14F-4D97-AF65-F5344CB8AC3E}">
        <p14:creationId xmlns:p14="http://schemas.microsoft.com/office/powerpoint/2010/main" val="2927492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038600" y="1447800"/>
            <a:ext cx="7541493" cy="5257800"/>
          </a:xfrm>
        </p:spPr>
        <p:txBody>
          <a:bodyPr/>
          <a:lstStyle/>
          <a:p>
            <a:pPr marL="0" indent="0" algn="just">
              <a:lnSpc>
                <a:spcPct val="100000"/>
              </a:lnSpc>
              <a:buNone/>
            </a:pPr>
            <a:r>
              <a:rPr lang="en-US" sz="2700" i="1" dirty="0">
                <a:effectLst>
                  <a:outerShdw blurRad="38100" dist="38100" dir="2700000" algn="tl">
                    <a:srgbClr val="000000">
                      <a:alpha val="43137"/>
                    </a:srgbClr>
                  </a:outerShdw>
                </a:effectLst>
              </a:rPr>
              <a:t>“</a:t>
            </a:r>
            <a:r>
              <a:rPr lang="en-US" sz="2700" dirty="0">
                <a:effectLst>
                  <a:outerShdw blurRad="38100" dist="38100" dir="2700000" algn="tl">
                    <a:srgbClr val="000000">
                      <a:alpha val="43137"/>
                    </a:srgbClr>
                  </a:outerShdw>
                </a:effectLst>
              </a:rPr>
              <a:t>His testimony is further corroborated by Barnabas and Paul (v. 12), and James who presided at this council hearing rendered the decision of the council. It was evident that God for the first time in dealing with men was dealing with Gentiles as Gentiles ‘taking from the Gentiles a people for Himself (v. 14). </a:t>
            </a:r>
            <a:r>
              <a:rPr lang="en-US" sz="2700" b="1" u="sng" dirty="0">
                <a:solidFill>
                  <a:srgbClr val="FFFFCC"/>
                </a:solidFill>
                <a:effectLst>
                  <a:outerShdw blurRad="38100" dist="38100" dir="2700000" algn="tl">
                    <a:srgbClr val="000000">
                      <a:alpha val="43137"/>
                    </a:srgbClr>
                  </a:outerShdw>
                </a:effectLst>
              </a:rPr>
              <a:t>James found this in keeping with the prophetic program.</a:t>
            </a:r>
            <a:r>
              <a:rPr lang="en-US" sz="2700" dirty="0">
                <a:effectLst>
                  <a:outerShdw blurRad="38100" dist="38100" dir="2700000" algn="tl">
                    <a:srgbClr val="000000">
                      <a:alpha val="43137"/>
                    </a:srgbClr>
                  </a:outerShdw>
                </a:effectLst>
              </a:rPr>
              <a:t> In Amos 9:11–12 it was prophesied that after the period in which Israel was disciplined because of disobedience (vv. 1–10) and the Davidic throne left empty for a time, the Davidic throne would be restored and the Davidic kingdom would be instituted.</a:t>
            </a:r>
            <a:r>
              <a:rPr lang="en-US" sz="2700"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8CC9FE5C-DBC6-4E0C-AE93-830BCA1A6B4E}"/>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pic>
        <p:nvPicPr>
          <p:cNvPr id="2" name="Picture 1">
            <a:extLst>
              <a:ext uri="{FF2B5EF4-FFF2-40B4-BE49-F238E27FC236}">
                <a16:creationId xmlns:a16="http://schemas.microsoft.com/office/drawing/2014/main" id="{32C4BE64-B8F0-A0B7-984B-7FAD965337D3}"/>
              </a:ext>
            </a:extLst>
          </p:cNvPr>
          <p:cNvPicPr>
            <a:picLocks noChangeAspect="1"/>
          </p:cNvPicPr>
          <p:nvPr/>
        </p:nvPicPr>
        <p:blipFill>
          <a:blip r:embed="rId2"/>
          <a:stretch>
            <a:fillRect/>
          </a:stretch>
        </p:blipFill>
        <p:spPr>
          <a:xfrm>
            <a:off x="611907" y="1609723"/>
            <a:ext cx="30828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 result for j. dwight pentecost">
            <a:extLst>
              <a:ext uri="{FF2B5EF4-FFF2-40B4-BE49-F238E27FC236}">
                <a16:creationId xmlns:a16="http://schemas.microsoft.com/office/drawing/2014/main" id="{0668FA54-EEB4-C9B7-8059-B1041352E0E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051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038600" y="1447800"/>
            <a:ext cx="7541493" cy="4546600"/>
          </a:xfrm>
        </p:spPr>
        <p:txBody>
          <a:bodyPr/>
          <a:lstStyle/>
          <a:p>
            <a:pPr marL="0" indent="0" algn="just">
              <a:lnSpc>
                <a:spcPct val="100000"/>
              </a:lnSpc>
              <a:buNone/>
            </a:pPr>
            <a:r>
              <a:rPr lang="en-US" sz="2650" i="1" dirty="0">
                <a:effectLst>
                  <a:outerShdw blurRad="38100" dist="38100" dir="2700000" algn="tl">
                    <a:srgbClr val="000000">
                      <a:alpha val="43137"/>
                    </a:srgbClr>
                  </a:outerShdw>
                </a:effectLst>
              </a:rPr>
              <a:t>“</a:t>
            </a:r>
            <a:r>
              <a:rPr lang="en-US" sz="2650" dirty="0">
                <a:effectLst>
                  <a:outerShdw blurRad="38100" dist="38100" dir="2700000" algn="tl">
                    <a:srgbClr val="000000">
                      <a:alpha val="43137"/>
                    </a:srgbClr>
                  </a:outerShdw>
                </a:effectLst>
              </a:rPr>
              <a:t>When it is reinstituted, the kingdom will include not only the physical descendants of Abraham, but also a multitude of Gentiles as well. Therefore the restored Davidic kingdom under its rightful Davidic king would be composed of both Jews and Gentiles. </a:t>
            </a:r>
            <a:r>
              <a:rPr lang="en-US" sz="2650" b="1" u="sng" dirty="0">
                <a:solidFill>
                  <a:srgbClr val="FFFFCC"/>
                </a:solidFill>
                <a:effectLst>
                  <a:outerShdw blurRad="38100" dist="38100" dir="2700000" algn="tl">
                    <a:srgbClr val="000000">
                      <a:alpha val="43137"/>
                    </a:srgbClr>
                  </a:outerShdw>
                </a:effectLst>
              </a:rPr>
              <a:t>In that kingdom Gentiles would not be made into Jews; instead they would be in the kingdom as Gentiles. This allowed James to conclude that if God had a program for Gentiles as Gentiles in the future Davidic kingdom established here on the earth, there was no reason to deny that God could include Gentiles as Gentiles in this present form of the theocracy.</a:t>
            </a:r>
            <a:r>
              <a:rPr lang="en-US" sz="2650"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A2E2B857-22C5-463B-860D-5B034BBC52A3}"/>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pic>
        <p:nvPicPr>
          <p:cNvPr id="2" name="Picture 1">
            <a:extLst>
              <a:ext uri="{FF2B5EF4-FFF2-40B4-BE49-F238E27FC236}">
                <a16:creationId xmlns:a16="http://schemas.microsoft.com/office/drawing/2014/main" id="{28C370EC-4CA1-CD54-CEDF-6C461099B43A}"/>
              </a:ext>
            </a:extLst>
          </p:cNvPr>
          <p:cNvPicPr>
            <a:picLocks noChangeAspect="1"/>
          </p:cNvPicPr>
          <p:nvPr/>
        </p:nvPicPr>
        <p:blipFill>
          <a:blip r:embed="rId2"/>
          <a:stretch>
            <a:fillRect/>
          </a:stretch>
        </p:blipFill>
        <p:spPr>
          <a:xfrm>
            <a:off x="611907" y="1609723"/>
            <a:ext cx="30828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 result for j. dwight pentecost">
            <a:extLst>
              <a:ext uri="{FF2B5EF4-FFF2-40B4-BE49-F238E27FC236}">
                <a16:creationId xmlns:a16="http://schemas.microsoft.com/office/drawing/2014/main" id="{0C5DBA30-76FC-1294-B856-B5791026717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9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038601" y="1447800"/>
            <a:ext cx="7541492" cy="4546600"/>
          </a:xfrm>
        </p:spPr>
        <p:txBody>
          <a:bodyPr/>
          <a:lstStyle/>
          <a:p>
            <a:pPr marL="0" indent="0" algn="just">
              <a:lnSpc>
                <a:spcPct val="100000"/>
              </a:lnSpc>
              <a:buNone/>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Therefore the issue was settled—the Gentiles did not need to be circumcised and bring themselves under the Mosaic Law in order to participate in the present form of the kingdom. Rather, apart from the Mosaic Law, </a:t>
            </a:r>
            <a:r>
              <a:rPr lang="en-US" b="1" u="sng" dirty="0">
                <a:solidFill>
                  <a:srgbClr val="FFFFCC"/>
                </a:solidFill>
                <a:effectLst>
                  <a:outerShdw blurRad="38100" dist="38100" dir="2700000" algn="tl">
                    <a:srgbClr val="000000">
                      <a:alpha val="43137"/>
                    </a:srgbClr>
                  </a:outerShdw>
                </a:effectLst>
              </a:rPr>
              <a:t>through faith in Jesus Christ they are equal participants with believing Jews</a:t>
            </a:r>
            <a:r>
              <a:rPr lang="en-US" dirty="0">
                <a:effectLst>
                  <a:outerShdw blurRad="38100" dist="38100" dir="2700000" algn="tl">
                    <a:srgbClr val="000000">
                      <a:alpha val="43137"/>
                    </a:srgbClr>
                  </a:outerShdw>
                </a:effectLst>
              </a:rPr>
              <a:t> in the present form of the kingdom of God</a:t>
            </a:r>
            <a:r>
              <a:rPr lang="en-US"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BE575E56-07F6-47C7-90F7-B03339AB453C}"/>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pic>
        <p:nvPicPr>
          <p:cNvPr id="2" name="Picture 1">
            <a:extLst>
              <a:ext uri="{FF2B5EF4-FFF2-40B4-BE49-F238E27FC236}">
                <a16:creationId xmlns:a16="http://schemas.microsoft.com/office/drawing/2014/main" id="{68B559A0-3070-922A-F9E8-DB6503CF48CE}"/>
              </a:ext>
            </a:extLst>
          </p:cNvPr>
          <p:cNvPicPr>
            <a:picLocks noChangeAspect="1"/>
          </p:cNvPicPr>
          <p:nvPr/>
        </p:nvPicPr>
        <p:blipFill>
          <a:blip r:embed="rId2"/>
          <a:stretch>
            <a:fillRect/>
          </a:stretch>
        </p:blipFill>
        <p:spPr>
          <a:xfrm>
            <a:off x="611907" y="1609723"/>
            <a:ext cx="30828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 result for j. dwight pentecost">
            <a:extLst>
              <a:ext uri="{FF2B5EF4-FFF2-40B4-BE49-F238E27FC236}">
                <a16:creationId xmlns:a16="http://schemas.microsoft.com/office/drawing/2014/main" id="{EE68159D-D1F9-C4C1-1074-9E2AF6A7428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838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800600"/>
          </a:xfrm>
        </p:spPr>
        <p:txBody>
          <a:bodyPr/>
          <a:lstStyle/>
          <a:p>
            <a:pPr marL="0" indent="0" algn="just">
              <a:lnSpc>
                <a:spcPct val="100000"/>
              </a:lnSpc>
              <a:buNone/>
            </a:pPr>
            <a:r>
              <a:rPr lang="en-US" dirty="0">
                <a:effectLst>
                  <a:outerShdw blurRad="38100" dist="38100" dir="2700000" algn="tl">
                    <a:srgbClr val="000000">
                      <a:alpha val="43137"/>
                    </a:srgbClr>
                  </a:outerShdw>
                </a:effectLst>
              </a:rPr>
              <a:t>“In Acts 15, the church in Antioch appointed Paul and Barnabas to report to the Jerusalem council regarding the salvation of the Gentiles and to seek help in resolving the question that had been troubling the church as a result. Should Gentile converts be circumcised in order to be saved? Once in the city, Paul and Barnabas reported to the elders and apostles on all the things God was doing among the Gentiles (v. 4). When certain converted Pharisees declared that Gentiles must be circumcised and obey the law of Moses (v. 5), Peter refuted their arguments by pointing out that it was God who had given these Gentiles the Holy Spirit:”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052" name="Picture 4" descr="Image result for kim riddlebarger">
            <a:extLst>
              <a:ext uri="{FF2B5EF4-FFF2-40B4-BE49-F238E27FC236}">
                <a16:creationId xmlns:a16="http://schemas.microsoft.com/office/drawing/2014/main" id="{40DFB0BA-C9B7-40CE-A250-A00C0D4519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05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8642"/>
            <a:ext cx="10972800" cy="4421159"/>
          </a:xfrm>
        </p:spPr>
        <p:txBody>
          <a:bodyPr/>
          <a:lstStyle/>
          <a:p>
            <a:pPr marL="0" indent="0" algn="just">
              <a:lnSpc>
                <a:spcPct val="100000"/>
              </a:lnSpc>
              <a:buNone/>
            </a:pPr>
            <a:r>
              <a:rPr lang="en-US" dirty="0">
                <a:effectLst>
                  <a:outerShdw blurRad="38100" dist="38100" dir="2700000" algn="tl">
                    <a:srgbClr val="000000">
                      <a:alpha val="43137"/>
                    </a:srgbClr>
                  </a:outerShdw>
                </a:effectLst>
              </a:rPr>
              <a:t>“‘We believe it is through the grace of our Lord Jesus that we are saved, just as they are’ (v. 11). Then James, the leader of the church, spoke (vv. 13ff.): ‘God at first showed his concern by taking from the Gentiles a people for himself. The words of the prophets are in agreement with this, as it is written,’ and James cited a passage from Amos 9:11–12: ‘After this I will return and rebuild David’s fallen tent. Its ruins I will rebuild, and I will restore it, that the remnant of men may seek the Lord, and all the Gentiles who bear my name, says the Lord, who does these things’ that have been known for ages.’”</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CB9596A3-2458-4FFD-9434-81B7A522F3D1}"/>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A6CC6F7C-5E0D-FAE8-A387-0AE70DE55B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614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6000"/>
            <a:ext cx="10972800" cy="4881000"/>
          </a:xfrm>
        </p:spPr>
        <p:txBody>
          <a:bodyPr/>
          <a:lstStyle/>
          <a:p>
            <a:pPr marL="0" indent="0" algn="just">
              <a:lnSpc>
                <a:spcPct val="100000"/>
              </a:lnSpc>
              <a:buNone/>
            </a:pPr>
            <a:r>
              <a:rPr lang="en-US" dirty="0">
                <a:effectLst>
                  <a:outerShdw blurRad="38100" dist="38100" dir="2700000" algn="tl">
                    <a:srgbClr val="000000">
                      <a:alpha val="43137"/>
                    </a:srgbClr>
                  </a:outerShdw>
                </a:effectLst>
              </a:rPr>
              <a:t>“James saw the prophecy as </a:t>
            </a:r>
            <a:r>
              <a:rPr lang="en-US" b="1" u="sng" dirty="0">
                <a:solidFill>
                  <a:srgbClr val="FFFFCC"/>
                </a:solidFill>
                <a:effectLst>
                  <a:outerShdw blurRad="38100" dist="38100" dir="2700000" algn="tl">
                    <a:srgbClr val="000000">
                      <a:alpha val="43137"/>
                    </a:srgbClr>
                  </a:outerShdw>
                </a:effectLst>
              </a:rPr>
              <a:t>fulfilled</a:t>
            </a:r>
            <a:r>
              <a:rPr lang="en-US" dirty="0">
                <a:effectLst>
                  <a:outerShdw blurRad="38100" dist="38100" dir="2700000" algn="tl">
                    <a:srgbClr val="000000">
                      <a:alpha val="43137"/>
                    </a:srgbClr>
                  </a:outerShdw>
                </a:effectLst>
              </a:rPr>
              <a:t> in Christ’s resurrection and exaltation and in the reconstitution of his disciples as the </a:t>
            </a:r>
            <a:r>
              <a:rPr lang="en-US" b="1" u="sng" dirty="0">
                <a:solidFill>
                  <a:srgbClr val="FFFFCC"/>
                </a:solidFill>
                <a:effectLst>
                  <a:outerShdw blurRad="38100" dist="38100" dir="2700000" algn="tl">
                    <a:srgbClr val="000000">
                      <a:alpha val="43137"/>
                    </a:srgbClr>
                  </a:outerShdw>
                </a:effectLst>
              </a:rPr>
              <a:t>new Israel</a:t>
            </a:r>
            <a:r>
              <a:rPr lang="en-US" dirty="0">
                <a:effectLst>
                  <a:outerShdw blurRad="38100" dist="38100" dir="2700000" algn="tl">
                    <a:srgbClr val="000000">
                      <a:alpha val="43137"/>
                    </a:srgbClr>
                  </a:outerShdw>
                </a:effectLst>
              </a:rPr>
              <a:t>. The presence of both Jew and Gentile in the church was proof that the prophecy of Amos had been </a:t>
            </a:r>
            <a:r>
              <a:rPr lang="en-US" b="1" u="sng" dirty="0">
                <a:solidFill>
                  <a:srgbClr val="FFFFCC"/>
                </a:solidFill>
                <a:effectLst>
                  <a:outerShdw blurRad="38100" dist="38100" dir="2700000" algn="tl">
                    <a:srgbClr val="000000">
                      <a:alpha val="43137"/>
                    </a:srgbClr>
                  </a:outerShdw>
                </a:effectLst>
              </a:rPr>
              <a:t>fulfilled</a:t>
            </a:r>
            <a:r>
              <a:rPr lang="en-US" dirty="0">
                <a:effectLst>
                  <a:outerShdw blurRad="38100" dist="38100" dir="2700000" algn="tl">
                    <a:srgbClr val="000000">
                      <a:alpha val="43137"/>
                    </a:srgbClr>
                  </a:outerShdw>
                </a:effectLst>
              </a:rPr>
              <a:t>. David’s fallen tent had been rebuilt by Christ. In Amos’s prophecy, ‘after this’ indicated that the prophecy referred to what God would do for Israel after the exile. When </a:t>
            </a:r>
            <a:r>
              <a:rPr lang="en-US" b="1" u="sng" dirty="0">
                <a:solidFill>
                  <a:srgbClr val="FFFFCC"/>
                </a:solidFill>
                <a:effectLst>
                  <a:outerShdw blurRad="38100" dist="38100" dir="2700000" algn="tl">
                    <a:srgbClr val="000000">
                      <a:alpha val="43137"/>
                    </a:srgbClr>
                  </a:outerShdw>
                </a:effectLst>
              </a:rPr>
              <a:t>James applied this prophecy to the church</a:t>
            </a:r>
            <a:r>
              <a:rPr lang="en-US" dirty="0">
                <a:effectLst>
                  <a:outerShdw blurRad="38100" dist="38100" dir="2700000" algn="tl">
                    <a:srgbClr val="000000">
                      <a:alpha val="43137"/>
                    </a:srgbClr>
                  </a:outerShdw>
                </a:effectLst>
              </a:rPr>
              <a:t>, was he spiritualizing an Old Testament text? Or was James </a:t>
            </a:r>
            <a:r>
              <a:rPr lang="en-US" b="1" u="sng" dirty="0">
                <a:solidFill>
                  <a:srgbClr val="FFFFCC"/>
                </a:solidFill>
                <a:effectLst>
                  <a:outerShdw blurRad="38100" dist="38100" dir="2700000" algn="tl">
                    <a:srgbClr val="000000">
                      <a:alpha val="43137"/>
                    </a:srgbClr>
                  </a:outerShdw>
                </a:effectLst>
              </a:rPr>
              <a:t>reading the Old Testament through a Christ-centered lens typical of the greater light of the messianic age</a:t>
            </a:r>
            <a:r>
              <a:rPr lang="en-US" b="1" dirty="0">
                <a:solidFill>
                  <a:srgbClr val="FFFFCC"/>
                </a:solidFill>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0CB9E383-9B60-4312-BA8D-39886A76FFC7}"/>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B69CCA8C-5702-367A-E9D5-F9D57B70BA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73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“Simeon has related how God first concerned Himself about taking from among the Gentiles a people for His name.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this the words of the Prophets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agree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150" b="1" i="1" u="sng" dirty="0" err="1">
                <a:solidFill>
                  <a:srgbClr val="FFFFCC"/>
                </a:solidFill>
              </a:rPr>
              <a:t>symphōneo</a:t>
            </a:r>
            <a:r>
              <a:rPr lang="en-US" sz="3150" b="1" i="1" u="sng" dirty="0">
                <a:solidFill>
                  <a:srgbClr val="FFFFCC"/>
                </a:solidFill>
              </a:rPr>
              <a:t>̄</a:t>
            </a:r>
            <a:r>
              <a:rPr lang="en-US" sz="3150" b="1" u="sng" dirty="0">
                <a:solidFill>
                  <a:srgbClr val="FFFFCC"/>
                </a:solidFill>
                <a:effectLst>
                  <a:outerShdw blurRad="38100" dist="38100" dir="2700000" algn="tl">
                    <a:srgbClr val="000000">
                      <a:alpha val="43137"/>
                    </a:srgbClr>
                  </a:outerShdw>
                </a:effectLst>
              </a:rPr>
              <a:t>]</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these things I will return, And I will rebuild the tabernacle of David which has fallen, And I will rebuild its ruins, And I will restore it,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rest of mankind may seek the Lord, And all the Gentiles who are called by My name,’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who makes these things known from long ago.”…</a:t>
            </a:r>
          </a:p>
        </p:txBody>
      </p:sp>
    </p:spTree>
    <p:extLst>
      <p:ext uri="{BB962C8B-B14F-4D97-AF65-F5344CB8AC3E}">
        <p14:creationId xmlns:p14="http://schemas.microsoft.com/office/powerpoint/2010/main" val="1699772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370417" y="0"/>
            <a:ext cx="11302999" cy="246221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1:16</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“Brethren,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 had to be fulfilled</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plēroō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the Holy Spirit foretold by the mouth of David concerning Judas, who became a guide to those who arrested Jesus.”</a:t>
            </a:r>
          </a:p>
        </p:txBody>
      </p:sp>
      <p:pic>
        <p:nvPicPr>
          <p:cNvPr id="5" name="Picture 4">
            <a:extLst>
              <a:ext uri="{FF2B5EF4-FFF2-40B4-BE49-F238E27FC236}">
                <a16:creationId xmlns:a16="http://schemas.microsoft.com/office/drawing/2014/main" id="{18F0C46C-E0F8-4C09-89D8-3063DF506B2B}"/>
              </a:ext>
            </a:extLst>
          </p:cNvPr>
          <p:cNvPicPr>
            <a:picLocks noChangeAspect="1"/>
          </p:cNvPicPr>
          <p:nvPr/>
        </p:nvPicPr>
        <p:blipFill>
          <a:blip r:embed="rId3"/>
          <a:stretch>
            <a:fillRect/>
          </a:stretch>
        </p:blipFill>
        <p:spPr>
          <a:xfrm>
            <a:off x="4727786" y="3048000"/>
            <a:ext cx="2736428" cy="1828800"/>
          </a:xfrm>
          <a:prstGeom prst="rect">
            <a:avLst/>
          </a:prstGeom>
        </p:spPr>
      </p:pic>
    </p:spTree>
    <p:extLst>
      <p:ext uri="{BB962C8B-B14F-4D97-AF65-F5344CB8AC3E}">
        <p14:creationId xmlns:p14="http://schemas.microsoft.com/office/powerpoint/2010/main" val="1277888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7282"/>
            <a:ext cx="10972800" cy="4793519"/>
          </a:xfrm>
        </p:spPr>
        <p:txBody>
          <a:bodyPr/>
          <a:lstStyle/>
          <a:p>
            <a:pPr marL="0" indent="0" algn="just">
              <a:lnSpc>
                <a:spcPct val="100000"/>
              </a:lnSpc>
              <a:buNone/>
            </a:pPr>
            <a:r>
              <a:rPr lang="en-US" dirty="0">
                <a:effectLst>
                  <a:outerShdw blurRad="38100" dist="38100" dir="2700000" algn="tl">
                    <a:srgbClr val="000000">
                      <a:alpha val="43137"/>
                    </a:srgbClr>
                  </a:outerShdw>
                </a:effectLst>
              </a:rPr>
              <a:t>“This question lies at the heart of the debate between </a:t>
            </a:r>
            <a:r>
              <a:rPr lang="en-US" dirty="0" err="1">
                <a:effectLst>
                  <a:outerShdw blurRad="38100" dist="38100" dir="2700000" algn="tl">
                    <a:srgbClr val="000000">
                      <a:alpha val="43137"/>
                    </a:srgbClr>
                  </a:outerShdw>
                </a:effectLst>
              </a:rPr>
              <a:t>amillenarians</a:t>
            </a:r>
            <a:r>
              <a:rPr lang="en-US" dirty="0">
                <a:effectLst>
                  <a:outerShdw blurRad="38100" dist="38100" dir="2700000" algn="tl">
                    <a:srgbClr val="000000">
                      <a:alpha val="43137"/>
                    </a:srgbClr>
                  </a:outerShdw>
                </a:effectLst>
              </a:rPr>
              <a:t> and dispensationalists. The famous notes of the Scofield Reference Bible (1909) say that from a dispensational perspective James’s speech is the most important in the New Testament. According to Scofield, James is describing what will happen after the church age concludes (‘after this’), i.e., in the millennium, when God will reestablish a Davidic rule over Israel. If this is true, when Paul and Barnabas sought guidance for a concern that was </a:t>
            </a:r>
            <a:r>
              <a:rPr lang="en-US" b="1" u="sng" dirty="0">
                <a:solidFill>
                  <a:srgbClr val="FFFFCC"/>
                </a:solidFill>
                <a:effectLst>
                  <a:outerShdw blurRad="38100" dist="38100" dir="2700000" algn="tl">
                    <a:srgbClr val="000000">
                      <a:alpha val="43137"/>
                    </a:srgbClr>
                  </a:outerShdw>
                </a:effectLst>
              </a:rPr>
              <a:t>immediate to them</a:t>
            </a:r>
            <a:r>
              <a:rPr lang="en-US" dirty="0">
                <a:effectLst>
                  <a:outerShdw blurRad="38100" dist="38100" dir="2700000" algn="tl">
                    <a:srgbClr val="000000">
                      <a:alpha val="43137"/>
                    </a:srgbClr>
                  </a:outerShdw>
                </a:effectLst>
              </a:rPr>
              <a:t> (Should Gentile converts be circumcised?), James responded by pointing to a future millennium thousands of years </a:t>
            </a:r>
            <a:r>
              <a:rPr lang="en-US" b="1" u="sng" dirty="0">
                <a:solidFill>
                  <a:srgbClr val="FFFFCC"/>
                </a:solidFill>
                <a:effectLst>
                  <a:outerShdw blurRad="38100" dist="38100" dir="2700000" algn="tl">
                    <a:srgbClr val="000000">
                      <a:alpha val="43137"/>
                    </a:srgbClr>
                  </a:outerShdw>
                </a:effectLst>
              </a:rPr>
              <a:t>distant</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873676B6-6127-455E-A401-1B2C32E1B200}"/>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CE88FBBF-3A6A-2972-0F5D-F4A7B7DF9D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207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EC1D7F-74B1-3CDB-F3AC-4248CFD194E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1234858-34BB-0F15-F430-056DB3D9E948}"/>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669B4AAD-153C-11D7-3441-3889E48C694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C4D5B269-0928-DA6A-5F2D-1897125D905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8231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2595823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40650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5842"/>
            <a:ext cx="10972800" cy="4794959"/>
          </a:xfrm>
        </p:spPr>
        <p:txBody>
          <a:bodyPr/>
          <a:lstStyle/>
          <a:p>
            <a:pPr marL="0" indent="0" algn="just">
              <a:lnSpc>
                <a:spcPct val="100000"/>
              </a:lnSpc>
              <a:buNone/>
            </a:pPr>
            <a:r>
              <a:rPr lang="en-US" dirty="0">
                <a:effectLst>
                  <a:outerShdw blurRad="38100" dist="38100" dir="2700000" algn="tl">
                    <a:srgbClr val="000000">
                      <a:alpha val="43137"/>
                    </a:srgbClr>
                  </a:outerShdw>
                </a:effectLst>
              </a:rPr>
              <a:t>“Here is one instance in which dispensational presuppositions get in the way of the plain sense of the text. Scofield interprets the text </a:t>
            </a:r>
            <a:r>
              <a:rPr lang="en-US" b="1" u="sng" dirty="0">
                <a:solidFill>
                  <a:srgbClr val="FFFFCC"/>
                </a:solidFill>
                <a:effectLst>
                  <a:outerShdw blurRad="38100" dist="38100" dir="2700000" algn="tl">
                    <a:srgbClr val="000000">
                      <a:alpha val="43137"/>
                    </a:srgbClr>
                  </a:outerShdw>
                </a:effectLst>
              </a:rPr>
              <a:t>literalistically, not literally</a:t>
            </a:r>
            <a:r>
              <a:rPr lang="en-US" dirty="0">
                <a:effectLst>
                  <a:outerShdw blurRad="38100" dist="38100" dir="2700000" algn="tl">
                    <a:srgbClr val="000000">
                      <a:alpha val="43137"/>
                    </a:srgbClr>
                  </a:outerShdw>
                </a:effectLst>
              </a:rPr>
              <a:t>. Dispensationalists are often forced to reinterpret any New Testament data that does not fit in their Old Testament–derived prophetic scheme. Dispensational presuppositions will not fit with much of the interpretation supplied to Old Testament data by New Testament authors. A thorough survey of both Old Testament and New Testament eschatological categories will demonstrate the dispensational hermeneutic to be untenable.”</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D8F077CB-83C5-4508-9C6B-1BCD395E60F1}"/>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8570B8F5-C5D1-4469-EB10-B47EEFEB94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070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3352800" y="1600200"/>
            <a:ext cx="8229600" cy="3200400"/>
          </a:xfrm>
        </p:spPr>
        <p:txBody>
          <a:bodyPr/>
          <a:lstStyle/>
          <a:p>
            <a:pPr marL="0" indent="0" algn="just" eaLnBrk="1" hangingPunct="1">
              <a:buNone/>
              <a:defRPr/>
            </a:pPr>
            <a:r>
              <a:rPr lang="en-US" sz="3200" dirty="0">
                <a:cs typeface="Calibri" panose="020F0502020204030204" pitchFamily="34" charset="0"/>
              </a:rPr>
              <a:t>Literal interpretation “…might also be called plain interpretation so that no one receives the mistaken notion that the literal principle rules out </a:t>
            </a:r>
            <a:r>
              <a:rPr lang="en-US" sz="3200" b="1" u="sng" dirty="0">
                <a:solidFill>
                  <a:srgbClr val="FFFFCC"/>
                </a:solidFill>
                <a:cs typeface="Calibri" panose="020F0502020204030204" pitchFamily="34" charset="0"/>
              </a:rPr>
              <a:t>figures of speech</a:t>
            </a:r>
            <a:r>
              <a:rPr lang="en-US" sz="3200" dirty="0">
                <a:cs typeface="Calibri" panose="020F0502020204030204" pitchFamily="34" charset="0"/>
              </a:rPr>
              <a:t>.”</a:t>
            </a:r>
            <a:r>
              <a:rPr lang="en-US" sz="3200" dirty="0"/>
              <a:t> </a:t>
            </a:r>
          </a:p>
        </p:txBody>
      </p:sp>
      <p:sp>
        <p:nvSpPr>
          <p:cNvPr id="5" name="Title 1"/>
          <p:cNvSpPr>
            <a:spLocks noGrp="1"/>
          </p:cNvSpPr>
          <p:nvPr>
            <p:ph type="title"/>
          </p:nvPr>
        </p:nvSpPr>
        <p:spPr>
          <a:xfrm>
            <a:off x="3048000" y="228600"/>
            <a:ext cx="6096000" cy="1143000"/>
          </a:xfrm>
        </p:spPr>
        <p:txBody>
          <a:bodyPr/>
          <a:lstStyle/>
          <a:p>
            <a:pPr algn="ctr" eaLnBrk="1" hangingPunct="1">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altLang="en-US" sz="3600" kern="1200" dirty="0">
                <a:solidFill>
                  <a:srgbClr val="00FFFF"/>
                </a:solidFill>
                <a:effectLst>
                  <a:outerShdw blurRad="38100" dist="38100" dir="2700000" algn="tl">
                    <a:srgbClr val="000000">
                      <a:alpha val="43137"/>
                    </a:srgbClr>
                  </a:outerShdw>
                </a:effectLst>
                <a:latin typeface="+mn-lt"/>
                <a:ea typeface="+mn-ea"/>
                <a:cs typeface="+mn-cs"/>
              </a:rPr>
            </a:br>
            <a:r>
              <a:rPr lang="en-US" altLang="en-US" sz="2000" i="1" kern="1200" dirty="0">
                <a:solidFill>
                  <a:srgbClr val="FFFFFF"/>
                </a:solidFill>
                <a:latin typeface="+mn-lt"/>
                <a:ea typeface="+mn-ea"/>
                <a:cs typeface="+mn-cs"/>
              </a:rPr>
              <a:t>Dispensationalism</a:t>
            </a:r>
            <a:r>
              <a:rPr lang="en-US" altLang="en-US" sz="2000" kern="1200" dirty="0">
                <a:solidFill>
                  <a:srgbClr val="FFFFFF"/>
                </a:solidFill>
                <a:latin typeface="+mn-lt"/>
                <a:ea typeface="+mn-ea"/>
                <a:cs typeface="+mn-cs"/>
              </a:rPr>
              <a:t> (Chicago: Moody Press, 1965), 86.</a:t>
            </a:r>
            <a:endParaRPr lang="en-US" altLang="en-US" b="0" dirty="0">
              <a:solidFill>
                <a:srgbClr val="00FFFF"/>
              </a:solidFill>
              <a:effectLst>
                <a:outerShdw blurRad="38100" dist="38100" dir="2700000" algn="tl">
                  <a:srgbClr val="000000">
                    <a:alpha val="43137"/>
                  </a:srgbClr>
                </a:outerShdw>
              </a:effectLst>
              <a:latin typeface="+mn-lt"/>
            </a:endParaRPr>
          </a:p>
        </p:txBody>
      </p:sp>
      <p:pic>
        <p:nvPicPr>
          <p:cNvPr id="2" name="Picture 1">
            <a:extLst>
              <a:ext uri="{FF2B5EF4-FFF2-40B4-BE49-F238E27FC236}">
                <a16:creationId xmlns:a16="http://schemas.microsoft.com/office/drawing/2014/main" id="{6016BA77-3298-C1FE-43E4-4C1A2531C651}"/>
              </a:ext>
            </a:extLst>
          </p:cNvPr>
          <p:cNvPicPr>
            <a:picLocks noChangeAspect="1"/>
          </p:cNvPicPr>
          <p:nvPr/>
        </p:nvPicPr>
        <p:blipFill>
          <a:blip r:embed="rId2"/>
          <a:stretch>
            <a:fillRect/>
          </a:stretch>
        </p:blipFill>
        <p:spPr>
          <a:xfrm>
            <a:off x="645039" y="1752600"/>
            <a:ext cx="2381096" cy="3200400"/>
          </a:xfrm>
          <a:prstGeom prst="rect">
            <a:avLst/>
          </a:prstGeom>
          <a:ln w="57150">
            <a:solidFill>
              <a:schemeClr val="tx1"/>
            </a:solidFill>
          </a:ln>
        </p:spPr>
      </p:pic>
    </p:spTree>
    <p:extLst>
      <p:ext uri="{BB962C8B-B14F-4D97-AF65-F5344CB8AC3E}">
        <p14:creationId xmlns:p14="http://schemas.microsoft.com/office/powerpoint/2010/main" val="33292335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solidFill>
                  <a:srgbClr val="00FFFF"/>
                </a:solidFill>
                <a:effectLst>
                  <a:outerShdw blurRad="38100" dist="38100" dir="2700000" algn="tl">
                    <a:srgbClr val="000000">
                      <a:alpha val="43137"/>
                    </a:srgbClr>
                  </a:outerShdw>
                </a:effectLst>
                <a:latin typeface="+mn-lt"/>
                <a:ea typeface="+mn-ea"/>
                <a:cs typeface="+mn-cs"/>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22402"/>
            <a:ext cx="10972800" cy="4778399"/>
          </a:xfrm>
        </p:spPr>
        <p:txBody>
          <a:bodyPr/>
          <a:lstStyle/>
          <a:p>
            <a:pPr marL="0" indent="0" algn="just">
              <a:lnSpc>
                <a:spcPct val="100000"/>
              </a:lnSpc>
              <a:buNone/>
            </a:pPr>
            <a:r>
              <a:rPr lang="en-US" dirty="0">
                <a:effectLst>
                  <a:outerShdw blurRad="38100" dist="38100" dir="2700000" algn="tl">
                    <a:srgbClr val="000000">
                      <a:alpha val="43137"/>
                    </a:srgbClr>
                  </a:outerShdw>
                </a:effectLst>
              </a:rPr>
              <a:t>“More importantly, such a survey gives us the proper framework and external controls to interpret prophetic sections of Scripture correctly. The irony is that dispensationalists’ practice of interpreting all prophetic texts in a literalistic fashion amounts to a repudiation of the historic Protestant hermeneutic and the principle of the </a:t>
            </a:r>
            <a:r>
              <a:rPr lang="en-US" b="1" u="sng" dirty="0">
                <a:solidFill>
                  <a:srgbClr val="FFFFCC"/>
                </a:solidFill>
                <a:effectLst>
                  <a:outerShdw blurRad="38100" dist="38100" dir="2700000" algn="tl">
                    <a:srgbClr val="000000">
                      <a:alpha val="43137"/>
                    </a:srgbClr>
                  </a:outerShdw>
                </a:effectLst>
              </a:rPr>
              <a:t>analogy of faith</a:t>
            </a:r>
            <a:r>
              <a:rPr lang="en-US" dirty="0">
                <a:effectLst>
                  <a:outerShdw blurRad="38100" dist="38100" dir="2700000" algn="tl">
                    <a:srgbClr val="000000">
                      <a:alpha val="43137"/>
                    </a:srgbClr>
                  </a:outerShdw>
                </a:effectLst>
              </a:rPr>
              <a:t>. If </a:t>
            </a:r>
            <a:r>
              <a:rPr lang="en-US" dirty="0" err="1">
                <a:effectLst>
                  <a:outerShdw blurRad="38100" dist="38100" dir="2700000" algn="tl">
                    <a:srgbClr val="000000">
                      <a:alpha val="43137"/>
                    </a:srgbClr>
                  </a:outerShdw>
                </a:effectLst>
              </a:rPr>
              <a:t>amillenarians</a:t>
            </a:r>
            <a:r>
              <a:rPr lang="en-US" dirty="0">
                <a:effectLst>
                  <a:outerShdw blurRad="38100" dist="38100" dir="2700000" algn="tl">
                    <a:srgbClr val="000000">
                      <a:alpha val="43137"/>
                    </a:srgbClr>
                  </a:outerShdw>
                </a:effectLst>
              </a:rPr>
              <a:t> adopt the New Testament writers’ interpretation of the Old Testament, are they not following the literal sense of Scripture, even if </a:t>
            </a:r>
            <a:r>
              <a:rPr lang="en-US" b="1" u="sng" dirty="0">
                <a:solidFill>
                  <a:srgbClr val="FFFFCC"/>
                </a:solidFill>
                <a:effectLst>
                  <a:outerShdw blurRad="38100" dist="38100" dir="2700000" algn="tl">
                    <a:srgbClr val="000000">
                      <a:alpha val="43137"/>
                    </a:srgbClr>
                  </a:outerShdw>
                </a:effectLst>
              </a:rPr>
              <a:t>the New Testament writers universalize something</a:t>
            </a:r>
            <a:r>
              <a:rPr lang="en-US" dirty="0">
                <a:effectLst>
                  <a:outerShdw blurRad="38100" dist="38100" dir="2700000" algn="tl">
                    <a:srgbClr val="000000">
                      <a:alpha val="43137"/>
                    </a:srgbClr>
                  </a:outerShdw>
                </a:effectLst>
              </a:rPr>
              <a:t> that was limited to Israel in the Old Testament?”</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F1ACF23C-EE4A-410D-9C60-DB12E26BCC40}"/>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0292E605-F414-8AB7-90C2-89CF0BEA489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180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8362"/>
            <a:ext cx="10972800" cy="3573239"/>
          </a:xfrm>
        </p:spPr>
        <p:txBody>
          <a:bodyPr/>
          <a:lstStyle/>
          <a:p>
            <a:pPr marL="0" indent="0" algn="just">
              <a:lnSpc>
                <a:spcPct val="100000"/>
              </a:lnSpc>
              <a:buNone/>
            </a:pPr>
            <a:r>
              <a:rPr lang="en-US" dirty="0">
                <a:effectLst>
                  <a:outerShdw blurRad="38100" dist="38100" dir="2700000" algn="tl">
                    <a:srgbClr val="000000">
                      <a:alpha val="43137"/>
                    </a:srgbClr>
                  </a:outerShdw>
                </a:effectLst>
              </a:rPr>
              <a:t>“The dispensationalists’ literalistic reading of prophetic passages must not be confused with a literal reading. A literal reading—a reading that gets at the plain sense of the text—will </a:t>
            </a:r>
            <a:r>
              <a:rPr lang="en-US" b="1" u="sng" dirty="0">
                <a:solidFill>
                  <a:srgbClr val="FFFFCC"/>
                </a:solidFill>
                <a:effectLst>
                  <a:outerShdw blurRad="38100" dist="38100" dir="2700000" algn="tl">
                    <a:srgbClr val="000000">
                      <a:alpha val="43137"/>
                    </a:srgbClr>
                  </a:outerShdw>
                </a:effectLst>
              </a:rPr>
              <a:t>allow the New Testament to interpret the Old</a:t>
            </a:r>
            <a:r>
              <a:rPr lang="en-US" dirty="0">
                <a:effectLst>
                  <a:outerShdw blurRad="38100" dist="38100" dir="2700000" algn="tl">
                    <a:srgbClr val="000000">
                      <a:alpha val="43137"/>
                    </a:srgbClr>
                  </a:outerShdw>
                </a:effectLst>
              </a:rPr>
              <a:t>. It is </a:t>
            </a:r>
            <a:r>
              <a:rPr lang="en-US" dirty="0" err="1">
                <a:effectLst>
                  <a:outerShdw blurRad="38100" dist="38100" dir="2700000" algn="tl">
                    <a:srgbClr val="000000">
                      <a:alpha val="43137"/>
                    </a:srgbClr>
                  </a:outerShdw>
                </a:effectLst>
              </a:rPr>
              <a:t>amillenarians</a:t>
            </a:r>
            <a:r>
              <a:rPr lang="en-US" dirty="0">
                <a:effectLst>
                  <a:outerShdw blurRad="38100" dist="38100" dir="2700000" algn="tl">
                    <a:srgbClr val="000000">
                      <a:alpha val="43137"/>
                    </a:srgbClr>
                  </a:outerShdw>
                </a:effectLst>
              </a:rPr>
              <a:t>, not dispensationalists, who interpret prophecy literally in that they follow the literal sense of how </a:t>
            </a:r>
            <a:r>
              <a:rPr lang="en-US" b="1" u="sng" dirty="0">
                <a:solidFill>
                  <a:srgbClr val="FFFFCC"/>
                </a:solidFill>
                <a:effectLst>
                  <a:outerShdw blurRad="38100" dist="38100" dir="2700000" algn="tl">
                    <a:srgbClr val="000000">
                      <a:alpha val="43137"/>
                    </a:srgbClr>
                  </a:outerShdw>
                </a:effectLst>
              </a:rPr>
              <a:t>the writers of the New Testament interpret Old Testament prophecy</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3F100958-E59B-424F-BA09-D7EEE5E3F99E}"/>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26890426-9387-0DB2-DC39-24F049C936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483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38857" y="343285"/>
            <a:ext cx="8514286" cy="6171429"/>
          </a:xfrm>
          <a:prstGeom prst="rect">
            <a:avLst/>
          </a:prstGeom>
        </p:spPr>
      </p:pic>
    </p:spTree>
    <p:extLst>
      <p:ext uri="{BB962C8B-B14F-4D97-AF65-F5344CB8AC3E}">
        <p14:creationId xmlns:p14="http://schemas.microsoft.com/office/powerpoint/2010/main" val="10402701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914400"/>
          </a:xfrm>
        </p:spPr>
        <p:txBody>
          <a:bodyPr/>
          <a:lstStyle/>
          <a:p>
            <a:pPr algn="ctr" eaLnBrk="1" hangingPunct="1"/>
            <a:r>
              <a:rPr lang="en-US" altLang="en-US" sz="3600" b="1" dirty="0">
                <a:solidFill>
                  <a:srgbClr val="00FFFF"/>
                </a:solidFill>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295400"/>
            <a:ext cx="7620000" cy="5029200"/>
          </a:xfrm>
        </p:spPr>
        <p:txBody>
          <a:bodyPr/>
          <a:lstStyle/>
          <a:p>
            <a:pPr marL="461963" indent="-461963" algn="just"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Kingdom Characteristics </a:t>
            </a:r>
          </a:p>
          <a:p>
            <a:pPr marL="461963" indent="-461963" algn="just"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Is. 2:1-4; 11:6-9; 65:17-25</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Jerusalem = center of world spiritual and political authority</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Perfect justice</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World peace</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Peace in the animal kingdom</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Universal spiritual knowledge</a:t>
            </a:r>
            <a:endParaRPr lang="en-US" sz="2800" dirty="0">
              <a:effectLst>
                <a:outerShdw blurRad="38100" dist="38100" dir="2700000" algn="tl">
                  <a:srgbClr val="000000">
                    <a:alpha val="43137"/>
                  </a:srgbClr>
                </a:outerShdw>
              </a:effectLst>
            </a:endParaRPr>
          </a:p>
        </p:txBody>
      </p:sp>
      <p:pic>
        <p:nvPicPr>
          <p:cNvPr id="3" name="Picture 4" descr="King_of_Kings[1]">
            <a:extLst>
              <a:ext uri="{FF2B5EF4-FFF2-40B4-BE49-F238E27FC236}">
                <a16:creationId xmlns:a16="http://schemas.microsoft.com/office/drawing/2014/main" id="{75F996E9-EC10-2A71-45C0-3B85B08D57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18983" y="1828800"/>
            <a:ext cx="2363417" cy="32004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682490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1818280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3355863"/>
              </p:ext>
            </p:extLst>
          </p:nvPr>
        </p:nvGraphicFramePr>
        <p:xfrm>
          <a:off x="609600" y="274320"/>
          <a:ext cx="10972800" cy="6156960"/>
        </p:xfrm>
        <a:graphic>
          <a:graphicData uri="http://schemas.openxmlformats.org/drawingml/2006/table">
            <a:tbl>
              <a:tblPr firstRow="1" bandRow="1">
                <a:tableStyleId>{073A0DAA-6AF3-43AB-8588-CEC1D06C72B9}</a:tableStyleId>
              </a:tblPr>
              <a:tblGrid>
                <a:gridCol w="5205046">
                  <a:extLst>
                    <a:ext uri="{9D8B030D-6E8A-4147-A177-3AD203B41FA5}">
                      <a16:colId xmlns:a16="http://schemas.microsoft.com/office/drawing/2014/main" val="866188475"/>
                    </a:ext>
                  </a:extLst>
                </a:gridCol>
                <a:gridCol w="5767754">
                  <a:extLst>
                    <a:ext uri="{9D8B030D-6E8A-4147-A177-3AD203B41FA5}">
                      <a16:colId xmlns:a16="http://schemas.microsoft.com/office/drawing/2014/main" val="1256399376"/>
                    </a:ext>
                  </a:extLst>
                </a:gridCol>
              </a:tblGrid>
              <a:tr h="914400">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OT PROPHETS DESCRIBE THE KINGDOM</a:t>
                      </a:r>
                      <a:endParaRPr lang="en-US" sz="2000" b="0" dirty="0">
                        <a:effectLst>
                          <a:outerShdw blurRad="38100" dist="38100" dir="2700000" algn="tl">
                            <a:srgbClr val="000000">
                              <a:alpha val="43137"/>
                            </a:srgbClr>
                          </a:outerShdw>
                        </a:effectLst>
                      </a:endParaRPr>
                    </a:p>
                  </a:txBody>
                  <a:tcPr anchor="ctr"/>
                </a:tc>
                <a:tc hMerge="1">
                  <a:txBody>
                    <a:bodyPr/>
                    <a:lstStyle/>
                    <a:p>
                      <a:endParaRPr lang="en-US" dirty="0"/>
                    </a:p>
                  </a:txBody>
                  <a:tcPr/>
                </a:tc>
                <a:extLst>
                  <a:ext uri="{0D108BD9-81ED-4DB2-BD59-A6C34878D82A}">
                    <a16:rowId xmlns:a16="http://schemas.microsoft.com/office/drawing/2014/main" val="458101221"/>
                  </a:ext>
                </a:extLst>
              </a:tr>
              <a:tr h="370840">
                <a:tc>
                  <a:txBody>
                    <a:bodyPr/>
                    <a:lstStyle/>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Established by God (Dan. 2:44)</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Eternal (Dan. 7:27)</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Christ’s direct rule (Zech. 9:9-10)</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Earthly (Zech. 14:9)</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Land promises realized (Gen. 15:18-21)</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Israel’s preeminence (Isa. 49:22-23)</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Immediate answered prayers </a:t>
                      </a:r>
                      <a:r>
                        <a:rPr lang="en-US" sz="2800" b="0" kern="1200" dirty="0">
                          <a:solidFill>
                            <a:schemeClr val="bg1"/>
                          </a:solidFill>
                          <a:latin typeface="Calibri" panose="020F0502020204030204" pitchFamily="34" charset="0"/>
                          <a:ea typeface="+mn-ea"/>
                          <a:cs typeface="+mn-cs"/>
                        </a:rPr>
                        <a:t>(Isa. 65:24)</a:t>
                      </a:r>
                      <a:endParaRPr lang="en-US" sz="2800" b="0" kern="1200" noProof="0" dirty="0">
                        <a:solidFill>
                          <a:schemeClr val="bg1"/>
                        </a:solidFill>
                        <a:latin typeface="Calibri" panose="020F0502020204030204" pitchFamily="34" charset="0"/>
                        <a:ea typeface="+mn-ea"/>
                        <a:cs typeface="+mn-cs"/>
                      </a:endParaRPr>
                    </a:p>
                  </a:txBody>
                  <a:tcPr/>
                </a:tc>
                <a:tc>
                  <a:txBody>
                    <a:bodyPr/>
                    <a:lstStyle/>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Millennial Temple (Ezek. 40‒46)</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Millennial David (Jer. 30:9) </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Righteousness (Isa. 9:6-7)</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Curse curtailed (Isa. 65:20, 22)</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Peace (Isa. 2:4)</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Prosperity (Amos 9:13-14; Isa 65:22)</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Topographical changes (Ezek. 47:1-12)</a:t>
                      </a:r>
                    </a:p>
                  </a:txBody>
                  <a:tcPr/>
                </a:tc>
                <a:extLst>
                  <a:ext uri="{0D108BD9-81ED-4DB2-BD59-A6C34878D82A}">
                    <a16:rowId xmlns:a16="http://schemas.microsoft.com/office/drawing/2014/main" val="3093777052"/>
                  </a:ext>
                </a:extLst>
              </a:tr>
            </a:tbl>
          </a:graphicData>
        </a:graphic>
      </p:graphicFrame>
    </p:spTree>
    <p:extLst>
      <p:ext uri="{BB962C8B-B14F-4D97-AF65-F5344CB8AC3E}">
        <p14:creationId xmlns:p14="http://schemas.microsoft.com/office/powerpoint/2010/main" val="39056929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4572000"/>
          </a:xfrm>
        </p:spPr>
        <p:txBody>
          <a:bodyPr anchor="t"/>
          <a:lstStyle/>
          <a:p>
            <a:pPr algn="just">
              <a:lnSpc>
                <a:spcPct val="100000"/>
              </a:lnSpc>
            </a:pPr>
            <a:r>
              <a:rPr lang="en-US" sz="2700" dirty="0">
                <a:solidFill>
                  <a:schemeClr val="tx1"/>
                </a:solidFill>
                <a:effectLst>
                  <a:outerShdw blurRad="38100" dist="38100" dir="2700000" algn="tl">
                    <a:srgbClr val="000000">
                      <a:alpha val="43137"/>
                    </a:srgbClr>
                  </a:outerShdw>
                </a:effectLst>
                <a:latin typeface="+mn-lt"/>
              </a:rPr>
              <a:t>“Here the Prophet describes the felicity which shall be under the reign of Christ: and we know that whenever the Prophets set forth promises of a happy and prosperous state to God’s people, they adopt </a:t>
            </a:r>
            <a:r>
              <a:rPr lang="en-US" sz="2700" b="1" u="sng" dirty="0">
                <a:solidFill>
                  <a:srgbClr val="FFFFCC"/>
                </a:solidFill>
                <a:effectLst>
                  <a:outerShdw blurRad="38100" dist="38100" dir="2700000" algn="tl">
                    <a:srgbClr val="000000">
                      <a:alpha val="43137"/>
                    </a:srgbClr>
                  </a:outerShdw>
                </a:effectLst>
                <a:latin typeface="+mn-lt"/>
              </a:rPr>
              <a:t>metaphorical expressions</a:t>
            </a:r>
            <a:r>
              <a:rPr lang="en-US" sz="2700" dirty="0">
                <a:solidFill>
                  <a:schemeClr val="tx1"/>
                </a:solidFill>
                <a:effectLst>
                  <a:outerShdw blurRad="38100" dist="38100" dir="2700000" algn="tl">
                    <a:srgbClr val="000000">
                      <a:alpha val="43137"/>
                    </a:srgbClr>
                  </a:outerShdw>
                </a:effectLst>
                <a:latin typeface="+mn-lt"/>
              </a:rPr>
              <a:t>, and say, that abundance of all good things shall flow, that there shall be the most fruitful produce, that provisions shall be bountifully supplied; for </a:t>
            </a:r>
            <a:r>
              <a:rPr lang="en-US" sz="2700" b="1" u="sng" dirty="0">
                <a:solidFill>
                  <a:srgbClr val="FFFFCC"/>
                </a:solidFill>
                <a:effectLst>
                  <a:outerShdw blurRad="38100" dist="38100" dir="2700000" algn="tl">
                    <a:srgbClr val="000000">
                      <a:alpha val="43137"/>
                    </a:srgbClr>
                  </a:outerShdw>
                </a:effectLst>
                <a:latin typeface="+mn-lt"/>
              </a:rPr>
              <a:t>they accommodated their mode of speaking to the notions of that ancient people</a:t>
            </a:r>
            <a:r>
              <a:rPr lang="en-US" sz="2700" dirty="0">
                <a:solidFill>
                  <a:schemeClr val="tx1"/>
                </a:solidFill>
                <a:effectLst>
                  <a:outerShdw blurRad="38100" dist="38100" dir="2700000" algn="tl">
                    <a:srgbClr val="000000">
                      <a:alpha val="43137"/>
                    </a:srgbClr>
                  </a:outerShdw>
                </a:effectLst>
                <a:latin typeface="+mn-lt"/>
              </a:rPr>
              <a:t>; it is therefore no wonder if they sometimes </a:t>
            </a:r>
            <a:r>
              <a:rPr lang="en-US" sz="2700" b="1" u="sng" dirty="0">
                <a:solidFill>
                  <a:srgbClr val="FFFFCC"/>
                </a:solidFill>
                <a:effectLst>
                  <a:outerShdw blurRad="38100" dist="38100" dir="2700000" algn="tl">
                    <a:srgbClr val="000000">
                      <a:alpha val="43137"/>
                    </a:srgbClr>
                  </a:outerShdw>
                </a:effectLst>
                <a:latin typeface="+mn-lt"/>
              </a:rPr>
              <a:t>speak to them as to children</a:t>
            </a:r>
            <a:r>
              <a:rPr lang="en-US" sz="2700" dirty="0">
                <a:solidFill>
                  <a:schemeClr val="tx1"/>
                </a:solidFill>
                <a:effectLst>
                  <a:outerShdw blurRad="38100" dist="38100" dir="2700000" algn="tl">
                    <a:srgbClr val="000000">
                      <a:alpha val="43137"/>
                    </a:srgbClr>
                  </a:outerShdw>
                </a:effectLst>
                <a:latin typeface="+mn-lt"/>
              </a:rPr>
              <a:t>. At the same time, the Spirit under these </a:t>
            </a:r>
            <a:r>
              <a:rPr lang="en-US" sz="2700" b="1" u="sng" dirty="0">
                <a:solidFill>
                  <a:srgbClr val="FFFFCC"/>
                </a:solidFill>
                <a:effectLst>
                  <a:outerShdw blurRad="38100" dist="38100" dir="2700000" algn="tl">
                    <a:srgbClr val="000000">
                      <a:alpha val="43137"/>
                    </a:srgbClr>
                  </a:outerShdw>
                </a:effectLst>
                <a:latin typeface="+mn-lt"/>
              </a:rPr>
              <a:t>figurative expressions</a:t>
            </a:r>
            <a:r>
              <a:rPr lang="en-US" sz="2700" b="1" dirty="0">
                <a:solidFill>
                  <a:schemeClr val="tx1"/>
                </a:solidFill>
                <a:effectLst>
                  <a:outerShdw blurRad="38100" dist="38100" dir="2700000" algn="tl">
                    <a:srgbClr val="000000">
                      <a:alpha val="43137"/>
                    </a:srgbClr>
                  </a:outerShdw>
                </a:effectLst>
                <a:latin typeface="+mn-lt"/>
              </a:rPr>
              <a:t> </a:t>
            </a:r>
            <a:r>
              <a:rPr lang="en-US" sz="2700" dirty="0">
                <a:solidFill>
                  <a:schemeClr val="tx1"/>
                </a:solidFill>
                <a:effectLst>
                  <a:outerShdw blurRad="38100" dist="38100" dir="2700000" algn="tl">
                    <a:srgbClr val="000000">
                      <a:alpha val="43137"/>
                    </a:srgbClr>
                  </a:outerShdw>
                </a:effectLst>
                <a:latin typeface="+mn-lt"/>
              </a:rPr>
              <a:t>declares, that the </a:t>
            </a:r>
            <a:r>
              <a:rPr lang="en-US" sz="2700" b="1" u="sng" dirty="0">
                <a:solidFill>
                  <a:srgbClr val="FFFFCC"/>
                </a:solidFill>
                <a:effectLst>
                  <a:outerShdw blurRad="38100" dist="38100" dir="2700000" algn="tl">
                    <a:srgbClr val="000000">
                      <a:alpha val="43137"/>
                    </a:srgbClr>
                  </a:outerShdw>
                </a:effectLst>
                <a:latin typeface="+mn-lt"/>
              </a:rPr>
              <a:t>kingdom of Christ</a:t>
            </a:r>
            <a:r>
              <a:rPr lang="en-US" sz="2700" dirty="0">
                <a:solidFill>
                  <a:schemeClr val="tx1"/>
                </a:solidFill>
                <a:effectLst>
                  <a:outerShdw blurRad="38100" dist="38100" dir="2700000" algn="tl">
                    <a:srgbClr val="000000">
                      <a:alpha val="43137"/>
                    </a:srgbClr>
                  </a:outerShdw>
                </a:effectLst>
                <a:latin typeface="+mn-lt"/>
              </a:rPr>
              <a:t> shall in every way be happy and blessed, or that the </a:t>
            </a:r>
            <a:r>
              <a:rPr lang="en-US" sz="2700" b="1" u="sng" dirty="0">
                <a:solidFill>
                  <a:srgbClr val="FFFFCC"/>
                </a:solidFill>
                <a:effectLst>
                  <a:outerShdw blurRad="38100" dist="38100" dir="2700000" algn="tl">
                    <a:srgbClr val="000000">
                      <a:alpha val="43137"/>
                    </a:srgbClr>
                  </a:outerShdw>
                </a:effectLst>
                <a:latin typeface="+mn-lt"/>
              </a:rPr>
              <a:t>Church of God</a:t>
            </a:r>
            <a:r>
              <a:rPr lang="en-US" sz="2700" dirty="0">
                <a:solidFill>
                  <a:schemeClr val="tx1"/>
                </a:solidFill>
                <a:effectLst>
                  <a:outerShdw blurRad="38100" dist="38100" dir="2700000" algn="tl">
                    <a:srgbClr val="000000">
                      <a:alpha val="43137"/>
                    </a:srgbClr>
                  </a:outerShdw>
                </a:effectLst>
                <a:latin typeface="+mn-lt"/>
              </a:rPr>
              <a:t>, which means </a:t>
            </a:r>
            <a:r>
              <a:rPr lang="en-US" sz="2700" b="1" u="sng" dirty="0">
                <a:solidFill>
                  <a:srgbClr val="FFFFCC"/>
                </a:solidFill>
                <a:effectLst>
                  <a:outerShdw blurRad="38100" dist="38100" dir="2700000" algn="tl">
                    <a:srgbClr val="000000">
                      <a:alpha val="43137"/>
                    </a:srgbClr>
                  </a:outerShdw>
                </a:effectLst>
                <a:latin typeface="+mn-lt"/>
              </a:rPr>
              <a:t>the same thing</a:t>
            </a:r>
            <a:r>
              <a:rPr lang="en-US" sz="2700" dirty="0">
                <a:solidFill>
                  <a:schemeClr val="tx1"/>
                </a:solidFill>
                <a:effectLst>
                  <a:outerShdw blurRad="38100" dist="38100" dir="2700000" algn="tl">
                    <a:srgbClr val="000000">
                      <a:alpha val="43137"/>
                    </a:srgbClr>
                  </a:outerShdw>
                </a:effectLst>
                <a:latin typeface="+mn-lt"/>
              </a:rPr>
              <a:t>, shall be blessed, when Christ shall begin to reign.”</a:t>
            </a:r>
            <a:endParaRPr lang="en-US" altLang="en-US" sz="2700" dirty="0">
              <a:solidFill>
                <a:schemeClr val="tx1"/>
              </a:solidFill>
              <a:effectLst>
                <a:outerShdw blurRad="38100" dist="38100" dir="2700000" algn="tl">
                  <a:srgbClr val="000000">
                    <a:alpha val="43137"/>
                  </a:srgbClr>
                </a:outerShdw>
              </a:effectLst>
              <a:latin typeface="+mn-lt"/>
            </a:endParaRPr>
          </a:p>
        </p:txBody>
      </p:sp>
      <p:sp>
        <p:nvSpPr>
          <p:cNvPr id="15363" name="Rectangle 3"/>
          <p:cNvSpPr>
            <a:spLocks noGrp="1" noChangeArrowheads="1"/>
          </p:cNvSpPr>
          <p:nvPr>
            <p:ph type="subTitle" sz="quarter" idx="4294967295"/>
          </p:nvPr>
        </p:nvSpPr>
        <p:spPr>
          <a:xfrm>
            <a:off x="876300" y="228600"/>
            <a:ext cx="10439400" cy="16002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cs typeface="Arial" panose="020B0604020202020204" pitchFamily="34" charset="0"/>
              </a:rPr>
              <a:t>John Calvin</a:t>
            </a:r>
          </a:p>
          <a:p>
            <a:pPr marL="0" indent="0" algn="ctr" eaLnBrk="1" hangingPunct="1">
              <a:spcBef>
                <a:spcPts val="0"/>
              </a:spcBef>
              <a:spcAft>
                <a:spcPts val="600"/>
              </a:spcAft>
              <a:buNone/>
              <a:defRPr/>
            </a:pPr>
            <a:r>
              <a:rPr lang="en-US" sz="1600" dirty="0">
                <a:effectLst>
                  <a:outerShdw blurRad="38100" dist="38100" dir="2700000" algn="tl">
                    <a:srgbClr val="000000">
                      <a:alpha val="43137"/>
                    </a:srgbClr>
                  </a:outerShdw>
                </a:effectLst>
              </a:rPr>
              <a:t>Commentary on Amos 9:13</a:t>
            </a:r>
          </a:p>
          <a:p>
            <a:pPr marL="0" indent="0" algn="ctr" eaLnBrk="1" hangingPunct="1">
              <a:spcBef>
                <a:spcPts val="0"/>
              </a:spcBef>
              <a:buNone/>
              <a:defRPr/>
            </a:pPr>
            <a:r>
              <a:rPr lang="en-US" sz="1800" i="1" dirty="0">
                <a:effectLst>
                  <a:outerShdw blurRad="38100" dist="38100" dir="2700000" algn="tl">
                    <a:srgbClr val="000000">
                      <a:alpha val="43137"/>
                    </a:srgbClr>
                  </a:outerShdw>
                </a:effectLst>
              </a:rPr>
              <a:t>Amos 9:13—“Behold the days come, saith the LORD, that the plowman shall overtake the reaper, and the </a:t>
            </a:r>
            <a:r>
              <a:rPr lang="en-US" sz="1800" i="1" dirty="0" err="1">
                <a:effectLst>
                  <a:outerShdw blurRad="38100" dist="38100" dir="2700000" algn="tl">
                    <a:srgbClr val="000000">
                      <a:alpha val="43137"/>
                    </a:srgbClr>
                  </a:outerShdw>
                </a:effectLst>
              </a:rPr>
              <a:t>treader</a:t>
            </a:r>
            <a:r>
              <a:rPr lang="en-US" sz="1800" i="1" dirty="0">
                <a:effectLst>
                  <a:outerShdw blurRad="38100" dist="38100" dir="2700000" algn="tl">
                    <a:srgbClr val="000000">
                      <a:alpha val="43137"/>
                    </a:srgbClr>
                  </a:outerShdw>
                </a:effectLst>
              </a:rPr>
              <a:t> of grapes him that soweth seed: and the mountains shall drop sweet wine, and all the hills shall melt.” </a:t>
            </a: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952EE377-8F3B-48F4-8D0B-05E168EF3D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1" y="76200"/>
            <a:ext cx="638945" cy="914400"/>
          </a:xfrm>
          <a:prstGeom prst="rect">
            <a:avLst/>
          </a:prstGeom>
          <a:ln>
            <a:solidFill>
              <a:schemeClr val="tx1"/>
            </a:solidFill>
          </a:ln>
        </p:spPr>
      </p:pic>
    </p:spTree>
    <p:extLst>
      <p:ext uri="{BB962C8B-B14F-4D97-AF65-F5344CB8AC3E}">
        <p14:creationId xmlns:p14="http://schemas.microsoft.com/office/powerpoint/2010/main" val="1964121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5736"/>
            <a:ext cx="10972800" cy="4805064"/>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“[T]he new redemptive events in the course of </a:t>
            </a:r>
            <a:r>
              <a:rPr lang="en-US" i="1" dirty="0" err="1">
                <a:effectLst>
                  <a:outerShdw blurRad="38100" dist="38100" dir="2700000" algn="tl">
                    <a:srgbClr val="000000">
                      <a:alpha val="43137"/>
                    </a:srgbClr>
                  </a:outerShdw>
                </a:effectLst>
              </a:rPr>
              <a:t>Heilsgeschichte</a:t>
            </a:r>
            <a:r>
              <a:rPr lang="en-US"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have compelled Peter to </a:t>
            </a:r>
            <a:r>
              <a:rPr lang="en-US" b="1" u="sng" dirty="0">
                <a:solidFill>
                  <a:srgbClr val="FFFFCC"/>
                </a:solidFill>
                <a:effectLst>
                  <a:outerShdw blurRad="38100" dist="38100" dir="2700000" algn="tl">
                    <a:srgbClr val="000000">
                      <a:alpha val="43137"/>
                    </a:srgbClr>
                  </a:outerShdw>
                </a:effectLst>
              </a:rPr>
              <a:t>reinterpret the Old Testament</a:t>
            </a:r>
            <a:r>
              <a:rPr lang="en-US" dirty="0">
                <a:effectLst>
                  <a:outerShdw blurRad="38100" dist="38100" dir="2700000" algn="tl">
                    <a:srgbClr val="000000">
                      <a:alpha val="43137"/>
                    </a:srgbClr>
                  </a:outerShdw>
                </a:effectLst>
              </a:rPr>
              <a:t>. Because of the resurrection and ascension of Jesus, Peter </a:t>
            </a:r>
            <a:r>
              <a:rPr lang="en-US" b="1" u="sng" dirty="0">
                <a:solidFill>
                  <a:srgbClr val="FFFFCC"/>
                </a:solidFill>
                <a:effectLst>
                  <a:outerShdw blurRad="38100" dist="38100" dir="2700000" algn="tl">
                    <a:srgbClr val="000000">
                      <a:alpha val="43137"/>
                    </a:srgbClr>
                  </a:outerShdw>
                </a:effectLst>
              </a:rPr>
              <a:t>transfers the messianic Davidic throne from Jerusalem to God’s right hand in heaven</a:t>
            </a:r>
            <a:r>
              <a:rPr lang="en-US" dirty="0">
                <a:effectLst>
                  <a:outerShdw blurRad="38100" dist="38100" dir="2700000" algn="tl">
                    <a:srgbClr val="000000">
                      <a:alpha val="43137"/>
                    </a:srgbClr>
                  </a:outerShdw>
                </a:effectLst>
              </a:rPr>
              <a:t>. Jesus has now been enthroned as the Davidic Messiah on the throne of David, and is awaiting the final consummation of his messianic reign.. .. This involves a rather </a:t>
            </a:r>
            <a:r>
              <a:rPr lang="en-US" b="1" u="sng" dirty="0">
                <a:solidFill>
                  <a:srgbClr val="FFFFCC"/>
                </a:solidFill>
                <a:effectLst>
                  <a:outerShdw blurRad="38100" dist="38100" dir="2700000" algn="tl">
                    <a:srgbClr val="000000">
                      <a:alpha val="43137"/>
                    </a:srgbClr>
                  </a:outerShdw>
                </a:effectLst>
              </a:rPr>
              <a:t>radical reinterpretation of Old Testament prophecies</a:t>
            </a:r>
            <a:r>
              <a:rPr lang="en-US" dirty="0">
                <a:effectLst>
                  <a:outerShdw blurRad="38100" dist="38100" dir="2700000" algn="tl">
                    <a:srgbClr val="000000">
                      <a:alpha val="43137"/>
                    </a:srgbClr>
                  </a:outerShdw>
                </a:effectLst>
              </a:rPr>
              <a:t>, but no more so than the entire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of God’s redemptive plan by the early church. In fact, it is an essential part of this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demanded by the events of redemptive history.. ..Jesus is enthroned as the Messiah.... He must reign until all his enemies are made a stool for his feet.”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7">
            <a:extLst>
              <a:ext uri="{FF2B5EF4-FFF2-40B4-BE49-F238E27FC236}">
                <a16:creationId xmlns:a16="http://schemas.microsoft.com/office/drawing/2014/main" id="{EF719D8F-C67A-4E5B-9EAA-263ED043A0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34600" y="76200"/>
            <a:ext cx="1484579" cy="990600"/>
          </a:xfrm>
          <a:prstGeom prst="rect">
            <a:avLst/>
          </a:prstGeom>
        </p:spPr>
      </p:pic>
      <p:sp>
        <p:nvSpPr>
          <p:cNvPr id="2" name="Rectangle 1">
            <a:extLst>
              <a:ext uri="{FF2B5EF4-FFF2-40B4-BE49-F238E27FC236}">
                <a16:creationId xmlns:a16="http://schemas.microsoft.com/office/drawing/2014/main" id="{E1AA4512-8E49-4EAA-9107-A79070D221AD}"/>
              </a:ext>
            </a:extLst>
          </p:cNvPr>
          <p:cNvSpPr/>
          <p:nvPr/>
        </p:nvSpPr>
        <p:spPr>
          <a:xfrm>
            <a:off x="2476171" y="228600"/>
            <a:ext cx="7239661" cy="1000274"/>
          </a:xfrm>
          <a:prstGeom prst="rect">
            <a:avLst/>
          </a:prstGeom>
        </p:spPr>
        <p:txBody>
          <a:bodyPr wrap="square">
            <a:spAutoFit/>
          </a:bodyPr>
          <a:lstStyle/>
          <a:p>
            <a:pPr algn="ctr">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ea typeface="+mj-ea"/>
                <a:cs typeface="+mj-cs"/>
              </a:rPr>
              <a:t>George Eldon Ladd</a:t>
            </a:r>
          </a:p>
          <a:p>
            <a:pPr algn="ctr"/>
            <a:r>
              <a:rPr lang="en-US" dirty="0">
                <a:effectLst>
                  <a:outerShdw blurRad="38100" dist="38100" dir="2700000" algn="tl">
                    <a:srgbClr val="000000">
                      <a:alpha val="43137"/>
                    </a:srgbClr>
                  </a:outerShdw>
                </a:effectLst>
              </a:rPr>
              <a:t>A Theology of the New Testament (Grand Rapids: Eerdmans, 1974), 336–37.</a:t>
            </a:r>
          </a:p>
        </p:txBody>
      </p:sp>
      <p:pic>
        <p:nvPicPr>
          <p:cNvPr id="5" name="Picture 4">
            <a:extLst>
              <a:ext uri="{FF2B5EF4-FFF2-40B4-BE49-F238E27FC236}">
                <a16:creationId xmlns:a16="http://schemas.microsoft.com/office/drawing/2014/main" id="{13C4049B-1BEF-4DCB-A5D8-50D86B8B91E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 y="91440"/>
            <a:ext cx="800100" cy="914400"/>
          </a:xfrm>
          <a:prstGeom prst="rect">
            <a:avLst/>
          </a:prstGeom>
          <a:ln>
            <a:solidFill>
              <a:schemeClr val="tx1"/>
            </a:solidFill>
          </a:ln>
        </p:spPr>
      </p:pic>
    </p:spTree>
    <p:extLst>
      <p:ext uri="{BB962C8B-B14F-4D97-AF65-F5344CB8AC3E}">
        <p14:creationId xmlns:p14="http://schemas.microsoft.com/office/powerpoint/2010/main" val="8176606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1485900" y="1828800"/>
            <a:ext cx="9220200" cy="128016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200" dirty="0">
                <a:effectLst>
                  <a:outerShdw blurRad="38100" dist="38100" dir="2700000" algn="tl">
                    <a:srgbClr val="000000">
                      <a:alpha val="43137"/>
                    </a:srgbClr>
                  </a:outerShdw>
                </a:effectLst>
                <a:latin typeface="Calibri" panose="020F0502020204030204" pitchFamily="34" charset="0"/>
              </a:rPr>
              <a:t>“The Davidic throne and the heavenly throne of Jesus at the right hand of the Father are one and the same.”</a:t>
            </a:r>
          </a:p>
          <a:p>
            <a:pPr marL="0" indent="0" algn="just">
              <a:buNone/>
            </a:pPr>
            <a:endParaRPr lang="en-US" sz="2250" dirty="0">
              <a:effectLst>
                <a:outerShdw blurRad="38100" dist="38100" dir="2700000" algn="tl">
                  <a:srgbClr val="000000">
                    <a:alpha val="43137"/>
                  </a:srgbClr>
                </a:outerShdw>
              </a:effectLst>
              <a:latin typeface="Calibri" panose="020F0502020204030204" pitchFamily="34" charset="0"/>
            </a:endParaRPr>
          </a:p>
          <a:p>
            <a:pPr marL="0" indent="0" algn="just">
              <a:buNone/>
            </a:pP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pic>
        <p:nvPicPr>
          <p:cNvPr id="2" name="Picture 1">
            <a:extLst>
              <a:ext uri="{FF2B5EF4-FFF2-40B4-BE49-F238E27FC236}">
                <a16:creationId xmlns:a16="http://schemas.microsoft.com/office/drawing/2014/main" id="{F83B76DF-AAFA-483A-B0F0-6CC1BB4669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 y="76200"/>
            <a:ext cx="784189" cy="1097280"/>
          </a:xfrm>
          <a:prstGeom prst="rect">
            <a:avLst/>
          </a:prstGeom>
          <a:ln>
            <a:solidFill>
              <a:schemeClr val="tx1"/>
            </a:solidFill>
          </a:ln>
        </p:spPr>
      </p:pic>
      <p:sp>
        <p:nvSpPr>
          <p:cNvPr id="12" name="Rectangle 11">
            <a:extLst>
              <a:ext uri="{FF2B5EF4-FFF2-40B4-BE49-F238E27FC236}">
                <a16:creationId xmlns:a16="http://schemas.microsoft.com/office/drawing/2014/main" id="{7238D600-D951-46D2-8EB5-D1AC1375A50E}"/>
              </a:ext>
            </a:extLst>
          </p:cNvPr>
          <p:cNvSpPr/>
          <p:nvPr/>
        </p:nvSpPr>
        <p:spPr>
          <a:xfrm>
            <a:off x="3086100" y="152400"/>
            <a:ext cx="6019800" cy="1338828"/>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mj-cs"/>
              </a:rPr>
              <a:t>Darrell Bock</a:t>
            </a:r>
          </a:p>
          <a:p>
            <a:pPr algn="ctr"/>
            <a:r>
              <a:rPr lang="en-US" sz="2400" dirty="0">
                <a:effectLst>
                  <a:outerShdw blurRad="38100" dist="38100" dir="2700000" algn="tl">
                    <a:srgbClr val="000000">
                      <a:alpha val="43137"/>
                    </a:srgbClr>
                  </a:outerShdw>
                </a:effectLst>
                <a:latin typeface="Calibri" panose="020F0502020204030204" pitchFamily="34" charset="0"/>
              </a:rPr>
              <a:t>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“Evidence from Acts,” in The Coming Millennial Kingdom, ed. Donald Campbell and Jeffrey Townsend (Chicago: Moody, 1992), 194.</a:t>
            </a:r>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10BE94F-E244-A408-A0AD-3979F9581B61}"/>
              </a:ext>
            </a:extLst>
          </p:cNvPr>
          <p:cNvPicPr>
            <a:picLocks noChangeAspect="1"/>
          </p:cNvPicPr>
          <p:nvPr/>
        </p:nvPicPr>
        <p:blipFill>
          <a:blip r:embed="rId8"/>
          <a:stretch>
            <a:fillRect/>
          </a:stretch>
        </p:blipFill>
        <p:spPr>
          <a:xfrm>
            <a:off x="4033444" y="3429000"/>
            <a:ext cx="4125113" cy="2743200"/>
          </a:xfrm>
          <a:prstGeom prst="rect">
            <a:avLst/>
          </a:prstGeom>
        </p:spPr>
      </p:pic>
    </p:spTree>
    <p:extLst>
      <p:ext uri="{BB962C8B-B14F-4D97-AF65-F5344CB8AC3E}">
        <p14:creationId xmlns:p14="http://schemas.microsoft.com/office/powerpoint/2010/main" val="34651587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13E44A-F68E-4C03-F550-E9F9D4901DBF}"/>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defTabSz="457200" eaLnBrk="0" hangingPunct="0">
              <a:lnSpc>
                <a:spcPct val="100000"/>
              </a:lnSpc>
              <a:spcBef>
                <a:spcPct val="0"/>
              </a:spcBef>
              <a:spcAft>
                <a:spcPts val="900"/>
              </a:spcAft>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Samuel 7:12-16</a:t>
            </a:r>
          </a:p>
          <a:p>
            <a:pPr marL="0" indent="0" algn="just">
              <a:lnSpc>
                <a:spcPct val="100000"/>
              </a:lnSpc>
              <a:spcBef>
                <a:spcPts val="0"/>
              </a:spcBef>
              <a:buNone/>
              <a:defRPr/>
            </a:pPr>
            <a:r>
              <a:rPr lang="en-US" sz="2750" dirty="0">
                <a:effectLst>
                  <a:outerShdw blurRad="38100" dist="38100" dir="2700000" algn="tl">
                    <a:srgbClr val="000000">
                      <a:alpha val="43137"/>
                    </a:srgbClr>
                  </a:outerShdw>
                </a:effectLst>
                <a:cs typeface="Calibri" panose="020F0502020204030204" pitchFamily="34" charset="0"/>
              </a:rPr>
              <a:t>“When your days are complete and you lie down with your fathers, I will raise up your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descendant</a:t>
            </a:r>
            <a:r>
              <a:rPr lang="en-US" sz="2750" dirty="0">
                <a:effectLst>
                  <a:outerShdw blurRad="38100" dist="38100" dir="2700000" algn="tl">
                    <a:srgbClr val="000000">
                      <a:alpha val="43137"/>
                    </a:srgbClr>
                  </a:outerShdw>
                </a:effectLst>
                <a:cs typeface="Calibri" panose="020F0502020204030204" pitchFamily="34" charset="0"/>
              </a:rPr>
              <a:t> after you, who will come forth from you, and I will establish his kingdom. </a:t>
            </a:r>
            <a:r>
              <a:rPr lang="en-US" sz="2750" baseline="30000" dirty="0">
                <a:effectLst>
                  <a:outerShdw blurRad="38100" dist="38100" dir="2700000" algn="tl">
                    <a:srgbClr val="000000">
                      <a:alpha val="43137"/>
                    </a:srgbClr>
                  </a:outerShdw>
                </a:effectLst>
                <a:cs typeface="Calibri" panose="020F0502020204030204" pitchFamily="34" charset="0"/>
              </a:rPr>
              <a:t>13 </a:t>
            </a:r>
            <a:r>
              <a:rPr lang="en-US" sz="2750" dirty="0">
                <a:effectLst>
                  <a:outerShdw blurRad="38100" dist="38100" dir="2700000" algn="tl">
                    <a:srgbClr val="000000">
                      <a:alpha val="43137"/>
                    </a:srgbClr>
                  </a:outerShdw>
                </a:effectLst>
                <a:cs typeface="Calibri" panose="020F0502020204030204" pitchFamily="34" charset="0"/>
              </a:rPr>
              <a:t>He shall build a house for My name, and I will establish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the</a:t>
            </a:r>
            <a:r>
              <a:rPr lang="en-US" sz="2750" b="1" u="sng" dirty="0">
                <a:effectLst>
                  <a:outerShdw blurRad="38100" dist="38100" dir="2700000" algn="tl">
                    <a:srgbClr val="000000">
                      <a:alpha val="43137"/>
                    </a:srgbClr>
                  </a:outerShdw>
                </a:effectLst>
                <a:cs typeface="Calibri" panose="020F0502020204030204" pitchFamily="34" charset="0"/>
              </a:rPr>
              <a:t>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throne of his kingdom forever</a:t>
            </a:r>
            <a:r>
              <a:rPr lang="en-US" sz="2750" dirty="0">
                <a:effectLst>
                  <a:outerShdw blurRad="38100" dist="38100" dir="2700000" algn="tl">
                    <a:srgbClr val="000000">
                      <a:alpha val="43137"/>
                    </a:srgbClr>
                  </a:outerShdw>
                </a:effectLst>
                <a:cs typeface="Calibri" panose="020F0502020204030204" pitchFamily="34" charset="0"/>
              </a:rPr>
              <a:t>. </a:t>
            </a:r>
            <a:r>
              <a:rPr lang="en-US" sz="2750" baseline="30000" dirty="0">
                <a:effectLst>
                  <a:outerShdw blurRad="38100" dist="38100" dir="2700000" algn="tl">
                    <a:srgbClr val="000000">
                      <a:alpha val="43137"/>
                    </a:srgbClr>
                  </a:outerShdw>
                </a:effectLst>
                <a:cs typeface="Calibri" panose="020F0502020204030204" pitchFamily="34" charset="0"/>
              </a:rPr>
              <a:t>14 </a:t>
            </a:r>
            <a:r>
              <a:rPr lang="en-US" sz="2750" dirty="0">
                <a:effectLst>
                  <a:outerShdw blurRad="38100" dist="38100" dir="2700000" algn="tl">
                    <a:srgbClr val="000000">
                      <a:alpha val="43137"/>
                    </a:srgbClr>
                  </a:outerShdw>
                </a:effectLst>
                <a:cs typeface="Calibri" panose="020F0502020204030204" pitchFamily="34" charset="0"/>
              </a:rPr>
              <a:t>I will be a father to him and he will be a son to Me; when he commits iniquity, I will correct him with the rod of men and the strokes of the sons of men, </a:t>
            </a:r>
            <a:r>
              <a:rPr lang="en-US" sz="2750" baseline="30000" dirty="0">
                <a:effectLst>
                  <a:outerShdw blurRad="38100" dist="38100" dir="2700000" algn="tl">
                    <a:srgbClr val="000000">
                      <a:alpha val="43137"/>
                    </a:srgbClr>
                  </a:outerShdw>
                </a:effectLst>
                <a:cs typeface="Calibri" panose="020F0502020204030204" pitchFamily="34" charset="0"/>
              </a:rPr>
              <a:t>15 </a:t>
            </a:r>
            <a:r>
              <a:rPr lang="en-US" sz="2750" dirty="0">
                <a:effectLst>
                  <a:outerShdw blurRad="38100" dist="38100" dir="2700000" algn="tl">
                    <a:srgbClr val="000000">
                      <a:alpha val="43137"/>
                    </a:srgbClr>
                  </a:outerShdw>
                </a:effectLst>
                <a:cs typeface="Calibri" panose="020F0502020204030204" pitchFamily="34" charset="0"/>
              </a:rPr>
              <a:t>but My lovingkindness shall not depart from him, as I took </a:t>
            </a:r>
            <a:r>
              <a:rPr lang="en-US" sz="2750" i="1" dirty="0">
                <a:effectLst>
                  <a:outerShdw blurRad="38100" dist="38100" dir="2700000" algn="tl">
                    <a:srgbClr val="000000">
                      <a:alpha val="43137"/>
                    </a:srgbClr>
                  </a:outerShdw>
                </a:effectLst>
                <a:cs typeface="Calibri" panose="020F0502020204030204" pitchFamily="34" charset="0"/>
              </a:rPr>
              <a:t>it</a:t>
            </a:r>
            <a:r>
              <a:rPr lang="en-US" sz="2750" dirty="0">
                <a:effectLst>
                  <a:outerShdw blurRad="38100" dist="38100" dir="2700000" algn="tl">
                    <a:srgbClr val="000000">
                      <a:alpha val="43137"/>
                    </a:srgbClr>
                  </a:outerShdw>
                </a:effectLst>
                <a:cs typeface="Calibri" panose="020F0502020204030204" pitchFamily="34" charset="0"/>
              </a:rPr>
              <a:t> away from Saul, whom I removed from before you. </a:t>
            </a:r>
            <a:r>
              <a:rPr lang="en-US" sz="2750" baseline="30000" dirty="0">
                <a:effectLst>
                  <a:outerShdw blurRad="38100" dist="38100" dir="2700000" algn="tl">
                    <a:srgbClr val="000000">
                      <a:alpha val="43137"/>
                    </a:srgbClr>
                  </a:outerShdw>
                </a:effectLst>
                <a:cs typeface="Calibri" panose="020F0502020204030204" pitchFamily="34" charset="0"/>
              </a:rPr>
              <a:t>16 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Your house and your kingdom shall endure before Me forever; your throne shall be established forever</a:t>
            </a:r>
            <a:r>
              <a:rPr lang="en-US" sz="2750" dirty="0">
                <a:effectLst>
                  <a:outerShdw blurRad="38100" dist="38100" dir="2700000" algn="tl">
                    <a:srgbClr val="000000">
                      <a:alpha val="43137"/>
                    </a:srgbClr>
                  </a:outerShdw>
                </a:effectLst>
                <a:cs typeface="Calibri" panose="020F0502020204030204" pitchFamily="34" charset="0"/>
              </a:rPr>
              <a:t>.” </a:t>
            </a:r>
            <a:r>
              <a:rPr lang="en-US" sz="2750" baseline="30000" dirty="0">
                <a:effectLst>
                  <a:outerShdw blurRad="38100" dist="38100" dir="2700000" algn="tl">
                    <a:srgbClr val="000000">
                      <a:alpha val="43137"/>
                    </a:srgbClr>
                  </a:outerShdw>
                </a:effectLst>
                <a:cs typeface="Calibri" panose="020F0502020204030204" pitchFamily="34" charset="0"/>
              </a:rPr>
              <a:t>17 </a:t>
            </a:r>
            <a:r>
              <a:rPr lang="en-US" sz="2750" dirty="0">
                <a:effectLst>
                  <a:outerShdw blurRad="38100" dist="38100" dir="2700000" algn="tl">
                    <a:srgbClr val="000000">
                      <a:alpha val="43137"/>
                    </a:srgbClr>
                  </a:outerShdw>
                </a:effectLst>
                <a:cs typeface="Calibri" panose="020F0502020204030204" pitchFamily="34" charset="0"/>
              </a:rPr>
              <a:t>In accordance with all these words and all this vision, so Nathan spoke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to David</a:t>
            </a:r>
            <a:r>
              <a:rPr lang="en-US" sz="275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500163114"/>
      </p:ext>
    </p:extLst>
  </p:cSld>
  <p:clrMapOvr>
    <a:masterClrMapping/>
  </p:clrMapOvr>
  <p:transition spd="slow">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095500" y="228600"/>
            <a:ext cx="8001000" cy="1066800"/>
          </a:xfrm>
        </p:spPr>
        <p:txBody>
          <a:bodyPr/>
          <a:lstStyle/>
          <a:p>
            <a:pPr algn="ctr">
              <a:spcBef>
                <a:spcPts val="1200"/>
              </a:spcBef>
            </a:pPr>
            <a:r>
              <a:rPr lang="en-US" sz="3600" b="1" dirty="0">
                <a:solidFill>
                  <a:srgbClr val="00FFFF"/>
                </a:solidFill>
                <a:effectLst>
                  <a:outerShdw blurRad="38100" dist="38100" dir="2700000" algn="tl">
                    <a:srgbClr val="000000">
                      <a:alpha val="43137"/>
                    </a:srgbClr>
                  </a:outerShdw>
                </a:effectLst>
              </a:rPr>
              <a:t>John F. </a:t>
            </a:r>
            <a:r>
              <a:rPr lang="en-US" sz="3600" b="1" dirty="0" err="1">
                <a:solidFill>
                  <a:srgbClr val="00FFFF"/>
                </a:solidFill>
                <a:effectLst>
                  <a:outerShdw blurRad="38100" dist="38100" dir="2700000" algn="tl">
                    <a:srgbClr val="000000">
                      <a:alpha val="43137"/>
                    </a:srgbClr>
                  </a:outerShdw>
                </a:effectLst>
              </a:rPr>
              <a:t>Walvoord</a:t>
            </a:r>
            <a:br>
              <a:rPr lang="en-US" sz="1800" dirty="0">
                <a:effectLst>
                  <a:outerShdw blurRad="38100" dist="38100" dir="2700000" algn="tl">
                    <a:srgbClr val="000000">
                      <a:alpha val="43137"/>
                    </a:srgbClr>
                  </a:outerShdw>
                </a:effectLst>
              </a:rPr>
            </a:br>
            <a:r>
              <a:rPr lang="en-US" sz="1800" i="1" dirty="0">
                <a:solidFill>
                  <a:schemeClr val="tx1"/>
                </a:solidFill>
                <a:effectLst>
                  <a:outerShdw blurRad="38100" dist="38100" dir="2700000" algn="tl">
                    <a:srgbClr val="000000">
                      <a:alpha val="43137"/>
                    </a:srgbClr>
                  </a:outerShdw>
                </a:effectLst>
              </a:rPr>
              <a:t>Israel in Prophecy</a:t>
            </a:r>
            <a:r>
              <a:rPr lang="en-US" sz="1800" dirty="0">
                <a:solidFill>
                  <a:schemeClr val="tx1"/>
                </a:solidFill>
                <a:effectLst>
                  <a:outerShdw blurRad="38100" dist="38100" dir="2700000" algn="tl">
                    <a:srgbClr val="000000">
                      <a:alpha val="43137"/>
                    </a:srgbClr>
                  </a:outerShdw>
                </a:effectLst>
              </a:rPr>
              <a:t> (Grand Rapids: Zondervan, 1962), 84-85, 87.</a:t>
            </a:r>
          </a:p>
        </p:txBody>
      </p:sp>
      <p:sp>
        <p:nvSpPr>
          <p:cNvPr id="16387" name="Rectangle 3"/>
          <p:cNvSpPr>
            <a:spLocks noGrp="1" noChangeArrowheads="1"/>
          </p:cNvSpPr>
          <p:nvPr>
            <p:ph type="body" idx="1"/>
          </p:nvPr>
        </p:nvSpPr>
        <p:spPr>
          <a:xfrm>
            <a:off x="609600" y="1447800"/>
            <a:ext cx="10972800" cy="4937760"/>
          </a:xfrm>
        </p:spPr>
        <p:txBody>
          <a:bodyPr/>
          <a:lstStyle/>
          <a:p>
            <a:pPr marL="0" indent="0" algn="just">
              <a:lnSpc>
                <a:spcPct val="100000"/>
              </a:lnSpc>
              <a:buNone/>
              <a:defRPr/>
            </a:pPr>
            <a:r>
              <a:rPr lang="en-US" sz="2800" b="1"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The covenant with David is not only given twice in its major content— namely, </a:t>
            </a:r>
            <a:r>
              <a:rPr lang="en-US" sz="2800" b="1" u="sng" dirty="0">
                <a:solidFill>
                  <a:srgbClr val="FFFFCC"/>
                </a:solidFill>
                <a:effectLst>
                  <a:outerShdw blurRad="38100" dist="38100" dir="2700000" algn="tl">
                    <a:srgbClr val="000000">
                      <a:alpha val="43137"/>
                    </a:srgbClr>
                  </a:outerShdw>
                </a:effectLst>
              </a:rPr>
              <a:t>II Samuel 7</a:t>
            </a:r>
            <a:r>
              <a:rPr lang="en-US" sz="2800" b="1" dirty="0">
                <a:solidFill>
                  <a:srgbClr val="FFFFCC"/>
                </a:solidFill>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and </a:t>
            </a:r>
            <a:r>
              <a:rPr lang="en-US" sz="2800" b="1" u="sng" dirty="0">
                <a:solidFill>
                  <a:srgbClr val="FFFFCC"/>
                </a:solidFill>
                <a:effectLst>
                  <a:outerShdw blurRad="38100" dist="38100" dir="2700000" algn="tl">
                    <a:srgbClr val="000000">
                      <a:alpha val="43137"/>
                    </a:srgbClr>
                  </a:outerShdw>
                </a:effectLst>
              </a:rPr>
              <a:t>I Chronicles 17</a:t>
            </a:r>
            <a:r>
              <a:rPr lang="en-US" sz="2800" dirty="0">
                <a:effectLst>
                  <a:outerShdw blurRad="38100" dist="38100" dir="2700000" algn="tl">
                    <a:srgbClr val="000000">
                      <a:alpha val="43137"/>
                    </a:srgbClr>
                  </a:outerShdw>
                </a:effectLst>
              </a:rPr>
              <a:t>—but it is also confirmed in </a:t>
            </a:r>
            <a:r>
              <a:rPr lang="en-US" sz="2800" b="1" u="sng" dirty="0">
                <a:solidFill>
                  <a:srgbClr val="FFFFCC"/>
                </a:solidFill>
                <a:effectLst>
                  <a:outerShdw blurRad="38100" dist="38100" dir="2700000" algn="tl">
                    <a:srgbClr val="000000">
                      <a:alpha val="43137"/>
                    </a:srgbClr>
                  </a:outerShdw>
                </a:effectLst>
              </a:rPr>
              <a:t>Psalm 89</a:t>
            </a:r>
            <a:r>
              <a:rPr lang="en-US" sz="2800" dirty="0">
                <a:effectLst>
                  <a:outerShdw blurRad="38100" dist="38100" dir="2700000" algn="tl">
                    <a:srgbClr val="000000">
                      <a:alpha val="43137"/>
                    </a:srgbClr>
                  </a:outerShdw>
                </a:effectLst>
              </a:rPr>
              <a:t>. In this and other Old Testament references there is no allusion anywhere to the idea that these promises are to be understood in a spiritualized sense as referring to the church or to a reign of God in heaven. Rather, it is linked to the earth and to the seed of Israel, and to the land...There is no indication that this kingdom extended to a spiritual entity such as the church nor that the throne in view is the throne of God in heaven rather than the throne of David on earth...Such a situation does not prevail in this present age and is not related here or elsewhere to the reign of Christ from the throne of His Father in heaven.”</a:t>
            </a:r>
          </a:p>
        </p:txBody>
      </p:sp>
      <p:pic>
        <p:nvPicPr>
          <p:cNvPr id="28676"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96792" cy="118872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031184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extLst>
              <p:ext uri="{D42A27DB-BD31-4B8C-83A1-F6EECF244321}">
                <p14:modId xmlns:p14="http://schemas.microsoft.com/office/powerpoint/2010/main" val="3734615153"/>
              </p:ext>
            </p:extLst>
          </p:nvPr>
        </p:nvGraphicFramePr>
        <p:xfrm>
          <a:off x="609600" y="1188720"/>
          <a:ext cx="10972800" cy="4267200"/>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3561167396"/>
                    </a:ext>
                  </a:extLst>
                </a:gridCol>
                <a:gridCol w="3657600">
                  <a:extLst>
                    <a:ext uri="{9D8B030D-6E8A-4147-A177-3AD203B41FA5}">
                      <a16:colId xmlns:a16="http://schemas.microsoft.com/office/drawing/2014/main" val="980899094"/>
                    </a:ext>
                  </a:extLst>
                </a:gridCol>
                <a:gridCol w="3657600">
                  <a:extLst>
                    <a:ext uri="{9D8B030D-6E8A-4147-A177-3AD203B41FA5}">
                      <a16:colId xmlns:a16="http://schemas.microsoft.com/office/drawing/2014/main" val="2934671267"/>
                    </a:ext>
                  </a:extLst>
                </a:gridCol>
              </a:tblGrid>
              <a:tr h="1524000">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CHANGES</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BIBLICAL </a:t>
                      </a:r>
                    </a:p>
                    <a:p>
                      <a:pPr algn="ctr"/>
                      <a:r>
                        <a:rPr lang="en-US" sz="3600" b="0" dirty="0">
                          <a:solidFill>
                            <a:srgbClr val="00FFFF"/>
                          </a:solidFill>
                          <a:effectLst/>
                          <a:latin typeface="Calibri" panose="020F0502020204030204" pitchFamily="34" charset="0"/>
                          <a:ea typeface="+mj-ea"/>
                          <a:cs typeface="Calibri" panose="020F0502020204030204" pitchFamily="34" charset="0"/>
                        </a:rPr>
                        <a:t>DAVIDIC THRONE</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DAVIDIC THRONE NOW?</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Place: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Earth</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Heaven</a:t>
                      </a:r>
                    </a:p>
                  </a:txBody>
                  <a:tcPr anchor="ctr"/>
                </a:tc>
                <a:extLst>
                  <a:ext uri="{0D108BD9-81ED-4DB2-BD59-A6C34878D82A}">
                    <a16:rowId xmlns:a16="http://schemas.microsoft.com/office/drawing/2014/main" val="745773342"/>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People: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Israel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Gentile Church</a:t>
                      </a: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Israel:</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Converted</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Unconverted</a:t>
                      </a:r>
                    </a:p>
                  </a:txBody>
                  <a:tcPr anchor="ctr"/>
                </a:tc>
                <a:extLst>
                  <a:ext uri="{0D108BD9-81ED-4DB2-BD59-A6C34878D82A}">
                    <a16:rowId xmlns:a16="http://schemas.microsoft.com/office/drawing/2014/main" val="2593988310"/>
                  </a:ext>
                </a:extLst>
              </a:tr>
            </a:tbl>
          </a:graphicData>
        </a:graphic>
      </p:graphicFrame>
    </p:spTree>
    <p:extLst>
      <p:ext uri="{BB962C8B-B14F-4D97-AF65-F5344CB8AC3E}">
        <p14:creationId xmlns:p14="http://schemas.microsoft.com/office/powerpoint/2010/main" val="19669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90802" y="1600200"/>
            <a:ext cx="8982118" cy="304698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“…the New Testament does introduce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change</a:t>
            </a:r>
            <a:r>
              <a:rPr lang="en-US" sz="3200" dirty="0">
                <a:effectLst>
                  <a:outerShdw blurRad="38100" dist="38100" dir="2700000" algn="tl">
                    <a:srgbClr val="000000">
                      <a:alpha val="43137"/>
                    </a:srgbClr>
                  </a:outerShdw>
                </a:effectLst>
                <a:latin typeface="Calibri" panose="020F0502020204030204" pitchFamily="34" charset="0"/>
              </a:rPr>
              <a:t> and advance; it does not merely repeat Old Testament revelation. In making complementary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additions</a:t>
            </a:r>
            <a:r>
              <a:rPr lang="en-US" sz="3200" dirty="0">
                <a:effectLst>
                  <a:outerShdw blurRad="38100" dist="38100" dir="2700000" algn="tl">
                    <a:srgbClr val="000000">
                      <a:alpha val="43137"/>
                    </a:srgbClr>
                  </a:outerShdw>
                </a:effectLst>
                <a:latin typeface="Calibri" panose="020F0502020204030204" pitchFamily="34" charset="0"/>
              </a:rPr>
              <a:t>, however, it does not jettison Old Testament promises.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enhancement</a:t>
            </a:r>
            <a:r>
              <a:rPr lang="en-US" sz="3200" dirty="0">
                <a:effectLst>
                  <a:outerShdw blurRad="38100" dist="38100" dir="2700000" algn="tl">
                    <a:srgbClr val="000000">
                      <a:alpha val="43137"/>
                    </a:srgbClr>
                  </a:outerShdw>
                </a:effectLst>
                <a:latin typeface="Calibri" panose="020F0502020204030204" pitchFamily="34" charset="0"/>
              </a:rPr>
              <a:t> is not at the expense of the original promise.”</a:t>
            </a:r>
          </a:p>
        </p:txBody>
      </p:sp>
      <p:sp>
        <p:nvSpPr>
          <p:cNvPr id="8" name="TextBox 7"/>
          <p:cNvSpPr txBox="1"/>
          <p:nvPr/>
        </p:nvSpPr>
        <p:spPr>
          <a:xfrm>
            <a:off x="1714500" y="6248400"/>
            <a:ext cx="8763000"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Craig </a:t>
            </a:r>
            <a:r>
              <a:rPr lang="en-US" sz="1400" dirty="0" err="1">
                <a:latin typeface="Calibri" panose="020F0502020204030204" pitchFamily="34" charset="0"/>
                <a:cs typeface="Calibri" panose="020F0502020204030204" pitchFamily="34" charset="0"/>
              </a:rPr>
              <a:t>Blaising</a:t>
            </a:r>
            <a:r>
              <a:rPr lang="en-US" sz="1400" dirty="0">
                <a:latin typeface="Calibri" panose="020F0502020204030204" pitchFamily="34" charset="0"/>
                <a:cs typeface="Calibri" panose="020F0502020204030204" pitchFamily="34" charset="0"/>
              </a:rPr>
              <a:t> and Darrell Bock, “Dispensationalism, Israel and the Church: Assessment and Dialogue,” in </a:t>
            </a:r>
            <a:r>
              <a:rPr lang="en-US" sz="1400" i="1" dirty="0">
                <a:latin typeface="Calibri" panose="020F0502020204030204" pitchFamily="34" charset="0"/>
                <a:cs typeface="Calibri" panose="020F0502020204030204" pitchFamily="34" charset="0"/>
              </a:rPr>
              <a:t>Dispensationalism, Israel and the Church</a:t>
            </a:r>
            <a:r>
              <a:rPr lang="en-US" sz="1400" dirty="0">
                <a:latin typeface="Calibri" panose="020F0502020204030204" pitchFamily="34" charset="0"/>
                <a:cs typeface="Calibri" panose="020F0502020204030204" pitchFamily="34" charset="0"/>
              </a:rPr>
              <a:t>, ed. Craig </a:t>
            </a:r>
            <a:r>
              <a:rPr lang="en-US" sz="1400" dirty="0" err="1">
                <a:latin typeface="Calibri" panose="020F0502020204030204" pitchFamily="34" charset="0"/>
                <a:cs typeface="Calibri" panose="020F0502020204030204" pitchFamily="34" charset="0"/>
              </a:rPr>
              <a:t>Blaising</a:t>
            </a:r>
            <a:r>
              <a:rPr lang="en-US" sz="1400" dirty="0">
                <a:latin typeface="Calibri" panose="020F0502020204030204" pitchFamily="34" charset="0"/>
                <a:cs typeface="Calibri" panose="020F0502020204030204" pitchFamily="34" charset="0"/>
              </a:rPr>
              <a:t> and Darrell Bock (Grand Rapids: Zondervan, 1992), 392–93.</a:t>
            </a:r>
            <a:endPar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2"/>
          <p:cNvSpPr/>
          <p:nvPr/>
        </p:nvSpPr>
        <p:spPr>
          <a:xfrm>
            <a:off x="2590802" y="228601"/>
            <a:ext cx="7010399" cy="1200329"/>
          </a:xfrm>
          <a:prstGeom prst="rect">
            <a:avLst/>
          </a:prstGeom>
        </p:spPr>
        <p:txBody>
          <a:bodyPr wrap="square">
            <a:sp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“Complementary Hermeneutics” in Progressive Dispensationalism</a:t>
            </a:r>
          </a:p>
        </p:txBody>
      </p:sp>
      <p:pic>
        <p:nvPicPr>
          <p:cNvPr id="2" name="Picture 1">
            <a:extLst>
              <a:ext uri="{FF2B5EF4-FFF2-40B4-BE49-F238E27FC236}">
                <a16:creationId xmlns:a16="http://schemas.microsoft.com/office/drawing/2014/main" id="{DBD5CF4E-5A21-4EBA-BEBB-1F72A07413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980694"/>
            <a:ext cx="1632860" cy="2286000"/>
          </a:xfrm>
          <a:prstGeom prst="rect">
            <a:avLst/>
          </a:prstGeom>
          <a:ln>
            <a:solidFill>
              <a:schemeClr val="tx1"/>
            </a:solidFill>
          </a:ln>
        </p:spPr>
      </p:pic>
    </p:spTree>
    <p:extLst>
      <p:ext uri="{BB962C8B-B14F-4D97-AF65-F5344CB8AC3E}">
        <p14:creationId xmlns:p14="http://schemas.microsoft.com/office/powerpoint/2010/main" val="2900010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0" y="1676401"/>
            <a:ext cx="8229600" cy="3046988"/>
          </a:xfrm>
          <a:prstGeom prst="rect">
            <a:avLst/>
          </a:prstGeom>
        </p:spPr>
        <p:txBody>
          <a:bodyPr wrap="square">
            <a:spAutoFit/>
          </a:bodyPr>
          <a:lstStyle/>
          <a:p>
            <a:pPr algn="just"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Milton Terry explains: “A fundamental principle in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grammatico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exposition is that the words and sentences can have but one significance in one and the same connection. The moment we neglect this principle we drift upon a sea of uncertainty and conjecture.”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p:cNvSpPr txBox="1"/>
          <p:nvPr/>
        </p:nvSpPr>
        <p:spPr>
          <a:xfrm>
            <a:off x="2514600" y="228601"/>
            <a:ext cx="7543800" cy="1200329"/>
          </a:xfrm>
          <a:prstGeom prst="rect">
            <a:avLst/>
          </a:prstGeom>
          <a:noFill/>
        </p:spPr>
        <p:txBody>
          <a:bodyPr wrap="square" rtlCol="0">
            <a:sp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Milton Terry</a:t>
            </a:r>
          </a:p>
          <a:p>
            <a:pPr algn="ctr"/>
            <a:r>
              <a:rPr lang="en-US" sz="1800" i="1" dirty="0">
                <a:effectLst>
                  <a:outerShdw blurRad="38100" dist="38100" dir="2700000" algn="tl">
                    <a:srgbClr val="000000"/>
                  </a:outerShdw>
                </a:effectLst>
                <a:latin typeface="Calibri" panose="020F0502020204030204" pitchFamily="34" charset="0"/>
                <a:cs typeface="+mn-cs"/>
              </a:rPr>
              <a:t>Biblical Hermeneutics: A Treatise on the Interpretation of the Old and New Testaments (1885; reprint, Grand Rapids: Zondervan, 1947), 205.</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828800"/>
            <a:ext cx="2133600" cy="3200400"/>
          </a:xfrm>
          <a:prstGeom prst="rect">
            <a:avLst/>
          </a:prstGeom>
          <a:ln w="38100">
            <a:solidFill>
              <a:schemeClr val="tx1"/>
            </a:solidFill>
          </a:ln>
        </p:spPr>
      </p:pic>
    </p:spTree>
    <p:extLst>
      <p:ext uri="{BB962C8B-B14F-4D97-AF65-F5344CB8AC3E}">
        <p14:creationId xmlns:p14="http://schemas.microsoft.com/office/powerpoint/2010/main" val="124891821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524000"/>
            <a:ext cx="10972800" cy="5016758"/>
          </a:xfrm>
          <a:prstGeom prst="rect">
            <a:avLst/>
          </a:prstGeom>
        </p:spPr>
        <p:txBody>
          <a:bodyPr wrap="square">
            <a:spAutoFit/>
          </a:bodyPr>
          <a:lstStyle/>
          <a:p>
            <a:pPr algn="just"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here we must remember the old adage: ‘Interpretation is one, application is many.’ This means that there is only one meaning to a passage of Scripture which is determined by careful study. But a given text or a given passage may speak to a number of problems or issues. Five or six different kinds of sermons could be preached from the text, ‘You must be born again’ (John 3:7). What application the preacher makes of the text is determined by the purposes of the sermon. But the preacher must always distinguish the initial primary meaning of the text from the particular application he makes with it.”</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p:cNvSpPr txBox="1"/>
          <p:nvPr/>
        </p:nvSpPr>
        <p:spPr>
          <a:xfrm>
            <a:off x="2301240" y="228601"/>
            <a:ext cx="7589520" cy="923330"/>
          </a:xfrm>
          <a:prstGeom prst="rect">
            <a:avLst/>
          </a:prstGeom>
          <a:noFill/>
        </p:spPr>
        <p:txBody>
          <a:bodyPr wrap="square" rtlCol="0">
            <a:spAutoFit/>
          </a:bodyPr>
          <a:lstStyle/>
          <a:p>
            <a:pPr algn="ctr"/>
            <a:r>
              <a:rPr lang="en-US" sz="3600" dirty="0">
                <a:solidFill>
                  <a:srgbClr val="00FFFF"/>
                </a:solidFill>
                <a:effectLst>
                  <a:outerShdw blurRad="38100" dist="38100" dir="2700000" algn="tl">
                    <a:srgbClr val="000000">
                      <a:alpha val="43137"/>
                    </a:srgbClr>
                  </a:outerShdw>
                </a:effectLst>
                <a:ea typeface="+mj-ea"/>
                <a:cs typeface="+mj-cs"/>
              </a:rPr>
              <a:t>Bernard </a:t>
            </a:r>
            <a:r>
              <a:rPr lang="en-US" sz="3600" dirty="0" err="1">
                <a:solidFill>
                  <a:srgbClr val="00FFFF"/>
                </a:solidFill>
                <a:effectLst>
                  <a:outerShdw blurRad="38100" dist="38100" dir="2700000" algn="tl">
                    <a:srgbClr val="000000">
                      <a:alpha val="43137"/>
                    </a:srgbClr>
                  </a:outerShdw>
                </a:effectLst>
                <a:ea typeface="+mj-ea"/>
                <a:cs typeface="+mj-cs"/>
              </a:rPr>
              <a:t>Ramm</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i="1" dirty="0">
                <a:effectLst>
                  <a:outerShdw blurRad="38100" dist="38100" dir="2700000" algn="tl">
                    <a:srgbClr val="000000"/>
                  </a:outerShdw>
                </a:effectLst>
                <a:latin typeface="Calibri" panose="020F0502020204030204" pitchFamily="34" charset="0"/>
                <a:cs typeface="+mn-cs"/>
              </a:rPr>
              <a:t>Protestant Biblical Interpretation, </a:t>
            </a:r>
            <a:r>
              <a:rPr lang="en-US" sz="1800" dirty="0">
                <a:effectLst>
                  <a:outerShdw blurRad="38100" dist="38100" dir="2700000" algn="tl">
                    <a:srgbClr val="000000"/>
                  </a:outerShdw>
                </a:effectLst>
                <a:latin typeface="Calibri" panose="020F0502020204030204" pitchFamily="34" charset="0"/>
                <a:cs typeface="+mn-cs"/>
              </a:rPr>
              <a:t>3rd rev. ed. (Grand Rapids: Baker, 1970), 113.</a:t>
            </a:r>
          </a:p>
        </p:txBody>
      </p:sp>
    </p:spTree>
    <p:extLst>
      <p:ext uri="{BB962C8B-B14F-4D97-AF65-F5344CB8AC3E}">
        <p14:creationId xmlns:p14="http://schemas.microsoft.com/office/powerpoint/2010/main" val="18100985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D694484-DE5F-8D7F-2B38-A177806D585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CEE6D9B-D954-D9DF-C302-6883238A8303}"/>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6B1927E-8337-B5A7-A28F-8B0900A4873B}"/>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37167A3-E213-E8A9-40F5-864EAB6B36B2}"/>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42375357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1676400"/>
            <a:ext cx="8534400" cy="2554545"/>
          </a:xfrm>
          <a:prstGeom prst="rect">
            <a:avLst/>
          </a:prstGeom>
        </p:spPr>
        <p:txBody>
          <a:bodyPr wrap="square">
            <a:spAutoFit/>
          </a:bodyPr>
          <a:lstStyle/>
          <a:p>
            <a:pPr algn="just" eaLnBrk="1" hangingPunct="1"/>
            <a:r>
              <a:rPr lang="en-US" sz="3200" dirty="0">
                <a:latin typeface="Calibri" panose="020F0502020204030204" pitchFamily="34" charset="0"/>
                <a:cs typeface="Calibri" panose="020F0502020204030204" pitchFamily="34" charset="0"/>
              </a:rPr>
              <a:t>“Blaising and Bock…interpret Babylon n Revelation 17‒18 as representing Rome and Rebuilt Babylon on the Euphrates, and in  addition, in ‘the sweep of history’ it could represent any city since the world empire’s center is always shifting.”</a:t>
            </a:r>
          </a:p>
        </p:txBody>
      </p:sp>
      <p:sp>
        <p:nvSpPr>
          <p:cNvPr id="2" name="TextBox 1"/>
          <p:cNvSpPr txBox="1"/>
          <p:nvPr/>
        </p:nvSpPr>
        <p:spPr>
          <a:xfrm>
            <a:off x="2324100" y="219670"/>
            <a:ext cx="7543800" cy="923330"/>
          </a:xfrm>
          <a:prstGeom prst="rect">
            <a:avLst/>
          </a:prstGeom>
          <a:noFill/>
        </p:spPr>
        <p:txBody>
          <a:bodyPr wrap="square" rtlCol="0">
            <a:sp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altLang="en-US" sz="1800" i="1" dirty="0">
                <a:effectLst>
                  <a:outerShdw blurRad="38100" dist="38100" dir="2700000" algn="tl">
                    <a:srgbClr val="000000"/>
                  </a:outerShdw>
                </a:effectLst>
                <a:latin typeface="Calibri" panose="020F0502020204030204" pitchFamily="34" charset="0"/>
                <a:cs typeface="+mn-cs"/>
              </a:rPr>
              <a:t>“Evangelical Hermeneutics,” .362.</a:t>
            </a:r>
          </a:p>
        </p:txBody>
      </p:sp>
      <p:pic>
        <p:nvPicPr>
          <p:cNvPr id="5" name="Picture 4">
            <a:extLst>
              <a:ext uri="{FF2B5EF4-FFF2-40B4-BE49-F238E27FC236}">
                <a16:creationId xmlns:a16="http://schemas.microsoft.com/office/drawing/2014/main" id="{3A4B469C-337A-4DC7-B292-C2B3D80DFA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828800"/>
            <a:ext cx="2074961" cy="3276600"/>
          </a:xfrm>
          <a:prstGeom prst="rect">
            <a:avLst/>
          </a:prstGeom>
          <a:ln w="28575">
            <a:solidFill>
              <a:schemeClr val="tx1"/>
            </a:solidFill>
          </a:ln>
        </p:spPr>
      </p:pic>
    </p:spTree>
    <p:extLst>
      <p:ext uri="{BB962C8B-B14F-4D97-AF65-F5344CB8AC3E}">
        <p14:creationId xmlns:p14="http://schemas.microsoft.com/office/powerpoint/2010/main" val="90523583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examining the Scriptures daily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35930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497917" y="4254500"/>
            <a:ext cx="1312333" cy="423333"/>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436423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3EC8893-9800-22A5-DC81-53A79F9343D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461B334-16C0-2A4F-210A-EA81BC5A1BE0}"/>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BFDA7A1-67EC-79C5-15C4-13952FF351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8ADE424-AB8C-02B6-53B9-8F0A3CE429AF}"/>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9768279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2230191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851172-95C7-1F38-14DC-140D87CE40E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A52DC8-7D69-C493-B014-D6DF0E6D363F}"/>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FD3F1E7D-1708-86C5-3A09-CC33FBA2B6A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65684F-6320-C332-C2CA-472E55C7801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3789326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D030A7-8800-500E-F145-5D7ED12170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3FEEE8A-5D26-8E14-C52C-3B3332B2344B}"/>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738C16C-7667-DCC8-0D3E-B0A65C359F8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BA2F311B-F727-F85B-91AF-259C23BD2DD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22737332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0D1A9C-4A3F-736E-3C07-52F6E025236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DDF7A40-F01E-EC0F-F9D1-CC514791EC97}"/>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CE197B9A-A15B-22E4-4200-A17C5B09FC6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3B20DB-209D-8DC8-0453-7A58E872628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19474742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3249" y="1"/>
            <a:ext cx="11038417"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3347347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ED626F-992D-AB3A-49D1-37029AC302C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11D39C-707B-DB55-4E80-6987B8041CD5}"/>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Abstentions to avoid offence (20)</a:t>
            </a:r>
          </a:p>
        </p:txBody>
      </p:sp>
      <p:pic>
        <p:nvPicPr>
          <p:cNvPr id="3" name="Picture 2">
            <a:extLst>
              <a:ext uri="{FF2B5EF4-FFF2-40B4-BE49-F238E27FC236}">
                <a16:creationId xmlns:a16="http://schemas.microsoft.com/office/drawing/2014/main" id="{DB9E7687-2DB5-5E64-2D05-4B376011FED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EA82A444-4886-A755-7263-FA38A719C1C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3592796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33674-9D01-EC17-110E-441DFAAE2E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1:13-14</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they had entered the city, they went up to the upper room where they were staying; that is, Peter and John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Andrew, Philip and Thomas, Bartholomew and Matthew,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of Alphaeus, and Simon the Zealot, and Judas the son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These all with one mind were continually devoting themselves to prayer, along with the women, and Mary the mother of Jesus, and with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brothers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16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C0713-C0DA-B386-B6E1-24FC011B7D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B977307-A54B-F457-CB4D-78A328EBA3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81425773-C5F6-2C46-C16B-CAC4904E87D8}"/>
              </a:ext>
            </a:extLst>
          </p:cNvPr>
          <p:cNvSpPr>
            <a:spLocks noChangeArrowheads="1"/>
          </p:cNvSpPr>
          <p:nvPr/>
        </p:nvSpPr>
        <p:spPr bwMode="auto">
          <a:xfrm>
            <a:off x="609600" y="1"/>
            <a:ext cx="10972800"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510811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98A36-966D-1E6B-7D78-10C5E99667F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56B10ED-111E-673A-0044-3F072093AF25}"/>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9E5AACA-4D4E-3D4D-BE3F-C6037A7A6E6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4794627-0515-A1F3-0677-6E5FE7B3E32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6443902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8A0F89-6C68-9003-0E86-253005DBC0F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0BF2F4B-82F4-0627-1A97-376BC66E34B0}"/>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4486DA2-BE57-A314-2577-358B251DBDD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C8188B3-649A-BEC6-B9A8-0F88C239434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10871463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ADD189-FB27-A754-4053-FB43252E8C8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7CD33C7-2979-616C-7DF0-DEB6A2BD6CE4}"/>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05BB75C-48EF-12EB-F02F-3DC660BE9F3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70E46FF-C978-10B2-3D90-599571C3C18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21579323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76D2A3-2265-F193-1BD0-4F3C3934428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AB9DF4C-4D1D-3B86-C734-EEF57B3E5BCD}"/>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7F82BA7-6318-B595-C588-EEB34C4CC1F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C774C47-1500-B316-9C8C-C368AEE8982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7580665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F232AA-BE26-E2D4-52A5-3FDD187C533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F03989-1A8D-A793-A1AC-BC461FE3BD8A}"/>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E23E0D6-6D50-C155-98B2-DB0F848137BB}"/>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E89827F-0980-3A64-8A6F-E5379D4D513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9747684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4E483D-3698-8586-07AB-4C10F7F47E4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2194917-AC2A-98A1-25C9-A191CDA06037}"/>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2226B8F8-0228-EBDD-0484-6B5CD652D3C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60DB576B-1596-F3CF-05B7-F77EAD22524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1580281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311D9-6EEB-B811-1620-D41DB828FF3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641F6A0-8852-9A21-27F7-C38A4AEB4C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EE8E1071-9110-D264-A088-C610CC9F9CCB}"/>
              </a:ext>
            </a:extLst>
          </p:cNvPr>
          <p:cNvSpPr>
            <a:spLocks noChangeArrowheads="1"/>
          </p:cNvSpPr>
          <p:nvPr/>
        </p:nvSpPr>
        <p:spPr bwMode="auto">
          <a:xfrm>
            <a:off x="603249" y="1"/>
            <a:ext cx="10972800"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42518746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40FA19-C0A8-25EA-A08D-F4E37625A65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1C8B3AD-3AC8-B7F0-0B13-50DACA41F3F5}"/>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E2D7781E-8682-5CD0-1930-9892B863649B}"/>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78B78818-0EFF-2706-6C23-98D3069CA2E3}"/>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82399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3F3543E-0E8D-8E6F-A9A4-BC3BB1CF6794}"/>
              </a:ext>
            </a:extLst>
          </p:cNvPr>
          <p:cNvSpPr>
            <a:spLocks noGrp="1" noChangeArrowheads="1"/>
          </p:cNvSpPr>
          <p:nvPr>
            <p:ph type="title"/>
          </p:nvPr>
        </p:nvSpPr>
        <p:spPr>
          <a:xfrm>
            <a:off x="914400" y="198120"/>
            <a:ext cx="10363200" cy="109728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OF THE NEW TESTAMENT </a:t>
            </a:r>
          </a:p>
        </p:txBody>
      </p:sp>
      <p:sp>
        <p:nvSpPr>
          <p:cNvPr id="4099" name="Rectangle 3">
            <a:extLst>
              <a:ext uri="{FF2B5EF4-FFF2-40B4-BE49-F238E27FC236}">
                <a16:creationId xmlns:a16="http://schemas.microsoft.com/office/drawing/2014/main" id="{5526B77C-E461-702B-2EC4-DE5C86821B6B}"/>
              </a:ext>
            </a:extLst>
          </p:cNvPr>
          <p:cNvSpPr>
            <a:spLocks noGrp="1" noChangeArrowheads="1"/>
          </p:cNvSpPr>
          <p:nvPr>
            <p:ph type="body" idx="1"/>
          </p:nvPr>
        </p:nvSpPr>
        <p:spPr>
          <a:xfrm>
            <a:off x="2418292" y="1946275"/>
            <a:ext cx="7355416" cy="3159125"/>
          </a:xfrm>
        </p:spPr>
        <p:txBody>
          <a:bodyPr/>
          <a:lstStyle/>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Father of Judas (not Iscariot)</a:t>
            </a:r>
          </a:p>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The son of Alphaeus</a:t>
            </a:r>
          </a:p>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The son of Zebedee and brother of John</a:t>
            </a:r>
          </a:p>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The half brother of Christ</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86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12149</TotalTime>
  <Words>5368</Words>
  <Application>Microsoft Office PowerPoint</Application>
  <PresentationFormat>Widescreen</PresentationFormat>
  <Paragraphs>355</Paragraphs>
  <Slides>88</Slides>
  <Notes>13</Notes>
  <HiddenSlides>0</HiddenSlides>
  <MMClips>0</MMClips>
  <ScaleCrop>false</ScaleCrop>
  <HeadingPairs>
    <vt:vector size="4" baseType="variant">
      <vt:variant>
        <vt:lpstr>Theme</vt:lpstr>
      </vt:variant>
      <vt:variant>
        <vt:i4>2</vt:i4>
      </vt:variant>
      <vt:variant>
        <vt:lpstr>Slide Titles</vt:lpstr>
      </vt:variant>
      <vt:variant>
        <vt:i4>88</vt:i4>
      </vt:variant>
    </vt:vector>
  </HeadingPairs>
  <TitlesOfParts>
    <vt:vector size="90" baseType="lpstr">
      <vt:lpstr>Office Theme</vt:lpstr>
      <vt:lpstr>1_Office Theme</vt:lpstr>
      <vt:lpstr>PowerPoint Presentation</vt:lpstr>
      <vt:lpstr>PowerPoint Presentation</vt:lpstr>
      <vt:lpstr>Structure (Acts 1:8)</vt:lpstr>
      <vt:lpstr>Acts 15:1-35 Jerusalem Council</vt:lpstr>
      <vt:lpstr>PowerPoint Presentation</vt:lpstr>
      <vt:lpstr>PowerPoint Presentation</vt:lpstr>
      <vt:lpstr>PowerPoint Presentation</vt:lpstr>
      <vt:lpstr>PowerPoint Presentation</vt:lpstr>
      <vt:lpstr>JAMES OF THE NEW TESTAMENT </vt:lpstr>
      <vt:lpstr>Which James?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Thomas Ice Tim LaHaye Prophecy Study Bible, p. 1304.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Charles Ryrie Dispensationalism (Chicago: Moody Press, 1965), 86.</vt:lpstr>
      <vt:lpstr>E.W. Bullinger (1837‒1913)</vt:lpstr>
      <vt:lpstr>PowerPoint Presentation</vt:lpstr>
      <vt:lpstr>PowerPoint Presentation</vt:lpstr>
      <vt:lpstr>PowerPoint Presentation</vt:lpstr>
      <vt:lpstr>OT PROPHETS DESCRIBE THE KINGDOM</vt:lpstr>
      <vt:lpstr>PowerPoint Presentation</vt:lpstr>
      <vt:lpstr>“Here the Prophet describes the felicity which shall be under the reign of Christ: and we know that whenever the Prophets set forth promises of a happy and prosperous state to God’s people, they adopt metaphorical expressions, and say, that abundance of all good things shall flow, that there shall be the most fruitful produce, that provisions shall be bountifully supplied; for they accommodated their mode of speaking to the notions of that ancient people; it is therefore no wonder if they sometimes speak to them as to children. At the same time, the Spirit under these figurative expressions declares, that the kingdom of Christ shall in every way be happy and blessed, or that the Church of God, which means the same thing, shall be blessed, when Christ shall begin to reign.”</vt:lpstr>
      <vt:lpstr>PowerPoint Presentation</vt:lpstr>
      <vt:lpstr>PowerPoint Presentation</vt:lpstr>
      <vt:lpstr>PowerPoint Presentation</vt:lpstr>
      <vt:lpstr>John F. Walvoord Israel in Prophecy (Grand Rapids: Zondervan, 1962), 84-85, 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15:1-35 Jerusalem Council</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087 Acts 15v13-18</dc:title>
  <dc:subject>ACTS</dc:subject>
  <dc:creator>A. Woods</dc:creator>
  <cp:lastModifiedBy>Andy Woods</cp:lastModifiedBy>
  <cp:revision>1561</cp:revision>
  <cp:lastPrinted>2025-11-12T14:40:34Z</cp:lastPrinted>
  <dcterms:created xsi:type="dcterms:W3CDTF">2009-01-10T23:45:31Z</dcterms:created>
  <dcterms:modified xsi:type="dcterms:W3CDTF">2025-11-12T15:34:01Z</dcterms:modified>
</cp:coreProperties>
</file>